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5" r:id="rId5"/>
    <p:sldId id="257" r:id="rId6"/>
    <p:sldId id="258" r:id="rId7"/>
    <p:sldId id="259" r:id="rId8"/>
    <p:sldId id="280" r:id="rId9"/>
    <p:sldId id="273" r:id="rId10"/>
    <p:sldId id="263" r:id="rId11"/>
    <p:sldId id="283" r:id="rId12"/>
    <p:sldId id="271" r:id="rId13"/>
    <p:sldId id="269" r:id="rId14"/>
    <p:sldId id="270" r:id="rId15"/>
    <p:sldId id="277" r:id="rId16"/>
    <p:sldId id="278" r:id="rId17"/>
    <p:sldId id="282" r:id="rId18"/>
    <p:sldId id="281" r:id="rId19"/>
    <p:sldId id="274" r:id="rId20"/>
    <p:sldId id="260" r:id="rId21"/>
    <p:sldId id="279" r:id="rId22"/>
    <p:sldId id="276" r:id="rId23"/>
    <p:sldId id="266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3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F773-71A9-4534-8B5C-415C66BAC57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9D14-CF15-496D-B7C0-6B630839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Array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Dimitri</a:t>
            </a:r>
          </a:p>
        </p:txBody>
      </p:sp>
    </p:spTree>
    <p:extLst>
      <p:ext uri="{BB962C8B-B14F-4D97-AF65-F5344CB8AC3E}">
        <p14:creationId xmlns:p14="http://schemas.microsoft.com/office/powerpoint/2010/main" val="21905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262"/>
          </a:xfrm>
        </p:spPr>
        <p:txBody>
          <a:bodyPr/>
          <a:lstStyle/>
          <a:p>
            <a:r>
              <a:rPr lang="en-US" dirty="0" smtClean="0"/>
              <a:t>Categorical Class (not a new </a:t>
            </a:r>
            <a:r>
              <a:rPr lang="en-US" dirty="0" err="1" smtClean="0"/>
              <a:t>dtype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243"/>
            <a:ext cx="10515600" cy="5058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Subclasses from (</a:t>
            </a:r>
            <a:r>
              <a:rPr lang="en-US" dirty="0" err="1" smtClean="0"/>
              <a:t>FastArray</a:t>
            </a:r>
            <a:r>
              <a:rPr lang="en-US" dirty="0" smtClean="0"/>
              <a:t>, </a:t>
            </a:r>
            <a:r>
              <a:rPr lang="en-US" dirty="0" err="1" smtClean="0"/>
              <a:t>GroupByOps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 array is int8/16/32/64</a:t>
            </a:r>
          </a:p>
          <a:p>
            <a:r>
              <a:rPr lang="en-US" dirty="0" smtClean="0"/>
              <a:t>Take most common categorical, of single string array</a:t>
            </a:r>
          </a:p>
          <a:p>
            <a:pPr lvl="1"/>
            <a:r>
              <a:rPr lang="en-US" dirty="0" err="1" smtClean="0"/>
              <a:t>mycat</a:t>
            </a:r>
            <a:r>
              <a:rPr lang="en-US" dirty="0" smtClean="0"/>
              <a:t>=Cat(</a:t>
            </a:r>
            <a:r>
              <a:rPr lang="en-US" dirty="0" err="1" smtClean="0"/>
              <a:t>stringarray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looks like string, sometimes integer bins</a:t>
            </a:r>
          </a:p>
          <a:p>
            <a:pPr lvl="1"/>
            <a:r>
              <a:rPr lang="en-US" dirty="0" smtClean="0"/>
              <a:t>We chain ._fa or _.np to view </a:t>
            </a:r>
            <a:r>
              <a:rPr lang="en-US" dirty="0" err="1" smtClean="0"/>
              <a:t>FastArray</a:t>
            </a:r>
            <a:r>
              <a:rPr lang="en-US" dirty="0" smtClean="0"/>
              <a:t> or </a:t>
            </a:r>
            <a:r>
              <a:rPr lang="en-US" dirty="0" err="1" smtClean="0"/>
              <a:t>np.ndarray</a:t>
            </a:r>
            <a:r>
              <a:rPr lang="en-US" dirty="0" smtClean="0"/>
              <a:t> if we want to force integer bin mode</a:t>
            </a:r>
          </a:p>
          <a:p>
            <a:pPr lvl="1"/>
            <a:r>
              <a:rPr lang="en-US" dirty="0" smtClean="0"/>
              <a:t>Can chain .</a:t>
            </a:r>
            <a:r>
              <a:rPr lang="en-US" dirty="0" err="1" smtClean="0"/>
              <a:t>str</a:t>
            </a:r>
            <a:r>
              <a:rPr lang="en-US" dirty="0" smtClean="0"/>
              <a:t> for string or .date for </a:t>
            </a:r>
            <a:r>
              <a:rPr lang="en-US" dirty="0" err="1" smtClean="0"/>
              <a:t>Dateclass</a:t>
            </a:r>
            <a:r>
              <a:rPr lang="en-US" dirty="0" smtClean="0"/>
              <a:t> to</a:t>
            </a:r>
          </a:p>
          <a:p>
            <a:r>
              <a:rPr lang="en-US" dirty="0" smtClean="0"/>
              <a:t>Creation can take two paths:</a:t>
            </a:r>
          </a:p>
          <a:p>
            <a:pPr lvl="1"/>
            <a:r>
              <a:rPr lang="en-US" dirty="0" smtClean="0"/>
              <a:t>Via a </a:t>
            </a:r>
            <a:r>
              <a:rPr lang="en-US" dirty="0" err="1" smtClean="0"/>
              <a:t>lexsort</a:t>
            </a:r>
            <a:r>
              <a:rPr lang="en-US" dirty="0" smtClean="0"/>
              <a:t> or hashing</a:t>
            </a:r>
          </a:p>
          <a:p>
            <a:pPr lvl="1"/>
            <a:r>
              <a:rPr lang="en-US" dirty="0" smtClean="0"/>
              <a:t>hashing (faster for low cardinality), also preserves order of first occurrence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uniques</a:t>
            </a:r>
            <a:r>
              <a:rPr lang="en-US" dirty="0" smtClean="0"/>
              <a:t> are discovered, the high/low unique ratio count known important for some algorithms</a:t>
            </a:r>
          </a:p>
          <a:p>
            <a:r>
              <a:rPr lang="en-US" dirty="0" smtClean="0"/>
              <a:t>Have to be able to filter out (we reserve 0) so base 1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54185" y="2220539"/>
            <a:ext cx="787719" cy="30948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1" y="380793"/>
            <a:ext cx="10515600" cy="832747"/>
          </a:xfrm>
        </p:spPr>
        <p:txBody>
          <a:bodyPr/>
          <a:lstStyle/>
          <a:p>
            <a:r>
              <a:rPr lang="en-US" dirty="0" smtClean="0"/>
              <a:t>Categorical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9102" y="1282990"/>
            <a:ext cx="1516869" cy="128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0677" y="2579444"/>
            <a:ext cx="1506383" cy="117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907126" y="1288777"/>
            <a:ext cx="2129967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7563" y="1282990"/>
            <a:ext cx="46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{‘symbol’: </a:t>
            </a:r>
            <a:r>
              <a:rPr lang="en-US" dirty="0" err="1" smtClean="0"/>
              <a:t>sym</a:t>
            </a:r>
            <a:r>
              <a:rPr lang="en-US" dirty="0" smtClean="0"/>
              <a:t>, ‘date’: </a:t>
            </a:r>
            <a:r>
              <a:rPr lang="en-US" dirty="0" err="1" smtClean="0"/>
              <a:t>dt</a:t>
            </a:r>
            <a:r>
              <a:rPr lang="en-US" dirty="0" smtClean="0"/>
              <a:t>, ‘</a:t>
            </a:r>
            <a:r>
              <a:rPr lang="en-US" dirty="0" err="1" smtClean="0"/>
              <a:t>volclass</a:t>
            </a:r>
            <a:r>
              <a:rPr lang="en-US" dirty="0" smtClean="0"/>
              <a:t>’: </a:t>
            </a:r>
            <a:r>
              <a:rPr lang="en-US" dirty="0" err="1" smtClean="0"/>
              <a:t>volcat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923" y="162444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16678" y="162444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9242" y="1618656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1592" y="1652322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69815" y="1652323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808038" y="1652322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65688" y="2220539"/>
            <a:ext cx="1990845" cy="2372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AAPL, 5/20, 34.55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59563" y="1066377"/>
            <a:ext cx="201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Cols act like </a:t>
            </a:r>
          </a:p>
          <a:p>
            <a:r>
              <a:rPr lang="en-US" dirty="0" smtClean="0"/>
              <a:t>fused together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907126" y="1712708"/>
            <a:ext cx="1838058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36408" y="1684269"/>
            <a:ext cx="14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unique_dict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0351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61888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81628" y="205351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12956" y="3761201"/>
            <a:ext cx="1516869" cy="833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08843" y="4546875"/>
            <a:ext cx="1516869" cy="833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GroupingOps</a:t>
            </a:r>
            <a:endParaRPr lang="en-US" dirty="0" smtClean="0"/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907126" y="2193768"/>
            <a:ext cx="1030666" cy="26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11276" y="4211086"/>
            <a:ext cx="1332289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ifirstkey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4259132" y="4640728"/>
            <a:ext cx="3013095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4276465" y="4882341"/>
            <a:ext cx="2351067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igroupreverse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259133" y="5122440"/>
            <a:ext cx="1770845" cy="36065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1050554" y="3832927"/>
            <a:ext cx="193964" cy="154767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" y="4278323"/>
            <a:ext cx="1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subclassed</a:t>
            </a:r>
            <a:endParaRPr lang="en-US" dirty="0"/>
          </a:p>
        </p:txBody>
      </p:sp>
      <p:sp>
        <p:nvSpPr>
          <p:cNvPr id="35" name="Left-Right Arrow 34"/>
          <p:cNvSpPr/>
          <p:nvPr/>
        </p:nvSpPr>
        <p:spPr>
          <a:xfrm>
            <a:off x="6180091" y="3670443"/>
            <a:ext cx="2841938" cy="5586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ust be equal row length</a:t>
            </a:r>
            <a:endParaRPr lang="en-US" dirty="0"/>
          </a:p>
        </p:txBody>
      </p:sp>
      <p:sp>
        <p:nvSpPr>
          <p:cNvPr id="36" name="Left Arrow 35"/>
          <p:cNvSpPr/>
          <p:nvPr/>
        </p:nvSpPr>
        <p:spPr>
          <a:xfrm>
            <a:off x="5721927" y="2154394"/>
            <a:ext cx="3843761" cy="326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 row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21763" y="882865"/>
            <a:ext cx="40429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Example: 3 key categorical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061060" y="1347948"/>
            <a:ext cx="193964" cy="24063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7502" y="2223541"/>
            <a:ext cx="12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class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240747" y="3957416"/>
            <a:ext cx="538223" cy="2320724"/>
          </a:xfrm>
          <a:prstGeom prst="rect">
            <a:avLst/>
          </a:prstGeom>
          <a:ln w="889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err="1" smtClean="0"/>
              <a:t>arr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  <a:r>
              <a:rPr lang="en-US" dirty="0" smtClean="0"/>
              <a:t>he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in</a:t>
            </a:r>
          </a:p>
          <a:p>
            <a:pPr algn="ctr"/>
            <a:r>
              <a:rPr lang="en-US" dirty="0"/>
              <a:t>#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1628" y="4183345"/>
            <a:ext cx="319751" cy="448524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5400000">
            <a:off x="4663634" y="2555873"/>
            <a:ext cx="1658391" cy="1453845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ifirstkey</a:t>
            </a:r>
            <a:endParaRPr lang="en-US" dirty="0" smtClean="0"/>
          </a:p>
          <a:p>
            <a:pPr algn="ctr"/>
            <a:r>
              <a:rPr lang="en-US" dirty="0" smtClean="0"/>
              <a:t> to make </a:t>
            </a:r>
            <a:r>
              <a:rPr lang="en-US" dirty="0" err="1" smtClean="0"/>
              <a:t>unique_dict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2509318" y="4278323"/>
            <a:ext cx="841116" cy="360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ikey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82832" y="4739476"/>
            <a:ext cx="319751" cy="1849493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55815" y="4989292"/>
            <a:ext cx="319751" cy="1849493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577174" y="4830908"/>
            <a:ext cx="2692641" cy="137674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to reorder </a:t>
            </a:r>
            <a:r>
              <a:rPr lang="en-US" dirty="0" err="1" smtClean="0"/>
              <a:t>ikey</a:t>
            </a:r>
            <a:endParaRPr lang="en-US" dirty="0" smtClean="0"/>
          </a:p>
          <a:p>
            <a:pPr algn="ctr"/>
            <a:r>
              <a:rPr lang="en-US" dirty="0" smtClean="0"/>
              <a:t> to ‘sort’ groups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320334" y="4734218"/>
            <a:ext cx="319751" cy="1849493"/>
          </a:xfrm>
          <a:prstGeom prst="rect">
            <a:avLst/>
          </a:prstGeom>
          <a:ln w="889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has Grouping object</a:t>
            </a:r>
            <a:br>
              <a:rPr lang="en-US" dirty="0" smtClean="0"/>
            </a:br>
            <a:r>
              <a:rPr lang="en-US" dirty="0" smtClean="0"/>
              <a:t>also inherits from </a:t>
            </a:r>
            <a:r>
              <a:rPr lang="en-US" dirty="0" err="1" smtClean="0"/>
              <a:t>GroupingOps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756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smtClean="0"/>
              <a:t>Grouping object: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'apply','apply_helper','as_filter','base_index','catinstance','copy','copy_from','count','gbkeys','get_name','ifirstgroup','ifirstkey','igroup',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'igroupreverse','ikey','ilastkey','inextkey','iprevkey','iscategorical','isdirty','isdisplaysorted','isenum','isin','ismember','ismultikey','isordered',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'isortrows','issinglekey','ncountgroup','ncountkey','newclassfrominstance','newgroupfrominstance','onedict','pack_by_group','packed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'possibly_recast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','register_functions','regroup','set_dirty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','set_name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','shrink','sort','unique_count','uniquedict',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'uniquelist’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Categorical class (inherits from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FastArray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GroupingOps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'abs','agg','aggregate','align','all','any','apply','apply_nonreduce','apply_numba','apply_reduce','argmax',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'argmin','argpartition','argpartition2','argsort','as_filter','as_singlekey','as_string_array','astype','auto_add_off','auto_add_on','base','base_index','between',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'byteswap','categories','categories_equal','category_add','category_array','category_codes','category_dict','category_mapping','category_mode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category_remove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','category_replace','choose','clip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'clip_lower','clip_upper','compress','conj','conjugate','contains_np_arrays','copy','copy_invalid','count','count_uniques','crc','ctypes','cumcount',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'cummax','cummin','cumprod','cumsum','data','describe','diagonal','diff','differs','display_convert_func','display_query_properties','doc','dot',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'dtype','dump','dumps','duplicated','ema_decay','ema_normal','ema_weighted','expand_any','expand_array','expand_dict','fill','fill_backward','fill_forward',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'fill_invalid','fillna','filter','filtered_name','filtered_set_name','filtered_string','findnth','first','first_bool','first_fancy','flags','flat','flatten',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'from_bin','from_category','gb_keychain','get_groupings','get_header_names','get_name','getfield','groupby_data','groupby_data_clear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'groupby_data_set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','groupby_reset','grouping','grouping_dict',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'groups','head','hstack','ifirstkey','ikey','ilastkey','imag','info','inv','invalid_category','invalid_set','iscomputable','isenum',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'isfiltered','isfinite','isin','isinf','ismultikey','isna','isnan','isnanorzero','isnormal','isnotfinite','isnotinf','isnotnan','isnotnormal',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'issinglekey','issorted','item','itemset','itemsize','iter_groups','key_from_bin','last','lock','map','map_old','mapping_add','mapping_new',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'mapping_remove','mapping_replace','max','mean','median','min','mode','move_argmax','move_argmin','move_max','move_mean','move_median','move_min',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'move_rank','move_std','move_sum','move_var','nan_index','nanargmax','nanargmin','nanmax','nanmean','nanmedian','nanmin','nanrankdata','nanstd',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'nansum','nanvar','nb_ema','nb_min','nb_sum','nb_sum_punt','nbytes','ndim','newbyteorder','newclassfrominstance','ngroup','nonzero','normalize_minmax',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'normalize_zscore','notna','nth','null','numbastring','nunique','ohlc','one_hot_encode','ordered','partition','partition2','prod','ptp',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'push','put','rank','rankdata','ravel','real','register_function','register_functions','repeat','replace','replacena','resample','reshape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','resize',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'rolling_count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','rolling_diff','rolling_mean','rolling_nanmean','rolling_nanstd','rolling_nansum','rolling_nanvar','rolling_shift','rolling_std','rolling_sum','rolling_var','round',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'sample','save','searchsorted','sem','set_name','setfield','setflags','shape','shift','shift_cat','shrink','sign','size',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'sort','sort_gb','sorted','squeeze','std','str','str_append','strides','sum','swapaxes','tail','take','tile',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'timewindow_prod','timewindow_sum','tobytes','tofile','tolist','tostring','trace','transform','transitions','transpose','trimbr','trunc','unique',</a:t>
            </a: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'unique_count','unique_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','unlock','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','</a:t>
            </a:r>
            <a:r>
              <a:rPr lang="en-US" alt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view','where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76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 with filter and </a:t>
            </a:r>
            <a:r>
              <a:rPr lang="en-US" dirty="0" err="1"/>
              <a:t>G</a:t>
            </a:r>
            <a:r>
              <a:rPr lang="en-US" dirty="0" err="1" smtClean="0"/>
              <a:t>roupingOps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32" y="1892965"/>
            <a:ext cx="8674187" cy="3378710"/>
          </a:xfrm>
        </p:spPr>
      </p:pic>
      <p:sp>
        <p:nvSpPr>
          <p:cNvPr id="5" name="Right Arrow 4"/>
          <p:cNvSpPr/>
          <p:nvPr/>
        </p:nvSpPr>
        <p:spPr>
          <a:xfrm>
            <a:off x="1131112" y="1797085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 err="1" smtClean="0"/>
              <a:t>str</a:t>
            </a:r>
            <a:r>
              <a:rPr lang="en-US" dirty="0" smtClean="0"/>
              <a:t> Cat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168109" y="2335331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168108" y="2732431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trim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162815" y="3282128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fast </a:t>
            </a:r>
            <a:r>
              <a:rPr lang="en-US" dirty="0" err="1" smtClean="0"/>
              <a:t>str</a:t>
            </a:r>
            <a:r>
              <a:rPr lang="en-US" dirty="0" smtClean="0"/>
              <a:t> ops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62816" y="3768202"/>
            <a:ext cx="1950367" cy="45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groupbyops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6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 example with base array, grouping,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19" y="1450351"/>
            <a:ext cx="6223182" cy="4351338"/>
          </a:xfrm>
        </p:spPr>
      </p:pic>
      <p:sp>
        <p:nvSpPr>
          <p:cNvPr id="5" name="Right Arrow 4"/>
          <p:cNvSpPr/>
          <p:nvPr/>
        </p:nvSpPr>
        <p:spPr>
          <a:xfrm>
            <a:off x="1078252" y="1343410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 flip view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078252" y="1790042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 err="1" smtClean="0"/>
              <a:t>uniques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041253" y="4597550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as apply power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41253" y="2478042"/>
            <a:ext cx="2283358" cy="369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 object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078252" y="3460715"/>
            <a:ext cx="2283358" cy="87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is fancy index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711615" y="3372181"/>
            <a:ext cx="3129046" cy="11522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igroup</a:t>
            </a:r>
            <a:r>
              <a:rPr lang="en-US" dirty="0" smtClean="0"/>
              <a:t> + </a:t>
            </a:r>
            <a:r>
              <a:rPr lang="en-US" smtClean="0"/>
              <a:t>ncountgroup needed </a:t>
            </a:r>
            <a:r>
              <a:rPr lang="en-US" dirty="0" smtClean="0"/>
              <a:t>for grouping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2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Cat Example (pre defined bins)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56" y="1690688"/>
            <a:ext cx="5896245" cy="4351338"/>
          </a:xfrm>
        </p:spPr>
      </p:pic>
      <p:sp>
        <p:nvSpPr>
          <p:cNvPr id="5" name="Right Arrow 4"/>
          <p:cNvSpPr/>
          <p:nvPr/>
        </p:nvSpPr>
        <p:spPr>
          <a:xfrm>
            <a:off x="1490524" y="1620388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has predefined bins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4278" y="4484275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bin referenced, not copied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474667" y="2604501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Duality: can use strings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64094" y="1961838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Wants to see 33 for ‘stop’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58807" y="3000036"/>
            <a:ext cx="2700915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Duality: can use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185458" y="3404457"/>
            <a:ext cx="3039181" cy="881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same functionality as</a:t>
            </a:r>
          </a:p>
          <a:p>
            <a:pPr algn="ctr"/>
            <a:r>
              <a:rPr lang="en-US" dirty="0" smtClean="0"/>
              <a:t>normal categorical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9194" y="5227363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ubclasses from </a:t>
            </a:r>
            <a:r>
              <a:rPr lang="en-US" dirty="0" err="1" smtClean="0"/>
              <a:t>np.ndarray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13335" y="5700576"/>
            <a:ext cx="3911304" cy="34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isin</a:t>
            </a:r>
            <a:r>
              <a:rPr lang="en-US" dirty="0" smtClean="0"/>
              <a:t> and other functionality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Multikey</a:t>
            </a:r>
            <a:r>
              <a:rPr lang="en-US" dirty="0" smtClean="0"/>
              <a:t> Cat Example (Date + String)</a:t>
            </a:r>
            <a:br>
              <a:rPr lang="en-US" dirty="0" smtClean="0"/>
            </a:br>
            <a:r>
              <a:rPr lang="en-US" dirty="0" smtClean="0"/>
              <a:t>Can have many keys, ordered or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21" y="1884883"/>
            <a:ext cx="10515600" cy="22454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21" y="4124365"/>
            <a:ext cx="5194937" cy="23769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3851" y="2352897"/>
            <a:ext cx="2309785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ez</a:t>
            </a:r>
            <a:r>
              <a:rPr lang="en-US" dirty="0" smtClean="0"/>
              <a:t> to create </a:t>
            </a:r>
            <a:r>
              <a:rPr lang="en-US" dirty="0" err="1" smtClean="0"/>
              <a:t>multikey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63852" y="2701743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still uses </a:t>
            </a:r>
            <a:r>
              <a:rPr lang="en-US" dirty="0" err="1" smtClean="0"/>
              <a:t>int</a:t>
            </a:r>
            <a:r>
              <a:rPr lang="en-US" dirty="0" smtClean="0"/>
              <a:t> bin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3852" y="4084435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arrays needs names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1486" y="5319067"/>
            <a:ext cx="2392150" cy="431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groupops</a:t>
            </a:r>
            <a:r>
              <a:rPr lang="en-US" dirty="0" smtClean="0"/>
              <a:t> functionality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1486" y="5841456"/>
            <a:ext cx="2321237" cy="839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nt8/16/32/64</a:t>
            </a:r>
          </a:p>
          <a:p>
            <a:pPr algn="ctr"/>
            <a:r>
              <a:rPr lang="en-US" dirty="0" smtClean="0"/>
              <a:t>based on </a:t>
            </a:r>
            <a:r>
              <a:rPr lang="en-US" dirty="0" err="1" smtClean="0"/>
              <a:t>uniq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1487" y="3712798"/>
            <a:ext cx="2238872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 tuple to lookup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63851" y="4700456"/>
            <a:ext cx="3060333" cy="348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names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Categorical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Categoricals</a:t>
            </a:r>
            <a:r>
              <a:rPr lang="en-US" dirty="0" smtClean="0"/>
              <a:t> can</a:t>
            </a:r>
          </a:p>
          <a:p>
            <a:pPr lvl="1"/>
            <a:r>
              <a:rPr lang="en-US" dirty="0" smtClean="0"/>
              <a:t>Be compared to one another</a:t>
            </a:r>
          </a:p>
          <a:p>
            <a:pPr lvl="1"/>
            <a:r>
              <a:rPr lang="en-US" dirty="0" smtClean="0"/>
              <a:t>Add, Remove, Edit, Reorder, Regroup </a:t>
            </a:r>
            <a:r>
              <a:rPr lang="en-US" dirty="0" err="1" smtClean="0"/>
              <a:t>uniques</a:t>
            </a:r>
            <a:endParaRPr lang="en-US" dirty="0" smtClean="0"/>
          </a:p>
          <a:p>
            <a:pPr lvl="1"/>
            <a:r>
              <a:rPr lang="en-US" dirty="0" smtClean="0"/>
              <a:t>Filtered (reserve 0, base 1 indexing)</a:t>
            </a:r>
          </a:p>
          <a:p>
            <a:pPr lvl="1"/>
            <a:r>
              <a:rPr lang="en-US" dirty="0" smtClean="0"/>
              <a:t>Saved and Loaded </a:t>
            </a:r>
          </a:p>
          <a:p>
            <a:pPr lvl="1"/>
            <a:r>
              <a:rPr lang="en-US" dirty="0" smtClean="0"/>
              <a:t>Convert from </a:t>
            </a:r>
            <a:r>
              <a:rPr lang="en-US" dirty="0" err="1" smtClean="0"/>
              <a:t>multikey</a:t>
            </a:r>
            <a:r>
              <a:rPr lang="en-US" dirty="0" smtClean="0"/>
              <a:t> to single key</a:t>
            </a:r>
          </a:p>
          <a:p>
            <a:pPr lvl="1"/>
            <a:r>
              <a:rPr lang="en-US" dirty="0" smtClean="0"/>
              <a:t>Revert back to original array construction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categoricals</a:t>
            </a:r>
            <a:r>
              <a:rPr lang="en-US" dirty="0" smtClean="0"/>
              <a:t> can be Stacked</a:t>
            </a:r>
          </a:p>
          <a:p>
            <a:pPr lvl="1"/>
            <a:r>
              <a:rPr lang="en-US" dirty="0" smtClean="0"/>
              <a:t>Be created from one or more other </a:t>
            </a:r>
            <a:r>
              <a:rPr lang="en-US" dirty="0" err="1" smtClean="0"/>
              <a:t>categoricals</a:t>
            </a:r>
            <a:endParaRPr lang="en-US" dirty="0" smtClean="0"/>
          </a:p>
          <a:p>
            <a:pPr lvl="1"/>
            <a:r>
              <a:rPr lang="en-US" dirty="0" smtClean="0"/>
              <a:t>Can be ordered in various ways: </a:t>
            </a:r>
            <a:r>
              <a:rPr lang="en-US" dirty="0" err="1"/>
              <a:t>l</a:t>
            </a:r>
            <a:r>
              <a:rPr lang="en-US" dirty="0" err="1" smtClean="0"/>
              <a:t>exigraphical</a:t>
            </a:r>
            <a:r>
              <a:rPr lang="en-US" dirty="0" smtClean="0"/>
              <a:t>/first appearance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</a:t>
            </a:r>
            <a:r>
              <a:rPr lang="en-US" dirty="0" err="1" smtClean="0"/>
              <a:t>GroupingOps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8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Contains common routines that users like to perform over groups</a:t>
            </a:r>
          </a:p>
          <a:p>
            <a:pPr lvl="1"/>
            <a:r>
              <a:rPr lang="en-US" dirty="0" smtClean="0"/>
              <a:t>Reduce functions such as sum, min, max</a:t>
            </a:r>
          </a:p>
          <a:p>
            <a:pPr lvl="1"/>
            <a:r>
              <a:rPr lang="en-US" dirty="0" smtClean="0"/>
              <a:t>Cumulative such as </a:t>
            </a:r>
            <a:r>
              <a:rPr lang="en-US" dirty="0" err="1" smtClean="0"/>
              <a:t>cumsum</a:t>
            </a:r>
            <a:r>
              <a:rPr lang="en-US" dirty="0" smtClean="0"/>
              <a:t>, </a:t>
            </a:r>
            <a:r>
              <a:rPr lang="en-US" dirty="0" err="1" smtClean="0"/>
              <a:t>cumprod</a:t>
            </a:r>
            <a:endParaRPr lang="en-US" dirty="0" smtClean="0"/>
          </a:p>
          <a:p>
            <a:pPr lvl="1"/>
            <a:r>
              <a:rPr lang="en-US" dirty="0" smtClean="0"/>
              <a:t>Rolling or sliding windows, moving averages (</a:t>
            </a:r>
            <a:r>
              <a:rPr lang="en-US" dirty="0" err="1" smtClean="0"/>
              <a:t>ema</a:t>
            </a:r>
            <a:r>
              <a:rPr lang="en-US" dirty="0" smtClean="0"/>
              <a:t> functions)</a:t>
            </a:r>
          </a:p>
          <a:p>
            <a:pPr lvl="1"/>
            <a:r>
              <a:rPr lang="en-US" dirty="0" smtClean="0"/>
              <a:t>Repopulating original array after a reduce function (e.g. ‘transform’)</a:t>
            </a:r>
          </a:p>
          <a:p>
            <a:pPr lvl="1"/>
            <a:r>
              <a:rPr lang="en-US" dirty="0" smtClean="0"/>
              <a:t>Any operation performed over a single array, can be performed over a group of single arrays</a:t>
            </a:r>
          </a:p>
          <a:p>
            <a:pPr lvl="1"/>
            <a:r>
              <a:rPr lang="en-US" dirty="0" smtClean="0"/>
              <a:t>Custom functions or lambda functions which can be </a:t>
            </a:r>
            <a:r>
              <a:rPr lang="en-US" dirty="0" err="1" smtClean="0"/>
              <a:t>jitted</a:t>
            </a:r>
            <a:endParaRPr lang="en-US" dirty="0" smtClean="0"/>
          </a:p>
          <a:p>
            <a:pPr lvl="1"/>
            <a:r>
              <a:rPr lang="en-US" dirty="0" smtClean="0"/>
              <a:t>Allowing multiple functions (from above) to be applied in one command</a:t>
            </a:r>
          </a:p>
          <a:p>
            <a:r>
              <a:rPr lang="en-US" dirty="0" smtClean="0"/>
              <a:t>Contains helper arrays:</a:t>
            </a:r>
          </a:p>
          <a:p>
            <a:pPr lvl="1"/>
            <a:r>
              <a:rPr lang="en-US" dirty="0"/>
              <a:t>Have fancy index helpers:</a:t>
            </a:r>
          </a:p>
          <a:p>
            <a:pPr lvl="2"/>
            <a:r>
              <a:rPr lang="en-US" dirty="0" err="1"/>
              <a:t>ifirstkey</a:t>
            </a:r>
            <a:r>
              <a:rPr lang="en-US" dirty="0"/>
              <a:t> –an array of </a:t>
            </a:r>
            <a:r>
              <a:rPr lang="en-US" dirty="0" smtClean="0"/>
              <a:t>row </a:t>
            </a:r>
            <a:r>
              <a:rPr lang="en-US" dirty="0"/>
              <a:t>numbers </a:t>
            </a:r>
            <a:r>
              <a:rPr lang="en-US" dirty="0" smtClean="0"/>
              <a:t>where first member of group appeared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lastkey</a:t>
            </a:r>
            <a:r>
              <a:rPr lang="en-US" dirty="0" smtClean="0"/>
              <a:t> – where last member of group appeared</a:t>
            </a:r>
            <a:endParaRPr lang="en-US" dirty="0"/>
          </a:p>
          <a:p>
            <a:pPr lvl="2"/>
            <a:r>
              <a:rPr lang="en-US" dirty="0" err="1"/>
              <a:t>igroup</a:t>
            </a:r>
            <a:r>
              <a:rPr lang="en-US" dirty="0"/>
              <a:t> – a fancy index which when applied, would </a:t>
            </a:r>
            <a:r>
              <a:rPr lang="en-US" dirty="0" smtClean="0"/>
              <a:t>reorder groups contiguously</a:t>
            </a:r>
          </a:p>
          <a:p>
            <a:pPr lvl="2"/>
            <a:r>
              <a:rPr lang="en-US" dirty="0" err="1" smtClean="0"/>
              <a:t>igroupreverse</a:t>
            </a:r>
            <a:r>
              <a:rPr lang="en-US" dirty="0" smtClean="0"/>
              <a:t> – fancy index to get reverse </a:t>
            </a:r>
            <a:r>
              <a:rPr lang="en-US" dirty="0" err="1" smtClean="0"/>
              <a:t>igroup</a:t>
            </a:r>
            <a:endParaRPr lang="en-US" dirty="0" smtClean="0"/>
          </a:p>
          <a:p>
            <a:pPr lvl="1"/>
            <a:r>
              <a:rPr lang="en-US" dirty="0" smtClean="0"/>
              <a:t>Other arrays</a:t>
            </a:r>
          </a:p>
          <a:p>
            <a:pPr lvl="2"/>
            <a:r>
              <a:rPr lang="en-US" dirty="0" err="1" smtClean="0"/>
              <a:t>ngroupcount</a:t>
            </a:r>
            <a:r>
              <a:rPr lang="en-US" dirty="0" smtClean="0"/>
              <a:t> (how many items in the group)</a:t>
            </a:r>
          </a:p>
          <a:p>
            <a:pPr lvl="2"/>
            <a:r>
              <a:rPr lang="en-US" dirty="0" smtClean="0"/>
              <a:t>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Existing:</a:t>
            </a:r>
          </a:p>
          <a:p>
            <a:pPr lvl="1"/>
            <a:r>
              <a:rPr lang="en-US" dirty="0" err="1" smtClean="0"/>
              <a:t>Contig</a:t>
            </a:r>
            <a:r>
              <a:rPr lang="en-US" dirty="0" smtClean="0"/>
              <a:t> math vector loops (stride == </a:t>
            </a:r>
            <a:r>
              <a:rPr lang="en-US" dirty="0" err="1" smtClean="0"/>
              <a:t>itemsize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Able to hit mm_256_add_ routines, etc.</a:t>
            </a:r>
          </a:p>
          <a:p>
            <a:pPr lvl="1"/>
            <a:r>
              <a:rPr lang="en-US" dirty="0" err="1" smtClean="0"/>
              <a:t>Strided</a:t>
            </a:r>
            <a:r>
              <a:rPr lang="en-US" dirty="0" smtClean="0"/>
              <a:t> loops</a:t>
            </a:r>
          </a:p>
          <a:p>
            <a:pPr lvl="2"/>
            <a:r>
              <a:rPr lang="en-US" dirty="0" smtClean="0"/>
              <a:t>Can also use vector routines via gather intrinsic</a:t>
            </a:r>
          </a:p>
          <a:p>
            <a:r>
              <a:rPr lang="en-US" dirty="0"/>
              <a:t>New: 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See “</a:t>
            </a:r>
            <a:r>
              <a:rPr lang="en-US" dirty="0" err="1" smtClean="0"/>
              <a:t>igroup</a:t>
            </a:r>
            <a:r>
              <a:rPr lang="en-US" dirty="0" smtClean="0"/>
              <a:t>” – fancy index in order of </a:t>
            </a:r>
            <a:r>
              <a:rPr lang="en-US" dirty="0" err="1" smtClean="0"/>
              <a:t>uniques</a:t>
            </a:r>
            <a:endParaRPr lang="en-US" dirty="0" smtClean="0"/>
          </a:p>
          <a:p>
            <a:pPr lvl="1"/>
            <a:r>
              <a:rPr lang="en-US" dirty="0" smtClean="0"/>
              <a:t>For example if ‘AAPL’ is first category then it might exist in 10,000 rows scattered about 1 million row array.  Similar to what </a:t>
            </a:r>
            <a:r>
              <a:rPr lang="en-US" dirty="0" err="1" smtClean="0"/>
              <a:t>lexsort</a:t>
            </a:r>
            <a:r>
              <a:rPr lang="en-US" dirty="0" smtClean="0"/>
              <a:t> returns now to sum up all ‘AAPL’ can just use the index to get to the data (no need to copy or reshuffle data)</a:t>
            </a:r>
            <a:endParaRPr lang="en-US" dirty="0"/>
          </a:p>
          <a:p>
            <a:r>
              <a:rPr lang="en-US" dirty="0" smtClean="0"/>
              <a:t>New: Partition Loops</a:t>
            </a:r>
          </a:p>
          <a:p>
            <a:pPr lvl="1"/>
            <a:r>
              <a:rPr lang="en-US" dirty="0" smtClean="0"/>
              <a:t>Often used after </a:t>
            </a:r>
            <a:r>
              <a:rPr lang="en-US" dirty="0" err="1" smtClean="0"/>
              <a:t>sort_inplace</a:t>
            </a:r>
            <a:r>
              <a:rPr lang="en-US" dirty="0" smtClean="0"/>
              <a:t>.  Now groups are in order – might be many groups, perhaps 1 million… want to ‘fake’ slice arrays fast to do operations (real slice too much overhead)</a:t>
            </a:r>
          </a:p>
          <a:p>
            <a:r>
              <a:rPr lang="en-US" dirty="0" smtClean="0"/>
              <a:t>Loop over JIT kernels</a:t>
            </a:r>
          </a:p>
          <a:p>
            <a:pPr lvl="1"/>
            <a:r>
              <a:rPr lang="en-US" dirty="0" err="1" smtClean="0"/>
              <a:t>Numba</a:t>
            </a:r>
            <a:r>
              <a:rPr lang="en-US" dirty="0" smtClean="0"/>
              <a:t> has </a:t>
            </a:r>
            <a:r>
              <a:rPr lang="en-US" dirty="0" err="1" smtClean="0"/>
              <a:t>nb.prange</a:t>
            </a:r>
            <a:r>
              <a:rPr lang="en-US" dirty="0" smtClean="0"/>
              <a:t> and threads.. Can use that to create own grouping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809"/>
            <a:ext cx="10515600" cy="4644154"/>
          </a:xfrm>
        </p:spPr>
        <p:txBody>
          <a:bodyPr>
            <a:normAutofit/>
          </a:bodyPr>
          <a:lstStyle/>
          <a:p>
            <a:r>
              <a:rPr lang="en-US" dirty="0" smtClean="0"/>
              <a:t>30+ years professional software engineer – network protocols, user interfaces, compilers, file formats, </a:t>
            </a:r>
            <a:r>
              <a:rPr lang="en-US" dirty="0" err="1" smtClean="0"/>
              <a:t>pci</a:t>
            </a:r>
            <a:r>
              <a:rPr lang="en-US" dirty="0" smtClean="0"/>
              <a:t> cards, bios, trading engines, scanners, architectural software, ran 2 software companies, software patents, c/</a:t>
            </a:r>
            <a:r>
              <a:rPr lang="en-US" dirty="0" err="1" smtClean="0"/>
              <a:t>c++</a:t>
            </a:r>
            <a:r>
              <a:rPr lang="en-US" dirty="0" smtClean="0"/>
              <a:t>, java, c#, python</a:t>
            </a:r>
          </a:p>
          <a:p>
            <a:r>
              <a:rPr lang="en-US" dirty="0" smtClean="0"/>
              <a:t>14 year consultant for SIG currently tasked with unifying large data analytics and framework</a:t>
            </a:r>
          </a:p>
          <a:p>
            <a:r>
              <a:rPr lang="en-US" dirty="0" smtClean="0"/>
              <a:t>SIG has </a:t>
            </a:r>
            <a:r>
              <a:rPr lang="en-US" dirty="0" err="1" smtClean="0"/>
              <a:t>Matlab</a:t>
            </a:r>
            <a:r>
              <a:rPr lang="en-US" dirty="0" smtClean="0"/>
              <a:t>, Python (</a:t>
            </a:r>
            <a:r>
              <a:rPr lang="en-US" dirty="0" err="1" smtClean="0"/>
              <a:t>numpy</a:t>
            </a:r>
            <a:r>
              <a:rPr lang="en-US" dirty="0" smtClean="0"/>
              <a:t>, pandas), C++/C# </a:t>
            </a:r>
            <a:r>
              <a:rPr lang="en-US" dirty="0" err="1" smtClean="0"/>
              <a:t>algos</a:t>
            </a:r>
            <a:endParaRPr lang="en-US" dirty="0" smtClean="0"/>
          </a:p>
          <a:p>
            <a:r>
              <a:rPr lang="en-US" dirty="0" smtClean="0"/>
              <a:t>Desire to move towards one platform over time</a:t>
            </a:r>
          </a:p>
          <a:p>
            <a:r>
              <a:rPr lang="en-US" dirty="0" smtClean="0"/>
              <a:t>Ongoing beta solution: riptide: Uses Datasets/</a:t>
            </a:r>
            <a:r>
              <a:rPr lang="en-US" dirty="0" err="1" smtClean="0"/>
              <a:t>Structs</a:t>
            </a:r>
            <a:r>
              <a:rPr lang="en-US" dirty="0" smtClean="0"/>
              <a:t>/</a:t>
            </a:r>
            <a:r>
              <a:rPr lang="en-US" dirty="0" err="1" smtClean="0"/>
              <a:t>NumpyArrays</a:t>
            </a:r>
            <a:r>
              <a:rPr lang="en-US" dirty="0" smtClean="0"/>
              <a:t>, Multithreaded </a:t>
            </a:r>
            <a:r>
              <a:rPr lang="en-US" dirty="0" err="1" smtClean="0"/>
              <a:t>Numpy</a:t>
            </a:r>
            <a:r>
              <a:rPr lang="en-US" dirty="0" smtClean="0"/>
              <a:t>, portable </a:t>
            </a:r>
            <a:r>
              <a:rPr lang="en-US" dirty="0" err="1" smtClean="0"/>
              <a:t>FileFormat</a:t>
            </a:r>
            <a:r>
              <a:rPr lang="en-US" dirty="0" smtClean="0"/>
              <a:t> with 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Additions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808"/>
            <a:ext cx="10515600" cy="46071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Hashing Class</a:t>
            </a:r>
          </a:p>
          <a:p>
            <a:pPr lvl="1"/>
            <a:r>
              <a:rPr lang="en-US" dirty="0" smtClean="0"/>
              <a:t>Example “</a:t>
            </a:r>
            <a:r>
              <a:rPr lang="en-US" dirty="0" err="1" smtClean="0"/>
              <a:t>groupbyhash</a:t>
            </a:r>
            <a:r>
              <a:rPr lang="en-US" dirty="0" smtClean="0"/>
              <a:t>” and </a:t>
            </a:r>
            <a:r>
              <a:rPr lang="en-US" dirty="0" err="1" smtClean="0"/>
              <a:t>ismember</a:t>
            </a:r>
            <a:endParaRPr lang="en-US" dirty="0" smtClean="0"/>
          </a:p>
          <a:p>
            <a:pPr lvl="1"/>
            <a:r>
              <a:rPr lang="en-US" dirty="0" smtClean="0"/>
              <a:t>Many hashing </a:t>
            </a:r>
            <a:r>
              <a:rPr lang="en-US" dirty="0" err="1" smtClean="0"/>
              <a:t>algos</a:t>
            </a:r>
            <a:r>
              <a:rPr lang="en-US" dirty="0" smtClean="0"/>
              <a:t> – we use linear probing hash</a:t>
            </a:r>
          </a:p>
          <a:p>
            <a:pPr lvl="1"/>
            <a:r>
              <a:rPr lang="en-US" dirty="0" smtClean="0"/>
              <a:t>Also quadratic hash, robin hood, cuckoo, </a:t>
            </a:r>
            <a:r>
              <a:rPr lang="en-US" dirty="0" err="1" smtClean="0"/>
              <a:t>etc</a:t>
            </a:r>
            <a:r>
              <a:rPr lang="en-US" dirty="0" smtClean="0"/>
              <a:t>, + red/black tree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crc</a:t>
            </a:r>
            <a:r>
              <a:rPr lang="en-US" dirty="0" smtClean="0"/>
              <a:t>, “</a:t>
            </a:r>
            <a:r>
              <a:rPr lang="en-US" dirty="0" err="1" smtClean="0"/>
              <a:t>smarthash</a:t>
            </a:r>
            <a:r>
              <a:rPr lang="en-US" dirty="0" smtClean="0"/>
              <a:t>”, “murmur”,  and many others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np.add.reduce</a:t>
            </a:r>
            <a:r>
              <a:rPr lang="en-US" dirty="0" smtClean="0"/>
              <a:t>…  </a:t>
            </a:r>
            <a:r>
              <a:rPr lang="en-US" dirty="0" err="1" smtClean="0"/>
              <a:t>np.hash.reduce</a:t>
            </a:r>
            <a:endParaRPr lang="en-US" dirty="0" smtClean="0"/>
          </a:p>
          <a:p>
            <a:pPr lvl="1"/>
            <a:r>
              <a:rPr lang="en-US" dirty="0" smtClean="0"/>
              <a:t>What is fast way to </a:t>
            </a:r>
            <a:r>
              <a:rPr lang="en-US" dirty="0" err="1" smtClean="0"/>
              <a:t>drop_duplicates</a:t>
            </a:r>
            <a:r>
              <a:rPr lang="en-US" dirty="0" smtClean="0"/>
              <a:t>? hash</a:t>
            </a:r>
          </a:p>
          <a:p>
            <a:pPr lvl="1"/>
            <a:r>
              <a:rPr lang="en-US" dirty="0" smtClean="0"/>
              <a:t>Find out if all the unique categories are the same?  hash</a:t>
            </a:r>
          </a:p>
          <a:p>
            <a:r>
              <a:rPr lang="en-US" dirty="0" err="1" smtClean="0"/>
              <a:t>Searchsorted</a:t>
            </a:r>
            <a:r>
              <a:rPr lang="en-US" dirty="0" smtClean="0"/>
              <a:t> with </a:t>
            </a:r>
            <a:r>
              <a:rPr lang="en-US" dirty="0" err="1" smtClean="0"/>
              <a:t>kwarg</a:t>
            </a:r>
            <a:r>
              <a:rPr lang="en-US" dirty="0" smtClean="0"/>
              <a:t> ‘exact’</a:t>
            </a:r>
          </a:p>
          <a:p>
            <a:pPr lvl="1"/>
            <a:r>
              <a:rPr lang="en-US" dirty="0" smtClean="0"/>
              <a:t>Must be exact match or give other index, like -1</a:t>
            </a:r>
          </a:p>
          <a:p>
            <a:pPr lvl="1"/>
            <a:r>
              <a:rPr lang="en-US" dirty="0" err="1" smtClean="0"/>
              <a:t>Searchsorted</a:t>
            </a:r>
            <a:r>
              <a:rPr lang="en-US" dirty="0" smtClean="0"/>
              <a:t> is easily </a:t>
            </a:r>
            <a:r>
              <a:rPr lang="en-US" dirty="0" err="1" smtClean="0"/>
              <a:t>multithreadable</a:t>
            </a:r>
            <a:r>
              <a:rPr lang="en-US" dirty="0" smtClean="0"/>
              <a:t>, thus it can be used in </a:t>
            </a:r>
            <a:r>
              <a:rPr lang="en-US" dirty="0" err="1" smtClean="0"/>
              <a:t>ismember</a:t>
            </a:r>
            <a:endParaRPr lang="en-US" dirty="0" smtClean="0"/>
          </a:p>
          <a:p>
            <a:r>
              <a:rPr lang="en-US" dirty="0" smtClean="0"/>
              <a:t>Merge variations</a:t>
            </a:r>
          </a:p>
          <a:p>
            <a:pPr lvl="1"/>
            <a:r>
              <a:rPr lang="en-US" dirty="0" smtClean="0"/>
              <a:t>Enrichment style</a:t>
            </a:r>
          </a:p>
          <a:p>
            <a:pPr lvl="1"/>
            <a:r>
              <a:rPr lang="en-US" dirty="0" smtClean="0"/>
              <a:t>Left/Right Inner/Outer Join</a:t>
            </a:r>
            <a:endParaRPr lang="en-US" dirty="0"/>
          </a:p>
          <a:p>
            <a:r>
              <a:rPr lang="en-US" dirty="0" smtClean="0"/>
              <a:t>Think about </a:t>
            </a:r>
            <a:r>
              <a:rPr lang="en-US" dirty="0" err="1" smtClean="0"/>
              <a:t>isnot</a:t>
            </a:r>
            <a:r>
              <a:rPr lang="en-US" dirty="0" smtClean="0"/>
              <a:t> routines like </a:t>
            </a:r>
            <a:r>
              <a:rPr lang="en-US" dirty="0" err="1" smtClean="0"/>
              <a:t>isnotnan</a:t>
            </a:r>
            <a:r>
              <a:rPr lang="en-US" dirty="0" smtClean="0"/>
              <a:t> very popular</a:t>
            </a:r>
          </a:p>
          <a:p>
            <a:r>
              <a:rPr lang="en-US" dirty="0" smtClean="0"/>
              <a:t>Other ideas like </a:t>
            </a:r>
            <a:r>
              <a:rPr lang="en-US" dirty="0" err="1" smtClean="0"/>
              <a:t>fma</a:t>
            </a:r>
            <a:r>
              <a:rPr lang="en-US" dirty="0" smtClean="0"/>
              <a:t> (fused multiply add)</a:t>
            </a:r>
          </a:p>
        </p:txBody>
      </p:sp>
    </p:spTree>
    <p:extLst>
      <p:ext uri="{BB962C8B-B14F-4D97-AF65-F5344CB8AC3E}">
        <p14:creationId xmlns:p14="http://schemas.microsoft.com/office/powerpoint/2010/main" val="14274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18" y="459843"/>
            <a:ext cx="346423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Hashing speed </a:t>
            </a:r>
            <a:br>
              <a:rPr lang="en-US" dirty="0" smtClean="0"/>
            </a:br>
            <a:r>
              <a:rPr lang="en-US" dirty="0" smtClean="0"/>
              <a:t>plus invalids</a:t>
            </a:r>
            <a:br>
              <a:rPr lang="en-US" dirty="0" smtClean="0"/>
            </a:br>
            <a:r>
              <a:rPr lang="en-US" dirty="0" smtClean="0"/>
              <a:t>and fancy</a:t>
            </a:r>
            <a:br>
              <a:rPr lang="en-US" dirty="0" smtClean="0"/>
            </a:br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42" y="181819"/>
            <a:ext cx="4406282" cy="63868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1" y="4514645"/>
            <a:ext cx="4379714" cy="20540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04745" y="86679"/>
            <a:ext cx="3863736" cy="37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common big array, 99 </a:t>
            </a:r>
            <a:r>
              <a:rPr lang="en-US" dirty="0" err="1" smtClean="0"/>
              <a:t>uniques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04745" y="660450"/>
            <a:ext cx="3863736" cy="37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</a:t>
            </a:r>
            <a:r>
              <a:rPr lang="en-US" dirty="0" err="1" smtClean="0"/>
              <a:t>ismember</a:t>
            </a:r>
            <a:r>
              <a:rPr lang="en-US" dirty="0" smtClean="0"/>
              <a:t> to </a:t>
            </a:r>
            <a:r>
              <a:rPr lang="en-US" dirty="0" err="1" smtClean="0"/>
              <a:t>np.isin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30747" y="1051736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ismember</a:t>
            </a:r>
            <a:r>
              <a:rPr lang="en-US" dirty="0" smtClean="0"/>
              <a:t> also returns fancy index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482297" y="1696279"/>
            <a:ext cx="3937734" cy="39003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20x faster with more information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200181" y="6288628"/>
            <a:ext cx="3557175" cy="38584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25x faster with invalid capability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82297" y="2104205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fancy </a:t>
            </a:r>
            <a:r>
              <a:rPr lang="en-US" dirty="0" err="1" smtClean="0"/>
              <a:t>idx</a:t>
            </a:r>
            <a:r>
              <a:rPr lang="en-US" dirty="0" smtClean="0"/>
              <a:t> understand invalids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482297" y="2663992"/>
            <a:ext cx="3937734" cy="3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Dataset/Frame understands also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200181" y="4459751"/>
            <a:ext cx="3329896" cy="423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astype</a:t>
            </a:r>
            <a:r>
              <a:rPr lang="en-US" dirty="0" smtClean="0"/>
              <a:t> understands invalids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before creating a new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40"/>
            <a:ext cx="10515600" cy="47287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Datetime</a:t>
            </a:r>
            <a:r>
              <a:rPr lang="en-US" dirty="0" smtClean="0"/>
              <a:t> or ipv4 class</a:t>
            </a:r>
          </a:p>
          <a:p>
            <a:pPr lvl="1"/>
            <a:r>
              <a:rPr lang="en-US" dirty="0" smtClean="0"/>
              <a:t>We have </a:t>
            </a:r>
            <a:r>
              <a:rPr lang="en-US" dirty="0" err="1" smtClean="0"/>
              <a:t>DateTimeNano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, Date, </a:t>
            </a:r>
            <a:r>
              <a:rPr lang="en-US" dirty="0" err="1" smtClean="0"/>
              <a:t>DateSpan</a:t>
            </a:r>
            <a:r>
              <a:rPr lang="en-US" dirty="0" smtClean="0"/>
              <a:t> classes</a:t>
            </a:r>
          </a:p>
          <a:p>
            <a:pPr lvl="2"/>
            <a:r>
              <a:rPr lang="en-US" dirty="0" smtClean="0"/>
              <a:t>Date class is int32, days since epoch and is </a:t>
            </a:r>
            <a:r>
              <a:rPr lang="en-US" dirty="0" err="1" smtClean="0"/>
              <a:t>timezone</a:t>
            </a:r>
            <a:r>
              <a:rPr lang="en-US" dirty="0" smtClean="0"/>
              <a:t> agnostic</a:t>
            </a:r>
          </a:p>
          <a:p>
            <a:pPr lvl="2"/>
            <a:r>
              <a:rPr lang="en-US" dirty="0" smtClean="0"/>
              <a:t>Subtracting two Dates produces a </a:t>
            </a:r>
            <a:r>
              <a:rPr lang="en-US" dirty="0" err="1" smtClean="0"/>
              <a:t>DateSpan</a:t>
            </a:r>
            <a:endParaRPr lang="en-US" dirty="0" smtClean="0"/>
          </a:p>
          <a:p>
            <a:pPr lvl="3"/>
            <a:r>
              <a:rPr lang="en-US" dirty="0" smtClean="0"/>
              <a:t>Also based on int32</a:t>
            </a:r>
          </a:p>
          <a:p>
            <a:pPr lvl="2"/>
            <a:r>
              <a:rPr lang="en-US" dirty="0" err="1" smtClean="0"/>
              <a:t>Substracting</a:t>
            </a:r>
            <a:r>
              <a:rPr lang="en-US" dirty="0" smtClean="0"/>
              <a:t> two Times produces a </a:t>
            </a:r>
            <a:r>
              <a:rPr lang="en-US" dirty="0" err="1" smtClean="0"/>
              <a:t>TimeSpan</a:t>
            </a:r>
            <a:endParaRPr lang="en-US" dirty="0" smtClean="0"/>
          </a:p>
          <a:p>
            <a:pPr lvl="3"/>
            <a:r>
              <a:rPr lang="en-US" dirty="0" smtClean="0"/>
              <a:t>Can be EITHER int64 or float64 based</a:t>
            </a:r>
          </a:p>
          <a:p>
            <a:pPr lvl="3"/>
            <a:r>
              <a:rPr lang="en-US" dirty="0" smtClean="0"/>
              <a:t>Each has pros and cons</a:t>
            </a:r>
          </a:p>
          <a:p>
            <a:pPr lvl="2"/>
            <a:r>
              <a:rPr lang="en-US" dirty="0" smtClean="0"/>
              <a:t>Is that 5 new </a:t>
            </a:r>
            <a:r>
              <a:rPr lang="en-US" dirty="0" err="1" smtClean="0"/>
              <a:t>dtypes</a:t>
            </a:r>
            <a:r>
              <a:rPr lang="en-US" dirty="0" smtClean="0"/>
              <a:t>?  Now a </a:t>
            </a:r>
            <a:r>
              <a:rPr lang="en-US" dirty="0" err="1" smtClean="0"/>
              <a:t>TimeSeries</a:t>
            </a:r>
            <a:r>
              <a:rPr lang="en-US" dirty="0" smtClean="0"/>
              <a:t> class.. 6 new </a:t>
            </a:r>
            <a:r>
              <a:rPr lang="en-US" dirty="0" err="1" smtClean="0"/>
              <a:t>dtypes</a:t>
            </a:r>
            <a:r>
              <a:rPr lang="en-US" dirty="0" smtClean="0"/>
              <a:t>?  Ipv4 – 7 new </a:t>
            </a:r>
            <a:r>
              <a:rPr lang="en-US" dirty="0" err="1" smtClean="0"/>
              <a:t>dtypes</a:t>
            </a:r>
            <a:r>
              <a:rPr lang="en-US" dirty="0" smtClean="0"/>
              <a:t>? When does it end?</a:t>
            </a:r>
          </a:p>
          <a:p>
            <a:pPr lvl="1"/>
            <a:r>
              <a:rPr lang="en-US" dirty="0" smtClean="0"/>
              <a:t>Rather just subclass</a:t>
            </a:r>
          </a:p>
          <a:p>
            <a:pPr lvl="2"/>
            <a:r>
              <a:rPr lang="en-US" dirty="0" smtClean="0"/>
              <a:t>class Date(</a:t>
            </a:r>
            <a:r>
              <a:rPr lang="en-US" dirty="0" err="1" smtClean="0"/>
              <a:t>FastArray</a:t>
            </a:r>
            <a:r>
              <a:rPr lang="en-US" dirty="0" smtClean="0"/>
              <a:t>, </a:t>
            </a:r>
            <a:r>
              <a:rPr lang="en-US" dirty="0" err="1" smtClean="0"/>
              <a:t>otherclass</a:t>
            </a:r>
            <a:r>
              <a:rPr lang="en-US" dirty="0" smtClean="0"/>
              <a:t>):</a:t>
            </a:r>
          </a:p>
          <a:p>
            <a:pPr lvl="3"/>
            <a:r>
              <a:rPr lang="en-US" dirty="0" err="1" smtClean="0"/>
              <a:t>def</a:t>
            </a:r>
            <a:r>
              <a:rPr lang="en-US" dirty="0" smtClean="0"/>
              <a:t> __new__(</a:t>
            </a:r>
            <a:r>
              <a:rPr lang="en-US" dirty="0" err="1" smtClean="0"/>
              <a:t>cls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..):</a:t>
            </a:r>
          </a:p>
          <a:p>
            <a:pPr lvl="4"/>
            <a:r>
              <a:rPr lang="en-US" dirty="0" smtClean="0"/>
              <a:t>return </a:t>
            </a:r>
            <a:r>
              <a:rPr lang="en-US" dirty="0" err="1" smtClean="0"/>
              <a:t>arr.view</a:t>
            </a:r>
            <a:r>
              <a:rPr lang="en-US" dirty="0" smtClean="0"/>
              <a:t>(Date)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isinstance</a:t>
            </a:r>
            <a:r>
              <a:rPr lang="en-US" dirty="0" smtClean="0"/>
              <a:t>() to detect, may need centralized Class registry (we have a </a:t>
            </a:r>
            <a:r>
              <a:rPr lang="en-US" dirty="0" err="1" smtClean="0"/>
              <a:t>TypeRegister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new </a:t>
            </a:r>
            <a:r>
              <a:rPr lang="en-US" dirty="0" err="1" smtClean="0"/>
              <a:t>ufunc</a:t>
            </a:r>
            <a:r>
              <a:rPr lang="en-US" dirty="0" smtClean="0"/>
              <a:t> loops required:</a:t>
            </a:r>
          </a:p>
          <a:p>
            <a:pPr lvl="1"/>
            <a:r>
              <a:rPr lang="en-US" dirty="0" smtClean="0"/>
              <a:t>If I want to add 3 to </a:t>
            </a:r>
            <a:r>
              <a:rPr lang="en-US" dirty="0" err="1" smtClean="0"/>
              <a:t>DateTimeNano</a:t>
            </a:r>
            <a:r>
              <a:rPr lang="en-US" dirty="0" smtClean="0"/>
              <a:t> to add 3 nanoseconds, just +3</a:t>
            </a:r>
          </a:p>
          <a:p>
            <a:pPr lvl="1"/>
            <a:r>
              <a:rPr lang="en-US" dirty="0" smtClean="0"/>
              <a:t>Hits sped up </a:t>
            </a:r>
            <a:r>
              <a:rPr lang="en-US" dirty="0" err="1" smtClean="0"/>
              <a:t>vectorized</a:t>
            </a:r>
            <a:r>
              <a:rPr lang="en-US" dirty="0" smtClean="0"/>
              <a:t> addition code – no new work</a:t>
            </a:r>
          </a:p>
          <a:p>
            <a:pPr lvl="1"/>
            <a:r>
              <a:rPr lang="en-US" dirty="0" smtClean="0"/>
              <a:t>No switch(</a:t>
            </a:r>
            <a:r>
              <a:rPr lang="en-US" dirty="0" err="1" smtClean="0"/>
              <a:t>dtype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case int64:</a:t>
            </a:r>
          </a:p>
          <a:p>
            <a:pPr lvl="2"/>
            <a:r>
              <a:rPr lang="en-US" dirty="0" smtClean="0"/>
              <a:t>case datetime64: </a:t>
            </a:r>
            <a:r>
              <a:rPr lang="en-US" dirty="0" smtClean="0">
                <a:sym typeface="Wingdings" panose="05000000000000000000" pitchFamily="2" charset="2"/>
              </a:rPr>
              <a:t> no need to add this new </a:t>
            </a:r>
            <a:r>
              <a:rPr lang="en-US" dirty="0" err="1" smtClean="0">
                <a:sym typeface="Wingdings" panose="05000000000000000000" pitchFamily="2" charset="2"/>
              </a:rPr>
              <a:t>dtype</a:t>
            </a:r>
            <a:r>
              <a:rPr lang="en-US" dirty="0" smtClean="0">
                <a:sym typeface="Wingdings" panose="05000000000000000000" pitchFamily="2" charset="2"/>
              </a:rPr>
              <a:t> everywhere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all operations, can time them</a:t>
            </a:r>
          </a:p>
          <a:p>
            <a:r>
              <a:rPr lang="en-US" dirty="0" smtClean="0"/>
              <a:t>Can see when </a:t>
            </a:r>
            <a:r>
              <a:rPr lang="en-US" dirty="0" err="1" smtClean="0"/>
              <a:t>upcasting</a:t>
            </a:r>
            <a:r>
              <a:rPr lang="en-US" dirty="0" smtClean="0"/>
              <a:t> occurs, which routines take longest, order op operations, how many threads used</a:t>
            </a:r>
          </a:p>
          <a:p>
            <a:r>
              <a:rPr lang="en-US" dirty="0" smtClean="0"/>
              <a:t>Built into portable C code (so all languages can use)</a:t>
            </a:r>
          </a:p>
          <a:p>
            <a:r>
              <a:rPr lang="en-US" dirty="0"/>
              <a:t>U</a:t>
            </a:r>
            <a:r>
              <a:rPr lang="en-US" dirty="0" smtClean="0"/>
              <a:t>seful for debugging performance (</a:t>
            </a:r>
            <a:r>
              <a:rPr lang="en-US" dirty="0" err="1" smtClean="0"/>
              <a:t>espec</a:t>
            </a:r>
            <a:r>
              <a:rPr lang="en-US" dirty="0" smtClean="0"/>
              <a:t> due to C code hiding from most python profilers)</a:t>
            </a:r>
          </a:p>
          <a:p>
            <a:r>
              <a:rPr lang="en-US" dirty="0" smtClean="0"/>
              <a:t>Similar info with Recycler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4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length strings</a:t>
            </a:r>
          </a:p>
          <a:p>
            <a:r>
              <a:rPr lang="en-US" dirty="0" smtClean="0"/>
              <a:t>Bitmask Boolean</a:t>
            </a:r>
          </a:p>
          <a:p>
            <a:r>
              <a:rPr lang="en-US" dirty="0" smtClean="0"/>
              <a:t>Otherwise subclass from common </a:t>
            </a:r>
            <a:r>
              <a:rPr lang="en-US" dirty="0" err="1" smtClean="0"/>
              <a:t>dtypes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isinstance</a:t>
            </a:r>
            <a:r>
              <a:rPr lang="en-US" dirty="0" smtClean="0"/>
              <a:t>() checks</a:t>
            </a:r>
          </a:p>
          <a:p>
            <a:pPr lvl="1"/>
            <a:r>
              <a:rPr lang="en-US" dirty="0" smtClean="0"/>
              <a:t>May want central “</a:t>
            </a:r>
            <a:r>
              <a:rPr lang="en-US" dirty="0" err="1" smtClean="0"/>
              <a:t>TypeRegister</a:t>
            </a:r>
            <a:r>
              <a:rPr lang="en-US" dirty="0" smtClean="0"/>
              <a:t>” to hold all known types</a:t>
            </a:r>
          </a:p>
          <a:p>
            <a:pPr lvl="1"/>
            <a:r>
              <a:rPr lang="en-US" dirty="0" smtClean="0"/>
              <a:t>Class has to know how to save itself and reload itself so can be serialized to any file format</a:t>
            </a:r>
          </a:p>
          <a:p>
            <a:pPr lvl="1"/>
            <a:r>
              <a:rPr lang="en-US" dirty="0" smtClean="0"/>
              <a:t>Class has to know how to display itself, right/left justification or long short display format, </a:t>
            </a:r>
            <a:r>
              <a:rPr lang="en-US" dirty="0" err="1" smtClean="0"/>
              <a:t>strftime</a:t>
            </a:r>
            <a:r>
              <a:rPr lang="en-US" dirty="0" smtClean="0"/>
              <a:t> format, precision, ipv4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3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Display/Serialization Hooks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293"/>
            <a:ext cx="7382905" cy="42296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1312" y="1513778"/>
            <a:ext cx="10515600" cy="943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Known __ attributes to get/set meta data for serialization</a:t>
            </a:r>
          </a:p>
          <a:p>
            <a:r>
              <a:rPr lang="en-US" dirty="0" smtClean="0"/>
              <a:t>Hooks to help with autocomplete</a:t>
            </a:r>
          </a:p>
          <a:p>
            <a:r>
              <a:rPr lang="en-US" dirty="0" smtClean="0"/>
              <a:t>Or other display – left justified, abbreviated,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Recommendations</a:t>
            </a:r>
            <a:br>
              <a:rPr lang="en-US" dirty="0" smtClean="0"/>
            </a:br>
            <a:r>
              <a:rPr lang="en-US" dirty="0" smtClean="0"/>
              <a:t>(in order of importance)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Multithread back end engine and separate out to portable ‘C’ lib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multikey</a:t>
            </a:r>
            <a:r>
              <a:rPr lang="en-US" dirty="0" smtClean="0"/>
              <a:t> Categorical class, </a:t>
            </a:r>
            <a:r>
              <a:rPr lang="en-US" dirty="0" err="1" smtClean="0"/>
              <a:t>subclassed</a:t>
            </a:r>
            <a:r>
              <a:rPr lang="en-US" dirty="0" smtClean="0"/>
              <a:t> from two classes Array and </a:t>
            </a:r>
            <a:r>
              <a:rPr lang="en-US" dirty="0" err="1" smtClean="0"/>
              <a:t>GroupingOps</a:t>
            </a:r>
            <a:endParaRPr lang="en-US" dirty="0" smtClean="0"/>
          </a:p>
          <a:p>
            <a:r>
              <a:rPr lang="en-US" dirty="0" smtClean="0"/>
              <a:t>Introduce Grouping and </a:t>
            </a:r>
            <a:r>
              <a:rPr lang="en-US" dirty="0" err="1" smtClean="0"/>
              <a:t>GroupingOps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New loops: </a:t>
            </a:r>
            <a:r>
              <a:rPr lang="en-US" dirty="0" err="1" smtClean="0"/>
              <a:t>groupby</a:t>
            </a:r>
            <a:r>
              <a:rPr lang="en-US" dirty="0" smtClean="0"/>
              <a:t> loops/ partition loops/ closer JIT coupling</a:t>
            </a:r>
          </a:p>
          <a:p>
            <a:r>
              <a:rPr lang="en-US" dirty="0"/>
              <a:t>Introduce new </a:t>
            </a:r>
            <a:r>
              <a:rPr lang="en-US" dirty="0" err="1" smtClean="0"/>
              <a:t>apis</a:t>
            </a:r>
            <a:r>
              <a:rPr lang="en-US" dirty="0" smtClean="0"/>
              <a:t> </a:t>
            </a:r>
            <a:r>
              <a:rPr lang="en-US" dirty="0"/>
              <a:t>(hashing) + Invalids</a:t>
            </a:r>
          </a:p>
          <a:p>
            <a:r>
              <a:rPr lang="en-US" dirty="0" smtClean="0"/>
              <a:t>Subclass </a:t>
            </a:r>
            <a:r>
              <a:rPr lang="en-US" dirty="0"/>
              <a:t>before making another </a:t>
            </a:r>
            <a:r>
              <a:rPr lang="en-US" dirty="0" err="1"/>
              <a:t>dtype</a:t>
            </a:r>
            <a:r>
              <a:rPr lang="en-US" dirty="0"/>
              <a:t>: Rework Date/Time classes</a:t>
            </a:r>
          </a:p>
          <a:p>
            <a:r>
              <a:rPr lang="en-US" dirty="0" smtClean="0"/>
              <a:t>Ledger + other ways to analyze performance</a:t>
            </a:r>
          </a:p>
          <a:p>
            <a:r>
              <a:rPr lang="en-US" dirty="0" err="1" smtClean="0"/>
              <a:t>Dtypes</a:t>
            </a:r>
            <a:r>
              <a:rPr lang="en-US" dirty="0" smtClean="0"/>
              <a:t> for variable length string: ucs1,2,4. Bitmask.</a:t>
            </a:r>
          </a:p>
          <a:p>
            <a:r>
              <a:rPr lang="en-US" dirty="0" smtClean="0"/>
              <a:t>Hooks for display/storage/</a:t>
            </a:r>
            <a:r>
              <a:rPr lang="en-US" dirty="0" err="1" smtClean="0"/>
              <a:t>setname</a:t>
            </a:r>
            <a:r>
              <a:rPr lang="en-US" dirty="0" smtClean="0"/>
              <a:t>/</a:t>
            </a:r>
            <a:r>
              <a:rPr lang="en-US" dirty="0" err="1" smtClean="0"/>
              <a:t>getnam</a:t>
            </a:r>
            <a:r>
              <a:rPr lang="en-US" dirty="0" err="1"/>
              <a:t>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5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551008" y="4768952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344870" y="4454843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149303" y="2283364"/>
            <a:ext cx="4731452" cy="17178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92470" y="4054018"/>
            <a:ext cx="8441024" cy="1786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695"/>
          </a:xfrm>
        </p:spPr>
        <p:txBody>
          <a:bodyPr/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606" y="2447213"/>
            <a:ext cx="2320991" cy="13425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Front End Parsing </a:t>
            </a:r>
          </a:p>
          <a:p>
            <a:pPr algn="ctr"/>
            <a:r>
              <a:rPr lang="en-US" dirty="0" smtClean="0"/>
              <a:t>i.e. </a:t>
            </a:r>
            <a:r>
              <a:rPr lang="en-US" dirty="0" err="1" smtClean="0"/>
              <a:t>np.add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5)</a:t>
            </a:r>
          </a:p>
          <a:p>
            <a:pPr algn="ctr"/>
            <a:r>
              <a:rPr lang="en-US" dirty="0" smtClean="0"/>
              <a:t>X = arr+5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8608" y="4069876"/>
            <a:ext cx="2320990" cy="52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dll</a:t>
            </a:r>
            <a:r>
              <a:rPr lang="en-US" dirty="0" smtClean="0"/>
              <a:t>/so/lib c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8605" y="1659662"/>
            <a:ext cx="4482149" cy="4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code, </a:t>
            </a:r>
            <a:r>
              <a:rPr lang="en-US" dirty="0" err="1" smtClean="0"/>
              <a:t>DataFrame</a:t>
            </a:r>
            <a:r>
              <a:rPr lang="en-US" dirty="0" smtClean="0"/>
              <a:t>, layer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419748" y="1141675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794141" y="1141675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169426" y="1140788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43819" y="1140788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914665" y="1146076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289058" y="1146076"/>
            <a:ext cx="327704" cy="454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83555" y="4670636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57948" y="4670636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728794" y="4675924"/>
            <a:ext cx="326307" cy="45455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19748" y="5153410"/>
            <a:ext cx="2299939" cy="618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inary, unary, sort, convert, mask, etc.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041251" y="1391411"/>
            <a:ext cx="2077221" cy="883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at Top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041251" y="4376847"/>
            <a:ext cx="2108051" cy="88357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at Bottom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62095" y="4233723"/>
            <a:ext cx="148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ortable multiplatform multithread</a:t>
            </a:r>
          </a:p>
          <a:p>
            <a:r>
              <a:rPr lang="en-US" dirty="0" smtClean="0"/>
              <a:t>c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74871" y="2444552"/>
            <a:ext cx="1673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isarray</a:t>
            </a:r>
            <a:r>
              <a:rPr lang="en-US" dirty="0" smtClean="0"/>
              <a:t>, </a:t>
            </a:r>
            <a:r>
              <a:rPr lang="en-US" dirty="0" err="1" smtClean="0"/>
              <a:t>isscalar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col/row major, strides, casting, broadcast, GIL handling,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44606" y="2274985"/>
            <a:ext cx="3039191" cy="17027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Java, C#, </a:t>
            </a:r>
          </a:p>
          <a:p>
            <a:pPr algn="ctr"/>
            <a:r>
              <a:rPr lang="en-US" dirty="0" smtClean="0"/>
              <a:t>Rust, Julia, R, </a:t>
            </a:r>
            <a:r>
              <a:rPr lang="en-US" dirty="0" err="1" smtClean="0"/>
              <a:t>Matlab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C, C++</a:t>
            </a:r>
          </a:p>
          <a:p>
            <a:pPr algn="ctr"/>
            <a:r>
              <a:rPr lang="en-US" dirty="0" smtClean="0"/>
              <a:t>Can Also use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9212712" y="3769218"/>
            <a:ext cx="702978" cy="69327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46716" y="5185129"/>
            <a:ext cx="455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ufunc</a:t>
            </a:r>
            <a:r>
              <a:rPr lang="en-US" dirty="0" smtClean="0"/>
              <a:t>(</a:t>
            </a:r>
            <a:r>
              <a:rPr lang="en-US" dirty="0" err="1" smtClean="0"/>
              <a:t>pIn</a:t>
            </a:r>
            <a:r>
              <a:rPr lang="en-US" dirty="0" smtClean="0"/>
              <a:t>, </a:t>
            </a:r>
            <a:r>
              <a:rPr lang="en-US" dirty="0" err="1" smtClean="0"/>
              <a:t>pOut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strideIn</a:t>
            </a:r>
            <a:r>
              <a:rPr lang="en-US" dirty="0" smtClean="0"/>
              <a:t>, </a:t>
            </a:r>
            <a:r>
              <a:rPr lang="en-US" dirty="0" err="1" smtClean="0"/>
              <a:t>strideOut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46716" y="4462489"/>
            <a:ext cx="455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ufunc</a:t>
            </a:r>
            <a:r>
              <a:rPr lang="en-US" dirty="0" smtClean="0"/>
              <a:t> = </a:t>
            </a:r>
            <a:r>
              <a:rPr lang="en-US" dirty="0" err="1" smtClean="0"/>
              <a:t>lookup_ufunc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func_enum</a:t>
            </a:r>
            <a:r>
              <a:rPr lang="en-US" dirty="0" smtClean="0"/>
              <a:t>, </a:t>
            </a:r>
            <a:r>
              <a:rPr lang="en-US" dirty="0" err="1" smtClean="0"/>
              <a:t>dtypeIn</a:t>
            </a:r>
            <a:r>
              <a:rPr lang="en-US" dirty="0" smtClean="0"/>
              <a:t>, &amp;</a:t>
            </a:r>
            <a:r>
              <a:rPr lang="en-US" dirty="0" err="1" smtClean="0"/>
              <a:t>dtypeOut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726954" y="5901839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256bit lib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879354" y="6216211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512bit lib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1577296" y="5525433"/>
            <a:ext cx="1701944" cy="3231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128bit 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692"/>
          </a:xfrm>
        </p:spPr>
        <p:txBody>
          <a:bodyPr/>
          <a:lstStyle/>
          <a:p>
            <a:r>
              <a:rPr lang="en-US" dirty="0" smtClean="0"/>
              <a:t>Threading Model for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818"/>
            <a:ext cx="10515600" cy="4903145"/>
          </a:xfrm>
        </p:spPr>
        <p:txBody>
          <a:bodyPr/>
          <a:lstStyle/>
          <a:p>
            <a:r>
              <a:rPr lang="en-US" dirty="0" smtClean="0"/>
              <a:t>Multicore/Shared memory same computer, same process</a:t>
            </a:r>
          </a:p>
          <a:p>
            <a:r>
              <a:rPr lang="en-US" dirty="0" smtClean="0"/>
              <a:t>Possible tuning: Thread count, NUMA, Process Affinity</a:t>
            </a:r>
          </a:p>
          <a:p>
            <a:r>
              <a:rPr lang="en-US" dirty="0" smtClean="0"/>
              <a:t>Wakeup (</a:t>
            </a:r>
            <a:r>
              <a:rPr lang="en-US" dirty="0" err="1" smtClean="0"/>
              <a:t>futex</a:t>
            </a:r>
            <a:r>
              <a:rPr lang="en-US" dirty="0" smtClean="0"/>
              <a:t>) – important: selective thread wake up</a:t>
            </a:r>
          </a:p>
          <a:p>
            <a:pPr lvl="1"/>
            <a:r>
              <a:rPr lang="en-US" dirty="0" smtClean="0"/>
              <a:t>Some routines just need 2 worker threads, more threads is not going to speed anything up for absolute value.  Memory bound problem.</a:t>
            </a:r>
          </a:p>
          <a:p>
            <a:r>
              <a:rPr lang="en-US" dirty="0" smtClean="0"/>
              <a:t>Calibration of worker threads</a:t>
            </a:r>
          </a:p>
          <a:p>
            <a:r>
              <a:rPr lang="en-US" dirty="0" smtClean="0"/>
              <a:t>Array Recycling </a:t>
            </a:r>
            <a:r>
              <a:rPr lang="en-US" dirty="0" smtClean="0"/>
              <a:t>(when large page allocations disabled - for </a:t>
            </a:r>
            <a:r>
              <a:rPr lang="en-US" dirty="0" smtClean="0"/>
              <a:t>speed to reduce page faults)</a:t>
            </a:r>
          </a:p>
          <a:p>
            <a:pPr marL="0" indent="0">
              <a:buNone/>
            </a:pPr>
            <a:r>
              <a:rPr lang="en-US" dirty="0" smtClean="0"/>
              <a:t>NOTE: Distributed/Cloud Computing (not covered)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6688"/>
          </a:xfrm>
        </p:spPr>
        <p:txBody>
          <a:bodyPr/>
          <a:lstStyle/>
          <a:p>
            <a:r>
              <a:rPr lang="en-US" dirty="0" smtClean="0"/>
              <a:t>Portable Multithreaded </a:t>
            </a:r>
            <a:r>
              <a:rPr lang="en-US" dirty="0" smtClean="0"/>
              <a:t>C (Orange Block)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72"/>
            <a:ext cx="10515600" cy="4813291"/>
          </a:xfrm>
        </p:spPr>
        <p:txBody>
          <a:bodyPr/>
          <a:lstStyle/>
          <a:p>
            <a:r>
              <a:rPr lang="en-US" dirty="0" smtClean="0"/>
              <a:t>Gold Standard and easy to achieve with interface decoupling</a:t>
            </a:r>
          </a:p>
          <a:p>
            <a:r>
              <a:rPr lang="en-US" dirty="0" smtClean="0"/>
              <a:t>Allows other platforms or languages to call same routines with same results and performance</a:t>
            </a:r>
          </a:p>
          <a:p>
            <a:r>
              <a:rPr lang="en-US" dirty="0" smtClean="0"/>
              <a:t>Prefer C interface over C++  (a C++ layer can wrap C interface)</a:t>
            </a:r>
          </a:p>
          <a:p>
            <a:r>
              <a:rPr lang="en-US" dirty="0" smtClean="0"/>
              <a:t>In many low level routines want to get sum of Boolean mask (</a:t>
            </a:r>
            <a:r>
              <a:rPr lang="en-US" dirty="0" err="1" smtClean="0"/>
              <a:t>np.add.reduce</a:t>
            </a:r>
            <a:r>
              <a:rPr lang="en-US" dirty="0" smtClean="0"/>
              <a:t>(mask)) – should really just call </a:t>
            </a:r>
            <a:r>
              <a:rPr lang="en-US" dirty="0" err="1" smtClean="0"/>
              <a:t>SumBoolean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Threading while threading (have to know inside threaded routine)</a:t>
            </a:r>
          </a:p>
          <a:p>
            <a:r>
              <a:rPr lang="en-US" dirty="0" smtClean="0"/>
              <a:t>Be able to turn on “Ledger” to see what is getting called,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6262"/>
          </a:xfrm>
        </p:spPr>
        <p:txBody>
          <a:bodyPr/>
          <a:lstStyle/>
          <a:p>
            <a:r>
              <a:rPr lang="en-US" dirty="0" smtClean="0"/>
              <a:t>Array Routines We Threaded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953"/>
            <a:ext cx="10515600" cy="4660010"/>
          </a:xfrm>
        </p:spPr>
        <p:txBody>
          <a:bodyPr/>
          <a:lstStyle/>
          <a:p>
            <a:r>
              <a:rPr lang="en-US" dirty="0" smtClean="0"/>
              <a:t>Basic Math both Unary and Binary (abs, add, </a:t>
            </a:r>
            <a:r>
              <a:rPr lang="en-US" dirty="0" err="1" smtClean="0"/>
              <a:t>sqrt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Comparisons (==, !=, &lt;, &gt;, &lt;=, &gt;=)</a:t>
            </a:r>
          </a:p>
          <a:p>
            <a:r>
              <a:rPr lang="en-US" dirty="0" smtClean="0"/>
              <a:t>Casting Conversions (i.e. int32 to float64)</a:t>
            </a:r>
          </a:p>
          <a:p>
            <a:r>
              <a:rPr lang="en-US" dirty="0" smtClean="0"/>
              <a:t>Boolean mask, Fancy Index mask set/get (i.e., a = b[filter])</a:t>
            </a:r>
          </a:p>
          <a:p>
            <a:r>
              <a:rPr lang="en-US" dirty="0" smtClean="0"/>
              <a:t>Reduce: all reduce functions sped up</a:t>
            </a:r>
          </a:p>
          <a:p>
            <a:r>
              <a:rPr lang="en-US" dirty="0" smtClean="0"/>
              <a:t>Sorting (</a:t>
            </a:r>
            <a:r>
              <a:rPr lang="en-US" dirty="0" err="1" smtClean="0"/>
              <a:t>espec</a:t>
            </a:r>
            <a:r>
              <a:rPr lang="en-US" dirty="0" smtClean="0"/>
              <a:t> </a:t>
            </a:r>
            <a:r>
              <a:rPr lang="en-US" dirty="0" err="1" smtClean="0"/>
              <a:t>lexsort</a:t>
            </a:r>
            <a:r>
              <a:rPr lang="en-US" dirty="0" smtClean="0"/>
              <a:t>, multithreaded </a:t>
            </a:r>
            <a:r>
              <a:rPr lang="en-US" dirty="0" err="1" smtClean="0"/>
              <a:t>multikey</a:t>
            </a:r>
            <a:r>
              <a:rPr lang="en-US" dirty="0" smtClean="0"/>
              <a:t> indirect merge sort)</a:t>
            </a:r>
          </a:p>
          <a:p>
            <a:r>
              <a:rPr lang="en-US" dirty="0" err="1" smtClean="0"/>
              <a:t>putmask</a:t>
            </a:r>
            <a:r>
              <a:rPr lang="en-US" dirty="0" smtClean="0"/>
              <a:t>, where, </a:t>
            </a:r>
            <a:r>
              <a:rPr lang="en-US" dirty="0" err="1" smtClean="0"/>
              <a:t>searchsorted</a:t>
            </a:r>
            <a:r>
              <a:rPr lang="en-US" dirty="0" smtClean="0"/>
              <a:t>, </a:t>
            </a:r>
            <a:r>
              <a:rPr lang="en-US" dirty="0" err="1" smtClean="0"/>
              <a:t>hstack</a:t>
            </a:r>
            <a:r>
              <a:rPr lang="en-US" dirty="0" smtClean="0"/>
              <a:t>, </a:t>
            </a:r>
            <a:r>
              <a:rPr lang="en-US" dirty="0" err="1" smtClean="0"/>
              <a:t>interp</a:t>
            </a:r>
            <a:endParaRPr lang="en-US" dirty="0"/>
          </a:p>
          <a:p>
            <a:r>
              <a:rPr lang="en-US" dirty="0" smtClean="0"/>
              <a:t>+ Added Hashing, </a:t>
            </a:r>
            <a:r>
              <a:rPr lang="en-US" dirty="0" err="1" smtClean="0"/>
              <a:t>ismember</a:t>
            </a:r>
            <a:r>
              <a:rPr lang="en-US" dirty="0" smtClean="0"/>
              <a:t>, group creation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ups from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Varies from 1.5x to 30x speedups (large arrays)</a:t>
            </a:r>
          </a:p>
          <a:p>
            <a:r>
              <a:rPr lang="en-US" dirty="0" smtClean="0"/>
              <a:t>Some users thread at top (with multiple processes), and use 2 threads at bottom for maximum performance</a:t>
            </a:r>
          </a:p>
          <a:p>
            <a:r>
              <a:rPr lang="en-US" dirty="0" smtClean="0"/>
              <a:t>Most basic math sped up by 3x</a:t>
            </a:r>
          </a:p>
          <a:p>
            <a:r>
              <a:rPr lang="en-US" dirty="0" smtClean="0"/>
              <a:t>Some reduction functions like </a:t>
            </a:r>
            <a:r>
              <a:rPr lang="en-US" dirty="0" err="1" smtClean="0"/>
              <a:t>sum,min,max,std</a:t>
            </a:r>
            <a:r>
              <a:rPr lang="en-US" dirty="0" smtClean="0"/>
              <a:t> up to 30x</a:t>
            </a:r>
          </a:p>
          <a:p>
            <a:r>
              <a:rPr lang="en-US" dirty="0" smtClean="0"/>
              <a:t>Unary functions sped up (</a:t>
            </a:r>
            <a:r>
              <a:rPr lang="en-US" dirty="0" err="1" smtClean="0"/>
              <a:t>isnotnan</a:t>
            </a:r>
            <a:r>
              <a:rPr lang="en-US" dirty="0" smtClean="0"/>
              <a:t> 10x faster than ~</a:t>
            </a:r>
            <a:r>
              <a:rPr lang="en-US" dirty="0" err="1" smtClean="0"/>
              <a:t>np.isnan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Many comparisons sped up by 10x</a:t>
            </a:r>
          </a:p>
          <a:p>
            <a:r>
              <a:rPr lang="en-US" dirty="0" err="1" smtClean="0"/>
              <a:t>getitem</a:t>
            </a:r>
            <a:r>
              <a:rPr lang="en-US" dirty="0" smtClean="0"/>
              <a:t>[</a:t>
            </a:r>
            <a:r>
              <a:rPr lang="en-US" dirty="0" err="1" smtClean="0"/>
              <a:t>fancyindex</a:t>
            </a:r>
            <a:r>
              <a:rPr lang="en-US" dirty="0" smtClean="0"/>
              <a:t>] sped up by 20x</a:t>
            </a:r>
          </a:p>
          <a:p>
            <a:r>
              <a:rPr lang="en-US" dirty="0" smtClean="0"/>
              <a:t>Can always turn off – thus no harm from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dir</a:t>
            </a:r>
            <a:r>
              <a:rPr lang="en-US" dirty="0" smtClean="0"/>
              <a:t> of </a:t>
            </a:r>
            <a:r>
              <a:rPr lang="en-US" dirty="0" err="1" smtClean="0"/>
              <a:t>FastArray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which subclasses </a:t>
            </a:r>
            <a:r>
              <a:rPr lang="en-US" dirty="0" err="1" smtClean="0"/>
              <a:t>np.ndarray</a:t>
            </a:r>
            <a:r>
              <a:rPr lang="en-US" dirty="0" smtClean="0"/>
              <a:t> (inherits)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3395"/>
            <a:ext cx="1090875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FastArray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'abs','all','any','apply','apply_numba','argmax','argmin','argpartition','argpartition2','argsort','astype',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'base','between','byteswap','choose','clip','clip_lower','clip_upper','compress','conj','conjugate','copy','copy_invalid','count',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'crc','ctypes','cummax','cummin','cumprod','cumsum','data','describe','diagonal','diff','differs',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'display_query_property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'dot','dtype','dump','dumps','duplicated','ema_decay','fill','fill_backward','fill_forward','fill_invalid','fillna','flags','flat',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'flatten',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'get_name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','getfield','imag','info','inv','iscomputable','isfinite','isin','isinf','isna','isnan','isnanorzero',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'isnormal','isnotfinite','isnotinf','isnotnan','isnotnormal','issorted','item','itemset','itemsize','map','map_old','max','mean',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'median','min','move_argmax','move_argmin','move_max','move_mean','move_median','move_min','move_rank','move_std','move_sum',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'move_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nanargmax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 'nanargmin','nanmax','nanmean','nanmin','nanrankdata','nanstd','nansum','nanvar','nbytes','ndim',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newbyteorder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','nonzero','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normalize_minmax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 'normalize_zscore','notna','numbastring','nunique','partition','partition2','prod','ptp',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'push','put','rankdata','ravel','real','register_function','repeat','replace','replacena','reshape','resize','rolling_mean','rolling_nanmean',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'rolling_nanstd','rolling_nansum','rolling_nanvar','rolling_std','rolling_sum',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'rolling_var','round','sample','save','searchsorted',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Arial" panose="020B0604020202020204" pitchFamily="34" charset="0"/>
              </a:rPr>
              <a:t>'set_name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','setfield','setflags','shape','shift','sign','size','sort',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'squeeze','std','str','str_append','strides','sum','swapaxes','take','tile','timewindow_prod','timewindow_sum','tobytes','tofile',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'tolist','tostring','trace','transitions','transpose','trunc','unique','var','view','where'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431477"/>
            <a:ext cx="771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 the added functionality for display (</a:t>
            </a:r>
            <a:r>
              <a:rPr lang="en-US" dirty="0" err="1" smtClean="0"/>
              <a:t>get_name</a:t>
            </a:r>
            <a:r>
              <a:rPr lang="en-US" dirty="0" smtClean="0"/>
              <a:t>, </a:t>
            </a:r>
            <a:r>
              <a:rPr lang="en-US" dirty="0" err="1" smtClean="0"/>
              <a:t>set_name</a:t>
            </a:r>
            <a:r>
              <a:rPr lang="en-US" dirty="0" smtClean="0"/>
              <a:t>, </a:t>
            </a:r>
            <a:r>
              <a:rPr lang="en-US" dirty="0" err="1" smtClean="0"/>
              <a:t>display_query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2836</Words>
  <Application>Microsoft Office PowerPoint</Application>
  <PresentationFormat>Widescreen</PresentationFormat>
  <Paragraphs>310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PyData Array Recommendations</vt:lpstr>
      <vt:lpstr>Background</vt:lpstr>
      <vt:lpstr>Array Recommendations (in order of importance)</vt:lpstr>
      <vt:lpstr>Threading Model</vt:lpstr>
      <vt:lpstr>Threading Model for Arrays</vt:lpstr>
      <vt:lpstr>Portable Multithreaded C (Orange Block)</vt:lpstr>
      <vt:lpstr>Array Routines We Threaded</vt:lpstr>
      <vt:lpstr>Speed ups from multi-threading</vt:lpstr>
      <vt:lpstr>Example dir of FastArray  which subclasses np.ndarray (inherits)</vt:lpstr>
      <vt:lpstr>Categorical Class (not a new dtype)</vt:lpstr>
      <vt:lpstr>Categorical Class</vt:lpstr>
      <vt:lpstr>Categorical has Grouping object also inherits from GroupingOps</vt:lpstr>
      <vt:lpstr>Cat example with filter and GroupingOps</vt:lpstr>
      <vt:lpstr>Cat example with base array, grouping, reduction</vt:lpstr>
      <vt:lpstr>Enum Cat Example (pre defined bins)</vt:lpstr>
      <vt:lpstr>Multikey Cat Example (Date + String) Can have many keys, ordered or not</vt:lpstr>
      <vt:lpstr>Common Categorical Operations</vt:lpstr>
      <vt:lpstr>Grouping and GroupingOps class</vt:lpstr>
      <vt:lpstr>New Loops</vt:lpstr>
      <vt:lpstr>Suggested Additions to Array</vt:lpstr>
      <vt:lpstr>Hashing speed  plus invalids and fancy indexing</vt:lpstr>
      <vt:lpstr>Subclass before creating a new dtype</vt:lpstr>
      <vt:lpstr>Ledger</vt:lpstr>
      <vt:lpstr>New dtypes</vt:lpstr>
      <vt:lpstr>Display/Serialization Hooks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Array Ideas</dc:title>
  <dc:creator>Thomas Dimitri</dc:creator>
  <cp:lastModifiedBy>Thomas Dimitri</cp:lastModifiedBy>
  <cp:revision>100</cp:revision>
  <dcterms:created xsi:type="dcterms:W3CDTF">2020-05-16T13:49:10Z</dcterms:created>
  <dcterms:modified xsi:type="dcterms:W3CDTF">2020-05-21T19:47:38Z</dcterms:modified>
</cp:coreProperties>
</file>