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jpe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0" y="-1777272"/>
            <a:ext cx="21744578" cy="12231325"/>
          </a:xfrm>
          <a:custGeom>
            <a:avLst/>
            <a:gdLst/>
            <a:ahLst/>
            <a:cxnLst/>
            <a:rect r="r" b="b" t="t" l="l"/>
            <a:pathLst>
              <a:path h="12231325" w="21744578">
                <a:moveTo>
                  <a:pt x="0" y="0"/>
                </a:moveTo>
                <a:lnTo>
                  <a:pt x="21744578" y="0"/>
                </a:lnTo>
                <a:lnTo>
                  <a:pt x="21744578" y="12231325"/>
                </a:lnTo>
                <a:lnTo>
                  <a:pt x="0" y="12231325"/>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14090001" y="-2003702"/>
            <a:ext cx="9089832" cy="6131505"/>
          </a:xfrm>
          <a:custGeom>
            <a:avLst/>
            <a:gdLst/>
            <a:ahLst/>
            <a:cxnLst/>
            <a:rect r="r" b="b" t="t" l="l"/>
            <a:pathLst>
              <a:path h="6131505" w="9089832">
                <a:moveTo>
                  <a:pt x="0" y="0"/>
                </a:moveTo>
                <a:lnTo>
                  <a:pt x="9089832" y="0"/>
                </a:lnTo>
                <a:lnTo>
                  <a:pt x="9089832" y="6131504"/>
                </a:lnTo>
                <a:lnTo>
                  <a:pt x="0" y="6131504"/>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532111" y="5925172"/>
            <a:ext cx="11609711" cy="7831278"/>
          </a:xfrm>
          <a:custGeom>
            <a:avLst/>
            <a:gdLst/>
            <a:ahLst/>
            <a:cxnLst/>
            <a:rect r="r" b="b" t="t" l="l"/>
            <a:pathLst>
              <a:path h="7831278" w="11609711">
                <a:moveTo>
                  <a:pt x="0" y="0"/>
                </a:moveTo>
                <a:lnTo>
                  <a:pt x="11609711" y="0"/>
                </a:lnTo>
                <a:lnTo>
                  <a:pt x="11609711" y="7831278"/>
                </a:lnTo>
                <a:lnTo>
                  <a:pt x="0" y="78312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8868" y="-3084022"/>
            <a:ext cx="9144000" cy="6168044"/>
          </a:xfrm>
          <a:custGeom>
            <a:avLst/>
            <a:gdLst/>
            <a:ahLst/>
            <a:cxnLst/>
            <a:rect r="r" b="b" t="t" l="l"/>
            <a:pathLst>
              <a:path h="6168044" w="9144000">
                <a:moveTo>
                  <a:pt x="0" y="0"/>
                </a:moveTo>
                <a:lnTo>
                  <a:pt x="9144000" y="0"/>
                </a:lnTo>
                <a:lnTo>
                  <a:pt x="9144000" y="6168044"/>
                </a:lnTo>
                <a:lnTo>
                  <a:pt x="0" y="61680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88367" y="4989708"/>
            <a:ext cx="16256810" cy="3930649"/>
          </a:xfrm>
          <a:prstGeom prst="rect">
            <a:avLst/>
          </a:prstGeom>
        </p:spPr>
        <p:txBody>
          <a:bodyPr anchor="t" rtlCol="false" tIns="0" lIns="0" bIns="0" rIns="0">
            <a:spAutoFit/>
          </a:bodyPr>
          <a:lstStyle/>
          <a:p>
            <a:pPr>
              <a:lnSpc>
                <a:spcPts val="9999"/>
              </a:lnSpc>
            </a:pPr>
            <a:r>
              <a:rPr lang="en-US" sz="9999">
                <a:solidFill>
                  <a:srgbClr val="FFBF40"/>
                </a:solidFill>
                <a:latin typeface="Now Heavy"/>
              </a:rPr>
              <a:t>VOICE-ACTIVATED GAMEPLAY FOR ACCESSIBILITY</a:t>
            </a:r>
          </a:p>
        </p:txBody>
      </p:sp>
      <p:sp>
        <p:nvSpPr>
          <p:cNvPr name="TextBox 7" id="7"/>
          <p:cNvSpPr txBox="true"/>
          <p:nvPr/>
        </p:nvSpPr>
        <p:spPr>
          <a:xfrm rot="0">
            <a:off x="1288367" y="3264864"/>
            <a:ext cx="13357169" cy="1553834"/>
          </a:xfrm>
          <a:prstGeom prst="rect">
            <a:avLst/>
          </a:prstGeom>
        </p:spPr>
        <p:txBody>
          <a:bodyPr anchor="t" rtlCol="false" tIns="0" lIns="0" bIns="0" rIns="0">
            <a:spAutoFit/>
          </a:bodyPr>
          <a:lstStyle/>
          <a:p>
            <a:pPr>
              <a:lnSpc>
                <a:spcPts val="12530"/>
              </a:lnSpc>
            </a:pPr>
            <a:r>
              <a:rPr lang="en-US" sz="8950" spc="832">
                <a:solidFill>
                  <a:srgbClr val="2B26AD"/>
                </a:solidFill>
                <a:latin typeface="Now Heavy"/>
              </a:rPr>
              <a:t>SonusExpedition: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669686" y="5143500"/>
            <a:ext cx="1713245" cy="1242882"/>
          </a:xfrm>
          <a:custGeom>
            <a:avLst/>
            <a:gdLst/>
            <a:ahLst/>
            <a:cxnLst/>
            <a:rect r="r" b="b" t="t" l="l"/>
            <a:pathLst>
              <a:path h="1242882" w="1713245">
                <a:moveTo>
                  <a:pt x="0" y="0"/>
                </a:moveTo>
                <a:lnTo>
                  <a:pt x="1713245" y="0"/>
                </a:lnTo>
                <a:lnTo>
                  <a:pt x="1713245" y="1242882"/>
                </a:lnTo>
                <a:lnTo>
                  <a:pt x="0" y="12428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03665" y="4943928"/>
            <a:ext cx="1190215" cy="1566073"/>
          </a:xfrm>
          <a:custGeom>
            <a:avLst/>
            <a:gdLst/>
            <a:ahLst/>
            <a:cxnLst/>
            <a:rect r="r" b="b" t="t" l="l"/>
            <a:pathLst>
              <a:path h="1566073" w="1190215">
                <a:moveTo>
                  <a:pt x="0" y="0"/>
                </a:moveTo>
                <a:lnTo>
                  <a:pt x="1190216" y="0"/>
                </a:lnTo>
                <a:lnTo>
                  <a:pt x="1190216" y="1566073"/>
                </a:lnTo>
                <a:lnTo>
                  <a:pt x="0" y="15660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04740" y="1909581"/>
            <a:ext cx="1228847" cy="1197567"/>
          </a:xfrm>
          <a:custGeom>
            <a:avLst/>
            <a:gdLst/>
            <a:ahLst/>
            <a:cxnLst/>
            <a:rect r="r" b="b" t="t" l="l"/>
            <a:pathLst>
              <a:path h="1197567" w="1228847">
                <a:moveTo>
                  <a:pt x="0" y="0"/>
                </a:moveTo>
                <a:lnTo>
                  <a:pt x="1228846" y="0"/>
                </a:lnTo>
                <a:lnTo>
                  <a:pt x="1228846" y="1197567"/>
                </a:lnTo>
                <a:lnTo>
                  <a:pt x="0" y="1197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272483" y="1638731"/>
            <a:ext cx="8131183" cy="1646056"/>
          </a:xfrm>
          <a:prstGeom prst="rect">
            <a:avLst/>
          </a:prstGeom>
        </p:spPr>
        <p:txBody>
          <a:bodyPr anchor="t" rtlCol="false" tIns="0" lIns="0" bIns="0" rIns="0">
            <a:spAutoFit/>
          </a:bodyPr>
          <a:lstStyle/>
          <a:p>
            <a:pPr marL="0" indent="0" lvl="0">
              <a:lnSpc>
                <a:spcPts val="6507"/>
              </a:lnSpc>
              <a:spcBef>
                <a:spcPct val="0"/>
              </a:spcBef>
            </a:pPr>
            <a:r>
              <a:rPr lang="en-US" sz="4648" spc="65">
                <a:solidFill>
                  <a:srgbClr val="2B26AD"/>
                </a:solidFill>
                <a:latin typeface="Now Heavy"/>
              </a:rPr>
              <a:t>RESULT: OVERALL SATISFACTION</a:t>
            </a:r>
          </a:p>
        </p:txBody>
      </p:sp>
      <p:sp>
        <p:nvSpPr>
          <p:cNvPr name="Freeform 6" id="6"/>
          <p:cNvSpPr/>
          <p:nvPr/>
        </p:nvSpPr>
        <p:spPr>
          <a:xfrm flipH="false" flipV="false" rot="0">
            <a:off x="13420217" y="7410173"/>
            <a:ext cx="8342934" cy="5840054"/>
          </a:xfrm>
          <a:custGeom>
            <a:avLst/>
            <a:gdLst/>
            <a:ahLst/>
            <a:cxnLst/>
            <a:rect r="r" b="b" t="t" l="l"/>
            <a:pathLst>
              <a:path h="5840054" w="8342934">
                <a:moveTo>
                  <a:pt x="0" y="0"/>
                </a:moveTo>
                <a:lnTo>
                  <a:pt x="8342933" y="0"/>
                </a:lnTo>
                <a:lnTo>
                  <a:pt x="8342933" y="5840054"/>
                </a:lnTo>
                <a:lnTo>
                  <a:pt x="0" y="58400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55040" y="-3493717"/>
            <a:ext cx="8342934" cy="5840054"/>
          </a:xfrm>
          <a:custGeom>
            <a:avLst/>
            <a:gdLst/>
            <a:ahLst/>
            <a:cxnLst/>
            <a:rect r="r" b="b" t="t" l="l"/>
            <a:pathLst>
              <a:path h="5840054" w="8342934">
                <a:moveTo>
                  <a:pt x="0" y="0"/>
                </a:moveTo>
                <a:lnTo>
                  <a:pt x="8342934" y="0"/>
                </a:lnTo>
                <a:lnTo>
                  <a:pt x="8342934" y="5840053"/>
                </a:lnTo>
                <a:lnTo>
                  <a:pt x="0" y="5840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728533" y="7588853"/>
            <a:ext cx="8342934" cy="5840054"/>
          </a:xfrm>
          <a:custGeom>
            <a:avLst/>
            <a:gdLst/>
            <a:ahLst/>
            <a:cxnLst/>
            <a:rect r="r" b="b" t="t" l="l"/>
            <a:pathLst>
              <a:path h="5840054" w="8342934">
                <a:moveTo>
                  <a:pt x="0" y="0"/>
                </a:moveTo>
                <a:lnTo>
                  <a:pt x="8342933" y="0"/>
                </a:lnTo>
                <a:lnTo>
                  <a:pt x="8342933" y="5840053"/>
                </a:lnTo>
                <a:lnTo>
                  <a:pt x="0" y="5840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838981" y="3657322"/>
            <a:ext cx="12610039" cy="5957581"/>
          </a:xfrm>
          <a:custGeom>
            <a:avLst/>
            <a:gdLst/>
            <a:ahLst/>
            <a:cxnLst/>
            <a:rect r="r" b="b" t="t" l="l"/>
            <a:pathLst>
              <a:path h="5957581" w="12610039">
                <a:moveTo>
                  <a:pt x="0" y="0"/>
                </a:moveTo>
                <a:lnTo>
                  <a:pt x="12610038" y="0"/>
                </a:lnTo>
                <a:lnTo>
                  <a:pt x="12610038" y="5957581"/>
                </a:lnTo>
                <a:lnTo>
                  <a:pt x="0" y="5957581"/>
                </a:lnTo>
                <a:lnTo>
                  <a:pt x="0" y="0"/>
                </a:lnTo>
                <a:close/>
              </a:path>
            </a:pathLst>
          </a:custGeom>
          <a:blipFill>
            <a:blip r:embed="rId10"/>
            <a:stretch>
              <a:fillRect l="0" t="-3816" r="0" b="-3816"/>
            </a:stretch>
          </a:blipFill>
        </p:spPr>
      </p:sp>
      <p:sp>
        <p:nvSpPr>
          <p:cNvPr name="TextBox 10" id="10"/>
          <p:cNvSpPr txBox="true"/>
          <p:nvPr/>
        </p:nvSpPr>
        <p:spPr>
          <a:xfrm rot="0">
            <a:off x="14837713" y="6559913"/>
            <a:ext cx="1058454" cy="764376"/>
          </a:xfrm>
          <a:prstGeom prst="rect">
            <a:avLst/>
          </a:prstGeom>
        </p:spPr>
        <p:txBody>
          <a:bodyPr anchor="t" rtlCol="false" tIns="0" lIns="0" bIns="0" rIns="0">
            <a:spAutoFit/>
          </a:bodyPr>
          <a:lstStyle/>
          <a:p>
            <a:pPr algn="ctr">
              <a:lnSpc>
                <a:spcPts val="6306"/>
              </a:lnSpc>
            </a:pPr>
            <a:r>
              <a:rPr lang="en-US" sz="4569" spc="447">
                <a:solidFill>
                  <a:srgbClr val="FFFFFF"/>
                </a:solidFill>
                <a:latin typeface="DM Sans"/>
              </a:rPr>
              <a:t>01</a:t>
            </a:r>
          </a:p>
        </p:txBody>
      </p:sp>
      <p:sp>
        <p:nvSpPr>
          <p:cNvPr name="TextBox 11" id="11"/>
          <p:cNvSpPr txBox="true"/>
          <p:nvPr/>
        </p:nvSpPr>
        <p:spPr>
          <a:xfrm rot="0">
            <a:off x="12789936" y="3030948"/>
            <a:ext cx="1058454" cy="764376"/>
          </a:xfrm>
          <a:prstGeom prst="rect">
            <a:avLst/>
          </a:prstGeom>
        </p:spPr>
        <p:txBody>
          <a:bodyPr anchor="t" rtlCol="false" tIns="0" lIns="0" bIns="0" rIns="0">
            <a:spAutoFit/>
          </a:bodyPr>
          <a:lstStyle/>
          <a:p>
            <a:pPr algn="ctr">
              <a:lnSpc>
                <a:spcPts val="6306"/>
              </a:lnSpc>
            </a:pPr>
            <a:r>
              <a:rPr lang="en-US" sz="4569" spc="447">
                <a:solidFill>
                  <a:srgbClr val="FFFFFF"/>
                </a:solidFill>
                <a:latin typeface="DM Sans"/>
              </a:rPr>
              <a:t>03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669686" y="5143500"/>
            <a:ext cx="1713245" cy="1242882"/>
          </a:xfrm>
          <a:custGeom>
            <a:avLst/>
            <a:gdLst/>
            <a:ahLst/>
            <a:cxnLst/>
            <a:rect r="r" b="b" t="t" l="l"/>
            <a:pathLst>
              <a:path h="1242882" w="1713245">
                <a:moveTo>
                  <a:pt x="0" y="0"/>
                </a:moveTo>
                <a:lnTo>
                  <a:pt x="1713245" y="0"/>
                </a:lnTo>
                <a:lnTo>
                  <a:pt x="1713245" y="1242882"/>
                </a:lnTo>
                <a:lnTo>
                  <a:pt x="0" y="12428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03665" y="4943928"/>
            <a:ext cx="1190215" cy="1566073"/>
          </a:xfrm>
          <a:custGeom>
            <a:avLst/>
            <a:gdLst/>
            <a:ahLst/>
            <a:cxnLst/>
            <a:rect r="r" b="b" t="t" l="l"/>
            <a:pathLst>
              <a:path h="1566073" w="1190215">
                <a:moveTo>
                  <a:pt x="0" y="0"/>
                </a:moveTo>
                <a:lnTo>
                  <a:pt x="1190216" y="0"/>
                </a:lnTo>
                <a:lnTo>
                  <a:pt x="1190216" y="1566073"/>
                </a:lnTo>
                <a:lnTo>
                  <a:pt x="0" y="15660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04740" y="1909581"/>
            <a:ext cx="1228847" cy="1197567"/>
          </a:xfrm>
          <a:custGeom>
            <a:avLst/>
            <a:gdLst/>
            <a:ahLst/>
            <a:cxnLst/>
            <a:rect r="r" b="b" t="t" l="l"/>
            <a:pathLst>
              <a:path h="1197567" w="1228847">
                <a:moveTo>
                  <a:pt x="0" y="0"/>
                </a:moveTo>
                <a:lnTo>
                  <a:pt x="1228846" y="0"/>
                </a:lnTo>
                <a:lnTo>
                  <a:pt x="1228846" y="1197567"/>
                </a:lnTo>
                <a:lnTo>
                  <a:pt x="0" y="1197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272483" y="1638731"/>
            <a:ext cx="8131183" cy="1646056"/>
          </a:xfrm>
          <a:prstGeom prst="rect">
            <a:avLst/>
          </a:prstGeom>
        </p:spPr>
        <p:txBody>
          <a:bodyPr anchor="t" rtlCol="false" tIns="0" lIns="0" bIns="0" rIns="0">
            <a:spAutoFit/>
          </a:bodyPr>
          <a:lstStyle/>
          <a:p>
            <a:pPr marL="0" indent="0" lvl="0">
              <a:lnSpc>
                <a:spcPts val="6507"/>
              </a:lnSpc>
              <a:spcBef>
                <a:spcPct val="0"/>
              </a:spcBef>
            </a:pPr>
            <a:r>
              <a:rPr lang="en-US" sz="4648" spc="65">
                <a:solidFill>
                  <a:srgbClr val="2B26AD"/>
                </a:solidFill>
                <a:latin typeface="Now Heavy"/>
              </a:rPr>
              <a:t>RESULT: OVERALL SATISFACTION (CONT.)</a:t>
            </a:r>
          </a:p>
        </p:txBody>
      </p:sp>
      <p:sp>
        <p:nvSpPr>
          <p:cNvPr name="Freeform 6" id="6"/>
          <p:cNvSpPr/>
          <p:nvPr/>
        </p:nvSpPr>
        <p:spPr>
          <a:xfrm flipH="false" flipV="false" rot="0">
            <a:off x="13420217" y="7410173"/>
            <a:ext cx="8342934" cy="5840054"/>
          </a:xfrm>
          <a:custGeom>
            <a:avLst/>
            <a:gdLst/>
            <a:ahLst/>
            <a:cxnLst/>
            <a:rect r="r" b="b" t="t" l="l"/>
            <a:pathLst>
              <a:path h="5840054" w="8342934">
                <a:moveTo>
                  <a:pt x="0" y="0"/>
                </a:moveTo>
                <a:lnTo>
                  <a:pt x="8342933" y="0"/>
                </a:lnTo>
                <a:lnTo>
                  <a:pt x="8342933" y="5840054"/>
                </a:lnTo>
                <a:lnTo>
                  <a:pt x="0" y="58400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55040" y="-3493717"/>
            <a:ext cx="8342934" cy="5840054"/>
          </a:xfrm>
          <a:custGeom>
            <a:avLst/>
            <a:gdLst/>
            <a:ahLst/>
            <a:cxnLst/>
            <a:rect r="r" b="b" t="t" l="l"/>
            <a:pathLst>
              <a:path h="5840054" w="8342934">
                <a:moveTo>
                  <a:pt x="0" y="0"/>
                </a:moveTo>
                <a:lnTo>
                  <a:pt x="8342934" y="0"/>
                </a:lnTo>
                <a:lnTo>
                  <a:pt x="8342934" y="5840053"/>
                </a:lnTo>
                <a:lnTo>
                  <a:pt x="0" y="5840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728533" y="7588853"/>
            <a:ext cx="8342934" cy="5840054"/>
          </a:xfrm>
          <a:custGeom>
            <a:avLst/>
            <a:gdLst/>
            <a:ahLst/>
            <a:cxnLst/>
            <a:rect r="r" b="b" t="t" l="l"/>
            <a:pathLst>
              <a:path h="5840054" w="8342934">
                <a:moveTo>
                  <a:pt x="0" y="0"/>
                </a:moveTo>
                <a:lnTo>
                  <a:pt x="8342933" y="0"/>
                </a:lnTo>
                <a:lnTo>
                  <a:pt x="8342933" y="5840053"/>
                </a:lnTo>
                <a:lnTo>
                  <a:pt x="0" y="5840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675011" y="3657322"/>
            <a:ext cx="12937979" cy="5957581"/>
          </a:xfrm>
          <a:custGeom>
            <a:avLst/>
            <a:gdLst/>
            <a:ahLst/>
            <a:cxnLst/>
            <a:rect r="r" b="b" t="t" l="l"/>
            <a:pathLst>
              <a:path h="5957581" w="12937979">
                <a:moveTo>
                  <a:pt x="0" y="0"/>
                </a:moveTo>
                <a:lnTo>
                  <a:pt x="12937978" y="0"/>
                </a:lnTo>
                <a:lnTo>
                  <a:pt x="12937978" y="5957581"/>
                </a:lnTo>
                <a:lnTo>
                  <a:pt x="0" y="5957581"/>
                </a:lnTo>
                <a:lnTo>
                  <a:pt x="0" y="0"/>
                </a:lnTo>
                <a:close/>
              </a:path>
            </a:pathLst>
          </a:custGeom>
          <a:blipFill>
            <a:blip r:embed="rId10"/>
            <a:stretch>
              <a:fillRect l="0" t="-5216" r="0" b="-5216"/>
            </a:stretch>
          </a:blipFill>
        </p:spPr>
      </p:sp>
      <p:sp>
        <p:nvSpPr>
          <p:cNvPr name="TextBox 10" id="10"/>
          <p:cNvSpPr txBox="true"/>
          <p:nvPr/>
        </p:nvSpPr>
        <p:spPr>
          <a:xfrm rot="0">
            <a:off x="14837713" y="6559913"/>
            <a:ext cx="1058454" cy="764376"/>
          </a:xfrm>
          <a:prstGeom prst="rect">
            <a:avLst/>
          </a:prstGeom>
        </p:spPr>
        <p:txBody>
          <a:bodyPr anchor="t" rtlCol="false" tIns="0" lIns="0" bIns="0" rIns="0">
            <a:spAutoFit/>
          </a:bodyPr>
          <a:lstStyle/>
          <a:p>
            <a:pPr algn="ctr">
              <a:lnSpc>
                <a:spcPts val="6306"/>
              </a:lnSpc>
            </a:pPr>
            <a:r>
              <a:rPr lang="en-US" sz="4569" spc="447">
                <a:solidFill>
                  <a:srgbClr val="FFFFFF"/>
                </a:solidFill>
                <a:latin typeface="DM Sans"/>
              </a:rPr>
              <a:t>01</a:t>
            </a:r>
          </a:p>
        </p:txBody>
      </p:sp>
      <p:sp>
        <p:nvSpPr>
          <p:cNvPr name="TextBox 11" id="11"/>
          <p:cNvSpPr txBox="true"/>
          <p:nvPr/>
        </p:nvSpPr>
        <p:spPr>
          <a:xfrm rot="0">
            <a:off x="12789936" y="3030948"/>
            <a:ext cx="1058454" cy="764376"/>
          </a:xfrm>
          <a:prstGeom prst="rect">
            <a:avLst/>
          </a:prstGeom>
        </p:spPr>
        <p:txBody>
          <a:bodyPr anchor="t" rtlCol="false" tIns="0" lIns="0" bIns="0" rIns="0">
            <a:spAutoFit/>
          </a:bodyPr>
          <a:lstStyle/>
          <a:p>
            <a:pPr algn="ctr">
              <a:lnSpc>
                <a:spcPts val="6306"/>
              </a:lnSpc>
            </a:pPr>
            <a:r>
              <a:rPr lang="en-US" sz="4569" spc="447">
                <a:solidFill>
                  <a:srgbClr val="FFFFFF"/>
                </a:solidFill>
                <a:latin typeface="DM Sans"/>
              </a:rPr>
              <a:t>03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9542076">
            <a:off x="13682335" y="-1566530"/>
            <a:ext cx="8638815" cy="5811567"/>
          </a:xfrm>
          <a:custGeom>
            <a:avLst/>
            <a:gdLst/>
            <a:ahLst/>
            <a:cxnLst/>
            <a:rect r="r" b="b" t="t" l="l"/>
            <a:pathLst>
              <a:path h="5811567" w="8638815">
                <a:moveTo>
                  <a:pt x="0" y="0"/>
                </a:moveTo>
                <a:lnTo>
                  <a:pt x="8638816" y="0"/>
                </a:lnTo>
                <a:lnTo>
                  <a:pt x="8638816" y="5811567"/>
                </a:lnTo>
                <a:lnTo>
                  <a:pt x="0" y="5811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87067">
            <a:off x="-3063226" y="7146102"/>
            <a:ext cx="7746525" cy="5211299"/>
          </a:xfrm>
          <a:custGeom>
            <a:avLst/>
            <a:gdLst/>
            <a:ahLst/>
            <a:cxnLst/>
            <a:rect r="r" b="b" t="t" l="l"/>
            <a:pathLst>
              <a:path h="5211299" w="7746525">
                <a:moveTo>
                  <a:pt x="0" y="0"/>
                </a:moveTo>
                <a:lnTo>
                  <a:pt x="7746524" y="0"/>
                </a:lnTo>
                <a:lnTo>
                  <a:pt x="7746524" y="5211298"/>
                </a:lnTo>
                <a:lnTo>
                  <a:pt x="0" y="521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78010" y="1051528"/>
            <a:ext cx="10452006" cy="1441545"/>
          </a:xfrm>
          <a:prstGeom prst="rect">
            <a:avLst/>
          </a:prstGeom>
        </p:spPr>
        <p:txBody>
          <a:bodyPr anchor="t" rtlCol="false" tIns="0" lIns="0" bIns="0" rIns="0">
            <a:spAutoFit/>
          </a:bodyPr>
          <a:lstStyle/>
          <a:p>
            <a:pPr marL="0" indent="0" lvl="0">
              <a:lnSpc>
                <a:spcPts val="11701"/>
              </a:lnSpc>
              <a:spcBef>
                <a:spcPct val="0"/>
              </a:spcBef>
            </a:pPr>
            <a:r>
              <a:rPr lang="en-US" sz="8358" spc="777">
                <a:solidFill>
                  <a:srgbClr val="2B26AD"/>
                </a:solidFill>
                <a:latin typeface="Now Heavy"/>
              </a:rPr>
              <a:t>INTRODUCTION</a:t>
            </a:r>
          </a:p>
        </p:txBody>
      </p:sp>
      <p:sp>
        <p:nvSpPr>
          <p:cNvPr name="TextBox 5" id="5"/>
          <p:cNvSpPr txBox="true"/>
          <p:nvPr/>
        </p:nvSpPr>
        <p:spPr>
          <a:xfrm rot="0">
            <a:off x="2278010" y="2645476"/>
            <a:ext cx="14981290" cy="6072113"/>
          </a:xfrm>
          <a:prstGeom prst="rect">
            <a:avLst/>
          </a:prstGeom>
        </p:spPr>
        <p:txBody>
          <a:bodyPr anchor="t" rtlCol="false" tIns="0" lIns="0" bIns="0" rIns="0">
            <a:spAutoFit/>
          </a:bodyPr>
          <a:lstStyle/>
          <a:p>
            <a:pPr>
              <a:lnSpc>
                <a:spcPts val="4412"/>
              </a:lnSpc>
            </a:pPr>
            <a:r>
              <a:rPr lang="en-US" sz="2507" spc="263">
                <a:solidFill>
                  <a:srgbClr val="004380"/>
                </a:solidFill>
                <a:latin typeface="DM Sans Bold"/>
              </a:rPr>
              <a:t>"SonusExpedition: Voice-Activated Gameplay for Accessibility", "Sonus" merupakan bahasa Latin yang memiliki arti "Suara" adalah project game yang dibuat untuk memberikan aksesibilitas tambahan dalam pengalaman bermain game, terutama bagi mereka yang mengalami cidera tangan atau keterbatasan fisik. Dalam upaya untuk memperluas akses kepada semua pemain, terutama mereka dengan keterbatasan fisik, proyek ini menggunakan teknologi pengenalan suara yang dibuat/diimplementasikan menggunakan UNITY game engine dengan konsep Pixel 2D platformer. Dengan menghadirkan kontrol permainan yang responsif terhadap perintah suara, project ini tidak hanya memberikan pengalaman bermain yang menarik tetapi juga menandai langkah penting dalam menciptakan game yang lebih inklusif bagi semua orang.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9532111" y="5925172"/>
            <a:ext cx="11609711" cy="7831278"/>
          </a:xfrm>
          <a:custGeom>
            <a:avLst/>
            <a:gdLst/>
            <a:ahLst/>
            <a:cxnLst/>
            <a:rect r="r" b="b" t="t" l="l"/>
            <a:pathLst>
              <a:path h="7831278" w="11609711">
                <a:moveTo>
                  <a:pt x="0" y="0"/>
                </a:moveTo>
                <a:lnTo>
                  <a:pt x="11609711" y="0"/>
                </a:lnTo>
                <a:lnTo>
                  <a:pt x="11609711" y="7831278"/>
                </a:lnTo>
                <a:lnTo>
                  <a:pt x="0" y="7831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0438">
            <a:off x="4288065" y="-8119321"/>
            <a:ext cx="17741953" cy="14580659"/>
          </a:xfrm>
          <a:custGeom>
            <a:avLst/>
            <a:gdLst/>
            <a:ahLst/>
            <a:cxnLst/>
            <a:rect r="r" b="b" t="t" l="l"/>
            <a:pathLst>
              <a:path h="14580659" w="17741953">
                <a:moveTo>
                  <a:pt x="0" y="0"/>
                </a:moveTo>
                <a:lnTo>
                  <a:pt x="17741953" y="0"/>
                </a:lnTo>
                <a:lnTo>
                  <a:pt x="17741953" y="14580659"/>
                </a:lnTo>
                <a:lnTo>
                  <a:pt x="0" y="14580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54158" y="4191908"/>
            <a:ext cx="4482858" cy="3684094"/>
          </a:xfrm>
          <a:custGeom>
            <a:avLst/>
            <a:gdLst/>
            <a:ahLst/>
            <a:cxnLst/>
            <a:rect r="r" b="b" t="t" l="l"/>
            <a:pathLst>
              <a:path h="3684094" w="4482858">
                <a:moveTo>
                  <a:pt x="0" y="0"/>
                </a:moveTo>
                <a:lnTo>
                  <a:pt x="4482858" y="0"/>
                </a:lnTo>
                <a:lnTo>
                  <a:pt x="4482858" y="3684095"/>
                </a:lnTo>
                <a:lnTo>
                  <a:pt x="0" y="36840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224861" y="5552426"/>
            <a:ext cx="13485705" cy="4360929"/>
          </a:xfrm>
          <a:custGeom>
            <a:avLst/>
            <a:gdLst/>
            <a:ahLst/>
            <a:cxnLst/>
            <a:rect r="r" b="b" t="t" l="l"/>
            <a:pathLst>
              <a:path h="4360929" w="13485705">
                <a:moveTo>
                  <a:pt x="0" y="0"/>
                </a:moveTo>
                <a:lnTo>
                  <a:pt x="13485705" y="0"/>
                </a:lnTo>
                <a:lnTo>
                  <a:pt x="13485705" y="4360929"/>
                </a:lnTo>
                <a:lnTo>
                  <a:pt x="0" y="4360929"/>
                </a:lnTo>
                <a:lnTo>
                  <a:pt x="0" y="0"/>
                </a:lnTo>
                <a:close/>
              </a:path>
            </a:pathLst>
          </a:custGeom>
          <a:blipFill>
            <a:blip r:embed="rId6"/>
            <a:stretch>
              <a:fillRect l="0" t="-36973" r="0" b="-36973"/>
            </a:stretch>
          </a:blipFill>
        </p:spPr>
      </p:sp>
      <p:sp>
        <p:nvSpPr>
          <p:cNvPr name="TextBox 6" id="6"/>
          <p:cNvSpPr txBox="true"/>
          <p:nvPr/>
        </p:nvSpPr>
        <p:spPr>
          <a:xfrm rot="0">
            <a:off x="8922420" y="1590228"/>
            <a:ext cx="8336880" cy="995884"/>
          </a:xfrm>
          <a:prstGeom prst="rect">
            <a:avLst/>
          </a:prstGeom>
        </p:spPr>
        <p:txBody>
          <a:bodyPr anchor="t" rtlCol="false" tIns="0" lIns="0" bIns="0" rIns="0">
            <a:spAutoFit/>
          </a:bodyPr>
          <a:lstStyle/>
          <a:p>
            <a:pPr algn="ctr">
              <a:lnSpc>
                <a:spcPts val="7333"/>
              </a:lnSpc>
            </a:pPr>
            <a:r>
              <a:rPr lang="en-US" sz="7333" spc="307">
                <a:solidFill>
                  <a:srgbClr val="FFFBFB"/>
                </a:solidFill>
                <a:latin typeface="Now Heavy"/>
              </a:rPr>
              <a:t>CONCEPT</a:t>
            </a:r>
          </a:p>
        </p:txBody>
      </p:sp>
      <p:sp>
        <p:nvSpPr>
          <p:cNvPr name="TextBox 7" id="7"/>
          <p:cNvSpPr txBox="true"/>
          <p:nvPr/>
        </p:nvSpPr>
        <p:spPr>
          <a:xfrm rot="0">
            <a:off x="2919763" y="3050607"/>
            <a:ext cx="937219" cy="720172"/>
          </a:xfrm>
          <a:prstGeom prst="rect">
            <a:avLst/>
          </a:prstGeom>
        </p:spPr>
        <p:txBody>
          <a:bodyPr anchor="t" rtlCol="false" tIns="0" lIns="0" bIns="0" rIns="0">
            <a:spAutoFit/>
          </a:bodyPr>
          <a:lstStyle/>
          <a:p>
            <a:pPr algn="ctr">
              <a:lnSpc>
                <a:spcPts val="5980"/>
              </a:lnSpc>
            </a:pPr>
            <a:r>
              <a:rPr lang="en-US" sz="4271">
                <a:solidFill>
                  <a:srgbClr val="2B26AD"/>
                </a:solidFill>
                <a:latin typeface="DM Sans Bold"/>
              </a:rPr>
              <a:t>01</a:t>
            </a:r>
          </a:p>
        </p:txBody>
      </p:sp>
      <p:sp>
        <p:nvSpPr>
          <p:cNvPr name="TextBox 8" id="8"/>
          <p:cNvSpPr txBox="true"/>
          <p:nvPr/>
        </p:nvSpPr>
        <p:spPr>
          <a:xfrm rot="0">
            <a:off x="2919763" y="4336015"/>
            <a:ext cx="937219" cy="720172"/>
          </a:xfrm>
          <a:prstGeom prst="rect">
            <a:avLst/>
          </a:prstGeom>
        </p:spPr>
        <p:txBody>
          <a:bodyPr anchor="t" rtlCol="false" tIns="0" lIns="0" bIns="0" rIns="0">
            <a:spAutoFit/>
          </a:bodyPr>
          <a:lstStyle/>
          <a:p>
            <a:pPr algn="ctr">
              <a:lnSpc>
                <a:spcPts val="5980"/>
              </a:lnSpc>
            </a:pPr>
            <a:r>
              <a:rPr lang="en-US" sz="4271">
                <a:solidFill>
                  <a:srgbClr val="2B26AD"/>
                </a:solidFill>
                <a:latin typeface="DM Sans Bold"/>
              </a:rPr>
              <a:t>02</a:t>
            </a:r>
          </a:p>
        </p:txBody>
      </p:sp>
      <p:sp>
        <p:nvSpPr>
          <p:cNvPr name="TextBox 9" id="9"/>
          <p:cNvSpPr txBox="true"/>
          <p:nvPr/>
        </p:nvSpPr>
        <p:spPr>
          <a:xfrm rot="0">
            <a:off x="4295841" y="3225235"/>
            <a:ext cx="6146397"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Bold"/>
              </a:rPr>
              <a:t>PIXEL 2D PLATFORMER</a:t>
            </a:r>
          </a:p>
        </p:txBody>
      </p:sp>
      <p:sp>
        <p:nvSpPr>
          <p:cNvPr name="TextBox 10" id="10"/>
          <p:cNvSpPr txBox="true"/>
          <p:nvPr/>
        </p:nvSpPr>
        <p:spPr>
          <a:xfrm rot="0">
            <a:off x="4295841" y="4286802"/>
            <a:ext cx="7517150" cy="85669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Bold"/>
              </a:rPr>
              <a:t>USER CAN CONTROL VIA VOICE COMMAND AND KEYBOARD + MOUSE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9532111" y="5925172"/>
            <a:ext cx="11609711" cy="7831278"/>
          </a:xfrm>
          <a:custGeom>
            <a:avLst/>
            <a:gdLst/>
            <a:ahLst/>
            <a:cxnLst/>
            <a:rect r="r" b="b" t="t" l="l"/>
            <a:pathLst>
              <a:path h="7831278" w="11609711">
                <a:moveTo>
                  <a:pt x="0" y="0"/>
                </a:moveTo>
                <a:lnTo>
                  <a:pt x="11609711" y="0"/>
                </a:lnTo>
                <a:lnTo>
                  <a:pt x="11609711" y="7831278"/>
                </a:lnTo>
                <a:lnTo>
                  <a:pt x="0" y="7831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0438">
            <a:off x="4288065" y="-8119321"/>
            <a:ext cx="17741953" cy="14580659"/>
          </a:xfrm>
          <a:custGeom>
            <a:avLst/>
            <a:gdLst/>
            <a:ahLst/>
            <a:cxnLst/>
            <a:rect r="r" b="b" t="t" l="l"/>
            <a:pathLst>
              <a:path h="14580659" w="17741953">
                <a:moveTo>
                  <a:pt x="0" y="0"/>
                </a:moveTo>
                <a:lnTo>
                  <a:pt x="17741953" y="0"/>
                </a:lnTo>
                <a:lnTo>
                  <a:pt x="17741953" y="14580659"/>
                </a:lnTo>
                <a:lnTo>
                  <a:pt x="0" y="14580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922420" y="1590228"/>
            <a:ext cx="8336880" cy="995884"/>
          </a:xfrm>
          <a:prstGeom prst="rect">
            <a:avLst/>
          </a:prstGeom>
        </p:spPr>
        <p:txBody>
          <a:bodyPr anchor="t" rtlCol="false" tIns="0" lIns="0" bIns="0" rIns="0">
            <a:spAutoFit/>
          </a:bodyPr>
          <a:lstStyle/>
          <a:p>
            <a:pPr algn="ctr">
              <a:lnSpc>
                <a:spcPts val="7333"/>
              </a:lnSpc>
            </a:pPr>
            <a:r>
              <a:rPr lang="en-US" sz="7333" spc="307">
                <a:solidFill>
                  <a:srgbClr val="FFFBFB"/>
                </a:solidFill>
                <a:latin typeface="Now Heavy"/>
              </a:rPr>
              <a:t>METHODOLOGY</a:t>
            </a:r>
          </a:p>
        </p:txBody>
      </p:sp>
      <p:sp>
        <p:nvSpPr>
          <p:cNvPr name="TextBox 5" id="5"/>
          <p:cNvSpPr txBox="true"/>
          <p:nvPr/>
        </p:nvSpPr>
        <p:spPr>
          <a:xfrm rot="0">
            <a:off x="2919763" y="3050607"/>
            <a:ext cx="937219" cy="720172"/>
          </a:xfrm>
          <a:prstGeom prst="rect">
            <a:avLst/>
          </a:prstGeom>
        </p:spPr>
        <p:txBody>
          <a:bodyPr anchor="t" rtlCol="false" tIns="0" lIns="0" bIns="0" rIns="0">
            <a:spAutoFit/>
          </a:bodyPr>
          <a:lstStyle/>
          <a:p>
            <a:pPr algn="ctr">
              <a:lnSpc>
                <a:spcPts val="5980"/>
              </a:lnSpc>
            </a:pPr>
            <a:r>
              <a:rPr lang="en-US" sz="4271">
                <a:solidFill>
                  <a:srgbClr val="2B26AD"/>
                </a:solidFill>
                <a:latin typeface="DM Sans Bold"/>
              </a:rPr>
              <a:t>01</a:t>
            </a:r>
          </a:p>
        </p:txBody>
      </p:sp>
      <p:sp>
        <p:nvSpPr>
          <p:cNvPr name="TextBox 6" id="6"/>
          <p:cNvSpPr txBox="true"/>
          <p:nvPr/>
        </p:nvSpPr>
        <p:spPr>
          <a:xfrm rot="0">
            <a:off x="2919763" y="3847727"/>
            <a:ext cx="937219" cy="720172"/>
          </a:xfrm>
          <a:prstGeom prst="rect">
            <a:avLst/>
          </a:prstGeom>
        </p:spPr>
        <p:txBody>
          <a:bodyPr anchor="t" rtlCol="false" tIns="0" lIns="0" bIns="0" rIns="0">
            <a:spAutoFit/>
          </a:bodyPr>
          <a:lstStyle/>
          <a:p>
            <a:pPr algn="ctr">
              <a:lnSpc>
                <a:spcPts val="5980"/>
              </a:lnSpc>
            </a:pPr>
            <a:r>
              <a:rPr lang="en-US" sz="4271">
                <a:solidFill>
                  <a:srgbClr val="2B26AD"/>
                </a:solidFill>
                <a:latin typeface="DM Sans Bold"/>
              </a:rPr>
              <a:t>02</a:t>
            </a:r>
          </a:p>
        </p:txBody>
      </p:sp>
      <p:sp>
        <p:nvSpPr>
          <p:cNvPr name="TextBox 7" id="7"/>
          <p:cNvSpPr txBox="true"/>
          <p:nvPr/>
        </p:nvSpPr>
        <p:spPr>
          <a:xfrm rot="0">
            <a:off x="4295841" y="3225235"/>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Bold"/>
              </a:rPr>
              <a:t>UNITY (GAME ENGINE)</a:t>
            </a:r>
          </a:p>
        </p:txBody>
      </p:sp>
      <p:sp>
        <p:nvSpPr>
          <p:cNvPr name="TextBox 8" id="8"/>
          <p:cNvSpPr txBox="true"/>
          <p:nvPr/>
        </p:nvSpPr>
        <p:spPr>
          <a:xfrm rot="0">
            <a:off x="4295841" y="4019452"/>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Bold"/>
              </a:rPr>
              <a:t>C#</a:t>
            </a:r>
          </a:p>
        </p:txBody>
      </p:sp>
      <p:sp>
        <p:nvSpPr>
          <p:cNvPr name="Freeform 9" id="9"/>
          <p:cNvSpPr/>
          <p:nvPr/>
        </p:nvSpPr>
        <p:spPr>
          <a:xfrm flipH="false" flipV="false" rot="0">
            <a:off x="-3454158" y="4191908"/>
            <a:ext cx="4482858" cy="3684094"/>
          </a:xfrm>
          <a:custGeom>
            <a:avLst/>
            <a:gdLst/>
            <a:ahLst/>
            <a:cxnLst/>
            <a:rect r="r" b="b" t="t" l="l"/>
            <a:pathLst>
              <a:path h="3684094" w="4482858">
                <a:moveTo>
                  <a:pt x="0" y="0"/>
                </a:moveTo>
                <a:lnTo>
                  <a:pt x="4482858" y="0"/>
                </a:lnTo>
                <a:lnTo>
                  <a:pt x="4482858" y="3684095"/>
                </a:lnTo>
                <a:lnTo>
                  <a:pt x="0" y="36840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919763" y="4644098"/>
            <a:ext cx="937219" cy="720172"/>
          </a:xfrm>
          <a:prstGeom prst="rect">
            <a:avLst/>
          </a:prstGeom>
        </p:spPr>
        <p:txBody>
          <a:bodyPr anchor="t" rtlCol="false" tIns="0" lIns="0" bIns="0" rIns="0">
            <a:spAutoFit/>
          </a:bodyPr>
          <a:lstStyle/>
          <a:p>
            <a:pPr algn="ctr">
              <a:lnSpc>
                <a:spcPts val="5980"/>
              </a:lnSpc>
            </a:pPr>
            <a:r>
              <a:rPr lang="en-US" sz="4271">
                <a:solidFill>
                  <a:srgbClr val="2B26AD"/>
                </a:solidFill>
                <a:latin typeface="DM Sans Bold"/>
              </a:rPr>
              <a:t>03</a:t>
            </a:r>
          </a:p>
        </p:txBody>
      </p:sp>
      <p:sp>
        <p:nvSpPr>
          <p:cNvPr name="TextBox 11" id="11"/>
          <p:cNvSpPr txBox="true"/>
          <p:nvPr/>
        </p:nvSpPr>
        <p:spPr>
          <a:xfrm rot="0">
            <a:off x="4295841" y="5615407"/>
            <a:ext cx="6076629" cy="173299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Bold"/>
              </a:rPr>
              <a:t>QUESTIONNAIRE (GOOGLE FORM) RATIO: TASK COMPLETION TIME: (START AND END) AND PREFERENCE</a:t>
            </a:r>
          </a:p>
        </p:txBody>
      </p:sp>
      <p:sp>
        <p:nvSpPr>
          <p:cNvPr name="TextBox 12" id="12"/>
          <p:cNvSpPr txBox="true"/>
          <p:nvPr/>
        </p:nvSpPr>
        <p:spPr>
          <a:xfrm rot="0">
            <a:off x="4295841" y="480947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Bold"/>
              </a:rPr>
              <a:t>VOICE RECOGNITION UNITY</a:t>
            </a:r>
          </a:p>
        </p:txBody>
      </p:sp>
      <p:sp>
        <p:nvSpPr>
          <p:cNvPr name="TextBox 13" id="13"/>
          <p:cNvSpPr txBox="true"/>
          <p:nvPr/>
        </p:nvSpPr>
        <p:spPr>
          <a:xfrm rot="0">
            <a:off x="2919763" y="5440470"/>
            <a:ext cx="937219" cy="720172"/>
          </a:xfrm>
          <a:prstGeom prst="rect">
            <a:avLst/>
          </a:prstGeom>
        </p:spPr>
        <p:txBody>
          <a:bodyPr anchor="t" rtlCol="false" tIns="0" lIns="0" bIns="0" rIns="0">
            <a:spAutoFit/>
          </a:bodyPr>
          <a:lstStyle/>
          <a:p>
            <a:pPr algn="ctr">
              <a:lnSpc>
                <a:spcPts val="5980"/>
              </a:lnSpc>
            </a:pPr>
            <a:r>
              <a:rPr lang="en-US" sz="4271">
                <a:solidFill>
                  <a:srgbClr val="2B26AD"/>
                </a:solidFill>
                <a:latin typeface="DM Sans Bold"/>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9532111" y="5925172"/>
            <a:ext cx="11609711" cy="7831278"/>
          </a:xfrm>
          <a:custGeom>
            <a:avLst/>
            <a:gdLst/>
            <a:ahLst/>
            <a:cxnLst/>
            <a:rect r="r" b="b" t="t" l="l"/>
            <a:pathLst>
              <a:path h="7831278" w="11609711">
                <a:moveTo>
                  <a:pt x="0" y="0"/>
                </a:moveTo>
                <a:lnTo>
                  <a:pt x="11609711" y="0"/>
                </a:lnTo>
                <a:lnTo>
                  <a:pt x="11609711" y="7831278"/>
                </a:lnTo>
                <a:lnTo>
                  <a:pt x="0" y="7831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0438">
            <a:off x="4288065" y="-8119321"/>
            <a:ext cx="17741953" cy="14580659"/>
          </a:xfrm>
          <a:custGeom>
            <a:avLst/>
            <a:gdLst/>
            <a:ahLst/>
            <a:cxnLst/>
            <a:rect r="r" b="b" t="t" l="l"/>
            <a:pathLst>
              <a:path h="14580659" w="17741953">
                <a:moveTo>
                  <a:pt x="0" y="0"/>
                </a:moveTo>
                <a:lnTo>
                  <a:pt x="17741953" y="0"/>
                </a:lnTo>
                <a:lnTo>
                  <a:pt x="17741953" y="14580659"/>
                </a:lnTo>
                <a:lnTo>
                  <a:pt x="0" y="14580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54158" y="4191908"/>
            <a:ext cx="4482858" cy="3684094"/>
          </a:xfrm>
          <a:custGeom>
            <a:avLst/>
            <a:gdLst/>
            <a:ahLst/>
            <a:cxnLst/>
            <a:rect r="r" b="b" t="t" l="l"/>
            <a:pathLst>
              <a:path h="3684094" w="4482858">
                <a:moveTo>
                  <a:pt x="0" y="0"/>
                </a:moveTo>
                <a:lnTo>
                  <a:pt x="4482858" y="0"/>
                </a:lnTo>
                <a:lnTo>
                  <a:pt x="4482858" y="3684095"/>
                </a:lnTo>
                <a:lnTo>
                  <a:pt x="0" y="36840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415389" y="2614563"/>
            <a:ext cx="13457222" cy="7226248"/>
          </a:xfrm>
          <a:custGeom>
            <a:avLst/>
            <a:gdLst/>
            <a:ahLst/>
            <a:cxnLst/>
            <a:rect r="r" b="b" t="t" l="l"/>
            <a:pathLst>
              <a:path h="7226248" w="13457222">
                <a:moveTo>
                  <a:pt x="0" y="0"/>
                </a:moveTo>
                <a:lnTo>
                  <a:pt x="13457222" y="0"/>
                </a:lnTo>
                <a:lnTo>
                  <a:pt x="13457222" y="7226248"/>
                </a:lnTo>
                <a:lnTo>
                  <a:pt x="0" y="7226248"/>
                </a:lnTo>
                <a:lnTo>
                  <a:pt x="0" y="0"/>
                </a:lnTo>
                <a:close/>
              </a:path>
            </a:pathLst>
          </a:custGeom>
          <a:blipFill>
            <a:blip r:embed="rId6"/>
            <a:stretch>
              <a:fillRect l="0" t="0" r="0" b="0"/>
            </a:stretch>
          </a:blipFill>
        </p:spPr>
      </p:sp>
      <p:sp>
        <p:nvSpPr>
          <p:cNvPr name="TextBox 6" id="6"/>
          <p:cNvSpPr txBox="true"/>
          <p:nvPr/>
        </p:nvSpPr>
        <p:spPr>
          <a:xfrm rot="0">
            <a:off x="8922420" y="1590228"/>
            <a:ext cx="8336880" cy="995884"/>
          </a:xfrm>
          <a:prstGeom prst="rect">
            <a:avLst/>
          </a:prstGeom>
        </p:spPr>
        <p:txBody>
          <a:bodyPr anchor="t" rtlCol="false" tIns="0" lIns="0" bIns="0" rIns="0">
            <a:spAutoFit/>
          </a:bodyPr>
          <a:lstStyle/>
          <a:p>
            <a:pPr algn="ctr">
              <a:lnSpc>
                <a:spcPts val="7333"/>
              </a:lnSpc>
            </a:pPr>
            <a:r>
              <a:rPr lang="en-US" sz="7333" spc="307">
                <a:solidFill>
                  <a:srgbClr val="FFFBFB"/>
                </a:solidFill>
                <a:latin typeface="Now Heavy"/>
              </a:rPr>
              <a:t>METHODOLOGY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9532111" y="5925172"/>
            <a:ext cx="11609711" cy="7831278"/>
          </a:xfrm>
          <a:custGeom>
            <a:avLst/>
            <a:gdLst/>
            <a:ahLst/>
            <a:cxnLst/>
            <a:rect r="r" b="b" t="t" l="l"/>
            <a:pathLst>
              <a:path h="7831278" w="11609711">
                <a:moveTo>
                  <a:pt x="0" y="0"/>
                </a:moveTo>
                <a:lnTo>
                  <a:pt x="11609711" y="0"/>
                </a:lnTo>
                <a:lnTo>
                  <a:pt x="11609711" y="7831278"/>
                </a:lnTo>
                <a:lnTo>
                  <a:pt x="0" y="7831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0438">
            <a:off x="4720940" y="-8119321"/>
            <a:ext cx="17741953" cy="14580659"/>
          </a:xfrm>
          <a:custGeom>
            <a:avLst/>
            <a:gdLst/>
            <a:ahLst/>
            <a:cxnLst/>
            <a:rect r="r" b="b" t="t" l="l"/>
            <a:pathLst>
              <a:path h="14580659" w="17741953">
                <a:moveTo>
                  <a:pt x="0" y="0"/>
                </a:moveTo>
                <a:lnTo>
                  <a:pt x="17741952" y="0"/>
                </a:lnTo>
                <a:lnTo>
                  <a:pt x="17741952" y="14580659"/>
                </a:lnTo>
                <a:lnTo>
                  <a:pt x="0" y="14580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54158" y="4191908"/>
            <a:ext cx="4482858" cy="3684094"/>
          </a:xfrm>
          <a:custGeom>
            <a:avLst/>
            <a:gdLst/>
            <a:ahLst/>
            <a:cxnLst/>
            <a:rect r="r" b="b" t="t" l="l"/>
            <a:pathLst>
              <a:path h="3684094" w="4482858">
                <a:moveTo>
                  <a:pt x="0" y="0"/>
                </a:moveTo>
                <a:lnTo>
                  <a:pt x="4482858" y="0"/>
                </a:lnTo>
                <a:lnTo>
                  <a:pt x="4482858" y="3684095"/>
                </a:lnTo>
                <a:lnTo>
                  <a:pt x="0" y="36840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71246" y="1484904"/>
            <a:ext cx="15588054" cy="8458208"/>
          </a:xfrm>
          <a:custGeom>
            <a:avLst/>
            <a:gdLst/>
            <a:ahLst/>
            <a:cxnLst/>
            <a:rect r="r" b="b" t="t" l="l"/>
            <a:pathLst>
              <a:path h="8458208" w="15588054">
                <a:moveTo>
                  <a:pt x="0" y="0"/>
                </a:moveTo>
                <a:lnTo>
                  <a:pt x="15588054" y="0"/>
                </a:lnTo>
                <a:lnTo>
                  <a:pt x="15588054" y="8458207"/>
                </a:lnTo>
                <a:lnTo>
                  <a:pt x="0" y="8458207"/>
                </a:lnTo>
                <a:lnTo>
                  <a:pt x="0" y="0"/>
                </a:lnTo>
                <a:close/>
              </a:path>
            </a:pathLst>
          </a:custGeom>
          <a:blipFill>
            <a:blip r:embed="rId6"/>
            <a:stretch>
              <a:fillRect l="0" t="-4753" r="0" b="-4753"/>
            </a:stretch>
          </a:blipFill>
        </p:spPr>
      </p:sp>
      <p:sp>
        <p:nvSpPr>
          <p:cNvPr name="TextBox 6" id="6"/>
          <p:cNvSpPr txBox="true"/>
          <p:nvPr/>
        </p:nvSpPr>
        <p:spPr>
          <a:xfrm rot="0">
            <a:off x="8922420" y="592671"/>
            <a:ext cx="8336880" cy="995884"/>
          </a:xfrm>
          <a:prstGeom prst="rect">
            <a:avLst/>
          </a:prstGeom>
        </p:spPr>
        <p:txBody>
          <a:bodyPr anchor="t" rtlCol="false" tIns="0" lIns="0" bIns="0" rIns="0">
            <a:spAutoFit/>
          </a:bodyPr>
          <a:lstStyle/>
          <a:p>
            <a:pPr algn="ctr">
              <a:lnSpc>
                <a:spcPts val="7333"/>
              </a:lnSpc>
            </a:pPr>
            <a:r>
              <a:rPr lang="en-US" sz="7333" spc="307">
                <a:solidFill>
                  <a:srgbClr val="FFFBFB"/>
                </a:solidFill>
                <a:latin typeface="Now Heavy"/>
              </a:rPr>
              <a:t>METHODOLOGY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9542076">
            <a:off x="13682335" y="-1566530"/>
            <a:ext cx="8638815" cy="5811567"/>
          </a:xfrm>
          <a:custGeom>
            <a:avLst/>
            <a:gdLst/>
            <a:ahLst/>
            <a:cxnLst/>
            <a:rect r="r" b="b" t="t" l="l"/>
            <a:pathLst>
              <a:path h="5811567" w="8638815">
                <a:moveTo>
                  <a:pt x="0" y="0"/>
                </a:moveTo>
                <a:lnTo>
                  <a:pt x="8638816" y="0"/>
                </a:lnTo>
                <a:lnTo>
                  <a:pt x="8638816" y="5811567"/>
                </a:lnTo>
                <a:lnTo>
                  <a:pt x="0" y="5811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87067">
            <a:off x="-3063226" y="7146102"/>
            <a:ext cx="7746525" cy="5211299"/>
          </a:xfrm>
          <a:custGeom>
            <a:avLst/>
            <a:gdLst/>
            <a:ahLst/>
            <a:cxnLst/>
            <a:rect r="r" b="b" t="t" l="l"/>
            <a:pathLst>
              <a:path h="5211299" w="7746525">
                <a:moveTo>
                  <a:pt x="0" y="0"/>
                </a:moveTo>
                <a:lnTo>
                  <a:pt x="7746524" y="0"/>
                </a:lnTo>
                <a:lnTo>
                  <a:pt x="7746524" y="5211298"/>
                </a:lnTo>
                <a:lnTo>
                  <a:pt x="0" y="5211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78010" y="1089628"/>
            <a:ext cx="12506330" cy="1128815"/>
          </a:xfrm>
          <a:prstGeom prst="rect">
            <a:avLst/>
          </a:prstGeom>
        </p:spPr>
        <p:txBody>
          <a:bodyPr anchor="t" rtlCol="false" tIns="0" lIns="0" bIns="0" rIns="0">
            <a:spAutoFit/>
          </a:bodyPr>
          <a:lstStyle/>
          <a:p>
            <a:pPr marL="0" indent="0" lvl="0">
              <a:lnSpc>
                <a:spcPts val="9181"/>
              </a:lnSpc>
              <a:spcBef>
                <a:spcPct val="0"/>
              </a:spcBef>
            </a:pPr>
            <a:r>
              <a:rPr lang="en-US" sz="6558" spc="609">
                <a:solidFill>
                  <a:srgbClr val="2B26AD"/>
                </a:solidFill>
                <a:latin typeface="Now Heavy"/>
              </a:rPr>
              <a:t>SKENARIO PENGUJIAN</a:t>
            </a:r>
          </a:p>
        </p:txBody>
      </p:sp>
      <p:sp>
        <p:nvSpPr>
          <p:cNvPr name="TextBox 5" id="5"/>
          <p:cNvSpPr txBox="true"/>
          <p:nvPr/>
        </p:nvSpPr>
        <p:spPr>
          <a:xfrm rot="0">
            <a:off x="1961840" y="2566832"/>
            <a:ext cx="14364321" cy="6024567"/>
          </a:xfrm>
          <a:prstGeom prst="rect">
            <a:avLst/>
          </a:prstGeom>
        </p:spPr>
        <p:txBody>
          <a:bodyPr anchor="t" rtlCol="false" tIns="0" lIns="0" bIns="0" rIns="0">
            <a:spAutoFit/>
          </a:bodyPr>
          <a:lstStyle/>
          <a:p>
            <a:pPr marL="500785" indent="-250392" lvl="1">
              <a:lnSpc>
                <a:spcPts val="3200"/>
              </a:lnSpc>
              <a:buFont typeface="Arial"/>
              <a:buChar char="•"/>
            </a:pPr>
            <a:r>
              <a:rPr lang="en-US" sz="2319" spc="227">
                <a:solidFill>
                  <a:srgbClr val="231F20"/>
                </a:solidFill>
                <a:latin typeface="DM Sans Bold"/>
              </a:rPr>
              <a:t>PARTISIPAN DIBERIKAN FILE GAME,</a:t>
            </a:r>
          </a:p>
          <a:p>
            <a:pPr marL="500785" indent="-250392" lvl="1">
              <a:lnSpc>
                <a:spcPts val="3200"/>
              </a:lnSpc>
              <a:buFont typeface="Arial"/>
              <a:buChar char="•"/>
            </a:pPr>
            <a:r>
              <a:rPr lang="en-US" sz="2319" spc="227">
                <a:solidFill>
                  <a:srgbClr val="231F20"/>
                </a:solidFill>
                <a:latin typeface="DM Sans Bold"/>
              </a:rPr>
              <a:t>Kemudian partisipan satu per-satu diundang untuk sesi pengujian game melalui Discord,</a:t>
            </a:r>
          </a:p>
          <a:p>
            <a:pPr marL="500785" indent="-250392" lvl="1">
              <a:lnSpc>
                <a:spcPts val="3200"/>
              </a:lnSpc>
              <a:buFont typeface="Arial"/>
              <a:buChar char="•"/>
            </a:pPr>
            <a:r>
              <a:rPr lang="en-US" sz="2319" spc="227">
                <a:solidFill>
                  <a:srgbClr val="231F20"/>
                </a:solidFill>
                <a:latin typeface="DM Sans Bold"/>
              </a:rPr>
              <a:t>Partisipan diberikan penjelasan mengenai objektif yang harus dilakukan dan dicapai dalam game,</a:t>
            </a:r>
          </a:p>
          <a:p>
            <a:pPr marL="500785" indent="-250392" lvl="1">
              <a:lnSpc>
                <a:spcPts val="3200"/>
              </a:lnSpc>
              <a:buFont typeface="Arial"/>
              <a:buChar char="•"/>
            </a:pPr>
            <a:r>
              <a:rPr lang="en-US" sz="2319" spc="227">
                <a:solidFill>
                  <a:srgbClr val="231F20"/>
                </a:solidFill>
                <a:latin typeface="DM Sans Bold"/>
              </a:rPr>
              <a:t>Partisipan juga diberikan arahan tentang metode untuk menggerakan karakter dalam game menggunakan mouse &amp; keyboard, beserta voice commands sebagai input yang dapat menggerekan karakter dalam game ("LEFT", "RIGHT", "JUMP", "SL</a:t>
            </a:r>
            <a:r>
              <a:rPr lang="en-US" sz="2319" spc="227">
                <a:solidFill>
                  <a:srgbClr val="231F20"/>
                </a:solidFill>
                <a:latin typeface="DM Sans Bold"/>
              </a:rPr>
              <a:t>ASH"),</a:t>
            </a:r>
          </a:p>
          <a:p>
            <a:pPr marL="500785" indent="-250392" lvl="1">
              <a:lnSpc>
                <a:spcPts val="3200"/>
              </a:lnSpc>
              <a:buFont typeface="Arial"/>
              <a:buChar char="•"/>
            </a:pPr>
            <a:r>
              <a:rPr lang="en-US" sz="2319" spc="227">
                <a:solidFill>
                  <a:srgbClr val="231F20"/>
                </a:solidFill>
                <a:latin typeface="DM Sans Bold"/>
              </a:rPr>
              <a:t>SETELAH SEMUA PENJELASAN SELESAI, PARTISIPAN KEMUDIAN MENJALANKAN GAME DAN MELAKUKAN DUA KALI PENGUJIAN DENGAN MENGUKUR COMPLETION TIME OBJEKTIF DARI MASING-MASING METODE (MENGGUNAKAN KEYBOARD &amp; MOUSE DAN VOICE COMMANDS),</a:t>
            </a:r>
          </a:p>
          <a:p>
            <a:pPr marL="500785" indent="-250392" lvl="1">
              <a:lnSpc>
                <a:spcPts val="3200"/>
              </a:lnSpc>
              <a:buFont typeface="Arial"/>
              <a:buChar char="•"/>
            </a:pPr>
            <a:r>
              <a:rPr lang="en-US" sz="2319" spc="227">
                <a:solidFill>
                  <a:srgbClr val="231F20"/>
                </a:solidFill>
                <a:latin typeface="DM Sans Bold"/>
              </a:rPr>
              <a:t>KEMUDIAN, PARTISIPAN DIMINTAI MENGISI KUESIONER (GOOGLE FORM)</a:t>
            </a:r>
          </a:p>
          <a:p>
            <a:pPr>
              <a:lnSpc>
                <a:spcPts val="3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669686" y="5143500"/>
            <a:ext cx="1713245" cy="1242882"/>
          </a:xfrm>
          <a:custGeom>
            <a:avLst/>
            <a:gdLst/>
            <a:ahLst/>
            <a:cxnLst/>
            <a:rect r="r" b="b" t="t" l="l"/>
            <a:pathLst>
              <a:path h="1242882" w="1713245">
                <a:moveTo>
                  <a:pt x="0" y="0"/>
                </a:moveTo>
                <a:lnTo>
                  <a:pt x="1713245" y="0"/>
                </a:lnTo>
                <a:lnTo>
                  <a:pt x="1713245" y="1242882"/>
                </a:lnTo>
                <a:lnTo>
                  <a:pt x="0" y="12428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03665" y="4943928"/>
            <a:ext cx="1190215" cy="1566073"/>
          </a:xfrm>
          <a:custGeom>
            <a:avLst/>
            <a:gdLst/>
            <a:ahLst/>
            <a:cxnLst/>
            <a:rect r="r" b="b" t="t" l="l"/>
            <a:pathLst>
              <a:path h="1566073" w="1190215">
                <a:moveTo>
                  <a:pt x="0" y="0"/>
                </a:moveTo>
                <a:lnTo>
                  <a:pt x="1190216" y="0"/>
                </a:lnTo>
                <a:lnTo>
                  <a:pt x="1190216" y="1566073"/>
                </a:lnTo>
                <a:lnTo>
                  <a:pt x="0" y="15660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04740" y="1909581"/>
            <a:ext cx="1228847" cy="1197567"/>
          </a:xfrm>
          <a:custGeom>
            <a:avLst/>
            <a:gdLst/>
            <a:ahLst/>
            <a:cxnLst/>
            <a:rect r="r" b="b" t="t" l="l"/>
            <a:pathLst>
              <a:path h="1197567" w="1228847">
                <a:moveTo>
                  <a:pt x="0" y="0"/>
                </a:moveTo>
                <a:lnTo>
                  <a:pt x="1228846" y="0"/>
                </a:lnTo>
                <a:lnTo>
                  <a:pt x="1228846" y="1197567"/>
                </a:lnTo>
                <a:lnTo>
                  <a:pt x="0" y="1197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272483" y="1638731"/>
            <a:ext cx="6101010" cy="1646056"/>
          </a:xfrm>
          <a:prstGeom prst="rect">
            <a:avLst/>
          </a:prstGeom>
        </p:spPr>
        <p:txBody>
          <a:bodyPr anchor="t" rtlCol="false" tIns="0" lIns="0" bIns="0" rIns="0">
            <a:spAutoFit/>
          </a:bodyPr>
          <a:lstStyle/>
          <a:p>
            <a:pPr marL="0" indent="0" lvl="0">
              <a:lnSpc>
                <a:spcPts val="6507"/>
              </a:lnSpc>
              <a:spcBef>
                <a:spcPct val="0"/>
              </a:spcBef>
            </a:pPr>
            <a:r>
              <a:rPr lang="en-US" sz="4648" spc="65">
                <a:solidFill>
                  <a:srgbClr val="2B26AD"/>
                </a:solidFill>
                <a:latin typeface="Now Heavy"/>
              </a:rPr>
              <a:t>RESULT: TASK COMPLETION TIME</a:t>
            </a:r>
          </a:p>
        </p:txBody>
      </p:sp>
      <p:sp>
        <p:nvSpPr>
          <p:cNvPr name="Freeform 6" id="6"/>
          <p:cNvSpPr/>
          <p:nvPr/>
        </p:nvSpPr>
        <p:spPr>
          <a:xfrm flipH="false" flipV="false" rot="0">
            <a:off x="13420217" y="7410173"/>
            <a:ext cx="8342934" cy="5840054"/>
          </a:xfrm>
          <a:custGeom>
            <a:avLst/>
            <a:gdLst/>
            <a:ahLst/>
            <a:cxnLst/>
            <a:rect r="r" b="b" t="t" l="l"/>
            <a:pathLst>
              <a:path h="5840054" w="8342934">
                <a:moveTo>
                  <a:pt x="0" y="0"/>
                </a:moveTo>
                <a:lnTo>
                  <a:pt x="8342933" y="0"/>
                </a:lnTo>
                <a:lnTo>
                  <a:pt x="8342933" y="5840054"/>
                </a:lnTo>
                <a:lnTo>
                  <a:pt x="0" y="58400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55040" y="-3493717"/>
            <a:ext cx="8342934" cy="5840054"/>
          </a:xfrm>
          <a:custGeom>
            <a:avLst/>
            <a:gdLst/>
            <a:ahLst/>
            <a:cxnLst/>
            <a:rect r="r" b="b" t="t" l="l"/>
            <a:pathLst>
              <a:path h="5840054" w="8342934">
                <a:moveTo>
                  <a:pt x="0" y="0"/>
                </a:moveTo>
                <a:lnTo>
                  <a:pt x="8342934" y="0"/>
                </a:lnTo>
                <a:lnTo>
                  <a:pt x="8342934" y="5840053"/>
                </a:lnTo>
                <a:lnTo>
                  <a:pt x="0" y="5840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728533" y="7588853"/>
            <a:ext cx="8342934" cy="5840054"/>
          </a:xfrm>
          <a:custGeom>
            <a:avLst/>
            <a:gdLst/>
            <a:ahLst/>
            <a:cxnLst/>
            <a:rect r="r" b="b" t="t" l="l"/>
            <a:pathLst>
              <a:path h="5840054" w="8342934">
                <a:moveTo>
                  <a:pt x="0" y="0"/>
                </a:moveTo>
                <a:lnTo>
                  <a:pt x="8342933" y="0"/>
                </a:lnTo>
                <a:lnTo>
                  <a:pt x="8342933" y="5840053"/>
                </a:lnTo>
                <a:lnTo>
                  <a:pt x="0" y="5840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3788674" y="3648642"/>
            <a:ext cx="10710651" cy="5768032"/>
          </a:xfrm>
          <a:custGeom>
            <a:avLst/>
            <a:gdLst/>
            <a:ahLst/>
            <a:cxnLst/>
            <a:rect r="r" b="b" t="t" l="l"/>
            <a:pathLst>
              <a:path h="5768032" w="10710651">
                <a:moveTo>
                  <a:pt x="0" y="0"/>
                </a:moveTo>
                <a:lnTo>
                  <a:pt x="10710652" y="0"/>
                </a:lnTo>
                <a:lnTo>
                  <a:pt x="10710652" y="5768032"/>
                </a:lnTo>
                <a:lnTo>
                  <a:pt x="0" y="5768032"/>
                </a:lnTo>
                <a:lnTo>
                  <a:pt x="0" y="0"/>
                </a:lnTo>
                <a:close/>
              </a:path>
            </a:pathLst>
          </a:custGeom>
          <a:blipFill>
            <a:blip r:embed="rId10"/>
            <a:stretch>
              <a:fillRect l="0" t="-85" r="0" b="-85"/>
            </a:stretch>
          </a:blipFill>
        </p:spPr>
      </p:sp>
      <p:sp>
        <p:nvSpPr>
          <p:cNvPr name="TextBox 10" id="10"/>
          <p:cNvSpPr txBox="true"/>
          <p:nvPr/>
        </p:nvSpPr>
        <p:spPr>
          <a:xfrm rot="0">
            <a:off x="14837713" y="6559913"/>
            <a:ext cx="1058454" cy="764376"/>
          </a:xfrm>
          <a:prstGeom prst="rect">
            <a:avLst/>
          </a:prstGeom>
        </p:spPr>
        <p:txBody>
          <a:bodyPr anchor="t" rtlCol="false" tIns="0" lIns="0" bIns="0" rIns="0">
            <a:spAutoFit/>
          </a:bodyPr>
          <a:lstStyle/>
          <a:p>
            <a:pPr algn="ctr">
              <a:lnSpc>
                <a:spcPts val="6306"/>
              </a:lnSpc>
            </a:pPr>
            <a:r>
              <a:rPr lang="en-US" sz="4569" spc="447">
                <a:solidFill>
                  <a:srgbClr val="FFFFFF"/>
                </a:solidFill>
                <a:latin typeface="DM Sans"/>
              </a:rPr>
              <a:t>01</a:t>
            </a:r>
          </a:p>
        </p:txBody>
      </p:sp>
      <p:sp>
        <p:nvSpPr>
          <p:cNvPr name="TextBox 11" id="11"/>
          <p:cNvSpPr txBox="true"/>
          <p:nvPr/>
        </p:nvSpPr>
        <p:spPr>
          <a:xfrm rot="0">
            <a:off x="12789936" y="3030948"/>
            <a:ext cx="1058454" cy="764376"/>
          </a:xfrm>
          <a:prstGeom prst="rect">
            <a:avLst/>
          </a:prstGeom>
        </p:spPr>
        <p:txBody>
          <a:bodyPr anchor="t" rtlCol="false" tIns="0" lIns="0" bIns="0" rIns="0">
            <a:spAutoFit/>
          </a:bodyPr>
          <a:lstStyle/>
          <a:p>
            <a:pPr algn="ctr">
              <a:lnSpc>
                <a:spcPts val="6306"/>
              </a:lnSpc>
            </a:pPr>
            <a:r>
              <a:rPr lang="en-US" sz="4569" spc="447">
                <a:solidFill>
                  <a:srgbClr val="FFFFFF"/>
                </a:solidFill>
                <a:latin typeface="DM Sans"/>
              </a:rPr>
              <a:t>03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669686" y="5143500"/>
            <a:ext cx="1713245" cy="1242882"/>
          </a:xfrm>
          <a:custGeom>
            <a:avLst/>
            <a:gdLst/>
            <a:ahLst/>
            <a:cxnLst/>
            <a:rect r="r" b="b" t="t" l="l"/>
            <a:pathLst>
              <a:path h="1242882" w="1713245">
                <a:moveTo>
                  <a:pt x="0" y="0"/>
                </a:moveTo>
                <a:lnTo>
                  <a:pt x="1713245" y="0"/>
                </a:lnTo>
                <a:lnTo>
                  <a:pt x="1713245" y="1242882"/>
                </a:lnTo>
                <a:lnTo>
                  <a:pt x="0" y="12428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03665" y="4943928"/>
            <a:ext cx="1190215" cy="1566073"/>
          </a:xfrm>
          <a:custGeom>
            <a:avLst/>
            <a:gdLst/>
            <a:ahLst/>
            <a:cxnLst/>
            <a:rect r="r" b="b" t="t" l="l"/>
            <a:pathLst>
              <a:path h="1566073" w="1190215">
                <a:moveTo>
                  <a:pt x="0" y="0"/>
                </a:moveTo>
                <a:lnTo>
                  <a:pt x="1190216" y="0"/>
                </a:lnTo>
                <a:lnTo>
                  <a:pt x="1190216" y="1566073"/>
                </a:lnTo>
                <a:lnTo>
                  <a:pt x="0" y="15660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04740" y="1909581"/>
            <a:ext cx="1228847" cy="1197567"/>
          </a:xfrm>
          <a:custGeom>
            <a:avLst/>
            <a:gdLst/>
            <a:ahLst/>
            <a:cxnLst/>
            <a:rect r="r" b="b" t="t" l="l"/>
            <a:pathLst>
              <a:path h="1197567" w="1228847">
                <a:moveTo>
                  <a:pt x="0" y="0"/>
                </a:moveTo>
                <a:lnTo>
                  <a:pt x="1228846" y="0"/>
                </a:lnTo>
                <a:lnTo>
                  <a:pt x="1228846" y="1197567"/>
                </a:lnTo>
                <a:lnTo>
                  <a:pt x="0" y="1197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272483" y="1638731"/>
            <a:ext cx="7952940" cy="2475727"/>
          </a:xfrm>
          <a:prstGeom prst="rect">
            <a:avLst/>
          </a:prstGeom>
        </p:spPr>
        <p:txBody>
          <a:bodyPr anchor="t" rtlCol="false" tIns="0" lIns="0" bIns="0" rIns="0">
            <a:spAutoFit/>
          </a:bodyPr>
          <a:lstStyle/>
          <a:p>
            <a:pPr marL="0" indent="0" lvl="0">
              <a:lnSpc>
                <a:spcPts val="6507"/>
              </a:lnSpc>
              <a:spcBef>
                <a:spcPct val="0"/>
              </a:spcBef>
            </a:pPr>
            <a:r>
              <a:rPr lang="en-US" sz="4648" spc="65">
                <a:solidFill>
                  <a:srgbClr val="2B26AD"/>
                </a:solidFill>
                <a:latin typeface="Now Heavy"/>
              </a:rPr>
              <a:t>RESULT: USER PREFERENCE AND SATISFACTION</a:t>
            </a:r>
          </a:p>
        </p:txBody>
      </p:sp>
      <p:sp>
        <p:nvSpPr>
          <p:cNvPr name="Freeform 6" id="6"/>
          <p:cNvSpPr/>
          <p:nvPr/>
        </p:nvSpPr>
        <p:spPr>
          <a:xfrm flipH="false" flipV="false" rot="0">
            <a:off x="13420217" y="7410173"/>
            <a:ext cx="8342934" cy="5840054"/>
          </a:xfrm>
          <a:custGeom>
            <a:avLst/>
            <a:gdLst/>
            <a:ahLst/>
            <a:cxnLst/>
            <a:rect r="r" b="b" t="t" l="l"/>
            <a:pathLst>
              <a:path h="5840054" w="8342934">
                <a:moveTo>
                  <a:pt x="0" y="0"/>
                </a:moveTo>
                <a:lnTo>
                  <a:pt x="8342933" y="0"/>
                </a:lnTo>
                <a:lnTo>
                  <a:pt x="8342933" y="5840054"/>
                </a:lnTo>
                <a:lnTo>
                  <a:pt x="0" y="58400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55040" y="-3493717"/>
            <a:ext cx="8342934" cy="5840054"/>
          </a:xfrm>
          <a:custGeom>
            <a:avLst/>
            <a:gdLst/>
            <a:ahLst/>
            <a:cxnLst/>
            <a:rect r="r" b="b" t="t" l="l"/>
            <a:pathLst>
              <a:path h="5840054" w="8342934">
                <a:moveTo>
                  <a:pt x="0" y="0"/>
                </a:moveTo>
                <a:lnTo>
                  <a:pt x="8342934" y="0"/>
                </a:lnTo>
                <a:lnTo>
                  <a:pt x="8342934" y="5840053"/>
                </a:lnTo>
                <a:lnTo>
                  <a:pt x="0" y="5840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728533" y="7588853"/>
            <a:ext cx="8342934" cy="5840054"/>
          </a:xfrm>
          <a:custGeom>
            <a:avLst/>
            <a:gdLst/>
            <a:ahLst/>
            <a:cxnLst/>
            <a:rect r="r" b="b" t="t" l="l"/>
            <a:pathLst>
              <a:path h="5840054" w="8342934">
                <a:moveTo>
                  <a:pt x="0" y="0"/>
                </a:moveTo>
                <a:lnTo>
                  <a:pt x="8342933" y="0"/>
                </a:lnTo>
                <a:lnTo>
                  <a:pt x="8342933" y="5840053"/>
                </a:lnTo>
                <a:lnTo>
                  <a:pt x="0" y="5840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678871" y="4256593"/>
            <a:ext cx="12930257" cy="5447215"/>
          </a:xfrm>
          <a:custGeom>
            <a:avLst/>
            <a:gdLst/>
            <a:ahLst/>
            <a:cxnLst/>
            <a:rect r="r" b="b" t="t" l="l"/>
            <a:pathLst>
              <a:path h="5447215" w="12930257">
                <a:moveTo>
                  <a:pt x="0" y="0"/>
                </a:moveTo>
                <a:lnTo>
                  <a:pt x="12930258" y="0"/>
                </a:lnTo>
                <a:lnTo>
                  <a:pt x="12930258" y="5447215"/>
                </a:lnTo>
                <a:lnTo>
                  <a:pt x="0" y="5447215"/>
                </a:lnTo>
                <a:lnTo>
                  <a:pt x="0" y="0"/>
                </a:lnTo>
                <a:close/>
              </a:path>
            </a:pathLst>
          </a:custGeom>
          <a:blipFill>
            <a:blip r:embed="rId10"/>
            <a:stretch>
              <a:fillRect l="0" t="0" r="0" b="0"/>
            </a:stretch>
          </a:blipFill>
        </p:spPr>
      </p:sp>
      <p:sp>
        <p:nvSpPr>
          <p:cNvPr name="TextBox 10" id="10"/>
          <p:cNvSpPr txBox="true"/>
          <p:nvPr/>
        </p:nvSpPr>
        <p:spPr>
          <a:xfrm rot="0">
            <a:off x="14837713" y="6559913"/>
            <a:ext cx="1058454" cy="764376"/>
          </a:xfrm>
          <a:prstGeom prst="rect">
            <a:avLst/>
          </a:prstGeom>
        </p:spPr>
        <p:txBody>
          <a:bodyPr anchor="t" rtlCol="false" tIns="0" lIns="0" bIns="0" rIns="0">
            <a:spAutoFit/>
          </a:bodyPr>
          <a:lstStyle/>
          <a:p>
            <a:pPr algn="ctr">
              <a:lnSpc>
                <a:spcPts val="6306"/>
              </a:lnSpc>
            </a:pPr>
            <a:r>
              <a:rPr lang="en-US" sz="4569" spc="447">
                <a:solidFill>
                  <a:srgbClr val="FFFFFF"/>
                </a:solidFill>
                <a:latin typeface="DM Sans"/>
              </a:rPr>
              <a:t>01</a:t>
            </a:r>
          </a:p>
        </p:txBody>
      </p:sp>
      <p:sp>
        <p:nvSpPr>
          <p:cNvPr name="TextBox 11" id="11"/>
          <p:cNvSpPr txBox="true"/>
          <p:nvPr/>
        </p:nvSpPr>
        <p:spPr>
          <a:xfrm rot="0">
            <a:off x="12789936" y="3030948"/>
            <a:ext cx="1058454" cy="764376"/>
          </a:xfrm>
          <a:prstGeom prst="rect">
            <a:avLst/>
          </a:prstGeom>
        </p:spPr>
        <p:txBody>
          <a:bodyPr anchor="t" rtlCol="false" tIns="0" lIns="0" bIns="0" rIns="0">
            <a:spAutoFit/>
          </a:bodyPr>
          <a:lstStyle/>
          <a:p>
            <a:pPr algn="ctr">
              <a:lnSpc>
                <a:spcPts val="6306"/>
              </a:lnSpc>
            </a:pPr>
            <a:r>
              <a:rPr lang="en-US" sz="4569" spc="447">
                <a:solidFill>
                  <a:srgbClr val="FFFFFF"/>
                </a:solidFill>
                <a:latin typeface="DM Sans"/>
              </a:rPr>
              <a:t>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DAF0MTfAxtk</dc:identifier>
  <dcterms:modified xsi:type="dcterms:W3CDTF">2011-08-01T06:04:30Z</dcterms:modified>
  <cp:revision>1</cp:revision>
  <dc:title>SonusExpedition</dc:title>
</cp:coreProperties>
</file>