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72" r:id="rId6"/>
    <p:sldId id="259" r:id="rId7"/>
    <p:sldId id="262" r:id="rId8"/>
    <p:sldId id="264" r:id="rId9"/>
    <p:sldId id="265" r:id="rId10"/>
    <p:sldId id="263" r:id="rId11"/>
    <p:sldId id="261" r:id="rId12"/>
    <p:sldId id="260" r:id="rId13"/>
    <p:sldId id="266" r:id="rId14"/>
    <p:sldId id="268" r:id="rId15"/>
    <p:sldId id="269" r:id="rId16"/>
    <p:sldId id="267" r:id="rId17"/>
    <p:sldId id="270" r:id="rId18"/>
    <p:sldId id="25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Antara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Teks dan </a:t>
            </a:r>
            <a:r>
              <a:rPr lang="en-US" dirty="0" err="1"/>
              <a:t>Suara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to-do list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System Usability Scale (SUS) dan Analysis </a:t>
            </a:r>
            <a:r>
              <a:rPr lang="en-US" dirty="0" err="1"/>
              <a:t>Varians</a:t>
            </a:r>
            <a:r>
              <a:rPr lang="en-US" dirty="0"/>
              <a:t> (ANOVA)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Ricky </a:t>
            </a:r>
            <a:r>
              <a:rPr lang="en-US" dirty="0" err="1"/>
              <a:t>mardianto</a:t>
            </a:r>
            <a:r>
              <a:rPr lang="en-US" dirty="0"/>
              <a:t> - 6025231043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BF-9D0F-C9A0-5DF7-7E76A778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88507" cy="1722419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0F28-56AB-7F19-8632-597910C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8452-F392-DD44-B0CF-6FBAE6CB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todo_docket</a:t>
            </a:r>
            <a:endParaRPr lang="en-ID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080ED3-9F40-92C1-192C-621CFA742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18171"/>
              </p:ext>
            </p:extLst>
          </p:nvPr>
        </p:nvGraphicFramePr>
        <p:xfrm>
          <a:off x="4356154" y="1036002"/>
          <a:ext cx="7331259" cy="535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3149" imgH="6498210" progId="Word.Document.12">
                  <p:embed/>
                </p:oleObj>
              </mc:Choice>
              <mc:Fallback>
                <p:oleObj name="Document" r:id="rId2" imgW="6073149" imgH="6498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6154" y="1036002"/>
                        <a:ext cx="7331259" cy="5359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14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4" y="2417335"/>
            <a:ext cx="9047717" cy="254979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Tingakat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0,05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5%.</a:t>
            </a:r>
          </a:p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F.</a:t>
            </a:r>
          </a:p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0,05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4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dan </a:t>
            </a:r>
            <a:r>
              <a:rPr lang="en-US" dirty="0" err="1"/>
              <a:t>suara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r>
              <a:rPr lang="en-US" dirty="0"/>
              <a:t>Nilai F: 1.487325604244449Nilai </a:t>
            </a:r>
          </a:p>
          <a:p>
            <a:r>
              <a:rPr lang="en-US" dirty="0"/>
              <a:t>Nilai p-value: 0.23837175605403477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210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 Voice </a:t>
            </a:r>
          </a:p>
          <a:p>
            <a:r>
              <a:rPr lang="en-US" dirty="0"/>
              <a:t>Nilai F: 1.0793308148947653Nilai </a:t>
            </a:r>
          </a:p>
          <a:p>
            <a:r>
              <a:rPr lang="en-US" dirty="0"/>
              <a:t>Nilai p-value: 0.3292252741393588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957933-6A32-18A6-9631-C4CA554989B5}"/>
              </a:ext>
            </a:extLst>
          </p:cNvPr>
          <p:cNvSpPr txBox="1">
            <a:spLocks/>
          </p:cNvSpPr>
          <p:nvPr/>
        </p:nvSpPr>
        <p:spPr>
          <a:xfrm>
            <a:off x="5998318" y="2361921"/>
            <a:ext cx="4212481" cy="2134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todo_docket</a:t>
            </a:r>
            <a:endParaRPr lang="en-US" dirty="0"/>
          </a:p>
          <a:p>
            <a:r>
              <a:rPr lang="en-US" dirty="0"/>
              <a:t>Nilai F: 0.0033684210526315787</a:t>
            </a:r>
          </a:p>
          <a:p>
            <a:r>
              <a:rPr lang="en-US" dirty="0"/>
              <a:t>Nilai p-value: 0.955141776815566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134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gender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 Voice </a:t>
            </a:r>
          </a:p>
          <a:p>
            <a:r>
              <a:rPr lang="en-US" dirty="0"/>
              <a:t>Nilai F: 13.635802469135802</a:t>
            </a:r>
          </a:p>
          <a:p>
            <a:r>
              <a:rPr lang="en-US" dirty="0"/>
              <a:t>Nilai p-value: 0.006106693788582005</a:t>
            </a:r>
          </a:p>
          <a:p>
            <a:r>
              <a:rPr lang="en-US" dirty="0"/>
              <a:t>Hasil : </a:t>
            </a:r>
            <a:r>
              <a:rPr lang="en-US" b="1" dirty="0" err="1"/>
              <a:t>Terdapat</a:t>
            </a:r>
            <a:r>
              <a:rPr lang="en-US" b="1" dirty="0"/>
              <a:t> </a:t>
            </a:r>
            <a:r>
              <a:rPr lang="en-US" b="1" dirty="0" err="1"/>
              <a:t>perbedaan</a:t>
            </a:r>
            <a:r>
              <a:rPr lang="en-US" b="1" dirty="0"/>
              <a:t> yang </a:t>
            </a:r>
            <a:r>
              <a:rPr lang="en-US" b="1" dirty="0" err="1"/>
              <a:t>signifikan</a:t>
            </a:r>
            <a:r>
              <a:rPr lang="en-US" b="1" dirty="0"/>
              <a:t>.</a:t>
            </a:r>
            <a:endParaRPr lang="en-ID" b="1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957933-6A32-18A6-9631-C4CA554989B5}"/>
              </a:ext>
            </a:extLst>
          </p:cNvPr>
          <p:cNvSpPr txBox="1">
            <a:spLocks/>
          </p:cNvSpPr>
          <p:nvPr/>
        </p:nvSpPr>
        <p:spPr>
          <a:xfrm>
            <a:off x="5998318" y="2361921"/>
            <a:ext cx="4212481" cy="2134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todo_docket</a:t>
            </a:r>
            <a:endParaRPr lang="en-US" dirty="0"/>
          </a:p>
          <a:p>
            <a:r>
              <a:rPr lang="en-US" dirty="0"/>
              <a:t>Nilai F: 0.020253164556962026</a:t>
            </a:r>
          </a:p>
          <a:p>
            <a:r>
              <a:rPr lang="en-US" dirty="0"/>
              <a:t>Nilai p-value: 0.8903511595535569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605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3CA41-07D1-5D9C-DB22-FA86C904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0755"/>
            <a:ext cx="11029615" cy="363448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Voice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66,25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‘OK’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73,5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Good’</a:t>
            </a:r>
            <a:endParaRPr lang="en-US" sz="1800" i="1" dirty="0"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marginal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endParaRPr lang="en-US" sz="1800" i="1" dirty="0"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berebasis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pekerjeaan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gender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ANOVA. </a:t>
            </a:r>
          </a:p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DO Voice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3CA41-07D1-5D9C-DB22-FA86C904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01" y="2008355"/>
            <a:ext cx="11029616" cy="3796700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partisipan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2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2359"/>
            <a:ext cx="10197644" cy="284739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konvensional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exisiting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7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6E9B-3836-84A8-9F64-A725EBAE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1905124"/>
            <a:ext cx="10993549" cy="5903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16F7-D7D2-CCBD-A062-68220560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37" y="3357572"/>
            <a:ext cx="9902925" cy="13036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D0667DC-F58A-7914-93C2-ECF34AE1A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32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18" y="2978173"/>
            <a:ext cx="4212481" cy="2134155"/>
          </a:xfrm>
        </p:spPr>
        <p:txBody>
          <a:bodyPr/>
          <a:lstStyle/>
          <a:p>
            <a:r>
              <a:rPr lang="en-US" dirty="0"/>
              <a:t>S	</a:t>
            </a:r>
            <a:r>
              <a:rPr lang="en-US" dirty="0" err="1"/>
              <a:t>ystem</a:t>
            </a:r>
            <a:r>
              <a:rPr lang="en-US" dirty="0"/>
              <a:t> Usability Scale (SUS)</a:t>
            </a:r>
          </a:p>
          <a:p>
            <a:r>
              <a:rPr lang="en-US" dirty="0"/>
              <a:t>Analysis </a:t>
            </a:r>
            <a:r>
              <a:rPr lang="en-US" dirty="0" err="1"/>
              <a:t>Varians</a:t>
            </a:r>
            <a:r>
              <a:rPr lang="en-US" dirty="0"/>
              <a:t> (ANOVA)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77E43-C90F-FD9D-3880-91D85F4C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7785" y="2119189"/>
            <a:ext cx="6293023" cy="42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18" y="2232524"/>
            <a:ext cx="4598324" cy="28520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Skala Likert </a:t>
            </a:r>
          </a:p>
          <a:p>
            <a:pPr marL="0" indent="0">
              <a:buNone/>
            </a:pPr>
            <a:r>
              <a:rPr lang="en-US" dirty="0" err="1"/>
              <a:t>Aturan</a:t>
            </a:r>
            <a:r>
              <a:rPr lang="en-US" dirty="0"/>
              <a:t> SUS </a:t>
            </a:r>
            <a:r>
              <a:rPr lang="en-ID" dirty="0"/>
              <a:t>:</a:t>
            </a: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1, 3, 5, 7, 9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dikurangi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 4, 6, 7, dan 10,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minus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 SUS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dikali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2,5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1FA7C5-9324-9350-A515-7B8EA3734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93062"/>
              </p:ext>
            </p:extLst>
          </p:nvPr>
        </p:nvGraphicFramePr>
        <p:xfrm>
          <a:off x="6624560" y="2574175"/>
          <a:ext cx="4598324" cy="23929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99162">
                  <a:extLst>
                    <a:ext uri="{9D8B030D-6E8A-4147-A177-3AD203B41FA5}">
                      <a16:colId xmlns:a16="http://schemas.microsoft.com/office/drawing/2014/main" val="1554178203"/>
                    </a:ext>
                  </a:extLst>
                </a:gridCol>
                <a:gridCol w="2299162">
                  <a:extLst>
                    <a:ext uri="{9D8B030D-6E8A-4147-A177-3AD203B41FA5}">
                      <a16:colId xmlns:a16="http://schemas.microsoft.com/office/drawing/2014/main" val="786392485"/>
                    </a:ext>
                  </a:extLst>
                </a:gridCol>
              </a:tblGrid>
              <a:tr h="398825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Jawaban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Skor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260796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Sangat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51075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176266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Netral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1475169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020334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Sangat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2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7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15033"/>
            <a:ext cx="5611791" cy="13139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Usability Scale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(SUS)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perspektif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acceptability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scale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B, C, D, dan F,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adjective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imaginable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E8AD4-7FCE-36A8-CD60-DD2E7687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2" y="3650000"/>
            <a:ext cx="5695695" cy="2219296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3DFD3DE-5479-F7E9-87A7-2AA62B4F0451}"/>
              </a:ext>
            </a:extLst>
          </p:cNvPr>
          <p:cNvSpPr txBox="1">
            <a:spLocks/>
          </p:cNvSpPr>
          <p:nvPr/>
        </p:nvSpPr>
        <p:spPr>
          <a:xfrm>
            <a:off x="6428508" y="2115033"/>
            <a:ext cx="5486401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SUS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B, C, D, dan F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74764D-2A23-6C58-D6CB-051B7D0AFD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1307" y="3650000"/>
            <a:ext cx="6074410" cy="25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4" y="2417335"/>
            <a:ext cx="9047717" cy="254979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Wanita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1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Penggalan</a:t>
            </a:r>
            <a:r>
              <a:rPr lang="en-US" dirty="0"/>
              <a:t> google form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F5C79-E534-947A-4500-D45407DE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5" t="33979" r="24177"/>
          <a:stretch/>
        </p:blipFill>
        <p:spPr bwMode="auto">
          <a:xfrm>
            <a:off x="2551200" y="2327707"/>
            <a:ext cx="6648217" cy="3633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464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BF-9D0F-C9A0-5DF7-7E76A778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88507" cy="1722419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0F28-56AB-7F19-8632-597910C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8452-F392-DD44-B0CF-6FBAE6CB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TO DO Voice </a:t>
            </a:r>
            <a:endParaRPr lang="en-ID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FEFCA3-F0FF-55C1-94A5-65A76AF2B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52585"/>
              </p:ext>
            </p:extLst>
          </p:nvPr>
        </p:nvGraphicFramePr>
        <p:xfrm>
          <a:off x="4368444" y="1019954"/>
          <a:ext cx="7334390" cy="535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3149" imgH="6561939" progId="Word.Document.12">
                  <p:embed/>
                </p:oleObj>
              </mc:Choice>
              <mc:Fallback>
                <p:oleObj name="Document" r:id="rId2" imgW="6073149" imgH="65619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8444" y="1019954"/>
                        <a:ext cx="7334390" cy="535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0310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{2A04D699-50E4-4942-B047-BFF3E672C8E0}tf33552983_win32</Template>
  <TotalTime>388</TotalTime>
  <Words>657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Franklin Gothic Book</vt:lpstr>
      <vt:lpstr>Franklin Gothic Demi</vt:lpstr>
      <vt:lpstr>Raleway</vt:lpstr>
      <vt:lpstr>Symbol</vt:lpstr>
      <vt:lpstr>Wingdings 2</vt:lpstr>
      <vt:lpstr>DividendVTI</vt:lpstr>
      <vt:lpstr>Document</vt:lpstr>
      <vt:lpstr>Perbandingan Antara Antarmuka Berbasis Teks dan Suara pada aplikasi to-do list degan Metode System Usability Scale (SUS) dan Analysis Varians (ANOVA)</vt:lpstr>
      <vt:lpstr>pendahuluan</vt:lpstr>
      <vt:lpstr>Metodologi penelitian</vt:lpstr>
      <vt:lpstr>Pembuatan instrumen</vt:lpstr>
      <vt:lpstr>Pembuatan instrumen</vt:lpstr>
      <vt:lpstr>Pembuatan instrumen</vt:lpstr>
      <vt:lpstr>hipotesis</vt:lpstr>
      <vt:lpstr>Penggalan google form</vt:lpstr>
      <vt:lpstr>Hasil perhitungan </vt:lpstr>
      <vt:lpstr>Hasil perhitungan </vt:lpstr>
      <vt:lpstr>ANOVA</vt:lpstr>
      <vt:lpstr>Uji faktor antarmuka berbasis teks dan suara</vt:lpstr>
      <vt:lpstr>Uji faktor pekerjaan</vt:lpstr>
      <vt:lpstr>Uji faktor gender</vt:lpstr>
      <vt:lpstr>Kesimpulan</vt:lpstr>
      <vt:lpstr>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Antara Antarmuka Berbasis Teks dan Suara degan Metode System Usability Scale (SUS) dan Analysis Varians (ANOVA)</dc:title>
  <dc:creator>USER</dc:creator>
  <cp:lastModifiedBy>USER</cp:lastModifiedBy>
  <cp:revision>4</cp:revision>
  <dcterms:created xsi:type="dcterms:W3CDTF">2023-12-06T03:29:21Z</dcterms:created>
  <dcterms:modified xsi:type="dcterms:W3CDTF">2023-12-06T12:03:52Z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