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3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7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3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92F8-EE81-43B1-A3D4-2A15B6E7B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812" y="903249"/>
            <a:ext cx="9454376" cy="3643352"/>
          </a:xfrm>
        </p:spPr>
        <p:txBody>
          <a:bodyPr>
            <a:normAutofit/>
          </a:bodyPr>
          <a:lstStyle/>
          <a:p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: </a:t>
            </a:r>
            <a:br>
              <a:rPr lang="en-ID" dirty="0"/>
            </a:b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ketik</a:t>
            </a:r>
            <a:r>
              <a:rPr lang="en-ID" dirty="0"/>
              <a:t> dan </a:t>
            </a:r>
            <a:r>
              <a:rPr lang="en-ID" dirty="0" err="1"/>
              <a:t>Suara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System Usability Scale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3266-DA3B-45E0-86C3-7352EF69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531" y="6080983"/>
            <a:ext cx="6801612" cy="1239894"/>
          </a:xfrm>
        </p:spPr>
        <p:txBody>
          <a:bodyPr/>
          <a:lstStyle/>
          <a:p>
            <a:r>
              <a:rPr lang="en-US" dirty="0"/>
              <a:t>Stefanie </a:t>
            </a:r>
            <a:r>
              <a:rPr lang="en-US" dirty="0" err="1"/>
              <a:t>Quinevera</a:t>
            </a:r>
            <a:r>
              <a:rPr lang="en-US" dirty="0"/>
              <a:t> - 6025231040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6CA395-9C2E-49CC-AA70-476D3FE9E524}"/>
              </a:ext>
            </a:extLst>
          </p:cNvPr>
          <p:cNvSpPr txBox="1">
            <a:spLocks/>
          </p:cNvSpPr>
          <p:nvPr/>
        </p:nvSpPr>
        <p:spPr>
          <a:xfrm>
            <a:off x="0" y="173971"/>
            <a:ext cx="2850678" cy="51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Final Project TD IMK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83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diskusi</a:t>
            </a:r>
            <a:br>
              <a:rPr lang="en-US" dirty="0"/>
            </a:br>
            <a:r>
              <a:rPr lang="en-US" dirty="0"/>
              <a:t>(Hasil </a:t>
            </a:r>
            <a:r>
              <a:rPr lang="en-US" dirty="0" err="1"/>
              <a:t>Kuesioner-suara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D91F0-81C9-4DE8-A4DC-0232D273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47502"/>
              </p:ext>
            </p:extLst>
          </p:nvPr>
        </p:nvGraphicFramePr>
        <p:xfrm>
          <a:off x="863601" y="2089186"/>
          <a:ext cx="10464798" cy="386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898">
                  <a:extLst>
                    <a:ext uri="{9D8B030D-6E8A-4147-A177-3AD203B41FA5}">
                      <a16:colId xmlns:a16="http://schemas.microsoft.com/office/drawing/2014/main" val="150581077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1132473475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384139178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420153218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808107627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816665898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3006302620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165042487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140256057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714574094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4218643836"/>
                    </a:ext>
                  </a:extLst>
                </a:gridCol>
              </a:tblGrid>
              <a:tr h="6732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 err="1">
                          <a:effectLst/>
                        </a:rPr>
                        <a:t>Responden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65086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421545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02025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3337702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591751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305674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8121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359618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955982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06568365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663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9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diskusi</a:t>
            </a:r>
            <a:br>
              <a:rPr lang="en-US" dirty="0"/>
            </a:br>
            <a:r>
              <a:rPr lang="en-US" dirty="0"/>
              <a:t>(Hasil </a:t>
            </a:r>
            <a:r>
              <a:rPr lang="en-US" dirty="0" err="1"/>
              <a:t>Kuesioner-ketik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D91F0-81C9-4DE8-A4DC-0232D273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98634"/>
              </p:ext>
            </p:extLst>
          </p:nvPr>
        </p:nvGraphicFramePr>
        <p:xfrm>
          <a:off x="863601" y="2089186"/>
          <a:ext cx="10464798" cy="386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898">
                  <a:extLst>
                    <a:ext uri="{9D8B030D-6E8A-4147-A177-3AD203B41FA5}">
                      <a16:colId xmlns:a16="http://schemas.microsoft.com/office/drawing/2014/main" val="150581077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1132473475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384139178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420153218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808107627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816665898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3006302620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2165042487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1402560571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714574094"/>
                    </a:ext>
                  </a:extLst>
                </a:gridCol>
                <a:gridCol w="865090">
                  <a:extLst>
                    <a:ext uri="{9D8B030D-6E8A-4147-A177-3AD203B41FA5}">
                      <a16:colId xmlns:a16="http://schemas.microsoft.com/office/drawing/2014/main" val="4218643836"/>
                    </a:ext>
                  </a:extLst>
                </a:gridCol>
              </a:tblGrid>
              <a:tr h="6732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 err="1">
                          <a:effectLst/>
                        </a:rPr>
                        <a:t>Responden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P10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65086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421545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02025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3337702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591751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3056744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8121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3596183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9559829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06568365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663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04078"/>
            <a:ext cx="8127999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</a:t>
            </a:r>
            <a:r>
              <a:rPr lang="en-US" dirty="0" err="1"/>
              <a:t>diskusi</a:t>
            </a:r>
            <a:br>
              <a:rPr lang="en-US" dirty="0"/>
            </a:br>
            <a:r>
              <a:rPr lang="en-US" dirty="0"/>
              <a:t>(REKAPITULASI RATA-RATA NILAI SUS-SUARA)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A72052-0FC2-4BF8-8D64-84A698300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20080"/>
              </p:ext>
            </p:extLst>
          </p:nvPr>
        </p:nvGraphicFramePr>
        <p:xfrm>
          <a:off x="1161141" y="1878010"/>
          <a:ext cx="9869715" cy="4291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997">
                  <a:extLst>
                    <a:ext uri="{9D8B030D-6E8A-4147-A177-3AD203B41FA5}">
                      <a16:colId xmlns:a16="http://schemas.microsoft.com/office/drawing/2014/main" val="3668662378"/>
                    </a:ext>
                  </a:extLst>
                </a:gridCol>
                <a:gridCol w="622760">
                  <a:extLst>
                    <a:ext uri="{9D8B030D-6E8A-4147-A177-3AD203B41FA5}">
                      <a16:colId xmlns:a16="http://schemas.microsoft.com/office/drawing/2014/main" val="1503810459"/>
                    </a:ext>
                  </a:extLst>
                </a:gridCol>
                <a:gridCol w="529457">
                  <a:extLst>
                    <a:ext uri="{9D8B030D-6E8A-4147-A177-3AD203B41FA5}">
                      <a16:colId xmlns:a16="http://schemas.microsoft.com/office/drawing/2014/main" val="2300992092"/>
                    </a:ext>
                  </a:extLst>
                </a:gridCol>
                <a:gridCol w="529457">
                  <a:extLst>
                    <a:ext uri="{9D8B030D-6E8A-4147-A177-3AD203B41FA5}">
                      <a16:colId xmlns:a16="http://schemas.microsoft.com/office/drawing/2014/main" val="388986106"/>
                    </a:ext>
                  </a:extLst>
                </a:gridCol>
                <a:gridCol w="947627">
                  <a:extLst>
                    <a:ext uri="{9D8B030D-6E8A-4147-A177-3AD203B41FA5}">
                      <a16:colId xmlns:a16="http://schemas.microsoft.com/office/drawing/2014/main" val="1358434329"/>
                    </a:ext>
                  </a:extLst>
                </a:gridCol>
                <a:gridCol w="947627">
                  <a:extLst>
                    <a:ext uri="{9D8B030D-6E8A-4147-A177-3AD203B41FA5}">
                      <a16:colId xmlns:a16="http://schemas.microsoft.com/office/drawing/2014/main" val="2608611211"/>
                    </a:ext>
                  </a:extLst>
                </a:gridCol>
                <a:gridCol w="974606">
                  <a:extLst>
                    <a:ext uri="{9D8B030D-6E8A-4147-A177-3AD203B41FA5}">
                      <a16:colId xmlns:a16="http://schemas.microsoft.com/office/drawing/2014/main" val="3900141699"/>
                    </a:ext>
                  </a:extLst>
                </a:gridCol>
                <a:gridCol w="1393900">
                  <a:extLst>
                    <a:ext uri="{9D8B030D-6E8A-4147-A177-3AD203B41FA5}">
                      <a16:colId xmlns:a16="http://schemas.microsoft.com/office/drawing/2014/main" val="40846366"/>
                    </a:ext>
                  </a:extLst>
                </a:gridCol>
                <a:gridCol w="846458">
                  <a:extLst>
                    <a:ext uri="{9D8B030D-6E8A-4147-A177-3AD203B41FA5}">
                      <a16:colId xmlns:a16="http://schemas.microsoft.com/office/drawing/2014/main" val="1363095375"/>
                    </a:ext>
                  </a:extLst>
                </a:gridCol>
                <a:gridCol w="1329826">
                  <a:extLst>
                    <a:ext uri="{9D8B030D-6E8A-4147-A177-3AD203B41FA5}">
                      <a16:colId xmlns:a16="http://schemas.microsoft.com/office/drawing/2014/main" val="3339963050"/>
                    </a:ext>
                  </a:extLst>
                </a:gridCol>
              </a:tblGrid>
              <a:tr h="676504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 err="1">
                          <a:effectLst/>
                        </a:rPr>
                        <a:t>Pernyataan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Skala </a:t>
                      </a:r>
                      <a:r>
                        <a:rPr lang="en-ID" sz="1600" dirty="0" err="1">
                          <a:effectLst/>
                        </a:rPr>
                        <a:t>Jawaban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Jumlah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Responden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Rata-rata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Jumlah</a:t>
                      </a: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(Rata-rata * 2,5)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/>
                </a:tc>
                <a:extLst>
                  <a:ext uri="{0D108BD9-81ED-4DB2-BD59-A6C34878D82A}">
                    <a16:rowId xmlns:a16="http://schemas.microsoft.com/office/drawing/2014/main" val="981304072"/>
                  </a:ext>
                </a:extLst>
              </a:tr>
              <a:tr h="46445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3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56176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2,6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762577903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3,3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573094820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28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3,4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1078684428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3,4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166140665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3,2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723065761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2,7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6,75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814321835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3,4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387764121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3,4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8,5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592981406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3,2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247870136"/>
                  </a:ext>
                </a:extLst>
              </a:tr>
              <a:tr h="1367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2,9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7,25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280839552"/>
                  </a:ext>
                </a:extLst>
              </a:tr>
              <a:tr h="267107">
                <a:tc gridSpan="9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78,75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32965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04078"/>
            <a:ext cx="8127999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dan </a:t>
            </a:r>
            <a:r>
              <a:rPr lang="en-US" dirty="0" err="1"/>
              <a:t>diskusi</a:t>
            </a:r>
            <a:br>
              <a:rPr lang="en-US" dirty="0"/>
            </a:br>
            <a:r>
              <a:rPr lang="en-US" dirty="0"/>
              <a:t>(REKAPITULASI RATA-RATA NILAI SUS-KETIK)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A72052-0FC2-4BF8-8D64-84A698300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6088"/>
              </p:ext>
            </p:extLst>
          </p:nvPr>
        </p:nvGraphicFramePr>
        <p:xfrm>
          <a:off x="1161141" y="1878010"/>
          <a:ext cx="9869715" cy="4373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997">
                  <a:extLst>
                    <a:ext uri="{9D8B030D-6E8A-4147-A177-3AD203B41FA5}">
                      <a16:colId xmlns:a16="http://schemas.microsoft.com/office/drawing/2014/main" val="3668662378"/>
                    </a:ext>
                  </a:extLst>
                </a:gridCol>
                <a:gridCol w="622760">
                  <a:extLst>
                    <a:ext uri="{9D8B030D-6E8A-4147-A177-3AD203B41FA5}">
                      <a16:colId xmlns:a16="http://schemas.microsoft.com/office/drawing/2014/main" val="1503810459"/>
                    </a:ext>
                  </a:extLst>
                </a:gridCol>
                <a:gridCol w="529457">
                  <a:extLst>
                    <a:ext uri="{9D8B030D-6E8A-4147-A177-3AD203B41FA5}">
                      <a16:colId xmlns:a16="http://schemas.microsoft.com/office/drawing/2014/main" val="2300992092"/>
                    </a:ext>
                  </a:extLst>
                </a:gridCol>
                <a:gridCol w="529457">
                  <a:extLst>
                    <a:ext uri="{9D8B030D-6E8A-4147-A177-3AD203B41FA5}">
                      <a16:colId xmlns:a16="http://schemas.microsoft.com/office/drawing/2014/main" val="388986106"/>
                    </a:ext>
                  </a:extLst>
                </a:gridCol>
                <a:gridCol w="947627">
                  <a:extLst>
                    <a:ext uri="{9D8B030D-6E8A-4147-A177-3AD203B41FA5}">
                      <a16:colId xmlns:a16="http://schemas.microsoft.com/office/drawing/2014/main" val="1358434329"/>
                    </a:ext>
                  </a:extLst>
                </a:gridCol>
                <a:gridCol w="947627">
                  <a:extLst>
                    <a:ext uri="{9D8B030D-6E8A-4147-A177-3AD203B41FA5}">
                      <a16:colId xmlns:a16="http://schemas.microsoft.com/office/drawing/2014/main" val="2608611211"/>
                    </a:ext>
                  </a:extLst>
                </a:gridCol>
                <a:gridCol w="974606">
                  <a:extLst>
                    <a:ext uri="{9D8B030D-6E8A-4147-A177-3AD203B41FA5}">
                      <a16:colId xmlns:a16="http://schemas.microsoft.com/office/drawing/2014/main" val="3900141699"/>
                    </a:ext>
                  </a:extLst>
                </a:gridCol>
                <a:gridCol w="1393900">
                  <a:extLst>
                    <a:ext uri="{9D8B030D-6E8A-4147-A177-3AD203B41FA5}">
                      <a16:colId xmlns:a16="http://schemas.microsoft.com/office/drawing/2014/main" val="40846366"/>
                    </a:ext>
                  </a:extLst>
                </a:gridCol>
                <a:gridCol w="846458">
                  <a:extLst>
                    <a:ext uri="{9D8B030D-6E8A-4147-A177-3AD203B41FA5}">
                      <a16:colId xmlns:a16="http://schemas.microsoft.com/office/drawing/2014/main" val="1363095375"/>
                    </a:ext>
                  </a:extLst>
                </a:gridCol>
                <a:gridCol w="1329826">
                  <a:extLst>
                    <a:ext uri="{9D8B030D-6E8A-4147-A177-3AD203B41FA5}">
                      <a16:colId xmlns:a16="http://schemas.microsoft.com/office/drawing/2014/main" val="3339963050"/>
                    </a:ext>
                  </a:extLst>
                </a:gridCol>
              </a:tblGrid>
              <a:tr h="676504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 err="1">
                          <a:effectLst/>
                        </a:rPr>
                        <a:t>Pernyataan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Skala </a:t>
                      </a:r>
                      <a:r>
                        <a:rPr lang="en-ID" sz="1600" dirty="0" err="1">
                          <a:effectLst/>
                        </a:rPr>
                        <a:t>Jawaban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Jumlah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Responden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Rata-rata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Jumlah</a:t>
                      </a: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(Rata-rata * 2,5)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/>
                </a:tc>
                <a:extLst>
                  <a:ext uri="{0D108BD9-81ED-4DB2-BD59-A6C34878D82A}">
                    <a16:rowId xmlns:a16="http://schemas.microsoft.com/office/drawing/2014/main" val="981304072"/>
                  </a:ext>
                </a:extLst>
              </a:tr>
              <a:tr h="46445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1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3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 dirty="0">
                          <a:effectLst/>
                        </a:rPr>
                        <a:t>4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1600">
                          <a:effectLst/>
                        </a:rPr>
                        <a:t>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56176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8,75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2577903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3094820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8,75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8684428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6140665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3065761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4321835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7764121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981406"/>
                  </a:ext>
                </a:extLst>
              </a:tr>
              <a:tr h="26710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8,25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7870136"/>
                  </a:ext>
                </a:extLst>
              </a:tr>
              <a:tr h="334069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Pernyataan 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839552"/>
                  </a:ext>
                </a:extLst>
              </a:tr>
              <a:tr h="267107">
                <a:tc gridSpan="9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86,75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19" marR="62219" marT="0" marB="0" anchor="b"/>
                </a:tc>
                <a:extLst>
                  <a:ext uri="{0D108BD9-81ED-4DB2-BD59-A6C34878D82A}">
                    <a16:rowId xmlns:a16="http://schemas.microsoft.com/office/drawing/2014/main" val="32965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0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04078"/>
            <a:ext cx="8127999" cy="1188720"/>
          </a:xfrm>
        </p:spPr>
        <p:txBody>
          <a:bodyPr>
            <a:normAutofit/>
          </a:bodyPr>
          <a:lstStyle/>
          <a:p>
            <a:r>
              <a:rPr lang="en-US" dirty="0"/>
              <a:t>Hasil dan </a:t>
            </a:r>
            <a:r>
              <a:rPr lang="en-US" dirty="0" err="1"/>
              <a:t>diskusi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anova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905907-2D7F-455D-B221-26FEEBB5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32822"/>
              </p:ext>
            </p:extLst>
          </p:nvPr>
        </p:nvGraphicFramePr>
        <p:xfrm>
          <a:off x="1654628" y="2185123"/>
          <a:ext cx="8882744" cy="318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106339799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51552861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1640332585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048886655"/>
                    </a:ext>
                  </a:extLst>
                </a:gridCol>
              </a:tblGrid>
              <a:tr h="524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Uji </a:t>
                      </a:r>
                      <a:r>
                        <a:rPr lang="en-US" b="1" dirty="0" err="1"/>
                        <a:t>Signifikansi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Metode</a:t>
                      </a:r>
                      <a:r>
                        <a:rPr lang="en-US" b="1" dirty="0"/>
                        <a:t> Input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P-</a:t>
                      </a:r>
                      <a:r>
                        <a:rPr lang="en-US" b="1" dirty="0" err="1"/>
                        <a:t>nilai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Keterangan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89740"/>
                  </a:ext>
                </a:extLst>
              </a:tr>
              <a:tr h="532075">
                <a:tc rowSpan="2">
                  <a:txBody>
                    <a:bodyPr/>
                    <a:lstStyle/>
                    <a:p>
                      <a:r>
                        <a:rPr lang="en-US" dirty="0"/>
                        <a:t>Gender </a:t>
                      </a:r>
                    </a:p>
                    <a:p>
                      <a:r>
                        <a:rPr lang="en-US" dirty="0"/>
                        <a:t>(Wanita dan </a:t>
                      </a:r>
                      <a:r>
                        <a:rPr lang="en-US" dirty="0" err="1"/>
                        <a:t>Pria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H0 </a:t>
                      </a:r>
                      <a:r>
                        <a:rPr lang="en-US" dirty="0" err="1"/>
                        <a:t>diterima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50854"/>
                  </a:ext>
                </a:extLst>
              </a:tr>
              <a:tr h="532075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0,899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H0 </a:t>
                      </a:r>
                      <a:r>
                        <a:rPr lang="en-US" dirty="0" err="1"/>
                        <a:t>diterima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84505"/>
                  </a:ext>
                </a:extLst>
              </a:tr>
              <a:tr h="532075">
                <a:tc rowSpan="2">
                  <a:txBody>
                    <a:bodyPr/>
                    <a:lstStyle/>
                    <a:p>
                      <a:r>
                        <a:rPr lang="en-US" dirty="0"/>
                        <a:t>Pendidikan</a:t>
                      </a:r>
                    </a:p>
                    <a:p>
                      <a:r>
                        <a:rPr lang="en-US" dirty="0"/>
                        <a:t>(SMA/SMK dan S1)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H0 </a:t>
                      </a:r>
                      <a:r>
                        <a:rPr lang="en-US" dirty="0" err="1"/>
                        <a:t>diterima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91919"/>
                  </a:ext>
                </a:extLst>
              </a:tr>
              <a:tr h="532075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0,045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H0 </a:t>
                      </a:r>
                      <a:r>
                        <a:rPr lang="en-US" dirty="0" err="1"/>
                        <a:t>ditolak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3767"/>
                  </a:ext>
                </a:extLst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Input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0,284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H0 </a:t>
                      </a:r>
                      <a:r>
                        <a:rPr lang="en-US" dirty="0" err="1"/>
                        <a:t>diterima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2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04078"/>
            <a:ext cx="8127999" cy="1188720"/>
          </a:xfrm>
        </p:spPr>
        <p:txBody>
          <a:bodyPr>
            <a:normAutofit/>
          </a:bodyPr>
          <a:lstStyle/>
          <a:p>
            <a:r>
              <a:rPr lang="en-US" dirty="0" err="1"/>
              <a:t>kesimpulan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42712-8C2A-48D6-A0B2-BAEEFECA284D}"/>
              </a:ext>
            </a:extLst>
          </p:cNvPr>
          <p:cNvSpPr txBox="1"/>
          <p:nvPr/>
        </p:nvSpPr>
        <p:spPr>
          <a:xfrm>
            <a:off x="478972" y="1903083"/>
            <a:ext cx="4731656" cy="437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indent="-7938" algn="just">
              <a:lnSpc>
                <a:spcPct val="13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total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78,75,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acceptability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acceptable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grade scale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adjective rating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86,75,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acceptability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acceptable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grade scale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adjective rating </a:t>
            </a:r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 indent="-7938" algn="just">
              <a:lnSpc>
                <a:spcPct val="130000"/>
              </a:lnSpc>
              <a:spcAft>
                <a:spcPts val="1200"/>
              </a:spcAft>
              <a:tabLst>
                <a:tab pos="475615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E1208-229E-4C2E-86AF-3C98A3E46B26}"/>
              </a:ext>
            </a:extLst>
          </p:cNvPr>
          <p:cNvSpPr txBox="1"/>
          <p:nvPr/>
        </p:nvSpPr>
        <p:spPr>
          <a:xfrm>
            <a:off x="5936345" y="1903083"/>
            <a:ext cx="5950855" cy="401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7938" algn="just">
              <a:lnSpc>
                <a:spcPct val="130000"/>
              </a:lnSpc>
              <a:spcAft>
                <a:spcPts val="1200"/>
              </a:spcAft>
              <a:tabLst>
                <a:tab pos="87313" algn="l"/>
                <a:tab pos="474663" algn="l"/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wanita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Akan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6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404078"/>
            <a:ext cx="8127999" cy="1188720"/>
          </a:xfrm>
        </p:spPr>
        <p:txBody>
          <a:bodyPr>
            <a:normAutofit/>
          </a:bodyPr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42712-8C2A-48D6-A0B2-BAEEFECA284D}"/>
              </a:ext>
            </a:extLst>
          </p:cNvPr>
          <p:cNvSpPr txBox="1"/>
          <p:nvPr/>
        </p:nvSpPr>
        <p:spPr>
          <a:xfrm>
            <a:off x="805542" y="2346107"/>
            <a:ext cx="10580914" cy="216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lvl="3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  <a:tabLst>
                <a:tab pos="363538" algn="l"/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3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  <a:tabLst>
                <a:tab pos="363538" algn="l"/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 lain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gender.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3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  <a:tabLst>
                <a:tab pos="363538" algn="l"/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F3A43-674F-4F4F-8A67-E3FFF464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4733"/>
            <a:ext cx="6181342" cy="94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PROBLEM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 err="1"/>
              <a:t>Kesulitan</a:t>
            </a:r>
            <a:r>
              <a:rPr lang="en-US" sz="2200" dirty="0"/>
              <a:t> </a:t>
            </a:r>
            <a:r>
              <a:rPr lang="en-US" sz="2200" dirty="0" err="1"/>
              <a:t>penginputan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tangan</a:t>
            </a:r>
            <a:endParaRPr lang="en-ID" sz="2200" dirty="0"/>
          </a:p>
        </p:txBody>
      </p:sp>
      <p:pic>
        <p:nvPicPr>
          <p:cNvPr id="1028" name="Picture 4" descr="Thinking Vector Art, Icons, and Graphics for Free Download">
            <a:extLst>
              <a:ext uri="{FF2B5EF4-FFF2-40B4-BE49-F238E27FC236}">
                <a16:creationId xmlns:a16="http://schemas.microsoft.com/office/drawing/2014/main" id="{FD0259A7-BB34-4DD9-92B2-E819ECBD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8" y="1680834"/>
            <a:ext cx="1999335" cy="19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7711FE9-13A5-4D6D-BA38-8AA88459B9FB}"/>
              </a:ext>
            </a:extLst>
          </p:cNvPr>
          <p:cNvSpPr txBox="1">
            <a:spLocks/>
          </p:cNvSpPr>
          <p:nvPr/>
        </p:nvSpPr>
        <p:spPr>
          <a:xfrm>
            <a:off x="3418449" y="4346610"/>
            <a:ext cx="8210843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SOLUTION</a:t>
            </a:r>
            <a:r>
              <a:rPr lang="en-US" sz="22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Mengganti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penginputan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suara</a:t>
            </a:r>
            <a:endParaRPr lang="en-ID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879AC3-D389-44E0-80E9-9BAF8171E8EE}"/>
              </a:ext>
            </a:extLst>
          </p:cNvPr>
          <p:cNvGrpSpPr/>
          <p:nvPr/>
        </p:nvGrpSpPr>
        <p:grpSpPr>
          <a:xfrm>
            <a:off x="1231468" y="4097842"/>
            <a:ext cx="1999335" cy="1999335"/>
            <a:chOff x="2582474" y="4134237"/>
            <a:chExt cx="1999335" cy="1999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3BF1A4-4F3E-456A-85C6-772007129E15}"/>
                </a:ext>
              </a:extLst>
            </p:cNvPr>
            <p:cNvSpPr/>
            <p:nvPr/>
          </p:nvSpPr>
          <p:spPr>
            <a:xfrm>
              <a:off x="2630485" y="4183023"/>
              <a:ext cx="1903314" cy="1901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30" name="Picture 6" descr="Speaking Vector PNG, Vector, PSD, and Clipart With Transparent Background  for Free Download | Pngtree">
              <a:extLst>
                <a:ext uri="{FF2B5EF4-FFF2-40B4-BE49-F238E27FC236}">
                  <a16:creationId xmlns:a16="http://schemas.microsoft.com/office/drawing/2014/main" id="{A8735045-5282-48FA-A056-3B6F0C572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474" y="4134237"/>
              <a:ext cx="1999335" cy="19993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3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70BD9-C5D0-41F2-9EBD-1EADC2F8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4" y="1787182"/>
            <a:ext cx="2841672" cy="47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0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CF516A-9975-457C-9E73-B75CA83E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6" y="1787182"/>
            <a:ext cx="3761702" cy="488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1. 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: </a:t>
            </a:r>
          </a:p>
          <a:p>
            <a:pPr marL="717550"/>
            <a:r>
              <a:rPr lang="en-US" sz="2200" dirty="0" err="1"/>
              <a:t>Metode</a:t>
            </a:r>
            <a:r>
              <a:rPr lang="en-US" sz="2200" dirty="0"/>
              <a:t> System Usability Scale (SUS)</a:t>
            </a:r>
          </a:p>
          <a:p>
            <a:pPr marL="717550"/>
            <a:r>
              <a:rPr lang="en-US" sz="2200" dirty="0"/>
              <a:t>Skala Likert</a:t>
            </a:r>
          </a:p>
          <a:p>
            <a:pPr marL="717550"/>
            <a:r>
              <a:rPr lang="en-US" sz="2200" dirty="0" err="1"/>
              <a:t>Metode</a:t>
            </a:r>
            <a:r>
              <a:rPr lang="en-US" sz="2200" dirty="0"/>
              <a:t> Analysis </a:t>
            </a:r>
            <a:r>
              <a:rPr lang="en-US" sz="2200" dirty="0" err="1"/>
              <a:t>Varians</a:t>
            </a:r>
            <a:r>
              <a:rPr lang="en-US" sz="2200" dirty="0"/>
              <a:t> (ANOVA)</a:t>
            </a:r>
          </a:p>
          <a:p>
            <a:pPr marL="0" indent="0">
              <a:buNone/>
            </a:pPr>
            <a:r>
              <a:rPr lang="en-US" sz="2200" dirty="0"/>
              <a:t>2.  </a:t>
            </a:r>
            <a:r>
              <a:rPr lang="en-US" sz="2200" dirty="0" err="1"/>
              <a:t>Rancangan</a:t>
            </a:r>
            <a:r>
              <a:rPr lang="en-US" sz="2200" dirty="0"/>
              <a:t> </a:t>
            </a:r>
            <a:r>
              <a:rPr lang="en-US" sz="2200" dirty="0" err="1"/>
              <a:t>Pengujian</a:t>
            </a:r>
            <a:r>
              <a:rPr lang="en-US" sz="2200" dirty="0"/>
              <a:t> </a:t>
            </a:r>
          </a:p>
          <a:p>
            <a:pPr marL="365125" indent="0">
              <a:buNone/>
            </a:pPr>
            <a:r>
              <a:rPr lang="en-US" sz="2200" dirty="0" err="1"/>
              <a:t>Pengujian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dirancang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i="1" dirty="0"/>
              <a:t>within-subject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F456FC-561A-415B-8A04-C9A2C6163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76591"/>
              </p:ext>
            </p:extLst>
          </p:nvPr>
        </p:nvGraphicFramePr>
        <p:xfrm>
          <a:off x="4049486" y="1654628"/>
          <a:ext cx="7910286" cy="5102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386">
                  <a:extLst>
                    <a:ext uri="{9D8B030D-6E8A-4147-A177-3AD203B41FA5}">
                      <a16:colId xmlns:a16="http://schemas.microsoft.com/office/drawing/2014/main" val="3114943282"/>
                    </a:ext>
                  </a:extLst>
                </a:gridCol>
                <a:gridCol w="6621477">
                  <a:extLst>
                    <a:ext uri="{9D8B030D-6E8A-4147-A177-3AD203B41FA5}">
                      <a16:colId xmlns:a16="http://schemas.microsoft.com/office/drawing/2014/main" val="2846467893"/>
                    </a:ext>
                  </a:extLst>
                </a:gridCol>
                <a:gridCol w="882423">
                  <a:extLst>
                    <a:ext uri="{9D8B030D-6E8A-4147-A177-3AD203B41FA5}">
                      <a16:colId xmlns:a16="http://schemas.microsoft.com/office/drawing/2014/main" val="2873454499"/>
                    </a:ext>
                  </a:extLst>
                </a:gridCol>
              </a:tblGrid>
              <a:tr h="297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No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 err="1">
                          <a:effectLst/>
                        </a:rPr>
                        <a:t>Pernyataan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endParaRPr lang="en-US" sz="100" dirty="0">
                        <a:effectLst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Skala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2780383062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berpikir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menggunakan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lagi</a:t>
                      </a:r>
                      <a:r>
                        <a:rPr lang="en-US" sz="1700" dirty="0">
                          <a:effectLst/>
                        </a:rPr>
                        <a:t>. 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1762922896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rumit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untuk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digunakan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428728360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mudah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digunakan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2810985152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membutuhkan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bantuan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dari</a:t>
                      </a:r>
                      <a:r>
                        <a:rPr lang="en-US" sz="1700" dirty="0">
                          <a:effectLst/>
                        </a:rPr>
                        <a:t> orang lain </a:t>
                      </a:r>
                      <a:r>
                        <a:rPr lang="en-US" sz="1700" dirty="0" err="1">
                          <a:effectLst/>
                        </a:rPr>
                        <a:t>atau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teknisi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dalam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menggunakan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2524341969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berjalan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dengan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semestinya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1107396591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ada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banyak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hal</a:t>
                      </a:r>
                      <a:r>
                        <a:rPr lang="en-US" sz="1700" dirty="0">
                          <a:effectLst/>
                        </a:rPr>
                        <a:t> yang </a:t>
                      </a:r>
                      <a:r>
                        <a:rPr lang="en-US" sz="1700" dirty="0" err="1">
                          <a:effectLst/>
                        </a:rPr>
                        <a:t>tidak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konsisten</a:t>
                      </a:r>
                      <a:r>
                        <a:rPr lang="en-US" sz="1700" dirty="0">
                          <a:effectLst/>
                        </a:rPr>
                        <a:t> (</a:t>
                      </a:r>
                      <a:r>
                        <a:rPr lang="en-US" sz="1700" dirty="0" err="1">
                          <a:effectLst/>
                        </a:rPr>
                        <a:t>tidak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serasi</a:t>
                      </a:r>
                      <a:r>
                        <a:rPr lang="en-US" sz="1700" dirty="0">
                          <a:effectLst/>
                        </a:rPr>
                        <a:t> pada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).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2637340683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orang lain </a:t>
                      </a:r>
                      <a:r>
                        <a:rPr lang="en-US" sz="1700" dirty="0" err="1">
                          <a:effectLst/>
                        </a:rPr>
                        <a:t>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memahami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dengan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cepat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1392568751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membingungkan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1-5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121703997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merasa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tidak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ada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hambatan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dalam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menggunakan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fungsi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1-5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2682641781"/>
                  </a:ext>
                </a:extLst>
              </a:tr>
              <a:tr h="384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ID" sz="17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Saya </a:t>
                      </a:r>
                      <a:r>
                        <a:rPr lang="en-US" sz="1700" dirty="0" err="1">
                          <a:effectLst/>
                        </a:rPr>
                        <a:t>perlu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membiasakan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diri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terlebih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dahulu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sebelum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menggunakan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fitur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ini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</a:rPr>
                        <a:t>1-5</a:t>
                      </a:r>
                      <a:endParaRPr lang="en-ID" sz="17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004" marR="23004" marT="0" marB="0"/>
                </a:tc>
                <a:extLst>
                  <a:ext uri="{0D108BD9-81ED-4DB2-BD59-A6C34878D82A}">
                    <a16:rowId xmlns:a16="http://schemas.microsoft.com/office/drawing/2014/main" val="378356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CF516A-9975-457C-9E73-B75CA83E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480" y="2574504"/>
            <a:ext cx="8146578" cy="2911896"/>
          </a:xfrm>
        </p:spPr>
        <p:txBody>
          <a:bodyPr>
            <a:normAutofit/>
          </a:bodyPr>
          <a:lstStyle/>
          <a:p>
            <a:pPr lvl="1" indent="0" algn="just">
              <a:lnSpc>
                <a:spcPct val="13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SUS:</a:t>
            </a:r>
            <a:endParaRPr lang="en-US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arenR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arenR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dijumlahkan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2,5 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Rata-rata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4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CDC13-6178-46E7-86B7-05A6860E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8" r="12278"/>
          <a:stretch/>
        </p:blipFill>
        <p:spPr>
          <a:xfrm>
            <a:off x="145142" y="1832314"/>
            <a:ext cx="3857256" cy="39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66976-4D71-4FA0-87EE-A19BA5A64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8" r="12690"/>
          <a:stretch/>
        </p:blipFill>
        <p:spPr>
          <a:xfrm>
            <a:off x="4142857" y="1814171"/>
            <a:ext cx="3906286" cy="39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13D2E4-8DB2-4C8E-8CB5-817C3394C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89" r="17170" b="3094"/>
          <a:stretch/>
        </p:blipFill>
        <p:spPr>
          <a:xfrm>
            <a:off x="8189602" y="1814171"/>
            <a:ext cx="376722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Pengujian</a:t>
            </a:r>
            <a:r>
              <a:rPr lang="en-US" dirty="0"/>
              <a:t> oleh </a:t>
            </a:r>
            <a:r>
              <a:rPr lang="en-US" dirty="0" err="1"/>
              <a:t>responden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CF516A-9975-457C-9E73-B75CA83E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11" y="1980144"/>
            <a:ext cx="8146578" cy="1188720"/>
          </a:xfrm>
        </p:spPr>
        <p:txBody>
          <a:bodyPr>
            <a:normAutofit/>
          </a:bodyPr>
          <a:lstStyle/>
          <a:p>
            <a:pPr lvl="1" indent="0" algn="just">
              <a:lnSpc>
                <a:spcPct val="13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“within-subject”,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yang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BF2582-54CC-4345-85A0-F6BC098FF288}"/>
              </a:ext>
            </a:extLst>
          </p:cNvPr>
          <p:cNvSpPr txBox="1">
            <a:spLocks/>
          </p:cNvSpPr>
          <p:nvPr/>
        </p:nvSpPr>
        <p:spPr>
          <a:xfrm>
            <a:off x="2231136" y="3429000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7C0939-A605-4720-A694-4198A82C0B0C}"/>
              </a:ext>
            </a:extLst>
          </p:cNvPr>
          <p:cNvSpPr txBox="1">
            <a:spLocks/>
          </p:cNvSpPr>
          <p:nvPr/>
        </p:nvSpPr>
        <p:spPr>
          <a:xfrm>
            <a:off x="2022711" y="5352288"/>
            <a:ext cx="8146578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input,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solidFill>
                  <a:srgbClr val="000000"/>
                </a:solidFill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D1243-01AE-4FC7-916A-3C6E928A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1" y="1774003"/>
            <a:ext cx="9506857" cy="47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8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B51F-F4C1-4E6B-8C7F-8DDE4DA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992"/>
            <a:ext cx="7729728" cy="1188720"/>
          </a:xfrm>
        </p:spPr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F24B7-2E19-4C08-B054-8A7EAA1A1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3010"/>
              </p:ext>
            </p:extLst>
          </p:nvPr>
        </p:nvGraphicFramePr>
        <p:xfrm>
          <a:off x="1153885" y="2133599"/>
          <a:ext cx="9884229" cy="4112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724728356"/>
                    </a:ext>
                  </a:extLst>
                </a:gridCol>
                <a:gridCol w="8606972">
                  <a:extLst>
                    <a:ext uri="{9D8B030D-6E8A-4147-A177-3AD203B41FA5}">
                      <a16:colId xmlns:a16="http://schemas.microsoft.com/office/drawing/2014/main" val="3968895839"/>
                    </a:ext>
                  </a:extLst>
                </a:gridCol>
              </a:tblGrid>
              <a:tr h="6241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30000"/>
                        </a:lnSpc>
                      </a:pPr>
                      <a:r>
                        <a:rPr lang="en-US" sz="1800" dirty="0">
                          <a:effectLst/>
                        </a:rPr>
                        <a:t>No. 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Hipotesis</a:t>
                      </a:r>
                      <a:r>
                        <a:rPr lang="en-US" sz="1800" dirty="0">
                          <a:effectLst/>
                        </a:rPr>
                        <a:t> Awal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851868"/>
                  </a:ext>
                </a:extLst>
              </a:tr>
              <a:tr h="6976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perbedaan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signifikan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pria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wanita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metode</a:t>
                      </a:r>
                      <a:r>
                        <a:rPr lang="en-US" sz="1800" dirty="0">
                          <a:effectLst/>
                        </a:rPr>
                        <a:t> input </a:t>
                      </a:r>
                      <a:r>
                        <a:rPr lang="en-US" sz="1800" dirty="0" err="1">
                          <a:effectLst/>
                        </a:rPr>
                        <a:t>suara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425830"/>
                  </a:ext>
                </a:extLst>
              </a:tr>
              <a:tr h="6976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perbedaan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signifikan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pria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wanita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metode</a:t>
                      </a:r>
                      <a:r>
                        <a:rPr lang="en-US" sz="1800" dirty="0">
                          <a:effectLst/>
                        </a:rPr>
                        <a:t> input </a:t>
                      </a:r>
                      <a:r>
                        <a:rPr lang="en-US" sz="1800" dirty="0" err="1">
                          <a:effectLst/>
                        </a:rPr>
                        <a:t>ketik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141681"/>
                  </a:ext>
                </a:extLst>
              </a:tr>
              <a:tr h="6976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perbedaan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signifikan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jenis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pendidikan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terakhir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metode</a:t>
                      </a:r>
                      <a:r>
                        <a:rPr lang="en-US" sz="1800" dirty="0">
                          <a:effectLst/>
                        </a:rPr>
                        <a:t> input </a:t>
                      </a:r>
                      <a:r>
                        <a:rPr lang="en-US" sz="1800" dirty="0" err="1">
                          <a:effectLst/>
                        </a:rPr>
                        <a:t>suara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49870"/>
                  </a:ext>
                </a:extLst>
              </a:tr>
              <a:tr h="6976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perbedaan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signifikan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jenis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pendidikan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terakhir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metode</a:t>
                      </a:r>
                      <a:r>
                        <a:rPr lang="en-US" sz="1800" dirty="0">
                          <a:effectLst/>
                        </a:rPr>
                        <a:t> input </a:t>
                      </a:r>
                      <a:r>
                        <a:rPr lang="en-US" sz="1800" dirty="0" err="1">
                          <a:effectLst/>
                        </a:rPr>
                        <a:t>ketik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32092"/>
                  </a:ext>
                </a:extLst>
              </a:tr>
              <a:tr h="6976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perbedaan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signifikan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metode</a:t>
                      </a:r>
                      <a:r>
                        <a:rPr lang="en-US" sz="1800" dirty="0">
                          <a:effectLst/>
                        </a:rPr>
                        <a:t> input </a:t>
                      </a:r>
                      <a:r>
                        <a:rPr lang="en-US" sz="1800" dirty="0" err="1">
                          <a:effectLst/>
                        </a:rPr>
                        <a:t>menggunakan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suara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ketik</a:t>
                      </a:r>
                      <a:r>
                        <a:rPr lang="en-US" sz="1800" dirty="0">
                          <a:effectLst/>
                        </a:rPr>
                        <a:t> pada </a:t>
                      </a:r>
                      <a:r>
                        <a:rPr lang="en-US" sz="1800" dirty="0" err="1">
                          <a:effectLst/>
                        </a:rPr>
                        <a:t>tingkat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kenyamanan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D" sz="1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0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079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</TotalTime>
  <Words>1193</Words>
  <Application>Microsoft Office PowerPoint</Application>
  <PresentationFormat>Widescreen</PresentationFormat>
  <Paragraphs>582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Raleway</vt:lpstr>
      <vt:lpstr>Parcel</vt:lpstr>
      <vt:lpstr>Tinjauan Perbandingan:  Evaluasi Pengalaman Pengguna Aplikasi Kasir Berbasis ketik dan Suara dengan Metode System Usability Scale </vt:lpstr>
      <vt:lpstr>Pendahuluan</vt:lpstr>
      <vt:lpstr>Metodologi Penelitian</vt:lpstr>
      <vt:lpstr>Metodologi Penelitian (Skenario pengujian)</vt:lpstr>
      <vt:lpstr>Metodologi Penelitian (Skenario pengujian)</vt:lpstr>
      <vt:lpstr>Metodologi Penelitian (Mengumpulkan responden)</vt:lpstr>
      <vt:lpstr>Metodologi Penelitian (Pengujian oleh responden)</vt:lpstr>
      <vt:lpstr>Metodologi Penelitian (evaluasi hasil)</vt:lpstr>
      <vt:lpstr>Metodologi Penelitian (evaluasi hasil)</vt:lpstr>
      <vt:lpstr>Hasil dan diskusi (Hasil Kuesioner-suara)</vt:lpstr>
      <vt:lpstr>Hasil dan diskusi (Hasil Kuesioner-ketik)</vt:lpstr>
      <vt:lpstr>Hasil dan diskusi (REKAPITULASI RATA-RATA NILAI SUS-SUARA)</vt:lpstr>
      <vt:lpstr>Hasil dan diskusi (REKAPITULASI RATA-RATA NILAI SUS-KETIK)</vt:lpstr>
      <vt:lpstr>Hasil dan diskusi (analisis signifikansi dengan anova)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Tinjauan Perbandingan:  Evaluasi Pengalaman Pengguna Aplikasi Kasir Berbasis Teks dan Suara dengan Metode System Usability Scale </dc:title>
  <dc:creator>acer</dc:creator>
  <cp:lastModifiedBy>acer</cp:lastModifiedBy>
  <cp:revision>10</cp:revision>
  <dcterms:created xsi:type="dcterms:W3CDTF">2023-12-05T11:18:13Z</dcterms:created>
  <dcterms:modified xsi:type="dcterms:W3CDTF">2023-12-06T09:32:07Z</dcterms:modified>
</cp:coreProperties>
</file>