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695BB4-FF5F-420D-85D4-9EDAD1E2E2BC}">
  <a:tblStyle styleId="{DC695BB4-FF5F-420D-85D4-9EDAD1E2E2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2a14c232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2a14c232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a14c232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a14c232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a14c232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a14c232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2a14c232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2a14c232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2a14c232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2a14c232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2a14c232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2a14c232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2a14c232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2a14c232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2a14c232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2a14c232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2a14c232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2a14c232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2a14c232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2a14c232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a14c23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a14c23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a14c232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a14c23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a14c23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a14c23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a14c23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a14c23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2a14c232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2a14c232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a14c232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a14c232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a14c232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2a14c232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a14c232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a14c232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forms/d/1NHqVVVRWMehbGxtTwnzgQ08zErRH-i8BMhIqc7XHAzg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Short Report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9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Bintang Bahy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6025222003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630300" y="982575"/>
            <a:ext cx="20637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Bahasa Jawa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0" y="199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{DC695BB4-FF5F-420D-85D4-9EDAD1E2E2BC}</a:tableStyleId>
              </a:tblPr>
              <a:tblGrid>
                <a:gridCol w="533850"/>
                <a:gridCol w="540875"/>
                <a:gridCol w="484675"/>
                <a:gridCol w="540875"/>
                <a:gridCol w="484675"/>
                <a:gridCol w="540875"/>
                <a:gridCol w="484675"/>
                <a:gridCol w="526825"/>
                <a:gridCol w="526825"/>
              </a:tblGrid>
              <a:tr h="255375">
                <a:tc grid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Non-Swipe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53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Partisipan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23.64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66.45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39.65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72.65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23.49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67.27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28.93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68.79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42.79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40.87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87.66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40.25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91.26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41.30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90.88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11.95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96.62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13.17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78.04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61.92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10.50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78.86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23.14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99.47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23.49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97.03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23.82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98.03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80.9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80.45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79.23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70.23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70.68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68.5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76.94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73.06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23.49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97.03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23.14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99.47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97.03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23.82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34.32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88.65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36.82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84.59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31.52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80.50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34.22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84.58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24.89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12.65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23.29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12.99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21.98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16.29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23.16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22"/>
          <p:cNvGraphicFramePr/>
          <p:nvPr/>
        </p:nvGraphicFramePr>
        <p:xfrm>
          <a:off x="4696550" y="199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{DC695BB4-FF5F-420D-85D4-9EDAD1E2E2BC}</a:tableStyleId>
              </a:tblPr>
              <a:tblGrid>
                <a:gridCol w="509050"/>
                <a:gridCol w="515750"/>
                <a:gridCol w="462150"/>
                <a:gridCol w="515750"/>
                <a:gridCol w="462150"/>
                <a:gridCol w="515750"/>
                <a:gridCol w="462150"/>
                <a:gridCol w="502350"/>
                <a:gridCol w="502350"/>
              </a:tblGrid>
              <a:tr h="243025">
                <a:tc grid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Swipe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43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Partisipan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8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22.61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70.76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25.64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71.92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75.21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24.75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72.63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28.55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15.58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19.28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94.53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23.30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65.72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32.77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29.77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90.17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27.1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29.88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90.81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2.33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7.69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6.99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14.93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31.83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13.73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43.72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13.80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46.26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14.15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40.60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14.79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39.61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12.99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43.54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12.75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44.43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13.38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40.05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Hasil: Box Plot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76925"/>
            <a:ext cx="3960501" cy="297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400" y="1919075"/>
            <a:ext cx="3770987" cy="28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Hasil: Box Plot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475" y="1919075"/>
            <a:ext cx="3857390" cy="28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25" y="1919075"/>
            <a:ext cx="3857400" cy="28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Hasil: Frekuensi Penggunaan HP x WPM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0" y="1822051"/>
            <a:ext cx="3872350" cy="29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50" y="1822050"/>
            <a:ext cx="3872333" cy="29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Hasil: Frekuensi Penggunaan HP x Akurasi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58325"/>
            <a:ext cx="4030125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350" y="1858325"/>
            <a:ext cx="4030125" cy="302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Hasil: Gender x WPM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05750"/>
            <a:ext cx="4008501" cy="3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500" y="1805750"/>
            <a:ext cx="4008501" cy="300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Hasil: Gender x Akurasi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20150"/>
            <a:ext cx="4073350" cy="30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025" y="1820150"/>
            <a:ext cx="4073350" cy="3055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Hasil: Kemudahan Non Swipe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38" y="1919075"/>
            <a:ext cx="813062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Hasil: Kemudahan Swipe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00" y="1919075"/>
            <a:ext cx="81306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Hasil: Akurasi Swipe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81306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Studi Performa Mengetik dengan Metode Keyboard Normal dan Keyboard Swipe dalam Bahasa Inggris, Bahasa Indonesia, dan Bahasa Jawa</a:t>
            </a:r>
            <a:endParaRPr sz="32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Penelitian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Tujuan dari penelitian ini adalah untuk mengevaluasi dan membandingkan performa mengetik dalam tiga bahasa yang berbeda (Inggris, Indonesia, Jawa) menggunakan dua metode input keyboard (normal dan </a:t>
            </a:r>
            <a:r>
              <a:rPr i="1" lang="en"/>
              <a:t>swipe</a:t>
            </a:r>
            <a:r>
              <a:rPr lang="en"/>
              <a:t>). Penelitian ini akan membantu dalam pemahaman lebih lanjut mengenai preferensi dan efisiensi pengguna dalam mengetik dalam bahasa yang berbeda dengan metode keyboard yang berbeda.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Partisipan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Usia. Number of responses: 6 responses." id="86" name="Google Shape;86;p16" title="Us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00" y="2249541"/>
            <a:ext cx="4309002" cy="2049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Jenis Kelamin. Number of responses: 6 responses." id="87" name="Google Shape;87;p16" title="Jenis Kelami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49550"/>
            <a:ext cx="4387502" cy="184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Partisipan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Frekuensi penggunaan smartphone dalam sehari. Number of responses: 6 responses." id="94" name="Google Shape;94;p17" title="Frekuensi penggunaan smartphone dalam sehar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" y="2312001"/>
            <a:ext cx="4572001" cy="192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Bahasa yang paling sering digunakan sehari hari. Number of responses: 6 responses." id="95" name="Google Shape;95;p17" title="Bahasa yang paling sering digunakan sehari har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875" y="2312000"/>
            <a:ext cx="4572001" cy="19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Metode Penelitian: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Uji coba dilakukan dengan dua skenario: swipe keyboard dan normal keyboard.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Tiga percobaan dijalankan untuk setiap metode dan bahasa.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Metrik Evaluasi: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25" y="3307650"/>
            <a:ext cx="2266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825" y="3732675"/>
            <a:ext cx="27336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085"/>
              <a:t>Platform Tes Mengetik:</a:t>
            </a:r>
            <a:endParaRPr b="1" sz="1085"/>
          </a:p>
          <a:p>
            <a:pPr indent="-2974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85"/>
              <a:buChar char="●"/>
            </a:pPr>
            <a:r>
              <a:rPr lang="en" sz="1085"/>
              <a:t>Pengujian dilakukan menggunakan platform KeyHero.</a:t>
            </a:r>
            <a:endParaRPr sz="10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1085"/>
              <a:t>Pemilihan Kata untuk Pengujian:</a:t>
            </a:r>
            <a:endParaRPr b="1" sz="1085"/>
          </a:p>
          <a:p>
            <a:pPr indent="-2974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85"/>
              <a:buChar char="●"/>
            </a:pPr>
            <a:r>
              <a:rPr lang="en" sz="1085"/>
              <a:t>Setiap uji mencakup 60 kata acak dari top 1000 kata Bahasa Indonesia dan Bahasa Inggris dari monkeytype.com.</a:t>
            </a:r>
            <a:endParaRPr sz="1085"/>
          </a:p>
          <a:p>
            <a:pPr indent="-2974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5"/>
              <a:buChar char="●"/>
            </a:pPr>
            <a:r>
              <a:rPr lang="en" sz="1085"/>
              <a:t>Untuk Bahasa Jawa, 60 kata diambil dari top 230 kata hasil ChatGPT.</a:t>
            </a:r>
            <a:endParaRPr sz="10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1085"/>
              <a:t>Penilaian Partisipan:</a:t>
            </a:r>
            <a:endParaRPr b="1" sz="1085"/>
          </a:p>
          <a:p>
            <a:pPr indent="-2974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85"/>
              <a:buChar char="●"/>
            </a:pPr>
            <a:r>
              <a:rPr lang="en" sz="1085"/>
              <a:t>Partisipan memberikan penilaian kemudahan mengetik dan akurasi dengan skala 1-4.</a:t>
            </a:r>
            <a:endParaRPr sz="10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85"/>
              <a:t>Pengumpulan Data:</a:t>
            </a:r>
            <a:endParaRPr b="1" sz="1085"/>
          </a:p>
          <a:p>
            <a:pPr indent="-2974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85"/>
              <a:buChar char="●"/>
            </a:pPr>
            <a:r>
              <a:rPr lang="en" sz="1085"/>
              <a:t>Data penilaian dikumpulkan melalui </a:t>
            </a:r>
            <a:r>
              <a:rPr lang="en" sz="1085" u="sng">
                <a:solidFill>
                  <a:schemeClr val="hlink"/>
                </a:solidFill>
                <a:hlinkClick r:id="rId3"/>
              </a:rPr>
              <a:t>Google Forms</a:t>
            </a:r>
            <a:r>
              <a:rPr lang="en" sz="1085"/>
              <a:t>.</a:t>
            </a:r>
            <a:endParaRPr sz="108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6630300" y="982575"/>
            <a:ext cx="20637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Bahasa Indonesia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0" y="199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{DC695BB4-FF5F-420D-85D4-9EDAD1E2E2BC}</a:tableStyleId>
              </a:tblPr>
              <a:tblGrid>
                <a:gridCol w="537975"/>
                <a:gridCol w="545075"/>
                <a:gridCol w="488450"/>
                <a:gridCol w="545075"/>
                <a:gridCol w="488450"/>
                <a:gridCol w="545075"/>
                <a:gridCol w="488450"/>
                <a:gridCol w="530900"/>
                <a:gridCol w="530900"/>
              </a:tblGrid>
              <a:tr h="241925">
                <a:tc grid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Non-Swipe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419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Partisipan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49.38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52.47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87.23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44.43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87.75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48.76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86.68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28.98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87.54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29.72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86.11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44.01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92.80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34.24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88.82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33.21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98.72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32.93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89.31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37.10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91.46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34.41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93.16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17.91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92.39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19.34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20.97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19.41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94.63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38.35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96.85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37.44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91.82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35.57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37.12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94.84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17.91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92.39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19.34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20.97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19.41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94.63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30.96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92.16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31.87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90.36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33.84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32.22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92.13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12.19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5.23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3.33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10.59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3.93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11.27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3.51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4734000" y="199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{DC695BB4-FF5F-420D-85D4-9EDAD1E2E2BC}</a:tableStyleId>
              </a:tblPr>
              <a:tblGrid>
                <a:gridCol w="490000"/>
                <a:gridCol w="490000"/>
                <a:gridCol w="490000"/>
                <a:gridCol w="490000"/>
                <a:gridCol w="490000"/>
                <a:gridCol w="490000"/>
                <a:gridCol w="490000"/>
                <a:gridCol w="490000"/>
                <a:gridCol w="490000"/>
              </a:tblGrid>
              <a:tr h="237700">
                <a:tc grid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Swipe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77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Partisipan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2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16.4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73.25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22.97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26.03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21.80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83.18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29.8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3.91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24.23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16.28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23.52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25.85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10.42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25.54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88.35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92.32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24.09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88.55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24.64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37.35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96.85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37.44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91.82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35.57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36.79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94.84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18.18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44.97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18.16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50.89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18.20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49.06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18.18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48.31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45.74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15.03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43.56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14.75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46.13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14.97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45.03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6630300" y="982575"/>
            <a:ext cx="20637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Bahasa Inggris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0" y="199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{DC695BB4-FF5F-420D-85D4-9EDAD1E2E2BC}</a:tableStyleId>
              </a:tblPr>
              <a:tblGrid>
                <a:gridCol w="541850"/>
                <a:gridCol w="548975"/>
                <a:gridCol w="491925"/>
                <a:gridCol w="548975"/>
                <a:gridCol w="491925"/>
                <a:gridCol w="548975"/>
                <a:gridCol w="491925"/>
                <a:gridCol w="534725"/>
                <a:gridCol w="498725"/>
              </a:tblGrid>
              <a:tr h="255375">
                <a:tc grid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Non-Swipe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53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Partisipan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39.15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87.99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30.74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79.78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40.09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87.64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36.66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85.14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33.21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89.25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31.38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31.48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89.19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32.02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89.88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32.32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98.9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26.99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87.72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31.95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93.28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30.42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93.30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18.33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93.02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18.53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91.19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19.31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97.56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18.72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93.92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97.88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38.51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96.88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38.51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96.88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38.34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19.34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92.39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19.31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97.56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20.97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97.67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95.87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40.04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83.34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37.31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81.00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40.11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83.89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39.15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82.74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29.50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22.29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29.70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21.61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28.85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22.86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29.30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22.08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21"/>
          <p:cNvGraphicFramePr/>
          <p:nvPr/>
        </p:nvGraphicFramePr>
        <p:xfrm>
          <a:off x="4698075" y="199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{DC695BB4-FF5F-420D-85D4-9EDAD1E2E2BC}</a:tableStyleId>
              </a:tblPr>
              <a:tblGrid>
                <a:gridCol w="508875"/>
                <a:gridCol w="515550"/>
                <a:gridCol w="462000"/>
                <a:gridCol w="515550"/>
                <a:gridCol w="462000"/>
                <a:gridCol w="515550"/>
                <a:gridCol w="462000"/>
                <a:gridCol w="502200"/>
                <a:gridCol w="502200"/>
              </a:tblGrid>
              <a:tr h="242825">
                <a:tc grid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Swipe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428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Partisipan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Pengujian 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0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WPM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Akurasi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28.43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18.18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76.91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24.39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87.57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23.67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84.83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15.83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86.49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22.08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92.93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54.63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15.37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78.02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22.15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90.68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28.36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89.03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32.09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98.63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27.53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92.78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78.55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70.55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69.55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72.88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8.71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3.73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Mean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24.16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47.44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23.20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46.22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22.37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43.00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23.24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45.55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29.04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45.65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25.97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44.24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26.56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43.34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26.93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43.69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