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8" r:id="rId4"/>
    <p:sldId id="279" r:id="rId5"/>
    <p:sldId id="280" r:id="rId6"/>
    <p:sldId id="282" r:id="rId7"/>
    <p:sldId id="283" r:id="rId8"/>
    <p:sldId id="284" r:id="rId9"/>
    <p:sldId id="285" r:id="rId10"/>
    <p:sldId id="288" r:id="rId11"/>
    <p:sldId id="292" r:id="rId12"/>
    <p:sldId id="291" r:id="rId13"/>
    <p:sldId id="289" r:id="rId14"/>
    <p:sldId id="290" r:id="rId15"/>
    <p:sldId id="293" r:id="rId16"/>
    <p:sldId id="295" r:id="rId17"/>
    <p:sldId id="294" r:id="rId18"/>
    <p:sldId id="296" r:id="rId19"/>
    <p:sldId id="297" r:id="rId20"/>
    <p:sldId id="298" r:id="rId21"/>
    <p:sldId id="269" r:id="rId22"/>
  </p:sldIdLst>
  <p:sldSz cx="12192000" cy="6858000"/>
  <p:notesSz cx="6858000" cy="9144000"/>
  <p:embeddedFontLst>
    <p:embeddedFont>
      <p:font typeface="Antonio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80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84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9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1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9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95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72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91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239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92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8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 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26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34F000-B315-85CD-B24F-5DE1AEAC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40275"/>
              </p:ext>
            </p:extLst>
          </p:nvPr>
        </p:nvGraphicFramePr>
        <p:xfrm>
          <a:off x="869473" y="1775000"/>
          <a:ext cx="10453053" cy="1568816"/>
        </p:xfrm>
        <a:graphic>
          <a:graphicData uri="http://schemas.openxmlformats.org/drawingml/2006/table">
            <a:tbl>
              <a:tblPr firstRow="1" firstCol="1" bandRow="1">
                <a:tableStyleId>{2392DD98-2C88-497C-8B51-1ADD59703361}</a:tableStyleId>
              </a:tblPr>
              <a:tblGrid>
                <a:gridCol w="1057087">
                  <a:extLst>
                    <a:ext uri="{9D8B030D-6E8A-4147-A177-3AD203B41FA5}">
                      <a16:colId xmlns:a16="http://schemas.microsoft.com/office/drawing/2014/main" val="2417634729"/>
                    </a:ext>
                  </a:extLst>
                </a:gridCol>
                <a:gridCol w="7366578">
                  <a:extLst>
                    <a:ext uri="{9D8B030D-6E8A-4147-A177-3AD203B41FA5}">
                      <a16:colId xmlns:a16="http://schemas.microsoft.com/office/drawing/2014/main" val="1642045152"/>
                    </a:ext>
                  </a:extLst>
                </a:gridCol>
                <a:gridCol w="2029388">
                  <a:extLst>
                    <a:ext uri="{9D8B030D-6E8A-4147-A177-3AD203B41FA5}">
                      <a16:colId xmlns:a16="http://schemas.microsoft.com/office/drawing/2014/main" val="880116885"/>
                    </a:ext>
                  </a:extLst>
                </a:gridCol>
              </a:tblGrid>
              <a:tr h="23915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Pertanyaan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tipe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253566"/>
                  </a:ext>
                </a:extLst>
              </a:tr>
              <a:tr h="42879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yang menjadi faktor yang membuat anda bosan untuk mengisi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334972"/>
                  </a:ext>
                </a:extLst>
              </a:tr>
              <a:tr h="381047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saja hal yang harus dihindari dalam membuat sebuah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36640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berapa lama waktu yang anda toleransi dalam mengisi sebuah survei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 dirty="0">
                          <a:effectLst/>
                        </a:rPr>
                        <a:t>Open </a:t>
                      </a:r>
                      <a:r>
                        <a:rPr lang="id-ID" sz="1600" dirty="0" err="1">
                          <a:effectLst/>
                        </a:rPr>
                        <a:t>ended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57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C3ABDE-D55A-4751-0BF6-08FF42B7781E}"/>
              </a:ext>
            </a:extLst>
          </p:cNvPr>
          <p:cNvSpPr txBox="1"/>
          <p:nvPr/>
        </p:nvSpPr>
        <p:spPr>
          <a:xfrm>
            <a:off x="869473" y="3753744"/>
            <a:ext cx="10453052" cy="1347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Kompilas</a:t>
            </a:r>
            <a:r>
              <a:rPr lang="en-US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 di berikan skala terhadap tiap pertanyaan dan dengan jelas menampilkan keterangannya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 banyak teks berpengaruh terhadap motivasi pengisian survei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 toleransi pengisian survei berjarak antara 3 – 10 menit dengan median sebesar 8,5 menit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5;p2">
            <a:extLst>
              <a:ext uri="{FF2B5EF4-FFF2-40B4-BE49-F238E27FC236}">
                <a16:creationId xmlns:a16="http://schemas.microsoft.com/office/drawing/2014/main" id="{5694BC6E-5091-D18C-11B7-6E57CCB1DB09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015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8564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78F84-D3E4-8490-6FFF-0051B318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7276"/>
              </p:ext>
            </p:extLst>
          </p:nvPr>
        </p:nvGraphicFramePr>
        <p:xfrm>
          <a:off x="569686" y="1301750"/>
          <a:ext cx="11039928" cy="5033730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898164">
                  <a:extLst>
                    <a:ext uri="{9D8B030D-6E8A-4147-A177-3AD203B41FA5}">
                      <a16:colId xmlns:a16="http://schemas.microsoft.com/office/drawing/2014/main" val="3527903482"/>
                    </a:ext>
                  </a:extLst>
                </a:gridCol>
                <a:gridCol w="1216263">
                  <a:extLst>
                    <a:ext uri="{9D8B030D-6E8A-4147-A177-3AD203B41FA5}">
                      <a16:colId xmlns:a16="http://schemas.microsoft.com/office/drawing/2014/main" val="3010992195"/>
                    </a:ext>
                  </a:extLst>
                </a:gridCol>
                <a:gridCol w="8027337">
                  <a:extLst>
                    <a:ext uri="{9D8B030D-6E8A-4147-A177-3AD203B41FA5}">
                      <a16:colId xmlns:a16="http://schemas.microsoft.com/office/drawing/2014/main" val="1859080678"/>
                    </a:ext>
                  </a:extLst>
                </a:gridCol>
                <a:gridCol w="898164">
                  <a:extLst>
                    <a:ext uri="{9D8B030D-6E8A-4147-A177-3AD203B41FA5}">
                      <a16:colId xmlns:a16="http://schemas.microsoft.com/office/drawing/2014/main" val="2422235619"/>
                    </a:ext>
                  </a:extLst>
                </a:gridCol>
              </a:tblGrid>
              <a:tr h="38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Aspek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Pertanyaan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Skala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68072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Enjoyment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sangat menikmati melakukan kegiatan ini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95433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Kegiatan ini menyenangkan untuk dilakukan.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36066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membosankan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39910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600" u="none" strike="noStrike">
                          <a:effectLst/>
                        </a:rPr>
                        <a:t>Kegiatan ini sama sekali tidak menarik perhatian saya. [R]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60558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Competence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>
                          <a:effectLst/>
                        </a:rPr>
                        <a:t>Saya rasa saya cukup mahir dalam kegiatan ini.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6567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rasa saya cukup berhasil dalam kegiatan ini, dibandingkan dengan partisipan lainnya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8756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Ini adalah aktivitas yang tidak dapat saya lakukan dengan baik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8579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Importance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600" u="none" strike="noStrike">
                          <a:effectLst/>
                        </a:rPr>
                        <a:t>Saya berusaha keras dalam hal ini</a:t>
                      </a:r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082931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tidak berusaha keras untuk melakukan kegiatan ini dengan baik. 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8734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Usefullness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yakin kegiatan ini dapat memberikan manfaat bagi saya.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76924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bersedia melakukan ini lagi karena ini ada nilainya bagi saya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476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penting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1-7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918366"/>
                  </a:ext>
                </a:extLst>
              </a:tr>
            </a:tbl>
          </a:graphicData>
        </a:graphic>
      </p:graphicFrame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5057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709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DB319ED-3E17-E37B-BA85-ADDFDD14E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66" y="1316899"/>
            <a:ext cx="4423896" cy="21837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8BD32-099E-CE9A-3B13-F636120B1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048" y="1361479"/>
            <a:ext cx="4453680" cy="218376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D5A948-4E25-C1D0-3371-5FAAC406F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048" y="3736517"/>
            <a:ext cx="4453680" cy="2367126"/>
          </a:xfrm>
          <a:prstGeom prst="rect">
            <a:avLst/>
          </a:prstGeom>
        </p:spPr>
      </p:pic>
      <p:sp>
        <p:nvSpPr>
          <p:cNvPr id="7" name="Google Shape;105;p2">
            <a:extLst>
              <a:ext uri="{FF2B5EF4-FFF2-40B4-BE49-F238E27FC236}">
                <a16:creationId xmlns:a16="http://schemas.microsoft.com/office/drawing/2014/main" id="{E4977960-F9E3-0999-B791-B6C790699A91}"/>
              </a:ext>
            </a:extLst>
          </p:cNvPr>
          <p:cNvSpPr txBox="1"/>
          <p:nvPr/>
        </p:nvSpPr>
        <p:spPr>
          <a:xfrm>
            <a:off x="1785728" y="4093701"/>
            <a:ext cx="9144000" cy="1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Berbasis</a:t>
            </a:r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Web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Interact JS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Form Wizard</a:t>
            </a:r>
            <a:endParaRPr sz="3200" b="1" u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2741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8347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2C929-81B8-33BA-B8C7-38CA4E80F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7" y="1280064"/>
            <a:ext cx="10258925" cy="3724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35BD6-D745-70AC-AD7D-EA6B77DC6C21}"/>
              </a:ext>
            </a:extLst>
          </p:cNvPr>
          <p:cNvSpPr txBox="1"/>
          <p:nvPr/>
        </p:nvSpPr>
        <p:spPr>
          <a:xfrm>
            <a:off x="966536" y="5252679"/>
            <a:ext cx="10258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keseluruhan diungguli oleh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5,5 sedangkan metode lama 4. Diketahui juga pada sisi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enjoyment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usefulness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unggul pada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berurutan 5,55 ; 5,6 dan 4,2. Metode lama mengungguli dalam aspek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4,8 dibanding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04452B97-F3E1-B0E6-F967-B8F9AD2C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963" y="1558631"/>
            <a:ext cx="9212074" cy="284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94865-47F5-3273-23C5-F5AB8C316F64}"/>
              </a:ext>
            </a:extLst>
          </p:cNvPr>
          <p:cNvSpPr txBox="1"/>
          <p:nvPr/>
        </p:nvSpPr>
        <p:spPr>
          <a:xfrm>
            <a:off x="3084839" y="49194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0.025 yang artinya perbedaannya sangat signifikan karena sudah membantah dari H</a:t>
            </a:r>
            <a:r>
              <a:rPr lang="id-ID" sz="1400" baseline="-250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4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1740153" y="103219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Diskusi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342419" y="3457601"/>
            <a:ext cx="84010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C7F0-1B2F-B3A5-0812-196EC4B3D915}"/>
              </a:ext>
            </a:extLst>
          </p:cNvPr>
          <p:cNvSpPr/>
          <p:nvPr/>
        </p:nvSpPr>
        <p:spPr>
          <a:xfrm>
            <a:off x="1767237" y="1964477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618F7-7429-6DB1-005C-1FED5992C57A}"/>
              </a:ext>
            </a:extLst>
          </p:cNvPr>
          <p:cNvSpPr txBox="1"/>
          <p:nvPr/>
        </p:nvSpPr>
        <p:spPr>
          <a:xfrm>
            <a:off x="2342419" y="1964477"/>
            <a:ext cx="8452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mode lama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5ECFA-53A7-2050-1208-09A10A826143}"/>
              </a:ext>
            </a:extLst>
          </p:cNvPr>
          <p:cNvSpPr/>
          <p:nvPr/>
        </p:nvSpPr>
        <p:spPr>
          <a:xfrm>
            <a:off x="1767237" y="3029291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0535-0671-8524-8DB9-11F46DD04FEE}"/>
              </a:ext>
            </a:extLst>
          </p:cNvPr>
          <p:cNvSpPr txBox="1"/>
          <p:nvPr/>
        </p:nvSpPr>
        <p:spPr>
          <a:xfrm>
            <a:off x="2342419" y="3093029"/>
            <a:ext cx="8452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 Lama unggul di competence, bisa saja dikarenakan tidak ada pilot pengisian kuesioner</a:t>
            </a:r>
          </a:p>
        </p:txBody>
      </p:sp>
    </p:spTree>
    <p:extLst>
      <p:ext uri="{BB962C8B-B14F-4D97-AF65-F5344CB8AC3E}">
        <p14:creationId xmlns:p14="http://schemas.microsoft.com/office/powerpoint/2010/main" val="303329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2797749"/>
            <a:ext cx="1828798" cy="182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4897962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Kuesioner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433898" y="5033670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DC675C-0644-B46A-7992-39702675B582}"/>
              </a:ext>
            </a:extLst>
          </p:cNvPr>
          <p:cNvSpPr/>
          <p:nvPr/>
        </p:nvSpPr>
        <p:spPr>
          <a:xfrm>
            <a:off x="5617917" y="3641562"/>
            <a:ext cx="652098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B5A98-84F6-2879-BEC8-3128F67D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94524"/>
              </p:ext>
            </p:extLst>
          </p:nvPr>
        </p:nvGraphicFramePr>
        <p:xfrm>
          <a:off x="7087333" y="2597848"/>
          <a:ext cx="2199345" cy="23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5960080" imgH="6232430" progId="CorelDraw.Graphic.17">
                  <p:embed/>
                </p:oleObj>
              </mc:Choice>
              <mc:Fallback>
                <p:oleObj name="CorelDRAW" r:id="rId7" imgW="5960080" imgH="6232430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7333" y="2597848"/>
                        <a:ext cx="2199345" cy="230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3B0694-9A5A-CB8F-B6EF-60E83E264C5A}"/>
              </a:ext>
            </a:extLst>
          </p:cNvPr>
          <p:cNvSpPr txBox="1"/>
          <p:nvPr/>
        </p:nvSpPr>
        <p:spPr>
          <a:xfrm>
            <a:off x="996043" y="1130685"/>
            <a:ext cx="1038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Latar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belakang</a:t>
            </a:r>
            <a:endParaRPr lang="en-US" sz="20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terkadang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tepat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mengakibatkan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kehadiran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ujian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tertunda</a:t>
            </a:r>
            <a:endParaRPr lang="en-US" sz="2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105025" y="12036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Kesimpulan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105025" y="1886277"/>
            <a:ext cx="8401050" cy="257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 ini mencoba untuk mengeksplorasi perang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dalam pengisian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kepuasan mahasiswa. Studi ini mencoba membandingkan metode lama, dengan metode yang telah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Dari perhitungan yang telah dilakukan,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mendapatkan skor yang lebih tinggi secara keseluruhan dibanding dengan metode lama dengan skor </a:t>
            </a:r>
            <a:r>
              <a:rPr lang="id-ID" sz="1800" i="1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5,5 dibandingkan dengan skor 4 pada metode lama,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perbandingan ini cukup signifikan yang artinya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dapat meningkatkan motivasi pengisian kuesioner.</a:t>
            </a:r>
            <a:endParaRPr lang="en-US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826608" y="1337811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1. Research Question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879E-1CAA-3D98-DA01-CC3D9D06305C}"/>
              </a:ext>
            </a:extLst>
          </p:cNvPr>
          <p:cNvSpPr txBox="1"/>
          <p:nvPr/>
        </p:nvSpPr>
        <p:spPr>
          <a:xfrm>
            <a:off x="996043" y="2191849"/>
            <a:ext cx="103849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R1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Enjoyment,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R2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Competence, </a:t>
            </a: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R3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R4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usefullness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R5 :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disbanding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lama?</a:t>
            </a:r>
          </a:p>
          <a:p>
            <a:r>
              <a:rPr lang="en-US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r>
              <a:rPr lang="en-US" sz="2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984629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355483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316391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313515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Methodelogy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301840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</a:t>
            </a:r>
            <a:r>
              <a:rPr lang="en-US" sz="16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Usefulness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Experiment Design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C0342062-7F12-E7AE-E36C-B85CBB0C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5147" y="2243083"/>
            <a:ext cx="914400" cy="914400"/>
          </a:xfrm>
          <a:prstGeom prst="rect">
            <a:avLst/>
          </a:prstGeom>
        </p:spPr>
      </p:pic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243F276F-89B7-4DFB-1812-01136F8AD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420" y="2146290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5F4AC887-F025-A472-242E-24CBC9978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9215" y="2125586"/>
            <a:ext cx="914400" cy="914400"/>
          </a:xfrm>
          <a:prstGeom prst="rect">
            <a:avLst/>
          </a:prstGeom>
        </p:spPr>
      </p:pic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C9DC9EE4-429A-C71A-DD62-D95A3354C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3294" y="2125586"/>
            <a:ext cx="914400" cy="914400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2715E58E-1390-C54B-EE1A-3BD014B08B86}"/>
              </a:ext>
            </a:extLst>
          </p:cNvPr>
          <p:cNvSpPr txBox="1"/>
          <p:nvPr/>
        </p:nvSpPr>
        <p:spPr>
          <a:xfrm>
            <a:off x="1582618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5;p3">
            <a:extLst>
              <a:ext uri="{FF2B5EF4-FFF2-40B4-BE49-F238E27FC236}">
                <a16:creationId xmlns:a16="http://schemas.microsoft.com/office/drawing/2014/main" id="{B82D5B80-151D-4F24-D6AD-2B3A9FD22B2E}"/>
              </a:ext>
            </a:extLst>
          </p:cNvPr>
          <p:cNvSpPr txBox="1"/>
          <p:nvPr/>
        </p:nvSpPr>
        <p:spPr>
          <a:xfrm>
            <a:off x="1241180" y="329597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 orang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;p3">
            <a:extLst>
              <a:ext uri="{FF2B5EF4-FFF2-40B4-BE49-F238E27FC236}">
                <a16:creationId xmlns:a16="http://schemas.microsoft.com/office/drawing/2014/main" id="{743DFFDE-FA1A-A71D-7E6F-D88E00FE9991}"/>
              </a:ext>
            </a:extLst>
          </p:cNvPr>
          <p:cNvSpPr txBox="1"/>
          <p:nvPr/>
        </p:nvSpPr>
        <p:spPr>
          <a:xfrm>
            <a:off x="3848539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Prototype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25;p3">
            <a:extLst>
              <a:ext uri="{FF2B5EF4-FFF2-40B4-BE49-F238E27FC236}">
                <a16:creationId xmlns:a16="http://schemas.microsoft.com/office/drawing/2014/main" id="{62CE2849-B18C-E3AC-05AF-DAE81D37A0FD}"/>
              </a:ext>
            </a:extLst>
          </p:cNvPr>
          <p:cNvSpPr txBox="1"/>
          <p:nvPr/>
        </p:nvSpPr>
        <p:spPr>
          <a:xfrm>
            <a:off x="3507101" y="329597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5;p3">
            <a:extLst>
              <a:ext uri="{FF2B5EF4-FFF2-40B4-BE49-F238E27FC236}">
                <a16:creationId xmlns:a16="http://schemas.microsoft.com/office/drawing/2014/main" id="{351E4894-AAD5-0848-6E89-88EEF9128BE5}"/>
              </a:ext>
            </a:extLst>
          </p:cNvPr>
          <p:cNvSpPr txBox="1"/>
          <p:nvPr/>
        </p:nvSpPr>
        <p:spPr>
          <a:xfrm>
            <a:off x="6455897" y="316628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Produk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Akhir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;p3">
            <a:extLst>
              <a:ext uri="{FF2B5EF4-FFF2-40B4-BE49-F238E27FC236}">
                <a16:creationId xmlns:a16="http://schemas.microsoft.com/office/drawing/2014/main" id="{59DA2584-3D74-3870-A7FB-BF91A224F803}"/>
              </a:ext>
            </a:extLst>
          </p:cNvPr>
          <p:cNvSpPr txBox="1"/>
          <p:nvPr/>
        </p:nvSpPr>
        <p:spPr>
          <a:xfrm>
            <a:off x="6114459" y="366866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Mengujikan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lama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gamifikasi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25;p3">
            <a:extLst>
              <a:ext uri="{FF2B5EF4-FFF2-40B4-BE49-F238E27FC236}">
                <a16:creationId xmlns:a16="http://schemas.microsoft.com/office/drawing/2014/main" id="{069A18C7-DBDF-D8FB-5325-C49ACCE671F9}"/>
              </a:ext>
            </a:extLst>
          </p:cNvPr>
          <p:cNvSpPr txBox="1"/>
          <p:nvPr/>
        </p:nvSpPr>
        <p:spPr>
          <a:xfrm>
            <a:off x="8832912" y="3194248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5;p3">
            <a:extLst>
              <a:ext uri="{FF2B5EF4-FFF2-40B4-BE49-F238E27FC236}">
                <a16:creationId xmlns:a16="http://schemas.microsoft.com/office/drawing/2014/main" id="{A894FCA6-390D-0DBD-D745-AFC40F37C8CD}"/>
              </a:ext>
            </a:extLst>
          </p:cNvPr>
          <p:cNvSpPr txBox="1"/>
          <p:nvPr/>
        </p:nvSpPr>
        <p:spPr>
          <a:xfrm>
            <a:off x="8491474" y="3486606"/>
            <a:ext cx="192448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mengguknakan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competence, enjoyment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usefullness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364591-B86E-CC77-50A6-51C40277F6CF}"/>
              </a:ext>
            </a:extLst>
          </p:cNvPr>
          <p:cNvSpPr/>
          <p:nvPr/>
        </p:nvSpPr>
        <p:spPr>
          <a:xfrm>
            <a:off x="3174240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0E9D8D-A70D-A568-772E-EFD8738CF767}"/>
              </a:ext>
            </a:extLst>
          </p:cNvPr>
          <p:cNvSpPr/>
          <p:nvPr/>
        </p:nvSpPr>
        <p:spPr>
          <a:xfrm>
            <a:off x="5660116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6C67-FA60-B4FE-963B-8907A9C71CCF}"/>
              </a:ext>
            </a:extLst>
          </p:cNvPr>
          <p:cNvSpPr/>
          <p:nvPr/>
        </p:nvSpPr>
        <p:spPr>
          <a:xfrm>
            <a:off x="8188060" y="2593942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4. Dependent Variable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41D37-A4C6-02DE-73EB-0E0AD0315D50}"/>
              </a:ext>
            </a:extLst>
          </p:cNvPr>
          <p:cNvSpPr/>
          <p:nvPr/>
        </p:nvSpPr>
        <p:spPr>
          <a:xfrm>
            <a:off x="274503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Comptence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5A39-ED1F-B5D2-32BE-96EAF7496A54}"/>
              </a:ext>
            </a:extLst>
          </p:cNvPr>
          <p:cNvSpPr/>
          <p:nvPr/>
        </p:nvSpPr>
        <p:spPr>
          <a:xfrm>
            <a:off x="4488108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53E47-04A8-4C45-8D8D-90AB40861168}"/>
              </a:ext>
            </a:extLst>
          </p:cNvPr>
          <p:cNvSpPr/>
          <p:nvPr/>
        </p:nvSpPr>
        <p:spPr>
          <a:xfrm>
            <a:off x="623118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Usefullness</a:t>
            </a:r>
            <a:endParaRPr lang="en-US" dirty="0"/>
          </a:p>
        </p:txBody>
      </p:sp>
      <p:sp>
        <p:nvSpPr>
          <p:cNvPr id="10" name="Google Shape;125;p3">
            <a:extLst>
              <a:ext uri="{FF2B5EF4-FFF2-40B4-BE49-F238E27FC236}">
                <a16:creationId xmlns:a16="http://schemas.microsoft.com/office/drawing/2014/main" id="{1AC4196F-985F-E21C-E1EF-31B2B245DABD}"/>
              </a:ext>
            </a:extLst>
          </p:cNvPr>
          <p:cNvSpPr txBox="1"/>
          <p:nvPr/>
        </p:nvSpPr>
        <p:spPr>
          <a:xfrm>
            <a:off x="2637694" y="3160041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kompetisifitas</a:t>
            </a:r>
            <a:endParaRPr lang="en-US" sz="1600" u="none" strike="noStrik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3CBD4842-EB25-85FF-031F-A30437A9C4F1}"/>
              </a:ext>
            </a:extLst>
          </p:cNvPr>
          <p:cNvSpPr txBox="1"/>
          <p:nvPr/>
        </p:nvSpPr>
        <p:spPr>
          <a:xfrm>
            <a:off x="4380769" y="3160040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kepuasan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25;p3">
            <a:extLst>
              <a:ext uri="{FF2B5EF4-FFF2-40B4-BE49-F238E27FC236}">
                <a16:creationId xmlns:a16="http://schemas.microsoft.com/office/drawing/2014/main" id="{1D30C202-D5E4-38B6-5485-C5D0CE1D667E}"/>
              </a:ext>
            </a:extLst>
          </p:cNvPr>
          <p:cNvSpPr txBox="1"/>
          <p:nvPr/>
        </p:nvSpPr>
        <p:spPr>
          <a:xfrm>
            <a:off x="6123844" y="3160039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92AC7-36CF-28EB-A3F1-C180D7D67BCD}"/>
              </a:ext>
            </a:extLst>
          </p:cNvPr>
          <p:cNvSpPr/>
          <p:nvPr/>
        </p:nvSpPr>
        <p:spPr>
          <a:xfrm>
            <a:off x="7880684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</a:t>
            </a:r>
          </a:p>
        </p:txBody>
      </p:sp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D5CC6286-AEE8-EE51-34B3-A20913661578}"/>
              </a:ext>
            </a:extLst>
          </p:cNvPr>
          <p:cNvSpPr txBox="1"/>
          <p:nvPr/>
        </p:nvSpPr>
        <p:spPr>
          <a:xfrm>
            <a:off x="7773345" y="3160038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Seberapa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penting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kegiatan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5. Task and procedure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F7-8D14-A987-F201-59BDC950C310}"/>
              </a:ext>
            </a:extLst>
          </p:cNvPr>
          <p:cNvSpPr/>
          <p:nvPr/>
        </p:nvSpPr>
        <p:spPr>
          <a:xfrm>
            <a:off x="888551" y="2541559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9EA0-62FB-3B90-145B-4875CC318716}"/>
              </a:ext>
            </a:extLst>
          </p:cNvPr>
          <p:cNvSpPr txBox="1"/>
          <p:nvPr/>
        </p:nvSpPr>
        <p:spPr>
          <a:xfrm>
            <a:off x="1463733" y="2541559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T1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C36-B89B-347B-318E-24F161C6A070}"/>
              </a:ext>
            </a:extLst>
          </p:cNvPr>
          <p:cNvSpPr/>
          <p:nvPr/>
        </p:nvSpPr>
        <p:spPr>
          <a:xfrm>
            <a:off x="888551" y="360637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FF578-646B-CDB4-75B1-1B8CA7B5D910}"/>
              </a:ext>
            </a:extLst>
          </p:cNvPr>
          <p:cNvSpPr txBox="1"/>
          <p:nvPr/>
        </p:nvSpPr>
        <p:spPr>
          <a:xfrm>
            <a:off x="1463733" y="3670111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T2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6. Participants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D72481E6-0B7F-8730-3EA5-4CD5F5AE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8994" y="2149181"/>
            <a:ext cx="1400906" cy="1400906"/>
          </a:xfrm>
          <a:prstGeom prst="rect">
            <a:avLst/>
          </a:prstGeom>
        </p:spPr>
      </p:pic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B610CFC-C249-FF69-8FC1-BA42C9A8D405}"/>
              </a:ext>
            </a:extLst>
          </p:cNvPr>
          <p:cNvSpPr txBox="1"/>
          <p:nvPr/>
        </p:nvSpPr>
        <p:spPr>
          <a:xfrm>
            <a:off x="1546347" y="3452595"/>
            <a:ext cx="1526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FF8ADD2C-9DB2-6638-ACAC-599E0DCE955F}"/>
              </a:ext>
            </a:extLst>
          </p:cNvPr>
          <p:cNvSpPr txBox="1"/>
          <p:nvPr/>
        </p:nvSpPr>
        <p:spPr>
          <a:xfrm>
            <a:off x="3389638" y="2351425"/>
            <a:ext cx="57298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mahasiswa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berjenis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laki-laki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berjumlah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7.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/>
              <a:t>Intrinsic Motivation Inventory (IMI)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enjoyment, usefulness dan competence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1 - 7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0F5BD-87AC-1C98-D3C7-4C2618367908}"/>
              </a:ext>
            </a:extLst>
          </p:cNvPr>
          <p:cNvSpPr txBox="1"/>
          <p:nvPr/>
        </p:nvSpPr>
        <p:spPr>
          <a:xfrm>
            <a:off x="723169" y="2591038"/>
            <a:ext cx="3829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Interest/Enjoyment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enjoyed doing this activity very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was fun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was a boring activity.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did not hold my attention at all.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would describe this activity as very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activity was quite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While I was doing this activity, I was thinking about how much I enjoyed 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B238-DF18-A856-4153-7E56E0AA6250}"/>
              </a:ext>
            </a:extLst>
          </p:cNvPr>
          <p:cNvSpPr txBox="1"/>
          <p:nvPr/>
        </p:nvSpPr>
        <p:spPr>
          <a:xfrm>
            <a:off x="4552219" y="2582385"/>
            <a:ext cx="36773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C00000"/>
                </a:solidFill>
                <a:effectLst/>
                <a:latin typeface="Times-Bold"/>
              </a:rPr>
              <a:t>Perceived Competence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am pretty good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did pretty well at this activity, compared to other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After working at this activity for awhile, I felt pretty competent.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am satisfied with my performance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was pretty skilled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This was an activity that I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Times-Roman"/>
              </a:rPr>
              <a:t>couldnt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 do very well. (R)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7EFC7-7272-7531-4496-17615AF8ABBE}"/>
              </a:ext>
            </a:extLst>
          </p:cNvPr>
          <p:cNvSpPr txBox="1"/>
          <p:nvPr/>
        </p:nvSpPr>
        <p:spPr>
          <a:xfrm>
            <a:off x="8229600" y="2548133"/>
            <a:ext cx="3677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put a lot of effort into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try very hard to do well at this activity. (R)I tried very hard on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It was important to me to do well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put much energy into this. (R)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1078</Words>
  <Application>Microsoft Office PowerPoint</Application>
  <PresentationFormat>Widescreen</PresentationFormat>
  <Paragraphs>186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Times-Bold</vt:lpstr>
      <vt:lpstr>Roboto</vt:lpstr>
      <vt:lpstr>Raleway</vt:lpstr>
      <vt:lpstr>Poppins</vt:lpstr>
      <vt:lpstr>TimesNewRoman</vt:lpstr>
      <vt:lpstr>Arial</vt:lpstr>
      <vt:lpstr>Calibri</vt:lpstr>
      <vt:lpstr>Times-Roman</vt:lpstr>
      <vt:lpstr>Antonio</vt:lpstr>
      <vt:lpstr>Office Theme</vt:lpstr>
      <vt:lpstr>CorelDRAW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26</cp:revision>
  <dcterms:created xsi:type="dcterms:W3CDTF">2023-09-18T02:28:00Z</dcterms:created>
  <dcterms:modified xsi:type="dcterms:W3CDTF">2023-12-06T11:31:58Z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