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8" r:id="rId4"/>
    <p:sldId id="279" r:id="rId5"/>
    <p:sldId id="280" r:id="rId6"/>
    <p:sldId id="282" r:id="rId7"/>
    <p:sldId id="283" r:id="rId8"/>
    <p:sldId id="284" r:id="rId9"/>
    <p:sldId id="285" r:id="rId10"/>
    <p:sldId id="288" r:id="rId11"/>
    <p:sldId id="292" r:id="rId12"/>
    <p:sldId id="291" r:id="rId13"/>
    <p:sldId id="289" r:id="rId14"/>
    <p:sldId id="290" r:id="rId15"/>
    <p:sldId id="293" r:id="rId16"/>
    <p:sldId id="295" r:id="rId17"/>
    <p:sldId id="294" r:id="rId18"/>
    <p:sldId id="296" r:id="rId19"/>
    <p:sldId id="297" r:id="rId20"/>
    <p:sldId id="298" r:id="rId21"/>
    <p:sldId id="269" r:id="rId22"/>
  </p:sldIdLst>
  <p:sldSz cx="12192000" cy="6858000"/>
  <p:notesSz cx="6858000" cy="9144000"/>
  <p:embeddedFontLst>
    <p:embeddedFont>
      <p:font typeface="Antonio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q9e6PIVRfIc1y/knCHvjwhw8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2DD98-2C88-497C-8B51-1ADD59703361}">
  <a:tblStyle styleId="{2392DD98-2C88-497C-8B51-1ADD597033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2BFA6-7026-4C5E-89AD-9EFCC9C7C7F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80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84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9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1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9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95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727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91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2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655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239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92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1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8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36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3999" y="2444125"/>
            <a:ext cx="9725025" cy="16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Investigating Motivation in Filling out Student Satisfaction Surveys Using </a:t>
            </a:r>
            <a:b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24000" y="1812869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Project 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0" y="6471096"/>
            <a:ext cx="843915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Interaksi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Manusia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Komputer</a:t>
            </a:r>
            <a:endParaRPr sz="4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1994" y="264687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30CA6E-5741-F14B-5EB6-6FA7E8A362F3}"/>
              </a:ext>
            </a:extLst>
          </p:cNvPr>
          <p:cNvSpPr/>
          <p:nvPr/>
        </p:nvSpPr>
        <p:spPr>
          <a:xfrm>
            <a:off x="1584121" y="4488850"/>
            <a:ext cx="3895725" cy="4166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Zelli Ghea Mardi Anugrah (6025222014)</a:t>
            </a:r>
            <a:endParaRPr lang="it-IT"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9BF5DE54-8A58-5B1C-20AE-B94E4DCE4E8F}"/>
              </a:ext>
            </a:extLst>
          </p:cNvPr>
          <p:cNvSpPr txBox="1"/>
          <p:nvPr/>
        </p:nvSpPr>
        <p:spPr>
          <a:xfrm>
            <a:off x="8439150" y="6471096"/>
            <a:ext cx="375285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400" b="0" i="0" u="none" strike="noStrike" cap="none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926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34F000-B315-85CD-B24F-5DE1AEAC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40275"/>
              </p:ext>
            </p:extLst>
          </p:nvPr>
        </p:nvGraphicFramePr>
        <p:xfrm>
          <a:off x="869473" y="1775000"/>
          <a:ext cx="10453053" cy="1568816"/>
        </p:xfrm>
        <a:graphic>
          <a:graphicData uri="http://schemas.openxmlformats.org/drawingml/2006/table">
            <a:tbl>
              <a:tblPr firstRow="1" firstCol="1" bandRow="1">
                <a:tableStyleId>{2392DD98-2C88-497C-8B51-1ADD59703361}</a:tableStyleId>
              </a:tblPr>
              <a:tblGrid>
                <a:gridCol w="1057087">
                  <a:extLst>
                    <a:ext uri="{9D8B030D-6E8A-4147-A177-3AD203B41FA5}">
                      <a16:colId xmlns:a16="http://schemas.microsoft.com/office/drawing/2014/main" val="2417634729"/>
                    </a:ext>
                  </a:extLst>
                </a:gridCol>
                <a:gridCol w="7366578">
                  <a:extLst>
                    <a:ext uri="{9D8B030D-6E8A-4147-A177-3AD203B41FA5}">
                      <a16:colId xmlns:a16="http://schemas.microsoft.com/office/drawing/2014/main" val="1642045152"/>
                    </a:ext>
                  </a:extLst>
                </a:gridCol>
                <a:gridCol w="2029388">
                  <a:extLst>
                    <a:ext uri="{9D8B030D-6E8A-4147-A177-3AD203B41FA5}">
                      <a16:colId xmlns:a16="http://schemas.microsoft.com/office/drawing/2014/main" val="880116885"/>
                    </a:ext>
                  </a:extLst>
                </a:gridCol>
              </a:tblGrid>
              <a:tr h="23915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Pertanyaan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tipe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253566"/>
                  </a:ext>
                </a:extLst>
              </a:tr>
              <a:tr h="42879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yang menjadi faktor yang membuat anda bosan untuk mengisi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334972"/>
                  </a:ext>
                </a:extLst>
              </a:tr>
              <a:tr h="381047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2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menurut anda, apa saja hal yang harus dihindari dalam membuat sebuah survei?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Open ended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36640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3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>
                          <a:effectLst/>
                        </a:rPr>
                        <a:t>berapa lama waktu yang anda toleransi dalam mengisi sebuah survei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1200"/>
                        </a:spcAft>
                      </a:pPr>
                      <a:r>
                        <a:rPr lang="id-ID" sz="1600" dirty="0">
                          <a:effectLst/>
                        </a:rPr>
                        <a:t>Open </a:t>
                      </a:r>
                      <a:r>
                        <a:rPr lang="id-ID" sz="1600" dirty="0" err="1">
                          <a:effectLst/>
                        </a:rPr>
                        <a:t>ended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57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C3ABDE-D55A-4751-0BF6-08FF42B7781E}"/>
              </a:ext>
            </a:extLst>
          </p:cNvPr>
          <p:cNvSpPr txBox="1"/>
          <p:nvPr/>
        </p:nvSpPr>
        <p:spPr>
          <a:xfrm>
            <a:off x="869473" y="3753744"/>
            <a:ext cx="10453052" cy="1347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Kompilas</a:t>
            </a:r>
            <a:r>
              <a:rPr lang="en-US" dirty="0" err="1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 di berikan skala terhadap tiap pertanyaan dan dengan jelas menampilkan keterangannya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Terlalu banyak teks berpengaruh terhadap motivasi pengisian survei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id-ID" sz="14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 toleransi pengisian survei berjarak antara 3 – 10 menit dengan median sebesar 8,5 menit</a:t>
            </a:r>
            <a:endParaRPr lang="en-US" sz="14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5;p2">
            <a:extLst>
              <a:ext uri="{FF2B5EF4-FFF2-40B4-BE49-F238E27FC236}">
                <a16:creationId xmlns:a16="http://schemas.microsoft.com/office/drawing/2014/main" id="{5694BC6E-5091-D18C-11B7-6E57CCB1DB09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Initial Requirement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015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8564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78F84-D3E4-8490-6FFF-0051B318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97276"/>
              </p:ext>
            </p:extLst>
          </p:nvPr>
        </p:nvGraphicFramePr>
        <p:xfrm>
          <a:off x="569686" y="1301750"/>
          <a:ext cx="11039928" cy="5033730"/>
        </p:xfrm>
        <a:graphic>
          <a:graphicData uri="http://schemas.openxmlformats.org/drawingml/2006/table">
            <a:tbl>
              <a:tblPr>
                <a:tableStyleId>{2392DD98-2C88-497C-8B51-1ADD59703361}</a:tableStyleId>
              </a:tblPr>
              <a:tblGrid>
                <a:gridCol w="898164">
                  <a:extLst>
                    <a:ext uri="{9D8B030D-6E8A-4147-A177-3AD203B41FA5}">
                      <a16:colId xmlns:a16="http://schemas.microsoft.com/office/drawing/2014/main" val="3527903482"/>
                    </a:ext>
                  </a:extLst>
                </a:gridCol>
                <a:gridCol w="1216263">
                  <a:extLst>
                    <a:ext uri="{9D8B030D-6E8A-4147-A177-3AD203B41FA5}">
                      <a16:colId xmlns:a16="http://schemas.microsoft.com/office/drawing/2014/main" val="3010992195"/>
                    </a:ext>
                  </a:extLst>
                </a:gridCol>
                <a:gridCol w="8027337">
                  <a:extLst>
                    <a:ext uri="{9D8B030D-6E8A-4147-A177-3AD203B41FA5}">
                      <a16:colId xmlns:a16="http://schemas.microsoft.com/office/drawing/2014/main" val="1859080678"/>
                    </a:ext>
                  </a:extLst>
                </a:gridCol>
                <a:gridCol w="898164">
                  <a:extLst>
                    <a:ext uri="{9D8B030D-6E8A-4147-A177-3AD203B41FA5}">
                      <a16:colId xmlns:a16="http://schemas.microsoft.com/office/drawing/2014/main" val="2422235619"/>
                    </a:ext>
                  </a:extLst>
                </a:gridCol>
              </a:tblGrid>
              <a:tr h="387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Aspek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Pertanyaan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Skala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68072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Enjoyment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Saya sangat </a:t>
                      </a:r>
                      <a:r>
                        <a:rPr lang="en-US" sz="1600" u="none" strike="noStrike" dirty="0" err="1">
                          <a:effectLst/>
                        </a:rPr>
                        <a:t>menikmati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melakukan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kegiatan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ini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895433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Kegiatan ini menyenangkan untuk dilakukan.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236066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membosankan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399106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600" u="none" strike="noStrike">
                          <a:effectLst/>
                        </a:rPr>
                        <a:t>Kegiatan ini sama sekali tidak menarik perhatian saya. [R]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60558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Competence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u="none" strike="noStrike">
                          <a:effectLst/>
                        </a:rPr>
                        <a:t>Saya rasa saya cukup mahir dalam kegiatan ini.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6567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rasa saya cukup berhasil dalam kegiatan ini, dibandingkan dengan partisipan lainnya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875630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Ini adalah aktivitas yang tidak dapat saya lakukan dengan baik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8579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Importance</a:t>
                      </a: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600" u="none" strike="noStrike">
                          <a:effectLst/>
                        </a:rPr>
                        <a:t>Saya berusaha keras dalam hal ini</a:t>
                      </a:r>
                      <a:endParaRPr lang="sv-S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082931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tidak berusaha keras untuk melakukan kegiatan ini dengan baik.  [R]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88734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Usefullness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yakin kegiatan ini dapat memberikan manfaat bagi saya.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769244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bersedia melakukan ini lagi karena ini ada nilainya bagi saya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1-7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414768"/>
                  </a:ext>
                </a:extLst>
              </a:tr>
              <a:tr h="3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Saya pikir ini adalah kegiatan yang penting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1-7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2918366"/>
                  </a:ext>
                </a:extLst>
              </a:tr>
            </a:tbl>
          </a:graphicData>
        </a:graphic>
      </p:graphicFrame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5057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709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Prototype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DB319ED-3E17-E37B-BA85-ADDFDD14E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28" y="1316899"/>
            <a:ext cx="4423896" cy="21837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8BD32-099E-CE9A-3B13-F636120B1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110" y="1361479"/>
            <a:ext cx="4453680" cy="218376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D5A948-4E25-C1D0-3371-5FAAC406FD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6048" y="3736517"/>
            <a:ext cx="4453680" cy="2367126"/>
          </a:xfrm>
          <a:prstGeom prst="rect">
            <a:avLst/>
          </a:prstGeom>
        </p:spPr>
      </p:pic>
      <p:sp>
        <p:nvSpPr>
          <p:cNvPr id="7" name="Google Shape;105;p2">
            <a:extLst>
              <a:ext uri="{FF2B5EF4-FFF2-40B4-BE49-F238E27FC236}">
                <a16:creationId xmlns:a16="http://schemas.microsoft.com/office/drawing/2014/main" id="{E4977960-F9E3-0999-B791-B6C790699A91}"/>
              </a:ext>
            </a:extLst>
          </p:cNvPr>
          <p:cNvSpPr txBox="1"/>
          <p:nvPr/>
        </p:nvSpPr>
        <p:spPr>
          <a:xfrm>
            <a:off x="1785728" y="4093701"/>
            <a:ext cx="9144000" cy="1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514350" marR="0" lvl="0" indent="-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Berbasis</a:t>
            </a: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 Web</a:t>
            </a:r>
          </a:p>
          <a:p>
            <a:pPr marL="514350" marR="0" lvl="0" indent="-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800" u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Interact JS</a:t>
            </a:r>
          </a:p>
          <a:p>
            <a:pPr marL="514350" marR="0" lvl="0" indent="-5143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Form Wizard</a:t>
            </a:r>
            <a:endParaRPr sz="2800" u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2741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90EBAF-F256-D8D8-CDE0-7C9D1862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C188FA8B-DF78-FD33-637C-C68C5C048993}"/>
              </a:ext>
            </a:extLst>
          </p:cNvPr>
          <p:cNvSpPr txBox="1"/>
          <p:nvPr/>
        </p:nvSpPr>
        <p:spPr>
          <a:xfrm>
            <a:off x="3769745" y="2855259"/>
            <a:ext cx="3980883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8347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2C929-81B8-33BA-B8C7-38CA4E80F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7" y="1280064"/>
            <a:ext cx="10258925" cy="3724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35BD6-D745-70AC-AD7D-EA6B77DC6C21}"/>
              </a:ext>
            </a:extLst>
          </p:cNvPr>
          <p:cNvSpPr txBox="1"/>
          <p:nvPr/>
        </p:nvSpPr>
        <p:spPr>
          <a:xfrm>
            <a:off x="966536" y="5252679"/>
            <a:ext cx="10258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skor keseluruhan diungguli oleh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5,5 sedangkan metode lama 4. Diketahui juga pada sisi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enjoyment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usefulness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unggul pada metode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skor berurutan 5,55 ; 5,6 dan 4,2. Metode lama mengungguli dalam aspek 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4,8 dibanding </a:t>
            </a:r>
            <a:r>
              <a:rPr lang="id-ID" sz="1400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324667" y="5964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Evaluasi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04452B97-F3E1-B0E6-F967-B8F9AD2C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963" y="1558631"/>
            <a:ext cx="9212074" cy="284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94865-47F5-3273-23C5-F5AB8C316F64}"/>
              </a:ext>
            </a:extLst>
          </p:cNvPr>
          <p:cNvSpPr txBox="1"/>
          <p:nvPr/>
        </p:nvSpPr>
        <p:spPr>
          <a:xfrm>
            <a:off x="3084839" y="49194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i="1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id-ID" sz="1400" i="1" dirty="0" err="1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id-ID" sz="14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sebesar 0.025 yang artinya perbedaannya sangat signifikan karena sudah membantah dari H</a:t>
            </a:r>
            <a:r>
              <a:rPr lang="id-ID" sz="1400" baseline="-2500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4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1740153" y="103219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Diskusi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342419" y="3457601"/>
            <a:ext cx="84010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C7F0-1B2F-B3A5-0812-196EC4B3D915}"/>
              </a:ext>
            </a:extLst>
          </p:cNvPr>
          <p:cNvSpPr/>
          <p:nvPr/>
        </p:nvSpPr>
        <p:spPr>
          <a:xfrm>
            <a:off x="1767237" y="1964477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618F7-7429-6DB1-005C-1FED5992C57A}"/>
              </a:ext>
            </a:extLst>
          </p:cNvPr>
          <p:cNvSpPr txBox="1"/>
          <p:nvPr/>
        </p:nvSpPr>
        <p:spPr>
          <a:xfrm>
            <a:off x="2342419" y="1964477"/>
            <a:ext cx="8452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mode lama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5ECFA-53A7-2050-1208-09A10A826143}"/>
              </a:ext>
            </a:extLst>
          </p:cNvPr>
          <p:cNvSpPr/>
          <p:nvPr/>
        </p:nvSpPr>
        <p:spPr>
          <a:xfrm>
            <a:off x="1767237" y="3029291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0535-0671-8524-8DB9-11F46DD04FEE}"/>
              </a:ext>
            </a:extLst>
          </p:cNvPr>
          <p:cNvSpPr txBox="1"/>
          <p:nvPr/>
        </p:nvSpPr>
        <p:spPr>
          <a:xfrm>
            <a:off x="2342419" y="3093029"/>
            <a:ext cx="8452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 Lama unggul di competence, bisa saja dikarenakan tidak ada pilot pengisian kuesioner</a:t>
            </a:r>
          </a:p>
        </p:txBody>
      </p:sp>
    </p:spTree>
    <p:extLst>
      <p:ext uri="{BB962C8B-B14F-4D97-AF65-F5344CB8AC3E}">
        <p14:creationId xmlns:p14="http://schemas.microsoft.com/office/powerpoint/2010/main" val="303329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Advertising with solid fill">
            <a:extLst>
              <a:ext uri="{FF2B5EF4-FFF2-40B4-BE49-F238E27FC236}">
                <a16:creationId xmlns:a16="http://schemas.microsoft.com/office/drawing/2014/main" id="{0CDB4169-AC21-347D-9695-022A1B99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0351" y="2797749"/>
            <a:ext cx="1828798" cy="1828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6A6F52-84C9-A889-1EEA-FFF8D3D5B3F0}"/>
              </a:ext>
            </a:extLst>
          </p:cNvPr>
          <p:cNvSpPr txBox="1"/>
          <p:nvPr/>
        </p:nvSpPr>
        <p:spPr>
          <a:xfrm>
            <a:off x="2938096" y="4897962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 err="1">
                <a:solidFill>
                  <a:srgbClr val="0078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Kuesioner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373D0-F95A-36E5-1281-EEE0FDF09CF3}"/>
              </a:ext>
            </a:extLst>
          </p:cNvPr>
          <p:cNvSpPr txBox="1"/>
          <p:nvPr/>
        </p:nvSpPr>
        <p:spPr>
          <a:xfrm>
            <a:off x="7433898" y="5033670"/>
            <a:ext cx="1553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2000" b="1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DC675C-0644-B46A-7992-39702675B582}"/>
              </a:ext>
            </a:extLst>
          </p:cNvPr>
          <p:cNvSpPr/>
          <p:nvPr/>
        </p:nvSpPr>
        <p:spPr>
          <a:xfrm>
            <a:off x="5617917" y="3641562"/>
            <a:ext cx="652098" cy="57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CB5A98-84F6-2879-BEC8-3128F67D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694524"/>
              </p:ext>
            </p:extLst>
          </p:nvPr>
        </p:nvGraphicFramePr>
        <p:xfrm>
          <a:off x="7087333" y="2597848"/>
          <a:ext cx="2199345" cy="230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5960080" imgH="6232430" progId="CorelDraw.Graphic.17">
                  <p:embed/>
                </p:oleObj>
              </mc:Choice>
              <mc:Fallback>
                <p:oleObj name="CorelDRAW" r:id="rId7" imgW="5960080" imgH="6232430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7333" y="2597848"/>
                        <a:ext cx="2199345" cy="230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3B0694-9A5A-CB8F-B6EF-60E83E264C5A}"/>
              </a:ext>
            </a:extLst>
          </p:cNvPr>
          <p:cNvSpPr txBox="1"/>
          <p:nvPr/>
        </p:nvSpPr>
        <p:spPr>
          <a:xfrm>
            <a:off x="996043" y="1130685"/>
            <a:ext cx="1038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Latar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belakang</a:t>
            </a:r>
            <a:endParaRPr lang="en-US" sz="20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</a:t>
            </a:r>
            <a:r>
              <a:rPr lang="en-US" sz="200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terkadang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tepat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mengakibatkan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kehadiran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ujian</a:t>
            </a:r>
            <a:r>
              <a:rPr lang="en-US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tertunda</a:t>
            </a:r>
            <a:endParaRPr lang="en-US" sz="20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2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5;p2">
            <a:extLst>
              <a:ext uri="{FF2B5EF4-FFF2-40B4-BE49-F238E27FC236}">
                <a16:creationId xmlns:a16="http://schemas.microsoft.com/office/drawing/2014/main" id="{543FD751-654D-EFBE-494F-2172AD05B145}"/>
              </a:ext>
            </a:extLst>
          </p:cNvPr>
          <p:cNvSpPr txBox="1"/>
          <p:nvPr/>
        </p:nvSpPr>
        <p:spPr>
          <a:xfrm>
            <a:off x="2105025" y="1203646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Kesimpulan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AC92B-CCC6-A5AF-717A-EF194CE9F3B4}"/>
              </a:ext>
            </a:extLst>
          </p:cNvPr>
          <p:cNvSpPr txBox="1"/>
          <p:nvPr/>
        </p:nvSpPr>
        <p:spPr>
          <a:xfrm>
            <a:off x="2105025" y="1886277"/>
            <a:ext cx="8401050" cy="2578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 ini mencoba untuk mengeksplorasi perang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dalam pengisian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kepuasan mahasiswa. Studi ini mencoba membandingkan metode lama, dengan metode yang telah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Dari perhitungan yang telah dilakukan,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mendapatkan skor yang lebih tinggi secara keseluruhan dibanding dengan metode lama dengan skor </a:t>
            </a:r>
            <a:r>
              <a:rPr lang="id-ID" sz="1800" i="1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5,5 dibandingkan dengan skor 4 pada metode lama,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perbandingan ini cukup signifikan yang artinya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gamifikasi</a:t>
            </a:r>
            <a:r>
              <a:rPr lang="id-ID" sz="1800" dirty="0">
                <a:solidFill>
                  <a:srgbClr val="000000"/>
                </a:solidFill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dapat meningkatkan motivasi pengisian kuesioner.</a:t>
            </a:r>
            <a:endParaRPr lang="en-US" sz="1800" dirty="0">
              <a:solidFill>
                <a:srgbClr val="000000"/>
              </a:solidFill>
              <a:effectLst/>
              <a:latin typeface="Ralewa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dirty="0"/>
          </a:p>
        </p:txBody>
      </p:sp>
      <p:sp>
        <p:nvSpPr>
          <p:cNvPr id="269" name="Google Shape;269;p12"/>
          <p:cNvSpPr txBox="1"/>
          <p:nvPr/>
        </p:nvSpPr>
        <p:spPr>
          <a:xfrm>
            <a:off x="1524000" y="3690330"/>
            <a:ext cx="9144000" cy="4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Question?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5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5" b="1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222099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6" y="-7174"/>
            <a:ext cx="1811087" cy="111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2"/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</p:grpSpPr>
        <p:sp>
          <p:nvSpPr>
            <p:cNvPr id="274" name="Google Shape;274;p12"/>
            <p:cNvSpPr txBox="1"/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TD – Interaksi Manusia dan Komputer</a:t>
              </a:r>
              <a:endParaRPr sz="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solidFill>
              <a:srgbClr val="0078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Poppins"/>
                <a:buNone/>
              </a:pPr>
              <a:endParaRPr dirty="0"/>
            </a:p>
          </p:txBody>
        </p:sp>
      </p:grp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CA90EAF-40A5-72F4-F764-09402F902BB9}"/>
              </a:ext>
            </a:extLst>
          </p:cNvPr>
          <p:cNvSpPr txBox="1"/>
          <p:nvPr/>
        </p:nvSpPr>
        <p:spPr>
          <a:xfrm>
            <a:off x="7886700" y="6471095"/>
            <a:ext cx="4305300" cy="38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</a:pPr>
            <a:r>
              <a: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Email : 6025222014@mhs.its.ac.id / WA : 082253652763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826608" y="1337811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1. Research Question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4879E-1CAA-3D98-DA01-CC3D9D06305C}"/>
              </a:ext>
            </a:extLst>
          </p:cNvPr>
          <p:cNvSpPr txBox="1"/>
          <p:nvPr/>
        </p:nvSpPr>
        <p:spPr>
          <a:xfrm>
            <a:off x="996043" y="2068024"/>
            <a:ext cx="10384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R1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Enjoyment,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R2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Competence, </a:t>
            </a: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R3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R4 :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US" sz="2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aspek</a:t>
            </a:r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usefullness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endParaRPr lang="en-US" sz="20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R5 :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Menelusuri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motivasi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SKM disbanding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lama?</a:t>
            </a:r>
            <a:endParaRPr lang="en-US" sz="28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000" b="1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1526883" y="1984629"/>
            <a:ext cx="9835625" cy="1173131"/>
            <a:chOff x="2883" y="2114768"/>
            <a:chExt cx="9835625" cy="1173131"/>
          </a:xfrm>
        </p:grpSpPr>
        <p:sp>
          <p:nvSpPr>
            <p:cNvPr id="117" name="Google Shape;117;p3"/>
            <p:cNvSpPr/>
            <p:nvPr/>
          </p:nvSpPr>
          <p:spPr>
            <a:xfrm>
              <a:off x="2883" y="2130767"/>
              <a:ext cx="2892831" cy="1157132"/>
            </a:xfrm>
            <a:prstGeom prst="homePlate">
              <a:avLst>
                <a:gd name="adj" fmla="val 50000"/>
              </a:avLst>
            </a:prstGeom>
            <a:solidFill>
              <a:srgbClr val="4372C3">
                <a:alpha val="89803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83" y="2114768"/>
              <a:ext cx="2603548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Pengumpulan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kebutuhan</a:t>
              </a: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800" b="1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awal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317148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76862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5714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Desain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Aplikasi</a:t>
              </a:r>
              <a:endPara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631412" y="2130767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5209978" y="2114768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User Based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b="1" i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Prototype</a:t>
              </a:r>
              <a:endParaRPr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524243" y="2130767"/>
              <a:ext cx="1735699" cy="1157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000" tIns="64000" rIns="32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dirty="0"/>
            </a:p>
          </p:txBody>
        </p:sp>
        <p:sp>
          <p:nvSpPr>
            <p:cNvPr id="3" name="Google Shape;121;p3">
              <a:extLst>
                <a:ext uri="{FF2B5EF4-FFF2-40B4-BE49-F238E27FC236}">
                  <a16:creationId xmlns:a16="http://schemas.microsoft.com/office/drawing/2014/main" id="{1067D873-B16A-2F5F-6163-3A2A04C97195}"/>
                </a:ext>
              </a:extLst>
            </p:cNvPr>
            <p:cNvSpPr/>
            <p:nvPr/>
          </p:nvSpPr>
          <p:spPr>
            <a:xfrm>
              <a:off x="6945677" y="2114768"/>
              <a:ext cx="2892831" cy="1157132"/>
            </a:xfrm>
            <a:prstGeom prst="chevron">
              <a:avLst>
                <a:gd name="adj" fmla="val 50000"/>
              </a:avLst>
            </a:prstGeom>
            <a:solidFill>
              <a:srgbClr val="4372C3">
                <a:alpha val="63137"/>
              </a:srgb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Evaluasi</a:t>
              </a:r>
              <a:endParaRPr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880822" y="3355483"/>
            <a:ext cx="19603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Memilih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beberapa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orang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di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wawancarai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terkait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pengumpulan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733978" y="3316391"/>
            <a:ext cx="178240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Mendapatkan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selama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endParaRPr sz="1600" b="0" i="1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530691" y="3313515"/>
            <a:ext cx="15137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Membangun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aplikasi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berbasis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Web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Methodelogy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C7654637-1810-7F71-3DB6-D62881E1B944}"/>
              </a:ext>
            </a:extLst>
          </p:cNvPr>
          <p:cNvSpPr txBox="1"/>
          <p:nvPr/>
        </p:nvSpPr>
        <p:spPr>
          <a:xfrm>
            <a:off x="9013468" y="3301840"/>
            <a:ext cx="16545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competence, </a:t>
            </a:r>
            <a:r>
              <a:rPr lang="en-US" sz="16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Usefulness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and Enjoyment </a:t>
            </a:r>
            <a:r>
              <a:rPr lang="en-US" sz="1600" i="1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endParaRPr sz="1600" b="0" i="0" u="none" strike="noStrik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42DD-EA79-1C88-E1DF-CD2E52E21E75}"/>
              </a:ext>
            </a:extLst>
          </p:cNvPr>
          <p:cNvSpPr txBox="1"/>
          <p:nvPr/>
        </p:nvSpPr>
        <p:spPr>
          <a:xfrm>
            <a:off x="1378995" y="6055914"/>
            <a:ext cx="1017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200" dirty="0"/>
              <a:t>Li, J., van der Spek, E. D., Hu, J., &amp; </a:t>
            </a:r>
            <a:r>
              <a:rPr lang="en-US" sz="1200" dirty="0" err="1"/>
              <a:t>Feijs</a:t>
            </a:r>
            <a:r>
              <a:rPr lang="en-US" sz="1200" dirty="0"/>
              <a:t>, L. (2019). Turning Your Book into a Game. </a:t>
            </a:r>
            <a:r>
              <a:rPr lang="en-US" sz="1200" i="1" dirty="0"/>
              <a:t>Proceedings of the Annual Symposium on Computer-Human Interaction in Play</a:t>
            </a:r>
            <a:r>
              <a:rPr lang="en-US" sz="1200" dirty="0"/>
              <a:t>, 73–85. https://doi.org/10.1145/3311350.3347174</a:t>
            </a:r>
          </a:p>
          <a:p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2. Experiment Design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C0342062-7F12-E7AE-E36C-B85CBB0CB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5147" y="2243083"/>
            <a:ext cx="914400" cy="914400"/>
          </a:xfrm>
          <a:prstGeom prst="rect">
            <a:avLst/>
          </a:prstGeom>
        </p:spPr>
      </p:pic>
      <p:pic>
        <p:nvPicPr>
          <p:cNvPr id="8" name="Graphic 7" descr="Advertising with solid fill">
            <a:extLst>
              <a:ext uri="{FF2B5EF4-FFF2-40B4-BE49-F238E27FC236}">
                <a16:creationId xmlns:a16="http://schemas.microsoft.com/office/drawing/2014/main" id="{243F276F-89B7-4DFB-1812-01136F8AD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420" y="2146290"/>
            <a:ext cx="914400" cy="914400"/>
          </a:xfrm>
          <a:prstGeom prst="rect">
            <a:avLst/>
          </a:prstGeom>
        </p:spPr>
      </p:pic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5F4AC887-F025-A472-242E-24CBC9978E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9215" y="2125586"/>
            <a:ext cx="914400" cy="914400"/>
          </a:xfrm>
          <a:prstGeom prst="rect">
            <a:avLst/>
          </a:prstGeom>
        </p:spPr>
      </p:pic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C9DC9EE4-429A-C71A-DD62-D95A3354C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3294" y="2125586"/>
            <a:ext cx="914400" cy="914400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2715E58E-1390-C54B-EE1A-3BD014B08B86}"/>
              </a:ext>
            </a:extLst>
          </p:cNvPr>
          <p:cNvSpPr txBox="1"/>
          <p:nvPr/>
        </p:nvSpPr>
        <p:spPr>
          <a:xfrm>
            <a:off x="1582618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5;p3">
            <a:extLst>
              <a:ext uri="{FF2B5EF4-FFF2-40B4-BE49-F238E27FC236}">
                <a16:creationId xmlns:a16="http://schemas.microsoft.com/office/drawing/2014/main" id="{B82D5B80-151D-4F24-D6AD-2B3A9FD22B2E}"/>
              </a:ext>
            </a:extLst>
          </p:cNvPr>
          <p:cNvSpPr txBox="1"/>
          <p:nvPr/>
        </p:nvSpPr>
        <p:spPr>
          <a:xfrm>
            <a:off x="1241180" y="329597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3 orang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dikumpulkan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;p3">
            <a:extLst>
              <a:ext uri="{FF2B5EF4-FFF2-40B4-BE49-F238E27FC236}">
                <a16:creationId xmlns:a16="http://schemas.microsoft.com/office/drawing/2014/main" id="{743DFFDE-FA1A-A71D-7E6F-D88E00FE9991}"/>
              </a:ext>
            </a:extLst>
          </p:cNvPr>
          <p:cNvSpPr txBox="1"/>
          <p:nvPr/>
        </p:nvSpPr>
        <p:spPr>
          <a:xfrm>
            <a:off x="3848539" y="300361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Prototype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Google Shape;125;p3">
            <a:extLst>
              <a:ext uri="{FF2B5EF4-FFF2-40B4-BE49-F238E27FC236}">
                <a16:creationId xmlns:a16="http://schemas.microsoft.com/office/drawing/2014/main" id="{62CE2849-B18C-E3AC-05AF-DAE81D37A0FD}"/>
              </a:ext>
            </a:extLst>
          </p:cNvPr>
          <p:cNvSpPr txBox="1"/>
          <p:nvPr/>
        </p:nvSpPr>
        <p:spPr>
          <a:xfrm>
            <a:off x="3507101" y="3295973"/>
            <a:ext cx="192448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pemutakhiran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prototype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awal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5;p3">
            <a:extLst>
              <a:ext uri="{FF2B5EF4-FFF2-40B4-BE49-F238E27FC236}">
                <a16:creationId xmlns:a16="http://schemas.microsoft.com/office/drawing/2014/main" id="{351E4894-AAD5-0848-6E89-88EEF9128BE5}"/>
              </a:ext>
            </a:extLst>
          </p:cNvPr>
          <p:cNvSpPr txBox="1"/>
          <p:nvPr/>
        </p:nvSpPr>
        <p:spPr>
          <a:xfrm>
            <a:off x="6455897" y="3166285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Produk</a:t>
            </a:r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Akhir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;p3">
            <a:extLst>
              <a:ext uri="{FF2B5EF4-FFF2-40B4-BE49-F238E27FC236}">
                <a16:creationId xmlns:a16="http://schemas.microsoft.com/office/drawing/2014/main" id="{59DA2584-3D74-3870-A7FB-BF91A224F803}"/>
              </a:ext>
            </a:extLst>
          </p:cNvPr>
          <p:cNvSpPr txBox="1"/>
          <p:nvPr/>
        </p:nvSpPr>
        <p:spPr>
          <a:xfrm>
            <a:off x="6114459" y="3668663"/>
            <a:ext cx="192448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Mengujikan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lama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gamifikasi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Google Shape;125;p3">
            <a:extLst>
              <a:ext uri="{FF2B5EF4-FFF2-40B4-BE49-F238E27FC236}">
                <a16:creationId xmlns:a16="http://schemas.microsoft.com/office/drawing/2014/main" id="{069A18C7-DBDF-D8FB-5325-C49ACCE671F9}"/>
              </a:ext>
            </a:extLst>
          </p:cNvPr>
          <p:cNvSpPr txBox="1"/>
          <p:nvPr/>
        </p:nvSpPr>
        <p:spPr>
          <a:xfrm>
            <a:off x="8832912" y="3194248"/>
            <a:ext cx="119575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5;p3">
            <a:extLst>
              <a:ext uri="{FF2B5EF4-FFF2-40B4-BE49-F238E27FC236}">
                <a16:creationId xmlns:a16="http://schemas.microsoft.com/office/drawing/2014/main" id="{A894FCA6-390D-0DBD-D745-AFC40F37C8CD}"/>
              </a:ext>
            </a:extLst>
          </p:cNvPr>
          <p:cNvSpPr txBox="1"/>
          <p:nvPr/>
        </p:nvSpPr>
        <p:spPr>
          <a:xfrm>
            <a:off x="8491474" y="3486606"/>
            <a:ext cx="192448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mengguknakan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kuesioner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aspek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competence, enjoyment dan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usefullness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5364591-B86E-CC77-50A6-51C40277F6CF}"/>
              </a:ext>
            </a:extLst>
          </p:cNvPr>
          <p:cNvSpPr/>
          <p:nvPr/>
        </p:nvSpPr>
        <p:spPr>
          <a:xfrm>
            <a:off x="3174240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0E9D8D-A70D-A568-772E-EFD8738CF767}"/>
              </a:ext>
            </a:extLst>
          </p:cNvPr>
          <p:cNvSpPr/>
          <p:nvPr/>
        </p:nvSpPr>
        <p:spPr>
          <a:xfrm>
            <a:off x="5660116" y="2603490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156C67-FA60-B4FE-963B-8907A9C71CCF}"/>
              </a:ext>
            </a:extLst>
          </p:cNvPr>
          <p:cNvSpPr/>
          <p:nvPr/>
        </p:nvSpPr>
        <p:spPr>
          <a:xfrm>
            <a:off x="8188060" y="2593942"/>
            <a:ext cx="304069" cy="2985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4. Dependent Variable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41D37-A4C6-02DE-73EB-0E0AD0315D50}"/>
              </a:ext>
            </a:extLst>
          </p:cNvPr>
          <p:cNvSpPr/>
          <p:nvPr/>
        </p:nvSpPr>
        <p:spPr>
          <a:xfrm>
            <a:off x="274503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Comptence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5A39-ED1F-B5D2-32BE-96EAF7496A54}"/>
              </a:ext>
            </a:extLst>
          </p:cNvPr>
          <p:cNvSpPr/>
          <p:nvPr/>
        </p:nvSpPr>
        <p:spPr>
          <a:xfrm>
            <a:off x="4488108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53E47-04A8-4C45-8D8D-90AB40861168}"/>
              </a:ext>
            </a:extLst>
          </p:cNvPr>
          <p:cNvSpPr/>
          <p:nvPr/>
        </p:nvSpPr>
        <p:spPr>
          <a:xfrm>
            <a:off x="6231183" y="2466245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Usefullness</a:t>
            </a:r>
            <a:endParaRPr lang="en-US" dirty="0"/>
          </a:p>
        </p:txBody>
      </p:sp>
      <p:sp>
        <p:nvSpPr>
          <p:cNvPr id="10" name="Google Shape;125;p3">
            <a:extLst>
              <a:ext uri="{FF2B5EF4-FFF2-40B4-BE49-F238E27FC236}">
                <a16:creationId xmlns:a16="http://schemas.microsoft.com/office/drawing/2014/main" id="{1AC4196F-985F-E21C-E1EF-31B2B245DABD}"/>
              </a:ext>
            </a:extLst>
          </p:cNvPr>
          <p:cNvSpPr txBox="1"/>
          <p:nvPr/>
        </p:nvSpPr>
        <p:spPr>
          <a:xfrm>
            <a:off x="2637694" y="3160041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u="none" strike="noStrik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kompetisifitas</a:t>
            </a:r>
            <a:endParaRPr lang="en-US" sz="1600" u="none" strike="noStrike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3CBD4842-EB25-85FF-031F-A30437A9C4F1}"/>
              </a:ext>
            </a:extLst>
          </p:cNvPr>
          <p:cNvSpPr txBox="1"/>
          <p:nvPr/>
        </p:nvSpPr>
        <p:spPr>
          <a:xfrm>
            <a:off x="4380769" y="3160040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kepuasan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Google Shape;125;p3">
            <a:extLst>
              <a:ext uri="{FF2B5EF4-FFF2-40B4-BE49-F238E27FC236}">
                <a16:creationId xmlns:a16="http://schemas.microsoft.com/office/drawing/2014/main" id="{1D30C202-D5E4-38B6-5485-C5D0CE1D667E}"/>
              </a:ext>
            </a:extLst>
          </p:cNvPr>
          <p:cNvSpPr txBox="1"/>
          <p:nvPr/>
        </p:nvSpPr>
        <p:spPr>
          <a:xfrm>
            <a:off x="6123844" y="3160039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Tingkat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Penggunaan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92AC7-36CF-28EB-A3F1-C180D7D67BCD}"/>
              </a:ext>
            </a:extLst>
          </p:cNvPr>
          <p:cNvSpPr/>
          <p:nvPr/>
        </p:nvSpPr>
        <p:spPr>
          <a:xfrm>
            <a:off x="7880684" y="2466244"/>
            <a:ext cx="1333500" cy="573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</a:t>
            </a:r>
          </a:p>
        </p:txBody>
      </p:sp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D5CC6286-AEE8-EE51-34B3-A20913661578}"/>
              </a:ext>
            </a:extLst>
          </p:cNvPr>
          <p:cNvSpPr txBox="1"/>
          <p:nvPr/>
        </p:nvSpPr>
        <p:spPr>
          <a:xfrm>
            <a:off x="7773345" y="3160038"/>
            <a:ext cx="15481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Seberapa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penting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kegiatan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dilakukan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5. Task and procedure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EC6F7-8D14-A987-F201-59BDC950C310}"/>
              </a:ext>
            </a:extLst>
          </p:cNvPr>
          <p:cNvSpPr/>
          <p:nvPr/>
        </p:nvSpPr>
        <p:spPr>
          <a:xfrm>
            <a:off x="888551" y="2541559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B9EA0-62FB-3B90-145B-4875CC318716}"/>
              </a:ext>
            </a:extLst>
          </p:cNvPr>
          <p:cNvSpPr txBox="1"/>
          <p:nvPr/>
        </p:nvSpPr>
        <p:spPr>
          <a:xfrm>
            <a:off x="1463733" y="2541559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T1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Lama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C36-B89B-347B-318E-24F161C6A070}"/>
              </a:ext>
            </a:extLst>
          </p:cNvPr>
          <p:cNvSpPr/>
          <p:nvPr/>
        </p:nvSpPr>
        <p:spPr>
          <a:xfrm>
            <a:off x="888551" y="3606373"/>
            <a:ext cx="386904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FF578-646B-CDB4-75B1-1B8CA7B5D910}"/>
              </a:ext>
            </a:extLst>
          </p:cNvPr>
          <p:cNvSpPr txBox="1"/>
          <p:nvPr/>
        </p:nvSpPr>
        <p:spPr>
          <a:xfrm>
            <a:off x="1463733" y="3670111"/>
            <a:ext cx="8452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T2 :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Partisipan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pengisian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sampai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gamifikasi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6. Participants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D72481E6-0B7F-8730-3EA5-4CD5F5AE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8994" y="2149181"/>
            <a:ext cx="1400906" cy="1400906"/>
          </a:xfrm>
          <a:prstGeom prst="rect">
            <a:avLst/>
          </a:prstGeom>
        </p:spPr>
      </p:pic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B610CFC-C249-FF69-8FC1-BA42C9A8D405}"/>
              </a:ext>
            </a:extLst>
          </p:cNvPr>
          <p:cNvSpPr txBox="1"/>
          <p:nvPr/>
        </p:nvSpPr>
        <p:spPr>
          <a:xfrm>
            <a:off x="1546347" y="3452595"/>
            <a:ext cx="1526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none" strike="noStrike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b="1" u="none" strike="noStrike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125;p3">
            <a:extLst>
              <a:ext uri="{FF2B5EF4-FFF2-40B4-BE49-F238E27FC236}">
                <a16:creationId xmlns:a16="http://schemas.microsoft.com/office/drawing/2014/main" id="{FF8ADD2C-9DB2-6638-ACAC-599E0DCE955F}"/>
              </a:ext>
            </a:extLst>
          </p:cNvPr>
          <p:cNvSpPr txBox="1"/>
          <p:nvPr/>
        </p:nvSpPr>
        <p:spPr>
          <a:xfrm>
            <a:off x="3723013" y="2513897"/>
            <a:ext cx="57298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Partisipan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mahasiswa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berjenis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kelamin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laki-laki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berjumlah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5 orang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0" y="6858000"/>
            <a:ext cx="12192000" cy="38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TD – Pengujian perangkat lunak</a:t>
            </a:r>
            <a:endParaRPr sz="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94" y="-1124101"/>
            <a:ext cx="894290" cy="68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608" y="-7173"/>
            <a:ext cx="1144336" cy="7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2">
            <a:extLst>
              <a:ext uri="{FF2B5EF4-FFF2-40B4-BE49-F238E27FC236}">
                <a16:creationId xmlns:a16="http://schemas.microsoft.com/office/drawing/2014/main" id="{E1DEDBD0-6508-AFDC-5F5B-76360CA0FB8E}"/>
              </a:ext>
            </a:extLst>
          </p:cNvPr>
          <p:cNvSpPr txBox="1"/>
          <p:nvPr/>
        </p:nvSpPr>
        <p:spPr>
          <a:xfrm>
            <a:off x="772092" y="1015565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NewRoman"/>
              <a:buNone/>
            </a:pPr>
            <a:r>
              <a:rPr lang="en-US" sz="3200" b="1" dirty="0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7. </a:t>
            </a:r>
            <a:r>
              <a:rPr lang="en-US" sz="3200" b="1" dirty="0" err="1">
                <a:solidFill>
                  <a:srgbClr val="0078C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imesNewRoman"/>
              </a:rPr>
              <a:t>Quetionaire</a:t>
            </a:r>
            <a:endParaRPr sz="3200" b="1" u="none" dirty="0">
              <a:solidFill>
                <a:srgbClr val="0078C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Poppins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583F1D4-31A7-83F8-953C-96CDF772775F}"/>
              </a:ext>
            </a:extLst>
          </p:cNvPr>
          <p:cNvSpPr txBox="1"/>
          <p:nvPr/>
        </p:nvSpPr>
        <p:spPr>
          <a:xfrm>
            <a:off x="772092" y="1589306"/>
            <a:ext cx="108769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</a:t>
            </a:r>
            <a:r>
              <a:rPr lang="en-US" dirty="0"/>
              <a:t>Intrinsic Motivation Inventory (IMI)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enjoyment, usefulness importance, dan competence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 – 7.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0F5BD-87AC-1C98-D3C7-4C2618367908}"/>
              </a:ext>
            </a:extLst>
          </p:cNvPr>
          <p:cNvSpPr txBox="1"/>
          <p:nvPr/>
        </p:nvSpPr>
        <p:spPr>
          <a:xfrm>
            <a:off x="723169" y="2591038"/>
            <a:ext cx="3829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Interest/Enjoyment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enjoyed doing this activity very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was fun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was a boring activity.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This activity did not hold my attention at all. 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would describe this activity as very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thought this activity was quite enjoyable.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While I was doing this activity, I was thinking about how much I enjoyed it.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7B238-DF18-A856-4153-7E56E0AA6250}"/>
              </a:ext>
            </a:extLst>
          </p:cNvPr>
          <p:cNvSpPr txBox="1"/>
          <p:nvPr/>
        </p:nvSpPr>
        <p:spPr>
          <a:xfrm>
            <a:off x="4552219" y="2582385"/>
            <a:ext cx="36773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C00000"/>
                </a:solidFill>
                <a:effectLst/>
                <a:latin typeface="Times-Bold"/>
              </a:rPr>
              <a:t>Perceived Competence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am pretty good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think I did pretty well at this activity, compared to other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After working at this activity for awhile, I felt pretty competent.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am satisfied with my performance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I was pretty skilled at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This was an activity that I 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Times-Roman"/>
              </a:rPr>
              <a:t>couldnt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Times-Roman"/>
              </a:rPr>
              <a:t> do very well. (R)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7EFC7-7272-7531-4496-17615AF8ABBE}"/>
              </a:ext>
            </a:extLst>
          </p:cNvPr>
          <p:cNvSpPr txBox="1"/>
          <p:nvPr/>
        </p:nvSpPr>
        <p:spPr>
          <a:xfrm>
            <a:off x="8229600" y="2548133"/>
            <a:ext cx="3677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-Bold"/>
              </a:rPr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put a lot of effort into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try very hard to do well at this activity. (R)I tried very hard on this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It was important to me to do well at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-Roman"/>
              </a:rPr>
              <a:t>didnt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-Roman"/>
              </a:rPr>
              <a:t> put much energy into this. (R)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2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1080</Words>
  <Application>Microsoft Office PowerPoint</Application>
  <PresentationFormat>Widescreen</PresentationFormat>
  <Paragraphs>185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Poppins</vt:lpstr>
      <vt:lpstr>Times-Bold</vt:lpstr>
      <vt:lpstr>Raleway</vt:lpstr>
      <vt:lpstr>Times-Roman</vt:lpstr>
      <vt:lpstr>Roboto</vt:lpstr>
      <vt:lpstr>Antonio</vt:lpstr>
      <vt:lpstr>Arial</vt:lpstr>
      <vt:lpstr>Calibri</vt:lpstr>
      <vt:lpstr>TimesNewRoman</vt:lpstr>
      <vt:lpstr>Office Theme</vt:lpstr>
      <vt:lpstr>CorelDRAW</vt:lpstr>
      <vt:lpstr>Investigating Motivation in Filling out Student Satisfaction Surveys Using  Gamification.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Bug fixing time prediction using Supervised Learning Algorithms</dc:title>
  <dc:creator>Zelli Ghea Mardi Anugrah</dc:creator>
  <cp:lastModifiedBy>Zelli Ghea Mardi Anugrah</cp:lastModifiedBy>
  <cp:revision>28</cp:revision>
  <dcterms:created xsi:type="dcterms:W3CDTF">2023-09-18T02:28:00Z</dcterms:created>
  <dcterms:modified xsi:type="dcterms:W3CDTF">2023-12-06T11:34:58Z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  <property fmtid="{D5CDD505-2E9C-101B-9397-08002B2CF9AE}" pid="3" name="ICV">
    <vt:lpwstr>E47532DA02CA43CA87F82D12B65CACB5_12</vt:lpwstr>
  </property>
  <property fmtid="{D5CDD505-2E9C-101B-9397-08002B2CF9AE}" pid="4" name="KSOProductBuildVer">
    <vt:lpwstr>1033-12.2.0.13215</vt:lpwstr>
  </property>
</Properties>
</file>