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70" r:id="rId4"/>
    <p:sldId id="271" r:id="rId5"/>
    <p:sldId id="272" r:id="rId6"/>
    <p:sldId id="273" r:id="rId7"/>
    <p:sldId id="274" r:id="rId8"/>
    <p:sldId id="275" r:id="rId9"/>
    <p:sldId id="258" r:id="rId10"/>
    <p:sldId id="276" r:id="rId11"/>
    <p:sldId id="277" r:id="rId12"/>
    <p:sldId id="278" r:id="rId13"/>
    <p:sldId id="280" r:id="rId14"/>
    <p:sldId id="279" r:id="rId15"/>
    <p:sldId id="281" r:id="rId16"/>
    <p:sldId id="282" r:id="rId17"/>
    <p:sldId id="283" r:id="rId18"/>
    <p:sldId id="284" r:id="rId19"/>
    <p:sldId id="269" r:id="rId20"/>
  </p:sldIdLst>
  <p:sldSz cx="12192000" cy="6858000"/>
  <p:notesSz cx="6858000" cy="9144000"/>
  <p:embeddedFontLst>
    <p:embeddedFont>
      <p:font typeface="Antonio" panose="020B0604020202020204" charset="0"/>
      <p:regular r:id="rId22"/>
      <p:bold r:id="rId23"/>
    </p:embeddedFont>
    <p:embeddedFont>
      <p:font typeface="Calibri" panose="020F0502020204030204" pitchFamily="34" charset="0"/>
      <p:regular r:id="rId24"/>
      <p:bold r:id="rId25"/>
      <p:italic r:id="rId26"/>
      <p:boldItalic r:id="rId27"/>
    </p:embeddedFont>
    <p:embeddedFont>
      <p:font typeface="Poppins" panose="00000500000000000000"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gq9e6PIVRfIc1y/knCHvjwhw8CQ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8C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392DD98-2C88-497C-8B51-1ADD59703361}">
  <a:tblStyle styleId="{2392DD98-2C88-497C-8B51-1ADD59703361}"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fill>
          <a:solidFill>
            <a:schemeClr val="dk1">
              <a:alpha val="20000"/>
            </a:schemeClr>
          </a:solidFill>
        </a:fill>
      </a:tcStyle>
    </a:band1H>
    <a:band2H>
      <a:tcTxStyle/>
      <a:tcStyle>
        <a:tcBdr/>
      </a:tcStyle>
    </a:band2H>
    <a:band1V>
      <a:tcTxStyle/>
      <a:tcStyle>
        <a:tcBdr/>
        <a:fill>
          <a:solidFill>
            <a:schemeClr val="dk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dk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9732BFA6-7026-4C5E-89AD-9EFCC9C7C7FE}" styleName="Table_1">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heme" Target="theme/theme1.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0459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817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9207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0488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7152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8163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8426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4446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168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5114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5405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5258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934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6459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2245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2"/>
          <p:cNvSpPr>
            <a:spLocks noGrp="1"/>
          </p:cNvSpPr>
          <p:nvPr>
            <p:ph type="pic" idx="2"/>
          </p:nvPr>
        </p:nvSpPr>
        <p:spPr>
          <a:xfrm>
            <a:off x="5183188" y="987425"/>
            <a:ext cx="6172200" cy="4873625"/>
          </a:xfrm>
          <a:prstGeom prst="rect">
            <a:avLst/>
          </a:prstGeom>
          <a:noFill/>
          <a:ln>
            <a:noFill/>
          </a:ln>
        </p:spPr>
      </p:sp>
      <p:sp>
        <p:nvSpPr>
          <p:cNvPr id="68" name="Google Shape;68;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3999" y="2444125"/>
            <a:ext cx="9725025" cy="161959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000"/>
              <a:buFont typeface="Calibri"/>
              <a:buNone/>
            </a:pPr>
            <a:r>
              <a:rPr lang="en-US" sz="3200" dirty="0"/>
              <a:t>Turning Your Book into a Game: Improving Motivation</a:t>
            </a:r>
            <a:br>
              <a:rPr lang="en-US" sz="3200" dirty="0"/>
            </a:br>
            <a:r>
              <a:rPr lang="en-US" sz="3200" dirty="0"/>
              <a:t>through Tangible Interaction and Diegetic Feedback in an</a:t>
            </a:r>
            <a:br>
              <a:rPr lang="en-US" sz="3200" dirty="0"/>
            </a:br>
            <a:r>
              <a:rPr lang="en-US" sz="3200" dirty="0"/>
              <a:t>AR Mathematics Game for Children</a:t>
            </a:r>
            <a:endParaRPr lang="en-US" sz="4800" dirty="0"/>
          </a:p>
        </p:txBody>
      </p:sp>
      <p:sp>
        <p:nvSpPr>
          <p:cNvPr id="89" name="Google Shape;89;p1"/>
          <p:cNvSpPr txBox="1"/>
          <p:nvPr/>
        </p:nvSpPr>
        <p:spPr>
          <a:xfrm>
            <a:off x="1581341" y="4413875"/>
            <a:ext cx="10610659" cy="386904"/>
          </a:xfrm>
          <a:prstGeom prst="rect">
            <a:avLst/>
          </a:prstGeom>
          <a:solidFill>
            <a:srgbClr val="0078C1"/>
          </a:solidFill>
          <a:ln>
            <a:noFill/>
          </a:ln>
        </p:spPr>
        <p:txBody>
          <a:bodyPr spcFirstLastPara="1" wrap="square" lIns="91425" tIns="45700" rIns="91425" bIns="45700" anchor="ctr" anchorCtr="0">
            <a:noAutofit/>
          </a:bodyPr>
          <a:lstStyle/>
          <a:p>
            <a:pPr marL="0" marR="0" lvl="0" indent="0" algn="l" rtl="0">
              <a:lnSpc>
                <a:spcPct val="90000"/>
              </a:lnSpc>
              <a:spcBef>
                <a:spcPts val="1000"/>
              </a:spcBef>
              <a:spcAft>
                <a:spcPts val="0"/>
              </a:spcAft>
              <a:buClr>
                <a:schemeClr val="lt1"/>
              </a:buClr>
              <a:buSzPts val="1400"/>
              <a:buFont typeface="Arial"/>
              <a:buNone/>
            </a:pPr>
            <a:r>
              <a:rPr lang="en-US" sz="1400" b="0" i="0" u="none" strike="noStrike" cap="none" dirty="0">
                <a:solidFill>
                  <a:schemeClr val="lt1"/>
                </a:solidFill>
                <a:latin typeface="Poppins"/>
                <a:ea typeface="Poppins"/>
                <a:cs typeface="Poppins"/>
                <a:sym typeface="Poppins"/>
              </a:rPr>
              <a:t>Zelli Ghea Mardi Anugrah (6025222014)</a:t>
            </a:r>
            <a:endParaRPr dirty="0"/>
          </a:p>
        </p:txBody>
      </p:sp>
      <p:sp>
        <p:nvSpPr>
          <p:cNvPr id="90" name="Google Shape;90;p1"/>
          <p:cNvSpPr txBox="1"/>
          <p:nvPr/>
        </p:nvSpPr>
        <p:spPr>
          <a:xfrm>
            <a:off x="1524000" y="1812869"/>
            <a:ext cx="9144000" cy="476904"/>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1"/>
              </a:buClr>
              <a:buSzPts val="1800"/>
              <a:buFont typeface="Poppins"/>
              <a:buNone/>
            </a:pPr>
            <a:r>
              <a:rPr lang="en-US" sz="1800" b="1" i="0" u="none" strike="noStrike" cap="none" dirty="0">
                <a:solidFill>
                  <a:schemeClr val="dk1"/>
                </a:solidFill>
                <a:latin typeface="Poppins"/>
                <a:ea typeface="Poppins"/>
                <a:cs typeface="Poppins"/>
                <a:sym typeface="Poppins"/>
              </a:rPr>
              <a:t>Paper Review </a:t>
            </a:r>
            <a:endParaRPr dirty="0"/>
          </a:p>
        </p:txBody>
      </p:sp>
      <p:sp>
        <p:nvSpPr>
          <p:cNvPr id="91" name="Google Shape;91;p1"/>
          <p:cNvSpPr txBox="1"/>
          <p:nvPr/>
        </p:nvSpPr>
        <p:spPr>
          <a:xfrm>
            <a:off x="0" y="6471096"/>
            <a:ext cx="12192000" cy="386904"/>
          </a:xfrm>
          <a:prstGeom prst="rect">
            <a:avLst/>
          </a:prstGeom>
          <a:solidFill>
            <a:srgbClr val="0078C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1200"/>
              <a:buFont typeface="Arial"/>
              <a:buNone/>
            </a:pPr>
            <a:r>
              <a:rPr lang="en-US" sz="1200" b="0" i="0" u="none" strike="noStrike" cap="none" dirty="0">
                <a:solidFill>
                  <a:schemeClr val="lt1"/>
                </a:solidFill>
                <a:latin typeface="Poppins"/>
                <a:ea typeface="Poppins"/>
                <a:cs typeface="Poppins"/>
                <a:sym typeface="Poppins"/>
              </a:rPr>
              <a:t>TD – </a:t>
            </a:r>
            <a:r>
              <a:rPr lang="en-US" sz="1200" b="0" i="0" u="none" strike="noStrike" cap="none" dirty="0" err="1">
                <a:solidFill>
                  <a:schemeClr val="lt1"/>
                </a:solidFill>
                <a:latin typeface="Poppins"/>
                <a:ea typeface="Poppins"/>
                <a:cs typeface="Poppins"/>
                <a:sym typeface="Poppins"/>
              </a:rPr>
              <a:t>Interaksi</a:t>
            </a:r>
            <a:r>
              <a:rPr lang="en-US" sz="1200" b="0" i="0" u="none" strike="noStrike" cap="none" dirty="0">
                <a:solidFill>
                  <a:schemeClr val="lt1"/>
                </a:solidFill>
                <a:latin typeface="Poppins"/>
                <a:ea typeface="Poppins"/>
                <a:cs typeface="Poppins"/>
                <a:sym typeface="Poppins"/>
              </a:rPr>
              <a:t> </a:t>
            </a:r>
            <a:r>
              <a:rPr lang="en-US" sz="1200" b="0" i="0" u="none" strike="noStrike" cap="none" dirty="0" err="1">
                <a:solidFill>
                  <a:schemeClr val="lt1"/>
                </a:solidFill>
                <a:latin typeface="Poppins"/>
                <a:ea typeface="Poppins"/>
                <a:cs typeface="Poppins"/>
                <a:sym typeface="Poppins"/>
              </a:rPr>
              <a:t>Manusia</a:t>
            </a:r>
            <a:r>
              <a:rPr lang="en-US" sz="1200" b="0" i="0" u="none" strike="noStrike" cap="none" dirty="0">
                <a:solidFill>
                  <a:schemeClr val="lt1"/>
                </a:solidFill>
                <a:latin typeface="Poppins"/>
                <a:ea typeface="Poppins"/>
                <a:cs typeface="Poppins"/>
                <a:sym typeface="Poppins"/>
              </a:rPr>
              <a:t> dan </a:t>
            </a:r>
            <a:r>
              <a:rPr lang="en-US" sz="1200" b="0" i="0" u="none" strike="noStrike" cap="none" dirty="0" err="1">
                <a:solidFill>
                  <a:schemeClr val="lt1"/>
                </a:solidFill>
                <a:latin typeface="Poppins"/>
                <a:ea typeface="Poppins"/>
                <a:cs typeface="Poppins"/>
                <a:sym typeface="Poppins"/>
              </a:rPr>
              <a:t>Komputer</a:t>
            </a:r>
            <a:endParaRPr sz="400" b="0" i="0" u="none" strike="noStrike" cap="none" dirty="0">
              <a:solidFill>
                <a:schemeClr val="lt1"/>
              </a:solidFill>
              <a:latin typeface="Poppins"/>
              <a:ea typeface="Poppins"/>
              <a:cs typeface="Poppins"/>
              <a:sym typeface="Poppins"/>
            </a:endParaRPr>
          </a:p>
        </p:txBody>
      </p:sp>
      <p:pic>
        <p:nvPicPr>
          <p:cNvPr id="92" name="Google Shape;92;p1"/>
          <p:cNvPicPr preferRelativeResize="0"/>
          <p:nvPr/>
        </p:nvPicPr>
        <p:blipFill rotWithShape="1">
          <a:blip r:embed="rId3">
            <a:alphaModFix/>
          </a:blip>
          <a:srcRect/>
          <a:stretch/>
        </p:blipFill>
        <p:spPr>
          <a:xfrm>
            <a:off x="2637694" y="222099"/>
            <a:ext cx="894290" cy="688986"/>
          </a:xfrm>
          <a:prstGeom prst="rect">
            <a:avLst/>
          </a:prstGeom>
          <a:noFill/>
          <a:ln>
            <a:noFill/>
          </a:ln>
        </p:spPr>
      </p:pic>
      <p:pic>
        <p:nvPicPr>
          <p:cNvPr id="93" name="Google Shape;93;p1"/>
          <p:cNvPicPr preferRelativeResize="0"/>
          <p:nvPr/>
        </p:nvPicPr>
        <p:blipFill rotWithShape="1">
          <a:blip r:embed="rId4">
            <a:alphaModFix/>
          </a:blip>
          <a:srcRect/>
          <a:stretch/>
        </p:blipFill>
        <p:spPr>
          <a:xfrm>
            <a:off x="618456" y="-7174"/>
            <a:ext cx="1811087" cy="1116837"/>
          </a:xfrm>
          <a:prstGeom prst="rect">
            <a:avLst/>
          </a:prstGeom>
          <a:noFill/>
          <a:ln>
            <a:noFill/>
          </a:ln>
        </p:spPr>
      </p:pic>
      <p:sp>
        <p:nvSpPr>
          <p:cNvPr id="94" name="Google Shape;94;p1"/>
          <p:cNvSpPr txBox="1"/>
          <p:nvPr/>
        </p:nvSpPr>
        <p:spPr>
          <a:xfrm>
            <a:off x="0" y="4413875"/>
            <a:ext cx="1581341" cy="386904"/>
          </a:xfrm>
          <a:prstGeom prst="rect">
            <a:avLst/>
          </a:prstGeom>
          <a:solidFill>
            <a:srgbClr val="0078C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400"/>
              <a:buFont typeface="Arial"/>
              <a:buNone/>
            </a:pPr>
            <a:endParaRPr sz="1400" b="0" i="0" u="none" strike="noStrike" cap="none">
              <a:solidFill>
                <a:schemeClr val="lt1"/>
              </a:solidFill>
              <a:latin typeface="Poppins"/>
              <a:ea typeface="Poppins"/>
              <a:cs typeface="Poppins"/>
              <a:sym typeface="Poppins"/>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p:nvPr/>
        </p:nvSpPr>
        <p:spPr>
          <a:xfrm>
            <a:off x="0" y="6858000"/>
            <a:ext cx="12192000" cy="386904"/>
          </a:xfrm>
          <a:prstGeom prst="rect">
            <a:avLst/>
          </a:prstGeom>
          <a:solidFill>
            <a:srgbClr val="0078C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1200"/>
              <a:buFont typeface="Arial"/>
              <a:buNone/>
            </a:pPr>
            <a:r>
              <a:rPr lang="en-US" sz="1200">
                <a:solidFill>
                  <a:schemeClr val="lt1"/>
                </a:solidFill>
                <a:latin typeface="Poppins"/>
                <a:ea typeface="Poppins"/>
                <a:cs typeface="Poppins"/>
                <a:sym typeface="Poppins"/>
              </a:rPr>
              <a:t>TD – Pengujian perangkat lunak</a:t>
            </a:r>
            <a:endParaRPr sz="400">
              <a:solidFill>
                <a:schemeClr val="lt1"/>
              </a:solidFill>
              <a:latin typeface="Poppins"/>
              <a:ea typeface="Poppins"/>
              <a:cs typeface="Poppins"/>
              <a:sym typeface="Poppins"/>
            </a:endParaRPr>
          </a:p>
        </p:txBody>
      </p:sp>
      <p:pic>
        <p:nvPicPr>
          <p:cNvPr id="113" name="Google Shape;113;p3"/>
          <p:cNvPicPr preferRelativeResize="0"/>
          <p:nvPr/>
        </p:nvPicPr>
        <p:blipFill rotWithShape="1">
          <a:blip r:embed="rId3">
            <a:alphaModFix/>
          </a:blip>
          <a:srcRect/>
          <a:stretch/>
        </p:blipFill>
        <p:spPr>
          <a:xfrm>
            <a:off x="2637694" y="-1124101"/>
            <a:ext cx="894290" cy="688986"/>
          </a:xfrm>
          <a:prstGeom prst="rect">
            <a:avLst/>
          </a:prstGeom>
          <a:noFill/>
          <a:ln>
            <a:noFill/>
          </a:ln>
        </p:spPr>
      </p:pic>
      <p:pic>
        <p:nvPicPr>
          <p:cNvPr id="114" name="Google Shape;114;p3"/>
          <p:cNvPicPr preferRelativeResize="0"/>
          <p:nvPr/>
        </p:nvPicPr>
        <p:blipFill rotWithShape="1">
          <a:blip r:embed="rId4">
            <a:alphaModFix/>
          </a:blip>
          <a:srcRect/>
          <a:stretch/>
        </p:blipFill>
        <p:spPr>
          <a:xfrm>
            <a:off x="826608" y="-7173"/>
            <a:ext cx="1144336" cy="705674"/>
          </a:xfrm>
          <a:prstGeom prst="rect">
            <a:avLst/>
          </a:prstGeom>
          <a:noFill/>
          <a:ln>
            <a:noFill/>
          </a:ln>
        </p:spPr>
      </p:pic>
      <p:sp>
        <p:nvSpPr>
          <p:cNvPr id="115" name="Google Shape;115;p3"/>
          <p:cNvSpPr txBox="1"/>
          <p:nvPr/>
        </p:nvSpPr>
        <p:spPr>
          <a:xfrm>
            <a:off x="1524000" y="976779"/>
            <a:ext cx="9144000" cy="573741"/>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000000"/>
              </a:buClr>
              <a:buSzPts val="3200"/>
              <a:buFont typeface="TimesNewRoman"/>
              <a:buNone/>
            </a:pPr>
            <a:r>
              <a:rPr lang="en-US" sz="3200" b="0" i="0" dirty="0">
                <a:solidFill>
                  <a:srgbClr val="000000"/>
                </a:solidFill>
                <a:latin typeface="TimesNewRoman"/>
                <a:ea typeface="TimesNewRoman"/>
                <a:cs typeface="TimesNewRoman"/>
                <a:sym typeface="TimesNewRoman"/>
              </a:rPr>
              <a:t>Game Design</a:t>
            </a:r>
            <a:endParaRPr sz="3200" dirty="0">
              <a:solidFill>
                <a:schemeClr val="dk1"/>
              </a:solidFill>
              <a:latin typeface="Poppins"/>
              <a:ea typeface="Poppins"/>
              <a:cs typeface="Poppins"/>
              <a:sym typeface="Poppins"/>
            </a:endParaRPr>
          </a:p>
        </p:txBody>
      </p:sp>
      <p:pic>
        <p:nvPicPr>
          <p:cNvPr id="3" name="Picture 2">
            <a:extLst>
              <a:ext uri="{FF2B5EF4-FFF2-40B4-BE49-F238E27FC236}">
                <a16:creationId xmlns:a16="http://schemas.microsoft.com/office/drawing/2014/main" id="{D1648DA6-1AF1-9411-D68B-646CBC9C09B7}"/>
              </a:ext>
            </a:extLst>
          </p:cNvPr>
          <p:cNvPicPr>
            <a:picLocks noChangeAspect="1"/>
          </p:cNvPicPr>
          <p:nvPr/>
        </p:nvPicPr>
        <p:blipFill>
          <a:blip r:embed="rId5"/>
          <a:stretch>
            <a:fillRect/>
          </a:stretch>
        </p:blipFill>
        <p:spPr>
          <a:xfrm>
            <a:off x="1524000" y="2082160"/>
            <a:ext cx="5498322" cy="2885936"/>
          </a:xfrm>
          <a:prstGeom prst="rect">
            <a:avLst/>
          </a:prstGeom>
        </p:spPr>
      </p:pic>
      <p:sp>
        <p:nvSpPr>
          <p:cNvPr id="6" name="Google Shape;115;p3">
            <a:extLst>
              <a:ext uri="{FF2B5EF4-FFF2-40B4-BE49-F238E27FC236}">
                <a16:creationId xmlns:a16="http://schemas.microsoft.com/office/drawing/2014/main" id="{FB577391-687E-E5D8-7C95-760B4190B4B3}"/>
              </a:ext>
            </a:extLst>
          </p:cNvPr>
          <p:cNvSpPr txBox="1"/>
          <p:nvPr/>
        </p:nvSpPr>
        <p:spPr>
          <a:xfrm>
            <a:off x="1524000" y="1346175"/>
            <a:ext cx="9144000" cy="573741"/>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000000"/>
              </a:buClr>
              <a:buSzPts val="3200"/>
              <a:buFont typeface="TimesNewRoman"/>
              <a:buNone/>
            </a:pPr>
            <a:r>
              <a:rPr lang="en-US" sz="1800" dirty="0">
                <a:solidFill>
                  <a:schemeClr val="dk1"/>
                </a:solidFill>
                <a:latin typeface="TimesNewRoman"/>
                <a:ea typeface="Poppins"/>
                <a:cs typeface="Poppins"/>
                <a:sym typeface="TimesNewRoman"/>
              </a:rPr>
              <a:t>The game is designed using below condition</a:t>
            </a:r>
            <a:endParaRPr sz="1800" dirty="0">
              <a:solidFill>
                <a:schemeClr val="dk1"/>
              </a:solidFill>
              <a:latin typeface="Poppins"/>
              <a:ea typeface="Poppins"/>
              <a:cs typeface="Poppins"/>
              <a:sym typeface="Poppins"/>
            </a:endParaRPr>
          </a:p>
        </p:txBody>
      </p:sp>
      <p:pic>
        <p:nvPicPr>
          <p:cNvPr id="8" name="Picture 7">
            <a:extLst>
              <a:ext uri="{FF2B5EF4-FFF2-40B4-BE49-F238E27FC236}">
                <a16:creationId xmlns:a16="http://schemas.microsoft.com/office/drawing/2014/main" id="{95BDBA0E-4854-D76C-2658-65F6ACE4AB93}"/>
              </a:ext>
            </a:extLst>
          </p:cNvPr>
          <p:cNvPicPr>
            <a:picLocks noChangeAspect="1"/>
          </p:cNvPicPr>
          <p:nvPr/>
        </p:nvPicPr>
        <p:blipFill>
          <a:blip r:embed="rId6"/>
          <a:stretch>
            <a:fillRect/>
          </a:stretch>
        </p:blipFill>
        <p:spPr>
          <a:xfrm>
            <a:off x="7630391" y="516506"/>
            <a:ext cx="4039164" cy="2581635"/>
          </a:xfrm>
          <a:prstGeom prst="rect">
            <a:avLst/>
          </a:prstGeom>
        </p:spPr>
      </p:pic>
      <p:pic>
        <p:nvPicPr>
          <p:cNvPr id="10" name="Picture 9">
            <a:extLst>
              <a:ext uri="{FF2B5EF4-FFF2-40B4-BE49-F238E27FC236}">
                <a16:creationId xmlns:a16="http://schemas.microsoft.com/office/drawing/2014/main" id="{7D08A7A8-7783-5C93-EACE-C269D32C8673}"/>
              </a:ext>
            </a:extLst>
          </p:cNvPr>
          <p:cNvPicPr>
            <a:picLocks noChangeAspect="1"/>
          </p:cNvPicPr>
          <p:nvPr/>
        </p:nvPicPr>
        <p:blipFill>
          <a:blip r:embed="rId7"/>
          <a:stretch>
            <a:fillRect/>
          </a:stretch>
        </p:blipFill>
        <p:spPr>
          <a:xfrm>
            <a:off x="7707549" y="3210733"/>
            <a:ext cx="3884847" cy="3372457"/>
          </a:xfrm>
          <a:prstGeom prst="rect">
            <a:avLst/>
          </a:prstGeom>
        </p:spPr>
      </p:pic>
    </p:spTree>
    <p:extLst>
      <p:ext uri="{BB962C8B-B14F-4D97-AF65-F5344CB8AC3E}">
        <p14:creationId xmlns:p14="http://schemas.microsoft.com/office/powerpoint/2010/main" val="4722899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p:nvPr/>
        </p:nvSpPr>
        <p:spPr>
          <a:xfrm>
            <a:off x="0" y="6858000"/>
            <a:ext cx="12192000" cy="386904"/>
          </a:xfrm>
          <a:prstGeom prst="rect">
            <a:avLst/>
          </a:prstGeom>
          <a:solidFill>
            <a:srgbClr val="0078C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1200"/>
              <a:buFont typeface="Arial"/>
              <a:buNone/>
            </a:pPr>
            <a:r>
              <a:rPr lang="en-US" sz="1200">
                <a:solidFill>
                  <a:schemeClr val="lt1"/>
                </a:solidFill>
                <a:latin typeface="Poppins"/>
                <a:ea typeface="Poppins"/>
                <a:cs typeface="Poppins"/>
                <a:sym typeface="Poppins"/>
              </a:rPr>
              <a:t>TD – Pengujian perangkat lunak</a:t>
            </a:r>
            <a:endParaRPr sz="400">
              <a:solidFill>
                <a:schemeClr val="lt1"/>
              </a:solidFill>
              <a:latin typeface="Poppins"/>
              <a:ea typeface="Poppins"/>
              <a:cs typeface="Poppins"/>
              <a:sym typeface="Poppins"/>
            </a:endParaRPr>
          </a:p>
        </p:txBody>
      </p:sp>
      <p:pic>
        <p:nvPicPr>
          <p:cNvPr id="113" name="Google Shape;113;p3"/>
          <p:cNvPicPr preferRelativeResize="0"/>
          <p:nvPr/>
        </p:nvPicPr>
        <p:blipFill rotWithShape="1">
          <a:blip r:embed="rId3">
            <a:alphaModFix/>
          </a:blip>
          <a:srcRect/>
          <a:stretch/>
        </p:blipFill>
        <p:spPr>
          <a:xfrm>
            <a:off x="2637694" y="-1124101"/>
            <a:ext cx="894290" cy="688986"/>
          </a:xfrm>
          <a:prstGeom prst="rect">
            <a:avLst/>
          </a:prstGeom>
          <a:noFill/>
          <a:ln>
            <a:noFill/>
          </a:ln>
        </p:spPr>
      </p:pic>
      <p:pic>
        <p:nvPicPr>
          <p:cNvPr id="114" name="Google Shape;114;p3"/>
          <p:cNvPicPr preferRelativeResize="0"/>
          <p:nvPr/>
        </p:nvPicPr>
        <p:blipFill rotWithShape="1">
          <a:blip r:embed="rId4">
            <a:alphaModFix/>
          </a:blip>
          <a:srcRect/>
          <a:stretch/>
        </p:blipFill>
        <p:spPr>
          <a:xfrm>
            <a:off x="826608" y="-7173"/>
            <a:ext cx="1144336" cy="705674"/>
          </a:xfrm>
          <a:prstGeom prst="rect">
            <a:avLst/>
          </a:prstGeom>
          <a:noFill/>
          <a:ln>
            <a:noFill/>
          </a:ln>
        </p:spPr>
      </p:pic>
      <p:sp>
        <p:nvSpPr>
          <p:cNvPr id="115" name="Google Shape;115;p3"/>
          <p:cNvSpPr txBox="1"/>
          <p:nvPr/>
        </p:nvSpPr>
        <p:spPr>
          <a:xfrm>
            <a:off x="1524000" y="976779"/>
            <a:ext cx="9144000" cy="573741"/>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000000"/>
              </a:buClr>
              <a:buSzPts val="3200"/>
              <a:buFont typeface="TimesNewRoman"/>
              <a:buNone/>
            </a:pPr>
            <a:r>
              <a:rPr lang="en-US" sz="3200" b="0" i="0" dirty="0">
                <a:solidFill>
                  <a:srgbClr val="000000"/>
                </a:solidFill>
                <a:latin typeface="TimesNewRoman"/>
                <a:ea typeface="TimesNewRoman"/>
                <a:cs typeface="TimesNewRoman"/>
                <a:sym typeface="TimesNewRoman"/>
              </a:rPr>
              <a:t>Game Mechanic</a:t>
            </a:r>
            <a:endParaRPr sz="3200" dirty="0">
              <a:solidFill>
                <a:schemeClr val="dk1"/>
              </a:solidFill>
              <a:latin typeface="Poppins"/>
              <a:ea typeface="Poppins"/>
              <a:cs typeface="Poppins"/>
              <a:sym typeface="Poppins"/>
            </a:endParaRPr>
          </a:p>
        </p:txBody>
      </p:sp>
      <p:sp>
        <p:nvSpPr>
          <p:cNvPr id="2" name="Google Shape;115;p3">
            <a:extLst>
              <a:ext uri="{FF2B5EF4-FFF2-40B4-BE49-F238E27FC236}">
                <a16:creationId xmlns:a16="http://schemas.microsoft.com/office/drawing/2014/main" id="{C0AD6AA4-2863-D335-2703-CBF4FE06F1F7}"/>
              </a:ext>
            </a:extLst>
          </p:cNvPr>
          <p:cNvSpPr txBox="1"/>
          <p:nvPr/>
        </p:nvSpPr>
        <p:spPr>
          <a:xfrm>
            <a:off x="1524001" y="2022589"/>
            <a:ext cx="2124074" cy="1025411"/>
          </a:xfrm>
          <a:prstGeom prst="rect">
            <a:avLst/>
          </a:prstGeom>
          <a:noFill/>
          <a:ln>
            <a:noFill/>
          </a:ln>
        </p:spPr>
        <p:txBody>
          <a:bodyPr spcFirstLastPara="1" wrap="square" lIns="91425" tIns="45700" rIns="91425" bIns="45700" anchor="b" anchorCtr="0">
            <a:normAutofit lnSpcReduction="10000"/>
          </a:bodyPr>
          <a:lstStyle/>
          <a:p>
            <a:pPr marL="0" marR="0" lvl="0" indent="0" algn="l" rtl="0">
              <a:lnSpc>
                <a:spcPct val="90000"/>
              </a:lnSpc>
              <a:spcBef>
                <a:spcPts val="0"/>
              </a:spcBef>
              <a:spcAft>
                <a:spcPts val="0"/>
              </a:spcAft>
              <a:buClr>
                <a:srgbClr val="000000"/>
              </a:buClr>
              <a:buSzPts val="3200"/>
              <a:buFont typeface="TimesNewRoman"/>
              <a:buNone/>
            </a:pPr>
            <a:r>
              <a:rPr lang="en-US" sz="2400" dirty="0">
                <a:solidFill>
                  <a:schemeClr val="dk1"/>
                </a:solidFill>
                <a:latin typeface="TimesNewRoman"/>
                <a:ea typeface="Poppins"/>
                <a:cs typeface="Poppins"/>
                <a:sym typeface="TimesNewRoman"/>
              </a:rPr>
              <a:t>Children find animal from book</a:t>
            </a:r>
            <a:endParaRPr sz="2400" dirty="0">
              <a:solidFill>
                <a:schemeClr val="dk1"/>
              </a:solidFill>
              <a:latin typeface="Poppins"/>
              <a:ea typeface="Poppins"/>
              <a:cs typeface="Poppins"/>
              <a:sym typeface="Poppins"/>
            </a:endParaRPr>
          </a:p>
        </p:txBody>
      </p:sp>
      <p:sp>
        <p:nvSpPr>
          <p:cNvPr id="4" name="Google Shape;115;p3">
            <a:extLst>
              <a:ext uri="{FF2B5EF4-FFF2-40B4-BE49-F238E27FC236}">
                <a16:creationId xmlns:a16="http://schemas.microsoft.com/office/drawing/2014/main" id="{B2CDD0A2-1DA9-9B6B-2085-B84D37496F3E}"/>
              </a:ext>
            </a:extLst>
          </p:cNvPr>
          <p:cNvSpPr txBox="1"/>
          <p:nvPr/>
        </p:nvSpPr>
        <p:spPr>
          <a:xfrm>
            <a:off x="5210176" y="2022588"/>
            <a:ext cx="2124074" cy="1025411"/>
          </a:xfrm>
          <a:prstGeom prst="rect">
            <a:avLst/>
          </a:prstGeom>
          <a:noFill/>
          <a:ln>
            <a:noFill/>
          </a:ln>
        </p:spPr>
        <p:txBody>
          <a:bodyPr spcFirstLastPara="1" wrap="square" lIns="91425" tIns="45700" rIns="91425" bIns="45700" anchor="b" anchorCtr="0">
            <a:normAutofit lnSpcReduction="10000"/>
          </a:bodyPr>
          <a:lstStyle/>
          <a:p>
            <a:pPr marL="0" marR="0" lvl="0" indent="0" algn="l" rtl="0">
              <a:lnSpc>
                <a:spcPct val="90000"/>
              </a:lnSpc>
              <a:spcBef>
                <a:spcPts val="0"/>
              </a:spcBef>
              <a:spcAft>
                <a:spcPts val="0"/>
              </a:spcAft>
              <a:buClr>
                <a:srgbClr val="000000"/>
              </a:buClr>
              <a:buSzPts val="3200"/>
              <a:buFont typeface="TimesNewRoman"/>
              <a:buNone/>
            </a:pPr>
            <a:r>
              <a:rPr lang="en-US" sz="2400" dirty="0">
                <a:solidFill>
                  <a:schemeClr val="dk1"/>
                </a:solidFill>
                <a:latin typeface="TimesNewRoman"/>
                <a:ea typeface="Poppins"/>
                <a:cs typeface="Poppins"/>
                <a:sym typeface="TimesNewRoman"/>
              </a:rPr>
              <a:t>Children interact with said animal</a:t>
            </a:r>
            <a:endParaRPr sz="2400" dirty="0">
              <a:solidFill>
                <a:schemeClr val="dk1"/>
              </a:solidFill>
              <a:latin typeface="Poppins"/>
              <a:ea typeface="Poppins"/>
              <a:cs typeface="Poppins"/>
              <a:sym typeface="Poppins"/>
            </a:endParaRPr>
          </a:p>
        </p:txBody>
      </p:sp>
      <p:sp>
        <p:nvSpPr>
          <p:cNvPr id="5" name="Arrow: Right 4">
            <a:extLst>
              <a:ext uri="{FF2B5EF4-FFF2-40B4-BE49-F238E27FC236}">
                <a16:creationId xmlns:a16="http://schemas.microsoft.com/office/drawing/2014/main" id="{0D618230-A3D6-67AB-EAF0-BF7DAF5FEBFB}"/>
              </a:ext>
            </a:extLst>
          </p:cNvPr>
          <p:cNvSpPr/>
          <p:nvPr/>
        </p:nvSpPr>
        <p:spPr>
          <a:xfrm>
            <a:off x="3971925" y="2294542"/>
            <a:ext cx="666750" cy="5737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115;p3">
            <a:extLst>
              <a:ext uri="{FF2B5EF4-FFF2-40B4-BE49-F238E27FC236}">
                <a16:creationId xmlns:a16="http://schemas.microsoft.com/office/drawing/2014/main" id="{D5036F28-89C7-E00B-C21F-CB23BA1743AE}"/>
              </a:ext>
            </a:extLst>
          </p:cNvPr>
          <p:cNvSpPr txBox="1"/>
          <p:nvPr/>
        </p:nvSpPr>
        <p:spPr>
          <a:xfrm>
            <a:off x="8310563" y="2022586"/>
            <a:ext cx="2357435" cy="1025411"/>
          </a:xfrm>
          <a:prstGeom prst="rect">
            <a:avLst/>
          </a:prstGeom>
          <a:noFill/>
          <a:ln>
            <a:noFill/>
          </a:ln>
        </p:spPr>
        <p:txBody>
          <a:bodyPr spcFirstLastPara="1" wrap="square" lIns="91425" tIns="45700" rIns="91425" bIns="45700" anchor="b" anchorCtr="0">
            <a:normAutofit fontScale="92500"/>
          </a:bodyPr>
          <a:lstStyle/>
          <a:p>
            <a:pPr marL="0" marR="0" lvl="0" indent="0" algn="l" rtl="0">
              <a:lnSpc>
                <a:spcPct val="90000"/>
              </a:lnSpc>
              <a:spcBef>
                <a:spcPts val="0"/>
              </a:spcBef>
              <a:spcAft>
                <a:spcPts val="0"/>
              </a:spcAft>
              <a:buClr>
                <a:srgbClr val="000000"/>
              </a:buClr>
              <a:buSzPts val="3200"/>
              <a:buFont typeface="TimesNewRoman"/>
              <a:buNone/>
            </a:pPr>
            <a:r>
              <a:rPr lang="en-US" sz="2400" dirty="0">
                <a:solidFill>
                  <a:schemeClr val="dk1"/>
                </a:solidFill>
                <a:latin typeface="TimesNewRoman"/>
                <a:ea typeface="Poppins"/>
                <a:cs typeface="Poppins"/>
                <a:sym typeface="TimesNewRoman"/>
              </a:rPr>
              <a:t>If the animal “satisfied” math problem is appear</a:t>
            </a:r>
            <a:endParaRPr sz="2400" dirty="0">
              <a:solidFill>
                <a:schemeClr val="dk1"/>
              </a:solidFill>
              <a:latin typeface="Poppins"/>
              <a:ea typeface="Poppins"/>
              <a:cs typeface="Poppins"/>
              <a:sym typeface="Poppins"/>
            </a:endParaRPr>
          </a:p>
        </p:txBody>
      </p:sp>
      <p:sp>
        <p:nvSpPr>
          <p:cNvPr id="9" name="Arrow: Right 8">
            <a:extLst>
              <a:ext uri="{FF2B5EF4-FFF2-40B4-BE49-F238E27FC236}">
                <a16:creationId xmlns:a16="http://schemas.microsoft.com/office/drawing/2014/main" id="{A34922E5-8306-44F5-903A-24BD29CBDB2E}"/>
              </a:ext>
            </a:extLst>
          </p:cNvPr>
          <p:cNvSpPr/>
          <p:nvPr/>
        </p:nvSpPr>
        <p:spPr>
          <a:xfrm>
            <a:off x="7334250" y="2248422"/>
            <a:ext cx="666750" cy="5737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oogle Shape;115;p3">
            <a:extLst>
              <a:ext uri="{FF2B5EF4-FFF2-40B4-BE49-F238E27FC236}">
                <a16:creationId xmlns:a16="http://schemas.microsoft.com/office/drawing/2014/main" id="{8D5F4DA4-2507-9B4B-5041-B14B25381FF8}"/>
              </a:ext>
            </a:extLst>
          </p:cNvPr>
          <p:cNvSpPr txBox="1"/>
          <p:nvPr/>
        </p:nvSpPr>
        <p:spPr>
          <a:xfrm>
            <a:off x="8424863" y="4041886"/>
            <a:ext cx="2728912" cy="1318634"/>
          </a:xfrm>
          <a:prstGeom prst="rect">
            <a:avLst/>
          </a:prstGeom>
          <a:noFill/>
          <a:ln>
            <a:noFill/>
          </a:ln>
        </p:spPr>
        <p:txBody>
          <a:bodyPr spcFirstLastPara="1" wrap="square" lIns="91425" tIns="45700" rIns="91425" bIns="45700" anchor="b" anchorCtr="0">
            <a:normAutofit fontScale="92500"/>
          </a:bodyPr>
          <a:lstStyle/>
          <a:p>
            <a:pPr marL="0" marR="0" lvl="0" indent="0" algn="l" rtl="0">
              <a:lnSpc>
                <a:spcPct val="90000"/>
              </a:lnSpc>
              <a:spcBef>
                <a:spcPts val="0"/>
              </a:spcBef>
              <a:spcAft>
                <a:spcPts val="0"/>
              </a:spcAft>
              <a:buClr>
                <a:srgbClr val="000000"/>
              </a:buClr>
              <a:buSzPts val="3200"/>
              <a:buFont typeface="TimesNewRoman"/>
              <a:buNone/>
            </a:pPr>
            <a:r>
              <a:rPr lang="en-US" sz="2400" dirty="0">
                <a:solidFill>
                  <a:schemeClr val="dk1"/>
                </a:solidFill>
                <a:latin typeface="TimesNewRoman"/>
                <a:ea typeface="Poppins"/>
                <a:cs typeface="Poppins"/>
                <a:sym typeface="TimesNewRoman"/>
              </a:rPr>
              <a:t>If answer is right. Progress bar increase (via </a:t>
            </a:r>
            <a:r>
              <a:rPr lang="en-US" sz="2400" dirty="0" err="1">
                <a:solidFill>
                  <a:schemeClr val="dk1"/>
                </a:solidFill>
                <a:latin typeface="TimesNewRoman"/>
                <a:ea typeface="Poppins"/>
                <a:cs typeface="Poppins"/>
                <a:sym typeface="TimesNewRoman"/>
              </a:rPr>
              <a:t>diagetic</a:t>
            </a:r>
            <a:r>
              <a:rPr lang="en-US" sz="2400" dirty="0">
                <a:solidFill>
                  <a:schemeClr val="dk1"/>
                </a:solidFill>
                <a:latin typeface="TimesNewRoman"/>
                <a:ea typeface="Poppins"/>
                <a:cs typeface="Poppins"/>
                <a:sym typeface="TimesNewRoman"/>
              </a:rPr>
              <a:t> or non-</a:t>
            </a:r>
            <a:r>
              <a:rPr lang="en-US" sz="2400" dirty="0" err="1">
                <a:solidFill>
                  <a:schemeClr val="dk1"/>
                </a:solidFill>
                <a:latin typeface="TimesNewRoman"/>
                <a:ea typeface="Poppins"/>
                <a:cs typeface="Poppins"/>
                <a:sym typeface="TimesNewRoman"/>
              </a:rPr>
              <a:t>diagetic</a:t>
            </a:r>
            <a:r>
              <a:rPr lang="en-US" sz="2400" dirty="0">
                <a:solidFill>
                  <a:schemeClr val="dk1"/>
                </a:solidFill>
                <a:latin typeface="TimesNewRoman"/>
                <a:ea typeface="Poppins"/>
                <a:cs typeface="Poppins"/>
                <a:sym typeface="TimesNewRoman"/>
              </a:rPr>
              <a:t>)</a:t>
            </a:r>
            <a:endParaRPr sz="2400" dirty="0">
              <a:solidFill>
                <a:schemeClr val="dk1"/>
              </a:solidFill>
              <a:latin typeface="Poppins"/>
              <a:ea typeface="Poppins"/>
              <a:cs typeface="Poppins"/>
              <a:sym typeface="Poppins"/>
            </a:endParaRPr>
          </a:p>
        </p:txBody>
      </p:sp>
      <p:sp>
        <p:nvSpPr>
          <p:cNvPr id="12" name="Arrow: Right 11">
            <a:extLst>
              <a:ext uri="{FF2B5EF4-FFF2-40B4-BE49-F238E27FC236}">
                <a16:creationId xmlns:a16="http://schemas.microsoft.com/office/drawing/2014/main" id="{2056DA47-BD42-5EA6-0C1C-71C80EA101DD}"/>
              </a:ext>
            </a:extLst>
          </p:cNvPr>
          <p:cNvSpPr/>
          <p:nvPr/>
        </p:nvSpPr>
        <p:spPr>
          <a:xfrm rot="5400000">
            <a:off x="9004764" y="3258071"/>
            <a:ext cx="666750" cy="5737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115;p3">
            <a:extLst>
              <a:ext uri="{FF2B5EF4-FFF2-40B4-BE49-F238E27FC236}">
                <a16:creationId xmlns:a16="http://schemas.microsoft.com/office/drawing/2014/main" id="{240C84FF-7DBE-0623-AA4D-024529B22D22}"/>
              </a:ext>
            </a:extLst>
          </p:cNvPr>
          <p:cNvSpPr txBox="1"/>
          <p:nvPr/>
        </p:nvSpPr>
        <p:spPr>
          <a:xfrm>
            <a:off x="4605338" y="4041886"/>
            <a:ext cx="2728912" cy="1318634"/>
          </a:xfrm>
          <a:prstGeom prst="rect">
            <a:avLst/>
          </a:prstGeom>
          <a:noFill/>
          <a:ln>
            <a:noFill/>
          </a:ln>
        </p:spPr>
        <p:txBody>
          <a:bodyPr spcFirstLastPara="1" wrap="square" lIns="91425" tIns="45700" rIns="91425" bIns="45700" anchor="b" anchorCtr="0">
            <a:normAutofit fontScale="92500"/>
          </a:bodyPr>
          <a:lstStyle/>
          <a:p>
            <a:pPr marL="0" marR="0" lvl="0" indent="0" algn="l" rtl="0">
              <a:lnSpc>
                <a:spcPct val="90000"/>
              </a:lnSpc>
              <a:spcBef>
                <a:spcPts val="0"/>
              </a:spcBef>
              <a:spcAft>
                <a:spcPts val="0"/>
              </a:spcAft>
              <a:buClr>
                <a:srgbClr val="000000"/>
              </a:buClr>
              <a:buSzPts val="3200"/>
              <a:buFont typeface="TimesNewRoman"/>
              <a:buNone/>
            </a:pPr>
            <a:r>
              <a:rPr lang="en-US" sz="2400" dirty="0">
                <a:solidFill>
                  <a:schemeClr val="dk1"/>
                </a:solidFill>
                <a:latin typeface="TimesNewRoman"/>
                <a:ea typeface="Poppins"/>
                <a:cs typeface="Poppins"/>
                <a:sym typeface="TimesNewRoman"/>
              </a:rPr>
              <a:t>If answer is wrong. Progress bar decrease (via </a:t>
            </a:r>
            <a:r>
              <a:rPr lang="en-US" sz="2400" dirty="0" err="1">
                <a:solidFill>
                  <a:schemeClr val="dk1"/>
                </a:solidFill>
                <a:latin typeface="TimesNewRoman"/>
                <a:ea typeface="Poppins"/>
                <a:cs typeface="Poppins"/>
                <a:sym typeface="TimesNewRoman"/>
              </a:rPr>
              <a:t>diagetic</a:t>
            </a:r>
            <a:r>
              <a:rPr lang="en-US" sz="2400" dirty="0">
                <a:solidFill>
                  <a:schemeClr val="dk1"/>
                </a:solidFill>
                <a:latin typeface="TimesNewRoman"/>
                <a:ea typeface="Poppins"/>
                <a:cs typeface="Poppins"/>
                <a:sym typeface="TimesNewRoman"/>
              </a:rPr>
              <a:t> or non-</a:t>
            </a:r>
            <a:r>
              <a:rPr lang="en-US" sz="2400" dirty="0" err="1">
                <a:solidFill>
                  <a:schemeClr val="dk1"/>
                </a:solidFill>
                <a:latin typeface="TimesNewRoman"/>
                <a:ea typeface="Poppins"/>
                <a:cs typeface="Poppins"/>
                <a:sym typeface="TimesNewRoman"/>
              </a:rPr>
              <a:t>diagetic</a:t>
            </a:r>
            <a:r>
              <a:rPr lang="en-US" sz="2400" dirty="0">
                <a:solidFill>
                  <a:schemeClr val="dk1"/>
                </a:solidFill>
                <a:latin typeface="TimesNewRoman"/>
                <a:ea typeface="Poppins"/>
                <a:cs typeface="Poppins"/>
                <a:sym typeface="TimesNewRoman"/>
              </a:rPr>
              <a:t>)</a:t>
            </a:r>
            <a:endParaRPr sz="2400" dirty="0">
              <a:solidFill>
                <a:schemeClr val="dk1"/>
              </a:solidFill>
              <a:latin typeface="Poppins"/>
              <a:ea typeface="Poppins"/>
              <a:cs typeface="Poppins"/>
              <a:sym typeface="Poppins"/>
            </a:endParaRPr>
          </a:p>
        </p:txBody>
      </p:sp>
      <p:sp>
        <p:nvSpPr>
          <p:cNvPr id="14" name="Arrow: Right 13">
            <a:extLst>
              <a:ext uri="{FF2B5EF4-FFF2-40B4-BE49-F238E27FC236}">
                <a16:creationId xmlns:a16="http://schemas.microsoft.com/office/drawing/2014/main" id="{39A6A839-C35E-137B-0A59-9327BAB34D1C}"/>
              </a:ext>
            </a:extLst>
          </p:cNvPr>
          <p:cNvSpPr/>
          <p:nvPr/>
        </p:nvSpPr>
        <p:spPr>
          <a:xfrm rot="10800000">
            <a:off x="7327243" y="4414333"/>
            <a:ext cx="666750" cy="5737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643336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p:bldP spid="9" grpId="0" animBg="1"/>
      <p:bldP spid="11" grpId="0"/>
      <p:bldP spid="12" grpId="0" animBg="1"/>
      <p:bldP spid="13"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p:nvPr/>
        </p:nvSpPr>
        <p:spPr>
          <a:xfrm>
            <a:off x="0" y="6858000"/>
            <a:ext cx="12192000" cy="386904"/>
          </a:xfrm>
          <a:prstGeom prst="rect">
            <a:avLst/>
          </a:prstGeom>
          <a:solidFill>
            <a:srgbClr val="0078C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1200"/>
              <a:buFont typeface="Arial"/>
              <a:buNone/>
            </a:pPr>
            <a:r>
              <a:rPr lang="en-US" sz="1200">
                <a:solidFill>
                  <a:schemeClr val="lt1"/>
                </a:solidFill>
                <a:latin typeface="Poppins"/>
                <a:ea typeface="Poppins"/>
                <a:cs typeface="Poppins"/>
                <a:sym typeface="Poppins"/>
              </a:rPr>
              <a:t>TD – Pengujian perangkat lunak</a:t>
            </a:r>
            <a:endParaRPr sz="400">
              <a:solidFill>
                <a:schemeClr val="lt1"/>
              </a:solidFill>
              <a:latin typeface="Poppins"/>
              <a:ea typeface="Poppins"/>
              <a:cs typeface="Poppins"/>
              <a:sym typeface="Poppins"/>
            </a:endParaRPr>
          </a:p>
        </p:txBody>
      </p:sp>
      <p:pic>
        <p:nvPicPr>
          <p:cNvPr id="113" name="Google Shape;113;p3"/>
          <p:cNvPicPr preferRelativeResize="0"/>
          <p:nvPr/>
        </p:nvPicPr>
        <p:blipFill rotWithShape="1">
          <a:blip r:embed="rId3">
            <a:alphaModFix/>
          </a:blip>
          <a:srcRect/>
          <a:stretch/>
        </p:blipFill>
        <p:spPr>
          <a:xfrm>
            <a:off x="2637694" y="-1124101"/>
            <a:ext cx="894290" cy="688986"/>
          </a:xfrm>
          <a:prstGeom prst="rect">
            <a:avLst/>
          </a:prstGeom>
          <a:noFill/>
          <a:ln>
            <a:noFill/>
          </a:ln>
        </p:spPr>
      </p:pic>
      <p:pic>
        <p:nvPicPr>
          <p:cNvPr id="114" name="Google Shape;114;p3"/>
          <p:cNvPicPr preferRelativeResize="0"/>
          <p:nvPr/>
        </p:nvPicPr>
        <p:blipFill rotWithShape="1">
          <a:blip r:embed="rId4">
            <a:alphaModFix/>
          </a:blip>
          <a:srcRect/>
          <a:stretch/>
        </p:blipFill>
        <p:spPr>
          <a:xfrm>
            <a:off x="826608" y="-7173"/>
            <a:ext cx="1144336" cy="705674"/>
          </a:xfrm>
          <a:prstGeom prst="rect">
            <a:avLst/>
          </a:prstGeom>
          <a:noFill/>
          <a:ln>
            <a:noFill/>
          </a:ln>
        </p:spPr>
      </p:pic>
      <p:sp>
        <p:nvSpPr>
          <p:cNvPr id="115" name="Google Shape;115;p3"/>
          <p:cNvSpPr txBox="1"/>
          <p:nvPr/>
        </p:nvSpPr>
        <p:spPr>
          <a:xfrm>
            <a:off x="1524000" y="976779"/>
            <a:ext cx="9144000" cy="573741"/>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000000"/>
              </a:buClr>
              <a:buSzPts val="3200"/>
              <a:buFont typeface="TimesNewRoman"/>
              <a:buNone/>
            </a:pPr>
            <a:r>
              <a:rPr lang="en-US" sz="3200" b="0" i="0" dirty="0">
                <a:solidFill>
                  <a:srgbClr val="000000"/>
                </a:solidFill>
                <a:latin typeface="TimesNewRoman"/>
                <a:ea typeface="TimesNewRoman"/>
                <a:cs typeface="TimesNewRoman"/>
                <a:sym typeface="TimesNewRoman"/>
              </a:rPr>
              <a:t>USER STUDY</a:t>
            </a:r>
            <a:endParaRPr sz="3200" dirty="0">
              <a:solidFill>
                <a:schemeClr val="dk1"/>
              </a:solidFill>
              <a:latin typeface="Poppins"/>
              <a:ea typeface="Poppins"/>
              <a:cs typeface="Poppins"/>
              <a:sym typeface="Poppins"/>
            </a:endParaRPr>
          </a:p>
        </p:txBody>
      </p:sp>
      <p:sp>
        <p:nvSpPr>
          <p:cNvPr id="2" name="Google Shape;115;p3">
            <a:extLst>
              <a:ext uri="{FF2B5EF4-FFF2-40B4-BE49-F238E27FC236}">
                <a16:creationId xmlns:a16="http://schemas.microsoft.com/office/drawing/2014/main" id="{C0AD6AA4-2863-D335-2703-CBF4FE06F1F7}"/>
              </a:ext>
            </a:extLst>
          </p:cNvPr>
          <p:cNvSpPr txBox="1"/>
          <p:nvPr/>
        </p:nvSpPr>
        <p:spPr>
          <a:xfrm>
            <a:off x="1524001" y="1619223"/>
            <a:ext cx="9553574" cy="1025411"/>
          </a:xfrm>
          <a:prstGeom prst="rect">
            <a:avLst/>
          </a:prstGeom>
          <a:noFill/>
          <a:ln>
            <a:noFill/>
          </a:ln>
        </p:spPr>
        <p:txBody>
          <a:bodyPr spcFirstLastPara="1" wrap="square" lIns="91425" tIns="45700" rIns="91425" bIns="45700" anchor="b" anchorCtr="0">
            <a:normAutofit fontScale="92500" lnSpcReduction="10000"/>
          </a:bodyPr>
          <a:lstStyle/>
          <a:p>
            <a:pPr marL="0" marR="0" lvl="0" indent="0" algn="l" rtl="0">
              <a:lnSpc>
                <a:spcPct val="90000"/>
              </a:lnSpc>
              <a:spcBef>
                <a:spcPts val="0"/>
              </a:spcBef>
              <a:spcAft>
                <a:spcPts val="0"/>
              </a:spcAft>
              <a:buClr>
                <a:srgbClr val="000000"/>
              </a:buClr>
              <a:buSzPts val="3200"/>
              <a:buFont typeface="TimesNewRoman"/>
              <a:buNone/>
            </a:pPr>
            <a:r>
              <a:rPr lang="en-US" sz="1800" b="0" i="0" dirty="0">
                <a:solidFill>
                  <a:srgbClr val="000000"/>
                </a:solidFill>
                <a:effectLst/>
                <a:latin typeface="TimesNewRomanPSMT"/>
              </a:rPr>
              <a:t>impact of the different interaction techniques and feedback mechanisms in AR game on the perceived </a:t>
            </a:r>
            <a:r>
              <a:rPr lang="en-US" sz="1800" b="1" i="0" dirty="0">
                <a:solidFill>
                  <a:srgbClr val="000000"/>
                </a:solidFill>
                <a:effectLst/>
                <a:latin typeface="TimesNewRomanPSMT"/>
              </a:rPr>
              <a:t>competence</a:t>
            </a:r>
            <a:r>
              <a:rPr lang="en-US" sz="1800" b="0" i="0" dirty="0">
                <a:solidFill>
                  <a:srgbClr val="000000"/>
                </a:solidFill>
                <a:effectLst/>
                <a:latin typeface="TimesNewRomanPSMT"/>
              </a:rPr>
              <a:t>, </a:t>
            </a:r>
            <a:r>
              <a:rPr lang="en-US" sz="1800" b="1" i="0" dirty="0">
                <a:solidFill>
                  <a:srgbClr val="000000"/>
                </a:solidFill>
                <a:effectLst/>
                <a:latin typeface="TimesNewRomanPSMT"/>
              </a:rPr>
              <a:t>autonomy</a:t>
            </a:r>
            <a:r>
              <a:rPr lang="en-US" sz="1800" b="0" i="0" dirty="0">
                <a:solidFill>
                  <a:srgbClr val="000000"/>
                </a:solidFill>
                <a:effectLst/>
                <a:latin typeface="TimesNewRomanPSMT"/>
              </a:rPr>
              <a:t>, </a:t>
            </a:r>
            <a:r>
              <a:rPr lang="en-US" sz="1800" b="1" i="0" dirty="0">
                <a:solidFill>
                  <a:srgbClr val="000000"/>
                </a:solidFill>
                <a:effectLst/>
                <a:latin typeface="TimesNewRomanPSMT"/>
              </a:rPr>
              <a:t>relatedness</a:t>
            </a:r>
            <a:r>
              <a:rPr lang="en-US" sz="1800" b="0" i="0" dirty="0">
                <a:solidFill>
                  <a:srgbClr val="000000"/>
                </a:solidFill>
                <a:effectLst/>
                <a:latin typeface="TimesNewRomanPSMT"/>
              </a:rPr>
              <a:t>, and the </a:t>
            </a:r>
            <a:r>
              <a:rPr lang="en-US" sz="1800" b="1" i="0" dirty="0">
                <a:solidFill>
                  <a:srgbClr val="000000"/>
                </a:solidFill>
                <a:effectLst/>
                <a:latin typeface="TimesNewRomanPSMT"/>
              </a:rPr>
              <a:t>enjoyment</a:t>
            </a:r>
            <a:r>
              <a:rPr lang="en-US" sz="1800" b="0" i="0" dirty="0">
                <a:solidFill>
                  <a:srgbClr val="000000"/>
                </a:solidFill>
                <a:effectLst/>
                <a:latin typeface="TimesNewRomanPSMT"/>
              </a:rPr>
              <a:t> level</a:t>
            </a:r>
            <a:r>
              <a:rPr lang="en-US" sz="3200" dirty="0"/>
              <a:t> </a:t>
            </a:r>
            <a:br>
              <a:rPr lang="en-US" sz="3200" dirty="0"/>
            </a:br>
            <a:endParaRPr sz="2400" dirty="0">
              <a:solidFill>
                <a:schemeClr val="dk1"/>
              </a:solidFill>
              <a:latin typeface="Poppins"/>
              <a:ea typeface="Poppins"/>
              <a:cs typeface="Poppins"/>
              <a:sym typeface="Poppins"/>
            </a:endParaRPr>
          </a:p>
        </p:txBody>
      </p:sp>
      <p:sp>
        <p:nvSpPr>
          <p:cNvPr id="3" name="Google Shape;115;p3">
            <a:extLst>
              <a:ext uri="{FF2B5EF4-FFF2-40B4-BE49-F238E27FC236}">
                <a16:creationId xmlns:a16="http://schemas.microsoft.com/office/drawing/2014/main" id="{EF1272AF-6C04-BEBF-7EC4-48B23C16CCE7}"/>
              </a:ext>
            </a:extLst>
          </p:cNvPr>
          <p:cNvSpPr txBox="1"/>
          <p:nvPr/>
        </p:nvSpPr>
        <p:spPr>
          <a:xfrm>
            <a:off x="1524000" y="2429930"/>
            <a:ext cx="9553574" cy="514821"/>
          </a:xfrm>
          <a:prstGeom prst="rect">
            <a:avLst/>
          </a:prstGeom>
          <a:noFill/>
          <a:ln>
            <a:noFill/>
          </a:ln>
        </p:spPr>
        <p:txBody>
          <a:bodyPr spcFirstLastPara="1" wrap="square" lIns="91425" tIns="45700" rIns="91425" bIns="45700" anchor="t" anchorCtr="0">
            <a:normAutofit fontScale="92500" lnSpcReduction="10000"/>
          </a:bodyPr>
          <a:lstStyle/>
          <a:p>
            <a:pPr marR="0" lvl="0" algn="l" rtl="0">
              <a:lnSpc>
                <a:spcPct val="90000"/>
              </a:lnSpc>
              <a:spcBef>
                <a:spcPts val="0"/>
              </a:spcBef>
              <a:spcAft>
                <a:spcPts val="0"/>
              </a:spcAft>
              <a:buClr>
                <a:srgbClr val="000000"/>
              </a:buClr>
              <a:buSzPts val="3200"/>
            </a:pPr>
            <a:r>
              <a:rPr lang="en-US" sz="1800" b="1" i="0" dirty="0">
                <a:solidFill>
                  <a:srgbClr val="000000"/>
                </a:solidFill>
                <a:effectLst/>
                <a:latin typeface="Times New Roman" panose="02020603050405020304" pitchFamily="18" charset="0"/>
                <a:cs typeface="Times New Roman" panose="02020603050405020304" pitchFamily="18" charset="0"/>
              </a:rPr>
              <a:t>Participant : </a:t>
            </a:r>
            <a:r>
              <a:rPr lang="en-US" sz="1800" b="0" i="0" dirty="0">
                <a:solidFill>
                  <a:srgbClr val="000000"/>
                </a:solidFill>
                <a:effectLst/>
                <a:latin typeface="Times New Roman" panose="02020603050405020304" pitchFamily="18" charset="0"/>
                <a:cs typeface="Times New Roman" panose="02020603050405020304" pitchFamily="18" charset="0"/>
              </a:rPr>
              <a:t>32 children participated in the study (16 males, 16 females) between the ages of 7 and 8</a:t>
            </a: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endParaRPr lang="en-US" sz="1800" b="1" dirty="0">
              <a:solidFill>
                <a:schemeClr val="dk1"/>
              </a:solidFill>
              <a:latin typeface="Times New Roman" panose="02020603050405020304" pitchFamily="18" charset="0"/>
              <a:ea typeface="Poppins"/>
              <a:cs typeface="Times New Roman" panose="02020603050405020304" pitchFamily="18" charset="0"/>
              <a:sym typeface="Poppins"/>
            </a:endParaRPr>
          </a:p>
        </p:txBody>
      </p:sp>
      <p:sp>
        <p:nvSpPr>
          <p:cNvPr id="8" name="TextBox 7">
            <a:extLst>
              <a:ext uri="{FF2B5EF4-FFF2-40B4-BE49-F238E27FC236}">
                <a16:creationId xmlns:a16="http://schemas.microsoft.com/office/drawing/2014/main" id="{7771F8A5-E2FB-17AC-75EE-4BEB50026613}"/>
              </a:ext>
            </a:extLst>
          </p:cNvPr>
          <p:cNvSpPr txBox="1"/>
          <p:nvPr/>
        </p:nvSpPr>
        <p:spPr>
          <a:xfrm>
            <a:off x="1524000" y="3499732"/>
            <a:ext cx="5838826" cy="738664"/>
          </a:xfrm>
          <a:prstGeom prst="rect">
            <a:avLst/>
          </a:prstGeom>
          <a:noFill/>
        </p:spPr>
        <p:txBody>
          <a:bodyPr wrap="square">
            <a:spAutoFit/>
          </a:bodyPr>
          <a:lstStyle/>
          <a:p>
            <a:r>
              <a:rPr lang="en-US" sz="1400" b="1" dirty="0">
                <a:solidFill>
                  <a:srgbClr val="000000"/>
                </a:solidFill>
                <a:effectLst/>
                <a:latin typeface="Arial-ItalicMT"/>
              </a:rPr>
              <a:t>Questionnaire : Player Experience of Need Satisfaction Questionnaire (PENS)</a:t>
            </a:r>
            <a:r>
              <a:rPr lang="en-US" b="1" dirty="0"/>
              <a:t> </a:t>
            </a:r>
            <a:br>
              <a:rPr lang="en-US" b="1" dirty="0"/>
            </a:br>
            <a:endParaRPr lang="en-US" b="1" dirty="0"/>
          </a:p>
        </p:txBody>
      </p:sp>
      <p:sp>
        <p:nvSpPr>
          <p:cNvPr id="19" name="Rectangle 18">
            <a:extLst>
              <a:ext uri="{FF2B5EF4-FFF2-40B4-BE49-F238E27FC236}">
                <a16:creationId xmlns:a16="http://schemas.microsoft.com/office/drawing/2014/main" id="{ED5E1606-603D-5AA4-53D2-9F849B84EF96}"/>
              </a:ext>
            </a:extLst>
          </p:cNvPr>
          <p:cNvSpPr/>
          <p:nvPr/>
        </p:nvSpPr>
        <p:spPr>
          <a:xfrm>
            <a:off x="1596517" y="4111733"/>
            <a:ext cx="386904" cy="386904"/>
          </a:xfrm>
          <a:prstGeom prst="rect">
            <a:avLst/>
          </a:prstGeom>
          <a:solidFill>
            <a:srgbClr val="0078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1</a:t>
            </a:r>
          </a:p>
        </p:txBody>
      </p:sp>
      <p:sp>
        <p:nvSpPr>
          <p:cNvPr id="20" name="Rectangle 19">
            <a:extLst>
              <a:ext uri="{FF2B5EF4-FFF2-40B4-BE49-F238E27FC236}">
                <a16:creationId xmlns:a16="http://schemas.microsoft.com/office/drawing/2014/main" id="{E6548149-2987-C91F-2E01-10CFB27B4FA2}"/>
              </a:ext>
            </a:extLst>
          </p:cNvPr>
          <p:cNvSpPr/>
          <p:nvPr/>
        </p:nvSpPr>
        <p:spPr>
          <a:xfrm>
            <a:off x="1596517" y="4800024"/>
            <a:ext cx="386904" cy="386904"/>
          </a:xfrm>
          <a:prstGeom prst="rect">
            <a:avLst/>
          </a:prstGeom>
          <a:solidFill>
            <a:srgbClr val="0078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2</a:t>
            </a:r>
          </a:p>
        </p:txBody>
      </p:sp>
      <p:sp>
        <p:nvSpPr>
          <p:cNvPr id="21" name="Rectangle 20">
            <a:extLst>
              <a:ext uri="{FF2B5EF4-FFF2-40B4-BE49-F238E27FC236}">
                <a16:creationId xmlns:a16="http://schemas.microsoft.com/office/drawing/2014/main" id="{3A5ECC3D-BCFD-A857-9B3A-F19527369460}"/>
              </a:ext>
            </a:extLst>
          </p:cNvPr>
          <p:cNvSpPr/>
          <p:nvPr/>
        </p:nvSpPr>
        <p:spPr>
          <a:xfrm>
            <a:off x="1596517" y="5494278"/>
            <a:ext cx="386904" cy="386904"/>
          </a:xfrm>
          <a:prstGeom prst="rect">
            <a:avLst/>
          </a:prstGeom>
          <a:solidFill>
            <a:srgbClr val="0078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3</a:t>
            </a:r>
          </a:p>
        </p:txBody>
      </p:sp>
      <p:sp>
        <p:nvSpPr>
          <p:cNvPr id="22" name="TextBox 21">
            <a:extLst>
              <a:ext uri="{FF2B5EF4-FFF2-40B4-BE49-F238E27FC236}">
                <a16:creationId xmlns:a16="http://schemas.microsoft.com/office/drawing/2014/main" id="{1A20D30F-5E95-0EF2-EB49-B9426EDDAF19}"/>
              </a:ext>
            </a:extLst>
          </p:cNvPr>
          <p:cNvSpPr txBox="1"/>
          <p:nvPr/>
        </p:nvSpPr>
        <p:spPr>
          <a:xfrm>
            <a:off x="2085974" y="4111733"/>
            <a:ext cx="5276851" cy="1015663"/>
          </a:xfrm>
          <a:prstGeom prst="rect">
            <a:avLst/>
          </a:prstGeom>
          <a:noFill/>
        </p:spPr>
        <p:txBody>
          <a:bodyPr wrap="square">
            <a:sp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Scales for </a:t>
            </a:r>
            <a:r>
              <a:rPr lang="en-US" sz="2000" b="1" i="0" dirty="0">
                <a:solidFill>
                  <a:srgbClr val="000000"/>
                </a:solidFill>
                <a:effectLst/>
                <a:latin typeface="Times New Roman" panose="02020603050405020304" pitchFamily="18" charset="0"/>
                <a:cs typeface="Times New Roman" panose="02020603050405020304" pitchFamily="18" charset="0"/>
              </a:rPr>
              <a:t>competence</a:t>
            </a:r>
            <a:r>
              <a:rPr lang="en-US" sz="2000" b="0" i="0" dirty="0">
                <a:solidFill>
                  <a:srgbClr val="000000"/>
                </a:solidFill>
                <a:effectLst/>
                <a:latin typeface="Times New Roman" panose="02020603050405020304" pitchFamily="18" charset="0"/>
                <a:cs typeface="Times New Roman" panose="02020603050405020304" pitchFamily="18" charset="0"/>
              </a:rPr>
              <a:t> to assess the perceived efficacy playing the game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3881E682-6A02-FEDA-A9BC-766690295204}"/>
              </a:ext>
            </a:extLst>
          </p:cNvPr>
          <p:cNvSpPr txBox="1"/>
          <p:nvPr/>
        </p:nvSpPr>
        <p:spPr>
          <a:xfrm>
            <a:off x="2085975" y="4777680"/>
            <a:ext cx="5276850" cy="1015663"/>
          </a:xfrm>
          <a:prstGeom prst="rect">
            <a:avLst/>
          </a:prstGeom>
          <a:noFill/>
        </p:spPr>
        <p:txBody>
          <a:bodyPr wrap="square">
            <a:spAutoFit/>
          </a:bodyPr>
          <a:lstStyle/>
          <a:p>
            <a:r>
              <a:rPr lang="en-US" sz="2000" b="1" i="0" dirty="0">
                <a:solidFill>
                  <a:srgbClr val="000000"/>
                </a:solidFill>
                <a:effectLst/>
                <a:latin typeface="Times New Roman" panose="02020603050405020304" pitchFamily="18" charset="0"/>
                <a:cs typeface="Times New Roman" panose="02020603050405020304" pitchFamily="18" charset="0"/>
              </a:rPr>
              <a:t>Autonomy</a:t>
            </a:r>
            <a:r>
              <a:rPr lang="en-US" sz="2000" b="0" i="0" dirty="0">
                <a:solidFill>
                  <a:srgbClr val="000000"/>
                </a:solidFill>
                <a:effectLst/>
                <a:latin typeface="Times New Roman" panose="02020603050405020304" pitchFamily="18" charset="0"/>
                <a:cs typeface="Times New Roman" panose="02020603050405020304" pitchFamily="18" charset="0"/>
              </a:rPr>
              <a:t> to assess the sense of self-determined behaviors</a:t>
            </a: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D30E8723-D34B-DAEE-0133-118BFCECE20C}"/>
              </a:ext>
            </a:extLst>
          </p:cNvPr>
          <p:cNvSpPr txBox="1"/>
          <p:nvPr/>
        </p:nvSpPr>
        <p:spPr>
          <a:xfrm>
            <a:off x="2085974" y="5479682"/>
            <a:ext cx="3517901" cy="1015663"/>
          </a:xfrm>
          <a:prstGeom prst="rect">
            <a:avLst/>
          </a:prstGeom>
          <a:noFill/>
        </p:spPr>
        <p:txBody>
          <a:bodyPr wrap="square">
            <a:spAutoFit/>
          </a:bodyPr>
          <a:lstStyle/>
          <a:p>
            <a:r>
              <a:rPr lang="en-US" sz="2000" b="1" i="0" dirty="0">
                <a:solidFill>
                  <a:srgbClr val="000000"/>
                </a:solidFill>
                <a:effectLst/>
                <a:latin typeface="Times New Roman" panose="02020603050405020304" pitchFamily="18" charset="0"/>
                <a:cs typeface="Times New Roman" panose="02020603050405020304" pitchFamily="18" charset="0"/>
              </a:rPr>
              <a:t>Relatedness</a:t>
            </a:r>
            <a:r>
              <a:rPr lang="en-US" sz="2000" b="0" i="0" dirty="0">
                <a:solidFill>
                  <a:srgbClr val="000000"/>
                </a:solidFill>
                <a:effectLst/>
                <a:latin typeface="Times New Roman" panose="02020603050405020304" pitchFamily="18" charset="0"/>
                <a:cs typeface="Times New Roman" panose="02020603050405020304" pitchFamily="18" charset="0"/>
              </a:rPr>
              <a:t> to assess the sense of social connection*</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3BF223DC-9323-8E2F-6D15-E87A4E71F696}"/>
              </a:ext>
            </a:extLst>
          </p:cNvPr>
          <p:cNvSpPr txBox="1"/>
          <p:nvPr/>
        </p:nvSpPr>
        <p:spPr>
          <a:xfrm>
            <a:off x="7562850" y="3411421"/>
            <a:ext cx="3733800" cy="1200329"/>
          </a:xfrm>
          <a:prstGeom prst="rect">
            <a:avLst/>
          </a:prstGeom>
          <a:noFill/>
        </p:spPr>
        <p:txBody>
          <a:bodyPr wrap="square">
            <a:spAutoFit/>
          </a:bodyPr>
          <a:lstStyle/>
          <a:p>
            <a:r>
              <a:rPr lang="en-US" sz="1800" b="1" i="0" dirty="0">
                <a:solidFill>
                  <a:srgbClr val="000000"/>
                </a:solidFill>
                <a:effectLst/>
                <a:latin typeface="TimesNewRomanPSMT"/>
              </a:rPr>
              <a:t>Enjoyment : adapted from the Intrinsic Motivation Inventory (IMI)</a:t>
            </a:r>
            <a:r>
              <a:rPr lang="en-US" sz="1800" b="1" dirty="0"/>
              <a:t> </a:t>
            </a:r>
            <a:br>
              <a:rPr lang="en-US" sz="1800" b="1" dirty="0"/>
            </a:br>
            <a:endParaRPr lang="en-US" sz="1800" b="1" dirty="0"/>
          </a:p>
        </p:txBody>
      </p:sp>
      <p:sp>
        <p:nvSpPr>
          <p:cNvPr id="29" name="TextBox 28">
            <a:extLst>
              <a:ext uri="{FF2B5EF4-FFF2-40B4-BE49-F238E27FC236}">
                <a16:creationId xmlns:a16="http://schemas.microsoft.com/office/drawing/2014/main" id="{B700595F-9CC9-6F91-EA04-FD7EA38C33C7}"/>
              </a:ext>
            </a:extLst>
          </p:cNvPr>
          <p:cNvSpPr txBox="1"/>
          <p:nvPr/>
        </p:nvSpPr>
        <p:spPr>
          <a:xfrm>
            <a:off x="7658099" y="4498637"/>
            <a:ext cx="3343275" cy="1200329"/>
          </a:xfrm>
          <a:prstGeom prst="rect">
            <a:avLst/>
          </a:prstGeom>
          <a:noFill/>
        </p:spPr>
        <p:txBody>
          <a:bodyPr wrap="square">
            <a:spAutoFit/>
          </a:bodyPr>
          <a:lstStyle/>
          <a:p>
            <a:r>
              <a:rPr lang="en-US" sz="1800" b="0" i="0" dirty="0">
                <a:solidFill>
                  <a:srgbClr val="000000"/>
                </a:solidFill>
                <a:effectLst/>
                <a:latin typeface="TimesNewRomanPSMT"/>
              </a:rPr>
              <a:t>bipolar 7-point Likert scale where 1 represents “strongly disagree” and 7 represents “strongly agree”.</a:t>
            </a:r>
            <a:r>
              <a:rPr lang="en-US" sz="1800" dirty="0"/>
              <a:t> </a:t>
            </a:r>
            <a:br>
              <a:rPr lang="en-US" sz="1800" dirty="0"/>
            </a:br>
            <a:endParaRPr lang="en-US" sz="1800" dirty="0"/>
          </a:p>
        </p:txBody>
      </p:sp>
      <p:sp>
        <p:nvSpPr>
          <p:cNvPr id="31" name="TextBox 30">
            <a:extLst>
              <a:ext uri="{FF2B5EF4-FFF2-40B4-BE49-F238E27FC236}">
                <a16:creationId xmlns:a16="http://schemas.microsoft.com/office/drawing/2014/main" id="{F551A5FC-86D0-88D6-BE61-45F958079F3C}"/>
              </a:ext>
            </a:extLst>
          </p:cNvPr>
          <p:cNvSpPr txBox="1"/>
          <p:nvPr/>
        </p:nvSpPr>
        <p:spPr>
          <a:xfrm>
            <a:off x="1398776" y="6422756"/>
            <a:ext cx="6096000" cy="253916"/>
          </a:xfrm>
          <a:prstGeom prst="rect">
            <a:avLst/>
          </a:prstGeom>
          <a:noFill/>
        </p:spPr>
        <p:txBody>
          <a:bodyPr wrap="square">
            <a:spAutoFit/>
          </a:bodyPr>
          <a:lstStyle/>
          <a:p>
            <a:r>
              <a:rPr lang="en-US" sz="1050" b="0" i="0" dirty="0">
                <a:solidFill>
                  <a:srgbClr val="000000"/>
                </a:solidFill>
                <a:effectLst/>
                <a:latin typeface="TimesNewRomanPSMT"/>
              </a:rPr>
              <a:t>* Later not included</a:t>
            </a:r>
            <a:endParaRPr lang="en-US" sz="1050" dirty="0"/>
          </a:p>
        </p:txBody>
      </p:sp>
    </p:spTree>
    <p:extLst>
      <p:ext uri="{BB962C8B-B14F-4D97-AF65-F5344CB8AC3E}">
        <p14:creationId xmlns:p14="http://schemas.microsoft.com/office/powerpoint/2010/main" val="37639198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p:nvPr/>
        </p:nvSpPr>
        <p:spPr>
          <a:xfrm>
            <a:off x="0" y="6858000"/>
            <a:ext cx="12192000" cy="386904"/>
          </a:xfrm>
          <a:prstGeom prst="rect">
            <a:avLst/>
          </a:prstGeom>
          <a:solidFill>
            <a:srgbClr val="0078C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1200"/>
              <a:buFont typeface="Arial"/>
              <a:buNone/>
            </a:pPr>
            <a:r>
              <a:rPr lang="en-US" sz="1200">
                <a:solidFill>
                  <a:schemeClr val="lt1"/>
                </a:solidFill>
                <a:latin typeface="Poppins"/>
                <a:ea typeface="Poppins"/>
                <a:cs typeface="Poppins"/>
                <a:sym typeface="Poppins"/>
              </a:rPr>
              <a:t>TD – Pengujian perangkat lunak</a:t>
            </a:r>
            <a:endParaRPr sz="400">
              <a:solidFill>
                <a:schemeClr val="lt1"/>
              </a:solidFill>
              <a:latin typeface="Poppins"/>
              <a:ea typeface="Poppins"/>
              <a:cs typeface="Poppins"/>
              <a:sym typeface="Poppins"/>
            </a:endParaRPr>
          </a:p>
        </p:txBody>
      </p:sp>
      <p:pic>
        <p:nvPicPr>
          <p:cNvPr id="113" name="Google Shape;113;p3"/>
          <p:cNvPicPr preferRelativeResize="0"/>
          <p:nvPr/>
        </p:nvPicPr>
        <p:blipFill rotWithShape="1">
          <a:blip r:embed="rId3">
            <a:alphaModFix/>
          </a:blip>
          <a:srcRect/>
          <a:stretch/>
        </p:blipFill>
        <p:spPr>
          <a:xfrm>
            <a:off x="2637694" y="-1124101"/>
            <a:ext cx="894290" cy="688986"/>
          </a:xfrm>
          <a:prstGeom prst="rect">
            <a:avLst/>
          </a:prstGeom>
          <a:noFill/>
          <a:ln>
            <a:noFill/>
          </a:ln>
        </p:spPr>
      </p:pic>
      <p:pic>
        <p:nvPicPr>
          <p:cNvPr id="114" name="Google Shape;114;p3"/>
          <p:cNvPicPr preferRelativeResize="0"/>
          <p:nvPr/>
        </p:nvPicPr>
        <p:blipFill rotWithShape="1">
          <a:blip r:embed="rId4">
            <a:alphaModFix/>
          </a:blip>
          <a:srcRect/>
          <a:stretch/>
        </p:blipFill>
        <p:spPr>
          <a:xfrm>
            <a:off x="826608" y="-7173"/>
            <a:ext cx="1144336" cy="705674"/>
          </a:xfrm>
          <a:prstGeom prst="rect">
            <a:avLst/>
          </a:prstGeom>
          <a:noFill/>
          <a:ln>
            <a:noFill/>
          </a:ln>
        </p:spPr>
      </p:pic>
      <p:sp>
        <p:nvSpPr>
          <p:cNvPr id="115" name="Google Shape;115;p3"/>
          <p:cNvSpPr txBox="1"/>
          <p:nvPr/>
        </p:nvSpPr>
        <p:spPr>
          <a:xfrm>
            <a:off x="1524000" y="818515"/>
            <a:ext cx="9144000" cy="573741"/>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000000"/>
              </a:buClr>
              <a:buSzPts val="3200"/>
              <a:buFont typeface="TimesNewRoman"/>
              <a:buNone/>
            </a:pPr>
            <a:r>
              <a:rPr lang="en-US" sz="3200" b="0" i="0" dirty="0">
                <a:solidFill>
                  <a:srgbClr val="000000"/>
                </a:solidFill>
                <a:latin typeface="TimesNewRoman"/>
                <a:ea typeface="TimesNewRoman"/>
                <a:cs typeface="TimesNewRoman"/>
                <a:sym typeface="TimesNewRoman"/>
              </a:rPr>
              <a:t>USER STUDY</a:t>
            </a:r>
            <a:endParaRPr sz="3200" dirty="0">
              <a:solidFill>
                <a:schemeClr val="dk1"/>
              </a:solidFill>
              <a:latin typeface="Poppins"/>
              <a:ea typeface="Poppins"/>
              <a:cs typeface="Poppins"/>
              <a:sym typeface="Poppins"/>
            </a:endParaRPr>
          </a:p>
        </p:txBody>
      </p:sp>
      <p:pic>
        <p:nvPicPr>
          <p:cNvPr id="5" name="Picture 4">
            <a:extLst>
              <a:ext uri="{FF2B5EF4-FFF2-40B4-BE49-F238E27FC236}">
                <a16:creationId xmlns:a16="http://schemas.microsoft.com/office/drawing/2014/main" id="{7608F4CC-1FAD-1FA1-6689-617DF65D6BAF}"/>
              </a:ext>
            </a:extLst>
          </p:cNvPr>
          <p:cNvPicPr>
            <a:picLocks noChangeAspect="1"/>
          </p:cNvPicPr>
          <p:nvPr/>
        </p:nvPicPr>
        <p:blipFill>
          <a:blip r:embed="rId5"/>
          <a:stretch>
            <a:fillRect/>
          </a:stretch>
        </p:blipFill>
        <p:spPr>
          <a:xfrm>
            <a:off x="1524000" y="1392256"/>
            <a:ext cx="6577305" cy="5224296"/>
          </a:xfrm>
          <a:prstGeom prst="rect">
            <a:avLst/>
          </a:prstGeom>
        </p:spPr>
      </p:pic>
    </p:spTree>
    <p:extLst>
      <p:ext uri="{BB962C8B-B14F-4D97-AF65-F5344CB8AC3E}">
        <p14:creationId xmlns:p14="http://schemas.microsoft.com/office/powerpoint/2010/main" val="5930396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p:nvPr/>
        </p:nvSpPr>
        <p:spPr>
          <a:xfrm>
            <a:off x="0" y="6858000"/>
            <a:ext cx="12192000" cy="386904"/>
          </a:xfrm>
          <a:prstGeom prst="rect">
            <a:avLst/>
          </a:prstGeom>
          <a:solidFill>
            <a:srgbClr val="0078C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1200"/>
              <a:buFont typeface="Arial"/>
              <a:buNone/>
            </a:pPr>
            <a:r>
              <a:rPr lang="en-US" sz="1200">
                <a:solidFill>
                  <a:schemeClr val="lt1"/>
                </a:solidFill>
                <a:latin typeface="Poppins"/>
                <a:ea typeface="Poppins"/>
                <a:cs typeface="Poppins"/>
                <a:sym typeface="Poppins"/>
              </a:rPr>
              <a:t>TD – Pengujian perangkat lunak</a:t>
            </a:r>
            <a:endParaRPr sz="400">
              <a:solidFill>
                <a:schemeClr val="lt1"/>
              </a:solidFill>
              <a:latin typeface="Poppins"/>
              <a:ea typeface="Poppins"/>
              <a:cs typeface="Poppins"/>
              <a:sym typeface="Poppins"/>
            </a:endParaRPr>
          </a:p>
        </p:txBody>
      </p:sp>
      <p:pic>
        <p:nvPicPr>
          <p:cNvPr id="113" name="Google Shape;113;p3"/>
          <p:cNvPicPr preferRelativeResize="0"/>
          <p:nvPr/>
        </p:nvPicPr>
        <p:blipFill rotWithShape="1">
          <a:blip r:embed="rId3">
            <a:alphaModFix/>
          </a:blip>
          <a:srcRect/>
          <a:stretch/>
        </p:blipFill>
        <p:spPr>
          <a:xfrm>
            <a:off x="2637694" y="-1124101"/>
            <a:ext cx="894290" cy="688986"/>
          </a:xfrm>
          <a:prstGeom prst="rect">
            <a:avLst/>
          </a:prstGeom>
          <a:noFill/>
          <a:ln>
            <a:noFill/>
          </a:ln>
        </p:spPr>
      </p:pic>
      <p:pic>
        <p:nvPicPr>
          <p:cNvPr id="114" name="Google Shape;114;p3"/>
          <p:cNvPicPr preferRelativeResize="0"/>
          <p:nvPr/>
        </p:nvPicPr>
        <p:blipFill rotWithShape="1">
          <a:blip r:embed="rId4">
            <a:alphaModFix/>
          </a:blip>
          <a:srcRect/>
          <a:stretch/>
        </p:blipFill>
        <p:spPr>
          <a:xfrm>
            <a:off x="826608" y="-7173"/>
            <a:ext cx="1144336" cy="705674"/>
          </a:xfrm>
          <a:prstGeom prst="rect">
            <a:avLst/>
          </a:prstGeom>
          <a:noFill/>
          <a:ln>
            <a:noFill/>
          </a:ln>
        </p:spPr>
      </p:pic>
      <p:sp>
        <p:nvSpPr>
          <p:cNvPr id="115" name="Google Shape;115;p3"/>
          <p:cNvSpPr txBox="1"/>
          <p:nvPr/>
        </p:nvSpPr>
        <p:spPr>
          <a:xfrm>
            <a:off x="1524000" y="867476"/>
            <a:ext cx="9144000" cy="573741"/>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000000"/>
              </a:buClr>
              <a:buSzPts val="3200"/>
              <a:buFont typeface="TimesNewRoman"/>
              <a:buNone/>
            </a:pPr>
            <a:r>
              <a:rPr lang="en-US" sz="3200" b="0" i="0" dirty="0">
                <a:solidFill>
                  <a:srgbClr val="000000"/>
                </a:solidFill>
                <a:latin typeface="TimesNewRoman"/>
                <a:ea typeface="TimesNewRoman"/>
                <a:cs typeface="TimesNewRoman"/>
                <a:sym typeface="TimesNewRoman"/>
              </a:rPr>
              <a:t>USER STUDY</a:t>
            </a:r>
            <a:endParaRPr sz="3200" dirty="0">
              <a:solidFill>
                <a:schemeClr val="dk1"/>
              </a:solidFill>
              <a:latin typeface="Poppins"/>
              <a:ea typeface="Poppins"/>
              <a:cs typeface="Poppins"/>
              <a:sym typeface="Poppins"/>
            </a:endParaRPr>
          </a:p>
        </p:txBody>
      </p:sp>
      <p:pic>
        <p:nvPicPr>
          <p:cNvPr id="5" name="Picture 4">
            <a:extLst>
              <a:ext uri="{FF2B5EF4-FFF2-40B4-BE49-F238E27FC236}">
                <a16:creationId xmlns:a16="http://schemas.microsoft.com/office/drawing/2014/main" id="{F5D0F630-20BD-F05C-603C-F6E25E479BD1}"/>
              </a:ext>
            </a:extLst>
          </p:cNvPr>
          <p:cNvPicPr>
            <a:picLocks noChangeAspect="1"/>
          </p:cNvPicPr>
          <p:nvPr/>
        </p:nvPicPr>
        <p:blipFill>
          <a:blip r:embed="rId5"/>
          <a:stretch>
            <a:fillRect/>
          </a:stretch>
        </p:blipFill>
        <p:spPr>
          <a:xfrm>
            <a:off x="397820" y="2416246"/>
            <a:ext cx="5698180" cy="2724009"/>
          </a:xfrm>
          <a:prstGeom prst="rect">
            <a:avLst/>
          </a:prstGeom>
        </p:spPr>
      </p:pic>
      <p:pic>
        <p:nvPicPr>
          <p:cNvPr id="7" name="Picture 6">
            <a:extLst>
              <a:ext uri="{FF2B5EF4-FFF2-40B4-BE49-F238E27FC236}">
                <a16:creationId xmlns:a16="http://schemas.microsoft.com/office/drawing/2014/main" id="{0FDCBF86-5704-7863-3AF8-2C96689E91CD}"/>
              </a:ext>
            </a:extLst>
          </p:cNvPr>
          <p:cNvPicPr>
            <a:picLocks noChangeAspect="1"/>
          </p:cNvPicPr>
          <p:nvPr/>
        </p:nvPicPr>
        <p:blipFill>
          <a:blip r:embed="rId6"/>
          <a:stretch>
            <a:fillRect/>
          </a:stretch>
        </p:blipFill>
        <p:spPr>
          <a:xfrm>
            <a:off x="6471920" y="2416246"/>
            <a:ext cx="5321907" cy="2724009"/>
          </a:xfrm>
          <a:prstGeom prst="rect">
            <a:avLst/>
          </a:prstGeom>
        </p:spPr>
      </p:pic>
    </p:spTree>
    <p:extLst>
      <p:ext uri="{BB962C8B-B14F-4D97-AF65-F5344CB8AC3E}">
        <p14:creationId xmlns:p14="http://schemas.microsoft.com/office/powerpoint/2010/main" val="29118323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p:nvPr/>
        </p:nvSpPr>
        <p:spPr>
          <a:xfrm>
            <a:off x="0" y="6858000"/>
            <a:ext cx="12192000" cy="386904"/>
          </a:xfrm>
          <a:prstGeom prst="rect">
            <a:avLst/>
          </a:prstGeom>
          <a:solidFill>
            <a:srgbClr val="0078C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1200"/>
              <a:buFont typeface="Arial"/>
              <a:buNone/>
            </a:pPr>
            <a:r>
              <a:rPr lang="en-US" sz="1200">
                <a:solidFill>
                  <a:schemeClr val="lt1"/>
                </a:solidFill>
                <a:latin typeface="Poppins"/>
                <a:ea typeface="Poppins"/>
                <a:cs typeface="Poppins"/>
                <a:sym typeface="Poppins"/>
              </a:rPr>
              <a:t>TD – Pengujian perangkat lunak</a:t>
            </a:r>
            <a:endParaRPr sz="400">
              <a:solidFill>
                <a:schemeClr val="lt1"/>
              </a:solidFill>
              <a:latin typeface="Poppins"/>
              <a:ea typeface="Poppins"/>
              <a:cs typeface="Poppins"/>
              <a:sym typeface="Poppins"/>
            </a:endParaRPr>
          </a:p>
        </p:txBody>
      </p:sp>
      <p:pic>
        <p:nvPicPr>
          <p:cNvPr id="113" name="Google Shape;113;p3"/>
          <p:cNvPicPr preferRelativeResize="0"/>
          <p:nvPr/>
        </p:nvPicPr>
        <p:blipFill rotWithShape="1">
          <a:blip r:embed="rId3">
            <a:alphaModFix/>
          </a:blip>
          <a:srcRect/>
          <a:stretch/>
        </p:blipFill>
        <p:spPr>
          <a:xfrm>
            <a:off x="2637694" y="-1124101"/>
            <a:ext cx="894290" cy="688986"/>
          </a:xfrm>
          <a:prstGeom prst="rect">
            <a:avLst/>
          </a:prstGeom>
          <a:noFill/>
          <a:ln>
            <a:noFill/>
          </a:ln>
        </p:spPr>
      </p:pic>
      <p:pic>
        <p:nvPicPr>
          <p:cNvPr id="114" name="Google Shape;114;p3"/>
          <p:cNvPicPr preferRelativeResize="0"/>
          <p:nvPr/>
        </p:nvPicPr>
        <p:blipFill rotWithShape="1">
          <a:blip r:embed="rId4">
            <a:alphaModFix/>
          </a:blip>
          <a:srcRect/>
          <a:stretch/>
        </p:blipFill>
        <p:spPr>
          <a:xfrm>
            <a:off x="826608" y="-7173"/>
            <a:ext cx="1144336" cy="705674"/>
          </a:xfrm>
          <a:prstGeom prst="rect">
            <a:avLst/>
          </a:prstGeom>
          <a:noFill/>
          <a:ln>
            <a:noFill/>
          </a:ln>
        </p:spPr>
      </p:pic>
      <p:sp>
        <p:nvSpPr>
          <p:cNvPr id="115" name="Google Shape;115;p3"/>
          <p:cNvSpPr txBox="1"/>
          <p:nvPr/>
        </p:nvSpPr>
        <p:spPr>
          <a:xfrm>
            <a:off x="1524000" y="867476"/>
            <a:ext cx="9144000" cy="573741"/>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000000"/>
              </a:buClr>
              <a:buSzPts val="3200"/>
              <a:buFont typeface="TimesNewRoman"/>
              <a:buNone/>
            </a:pPr>
            <a:r>
              <a:rPr lang="en-US" sz="3200" b="0" i="0" dirty="0">
                <a:solidFill>
                  <a:srgbClr val="000000"/>
                </a:solidFill>
                <a:latin typeface="TimesNewRoman"/>
                <a:ea typeface="TimesNewRoman"/>
                <a:cs typeface="TimesNewRoman"/>
                <a:sym typeface="TimesNewRoman"/>
              </a:rPr>
              <a:t>USER STUDY</a:t>
            </a:r>
            <a:endParaRPr sz="3200" dirty="0">
              <a:solidFill>
                <a:schemeClr val="dk1"/>
              </a:solidFill>
              <a:latin typeface="Poppins"/>
              <a:ea typeface="Poppins"/>
              <a:cs typeface="Poppins"/>
              <a:sym typeface="Poppins"/>
            </a:endParaRPr>
          </a:p>
        </p:txBody>
      </p:sp>
      <p:pic>
        <p:nvPicPr>
          <p:cNvPr id="3" name="Picture 2">
            <a:extLst>
              <a:ext uri="{FF2B5EF4-FFF2-40B4-BE49-F238E27FC236}">
                <a16:creationId xmlns:a16="http://schemas.microsoft.com/office/drawing/2014/main" id="{2FB722F1-A0A4-AF9F-8BDC-51AD28AB64D4}"/>
              </a:ext>
            </a:extLst>
          </p:cNvPr>
          <p:cNvPicPr>
            <a:picLocks noChangeAspect="1"/>
          </p:cNvPicPr>
          <p:nvPr/>
        </p:nvPicPr>
        <p:blipFill>
          <a:blip r:embed="rId5"/>
          <a:stretch>
            <a:fillRect/>
          </a:stretch>
        </p:blipFill>
        <p:spPr>
          <a:xfrm>
            <a:off x="6181725" y="1610192"/>
            <a:ext cx="4954256" cy="3838962"/>
          </a:xfrm>
          <a:prstGeom prst="rect">
            <a:avLst/>
          </a:prstGeom>
        </p:spPr>
      </p:pic>
      <p:pic>
        <p:nvPicPr>
          <p:cNvPr id="4" name="Picture 3">
            <a:extLst>
              <a:ext uri="{FF2B5EF4-FFF2-40B4-BE49-F238E27FC236}">
                <a16:creationId xmlns:a16="http://schemas.microsoft.com/office/drawing/2014/main" id="{88DA52D7-90BC-DCE7-34FE-153BEE7BC8AD}"/>
              </a:ext>
            </a:extLst>
          </p:cNvPr>
          <p:cNvPicPr>
            <a:picLocks noChangeAspect="1"/>
          </p:cNvPicPr>
          <p:nvPr/>
        </p:nvPicPr>
        <p:blipFill>
          <a:blip r:embed="rId6"/>
          <a:stretch>
            <a:fillRect/>
          </a:stretch>
        </p:blipFill>
        <p:spPr>
          <a:xfrm>
            <a:off x="597254" y="2001092"/>
            <a:ext cx="4975169" cy="3434945"/>
          </a:xfrm>
          <a:prstGeom prst="rect">
            <a:avLst/>
          </a:prstGeom>
        </p:spPr>
      </p:pic>
    </p:spTree>
    <p:extLst>
      <p:ext uri="{BB962C8B-B14F-4D97-AF65-F5344CB8AC3E}">
        <p14:creationId xmlns:p14="http://schemas.microsoft.com/office/powerpoint/2010/main" val="16649680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p:nvPr/>
        </p:nvSpPr>
        <p:spPr>
          <a:xfrm>
            <a:off x="0" y="6858000"/>
            <a:ext cx="12192000" cy="386904"/>
          </a:xfrm>
          <a:prstGeom prst="rect">
            <a:avLst/>
          </a:prstGeom>
          <a:solidFill>
            <a:srgbClr val="0078C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1200"/>
              <a:buFont typeface="Arial"/>
              <a:buNone/>
            </a:pPr>
            <a:r>
              <a:rPr lang="en-US" sz="1200">
                <a:solidFill>
                  <a:schemeClr val="lt1"/>
                </a:solidFill>
                <a:latin typeface="Poppins"/>
                <a:ea typeface="Poppins"/>
                <a:cs typeface="Poppins"/>
                <a:sym typeface="Poppins"/>
              </a:rPr>
              <a:t>TD – Pengujian perangkat lunak</a:t>
            </a:r>
            <a:endParaRPr sz="400">
              <a:solidFill>
                <a:schemeClr val="lt1"/>
              </a:solidFill>
              <a:latin typeface="Poppins"/>
              <a:ea typeface="Poppins"/>
              <a:cs typeface="Poppins"/>
              <a:sym typeface="Poppins"/>
            </a:endParaRPr>
          </a:p>
        </p:txBody>
      </p:sp>
      <p:pic>
        <p:nvPicPr>
          <p:cNvPr id="113" name="Google Shape;113;p3"/>
          <p:cNvPicPr preferRelativeResize="0"/>
          <p:nvPr/>
        </p:nvPicPr>
        <p:blipFill rotWithShape="1">
          <a:blip r:embed="rId3">
            <a:alphaModFix/>
          </a:blip>
          <a:srcRect/>
          <a:stretch/>
        </p:blipFill>
        <p:spPr>
          <a:xfrm>
            <a:off x="2637694" y="-1124101"/>
            <a:ext cx="894290" cy="688986"/>
          </a:xfrm>
          <a:prstGeom prst="rect">
            <a:avLst/>
          </a:prstGeom>
          <a:noFill/>
          <a:ln>
            <a:noFill/>
          </a:ln>
        </p:spPr>
      </p:pic>
      <p:pic>
        <p:nvPicPr>
          <p:cNvPr id="114" name="Google Shape;114;p3"/>
          <p:cNvPicPr preferRelativeResize="0"/>
          <p:nvPr/>
        </p:nvPicPr>
        <p:blipFill rotWithShape="1">
          <a:blip r:embed="rId4">
            <a:alphaModFix/>
          </a:blip>
          <a:srcRect/>
          <a:stretch/>
        </p:blipFill>
        <p:spPr>
          <a:xfrm>
            <a:off x="826608" y="-7173"/>
            <a:ext cx="1144336" cy="705674"/>
          </a:xfrm>
          <a:prstGeom prst="rect">
            <a:avLst/>
          </a:prstGeom>
          <a:noFill/>
          <a:ln>
            <a:noFill/>
          </a:ln>
        </p:spPr>
      </p:pic>
      <p:sp>
        <p:nvSpPr>
          <p:cNvPr id="115" name="Google Shape;115;p3"/>
          <p:cNvSpPr txBox="1"/>
          <p:nvPr/>
        </p:nvSpPr>
        <p:spPr>
          <a:xfrm>
            <a:off x="1524000" y="867476"/>
            <a:ext cx="9144000" cy="573741"/>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000000"/>
              </a:buClr>
              <a:buSzPts val="3200"/>
              <a:buFont typeface="TimesNewRoman"/>
              <a:buNone/>
            </a:pPr>
            <a:r>
              <a:rPr lang="en-US" sz="3200" b="0" i="0" dirty="0">
                <a:solidFill>
                  <a:srgbClr val="000000"/>
                </a:solidFill>
                <a:latin typeface="TimesNewRoman"/>
                <a:ea typeface="TimesNewRoman"/>
                <a:cs typeface="TimesNewRoman"/>
                <a:sym typeface="TimesNewRoman"/>
              </a:rPr>
              <a:t>Interview Result</a:t>
            </a:r>
            <a:endParaRPr sz="3200" dirty="0">
              <a:solidFill>
                <a:schemeClr val="dk1"/>
              </a:solidFill>
              <a:latin typeface="Poppins"/>
              <a:ea typeface="Poppins"/>
              <a:cs typeface="Poppins"/>
              <a:sym typeface="Poppins"/>
            </a:endParaRPr>
          </a:p>
        </p:txBody>
      </p:sp>
      <p:graphicFrame>
        <p:nvGraphicFramePr>
          <p:cNvPr id="2" name="Table 4">
            <a:extLst>
              <a:ext uri="{FF2B5EF4-FFF2-40B4-BE49-F238E27FC236}">
                <a16:creationId xmlns:a16="http://schemas.microsoft.com/office/drawing/2014/main" id="{F9BAF0D1-7D75-4451-DB58-B87719D4530C}"/>
              </a:ext>
            </a:extLst>
          </p:cNvPr>
          <p:cNvGraphicFramePr>
            <a:graphicFrameLocks noGrp="1"/>
          </p:cNvGraphicFramePr>
          <p:nvPr>
            <p:extLst>
              <p:ext uri="{D42A27DB-BD31-4B8C-83A1-F6EECF244321}">
                <p14:modId xmlns:p14="http://schemas.microsoft.com/office/powerpoint/2010/main" val="539976144"/>
              </p:ext>
            </p:extLst>
          </p:nvPr>
        </p:nvGraphicFramePr>
        <p:xfrm>
          <a:off x="1524000" y="2372968"/>
          <a:ext cx="8127999" cy="741680"/>
        </p:xfrm>
        <a:graphic>
          <a:graphicData uri="http://schemas.openxmlformats.org/drawingml/2006/table">
            <a:tbl>
              <a:tblPr firstRow="1" bandRow="1">
                <a:tableStyleId>{2392DD98-2C88-497C-8B51-1ADD59703361}</a:tableStyleId>
              </a:tblPr>
              <a:tblGrid>
                <a:gridCol w="2709333">
                  <a:extLst>
                    <a:ext uri="{9D8B030D-6E8A-4147-A177-3AD203B41FA5}">
                      <a16:colId xmlns:a16="http://schemas.microsoft.com/office/drawing/2014/main" val="1173501079"/>
                    </a:ext>
                  </a:extLst>
                </a:gridCol>
                <a:gridCol w="2709333">
                  <a:extLst>
                    <a:ext uri="{9D8B030D-6E8A-4147-A177-3AD203B41FA5}">
                      <a16:colId xmlns:a16="http://schemas.microsoft.com/office/drawing/2014/main" val="2664602271"/>
                    </a:ext>
                  </a:extLst>
                </a:gridCol>
                <a:gridCol w="2709333">
                  <a:extLst>
                    <a:ext uri="{9D8B030D-6E8A-4147-A177-3AD203B41FA5}">
                      <a16:colId xmlns:a16="http://schemas.microsoft.com/office/drawing/2014/main" val="508790735"/>
                    </a:ext>
                  </a:extLst>
                </a:gridCol>
              </a:tblGrid>
              <a:tr h="370840">
                <a:tc>
                  <a:txBody>
                    <a:bodyPr/>
                    <a:lstStyle/>
                    <a:p>
                      <a:pPr algn="ctr"/>
                      <a:r>
                        <a:rPr lang="en-US" sz="1400" b="0" i="1" u="none" strike="noStrike" cap="none" dirty="0">
                          <a:solidFill>
                            <a:schemeClr val="dk1"/>
                          </a:solidFill>
                          <a:effectLst/>
                          <a:latin typeface="Calibri"/>
                          <a:ea typeface="Calibri"/>
                          <a:cs typeface="Calibri"/>
                          <a:sym typeface="Arial"/>
                        </a:rPr>
                        <a:t>screen-touch </a:t>
                      </a:r>
                      <a:endParaRPr lang="en-US" b="0" dirty="0"/>
                    </a:p>
                  </a:txBody>
                  <a:tcPr/>
                </a:tc>
                <a:tc>
                  <a:txBody>
                    <a:bodyPr/>
                    <a:lstStyle/>
                    <a:p>
                      <a:pPr algn="ctr"/>
                      <a:r>
                        <a:rPr lang="en-US" sz="1400" b="0" i="1" u="none" strike="noStrike" cap="none" dirty="0">
                          <a:solidFill>
                            <a:schemeClr val="dk1"/>
                          </a:solidFill>
                          <a:effectLst/>
                          <a:latin typeface="Calibri"/>
                          <a:ea typeface="Calibri"/>
                          <a:cs typeface="Calibri"/>
                          <a:sym typeface="Arial"/>
                        </a:rPr>
                        <a:t>tangible interaction</a:t>
                      </a:r>
                      <a:r>
                        <a:rPr lang="en-US" b="0" i="1" dirty="0"/>
                        <a:t> </a:t>
                      </a:r>
                    </a:p>
                  </a:txBody>
                  <a:tcPr/>
                </a:tc>
                <a:tc>
                  <a:txBody>
                    <a:bodyPr/>
                    <a:lstStyle/>
                    <a:p>
                      <a:pPr algn="ctr"/>
                      <a:r>
                        <a:rPr lang="en-US" b="0" i="1" dirty="0"/>
                        <a:t>No Difference</a:t>
                      </a:r>
                    </a:p>
                  </a:txBody>
                  <a:tcPr/>
                </a:tc>
                <a:extLst>
                  <a:ext uri="{0D108BD9-81ED-4DB2-BD59-A6C34878D82A}">
                    <a16:rowId xmlns:a16="http://schemas.microsoft.com/office/drawing/2014/main" val="1649007376"/>
                  </a:ext>
                </a:extLst>
              </a:tr>
              <a:tr h="370840">
                <a:tc>
                  <a:txBody>
                    <a:bodyPr/>
                    <a:lstStyle/>
                    <a:p>
                      <a:pPr algn="ctr"/>
                      <a:r>
                        <a:rPr lang="en-US" sz="1400" b="0" i="0" u="none" strike="noStrike" cap="none" dirty="0">
                          <a:solidFill>
                            <a:schemeClr val="dk1"/>
                          </a:solidFill>
                          <a:effectLst/>
                          <a:latin typeface="Calibri"/>
                          <a:ea typeface="Calibri"/>
                          <a:cs typeface="Calibri"/>
                          <a:sym typeface="Arial"/>
                        </a:rPr>
                        <a:t>7 children</a:t>
                      </a:r>
                      <a:r>
                        <a:rPr lang="en-US" b="0" dirty="0"/>
                        <a:t> </a:t>
                      </a:r>
                    </a:p>
                  </a:txBody>
                  <a:tcPr/>
                </a:tc>
                <a:tc>
                  <a:txBody>
                    <a:bodyPr/>
                    <a:lstStyle/>
                    <a:p>
                      <a:pPr algn="ctr"/>
                      <a:r>
                        <a:rPr lang="en-US" sz="1400" b="0" i="0" u="none" strike="noStrike" cap="none" dirty="0">
                          <a:solidFill>
                            <a:schemeClr val="dk1"/>
                          </a:solidFill>
                          <a:effectLst/>
                          <a:latin typeface="Calibri"/>
                          <a:ea typeface="Calibri"/>
                          <a:cs typeface="Calibri"/>
                          <a:sym typeface="Arial"/>
                        </a:rPr>
                        <a:t>17 Children</a:t>
                      </a:r>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Calibri"/>
                          <a:ea typeface="Calibri"/>
                          <a:cs typeface="Calibri"/>
                          <a:sym typeface="Arial"/>
                        </a:rPr>
                        <a:t>8 Children</a:t>
                      </a:r>
                      <a:endParaRPr lang="en-US" b="0" dirty="0"/>
                    </a:p>
                  </a:txBody>
                  <a:tcPr/>
                </a:tc>
                <a:extLst>
                  <a:ext uri="{0D108BD9-81ED-4DB2-BD59-A6C34878D82A}">
                    <a16:rowId xmlns:a16="http://schemas.microsoft.com/office/drawing/2014/main" val="215564750"/>
                  </a:ext>
                </a:extLst>
              </a:tr>
            </a:tbl>
          </a:graphicData>
        </a:graphic>
      </p:graphicFrame>
      <p:sp>
        <p:nvSpPr>
          <p:cNvPr id="6" name="TextBox 5">
            <a:extLst>
              <a:ext uri="{FF2B5EF4-FFF2-40B4-BE49-F238E27FC236}">
                <a16:creationId xmlns:a16="http://schemas.microsoft.com/office/drawing/2014/main" id="{9E0D98AE-7B46-3E5C-470D-C31F47070B5A}"/>
              </a:ext>
            </a:extLst>
          </p:cNvPr>
          <p:cNvSpPr txBox="1"/>
          <p:nvPr/>
        </p:nvSpPr>
        <p:spPr>
          <a:xfrm>
            <a:off x="1398776" y="1903944"/>
            <a:ext cx="6096000" cy="369332"/>
          </a:xfrm>
          <a:prstGeom prst="rect">
            <a:avLst/>
          </a:prstGeom>
          <a:noFill/>
        </p:spPr>
        <p:txBody>
          <a:bodyPr wrap="square">
            <a:spAutoFit/>
          </a:bodyPr>
          <a:lstStyle/>
          <a:p>
            <a:r>
              <a:rPr lang="en-US" sz="1800" b="0" i="1" dirty="0">
                <a:solidFill>
                  <a:srgbClr val="000000"/>
                </a:solidFill>
                <a:effectLst/>
                <a:latin typeface="Arial-ItalicMT"/>
              </a:rPr>
              <a:t>Which version do you prefer?</a:t>
            </a:r>
            <a:r>
              <a:rPr lang="en-US" dirty="0"/>
              <a:t> </a:t>
            </a:r>
          </a:p>
        </p:txBody>
      </p:sp>
      <p:graphicFrame>
        <p:nvGraphicFramePr>
          <p:cNvPr id="9" name="Table 4">
            <a:extLst>
              <a:ext uri="{FF2B5EF4-FFF2-40B4-BE49-F238E27FC236}">
                <a16:creationId xmlns:a16="http://schemas.microsoft.com/office/drawing/2014/main" id="{3C6FBA17-BCE8-FD93-2C20-9F22AC17B642}"/>
              </a:ext>
            </a:extLst>
          </p:cNvPr>
          <p:cNvGraphicFramePr>
            <a:graphicFrameLocks noGrp="1"/>
          </p:cNvGraphicFramePr>
          <p:nvPr>
            <p:extLst>
              <p:ext uri="{D42A27DB-BD31-4B8C-83A1-F6EECF244321}">
                <p14:modId xmlns:p14="http://schemas.microsoft.com/office/powerpoint/2010/main" val="2196051075"/>
              </p:ext>
            </p:extLst>
          </p:nvPr>
        </p:nvGraphicFramePr>
        <p:xfrm>
          <a:off x="1523999" y="3898024"/>
          <a:ext cx="8128000" cy="741680"/>
        </p:xfrm>
        <a:graphic>
          <a:graphicData uri="http://schemas.openxmlformats.org/drawingml/2006/table">
            <a:tbl>
              <a:tblPr firstRow="1" bandRow="1">
                <a:tableStyleId>{2392DD98-2C88-497C-8B51-1ADD59703361}</a:tableStyleId>
              </a:tblPr>
              <a:tblGrid>
                <a:gridCol w="4064000">
                  <a:extLst>
                    <a:ext uri="{9D8B030D-6E8A-4147-A177-3AD203B41FA5}">
                      <a16:colId xmlns:a16="http://schemas.microsoft.com/office/drawing/2014/main" val="1173501079"/>
                    </a:ext>
                  </a:extLst>
                </a:gridCol>
                <a:gridCol w="4064000">
                  <a:extLst>
                    <a:ext uri="{9D8B030D-6E8A-4147-A177-3AD203B41FA5}">
                      <a16:colId xmlns:a16="http://schemas.microsoft.com/office/drawing/2014/main" val="2664602271"/>
                    </a:ext>
                  </a:extLst>
                </a:gridCol>
              </a:tblGrid>
              <a:tr h="370840">
                <a:tc>
                  <a:txBody>
                    <a:bodyPr/>
                    <a:lstStyle/>
                    <a:p>
                      <a:pPr algn="ctr"/>
                      <a:r>
                        <a:rPr lang="en-US" sz="1400" b="0" i="1" u="none" strike="noStrike" cap="none" dirty="0">
                          <a:solidFill>
                            <a:schemeClr val="dk1"/>
                          </a:solidFill>
                          <a:effectLst/>
                          <a:latin typeface="Calibri"/>
                          <a:ea typeface="Calibri"/>
                          <a:cs typeface="Calibri"/>
                          <a:sym typeface="Arial"/>
                        </a:rPr>
                        <a:t>screen-touch </a:t>
                      </a:r>
                      <a:endParaRPr lang="en-US" b="0" dirty="0"/>
                    </a:p>
                  </a:txBody>
                  <a:tcPr/>
                </a:tc>
                <a:tc>
                  <a:txBody>
                    <a:bodyPr/>
                    <a:lstStyle/>
                    <a:p>
                      <a:pPr algn="ctr"/>
                      <a:r>
                        <a:rPr lang="en-US" sz="1400" b="0" i="1" u="none" strike="noStrike" cap="none" dirty="0">
                          <a:solidFill>
                            <a:schemeClr val="dk1"/>
                          </a:solidFill>
                          <a:effectLst/>
                          <a:latin typeface="Calibri"/>
                          <a:ea typeface="Calibri"/>
                          <a:cs typeface="Calibri"/>
                          <a:sym typeface="Arial"/>
                        </a:rPr>
                        <a:t>tangible interaction</a:t>
                      </a:r>
                      <a:r>
                        <a:rPr lang="en-US" b="0" i="1" dirty="0"/>
                        <a:t> </a:t>
                      </a:r>
                    </a:p>
                  </a:txBody>
                  <a:tcPr/>
                </a:tc>
                <a:extLst>
                  <a:ext uri="{0D108BD9-81ED-4DB2-BD59-A6C34878D82A}">
                    <a16:rowId xmlns:a16="http://schemas.microsoft.com/office/drawing/2014/main" val="1649007376"/>
                  </a:ext>
                </a:extLst>
              </a:tr>
              <a:tr h="370840">
                <a:tc>
                  <a:txBody>
                    <a:bodyPr/>
                    <a:lstStyle/>
                    <a:p>
                      <a:pPr algn="ctr"/>
                      <a:r>
                        <a:rPr lang="en-US" sz="1400" b="0" i="1" u="none" strike="noStrike" cap="none" dirty="0">
                          <a:solidFill>
                            <a:schemeClr val="dk1"/>
                          </a:solidFill>
                          <a:effectLst/>
                          <a:latin typeface="Calibri"/>
                          <a:ea typeface="Calibri"/>
                          <a:cs typeface="Calibri"/>
                          <a:sym typeface="Arial"/>
                        </a:rPr>
                        <a:t>it’s much easier and faster</a:t>
                      </a:r>
                      <a:endParaRPr lang="en-US" b="0" dirty="0"/>
                    </a:p>
                  </a:txBody>
                  <a:tcPr/>
                </a:tc>
                <a:tc>
                  <a:txBody>
                    <a:bodyPr/>
                    <a:lstStyle/>
                    <a:p>
                      <a:pPr algn="ctr"/>
                      <a:r>
                        <a:rPr lang="en-US" sz="1400" b="0" i="1" u="none" strike="noStrike" cap="none" dirty="0">
                          <a:solidFill>
                            <a:schemeClr val="dk1"/>
                          </a:solidFill>
                          <a:effectLst/>
                          <a:latin typeface="Calibri"/>
                          <a:ea typeface="Calibri"/>
                          <a:cs typeface="Calibri"/>
                          <a:sym typeface="Arial"/>
                        </a:rPr>
                        <a:t>it’s too difficult to control</a:t>
                      </a:r>
                      <a:r>
                        <a:rPr lang="en-US" dirty="0"/>
                        <a:t> </a:t>
                      </a:r>
                      <a:endParaRPr lang="en-US" b="0" dirty="0"/>
                    </a:p>
                  </a:txBody>
                  <a:tcPr/>
                </a:tc>
                <a:extLst>
                  <a:ext uri="{0D108BD9-81ED-4DB2-BD59-A6C34878D82A}">
                    <a16:rowId xmlns:a16="http://schemas.microsoft.com/office/drawing/2014/main" val="215564750"/>
                  </a:ext>
                </a:extLst>
              </a:tr>
            </a:tbl>
          </a:graphicData>
        </a:graphic>
      </p:graphicFrame>
      <p:sp>
        <p:nvSpPr>
          <p:cNvPr id="10" name="TextBox 9">
            <a:extLst>
              <a:ext uri="{FF2B5EF4-FFF2-40B4-BE49-F238E27FC236}">
                <a16:creationId xmlns:a16="http://schemas.microsoft.com/office/drawing/2014/main" id="{80095223-7A93-779B-4927-4D8285F0C8D8}"/>
              </a:ext>
            </a:extLst>
          </p:cNvPr>
          <p:cNvSpPr txBox="1"/>
          <p:nvPr/>
        </p:nvSpPr>
        <p:spPr>
          <a:xfrm>
            <a:off x="1398776" y="3360937"/>
            <a:ext cx="6096000" cy="677108"/>
          </a:xfrm>
          <a:prstGeom prst="rect">
            <a:avLst/>
          </a:prstGeom>
          <a:noFill/>
        </p:spPr>
        <p:txBody>
          <a:bodyPr wrap="square">
            <a:spAutoFit/>
          </a:bodyPr>
          <a:lstStyle/>
          <a:p>
            <a:r>
              <a:rPr lang="en-US" sz="1800" b="0" i="1" dirty="0">
                <a:solidFill>
                  <a:srgbClr val="000000"/>
                </a:solidFill>
                <a:effectLst/>
                <a:latin typeface="Arial-ItalicMT"/>
              </a:rPr>
              <a:t>Why do you like the screen-touch interaction?</a:t>
            </a:r>
            <a:r>
              <a:rPr lang="en-US" sz="2400" dirty="0"/>
              <a:t> </a:t>
            </a:r>
            <a:br>
              <a:rPr lang="en-US" sz="2400" dirty="0"/>
            </a:br>
            <a:endParaRPr lang="en-US" dirty="0"/>
          </a:p>
        </p:txBody>
      </p:sp>
      <p:graphicFrame>
        <p:nvGraphicFramePr>
          <p:cNvPr id="11" name="Table 4">
            <a:extLst>
              <a:ext uri="{FF2B5EF4-FFF2-40B4-BE49-F238E27FC236}">
                <a16:creationId xmlns:a16="http://schemas.microsoft.com/office/drawing/2014/main" id="{7C618A67-C506-CA94-583F-113C9BD13801}"/>
              </a:ext>
            </a:extLst>
          </p:cNvPr>
          <p:cNvGraphicFramePr>
            <a:graphicFrameLocks noGrp="1"/>
          </p:cNvGraphicFramePr>
          <p:nvPr>
            <p:extLst>
              <p:ext uri="{D42A27DB-BD31-4B8C-83A1-F6EECF244321}">
                <p14:modId xmlns:p14="http://schemas.microsoft.com/office/powerpoint/2010/main" val="621533887"/>
              </p:ext>
            </p:extLst>
          </p:nvPr>
        </p:nvGraphicFramePr>
        <p:xfrm>
          <a:off x="1523999" y="5332944"/>
          <a:ext cx="8128000" cy="889000"/>
        </p:xfrm>
        <a:graphic>
          <a:graphicData uri="http://schemas.openxmlformats.org/drawingml/2006/table">
            <a:tbl>
              <a:tblPr firstRow="1" bandRow="1">
                <a:tableStyleId>{2392DD98-2C88-497C-8B51-1ADD59703361}</a:tableStyleId>
              </a:tblPr>
              <a:tblGrid>
                <a:gridCol w="4064000">
                  <a:extLst>
                    <a:ext uri="{9D8B030D-6E8A-4147-A177-3AD203B41FA5}">
                      <a16:colId xmlns:a16="http://schemas.microsoft.com/office/drawing/2014/main" val="1173501079"/>
                    </a:ext>
                  </a:extLst>
                </a:gridCol>
                <a:gridCol w="4064000">
                  <a:extLst>
                    <a:ext uri="{9D8B030D-6E8A-4147-A177-3AD203B41FA5}">
                      <a16:colId xmlns:a16="http://schemas.microsoft.com/office/drawing/2014/main" val="2664602271"/>
                    </a:ext>
                  </a:extLst>
                </a:gridCol>
              </a:tblGrid>
              <a:tr h="370840">
                <a:tc>
                  <a:txBody>
                    <a:bodyPr/>
                    <a:lstStyle/>
                    <a:p>
                      <a:pPr algn="ctr"/>
                      <a:r>
                        <a:rPr lang="en-US" sz="1400" b="0" i="1" u="none" strike="noStrike" cap="none" dirty="0">
                          <a:solidFill>
                            <a:schemeClr val="dk1"/>
                          </a:solidFill>
                          <a:effectLst/>
                          <a:latin typeface="Calibri"/>
                          <a:ea typeface="Calibri"/>
                          <a:cs typeface="Calibri"/>
                          <a:sym typeface="Arial"/>
                        </a:rPr>
                        <a:t>screen-touch </a:t>
                      </a:r>
                      <a:endParaRPr lang="en-US" b="0" dirty="0"/>
                    </a:p>
                  </a:txBody>
                  <a:tcPr/>
                </a:tc>
                <a:tc>
                  <a:txBody>
                    <a:bodyPr/>
                    <a:lstStyle/>
                    <a:p>
                      <a:pPr algn="ctr"/>
                      <a:r>
                        <a:rPr lang="en-US" sz="1400" b="0" i="1" u="none" strike="noStrike" cap="none" dirty="0">
                          <a:solidFill>
                            <a:schemeClr val="dk1"/>
                          </a:solidFill>
                          <a:effectLst/>
                          <a:latin typeface="Calibri"/>
                          <a:ea typeface="Calibri"/>
                          <a:cs typeface="Calibri"/>
                          <a:sym typeface="Arial"/>
                        </a:rPr>
                        <a:t>tangible interaction</a:t>
                      </a:r>
                      <a:r>
                        <a:rPr lang="en-US" b="0" i="1" dirty="0"/>
                        <a:t> </a:t>
                      </a:r>
                    </a:p>
                  </a:txBody>
                  <a:tcPr/>
                </a:tc>
                <a:extLst>
                  <a:ext uri="{0D108BD9-81ED-4DB2-BD59-A6C34878D82A}">
                    <a16:rowId xmlns:a16="http://schemas.microsoft.com/office/drawing/2014/main" val="1649007376"/>
                  </a:ext>
                </a:extLst>
              </a:tr>
              <a:tr h="370840">
                <a:tc>
                  <a:txBody>
                    <a:bodyPr/>
                    <a:lstStyle/>
                    <a:p>
                      <a:pPr algn="ctr"/>
                      <a:r>
                        <a:rPr lang="en-US" sz="1400" b="0" i="1" u="none" strike="noStrike" cap="none" dirty="0">
                          <a:solidFill>
                            <a:schemeClr val="dk1"/>
                          </a:solidFill>
                          <a:effectLst/>
                          <a:latin typeface="Calibri"/>
                          <a:ea typeface="Calibri"/>
                          <a:cs typeface="Calibri"/>
                          <a:sym typeface="Arial"/>
                        </a:rPr>
                        <a:t>“the other one is boring”</a:t>
                      </a:r>
                      <a:r>
                        <a:rPr lang="en-US" dirty="0"/>
                        <a:t> </a:t>
                      </a:r>
                      <a:endParaRPr lang="en-US" b="0" dirty="0"/>
                    </a:p>
                  </a:txBody>
                  <a:tcPr/>
                </a:tc>
                <a:tc>
                  <a:txBody>
                    <a:bodyPr/>
                    <a:lstStyle/>
                    <a:p>
                      <a:pPr algn="ctr"/>
                      <a:r>
                        <a:rPr lang="en-US" sz="1400" b="0" i="1" u="none" strike="noStrike" cap="none" dirty="0">
                          <a:solidFill>
                            <a:schemeClr val="dk1"/>
                          </a:solidFill>
                          <a:effectLst/>
                          <a:latin typeface="Calibri"/>
                          <a:ea typeface="Calibri"/>
                          <a:cs typeface="Calibri"/>
                          <a:sym typeface="Arial"/>
                        </a:rPr>
                        <a:t>“because it’s so interesting”; “when I figured out how it really works it’s really fun to play</a:t>
                      </a:r>
                      <a:r>
                        <a:rPr lang="en-US" dirty="0"/>
                        <a:t> “</a:t>
                      </a:r>
                      <a:endParaRPr lang="en-US" b="0" dirty="0"/>
                    </a:p>
                  </a:txBody>
                  <a:tcPr/>
                </a:tc>
                <a:extLst>
                  <a:ext uri="{0D108BD9-81ED-4DB2-BD59-A6C34878D82A}">
                    <a16:rowId xmlns:a16="http://schemas.microsoft.com/office/drawing/2014/main" val="215564750"/>
                  </a:ext>
                </a:extLst>
              </a:tr>
            </a:tbl>
          </a:graphicData>
        </a:graphic>
      </p:graphicFrame>
      <p:sp>
        <p:nvSpPr>
          <p:cNvPr id="12" name="TextBox 11">
            <a:extLst>
              <a:ext uri="{FF2B5EF4-FFF2-40B4-BE49-F238E27FC236}">
                <a16:creationId xmlns:a16="http://schemas.microsoft.com/office/drawing/2014/main" id="{6F2A0B1E-8D8F-CD48-3178-20AA609371D9}"/>
              </a:ext>
            </a:extLst>
          </p:cNvPr>
          <p:cNvSpPr txBox="1"/>
          <p:nvPr/>
        </p:nvSpPr>
        <p:spPr>
          <a:xfrm>
            <a:off x="1398776" y="4787152"/>
            <a:ext cx="6096000" cy="677108"/>
          </a:xfrm>
          <a:prstGeom prst="rect">
            <a:avLst/>
          </a:prstGeom>
          <a:noFill/>
        </p:spPr>
        <p:txBody>
          <a:bodyPr wrap="square">
            <a:spAutoFit/>
          </a:bodyPr>
          <a:lstStyle/>
          <a:p>
            <a:r>
              <a:rPr lang="en-US" sz="1800" b="0" i="1" dirty="0">
                <a:solidFill>
                  <a:srgbClr val="000000"/>
                </a:solidFill>
                <a:effectLst/>
                <a:latin typeface="Arial-ItalicMT"/>
              </a:rPr>
              <a:t>Why do you like the </a:t>
            </a:r>
            <a:r>
              <a:rPr lang="en-US" sz="1800" b="0" i="1" u="none" strike="noStrike" cap="none" dirty="0">
                <a:solidFill>
                  <a:schemeClr val="dk1"/>
                </a:solidFill>
                <a:effectLst/>
                <a:latin typeface="Calibri"/>
                <a:ea typeface="Calibri"/>
                <a:cs typeface="Calibri"/>
                <a:sym typeface="Arial"/>
              </a:rPr>
              <a:t>tangible interaction</a:t>
            </a:r>
            <a:r>
              <a:rPr lang="en-US" sz="1800" b="0" i="1" dirty="0"/>
              <a:t> </a:t>
            </a:r>
            <a:r>
              <a:rPr lang="en-US" sz="1800" b="0" i="1" dirty="0">
                <a:solidFill>
                  <a:srgbClr val="000000"/>
                </a:solidFill>
                <a:effectLst/>
                <a:latin typeface="Arial-ItalicMT"/>
              </a:rPr>
              <a:t>?</a:t>
            </a:r>
            <a:r>
              <a:rPr lang="en-US" sz="2400" dirty="0"/>
              <a:t> </a:t>
            </a:r>
            <a:br>
              <a:rPr lang="en-US" sz="2400" dirty="0"/>
            </a:br>
            <a:endParaRPr lang="en-US" dirty="0"/>
          </a:p>
        </p:txBody>
      </p:sp>
    </p:spTree>
    <p:extLst>
      <p:ext uri="{BB962C8B-B14F-4D97-AF65-F5344CB8AC3E}">
        <p14:creationId xmlns:p14="http://schemas.microsoft.com/office/powerpoint/2010/main" val="6367875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p:nvPr/>
        </p:nvSpPr>
        <p:spPr>
          <a:xfrm>
            <a:off x="0" y="6858000"/>
            <a:ext cx="12192000" cy="386904"/>
          </a:xfrm>
          <a:prstGeom prst="rect">
            <a:avLst/>
          </a:prstGeom>
          <a:solidFill>
            <a:srgbClr val="0078C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1200"/>
              <a:buFont typeface="Arial"/>
              <a:buNone/>
            </a:pPr>
            <a:r>
              <a:rPr lang="en-US" sz="1200">
                <a:solidFill>
                  <a:schemeClr val="lt1"/>
                </a:solidFill>
                <a:latin typeface="Poppins"/>
                <a:ea typeface="Poppins"/>
                <a:cs typeface="Poppins"/>
                <a:sym typeface="Poppins"/>
              </a:rPr>
              <a:t>TD – Pengujian perangkat lunak</a:t>
            </a:r>
            <a:endParaRPr sz="400">
              <a:solidFill>
                <a:schemeClr val="lt1"/>
              </a:solidFill>
              <a:latin typeface="Poppins"/>
              <a:ea typeface="Poppins"/>
              <a:cs typeface="Poppins"/>
              <a:sym typeface="Poppins"/>
            </a:endParaRPr>
          </a:p>
        </p:txBody>
      </p:sp>
      <p:pic>
        <p:nvPicPr>
          <p:cNvPr id="113" name="Google Shape;113;p3"/>
          <p:cNvPicPr preferRelativeResize="0"/>
          <p:nvPr/>
        </p:nvPicPr>
        <p:blipFill rotWithShape="1">
          <a:blip r:embed="rId3">
            <a:alphaModFix/>
          </a:blip>
          <a:srcRect/>
          <a:stretch/>
        </p:blipFill>
        <p:spPr>
          <a:xfrm>
            <a:off x="2637694" y="-1124101"/>
            <a:ext cx="894290" cy="688986"/>
          </a:xfrm>
          <a:prstGeom prst="rect">
            <a:avLst/>
          </a:prstGeom>
          <a:noFill/>
          <a:ln>
            <a:noFill/>
          </a:ln>
        </p:spPr>
      </p:pic>
      <p:pic>
        <p:nvPicPr>
          <p:cNvPr id="114" name="Google Shape;114;p3"/>
          <p:cNvPicPr preferRelativeResize="0"/>
          <p:nvPr/>
        </p:nvPicPr>
        <p:blipFill rotWithShape="1">
          <a:blip r:embed="rId4">
            <a:alphaModFix/>
          </a:blip>
          <a:srcRect/>
          <a:stretch/>
        </p:blipFill>
        <p:spPr>
          <a:xfrm>
            <a:off x="826608" y="-7173"/>
            <a:ext cx="1144336" cy="705674"/>
          </a:xfrm>
          <a:prstGeom prst="rect">
            <a:avLst/>
          </a:prstGeom>
          <a:noFill/>
          <a:ln>
            <a:noFill/>
          </a:ln>
        </p:spPr>
      </p:pic>
      <p:sp>
        <p:nvSpPr>
          <p:cNvPr id="115" name="Google Shape;115;p3"/>
          <p:cNvSpPr txBox="1"/>
          <p:nvPr/>
        </p:nvSpPr>
        <p:spPr>
          <a:xfrm>
            <a:off x="1524000" y="1102066"/>
            <a:ext cx="9144000" cy="573741"/>
          </a:xfrm>
          <a:prstGeom prst="rect">
            <a:avLst/>
          </a:prstGeom>
          <a:noFill/>
          <a:ln>
            <a:noFill/>
          </a:ln>
        </p:spPr>
        <p:txBody>
          <a:bodyPr spcFirstLastPara="1" wrap="square" lIns="91425" tIns="45700" rIns="91425" bIns="45700" anchor="b" anchorCtr="0">
            <a:normAutofit/>
          </a:bodyPr>
          <a:lstStyle/>
          <a:p>
            <a:pPr lvl="1">
              <a:lnSpc>
                <a:spcPct val="90000"/>
              </a:lnSpc>
              <a:buSzPts val="3200"/>
            </a:pPr>
            <a:r>
              <a:rPr lang="en-US" sz="3200" b="0" i="0" dirty="0">
                <a:solidFill>
                  <a:srgbClr val="000000"/>
                </a:solidFill>
                <a:latin typeface="TimesNewRoman"/>
                <a:ea typeface="TimesNewRoman"/>
                <a:cs typeface="TimesNewRoman"/>
                <a:sym typeface="TimesNewRoman"/>
              </a:rPr>
              <a:t>Discussio</a:t>
            </a:r>
            <a:r>
              <a:rPr lang="en-US" sz="3200" dirty="0">
                <a:latin typeface="TimesNewRoman"/>
                <a:ea typeface="TimesNewRoman"/>
                <a:cs typeface="TimesNewRoman"/>
                <a:sym typeface="TimesNewRoman"/>
              </a:rPr>
              <a:t>n</a:t>
            </a:r>
            <a:endParaRPr sz="3200" dirty="0">
              <a:solidFill>
                <a:schemeClr val="dk1"/>
              </a:solidFill>
              <a:latin typeface="Poppins"/>
              <a:ea typeface="Poppins"/>
              <a:cs typeface="Poppins"/>
              <a:sym typeface="Poppins"/>
            </a:endParaRPr>
          </a:p>
        </p:txBody>
      </p:sp>
      <p:sp>
        <p:nvSpPr>
          <p:cNvPr id="6" name="TextBox 5">
            <a:extLst>
              <a:ext uri="{FF2B5EF4-FFF2-40B4-BE49-F238E27FC236}">
                <a16:creationId xmlns:a16="http://schemas.microsoft.com/office/drawing/2014/main" id="{9E0D98AE-7B46-3E5C-470D-C31F47070B5A}"/>
              </a:ext>
            </a:extLst>
          </p:cNvPr>
          <p:cNvSpPr txBox="1"/>
          <p:nvPr/>
        </p:nvSpPr>
        <p:spPr>
          <a:xfrm>
            <a:off x="1676400" y="1903944"/>
            <a:ext cx="9353549" cy="954107"/>
          </a:xfrm>
          <a:prstGeom prst="rect">
            <a:avLst/>
          </a:prstGeom>
          <a:noFill/>
        </p:spPr>
        <p:txBody>
          <a:bodyPr wrap="square">
            <a:spAutoFit/>
          </a:bodyPr>
          <a:lstStyle/>
          <a:p>
            <a:r>
              <a:rPr lang="en-US" sz="1800" b="0" i="0" dirty="0">
                <a:solidFill>
                  <a:srgbClr val="000000"/>
                </a:solidFill>
                <a:effectLst/>
                <a:latin typeface="TimesNewRomanPSMT"/>
              </a:rPr>
              <a:t>Results indicate no significant differences between the two examined interaction types (screen-touch vs tangible) in terms of perceived competence, perceived autonomy, and enjoyment level</a:t>
            </a:r>
            <a:r>
              <a:rPr lang="en-US" sz="2400" dirty="0"/>
              <a:t> </a:t>
            </a:r>
            <a:br>
              <a:rPr lang="en-US" sz="2400" dirty="0"/>
            </a:br>
            <a:endParaRPr lang="en-US" dirty="0"/>
          </a:p>
        </p:txBody>
      </p:sp>
      <p:sp>
        <p:nvSpPr>
          <p:cNvPr id="3" name="Rectangle 2">
            <a:extLst>
              <a:ext uri="{FF2B5EF4-FFF2-40B4-BE49-F238E27FC236}">
                <a16:creationId xmlns:a16="http://schemas.microsoft.com/office/drawing/2014/main" id="{FE784AA6-18B4-EE71-7BE5-F6E7B8494BC0}"/>
              </a:ext>
            </a:extLst>
          </p:cNvPr>
          <p:cNvSpPr/>
          <p:nvPr/>
        </p:nvSpPr>
        <p:spPr>
          <a:xfrm>
            <a:off x="968598" y="1994093"/>
            <a:ext cx="386904" cy="386904"/>
          </a:xfrm>
          <a:prstGeom prst="rect">
            <a:avLst/>
          </a:prstGeom>
          <a:solidFill>
            <a:srgbClr val="0078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1</a:t>
            </a:r>
          </a:p>
        </p:txBody>
      </p:sp>
      <p:sp>
        <p:nvSpPr>
          <p:cNvPr id="4" name="TextBox 3">
            <a:extLst>
              <a:ext uri="{FF2B5EF4-FFF2-40B4-BE49-F238E27FC236}">
                <a16:creationId xmlns:a16="http://schemas.microsoft.com/office/drawing/2014/main" id="{6359715B-2C1B-AF65-155C-65849ADDB83D}"/>
              </a:ext>
            </a:extLst>
          </p:cNvPr>
          <p:cNvSpPr txBox="1"/>
          <p:nvPr/>
        </p:nvSpPr>
        <p:spPr>
          <a:xfrm>
            <a:off x="1676401" y="2743808"/>
            <a:ext cx="9353549" cy="1231106"/>
          </a:xfrm>
          <a:prstGeom prst="rect">
            <a:avLst/>
          </a:prstGeom>
          <a:noFill/>
        </p:spPr>
        <p:txBody>
          <a:bodyPr wrap="square">
            <a:spAutoFit/>
          </a:bodyPr>
          <a:lstStyle/>
          <a:p>
            <a:r>
              <a:rPr lang="en-US" sz="1800" b="0" i="0" dirty="0">
                <a:solidFill>
                  <a:srgbClr val="000000"/>
                </a:solidFill>
                <a:effectLst/>
                <a:latin typeface="TimesNewRomanPSMT"/>
              </a:rPr>
              <a:t>Screen-touch interaction requires less effort but can make some children feel bored, while the tangible interaction has the potential to motivate children</a:t>
            </a:r>
            <a:br>
              <a:rPr lang="en-US" sz="3200" dirty="0"/>
            </a:br>
            <a:br>
              <a:rPr lang="en-US" sz="2400" dirty="0"/>
            </a:br>
            <a:endParaRPr lang="en-US" dirty="0"/>
          </a:p>
        </p:txBody>
      </p:sp>
      <p:sp>
        <p:nvSpPr>
          <p:cNvPr id="5" name="Rectangle 4">
            <a:extLst>
              <a:ext uri="{FF2B5EF4-FFF2-40B4-BE49-F238E27FC236}">
                <a16:creationId xmlns:a16="http://schemas.microsoft.com/office/drawing/2014/main" id="{CF402085-5DB8-097E-E7DA-DF172D3795E0}"/>
              </a:ext>
            </a:extLst>
          </p:cNvPr>
          <p:cNvSpPr/>
          <p:nvPr/>
        </p:nvSpPr>
        <p:spPr>
          <a:xfrm>
            <a:off x="968599" y="2833957"/>
            <a:ext cx="386904" cy="386904"/>
          </a:xfrm>
          <a:prstGeom prst="rect">
            <a:avLst/>
          </a:prstGeom>
          <a:solidFill>
            <a:srgbClr val="0078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2</a:t>
            </a:r>
          </a:p>
        </p:txBody>
      </p:sp>
      <p:sp>
        <p:nvSpPr>
          <p:cNvPr id="7" name="TextBox 6">
            <a:extLst>
              <a:ext uri="{FF2B5EF4-FFF2-40B4-BE49-F238E27FC236}">
                <a16:creationId xmlns:a16="http://schemas.microsoft.com/office/drawing/2014/main" id="{AA6E9853-ECFB-6ED1-993E-7AF718462273}"/>
              </a:ext>
            </a:extLst>
          </p:cNvPr>
          <p:cNvSpPr txBox="1"/>
          <p:nvPr/>
        </p:nvSpPr>
        <p:spPr>
          <a:xfrm>
            <a:off x="1676400" y="3626919"/>
            <a:ext cx="9353549" cy="954107"/>
          </a:xfrm>
          <a:prstGeom prst="rect">
            <a:avLst/>
          </a:prstGeom>
          <a:noFill/>
        </p:spPr>
        <p:txBody>
          <a:bodyPr wrap="square">
            <a:spAutoFit/>
          </a:bodyPr>
          <a:lstStyle/>
          <a:p>
            <a:r>
              <a:rPr lang="en-US" sz="1800" b="0" i="0" dirty="0">
                <a:solidFill>
                  <a:srgbClr val="000000"/>
                </a:solidFill>
                <a:effectLst/>
                <a:latin typeface="TimesNewRomanPSMT"/>
              </a:rPr>
              <a:t>Tangible interaction requires children to practice in order to grasp the precise and somewhat cumbersome controls of this interface</a:t>
            </a:r>
            <a:r>
              <a:rPr lang="en-US" sz="2400" dirty="0"/>
              <a:t> </a:t>
            </a:r>
            <a:br>
              <a:rPr lang="en-US" sz="2400" dirty="0"/>
            </a:br>
            <a:endParaRPr lang="en-US" dirty="0"/>
          </a:p>
        </p:txBody>
      </p:sp>
      <p:sp>
        <p:nvSpPr>
          <p:cNvPr id="8" name="Rectangle 7">
            <a:extLst>
              <a:ext uri="{FF2B5EF4-FFF2-40B4-BE49-F238E27FC236}">
                <a16:creationId xmlns:a16="http://schemas.microsoft.com/office/drawing/2014/main" id="{3CA42766-5BA2-5BB4-5AA1-19C4861326A1}"/>
              </a:ext>
            </a:extLst>
          </p:cNvPr>
          <p:cNvSpPr/>
          <p:nvPr/>
        </p:nvSpPr>
        <p:spPr>
          <a:xfrm>
            <a:off x="968598" y="3717068"/>
            <a:ext cx="386904" cy="386904"/>
          </a:xfrm>
          <a:prstGeom prst="rect">
            <a:avLst/>
          </a:prstGeom>
          <a:solidFill>
            <a:srgbClr val="0078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3</a:t>
            </a:r>
          </a:p>
        </p:txBody>
      </p:sp>
    </p:spTree>
    <p:extLst>
      <p:ext uri="{BB962C8B-B14F-4D97-AF65-F5344CB8AC3E}">
        <p14:creationId xmlns:p14="http://schemas.microsoft.com/office/powerpoint/2010/main" val="9697062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p:nvPr/>
        </p:nvSpPr>
        <p:spPr>
          <a:xfrm>
            <a:off x="0" y="6858000"/>
            <a:ext cx="12192000" cy="386904"/>
          </a:xfrm>
          <a:prstGeom prst="rect">
            <a:avLst/>
          </a:prstGeom>
          <a:solidFill>
            <a:srgbClr val="0078C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1200"/>
              <a:buFont typeface="Arial"/>
              <a:buNone/>
            </a:pPr>
            <a:r>
              <a:rPr lang="en-US" sz="1200">
                <a:solidFill>
                  <a:schemeClr val="lt1"/>
                </a:solidFill>
                <a:latin typeface="Poppins"/>
                <a:ea typeface="Poppins"/>
                <a:cs typeface="Poppins"/>
                <a:sym typeface="Poppins"/>
              </a:rPr>
              <a:t>TD – Pengujian perangkat lunak</a:t>
            </a:r>
            <a:endParaRPr sz="400">
              <a:solidFill>
                <a:schemeClr val="lt1"/>
              </a:solidFill>
              <a:latin typeface="Poppins"/>
              <a:ea typeface="Poppins"/>
              <a:cs typeface="Poppins"/>
              <a:sym typeface="Poppins"/>
            </a:endParaRPr>
          </a:p>
        </p:txBody>
      </p:sp>
      <p:pic>
        <p:nvPicPr>
          <p:cNvPr id="113" name="Google Shape;113;p3"/>
          <p:cNvPicPr preferRelativeResize="0"/>
          <p:nvPr/>
        </p:nvPicPr>
        <p:blipFill rotWithShape="1">
          <a:blip r:embed="rId3">
            <a:alphaModFix/>
          </a:blip>
          <a:srcRect/>
          <a:stretch/>
        </p:blipFill>
        <p:spPr>
          <a:xfrm>
            <a:off x="2637694" y="-1124101"/>
            <a:ext cx="894290" cy="688986"/>
          </a:xfrm>
          <a:prstGeom prst="rect">
            <a:avLst/>
          </a:prstGeom>
          <a:noFill/>
          <a:ln>
            <a:noFill/>
          </a:ln>
        </p:spPr>
      </p:pic>
      <p:pic>
        <p:nvPicPr>
          <p:cNvPr id="114" name="Google Shape;114;p3"/>
          <p:cNvPicPr preferRelativeResize="0"/>
          <p:nvPr/>
        </p:nvPicPr>
        <p:blipFill rotWithShape="1">
          <a:blip r:embed="rId4">
            <a:alphaModFix/>
          </a:blip>
          <a:srcRect/>
          <a:stretch/>
        </p:blipFill>
        <p:spPr>
          <a:xfrm>
            <a:off x="826608" y="-7173"/>
            <a:ext cx="1144336" cy="705674"/>
          </a:xfrm>
          <a:prstGeom prst="rect">
            <a:avLst/>
          </a:prstGeom>
          <a:noFill/>
          <a:ln>
            <a:noFill/>
          </a:ln>
        </p:spPr>
      </p:pic>
      <p:sp>
        <p:nvSpPr>
          <p:cNvPr id="115" name="Google Shape;115;p3"/>
          <p:cNvSpPr txBox="1"/>
          <p:nvPr/>
        </p:nvSpPr>
        <p:spPr>
          <a:xfrm>
            <a:off x="1524000" y="1102066"/>
            <a:ext cx="9144000" cy="573741"/>
          </a:xfrm>
          <a:prstGeom prst="rect">
            <a:avLst/>
          </a:prstGeom>
          <a:noFill/>
          <a:ln>
            <a:noFill/>
          </a:ln>
        </p:spPr>
        <p:txBody>
          <a:bodyPr spcFirstLastPara="1" wrap="square" lIns="91425" tIns="45700" rIns="91425" bIns="45700" anchor="b" anchorCtr="0">
            <a:normAutofit/>
          </a:bodyPr>
          <a:lstStyle/>
          <a:p>
            <a:pPr lvl="1">
              <a:lnSpc>
                <a:spcPct val="90000"/>
              </a:lnSpc>
              <a:buSzPts val="3200"/>
            </a:pPr>
            <a:r>
              <a:rPr lang="en-US" sz="3200" b="0" i="0" dirty="0" err="1">
                <a:solidFill>
                  <a:srgbClr val="000000"/>
                </a:solidFill>
                <a:latin typeface="TimesNewRoman"/>
                <a:ea typeface="TimesNewRoman"/>
                <a:cs typeface="TimesNewRoman"/>
                <a:sym typeface="TimesNewRoman"/>
              </a:rPr>
              <a:t>Conclussion</a:t>
            </a:r>
            <a:endParaRPr sz="3200" dirty="0">
              <a:solidFill>
                <a:schemeClr val="dk1"/>
              </a:solidFill>
              <a:latin typeface="Poppins"/>
              <a:ea typeface="Poppins"/>
              <a:cs typeface="Poppins"/>
              <a:sym typeface="Poppins"/>
            </a:endParaRPr>
          </a:p>
        </p:txBody>
      </p:sp>
      <p:sp>
        <p:nvSpPr>
          <p:cNvPr id="6" name="TextBox 5">
            <a:extLst>
              <a:ext uri="{FF2B5EF4-FFF2-40B4-BE49-F238E27FC236}">
                <a16:creationId xmlns:a16="http://schemas.microsoft.com/office/drawing/2014/main" id="{9E0D98AE-7B46-3E5C-470D-C31F47070B5A}"/>
              </a:ext>
            </a:extLst>
          </p:cNvPr>
          <p:cNvSpPr txBox="1"/>
          <p:nvPr/>
        </p:nvSpPr>
        <p:spPr>
          <a:xfrm>
            <a:off x="1524000" y="1850028"/>
            <a:ext cx="9353549" cy="5201424"/>
          </a:xfrm>
          <a:prstGeom prst="rect">
            <a:avLst/>
          </a:prstGeom>
          <a:noFill/>
        </p:spPr>
        <p:txBody>
          <a:bodyPr wrap="square">
            <a:spAutoFit/>
          </a:bodyPr>
          <a:lstStyle/>
          <a:p>
            <a:r>
              <a:rPr lang="en-US" sz="2800" b="0" i="0" dirty="0">
                <a:solidFill>
                  <a:srgbClr val="000000"/>
                </a:solidFill>
                <a:effectLst/>
                <a:latin typeface="Times New Roman" panose="02020603050405020304" pitchFamily="18" charset="0"/>
                <a:cs typeface="Times New Roman" panose="02020603050405020304" pitchFamily="18" charset="0"/>
              </a:rPr>
              <a:t>This study the author investigated how children 7-8 years old react to two different interactions styles (screen-touch versus tangible interaction) as well as two different feedback mechanisms (a non-diegetic progress bar versus a diegetic progress map). </a:t>
            </a:r>
            <a:r>
              <a:rPr lang="en-US" sz="2800" b="1" i="0" dirty="0">
                <a:solidFill>
                  <a:srgbClr val="0070C0"/>
                </a:solidFill>
                <a:effectLst/>
                <a:latin typeface="TimesNewRomanPSMT"/>
              </a:rPr>
              <a:t>There was a significant effect of feedback mechanisms on motivation while playing the game</a:t>
            </a:r>
            <a:r>
              <a:rPr lang="en-US" sz="2800" b="1" i="0" dirty="0">
                <a:solidFill>
                  <a:srgbClr val="000000"/>
                </a:solidFill>
                <a:effectLst/>
                <a:latin typeface="TimesNewRomanPSMT"/>
              </a:rPr>
              <a:t>.</a:t>
            </a:r>
            <a:r>
              <a:rPr lang="en-US" sz="2800" dirty="0"/>
              <a:t> </a:t>
            </a:r>
            <a:r>
              <a:rPr lang="en-US" sz="2800" b="1" i="0" dirty="0">
                <a:solidFill>
                  <a:srgbClr val="00B0F0"/>
                </a:solidFill>
                <a:effectLst/>
                <a:latin typeface="TimesNewRomanPSMT"/>
              </a:rPr>
              <a:t>There was no significant effect of screen-touch or tangible interaction on motivation, and no significant interaction effect between feedback and interaction type</a:t>
            </a:r>
            <a:r>
              <a:rPr lang="en-US" sz="2800" b="1" dirty="0">
                <a:solidFill>
                  <a:srgbClr val="00B0F0"/>
                </a:solidFill>
              </a:rPr>
              <a:t> </a:t>
            </a:r>
            <a:br>
              <a:rPr lang="en-US" sz="4000" dirty="0"/>
            </a:br>
            <a:br>
              <a:rPr lang="en-US" sz="3200" dirty="0"/>
            </a:b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81963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2"/>
          <p:cNvSpPr txBox="1">
            <a:spLocks noGrp="1"/>
          </p:cNvSpPr>
          <p:nvPr>
            <p:ph type="ctrTitle"/>
          </p:nvPr>
        </p:nvSpPr>
        <p:spPr>
          <a:xfrm>
            <a:off x="1524000" y="1927777"/>
            <a:ext cx="9144000" cy="185149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Poppins"/>
              <a:buNone/>
            </a:pPr>
            <a:r>
              <a:rPr lang="en-US" b="1">
                <a:latin typeface="Poppins"/>
                <a:ea typeface="Poppins"/>
                <a:cs typeface="Poppins"/>
                <a:sym typeface="Poppins"/>
              </a:rPr>
              <a:t>TERIMA KASIH</a:t>
            </a:r>
            <a:endParaRPr/>
          </a:p>
        </p:txBody>
      </p:sp>
      <p:sp>
        <p:nvSpPr>
          <p:cNvPr id="269" name="Google Shape;269;p12"/>
          <p:cNvSpPr txBox="1"/>
          <p:nvPr/>
        </p:nvSpPr>
        <p:spPr>
          <a:xfrm>
            <a:off x="1524000" y="3690330"/>
            <a:ext cx="9144000" cy="476904"/>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1800"/>
              <a:buFont typeface="Poppins"/>
              <a:buNone/>
            </a:pPr>
            <a:r>
              <a:rPr lang="en-US" sz="1800">
                <a:solidFill>
                  <a:schemeClr val="dk1"/>
                </a:solidFill>
                <a:latin typeface="Poppins"/>
                <a:ea typeface="Poppins"/>
                <a:cs typeface="Poppins"/>
                <a:sym typeface="Poppins"/>
              </a:rPr>
              <a:t>Any Question?</a:t>
            </a:r>
            <a:endParaRPr/>
          </a:p>
        </p:txBody>
      </p:sp>
      <p:sp>
        <p:nvSpPr>
          <p:cNvPr id="270" name="Google Shape;270;p12"/>
          <p:cNvSpPr txBox="1"/>
          <p:nvPr/>
        </p:nvSpPr>
        <p:spPr>
          <a:xfrm flipH="1">
            <a:off x="7628344" y="-5447616"/>
            <a:ext cx="762563" cy="763600"/>
          </a:xfrm>
          <a:prstGeom prst="rect">
            <a:avLst/>
          </a:prstGeom>
          <a:solidFill>
            <a:srgbClr val="2F5496"/>
          </a:solid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935" b="1">
                <a:solidFill>
                  <a:schemeClr val="lt1"/>
                </a:solidFill>
                <a:latin typeface="Antonio"/>
                <a:ea typeface="Antonio"/>
                <a:cs typeface="Antonio"/>
                <a:sym typeface="Antonio"/>
              </a:rPr>
              <a:t>2</a:t>
            </a:r>
            <a:endParaRPr sz="2935" b="1">
              <a:solidFill>
                <a:schemeClr val="lt1"/>
              </a:solidFill>
              <a:latin typeface="Antonio"/>
              <a:ea typeface="Antonio"/>
              <a:cs typeface="Antonio"/>
              <a:sym typeface="Antonio"/>
            </a:endParaRPr>
          </a:p>
        </p:txBody>
      </p:sp>
      <p:pic>
        <p:nvPicPr>
          <p:cNvPr id="271" name="Google Shape;271;p12"/>
          <p:cNvPicPr preferRelativeResize="0"/>
          <p:nvPr/>
        </p:nvPicPr>
        <p:blipFill rotWithShape="1">
          <a:blip r:embed="rId3">
            <a:alphaModFix/>
          </a:blip>
          <a:srcRect/>
          <a:stretch/>
        </p:blipFill>
        <p:spPr>
          <a:xfrm>
            <a:off x="2637694" y="222099"/>
            <a:ext cx="894290" cy="688986"/>
          </a:xfrm>
          <a:prstGeom prst="rect">
            <a:avLst/>
          </a:prstGeom>
          <a:noFill/>
          <a:ln>
            <a:noFill/>
          </a:ln>
        </p:spPr>
      </p:pic>
      <p:pic>
        <p:nvPicPr>
          <p:cNvPr id="272" name="Google Shape;272;p12"/>
          <p:cNvPicPr preferRelativeResize="0"/>
          <p:nvPr/>
        </p:nvPicPr>
        <p:blipFill rotWithShape="1">
          <a:blip r:embed="rId4">
            <a:alphaModFix/>
          </a:blip>
          <a:srcRect/>
          <a:stretch/>
        </p:blipFill>
        <p:spPr>
          <a:xfrm>
            <a:off x="618456" y="-7174"/>
            <a:ext cx="1811087" cy="1116837"/>
          </a:xfrm>
          <a:prstGeom prst="rect">
            <a:avLst/>
          </a:prstGeom>
          <a:noFill/>
          <a:ln>
            <a:noFill/>
          </a:ln>
        </p:spPr>
      </p:pic>
      <p:grpSp>
        <p:nvGrpSpPr>
          <p:cNvPr id="273" name="Google Shape;273;p12"/>
          <p:cNvGrpSpPr/>
          <p:nvPr/>
        </p:nvGrpSpPr>
        <p:grpSpPr>
          <a:xfrm>
            <a:off x="0" y="6471096"/>
            <a:ext cx="12192000" cy="386904"/>
            <a:chOff x="0" y="6471096"/>
            <a:chExt cx="12192000" cy="386904"/>
          </a:xfrm>
        </p:grpSpPr>
        <p:sp>
          <p:nvSpPr>
            <p:cNvPr id="274" name="Google Shape;274;p12"/>
            <p:cNvSpPr txBox="1"/>
            <p:nvPr/>
          </p:nvSpPr>
          <p:spPr>
            <a:xfrm>
              <a:off x="0" y="6471096"/>
              <a:ext cx="12192000" cy="386904"/>
            </a:xfrm>
            <a:prstGeom prst="rect">
              <a:avLst/>
            </a:prstGeom>
            <a:solidFill>
              <a:srgbClr val="0078C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1200"/>
                <a:buFont typeface="Arial"/>
                <a:buNone/>
              </a:pPr>
              <a:r>
                <a:rPr lang="en-US" sz="1200">
                  <a:solidFill>
                    <a:schemeClr val="lt1"/>
                  </a:solidFill>
                  <a:latin typeface="Poppins"/>
                  <a:ea typeface="Poppins"/>
                  <a:cs typeface="Poppins"/>
                  <a:sym typeface="Poppins"/>
                </a:rPr>
                <a:t>TD – Interaksi Manusia dan Komputer</a:t>
              </a:r>
              <a:endParaRPr sz="400">
                <a:solidFill>
                  <a:schemeClr val="lt1"/>
                </a:solidFill>
                <a:latin typeface="Poppins"/>
                <a:ea typeface="Poppins"/>
                <a:cs typeface="Poppins"/>
                <a:sym typeface="Poppins"/>
              </a:endParaRPr>
            </a:p>
          </p:txBody>
        </p:sp>
        <p:sp>
          <p:nvSpPr>
            <p:cNvPr id="275" name="Google Shape;275;p12"/>
            <p:cNvSpPr txBox="1"/>
            <p:nvPr/>
          </p:nvSpPr>
          <p:spPr>
            <a:xfrm>
              <a:off x="6719612" y="6471096"/>
              <a:ext cx="5472388" cy="386903"/>
            </a:xfrm>
            <a:prstGeom prst="rect">
              <a:avLst/>
            </a:prstGeom>
            <a:solidFill>
              <a:srgbClr val="0078C1"/>
            </a:solidFill>
            <a:ln>
              <a:noFill/>
            </a:ln>
          </p:spPr>
          <p:txBody>
            <a:bodyPr spcFirstLastPara="1" wrap="square" lIns="91425" tIns="45700" rIns="91425" bIns="45700" anchor="ctr" anchorCtr="0">
              <a:normAutofit/>
            </a:bodyPr>
            <a:lstStyle/>
            <a:p>
              <a:pPr marL="0" marR="0" lvl="0" indent="0" algn="r" rtl="0">
                <a:lnSpc>
                  <a:spcPct val="90000"/>
                </a:lnSpc>
                <a:spcBef>
                  <a:spcPts val="0"/>
                </a:spcBef>
                <a:spcAft>
                  <a:spcPts val="0"/>
                </a:spcAft>
                <a:buClr>
                  <a:schemeClr val="lt1"/>
                </a:buClr>
                <a:buSzPts val="1200"/>
                <a:buFont typeface="Poppins"/>
                <a:buNone/>
              </a:pPr>
              <a:r>
                <a:rPr lang="en-US" sz="1200">
                  <a:solidFill>
                    <a:schemeClr val="lt1"/>
                  </a:solidFill>
                  <a:latin typeface="Poppins"/>
                  <a:ea typeface="Poppins"/>
                  <a:cs typeface="Poppins"/>
                  <a:sym typeface="Poppins"/>
                </a:rPr>
                <a:t>Email : 6025222014@mhs.its.ac.id / WA : 082253652763</a:t>
              </a:r>
              <a:endParaRPr/>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p:nvPr/>
        </p:nvSpPr>
        <p:spPr>
          <a:xfrm>
            <a:off x="0" y="6858000"/>
            <a:ext cx="12192000" cy="386904"/>
          </a:xfrm>
          <a:prstGeom prst="rect">
            <a:avLst/>
          </a:prstGeom>
          <a:solidFill>
            <a:srgbClr val="0078C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1200"/>
              <a:buFont typeface="Arial"/>
              <a:buNone/>
            </a:pPr>
            <a:r>
              <a:rPr lang="en-US" sz="1200" b="0" i="0" u="none" strike="noStrike" cap="none">
                <a:solidFill>
                  <a:schemeClr val="lt1"/>
                </a:solidFill>
                <a:latin typeface="Poppins"/>
                <a:ea typeface="Poppins"/>
                <a:cs typeface="Poppins"/>
                <a:sym typeface="Poppins"/>
              </a:rPr>
              <a:t>TD – Pengujian perangkat lunak</a:t>
            </a:r>
            <a:endParaRPr sz="400" b="0" i="0" u="none" strike="noStrike" cap="none">
              <a:solidFill>
                <a:schemeClr val="lt1"/>
              </a:solidFill>
              <a:latin typeface="Poppins"/>
              <a:ea typeface="Poppins"/>
              <a:cs typeface="Poppins"/>
              <a:sym typeface="Poppins"/>
            </a:endParaRPr>
          </a:p>
        </p:txBody>
      </p:sp>
      <p:pic>
        <p:nvPicPr>
          <p:cNvPr id="100" name="Google Shape;100;p2"/>
          <p:cNvPicPr preferRelativeResize="0"/>
          <p:nvPr/>
        </p:nvPicPr>
        <p:blipFill rotWithShape="1">
          <a:blip r:embed="rId3">
            <a:alphaModFix/>
          </a:blip>
          <a:srcRect/>
          <a:stretch/>
        </p:blipFill>
        <p:spPr>
          <a:xfrm>
            <a:off x="2637694" y="-1124101"/>
            <a:ext cx="894290" cy="688986"/>
          </a:xfrm>
          <a:prstGeom prst="rect">
            <a:avLst/>
          </a:prstGeom>
          <a:noFill/>
          <a:ln>
            <a:noFill/>
          </a:ln>
        </p:spPr>
      </p:pic>
      <p:pic>
        <p:nvPicPr>
          <p:cNvPr id="101" name="Google Shape;101;p2"/>
          <p:cNvPicPr preferRelativeResize="0"/>
          <p:nvPr/>
        </p:nvPicPr>
        <p:blipFill rotWithShape="1">
          <a:blip r:embed="rId4">
            <a:alphaModFix/>
          </a:blip>
          <a:srcRect/>
          <a:stretch/>
        </p:blipFill>
        <p:spPr>
          <a:xfrm>
            <a:off x="826608" y="-7173"/>
            <a:ext cx="1144336" cy="705674"/>
          </a:xfrm>
          <a:prstGeom prst="rect">
            <a:avLst/>
          </a:prstGeom>
          <a:noFill/>
          <a:ln>
            <a:noFill/>
          </a:ln>
        </p:spPr>
      </p:pic>
      <p:sp>
        <p:nvSpPr>
          <p:cNvPr id="102" name="Google Shape;102;p2"/>
          <p:cNvSpPr txBox="1"/>
          <p:nvPr/>
        </p:nvSpPr>
        <p:spPr>
          <a:xfrm>
            <a:off x="1524000" y="879944"/>
            <a:ext cx="9144000" cy="940092"/>
          </a:xfrm>
          <a:prstGeom prst="rect">
            <a:avLst/>
          </a:prstGeom>
          <a:noFill/>
          <a:ln>
            <a:noFill/>
          </a:ln>
        </p:spPr>
        <p:txBody>
          <a:bodyPr spcFirstLastPara="1" wrap="square" lIns="91425" tIns="45700" rIns="91425" bIns="45700" anchor="b" anchorCtr="0">
            <a:normAutofit fontScale="92500" lnSpcReduction="10000"/>
          </a:bodyPr>
          <a:lstStyle/>
          <a:p>
            <a:pPr marL="0" marR="0" lvl="0" indent="0" algn="l" rtl="0">
              <a:lnSpc>
                <a:spcPct val="90000"/>
              </a:lnSpc>
              <a:spcBef>
                <a:spcPts val="0"/>
              </a:spcBef>
              <a:spcAft>
                <a:spcPts val="0"/>
              </a:spcAft>
              <a:buClr>
                <a:srgbClr val="000000"/>
              </a:buClr>
              <a:buSzPts val="2400"/>
              <a:buFont typeface="TimesNewRoman"/>
              <a:buNone/>
            </a:pPr>
            <a:r>
              <a:rPr lang="en-US" sz="2400" b="0" i="0" u="none" strike="noStrike" cap="none" dirty="0">
                <a:solidFill>
                  <a:srgbClr val="000000"/>
                </a:solidFill>
                <a:latin typeface="TimesNewRoman"/>
                <a:ea typeface="TimesNewRoman"/>
                <a:cs typeface="TimesNewRoman"/>
                <a:sym typeface="TimesNewRoman"/>
              </a:rPr>
              <a:t>Turning Your Book into a Game: Improving Motivation</a:t>
            </a:r>
          </a:p>
          <a:p>
            <a:pPr marL="0" marR="0" lvl="0" indent="0" algn="l" rtl="0">
              <a:lnSpc>
                <a:spcPct val="90000"/>
              </a:lnSpc>
              <a:spcBef>
                <a:spcPts val="0"/>
              </a:spcBef>
              <a:spcAft>
                <a:spcPts val="0"/>
              </a:spcAft>
              <a:buClr>
                <a:srgbClr val="000000"/>
              </a:buClr>
              <a:buSzPts val="2400"/>
              <a:buFont typeface="TimesNewRoman"/>
              <a:buNone/>
            </a:pPr>
            <a:r>
              <a:rPr lang="en-US" sz="2400" b="0" i="0" u="none" strike="noStrike" cap="none" dirty="0">
                <a:solidFill>
                  <a:srgbClr val="000000"/>
                </a:solidFill>
                <a:latin typeface="TimesNewRoman"/>
                <a:ea typeface="TimesNewRoman"/>
                <a:cs typeface="TimesNewRoman"/>
                <a:sym typeface="TimesNewRoman"/>
              </a:rPr>
              <a:t>through Tangible Interaction and Diegetic Feedback in an</a:t>
            </a:r>
          </a:p>
          <a:p>
            <a:pPr marL="0" marR="0" lvl="0" indent="0" algn="l" rtl="0">
              <a:lnSpc>
                <a:spcPct val="90000"/>
              </a:lnSpc>
              <a:spcBef>
                <a:spcPts val="0"/>
              </a:spcBef>
              <a:spcAft>
                <a:spcPts val="0"/>
              </a:spcAft>
              <a:buClr>
                <a:srgbClr val="000000"/>
              </a:buClr>
              <a:buSzPts val="2400"/>
              <a:buFont typeface="TimesNewRoman"/>
              <a:buNone/>
            </a:pPr>
            <a:r>
              <a:rPr lang="en-US" sz="2400" b="0" i="0" u="none" strike="noStrike" cap="none" dirty="0">
                <a:solidFill>
                  <a:srgbClr val="000000"/>
                </a:solidFill>
                <a:latin typeface="TimesNewRoman"/>
                <a:ea typeface="TimesNewRoman"/>
                <a:cs typeface="TimesNewRoman"/>
                <a:sym typeface="TimesNewRoman"/>
              </a:rPr>
              <a:t>AR Mathematics Game for Children</a:t>
            </a:r>
            <a:endParaRPr sz="2400" b="0" i="0" u="none" strike="noStrike" cap="none" dirty="0">
              <a:solidFill>
                <a:schemeClr val="dk1"/>
              </a:solidFill>
              <a:latin typeface="Poppins"/>
              <a:ea typeface="Poppins"/>
              <a:cs typeface="Poppins"/>
              <a:sym typeface="Poppins"/>
            </a:endParaRPr>
          </a:p>
        </p:txBody>
      </p:sp>
      <p:sp>
        <p:nvSpPr>
          <p:cNvPr id="103" name="Google Shape;103;p2"/>
          <p:cNvSpPr txBox="1"/>
          <p:nvPr/>
        </p:nvSpPr>
        <p:spPr>
          <a:xfrm>
            <a:off x="1881296" y="4602850"/>
            <a:ext cx="9144000" cy="573741"/>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000000"/>
              </a:buClr>
              <a:buSzPts val="1800"/>
              <a:buFont typeface="TimesNewRoman"/>
              <a:buNone/>
            </a:pPr>
            <a:r>
              <a:rPr lang="en-US" sz="1800" b="1" i="0" u="none" strike="noStrike" cap="none">
                <a:solidFill>
                  <a:srgbClr val="000000"/>
                </a:solidFill>
                <a:latin typeface="TimesNewRoman"/>
                <a:ea typeface="TimesNewRoman"/>
                <a:cs typeface="TimesNewRoman"/>
                <a:sym typeface="TimesNewRoman"/>
              </a:rPr>
              <a:t>What is purpose of this paper?</a:t>
            </a:r>
            <a:endParaRPr sz="1800" b="1" i="0" u="none" strike="noStrike" cap="none">
              <a:solidFill>
                <a:schemeClr val="dk1"/>
              </a:solidFill>
              <a:latin typeface="Poppins"/>
              <a:ea typeface="Poppins"/>
              <a:cs typeface="Poppins"/>
              <a:sym typeface="Poppins"/>
            </a:endParaRPr>
          </a:p>
        </p:txBody>
      </p:sp>
      <p:sp>
        <p:nvSpPr>
          <p:cNvPr id="104" name="Google Shape;104;p2"/>
          <p:cNvSpPr txBox="1"/>
          <p:nvPr/>
        </p:nvSpPr>
        <p:spPr>
          <a:xfrm>
            <a:off x="1524000" y="1757787"/>
            <a:ext cx="7879976"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i="0" u="none" strike="noStrike" cap="none" dirty="0" err="1">
                <a:solidFill>
                  <a:srgbClr val="000000"/>
                </a:solidFill>
                <a:latin typeface="TimesNewRoman"/>
                <a:ea typeface="TimesNewRoman"/>
                <a:cs typeface="TimesNewRoman"/>
                <a:sym typeface="TimesNewRoman"/>
              </a:rPr>
              <a:t>Jingya</a:t>
            </a:r>
            <a:r>
              <a:rPr lang="en-US" sz="1400" b="0" i="0" u="none" strike="noStrike" cap="none" dirty="0">
                <a:solidFill>
                  <a:srgbClr val="000000"/>
                </a:solidFill>
                <a:latin typeface="TimesNewRoman"/>
                <a:ea typeface="TimesNewRoman"/>
                <a:cs typeface="TimesNewRoman"/>
                <a:sym typeface="TimesNewRoman"/>
              </a:rPr>
              <a:t> Li, Erik D. van der Spek, Jun Hu, </a:t>
            </a:r>
            <a:r>
              <a:rPr lang="en-US" sz="1400" b="0" i="0" u="none" strike="noStrike" cap="none" dirty="0" err="1">
                <a:solidFill>
                  <a:srgbClr val="000000"/>
                </a:solidFill>
                <a:latin typeface="TimesNewRoman"/>
                <a:ea typeface="TimesNewRoman"/>
                <a:cs typeface="TimesNewRoman"/>
                <a:sym typeface="TimesNewRoman"/>
              </a:rPr>
              <a:t>Loe</a:t>
            </a:r>
            <a:r>
              <a:rPr lang="en-US" sz="1400" b="0" i="0" u="none" strike="noStrike" cap="none" dirty="0">
                <a:solidFill>
                  <a:srgbClr val="000000"/>
                </a:solidFill>
                <a:latin typeface="TimesNewRoman"/>
                <a:ea typeface="TimesNewRoman"/>
                <a:cs typeface="TimesNewRoman"/>
                <a:sym typeface="TimesNewRoman"/>
              </a:rPr>
              <a:t> </a:t>
            </a:r>
            <a:r>
              <a:rPr lang="en-US" sz="1400" b="0" i="0" u="none" strike="noStrike" cap="none" dirty="0" err="1">
                <a:solidFill>
                  <a:srgbClr val="000000"/>
                </a:solidFill>
                <a:latin typeface="TimesNewRoman"/>
                <a:ea typeface="TimesNewRoman"/>
                <a:cs typeface="TimesNewRoman"/>
                <a:sym typeface="TimesNewRoman"/>
              </a:rPr>
              <a:t>Feijs</a:t>
            </a:r>
            <a:endParaRPr lang="en-US" sz="1400" b="0" i="0" u="none" strike="noStrike" cap="none" dirty="0">
              <a:solidFill>
                <a:srgbClr val="000000"/>
              </a:solidFill>
              <a:latin typeface="TimesNewRoman"/>
              <a:ea typeface="TimesNewRoman"/>
              <a:cs typeface="TimesNewRoman"/>
              <a:sym typeface="TimesNewRoman"/>
            </a:endParaRPr>
          </a:p>
          <a:p>
            <a:pPr marL="0" marR="0" lvl="0" indent="0" algn="l" rtl="0">
              <a:spcBef>
                <a:spcPts val="0"/>
              </a:spcBef>
              <a:spcAft>
                <a:spcPts val="0"/>
              </a:spcAft>
              <a:buNone/>
            </a:pPr>
            <a:endParaRPr sz="1400" dirty="0">
              <a:solidFill>
                <a:srgbClr val="000000"/>
              </a:solidFill>
              <a:latin typeface="TimesNewRoman"/>
              <a:ea typeface="TimesNewRoman"/>
              <a:cs typeface="TimesNewRoman"/>
              <a:sym typeface="TimesNewRoman"/>
            </a:endParaRPr>
          </a:p>
          <a:p>
            <a:pPr marL="0" marR="0" lvl="0" indent="0" algn="l" rtl="0">
              <a:spcBef>
                <a:spcPts val="0"/>
              </a:spcBef>
              <a:spcAft>
                <a:spcPts val="0"/>
              </a:spcAft>
              <a:buNone/>
            </a:pPr>
            <a:r>
              <a:rPr lang="en-US" sz="1200" b="0" i="1" dirty="0">
                <a:solidFill>
                  <a:srgbClr val="555555"/>
                </a:solidFill>
                <a:latin typeface="Roboto"/>
                <a:ea typeface="Roboto"/>
                <a:cs typeface="Roboto"/>
                <a:sym typeface="Roboto"/>
              </a:rPr>
              <a:t>CHI PLAY'19, October 22–25, 2019, Barcelona, Spain</a:t>
            </a:r>
            <a:endParaRPr lang="en-US" dirty="0"/>
          </a:p>
        </p:txBody>
      </p:sp>
      <p:sp>
        <p:nvSpPr>
          <p:cNvPr id="105" name="Google Shape;105;p2"/>
          <p:cNvSpPr txBox="1"/>
          <p:nvPr/>
        </p:nvSpPr>
        <p:spPr>
          <a:xfrm>
            <a:off x="1881296" y="2625856"/>
            <a:ext cx="9144000" cy="573741"/>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000000"/>
              </a:buClr>
              <a:buSzPts val="1800"/>
              <a:buFont typeface="TimesNewRoman"/>
              <a:buNone/>
            </a:pPr>
            <a:r>
              <a:rPr lang="en-US" sz="1800" b="1" i="0" u="none" dirty="0">
                <a:solidFill>
                  <a:srgbClr val="000000"/>
                </a:solidFill>
                <a:latin typeface="TimesNewRoman"/>
                <a:ea typeface="TimesNewRoman"/>
                <a:cs typeface="TimesNewRoman"/>
                <a:sym typeface="TimesNewRoman"/>
              </a:rPr>
              <a:t>Background</a:t>
            </a:r>
            <a:endParaRPr sz="1800" b="1" u="none" dirty="0">
              <a:solidFill>
                <a:schemeClr val="dk1"/>
              </a:solidFill>
              <a:latin typeface="Poppins"/>
              <a:ea typeface="Poppins"/>
              <a:cs typeface="Poppins"/>
              <a:sym typeface="Poppins"/>
            </a:endParaRPr>
          </a:p>
        </p:txBody>
      </p:sp>
      <p:sp>
        <p:nvSpPr>
          <p:cNvPr id="106" name="Google Shape;106;p2"/>
          <p:cNvSpPr txBox="1"/>
          <p:nvPr/>
        </p:nvSpPr>
        <p:spPr>
          <a:xfrm>
            <a:off x="2219325" y="5234890"/>
            <a:ext cx="8082413" cy="120028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0" i="0" dirty="0">
                <a:solidFill>
                  <a:srgbClr val="000000"/>
                </a:solidFill>
                <a:effectLst/>
                <a:latin typeface="TimesNewRomanPSMT"/>
              </a:rPr>
              <a:t>investigate how different interaction techniques (digital screen-touch interaction vs real-world tangible interaction) and different feedback mechanisms (non-diegetic feedback vs diegetic feedback) affect 7-8-year-old children’s motivation for mathematics learning</a:t>
            </a:r>
            <a:endParaRPr sz="1800" b="0" i="0" u="none" strike="noStrike" dirty="0">
              <a:solidFill>
                <a:srgbClr val="000000"/>
              </a:solidFill>
              <a:latin typeface="Calibri"/>
              <a:ea typeface="Calibri"/>
              <a:cs typeface="Calibri"/>
              <a:sym typeface="Calibri"/>
            </a:endParaRPr>
          </a:p>
        </p:txBody>
      </p:sp>
      <p:sp>
        <p:nvSpPr>
          <p:cNvPr id="107" name="Google Shape;107;p2"/>
          <p:cNvSpPr txBox="1"/>
          <p:nvPr/>
        </p:nvSpPr>
        <p:spPr>
          <a:xfrm>
            <a:off x="2111188" y="3180547"/>
            <a:ext cx="8914108" cy="1692731"/>
          </a:xfrm>
          <a:prstGeom prst="rect">
            <a:avLst/>
          </a:prstGeom>
          <a:noFill/>
          <a:ln>
            <a:noFill/>
          </a:ln>
        </p:spPr>
        <p:txBody>
          <a:bodyPr spcFirstLastPara="1" wrap="square" lIns="91425" tIns="45700" rIns="91425" bIns="45700" anchor="t" anchorCtr="0">
            <a:spAutoFit/>
          </a:bodyPr>
          <a:lstStyle/>
          <a:p>
            <a:pPr marL="0" marR="0" lvl="0" indent="0">
              <a:spcBef>
                <a:spcPts val="0"/>
              </a:spcBef>
              <a:spcAft>
                <a:spcPts val="0"/>
              </a:spcAft>
              <a:buNone/>
            </a:pPr>
            <a:r>
              <a:rPr lang="en-US" sz="1800" b="0" i="0" dirty="0">
                <a:solidFill>
                  <a:srgbClr val="000000"/>
                </a:solidFill>
                <a:effectLst/>
                <a:latin typeface="TimesNewRomanPSMT"/>
              </a:rPr>
              <a:t>Children often experience mathematics as a difficult subject during primary school years, which makes the learning motivation and engagement an important factor in their mathematics performance, The increased motivation and active engagement in AR games can potentially translate to compelling educational media and make learning more enjoyable and immersive for children.</a:t>
            </a:r>
            <a:br>
              <a:rPr lang="en-US" dirty="0"/>
            </a:br>
            <a:endParaRPr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p:nvPr/>
        </p:nvSpPr>
        <p:spPr>
          <a:xfrm>
            <a:off x="0" y="6858000"/>
            <a:ext cx="12192000" cy="386904"/>
          </a:xfrm>
          <a:prstGeom prst="rect">
            <a:avLst/>
          </a:prstGeom>
          <a:solidFill>
            <a:srgbClr val="0078C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1200"/>
              <a:buFont typeface="Arial"/>
              <a:buNone/>
            </a:pPr>
            <a:r>
              <a:rPr lang="en-US" sz="1200" b="0" i="0" u="none" strike="noStrike" cap="none">
                <a:solidFill>
                  <a:schemeClr val="lt1"/>
                </a:solidFill>
                <a:latin typeface="Poppins"/>
                <a:ea typeface="Poppins"/>
                <a:cs typeface="Poppins"/>
                <a:sym typeface="Poppins"/>
              </a:rPr>
              <a:t>TD – Pengujian perangkat lunak</a:t>
            </a:r>
            <a:endParaRPr sz="400" b="0" i="0" u="none" strike="noStrike" cap="none">
              <a:solidFill>
                <a:schemeClr val="lt1"/>
              </a:solidFill>
              <a:latin typeface="Poppins"/>
              <a:ea typeface="Poppins"/>
              <a:cs typeface="Poppins"/>
              <a:sym typeface="Poppins"/>
            </a:endParaRPr>
          </a:p>
        </p:txBody>
      </p:sp>
      <p:pic>
        <p:nvPicPr>
          <p:cNvPr id="100" name="Google Shape;100;p2"/>
          <p:cNvPicPr preferRelativeResize="0"/>
          <p:nvPr/>
        </p:nvPicPr>
        <p:blipFill rotWithShape="1">
          <a:blip r:embed="rId3">
            <a:alphaModFix/>
          </a:blip>
          <a:srcRect/>
          <a:stretch/>
        </p:blipFill>
        <p:spPr>
          <a:xfrm>
            <a:off x="2637694" y="-1124101"/>
            <a:ext cx="894290" cy="688986"/>
          </a:xfrm>
          <a:prstGeom prst="rect">
            <a:avLst/>
          </a:prstGeom>
          <a:noFill/>
          <a:ln>
            <a:noFill/>
          </a:ln>
        </p:spPr>
      </p:pic>
      <p:pic>
        <p:nvPicPr>
          <p:cNvPr id="101" name="Google Shape;101;p2"/>
          <p:cNvPicPr preferRelativeResize="0"/>
          <p:nvPr/>
        </p:nvPicPr>
        <p:blipFill rotWithShape="1">
          <a:blip r:embed="rId4">
            <a:alphaModFix/>
          </a:blip>
          <a:srcRect/>
          <a:stretch/>
        </p:blipFill>
        <p:spPr>
          <a:xfrm>
            <a:off x="826608" y="-7173"/>
            <a:ext cx="1144336" cy="705674"/>
          </a:xfrm>
          <a:prstGeom prst="rect">
            <a:avLst/>
          </a:prstGeom>
          <a:noFill/>
          <a:ln>
            <a:noFill/>
          </a:ln>
        </p:spPr>
      </p:pic>
      <p:pic>
        <p:nvPicPr>
          <p:cNvPr id="3" name="Picture 2">
            <a:extLst>
              <a:ext uri="{FF2B5EF4-FFF2-40B4-BE49-F238E27FC236}">
                <a16:creationId xmlns:a16="http://schemas.microsoft.com/office/drawing/2014/main" id="{83B77189-7C41-6A99-C1F9-D009A73B9EB6}"/>
              </a:ext>
            </a:extLst>
          </p:cNvPr>
          <p:cNvPicPr>
            <a:picLocks noChangeAspect="1"/>
          </p:cNvPicPr>
          <p:nvPr/>
        </p:nvPicPr>
        <p:blipFill>
          <a:blip r:embed="rId5"/>
          <a:stretch>
            <a:fillRect/>
          </a:stretch>
        </p:blipFill>
        <p:spPr>
          <a:xfrm>
            <a:off x="400050" y="1099775"/>
            <a:ext cx="11391900" cy="4829900"/>
          </a:xfrm>
          <a:prstGeom prst="rect">
            <a:avLst/>
          </a:prstGeom>
        </p:spPr>
      </p:pic>
    </p:spTree>
    <p:extLst>
      <p:ext uri="{BB962C8B-B14F-4D97-AF65-F5344CB8AC3E}">
        <p14:creationId xmlns:p14="http://schemas.microsoft.com/office/powerpoint/2010/main" val="19778338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p:nvPr/>
        </p:nvSpPr>
        <p:spPr>
          <a:xfrm>
            <a:off x="0" y="6858000"/>
            <a:ext cx="12192000" cy="386904"/>
          </a:xfrm>
          <a:prstGeom prst="rect">
            <a:avLst/>
          </a:prstGeom>
          <a:solidFill>
            <a:srgbClr val="0078C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1200"/>
              <a:buFont typeface="Arial"/>
              <a:buNone/>
            </a:pPr>
            <a:r>
              <a:rPr lang="en-US" sz="1200" b="0" i="0" u="none" strike="noStrike" cap="none">
                <a:solidFill>
                  <a:schemeClr val="lt1"/>
                </a:solidFill>
                <a:latin typeface="Poppins"/>
                <a:ea typeface="Poppins"/>
                <a:cs typeface="Poppins"/>
                <a:sym typeface="Poppins"/>
              </a:rPr>
              <a:t>TD – Pengujian perangkat lunak</a:t>
            </a:r>
            <a:endParaRPr sz="400" b="0" i="0" u="none" strike="noStrike" cap="none">
              <a:solidFill>
                <a:schemeClr val="lt1"/>
              </a:solidFill>
              <a:latin typeface="Poppins"/>
              <a:ea typeface="Poppins"/>
              <a:cs typeface="Poppins"/>
              <a:sym typeface="Poppins"/>
            </a:endParaRPr>
          </a:p>
        </p:txBody>
      </p:sp>
      <p:pic>
        <p:nvPicPr>
          <p:cNvPr id="100" name="Google Shape;100;p2"/>
          <p:cNvPicPr preferRelativeResize="0"/>
          <p:nvPr/>
        </p:nvPicPr>
        <p:blipFill rotWithShape="1">
          <a:blip r:embed="rId3">
            <a:alphaModFix/>
          </a:blip>
          <a:srcRect/>
          <a:stretch/>
        </p:blipFill>
        <p:spPr>
          <a:xfrm>
            <a:off x="2637694" y="-1124101"/>
            <a:ext cx="894290" cy="688986"/>
          </a:xfrm>
          <a:prstGeom prst="rect">
            <a:avLst/>
          </a:prstGeom>
          <a:noFill/>
          <a:ln>
            <a:noFill/>
          </a:ln>
        </p:spPr>
      </p:pic>
      <p:pic>
        <p:nvPicPr>
          <p:cNvPr id="101" name="Google Shape;101;p2"/>
          <p:cNvPicPr preferRelativeResize="0"/>
          <p:nvPr/>
        </p:nvPicPr>
        <p:blipFill rotWithShape="1">
          <a:blip r:embed="rId4">
            <a:alphaModFix/>
          </a:blip>
          <a:srcRect/>
          <a:stretch/>
        </p:blipFill>
        <p:spPr>
          <a:xfrm>
            <a:off x="826608" y="-7173"/>
            <a:ext cx="1144336" cy="705674"/>
          </a:xfrm>
          <a:prstGeom prst="rect">
            <a:avLst/>
          </a:prstGeom>
          <a:noFill/>
          <a:ln>
            <a:noFill/>
          </a:ln>
        </p:spPr>
      </p:pic>
      <p:sp>
        <p:nvSpPr>
          <p:cNvPr id="2" name="Google Shape;105;p2">
            <a:extLst>
              <a:ext uri="{FF2B5EF4-FFF2-40B4-BE49-F238E27FC236}">
                <a16:creationId xmlns:a16="http://schemas.microsoft.com/office/drawing/2014/main" id="{B4805A79-3478-96A4-0EF3-C9ACCF811C76}"/>
              </a:ext>
            </a:extLst>
          </p:cNvPr>
          <p:cNvSpPr txBox="1"/>
          <p:nvPr/>
        </p:nvSpPr>
        <p:spPr>
          <a:xfrm>
            <a:off x="1281221" y="606820"/>
            <a:ext cx="9144000" cy="573741"/>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000000"/>
              </a:buClr>
              <a:buSzPts val="1800"/>
              <a:buFont typeface="TimesNewRoman"/>
              <a:buNone/>
            </a:pPr>
            <a:r>
              <a:rPr lang="en-US" sz="2400" b="1" dirty="0">
                <a:latin typeface="TimesNewRoman"/>
                <a:ea typeface="Poppins"/>
                <a:cs typeface="Poppins"/>
                <a:sym typeface="TimesNewRoman"/>
              </a:rPr>
              <a:t>INTERACTION TYPE</a:t>
            </a:r>
            <a:endParaRPr sz="2400" b="1" u="none" dirty="0">
              <a:solidFill>
                <a:schemeClr val="dk1"/>
              </a:solidFill>
              <a:latin typeface="Poppins"/>
              <a:ea typeface="Poppins"/>
              <a:cs typeface="Poppins"/>
              <a:sym typeface="Poppins"/>
            </a:endParaRPr>
          </a:p>
        </p:txBody>
      </p:sp>
      <p:pic>
        <p:nvPicPr>
          <p:cNvPr id="8" name="Picture 7">
            <a:extLst>
              <a:ext uri="{FF2B5EF4-FFF2-40B4-BE49-F238E27FC236}">
                <a16:creationId xmlns:a16="http://schemas.microsoft.com/office/drawing/2014/main" id="{FD4FCD6E-F169-D214-1E6C-3AD59A9B9ADE}"/>
              </a:ext>
            </a:extLst>
          </p:cNvPr>
          <p:cNvPicPr>
            <a:picLocks noChangeAspect="1"/>
          </p:cNvPicPr>
          <p:nvPr/>
        </p:nvPicPr>
        <p:blipFill>
          <a:blip r:embed="rId5"/>
          <a:stretch>
            <a:fillRect/>
          </a:stretch>
        </p:blipFill>
        <p:spPr>
          <a:xfrm>
            <a:off x="1998788" y="1994562"/>
            <a:ext cx="2449115" cy="3038475"/>
          </a:xfrm>
          <a:prstGeom prst="rect">
            <a:avLst/>
          </a:prstGeom>
        </p:spPr>
      </p:pic>
      <p:pic>
        <p:nvPicPr>
          <p:cNvPr id="9" name="Picture 8">
            <a:extLst>
              <a:ext uri="{FF2B5EF4-FFF2-40B4-BE49-F238E27FC236}">
                <a16:creationId xmlns:a16="http://schemas.microsoft.com/office/drawing/2014/main" id="{3CC17086-3806-BEB3-A2A6-C8775017D38C}"/>
              </a:ext>
            </a:extLst>
          </p:cNvPr>
          <p:cNvPicPr>
            <a:picLocks noChangeAspect="1"/>
          </p:cNvPicPr>
          <p:nvPr/>
        </p:nvPicPr>
        <p:blipFill rotWithShape="1">
          <a:blip r:embed="rId6"/>
          <a:srcRect r="51087"/>
          <a:stretch/>
        </p:blipFill>
        <p:spPr>
          <a:xfrm>
            <a:off x="6533878" y="1955102"/>
            <a:ext cx="3572147" cy="3096325"/>
          </a:xfrm>
          <a:prstGeom prst="rect">
            <a:avLst/>
          </a:prstGeom>
        </p:spPr>
      </p:pic>
    </p:spTree>
    <p:extLst>
      <p:ext uri="{BB962C8B-B14F-4D97-AF65-F5344CB8AC3E}">
        <p14:creationId xmlns:p14="http://schemas.microsoft.com/office/powerpoint/2010/main" val="22835153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p:nvPr/>
        </p:nvSpPr>
        <p:spPr>
          <a:xfrm>
            <a:off x="0" y="6858000"/>
            <a:ext cx="12192000" cy="386904"/>
          </a:xfrm>
          <a:prstGeom prst="rect">
            <a:avLst/>
          </a:prstGeom>
          <a:solidFill>
            <a:srgbClr val="0078C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1200"/>
              <a:buFont typeface="Arial"/>
              <a:buNone/>
            </a:pPr>
            <a:r>
              <a:rPr lang="en-US" sz="1200" b="0" i="0" u="none" strike="noStrike" cap="none">
                <a:solidFill>
                  <a:schemeClr val="lt1"/>
                </a:solidFill>
                <a:latin typeface="Poppins"/>
                <a:ea typeface="Poppins"/>
                <a:cs typeface="Poppins"/>
                <a:sym typeface="Poppins"/>
              </a:rPr>
              <a:t>TD – Pengujian perangkat lunak</a:t>
            </a:r>
            <a:endParaRPr sz="400" b="0" i="0" u="none" strike="noStrike" cap="none">
              <a:solidFill>
                <a:schemeClr val="lt1"/>
              </a:solidFill>
              <a:latin typeface="Poppins"/>
              <a:ea typeface="Poppins"/>
              <a:cs typeface="Poppins"/>
              <a:sym typeface="Poppins"/>
            </a:endParaRPr>
          </a:p>
        </p:txBody>
      </p:sp>
      <p:pic>
        <p:nvPicPr>
          <p:cNvPr id="100" name="Google Shape;100;p2"/>
          <p:cNvPicPr preferRelativeResize="0"/>
          <p:nvPr/>
        </p:nvPicPr>
        <p:blipFill rotWithShape="1">
          <a:blip r:embed="rId3">
            <a:alphaModFix/>
          </a:blip>
          <a:srcRect/>
          <a:stretch/>
        </p:blipFill>
        <p:spPr>
          <a:xfrm>
            <a:off x="2637694" y="-1124101"/>
            <a:ext cx="894290" cy="688986"/>
          </a:xfrm>
          <a:prstGeom prst="rect">
            <a:avLst/>
          </a:prstGeom>
          <a:noFill/>
          <a:ln>
            <a:noFill/>
          </a:ln>
        </p:spPr>
      </p:pic>
      <p:pic>
        <p:nvPicPr>
          <p:cNvPr id="101" name="Google Shape;101;p2"/>
          <p:cNvPicPr preferRelativeResize="0"/>
          <p:nvPr/>
        </p:nvPicPr>
        <p:blipFill rotWithShape="1">
          <a:blip r:embed="rId4">
            <a:alphaModFix/>
          </a:blip>
          <a:srcRect/>
          <a:stretch/>
        </p:blipFill>
        <p:spPr>
          <a:xfrm>
            <a:off x="826608" y="-7173"/>
            <a:ext cx="1144336" cy="705674"/>
          </a:xfrm>
          <a:prstGeom prst="rect">
            <a:avLst/>
          </a:prstGeom>
          <a:noFill/>
          <a:ln>
            <a:noFill/>
          </a:ln>
        </p:spPr>
      </p:pic>
      <p:sp>
        <p:nvSpPr>
          <p:cNvPr id="2" name="Google Shape;105;p2">
            <a:extLst>
              <a:ext uri="{FF2B5EF4-FFF2-40B4-BE49-F238E27FC236}">
                <a16:creationId xmlns:a16="http://schemas.microsoft.com/office/drawing/2014/main" id="{B4805A79-3478-96A4-0EF3-C9ACCF811C76}"/>
              </a:ext>
            </a:extLst>
          </p:cNvPr>
          <p:cNvSpPr txBox="1"/>
          <p:nvPr/>
        </p:nvSpPr>
        <p:spPr>
          <a:xfrm>
            <a:off x="1281221" y="606820"/>
            <a:ext cx="9144000" cy="573741"/>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000000"/>
              </a:buClr>
              <a:buSzPts val="1800"/>
              <a:buFont typeface="TimesNewRoman"/>
              <a:buNone/>
            </a:pPr>
            <a:r>
              <a:rPr lang="en-US" sz="2400" b="1" dirty="0">
                <a:latin typeface="TimesNewRoman"/>
                <a:ea typeface="Poppins"/>
                <a:cs typeface="Poppins"/>
                <a:sym typeface="TimesNewRoman"/>
              </a:rPr>
              <a:t>INTERACTION TYPE</a:t>
            </a:r>
            <a:endParaRPr sz="2400" b="1" u="none" dirty="0">
              <a:solidFill>
                <a:schemeClr val="dk1"/>
              </a:solidFill>
              <a:latin typeface="Poppins"/>
              <a:ea typeface="Poppins"/>
              <a:cs typeface="Poppins"/>
              <a:sym typeface="Poppins"/>
            </a:endParaRPr>
          </a:p>
        </p:txBody>
      </p:sp>
      <p:sp>
        <p:nvSpPr>
          <p:cNvPr id="4" name="Google Shape;105;p2">
            <a:extLst>
              <a:ext uri="{FF2B5EF4-FFF2-40B4-BE49-F238E27FC236}">
                <a16:creationId xmlns:a16="http://schemas.microsoft.com/office/drawing/2014/main" id="{6FFBD8FD-0A2B-874D-DEA8-6B035472402A}"/>
              </a:ext>
            </a:extLst>
          </p:cNvPr>
          <p:cNvSpPr txBox="1"/>
          <p:nvPr/>
        </p:nvSpPr>
        <p:spPr>
          <a:xfrm>
            <a:off x="1398776" y="6012743"/>
            <a:ext cx="3421210" cy="57374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000000"/>
              </a:buClr>
              <a:buSzPts val="1800"/>
              <a:buFont typeface="TimesNewRoman"/>
              <a:buNone/>
            </a:pPr>
            <a:r>
              <a:rPr lang="en-US" sz="2400" b="1" dirty="0">
                <a:latin typeface="TimesNewRoman"/>
                <a:ea typeface="Poppins"/>
                <a:cs typeface="Poppins"/>
                <a:sym typeface="TimesNewRoman"/>
              </a:rPr>
              <a:t>Real-world tangible interaction</a:t>
            </a:r>
            <a:endParaRPr lang="en-US" sz="2400" b="1" u="none" dirty="0">
              <a:solidFill>
                <a:schemeClr val="dk1"/>
              </a:solidFill>
              <a:latin typeface="Poppins"/>
              <a:ea typeface="Poppins"/>
              <a:cs typeface="Poppins"/>
              <a:sym typeface="Poppins"/>
            </a:endParaRPr>
          </a:p>
        </p:txBody>
      </p:sp>
      <p:sp>
        <p:nvSpPr>
          <p:cNvPr id="6" name="TextBox 5">
            <a:extLst>
              <a:ext uri="{FF2B5EF4-FFF2-40B4-BE49-F238E27FC236}">
                <a16:creationId xmlns:a16="http://schemas.microsoft.com/office/drawing/2014/main" id="{229E6B8E-940D-F7D0-14ED-87B0E83E050D}"/>
              </a:ext>
            </a:extLst>
          </p:cNvPr>
          <p:cNvSpPr txBox="1"/>
          <p:nvPr/>
        </p:nvSpPr>
        <p:spPr>
          <a:xfrm>
            <a:off x="7400925" y="5066390"/>
            <a:ext cx="2381250" cy="830997"/>
          </a:xfrm>
          <a:prstGeom prst="rect">
            <a:avLst/>
          </a:prstGeom>
          <a:noFill/>
        </p:spPr>
        <p:txBody>
          <a:bodyPr wrap="square">
            <a:spAutoFit/>
          </a:bodyPr>
          <a:lstStyle/>
          <a:p>
            <a:pPr algn="ctr"/>
            <a:r>
              <a:rPr lang="en-US" sz="2400" b="1" i="0" dirty="0" err="1">
                <a:solidFill>
                  <a:schemeClr val="tx2"/>
                </a:solidFill>
                <a:effectLst/>
                <a:latin typeface="Times New Roman" panose="02020603050405020304" pitchFamily="18" charset="0"/>
                <a:cs typeface="Times New Roman" panose="02020603050405020304" pitchFamily="18" charset="0"/>
              </a:rPr>
              <a:t>Screentouch</a:t>
            </a:r>
            <a:r>
              <a:rPr lang="en-US" sz="2400" b="1" i="0" dirty="0">
                <a:solidFill>
                  <a:schemeClr val="tx2"/>
                </a:solidFill>
                <a:effectLst/>
                <a:latin typeface="Times New Roman" panose="02020603050405020304" pitchFamily="18" charset="0"/>
                <a:cs typeface="Times New Roman" panose="02020603050405020304" pitchFamily="18" charset="0"/>
              </a:rPr>
              <a:t> Interaction </a:t>
            </a:r>
            <a:endParaRPr lang="en-US" sz="2400" b="1" dirty="0">
              <a:solidFill>
                <a:schemeClr val="tx2"/>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D4FCD6E-F169-D214-1E6C-3AD59A9B9ADE}"/>
              </a:ext>
            </a:extLst>
          </p:cNvPr>
          <p:cNvPicPr>
            <a:picLocks noChangeAspect="1"/>
          </p:cNvPicPr>
          <p:nvPr/>
        </p:nvPicPr>
        <p:blipFill>
          <a:blip r:embed="rId5"/>
          <a:stretch>
            <a:fillRect/>
          </a:stretch>
        </p:blipFill>
        <p:spPr>
          <a:xfrm>
            <a:off x="1512741" y="1414972"/>
            <a:ext cx="3421210" cy="4244496"/>
          </a:xfrm>
          <a:prstGeom prst="rect">
            <a:avLst/>
          </a:prstGeom>
        </p:spPr>
      </p:pic>
      <p:pic>
        <p:nvPicPr>
          <p:cNvPr id="9" name="Picture 8">
            <a:extLst>
              <a:ext uri="{FF2B5EF4-FFF2-40B4-BE49-F238E27FC236}">
                <a16:creationId xmlns:a16="http://schemas.microsoft.com/office/drawing/2014/main" id="{3CC17086-3806-BEB3-A2A6-C8775017D38C}"/>
              </a:ext>
            </a:extLst>
          </p:cNvPr>
          <p:cNvPicPr>
            <a:picLocks noChangeAspect="1"/>
          </p:cNvPicPr>
          <p:nvPr/>
        </p:nvPicPr>
        <p:blipFill rotWithShape="1">
          <a:blip r:embed="rId6">
            <a:alphaModFix amt="20000"/>
          </a:blip>
          <a:srcRect r="51087"/>
          <a:stretch/>
        </p:blipFill>
        <p:spPr>
          <a:xfrm>
            <a:off x="6533878" y="1726502"/>
            <a:ext cx="3572147" cy="3096325"/>
          </a:xfrm>
          <a:prstGeom prst="rect">
            <a:avLst/>
          </a:prstGeom>
        </p:spPr>
      </p:pic>
      <p:sp>
        <p:nvSpPr>
          <p:cNvPr id="3" name="Google Shape;105;p2">
            <a:extLst>
              <a:ext uri="{FF2B5EF4-FFF2-40B4-BE49-F238E27FC236}">
                <a16:creationId xmlns:a16="http://schemas.microsoft.com/office/drawing/2014/main" id="{8B9BB2D1-F990-B432-7ABB-94B97A283303}"/>
              </a:ext>
            </a:extLst>
          </p:cNvPr>
          <p:cNvSpPr txBox="1"/>
          <p:nvPr/>
        </p:nvSpPr>
        <p:spPr>
          <a:xfrm>
            <a:off x="6189851" y="3158669"/>
            <a:ext cx="3421210" cy="573741"/>
          </a:xfrm>
          <a:prstGeom prst="rect">
            <a:avLst/>
          </a:prstGeom>
          <a:noFill/>
          <a:ln>
            <a:noFill/>
          </a:ln>
        </p:spPr>
        <p:txBody>
          <a:bodyPr spcFirstLastPara="1" wrap="square" lIns="91425" tIns="45700" rIns="91425" bIns="45700" anchor="b" anchorCtr="0">
            <a:noAutofit/>
          </a:bodyPr>
          <a:lstStyle/>
          <a:p>
            <a:pPr marL="0" marR="0" lvl="0" indent="0" rtl="0">
              <a:lnSpc>
                <a:spcPct val="90000"/>
              </a:lnSpc>
              <a:spcBef>
                <a:spcPts val="0"/>
              </a:spcBef>
              <a:spcAft>
                <a:spcPts val="0"/>
              </a:spcAft>
              <a:buClr>
                <a:srgbClr val="000000"/>
              </a:buClr>
              <a:buSzPts val="1800"/>
              <a:buFont typeface="TimesNewRoman"/>
              <a:buNone/>
            </a:pPr>
            <a:r>
              <a:rPr lang="en-US" sz="2400" b="1" dirty="0">
                <a:latin typeface="TimesNewRoman"/>
                <a:ea typeface="Poppins"/>
                <a:cs typeface="Poppins"/>
                <a:sym typeface="TimesNewRoman"/>
              </a:rPr>
              <a:t>Through</a:t>
            </a:r>
          </a:p>
          <a:p>
            <a:pPr marL="0" marR="0" lvl="0" indent="0" rtl="0">
              <a:lnSpc>
                <a:spcPct val="90000"/>
              </a:lnSpc>
              <a:spcBef>
                <a:spcPts val="0"/>
              </a:spcBef>
              <a:spcAft>
                <a:spcPts val="0"/>
              </a:spcAft>
              <a:buClr>
                <a:srgbClr val="000000"/>
              </a:buClr>
              <a:buSzPts val="1800"/>
              <a:buFont typeface="TimesNewRoman"/>
              <a:buNone/>
            </a:pPr>
            <a:r>
              <a:rPr lang="en-US" sz="2400" b="1" dirty="0">
                <a:latin typeface="TimesNewRoman"/>
                <a:ea typeface="Poppins"/>
                <a:cs typeface="Poppins"/>
                <a:sym typeface="TimesNewRoman"/>
              </a:rPr>
              <a:t>children’s manipulation of a physical textbook</a:t>
            </a:r>
            <a:endParaRPr lang="en-US" sz="2400" b="1" u="none" dirty="0">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198824586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p:nvPr/>
        </p:nvSpPr>
        <p:spPr>
          <a:xfrm>
            <a:off x="0" y="6858000"/>
            <a:ext cx="12192000" cy="386904"/>
          </a:xfrm>
          <a:prstGeom prst="rect">
            <a:avLst/>
          </a:prstGeom>
          <a:solidFill>
            <a:srgbClr val="0078C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1200"/>
              <a:buFont typeface="Arial"/>
              <a:buNone/>
            </a:pPr>
            <a:r>
              <a:rPr lang="en-US" sz="1200" b="0" i="0" u="none" strike="noStrike" cap="none">
                <a:solidFill>
                  <a:schemeClr val="lt1"/>
                </a:solidFill>
                <a:latin typeface="Poppins"/>
                <a:ea typeface="Poppins"/>
                <a:cs typeface="Poppins"/>
                <a:sym typeface="Poppins"/>
              </a:rPr>
              <a:t>TD – Pengujian perangkat lunak</a:t>
            </a:r>
            <a:endParaRPr sz="400" b="0" i="0" u="none" strike="noStrike" cap="none">
              <a:solidFill>
                <a:schemeClr val="lt1"/>
              </a:solidFill>
              <a:latin typeface="Poppins"/>
              <a:ea typeface="Poppins"/>
              <a:cs typeface="Poppins"/>
              <a:sym typeface="Poppins"/>
            </a:endParaRPr>
          </a:p>
        </p:txBody>
      </p:sp>
      <p:pic>
        <p:nvPicPr>
          <p:cNvPr id="100" name="Google Shape;100;p2"/>
          <p:cNvPicPr preferRelativeResize="0"/>
          <p:nvPr/>
        </p:nvPicPr>
        <p:blipFill rotWithShape="1">
          <a:blip r:embed="rId3">
            <a:alphaModFix/>
          </a:blip>
          <a:srcRect/>
          <a:stretch/>
        </p:blipFill>
        <p:spPr>
          <a:xfrm>
            <a:off x="2637694" y="-1124101"/>
            <a:ext cx="894290" cy="688986"/>
          </a:xfrm>
          <a:prstGeom prst="rect">
            <a:avLst/>
          </a:prstGeom>
          <a:noFill/>
          <a:ln>
            <a:noFill/>
          </a:ln>
        </p:spPr>
      </p:pic>
      <p:pic>
        <p:nvPicPr>
          <p:cNvPr id="101" name="Google Shape;101;p2"/>
          <p:cNvPicPr preferRelativeResize="0"/>
          <p:nvPr/>
        </p:nvPicPr>
        <p:blipFill rotWithShape="1">
          <a:blip r:embed="rId4">
            <a:alphaModFix/>
          </a:blip>
          <a:srcRect/>
          <a:stretch/>
        </p:blipFill>
        <p:spPr>
          <a:xfrm>
            <a:off x="826608" y="-7173"/>
            <a:ext cx="1144336" cy="705674"/>
          </a:xfrm>
          <a:prstGeom prst="rect">
            <a:avLst/>
          </a:prstGeom>
          <a:noFill/>
          <a:ln>
            <a:noFill/>
          </a:ln>
        </p:spPr>
      </p:pic>
      <p:sp>
        <p:nvSpPr>
          <p:cNvPr id="2" name="Google Shape;105;p2">
            <a:extLst>
              <a:ext uri="{FF2B5EF4-FFF2-40B4-BE49-F238E27FC236}">
                <a16:creationId xmlns:a16="http://schemas.microsoft.com/office/drawing/2014/main" id="{B4805A79-3478-96A4-0EF3-C9ACCF811C76}"/>
              </a:ext>
            </a:extLst>
          </p:cNvPr>
          <p:cNvSpPr txBox="1"/>
          <p:nvPr/>
        </p:nvSpPr>
        <p:spPr>
          <a:xfrm>
            <a:off x="1281221" y="606820"/>
            <a:ext cx="9144000" cy="573741"/>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000000"/>
              </a:buClr>
              <a:buSzPts val="1800"/>
              <a:buFont typeface="TimesNewRoman"/>
              <a:buNone/>
            </a:pPr>
            <a:r>
              <a:rPr lang="en-US" sz="2400" b="1" dirty="0">
                <a:latin typeface="TimesNewRoman"/>
                <a:ea typeface="Poppins"/>
                <a:cs typeface="Poppins"/>
                <a:sym typeface="TimesNewRoman"/>
              </a:rPr>
              <a:t>INTERACTION TYPE</a:t>
            </a:r>
            <a:endParaRPr sz="2400" b="1" u="none" dirty="0">
              <a:solidFill>
                <a:schemeClr val="dk1"/>
              </a:solidFill>
              <a:latin typeface="Poppins"/>
              <a:ea typeface="Poppins"/>
              <a:cs typeface="Poppins"/>
              <a:sym typeface="Poppins"/>
            </a:endParaRPr>
          </a:p>
        </p:txBody>
      </p:sp>
      <p:sp>
        <p:nvSpPr>
          <p:cNvPr id="4" name="Google Shape;105;p2">
            <a:extLst>
              <a:ext uri="{FF2B5EF4-FFF2-40B4-BE49-F238E27FC236}">
                <a16:creationId xmlns:a16="http://schemas.microsoft.com/office/drawing/2014/main" id="{6FFBD8FD-0A2B-874D-DEA8-6B035472402A}"/>
              </a:ext>
            </a:extLst>
          </p:cNvPr>
          <p:cNvSpPr txBox="1"/>
          <p:nvPr/>
        </p:nvSpPr>
        <p:spPr>
          <a:xfrm>
            <a:off x="1512741" y="5150643"/>
            <a:ext cx="3421210" cy="57374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000000"/>
              </a:buClr>
              <a:buSzPts val="1800"/>
              <a:buFont typeface="TimesNewRoman"/>
              <a:buNone/>
            </a:pPr>
            <a:r>
              <a:rPr lang="en-US" sz="2400" b="1" dirty="0">
                <a:solidFill>
                  <a:schemeClr val="tx2"/>
                </a:solidFill>
                <a:latin typeface="TimesNewRoman"/>
                <a:ea typeface="Poppins"/>
                <a:cs typeface="Poppins"/>
                <a:sym typeface="TimesNewRoman"/>
              </a:rPr>
              <a:t>Real-world tangible interaction</a:t>
            </a:r>
            <a:endParaRPr lang="en-US" sz="2400" b="1" u="none" dirty="0">
              <a:solidFill>
                <a:schemeClr val="tx2"/>
              </a:solidFill>
              <a:latin typeface="Poppins"/>
              <a:ea typeface="Poppins"/>
              <a:cs typeface="Poppins"/>
              <a:sym typeface="Poppins"/>
            </a:endParaRPr>
          </a:p>
        </p:txBody>
      </p:sp>
      <p:sp>
        <p:nvSpPr>
          <p:cNvPr id="6" name="TextBox 5">
            <a:extLst>
              <a:ext uri="{FF2B5EF4-FFF2-40B4-BE49-F238E27FC236}">
                <a16:creationId xmlns:a16="http://schemas.microsoft.com/office/drawing/2014/main" id="{229E6B8E-940D-F7D0-14ED-87B0E83E050D}"/>
              </a:ext>
            </a:extLst>
          </p:cNvPr>
          <p:cNvSpPr txBox="1"/>
          <p:nvPr/>
        </p:nvSpPr>
        <p:spPr>
          <a:xfrm>
            <a:off x="7400925" y="5446128"/>
            <a:ext cx="2381250" cy="830997"/>
          </a:xfrm>
          <a:prstGeom prst="rect">
            <a:avLst/>
          </a:prstGeom>
          <a:noFill/>
        </p:spPr>
        <p:txBody>
          <a:bodyPr wrap="square">
            <a:spAutoFit/>
          </a:bodyPr>
          <a:lstStyle/>
          <a:p>
            <a:pPr algn="ctr"/>
            <a:r>
              <a:rPr lang="en-US" sz="2400" b="1" i="0" dirty="0" err="1">
                <a:solidFill>
                  <a:schemeClr val="tx1"/>
                </a:solidFill>
                <a:effectLst/>
                <a:latin typeface="Times New Roman" panose="02020603050405020304" pitchFamily="18" charset="0"/>
                <a:cs typeface="Times New Roman" panose="02020603050405020304" pitchFamily="18" charset="0"/>
              </a:rPr>
              <a:t>Screentouch</a:t>
            </a:r>
            <a:r>
              <a:rPr lang="en-US" sz="2400" b="1" i="0" dirty="0">
                <a:solidFill>
                  <a:schemeClr val="tx1"/>
                </a:solidFill>
                <a:effectLst/>
                <a:latin typeface="Times New Roman" panose="02020603050405020304" pitchFamily="18" charset="0"/>
                <a:cs typeface="Times New Roman" panose="02020603050405020304" pitchFamily="18" charset="0"/>
              </a:rPr>
              <a:t> Interaction </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D4FCD6E-F169-D214-1E6C-3AD59A9B9ADE}"/>
              </a:ext>
            </a:extLst>
          </p:cNvPr>
          <p:cNvPicPr>
            <a:picLocks noChangeAspect="1"/>
          </p:cNvPicPr>
          <p:nvPr/>
        </p:nvPicPr>
        <p:blipFill>
          <a:blip r:embed="rId5">
            <a:alphaModFix amt="20000"/>
          </a:blip>
          <a:stretch>
            <a:fillRect/>
          </a:stretch>
        </p:blipFill>
        <p:spPr>
          <a:xfrm>
            <a:off x="2187102" y="2251613"/>
            <a:ext cx="2072488" cy="2571214"/>
          </a:xfrm>
          <a:prstGeom prst="rect">
            <a:avLst/>
          </a:prstGeom>
        </p:spPr>
      </p:pic>
      <p:pic>
        <p:nvPicPr>
          <p:cNvPr id="9" name="Picture 8">
            <a:extLst>
              <a:ext uri="{FF2B5EF4-FFF2-40B4-BE49-F238E27FC236}">
                <a16:creationId xmlns:a16="http://schemas.microsoft.com/office/drawing/2014/main" id="{3CC17086-3806-BEB3-A2A6-C8775017D38C}"/>
              </a:ext>
            </a:extLst>
          </p:cNvPr>
          <p:cNvPicPr>
            <a:picLocks noChangeAspect="1"/>
          </p:cNvPicPr>
          <p:nvPr/>
        </p:nvPicPr>
        <p:blipFill rotWithShape="1">
          <a:blip r:embed="rId6">
            <a:alphaModFix/>
          </a:blip>
          <a:srcRect r="51087"/>
          <a:stretch/>
        </p:blipFill>
        <p:spPr>
          <a:xfrm>
            <a:off x="5960644" y="1229625"/>
            <a:ext cx="4718616" cy="4090080"/>
          </a:xfrm>
          <a:prstGeom prst="rect">
            <a:avLst/>
          </a:prstGeom>
        </p:spPr>
      </p:pic>
      <p:sp>
        <p:nvSpPr>
          <p:cNvPr id="3" name="Google Shape;105;p2">
            <a:extLst>
              <a:ext uri="{FF2B5EF4-FFF2-40B4-BE49-F238E27FC236}">
                <a16:creationId xmlns:a16="http://schemas.microsoft.com/office/drawing/2014/main" id="{8B9BB2D1-F990-B432-7ABB-94B97A283303}"/>
              </a:ext>
            </a:extLst>
          </p:cNvPr>
          <p:cNvSpPr txBox="1"/>
          <p:nvPr/>
        </p:nvSpPr>
        <p:spPr>
          <a:xfrm>
            <a:off x="2026088" y="3158669"/>
            <a:ext cx="3421210" cy="573741"/>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rgbClr val="000000"/>
              </a:buClr>
              <a:buSzPts val="1800"/>
              <a:buFont typeface="TimesNewRoman"/>
              <a:buNone/>
            </a:pPr>
            <a:r>
              <a:rPr lang="en-US" sz="2400" b="1" dirty="0">
                <a:latin typeface="TimesNewRoman"/>
                <a:ea typeface="Poppins"/>
                <a:cs typeface="Poppins"/>
                <a:sym typeface="TimesNewRoman"/>
              </a:rPr>
              <a:t>through digital touchscreen</a:t>
            </a:r>
            <a:endParaRPr lang="en-US" sz="2400" b="1" u="none" dirty="0">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35649245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p:nvPr/>
        </p:nvSpPr>
        <p:spPr>
          <a:xfrm>
            <a:off x="0" y="6858000"/>
            <a:ext cx="12192000" cy="386904"/>
          </a:xfrm>
          <a:prstGeom prst="rect">
            <a:avLst/>
          </a:prstGeom>
          <a:solidFill>
            <a:srgbClr val="0078C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1200"/>
              <a:buFont typeface="Arial"/>
              <a:buNone/>
            </a:pPr>
            <a:r>
              <a:rPr lang="en-US" sz="1200" b="0" i="0" u="none" strike="noStrike" cap="none">
                <a:solidFill>
                  <a:schemeClr val="lt1"/>
                </a:solidFill>
                <a:latin typeface="Poppins"/>
                <a:ea typeface="Poppins"/>
                <a:cs typeface="Poppins"/>
                <a:sym typeface="Poppins"/>
              </a:rPr>
              <a:t>TD – Pengujian perangkat lunak</a:t>
            </a:r>
            <a:endParaRPr sz="400" b="0" i="0" u="none" strike="noStrike" cap="none">
              <a:solidFill>
                <a:schemeClr val="lt1"/>
              </a:solidFill>
              <a:latin typeface="Poppins"/>
              <a:ea typeface="Poppins"/>
              <a:cs typeface="Poppins"/>
              <a:sym typeface="Poppins"/>
            </a:endParaRPr>
          </a:p>
        </p:txBody>
      </p:sp>
      <p:pic>
        <p:nvPicPr>
          <p:cNvPr id="100" name="Google Shape;100;p2"/>
          <p:cNvPicPr preferRelativeResize="0"/>
          <p:nvPr/>
        </p:nvPicPr>
        <p:blipFill rotWithShape="1">
          <a:blip r:embed="rId3">
            <a:alphaModFix/>
          </a:blip>
          <a:srcRect/>
          <a:stretch/>
        </p:blipFill>
        <p:spPr>
          <a:xfrm>
            <a:off x="2637694" y="-1124101"/>
            <a:ext cx="894290" cy="688986"/>
          </a:xfrm>
          <a:prstGeom prst="rect">
            <a:avLst/>
          </a:prstGeom>
          <a:noFill/>
          <a:ln>
            <a:noFill/>
          </a:ln>
        </p:spPr>
      </p:pic>
      <p:pic>
        <p:nvPicPr>
          <p:cNvPr id="101" name="Google Shape;101;p2"/>
          <p:cNvPicPr preferRelativeResize="0"/>
          <p:nvPr/>
        </p:nvPicPr>
        <p:blipFill rotWithShape="1">
          <a:blip r:embed="rId4">
            <a:alphaModFix/>
          </a:blip>
          <a:srcRect/>
          <a:stretch/>
        </p:blipFill>
        <p:spPr>
          <a:xfrm>
            <a:off x="826608" y="-7173"/>
            <a:ext cx="1144336" cy="705674"/>
          </a:xfrm>
          <a:prstGeom prst="rect">
            <a:avLst/>
          </a:prstGeom>
          <a:noFill/>
          <a:ln>
            <a:noFill/>
          </a:ln>
        </p:spPr>
      </p:pic>
      <p:sp>
        <p:nvSpPr>
          <p:cNvPr id="2" name="Google Shape;105;p2">
            <a:extLst>
              <a:ext uri="{FF2B5EF4-FFF2-40B4-BE49-F238E27FC236}">
                <a16:creationId xmlns:a16="http://schemas.microsoft.com/office/drawing/2014/main" id="{B4805A79-3478-96A4-0EF3-C9ACCF811C76}"/>
              </a:ext>
            </a:extLst>
          </p:cNvPr>
          <p:cNvSpPr txBox="1"/>
          <p:nvPr/>
        </p:nvSpPr>
        <p:spPr>
          <a:xfrm>
            <a:off x="1524000" y="421553"/>
            <a:ext cx="9144000" cy="573741"/>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000000"/>
              </a:buClr>
              <a:buSzPts val="1800"/>
              <a:buFont typeface="TimesNewRoman"/>
              <a:buNone/>
            </a:pPr>
            <a:r>
              <a:rPr lang="en-US" sz="2400" b="1" dirty="0">
                <a:latin typeface="TimesNewRoman"/>
                <a:ea typeface="Poppins"/>
                <a:cs typeface="Poppins"/>
                <a:sym typeface="TimesNewRoman"/>
              </a:rPr>
              <a:t>FEEDBACK MECHANISM</a:t>
            </a:r>
            <a:endParaRPr sz="2400" b="1" u="none" dirty="0">
              <a:solidFill>
                <a:schemeClr val="dk1"/>
              </a:solidFill>
              <a:latin typeface="Poppins"/>
              <a:ea typeface="Poppins"/>
              <a:cs typeface="Poppins"/>
              <a:sym typeface="Poppins"/>
            </a:endParaRPr>
          </a:p>
        </p:txBody>
      </p:sp>
      <p:sp>
        <p:nvSpPr>
          <p:cNvPr id="6" name="TextBox 5">
            <a:extLst>
              <a:ext uri="{FF2B5EF4-FFF2-40B4-BE49-F238E27FC236}">
                <a16:creationId xmlns:a16="http://schemas.microsoft.com/office/drawing/2014/main" id="{229E6B8E-940D-F7D0-14ED-87B0E83E050D}"/>
              </a:ext>
            </a:extLst>
          </p:cNvPr>
          <p:cNvSpPr txBox="1"/>
          <p:nvPr/>
        </p:nvSpPr>
        <p:spPr>
          <a:xfrm>
            <a:off x="3033712" y="5950953"/>
            <a:ext cx="2381250" cy="461665"/>
          </a:xfrm>
          <a:prstGeom prst="rect">
            <a:avLst/>
          </a:prstGeom>
          <a:noFill/>
        </p:spPr>
        <p:txBody>
          <a:bodyPr wrap="square">
            <a:sp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Progress Bar</a:t>
            </a:r>
          </a:p>
        </p:txBody>
      </p:sp>
      <p:pic>
        <p:nvPicPr>
          <p:cNvPr id="7" name="Picture 6">
            <a:extLst>
              <a:ext uri="{FF2B5EF4-FFF2-40B4-BE49-F238E27FC236}">
                <a16:creationId xmlns:a16="http://schemas.microsoft.com/office/drawing/2014/main" id="{D99FAE32-060F-0D8D-5594-A9BBAAE81C18}"/>
              </a:ext>
            </a:extLst>
          </p:cNvPr>
          <p:cNvPicPr>
            <a:picLocks noChangeAspect="1"/>
          </p:cNvPicPr>
          <p:nvPr/>
        </p:nvPicPr>
        <p:blipFill>
          <a:blip r:embed="rId5"/>
          <a:stretch>
            <a:fillRect/>
          </a:stretch>
        </p:blipFill>
        <p:spPr>
          <a:xfrm>
            <a:off x="3033712" y="1220461"/>
            <a:ext cx="6124575" cy="4505325"/>
          </a:xfrm>
          <a:prstGeom prst="rect">
            <a:avLst/>
          </a:prstGeom>
        </p:spPr>
      </p:pic>
      <p:sp>
        <p:nvSpPr>
          <p:cNvPr id="10" name="TextBox 9">
            <a:extLst>
              <a:ext uri="{FF2B5EF4-FFF2-40B4-BE49-F238E27FC236}">
                <a16:creationId xmlns:a16="http://schemas.microsoft.com/office/drawing/2014/main" id="{C71FE835-DE6F-0C49-1275-8F0E88A60A75}"/>
              </a:ext>
            </a:extLst>
          </p:cNvPr>
          <p:cNvSpPr txBox="1"/>
          <p:nvPr/>
        </p:nvSpPr>
        <p:spPr>
          <a:xfrm>
            <a:off x="6681787" y="5940335"/>
            <a:ext cx="2381250" cy="461665"/>
          </a:xfrm>
          <a:prstGeom prst="rect">
            <a:avLst/>
          </a:prstGeom>
          <a:noFill/>
        </p:spPr>
        <p:txBody>
          <a:bodyPr wrap="square">
            <a:sp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Progress Map</a:t>
            </a:r>
          </a:p>
        </p:txBody>
      </p:sp>
    </p:spTree>
    <p:extLst>
      <p:ext uri="{BB962C8B-B14F-4D97-AF65-F5344CB8AC3E}">
        <p14:creationId xmlns:p14="http://schemas.microsoft.com/office/powerpoint/2010/main" val="26793832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p:nvPr/>
        </p:nvSpPr>
        <p:spPr>
          <a:xfrm>
            <a:off x="0" y="6858000"/>
            <a:ext cx="12192000" cy="386904"/>
          </a:xfrm>
          <a:prstGeom prst="rect">
            <a:avLst/>
          </a:prstGeom>
          <a:solidFill>
            <a:srgbClr val="0078C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1200"/>
              <a:buFont typeface="Arial"/>
              <a:buNone/>
            </a:pPr>
            <a:r>
              <a:rPr lang="en-US" sz="1200" b="0" i="0" u="none" strike="noStrike" cap="none">
                <a:solidFill>
                  <a:schemeClr val="lt1"/>
                </a:solidFill>
                <a:latin typeface="Poppins"/>
                <a:ea typeface="Poppins"/>
                <a:cs typeface="Poppins"/>
                <a:sym typeface="Poppins"/>
              </a:rPr>
              <a:t>TD – Pengujian perangkat lunak</a:t>
            </a:r>
            <a:endParaRPr sz="400" b="0" i="0" u="none" strike="noStrike" cap="none">
              <a:solidFill>
                <a:schemeClr val="lt1"/>
              </a:solidFill>
              <a:latin typeface="Poppins"/>
              <a:ea typeface="Poppins"/>
              <a:cs typeface="Poppins"/>
              <a:sym typeface="Poppins"/>
            </a:endParaRPr>
          </a:p>
        </p:txBody>
      </p:sp>
      <p:pic>
        <p:nvPicPr>
          <p:cNvPr id="100" name="Google Shape;100;p2"/>
          <p:cNvPicPr preferRelativeResize="0"/>
          <p:nvPr/>
        </p:nvPicPr>
        <p:blipFill rotWithShape="1">
          <a:blip r:embed="rId3">
            <a:alphaModFix/>
          </a:blip>
          <a:srcRect/>
          <a:stretch/>
        </p:blipFill>
        <p:spPr>
          <a:xfrm>
            <a:off x="2637694" y="-1124101"/>
            <a:ext cx="894290" cy="688986"/>
          </a:xfrm>
          <a:prstGeom prst="rect">
            <a:avLst/>
          </a:prstGeom>
          <a:noFill/>
          <a:ln>
            <a:noFill/>
          </a:ln>
        </p:spPr>
      </p:pic>
      <p:pic>
        <p:nvPicPr>
          <p:cNvPr id="101" name="Google Shape;101;p2"/>
          <p:cNvPicPr preferRelativeResize="0"/>
          <p:nvPr/>
        </p:nvPicPr>
        <p:blipFill rotWithShape="1">
          <a:blip r:embed="rId4">
            <a:alphaModFix/>
          </a:blip>
          <a:srcRect/>
          <a:stretch/>
        </p:blipFill>
        <p:spPr>
          <a:xfrm>
            <a:off x="826608" y="-7173"/>
            <a:ext cx="1144336" cy="705674"/>
          </a:xfrm>
          <a:prstGeom prst="rect">
            <a:avLst/>
          </a:prstGeom>
          <a:noFill/>
          <a:ln>
            <a:noFill/>
          </a:ln>
        </p:spPr>
      </p:pic>
      <p:sp>
        <p:nvSpPr>
          <p:cNvPr id="2" name="Google Shape;105;p2">
            <a:extLst>
              <a:ext uri="{FF2B5EF4-FFF2-40B4-BE49-F238E27FC236}">
                <a16:creationId xmlns:a16="http://schemas.microsoft.com/office/drawing/2014/main" id="{B4805A79-3478-96A4-0EF3-C9ACCF811C76}"/>
              </a:ext>
            </a:extLst>
          </p:cNvPr>
          <p:cNvSpPr txBox="1"/>
          <p:nvPr/>
        </p:nvSpPr>
        <p:spPr>
          <a:xfrm>
            <a:off x="1524000" y="421553"/>
            <a:ext cx="9144000" cy="573741"/>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000000"/>
              </a:buClr>
              <a:buSzPts val="1800"/>
              <a:buFont typeface="TimesNewRoman"/>
              <a:buNone/>
            </a:pPr>
            <a:r>
              <a:rPr lang="en-US" sz="2400" b="1" dirty="0">
                <a:latin typeface="TimesNewRoman"/>
                <a:ea typeface="Poppins"/>
                <a:cs typeface="Poppins"/>
                <a:sym typeface="TimesNewRoman"/>
              </a:rPr>
              <a:t>Key Point Regarding This Research</a:t>
            </a:r>
            <a:endParaRPr sz="2400" b="1" u="none" dirty="0">
              <a:solidFill>
                <a:schemeClr val="dk1"/>
              </a:solidFill>
              <a:latin typeface="Poppins"/>
              <a:ea typeface="Poppins"/>
              <a:cs typeface="Poppins"/>
              <a:sym typeface="Poppins"/>
            </a:endParaRPr>
          </a:p>
        </p:txBody>
      </p:sp>
      <p:sp>
        <p:nvSpPr>
          <p:cNvPr id="4" name="Rectangle 3">
            <a:extLst>
              <a:ext uri="{FF2B5EF4-FFF2-40B4-BE49-F238E27FC236}">
                <a16:creationId xmlns:a16="http://schemas.microsoft.com/office/drawing/2014/main" id="{91E8D794-EB78-5F87-7399-B1294185E8C2}"/>
              </a:ext>
            </a:extLst>
          </p:cNvPr>
          <p:cNvSpPr/>
          <p:nvPr/>
        </p:nvSpPr>
        <p:spPr>
          <a:xfrm>
            <a:off x="1777492" y="1926028"/>
            <a:ext cx="386904" cy="386904"/>
          </a:xfrm>
          <a:prstGeom prst="rect">
            <a:avLst/>
          </a:prstGeom>
          <a:solidFill>
            <a:srgbClr val="0078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1</a:t>
            </a:r>
          </a:p>
        </p:txBody>
      </p:sp>
      <p:sp>
        <p:nvSpPr>
          <p:cNvPr id="5" name="Rectangle 4">
            <a:extLst>
              <a:ext uri="{FF2B5EF4-FFF2-40B4-BE49-F238E27FC236}">
                <a16:creationId xmlns:a16="http://schemas.microsoft.com/office/drawing/2014/main" id="{F7008875-5D28-3044-9616-ECE7FDB23D75}"/>
              </a:ext>
            </a:extLst>
          </p:cNvPr>
          <p:cNvSpPr/>
          <p:nvPr/>
        </p:nvSpPr>
        <p:spPr>
          <a:xfrm>
            <a:off x="1777492" y="2822359"/>
            <a:ext cx="386904" cy="386904"/>
          </a:xfrm>
          <a:prstGeom prst="rect">
            <a:avLst/>
          </a:prstGeom>
          <a:solidFill>
            <a:srgbClr val="0078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2</a:t>
            </a:r>
          </a:p>
        </p:txBody>
      </p:sp>
      <p:sp>
        <p:nvSpPr>
          <p:cNvPr id="8" name="Rectangle 7">
            <a:extLst>
              <a:ext uri="{FF2B5EF4-FFF2-40B4-BE49-F238E27FC236}">
                <a16:creationId xmlns:a16="http://schemas.microsoft.com/office/drawing/2014/main" id="{791A2CE4-8B30-5289-1832-09ACBC38E033}"/>
              </a:ext>
            </a:extLst>
          </p:cNvPr>
          <p:cNvSpPr/>
          <p:nvPr/>
        </p:nvSpPr>
        <p:spPr>
          <a:xfrm>
            <a:off x="1777492" y="3566744"/>
            <a:ext cx="386904" cy="386904"/>
          </a:xfrm>
          <a:prstGeom prst="rect">
            <a:avLst/>
          </a:prstGeom>
          <a:solidFill>
            <a:srgbClr val="0078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3</a:t>
            </a:r>
          </a:p>
        </p:txBody>
      </p:sp>
      <p:sp>
        <p:nvSpPr>
          <p:cNvPr id="9" name="Rectangle 8">
            <a:extLst>
              <a:ext uri="{FF2B5EF4-FFF2-40B4-BE49-F238E27FC236}">
                <a16:creationId xmlns:a16="http://schemas.microsoft.com/office/drawing/2014/main" id="{D6D765AE-53E2-D947-278B-65323D38473B}"/>
              </a:ext>
            </a:extLst>
          </p:cNvPr>
          <p:cNvSpPr/>
          <p:nvPr/>
        </p:nvSpPr>
        <p:spPr>
          <a:xfrm>
            <a:off x="1777492" y="4414470"/>
            <a:ext cx="386904" cy="386904"/>
          </a:xfrm>
          <a:prstGeom prst="rect">
            <a:avLst/>
          </a:prstGeom>
          <a:solidFill>
            <a:srgbClr val="0078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4</a:t>
            </a:r>
          </a:p>
        </p:txBody>
      </p:sp>
      <p:sp>
        <p:nvSpPr>
          <p:cNvPr id="12" name="TextBox 11">
            <a:extLst>
              <a:ext uri="{FF2B5EF4-FFF2-40B4-BE49-F238E27FC236}">
                <a16:creationId xmlns:a16="http://schemas.microsoft.com/office/drawing/2014/main" id="{D9385867-ADA3-5537-136B-AD2BC957AA0F}"/>
              </a:ext>
            </a:extLst>
          </p:cNvPr>
          <p:cNvSpPr txBox="1"/>
          <p:nvPr/>
        </p:nvSpPr>
        <p:spPr>
          <a:xfrm>
            <a:off x="2266949" y="1926028"/>
            <a:ext cx="9143999" cy="923330"/>
          </a:xfrm>
          <a:prstGeom prst="rect">
            <a:avLst/>
          </a:prstGeom>
          <a:noFill/>
        </p:spPr>
        <p:txBody>
          <a:bodyPr wrap="square">
            <a:spAutoFit/>
          </a:bodyPr>
          <a:lstStyle/>
          <a:p>
            <a:r>
              <a:rPr lang="en-US" sz="1800" b="1" i="0" dirty="0">
                <a:solidFill>
                  <a:srgbClr val="000000"/>
                </a:solidFill>
                <a:effectLst/>
                <a:latin typeface="Arial-BoldMT"/>
              </a:rPr>
              <a:t>Motivation in AR Learning Games, </a:t>
            </a:r>
            <a:r>
              <a:rPr lang="en-US" sz="1800" i="0" dirty="0">
                <a:solidFill>
                  <a:srgbClr val="000000"/>
                </a:solidFill>
                <a:effectLst/>
                <a:latin typeface="Arial-BoldMT"/>
              </a:rPr>
              <a:t>it believes AR could make learning more motivating and engaging compared to traditional learning games</a:t>
            </a:r>
            <a:br>
              <a:rPr lang="en-US" sz="1800" dirty="0"/>
            </a:br>
            <a:endParaRPr lang="en-US" sz="1800" dirty="0"/>
          </a:p>
        </p:txBody>
      </p:sp>
      <p:sp>
        <p:nvSpPr>
          <p:cNvPr id="14" name="TextBox 13">
            <a:extLst>
              <a:ext uri="{FF2B5EF4-FFF2-40B4-BE49-F238E27FC236}">
                <a16:creationId xmlns:a16="http://schemas.microsoft.com/office/drawing/2014/main" id="{91A41331-6478-2CB0-E874-00468354C309}"/>
              </a:ext>
            </a:extLst>
          </p:cNvPr>
          <p:cNvSpPr txBox="1"/>
          <p:nvPr/>
        </p:nvSpPr>
        <p:spPr>
          <a:xfrm>
            <a:off x="2266950" y="2800015"/>
            <a:ext cx="9143998" cy="1477328"/>
          </a:xfrm>
          <a:prstGeom prst="rect">
            <a:avLst/>
          </a:prstGeom>
          <a:noFill/>
        </p:spPr>
        <p:txBody>
          <a:bodyPr wrap="square">
            <a:spAutoFit/>
          </a:bodyPr>
          <a:lstStyle/>
          <a:p>
            <a:r>
              <a:rPr lang="en-US" sz="1800" b="1" i="0" dirty="0">
                <a:solidFill>
                  <a:srgbClr val="000000"/>
                </a:solidFill>
                <a:effectLst/>
                <a:latin typeface="Times New Roman" panose="02020603050405020304" pitchFamily="18" charset="0"/>
                <a:cs typeface="Times New Roman" panose="02020603050405020304" pitchFamily="18" charset="0"/>
              </a:rPr>
              <a:t>Interaction Types, </a:t>
            </a:r>
            <a:r>
              <a:rPr lang="en-US" sz="1800" b="0" i="0" dirty="0">
                <a:solidFill>
                  <a:srgbClr val="000000"/>
                </a:solidFill>
                <a:effectLst/>
                <a:latin typeface="Times New Roman" panose="02020603050405020304" pitchFamily="18" charset="0"/>
                <a:cs typeface="Times New Roman" panose="02020603050405020304" pitchFamily="18" charset="0"/>
              </a:rPr>
              <a:t>Screen-touch is most common interaction technique used in AR games, Tangible is also used however challenges and limitations remain in these tool</a:t>
            </a: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b="1" i="0" dirty="0">
                <a:solidFill>
                  <a:srgbClr val="000000"/>
                </a:solidFill>
                <a:effectLst/>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F324FF1B-BFD1-7C90-6D59-5EE1419E08D1}"/>
              </a:ext>
            </a:extLst>
          </p:cNvPr>
          <p:cNvSpPr txBox="1"/>
          <p:nvPr/>
        </p:nvSpPr>
        <p:spPr>
          <a:xfrm>
            <a:off x="2266949" y="3577795"/>
            <a:ext cx="8982075" cy="1200329"/>
          </a:xfrm>
          <a:prstGeom prst="rect">
            <a:avLst/>
          </a:prstGeom>
          <a:noFill/>
        </p:spPr>
        <p:txBody>
          <a:bodyPr wrap="square">
            <a:spAutoFit/>
          </a:bodyPr>
          <a:lstStyle/>
          <a:p>
            <a:r>
              <a:rPr lang="en-US" sz="1800" b="1" i="0" dirty="0" err="1">
                <a:solidFill>
                  <a:srgbClr val="000000"/>
                </a:solidFill>
                <a:effectLst/>
                <a:latin typeface="Times New Roman" panose="02020603050405020304" pitchFamily="18" charset="0"/>
                <a:cs typeface="Times New Roman" panose="02020603050405020304" pitchFamily="18" charset="0"/>
              </a:rPr>
              <a:t>Feedbaack</a:t>
            </a:r>
            <a:r>
              <a:rPr lang="en-US" sz="1800" b="1" i="0" dirty="0">
                <a:solidFill>
                  <a:srgbClr val="000000"/>
                </a:solidFill>
                <a:effectLst/>
                <a:latin typeface="Times New Roman" panose="02020603050405020304" pitchFamily="18" charset="0"/>
                <a:cs typeface="Times New Roman" panose="02020603050405020304" pitchFamily="18" charset="0"/>
              </a:rPr>
              <a:t> Mechanisms,</a:t>
            </a:r>
            <a:r>
              <a:rPr lang="en-US" sz="1800" b="0" i="0" dirty="0">
                <a:solidFill>
                  <a:srgbClr val="000000"/>
                </a:solidFill>
                <a:effectLst/>
                <a:latin typeface="Times New Roman" panose="02020603050405020304" pitchFamily="18" charset="0"/>
                <a:cs typeface="Times New Roman" panose="02020603050405020304" pitchFamily="18" charset="0"/>
              </a:rPr>
              <a:t> Feedback lets players know where they are in the game process. </a:t>
            </a:r>
            <a:r>
              <a:rPr lang="en-US" sz="1800" b="0" i="0" dirty="0" err="1">
                <a:solidFill>
                  <a:srgbClr val="000000"/>
                </a:solidFill>
                <a:effectLst/>
                <a:latin typeface="Times New Roman" panose="02020603050405020304" pitchFamily="18" charset="0"/>
                <a:cs typeface="Times New Roman" panose="02020603050405020304" pitchFamily="18" charset="0"/>
              </a:rPr>
              <a:t>Diagetic</a:t>
            </a:r>
            <a:r>
              <a:rPr lang="en-US" sz="1800" b="0" i="0" dirty="0">
                <a:solidFill>
                  <a:srgbClr val="000000"/>
                </a:solidFill>
                <a:effectLst/>
                <a:latin typeface="Times New Roman" panose="02020603050405020304" pitchFamily="18" charset="0"/>
                <a:cs typeface="Times New Roman" panose="02020603050405020304" pitchFamily="18" charset="0"/>
              </a:rPr>
              <a:t> or non-</a:t>
            </a:r>
            <a:r>
              <a:rPr lang="en-US" sz="1800" b="0" i="0" dirty="0" err="1">
                <a:solidFill>
                  <a:srgbClr val="000000"/>
                </a:solidFill>
                <a:effectLst/>
                <a:latin typeface="Times New Roman" panose="02020603050405020304" pitchFamily="18" charset="0"/>
                <a:cs typeface="Times New Roman" panose="02020603050405020304" pitchFamily="18" charset="0"/>
              </a:rPr>
              <a:t>diagetic</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3DA0FDDC-067E-E863-425D-F7DDD0D25ABF}"/>
              </a:ext>
            </a:extLst>
          </p:cNvPr>
          <p:cNvSpPr txBox="1"/>
          <p:nvPr/>
        </p:nvSpPr>
        <p:spPr>
          <a:xfrm>
            <a:off x="2266949" y="4430143"/>
            <a:ext cx="9143997" cy="1754326"/>
          </a:xfrm>
          <a:prstGeom prst="rect">
            <a:avLst/>
          </a:prstGeom>
          <a:noFill/>
        </p:spPr>
        <p:txBody>
          <a:bodyPr wrap="square">
            <a:spAutoFit/>
          </a:bodyPr>
          <a:lstStyle/>
          <a:p>
            <a:r>
              <a:rPr lang="en-US" sz="1800" b="1" i="0" dirty="0">
                <a:solidFill>
                  <a:srgbClr val="000000"/>
                </a:solidFill>
                <a:effectLst/>
                <a:latin typeface="Times New Roman" panose="02020603050405020304" pitchFamily="18" charset="0"/>
                <a:cs typeface="Times New Roman" panose="02020603050405020304" pitchFamily="18" charset="0"/>
              </a:rPr>
              <a:t>Self-determination Theory, </a:t>
            </a:r>
            <a:r>
              <a:rPr lang="en-US" sz="1800" i="0" dirty="0">
                <a:solidFill>
                  <a:srgbClr val="000000"/>
                </a:solidFill>
                <a:effectLst/>
                <a:latin typeface="Times New Roman" panose="02020603050405020304" pitchFamily="18" charset="0"/>
                <a:cs typeface="Times New Roman" panose="02020603050405020304" pitchFamily="18" charset="0"/>
              </a:rPr>
              <a:t>t</a:t>
            </a:r>
            <a:r>
              <a:rPr lang="en-US" sz="1800" b="0" i="0" dirty="0">
                <a:solidFill>
                  <a:srgbClr val="000000"/>
                </a:solidFill>
                <a:effectLst/>
                <a:latin typeface="Times New Roman" panose="02020603050405020304" pitchFamily="18" charset="0"/>
                <a:cs typeface="Times New Roman" panose="02020603050405020304" pitchFamily="18" charset="0"/>
              </a:rPr>
              <a:t>heoretical frameworks for intrinsic motivation research in video games. Three basic psychological and </a:t>
            </a:r>
            <a:r>
              <a:rPr lang="en-US" sz="1800" b="1" i="0" dirty="0">
                <a:solidFill>
                  <a:srgbClr val="000000"/>
                </a:solidFill>
                <a:effectLst/>
                <a:latin typeface="Times New Roman" panose="02020603050405020304" pitchFamily="18" charset="0"/>
                <a:cs typeface="Times New Roman" panose="02020603050405020304" pitchFamily="18" charset="0"/>
              </a:rPr>
              <a:t>intrinsic needs, namely the need for competence, the need for autonomy, and the need for relatedness</a:t>
            </a:r>
            <a:r>
              <a:rPr lang="en-US" sz="1800" b="1"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503411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4" name="Speech Bubble: Rectangle with Corners Rounded 3">
            <a:extLst>
              <a:ext uri="{FF2B5EF4-FFF2-40B4-BE49-F238E27FC236}">
                <a16:creationId xmlns:a16="http://schemas.microsoft.com/office/drawing/2014/main" id="{C4C7D987-CEFA-4B55-3AAC-9BFB7D71F251}"/>
              </a:ext>
            </a:extLst>
          </p:cNvPr>
          <p:cNvSpPr/>
          <p:nvPr/>
        </p:nvSpPr>
        <p:spPr>
          <a:xfrm>
            <a:off x="1524000" y="4752976"/>
            <a:ext cx="4362754" cy="1626106"/>
          </a:xfrm>
          <a:prstGeom prst="wedgeRoundRectCallout">
            <a:avLst>
              <a:gd name="adj1" fmla="val -37070"/>
              <a:gd name="adj2" fmla="val -59465"/>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rtl="0">
              <a:spcBef>
                <a:spcPts val="0"/>
              </a:spcBef>
              <a:spcAft>
                <a:spcPts val="0"/>
              </a:spcAft>
              <a:buNone/>
            </a:pPr>
            <a:r>
              <a:rPr lang="en-US" b="0" i="0" dirty="0">
                <a:solidFill>
                  <a:schemeClr val="tx1"/>
                </a:solidFill>
                <a:effectLst/>
                <a:latin typeface="Times New Roman" panose="02020603050405020304" pitchFamily="18" charset="0"/>
                <a:cs typeface="Times New Roman" panose="02020603050405020304" pitchFamily="18" charset="0"/>
              </a:rPr>
              <a:t>insights: </a:t>
            </a:r>
          </a:p>
          <a:p>
            <a:pPr marL="342900" marR="0" lvl="0" indent="-342900" algn="l" rtl="0">
              <a:spcBef>
                <a:spcPts val="0"/>
              </a:spcBef>
              <a:spcAft>
                <a:spcPts val="0"/>
              </a:spcAft>
              <a:buAutoNum type="arabicParenR"/>
            </a:pPr>
            <a:r>
              <a:rPr lang="en-US" b="0" i="0" dirty="0">
                <a:solidFill>
                  <a:schemeClr val="tx1"/>
                </a:solidFill>
                <a:effectLst/>
                <a:latin typeface="Times New Roman" panose="02020603050405020304" pitchFamily="18" charset="0"/>
                <a:cs typeface="Times New Roman" panose="02020603050405020304" pitchFamily="18" charset="0"/>
              </a:rPr>
              <a:t>children like the ideas of animals walking on top of the book and expect the interactions to be rich;</a:t>
            </a:r>
          </a:p>
          <a:p>
            <a:pPr marL="342900" marR="0" lvl="0" indent="-342900" algn="l" rtl="0">
              <a:spcBef>
                <a:spcPts val="0"/>
              </a:spcBef>
              <a:spcAft>
                <a:spcPts val="0"/>
              </a:spcAft>
              <a:buAutoNum type="arabicParenR"/>
            </a:pPr>
            <a:r>
              <a:rPr lang="en-US" b="0" i="0" dirty="0">
                <a:solidFill>
                  <a:schemeClr val="tx1"/>
                </a:solidFill>
                <a:effectLst/>
                <a:latin typeface="Times New Roman" panose="02020603050405020304" pitchFamily="18" charset="0"/>
                <a:cs typeface="Times New Roman" panose="02020603050405020304" pitchFamily="18" charset="0"/>
              </a:rPr>
              <a:t>the game should include exercises with different difficulty levels to be suitable for different mathematics skills</a:t>
            </a:r>
            <a:r>
              <a:rPr lang="en-US" dirty="0">
                <a:solidFill>
                  <a:schemeClr val="tx1"/>
                </a:solidFill>
                <a:latin typeface="Times New Roman" panose="02020603050405020304" pitchFamily="18" charset="0"/>
                <a:cs typeface="Times New Roman" panose="02020603050405020304" pitchFamily="18" charset="0"/>
              </a:rPr>
              <a:t> </a:t>
            </a:r>
            <a:endParaRPr lang="en-US" b="0" i="0" u="none" strike="noStrike" dirty="0">
              <a:solidFill>
                <a:schemeClr val="tx1"/>
              </a:solidFill>
              <a:latin typeface="Times New Roman" panose="02020603050405020304" pitchFamily="18" charset="0"/>
              <a:ea typeface="Calibri"/>
              <a:cs typeface="Times New Roman" panose="02020603050405020304" pitchFamily="18" charset="0"/>
              <a:sym typeface="Calibri"/>
            </a:endParaRPr>
          </a:p>
        </p:txBody>
      </p:sp>
      <p:sp>
        <p:nvSpPr>
          <p:cNvPr id="112" name="Google Shape;112;p3"/>
          <p:cNvSpPr txBox="1"/>
          <p:nvPr/>
        </p:nvSpPr>
        <p:spPr>
          <a:xfrm>
            <a:off x="0" y="6858000"/>
            <a:ext cx="12192000" cy="386904"/>
          </a:xfrm>
          <a:prstGeom prst="rect">
            <a:avLst/>
          </a:prstGeom>
          <a:solidFill>
            <a:srgbClr val="0078C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1200"/>
              <a:buFont typeface="Arial"/>
              <a:buNone/>
            </a:pPr>
            <a:r>
              <a:rPr lang="en-US" sz="1200">
                <a:solidFill>
                  <a:schemeClr val="lt1"/>
                </a:solidFill>
                <a:latin typeface="Poppins"/>
                <a:ea typeface="Poppins"/>
                <a:cs typeface="Poppins"/>
                <a:sym typeface="Poppins"/>
              </a:rPr>
              <a:t>TD – Pengujian perangkat lunak</a:t>
            </a:r>
            <a:endParaRPr sz="400">
              <a:solidFill>
                <a:schemeClr val="lt1"/>
              </a:solidFill>
              <a:latin typeface="Poppins"/>
              <a:ea typeface="Poppins"/>
              <a:cs typeface="Poppins"/>
              <a:sym typeface="Poppins"/>
            </a:endParaRPr>
          </a:p>
        </p:txBody>
      </p:sp>
      <p:pic>
        <p:nvPicPr>
          <p:cNvPr id="113" name="Google Shape;113;p3"/>
          <p:cNvPicPr preferRelativeResize="0"/>
          <p:nvPr/>
        </p:nvPicPr>
        <p:blipFill rotWithShape="1">
          <a:blip r:embed="rId3">
            <a:alphaModFix/>
          </a:blip>
          <a:srcRect/>
          <a:stretch/>
        </p:blipFill>
        <p:spPr>
          <a:xfrm>
            <a:off x="2637694" y="-1124101"/>
            <a:ext cx="894290" cy="688986"/>
          </a:xfrm>
          <a:prstGeom prst="rect">
            <a:avLst/>
          </a:prstGeom>
          <a:noFill/>
          <a:ln>
            <a:noFill/>
          </a:ln>
        </p:spPr>
      </p:pic>
      <p:pic>
        <p:nvPicPr>
          <p:cNvPr id="114" name="Google Shape;114;p3"/>
          <p:cNvPicPr preferRelativeResize="0"/>
          <p:nvPr/>
        </p:nvPicPr>
        <p:blipFill rotWithShape="1">
          <a:blip r:embed="rId4">
            <a:alphaModFix/>
          </a:blip>
          <a:srcRect/>
          <a:stretch/>
        </p:blipFill>
        <p:spPr>
          <a:xfrm>
            <a:off x="826608" y="-7173"/>
            <a:ext cx="1144336" cy="705674"/>
          </a:xfrm>
          <a:prstGeom prst="rect">
            <a:avLst/>
          </a:prstGeom>
          <a:noFill/>
          <a:ln>
            <a:noFill/>
          </a:ln>
        </p:spPr>
      </p:pic>
      <p:sp>
        <p:nvSpPr>
          <p:cNvPr id="115" name="Google Shape;115;p3"/>
          <p:cNvSpPr txBox="1"/>
          <p:nvPr/>
        </p:nvSpPr>
        <p:spPr>
          <a:xfrm>
            <a:off x="1524000" y="976779"/>
            <a:ext cx="9144000" cy="573741"/>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000000"/>
              </a:buClr>
              <a:buSzPts val="3200"/>
              <a:buFont typeface="TimesNewRoman"/>
              <a:buNone/>
            </a:pPr>
            <a:r>
              <a:rPr lang="en-US" sz="3200" b="0" i="0" dirty="0">
                <a:solidFill>
                  <a:srgbClr val="000000"/>
                </a:solidFill>
                <a:latin typeface="TimesNewRoman"/>
                <a:ea typeface="TimesNewRoman"/>
                <a:cs typeface="TimesNewRoman"/>
                <a:sym typeface="TimesNewRoman"/>
              </a:rPr>
              <a:t>Design Process &amp; Prototype</a:t>
            </a:r>
            <a:endParaRPr sz="3200" dirty="0">
              <a:solidFill>
                <a:schemeClr val="dk1"/>
              </a:solidFill>
              <a:latin typeface="Poppins"/>
              <a:ea typeface="Poppins"/>
              <a:cs typeface="Poppins"/>
              <a:sym typeface="Poppins"/>
            </a:endParaRPr>
          </a:p>
        </p:txBody>
      </p:sp>
      <p:grpSp>
        <p:nvGrpSpPr>
          <p:cNvPr id="116" name="Google Shape;116;p3"/>
          <p:cNvGrpSpPr/>
          <p:nvPr/>
        </p:nvGrpSpPr>
        <p:grpSpPr>
          <a:xfrm>
            <a:off x="1526883" y="1900175"/>
            <a:ext cx="9257059" cy="1157132"/>
            <a:chOff x="2883" y="2130767"/>
            <a:chExt cx="9257059" cy="1157132"/>
          </a:xfrm>
        </p:grpSpPr>
        <p:sp>
          <p:nvSpPr>
            <p:cNvPr id="117" name="Google Shape;117;p3"/>
            <p:cNvSpPr/>
            <p:nvPr/>
          </p:nvSpPr>
          <p:spPr>
            <a:xfrm>
              <a:off x="2883" y="2130767"/>
              <a:ext cx="2892831" cy="1157132"/>
            </a:xfrm>
            <a:prstGeom prst="homePlate">
              <a:avLst>
                <a:gd name="adj" fmla="val 50000"/>
              </a:avLst>
            </a:prstGeom>
            <a:solidFill>
              <a:srgbClr val="4372C3">
                <a:alpha val="89803"/>
              </a:srgbClr>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txBox="1"/>
            <p:nvPr/>
          </p:nvSpPr>
          <p:spPr>
            <a:xfrm>
              <a:off x="2883" y="2130767"/>
              <a:ext cx="2603548" cy="1157132"/>
            </a:xfrm>
            <a:prstGeom prst="rect">
              <a:avLst/>
            </a:prstGeom>
            <a:noFill/>
            <a:ln>
              <a:noFill/>
            </a:ln>
          </p:spPr>
          <p:txBody>
            <a:bodyPr spcFirstLastPara="1" wrap="square" lIns="128000" tIns="64000" rIns="32000" bIns="64000" anchor="ctr" anchorCtr="0">
              <a:noAutofit/>
            </a:bodyPr>
            <a:lstStyle/>
            <a:p>
              <a:pPr marL="0" marR="0" lvl="0" indent="0" algn="ctr" rtl="0">
                <a:lnSpc>
                  <a:spcPct val="90000"/>
                </a:lnSpc>
                <a:spcBef>
                  <a:spcPts val="0"/>
                </a:spcBef>
                <a:spcAft>
                  <a:spcPts val="0"/>
                </a:spcAft>
                <a:buClr>
                  <a:schemeClr val="lt1"/>
                </a:buClr>
                <a:buSzPts val="2400"/>
                <a:buFont typeface="Calibri"/>
                <a:buNone/>
              </a:pPr>
              <a:r>
                <a:rPr lang="en-US" sz="1800" b="1" i="0" dirty="0">
                  <a:solidFill>
                    <a:schemeClr val="bg1"/>
                  </a:solidFill>
                  <a:effectLst/>
                  <a:latin typeface="Arial-BoldMT"/>
                </a:rPr>
                <a:t>Co-design with Children</a:t>
              </a:r>
              <a:r>
                <a:rPr lang="en-US" sz="3200" dirty="0">
                  <a:solidFill>
                    <a:schemeClr val="bg1"/>
                  </a:solidFill>
                </a:rPr>
                <a:t> </a:t>
              </a:r>
              <a:endParaRPr dirty="0">
                <a:solidFill>
                  <a:schemeClr val="bg1"/>
                </a:solidFill>
              </a:endParaRPr>
            </a:p>
          </p:txBody>
        </p:sp>
        <p:sp>
          <p:nvSpPr>
            <p:cNvPr id="119" name="Google Shape;119;p3"/>
            <p:cNvSpPr/>
            <p:nvPr/>
          </p:nvSpPr>
          <p:spPr>
            <a:xfrm>
              <a:off x="2317148" y="2130767"/>
              <a:ext cx="2892831" cy="1157132"/>
            </a:xfrm>
            <a:prstGeom prst="chevron">
              <a:avLst>
                <a:gd name="adj" fmla="val 50000"/>
              </a:avLst>
            </a:prstGeom>
            <a:solidFill>
              <a:srgbClr val="4372C3">
                <a:alpha val="76862"/>
              </a:srgbClr>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txBox="1"/>
            <p:nvPr/>
          </p:nvSpPr>
          <p:spPr>
            <a:xfrm>
              <a:off x="2895714" y="2130767"/>
              <a:ext cx="1735699" cy="1157132"/>
            </a:xfrm>
            <a:prstGeom prst="rect">
              <a:avLst/>
            </a:prstGeom>
            <a:noFill/>
            <a:ln>
              <a:noFill/>
            </a:ln>
          </p:spPr>
          <p:txBody>
            <a:bodyPr spcFirstLastPara="1" wrap="square" lIns="96000" tIns="64000" rIns="32000" bIns="64000" anchor="ctr" anchorCtr="0">
              <a:noAutofit/>
            </a:bodyPr>
            <a:lstStyle/>
            <a:p>
              <a:pPr marL="0" marR="0" lvl="0" indent="0" algn="ctr" rtl="0">
                <a:lnSpc>
                  <a:spcPct val="90000"/>
                </a:lnSpc>
                <a:spcBef>
                  <a:spcPts val="0"/>
                </a:spcBef>
                <a:spcAft>
                  <a:spcPts val="0"/>
                </a:spcAft>
                <a:buClr>
                  <a:schemeClr val="lt1"/>
                </a:buClr>
                <a:buSzPts val="2400"/>
                <a:buFont typeface="Calibri"/>
                <a:buNone/>
              </a:pPr>
              <a:r>
                <a:rPr lang="en-US" sz="1800" b="1" i="0" dirty="0">
                  <a:solidFill>
                    <a:schemeClr val="bg1"/>
                  </a:solidFill>
                  <a:effectLst/>
                  <a:latin typeface="Times New Roman" panose="02020603050405020304" pitchFamily="18" charset="0"/>
                  <a:cs typeface="Times New Roman" panose="02020603050405020304" pitchFamily="18" charset="0"/>
                </a:rPr>
                <a:t>User Tests of the Base-game Prototype</a:t>
              </a:r>
              <a:r>
                <a:rPr lang="en-US" sz="1800" dirty="0">
                  <a:solidFill>
                    <a:schemeClr val="bg1"/>
                  </a:solidFill>
                  <a:latin typeface="Times New Roman" panose="02020603050405020304" pitchFamily="18" charset="0"/>
                  <a:cs typeface="Times New Roman" panose="02020603050405020304" pitchFamily="18" charset="0"/>
                </a:rPr>
                <a:t> </a:t>
              </a:r>
              <a:endParaRPr sz="1800" dirty="0">
                <a:solidFill>
                  <a:schemeClr val="bg1"/>
                </a:solidFill>
                <a:latin typeface="Times New Roman" panose="02020603050405020304" pitchFamily="18" charset="0"/>
                <a:ea typeface="Calibri"/>
                <a:cs typeface="Times New Roman" panose="02020603050405020304" pitchFamily="18" charset="0"/>
                <a:sym typeface="Calibri"/>
              </a:endParaRPr>
            </a:p>
          </p:txBody>
        </p:sp>
        <p:sp>
          <p:nvSpPr>
            <p:cNvPr id="121" name="Google Shape;121;p3"/>
            <p:cNvSpPr/>
            <p:nvPr/>
          </p:nvSpPr>
          <p:spPr>
            <a:xfrm>
              <a:off x="4631412" y="2130767"/>
              <a:ext cx="2892831" cy="1157132"/>
            </a:xfrm>
            <a:prstGeom prst="chevron">
              <a:avLst>
                <a:gd name="adj" fmla="val 50000"/>
              </a:avLst>
            </a:prstGeom>
            <a:solidFill>
              <a:srgbClr val="4372C3">
                <a:alpha val="63137"/>
              </a:srgbClr>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txBox="1"/>
            <p:nvPr/>
          </p:nvSpPr>
          <p:spPr>
            <a:xfrm>
              <a:off x="5209978" y="2130767"/>
              <a:ext cx="1735699" cy="1157132"/>
            </a:xfrm>
            <a:prstGeom prst="rect">
              <a:avLst/>
            </a:prstGeom>
            <a:noFill/>
            <a:ln>
              <a:noFill/>
            </a:ln>
          </p:spPr>
          <p:txBody>
            <a:bodyPr spcFirstLastPara="1" wrap="square" lIns="96000" tIns="64000" rIns="32000" bIns="64000" anchor="ctr" anchorCtr="0">
              <a:noAutofit/>
            </a:bodyPr>
            <a:lstStyle/>
            <a:p>
              <a:pPr marL="0" marR="0" lvl="0" indent="0" algn="ctr" rtl="0">
                <a:lnSpc>
                  <a:spcPct val="90000"/>
                </a:lnSpc>
                <a:spcBef>
                  <a:spcPts val="0"/>
                </a:spcBef>
                <a:spcAft>
                  <a:spcPts val="0"/>
                </a:spcAft>
                <a:buClr>
                  <a:schemeClr val="lt1"/>
                </a:buClr>
                <a:buSzPts val="2400"/>
                <a:buFont typeface="Calibri"/>
                <a:buNone/>
              </a:pPr>
              <a:r>
                <a:rPr lang="en-US" sz="1800" b="1" i="0" dirty="0">
                  <a:solidFill>
                    <a:schemeClr val="bg1"/>
                  </a:solidFill>
                  <a:effectLst/>
                  <a:latin typeface="Arial-BoldMT"/>
                </a:rPr>
                <a:t>Game Design</a:t>
              </a:r>
              <a:r>
                <a:rPr lang="en-US" sz="3200" dirty="0">
                  <a:solidFill>
                    <a:schemeClr val="bg1"/>
                  </a:solidFill>
                </a:rPr>
                <a:t> </a:t>
              </a:r>
              <a:br>
                <a:rPr lang="en-US" sz="3200" dirty="0">
                  <a:solidFill>
                    <a:schemeClr val="bg1"/>
                  </a:solidFill>
                </a:rPr>
              </a:br>
              <a:endParaRPr dirty="0">
                <a:solidFill>
                  <a:schemeClr val="bg1"/>
                </a:solidFill>
              </a:endParaRPr>
            </a:p>
          </p:txBody>
        </p:sp>
        <p:sp>
          <p:nvSpPr>
            <p:cNvPr id="124" name="Google Shape;124;p3"/>
            <p:cNvSpPr txBox="1"/>
            <p:nvPr/>
          </p:nvSpPr>
          <p:spPr>
            <a:xfrm>
              <a:off x="7524243" y="2130767"/>
              <a:ext cx="1735699" cy="1157132"/>
            </a:xfrm>
            <a:prstGeom prst="rect">
              <a:avLst/>
            </a:prstGeom>
            <a:noFill/>
            <a:ln>
              <a:noFill/>
            </a:ln>
          </p:spPr>
          <p:txBody>
            <a:bodyPr spcFirstLastPara="1" wrap="square" lIns="96000" tIns="64000" rIns="32000" bIns="64000" anchor="ctr" anchorCtr="0">
              <a:noAutofit/>
            </a:bodyPr>
            <a:lstStyle/>
            <a:p>
              <a:pPr marL="0" marR="0" lvl="0" indent="0" algn="ctr" rtl="0">
                <a:lnSpc>
                  <a:spcPct val="90000"/>
                </a:lnSpc>
                <a:spcBef>
                  <a:spcPts val="0"/>
                </a:spcBef>
                <a:spcAft>
                  <a:spcPts val="0"/>
                </a:spcAft>
                <a:buClr>
                  <a:schemeClr val="lt1"/>
                </a:buClr>
                <a:buSzPts val="2400"/>
                <a:buFont typeface="Calibri"/>
                <a:buNone/>
              </a:pPr>
              <a:r>
                <a:rPr lang="en-US" sz="2400">
                  <a:solidFill>
                    <a:schemeClr val="lt1"/>
                  </a:solidFill>
                  <a:latin typeface="Calibri"/>
                  <a:ea typeface="Calibri"/>
                  <a:cs typeface="Calibri"/>
                  <a:sym typeface="Calibri"/>
                </a:rPr>
                <a:t>Evaluation</a:t>
              </a:r>
              <a:endParaRPr/>
            </a:p>
          </p:txBody>
        </p:sp>
      </p:grpSp>
      <p:sp>
        <p:nvSpPr>
          <p:cNvPr id="125" name="Google Shape;125;p3"/>
          <p:cNvSpPr txBox="1"/>
          <p:nvPr/>
        </p:nvSpPr>
        <p:spPr>
          <a:xfrm>
            <a:off x="1880822" y="3255030"/>
            <a:ext cx="1513744" cy="16003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u="none" strike="noStrike" dirty="0">
                <a:solidFill>
                  <a:schemeClr val="dk1"/>
                </a:solidFill>
                <a:latin typeface="Times New Roman" panose="02020603050405020304" pitchFamily="18" charset="0"/>
                <a:ea typeface="Calibri"/>
                <a:cs typeface="Times New Roman" panose="02020603050405020304" pitchFamily="18" charset="0"/>
                <a:sym typeface="Calibri"/>
              </a:rPr>
              <a:t>Co-design with </a:t>
            </a:r>
            <a:r>
              <a:rPr lang="en-US" b="0" i="0" dirty="0">
                <a:solidFill>
                  <a:srgbClr val="000000"/>
                </a:solidFill>
                <a:effectLst/>
                <a:latin typeface="Times New Roman" panose="02020603050405020304" pitchFamily="18" charset="0"/>
                <a:cs typeface="Times New Roman" panose="02020603050405020304" pitchFamily="18" charset="0"/>
              </a:rPr>
              <a:t>two primary school children aged 7-year-old (males)</a:t>
            </a:r>
            <a:r>
              <a:rPr lang="en-US" dirty="0">
                <a:latin typeface="Times New Roman" panose="02020603050405020304" pitchFamily="18" charset="0"/>
                <a:cs typeface="Times New Roman" panose="02020603050405020304" pitchFamily="18" charset="0"/>
              </a:rPr>
              <a:t> in 4 session</a:t>
            </a:r>
          </a:p>
          <a:p>
            <a:pPr marL="0" marR="0" lvl="0" indent="0" algn="l" rtl="0">
              <a:spcBef>
                <a:spcPts val="0"/>
              </a:spcBef>
              <a:spcAft>
                <a:spcPts val="0"/>
              </a:spcAft>
              <a:buNone/>
            </a:pPr>
            <a:endParaRPr lang="en-US" dirty="0">
              <a:latin typeface="Times New Roman" panose="02020603050405020304" pitchFamily="18" charset="0"/>
              <a:cs typeface="Times New Roman" panose="02020603050405020304" pitchFamily="18" charset="0"/>
            </a:endParaRPr>
          </a:p>
        </p:txBody>
      </p:sp>
      <p:sp>
        <p:nvSpPr>
          <p:cNvPr id="126" name="Google Shape;126;p3"/>
          <p:cNvSpPr txBox="1"/>
          <p:nvPr/>
        </p:nvSpPr>
        <p:spPr>
          <a:xfrm>
            <a:off x="4125071" y="3268477"/>
            <a:ext cx="1782402" cy="13849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b="0" i="0" dirty="0">
                <a:solidFill>
                  <a:srgbClr val="000000"/>
                </a:solidFill>
                <a:effectLst/>
                <a:latin typeface="Times New Roman" panose="02020603050405020304" pitchFamily="18" charset="0"/>
                <a:cs typeface="Times New Roman" panose="02020603050405020304" pitchFamily="18" charset="0"/>
              </a:rPr>
              <a:t>tests were conducted comparing this AR-based game with a traditional paper exercise</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b="0" i="0" u="none" strike="noStrik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127" name="Google Shape;127;p3"/>
          <p:cNvSpPr txBox="1"/>
          <p:nvPr/>
        </p:nvSpPr>
        <p:spPr>
          <a:xfrm>
            <a:off x="6637979" y="3220445"/>
            <a:ext cx="1513744"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u="none" strike="noStrike" dirty="0">
                <a:solidFill>
                  <a:schemeClr val="dk1"/>
                </a:solidFill>
                <a:latin typeface="Calibri"/>
                <a:ea typeface="Calibri"/>
                <a:cs typeface="Calibri"/>
                <a:sym typeface="Calibri"/>
              </a:rPr>
              <a:t>Design the game based on findings</a:t>
            </a:r>
            <a:endParaRPr sz="1400" b="0" i="0" u="none" strike="noStrike" dirty="0">
              <a:solidFill>
                <a:srgbClr val="000000"/>
              </a:solidFill>
              <a:latin typeface="Calibri"/>
              <a:ea typeface="Calibri"/>
              <a:cs typeface="Calibri"/>
              <a:sym typeface="Calibri"/>
            </a:endParaRPr>
          </a:p>
        </p:txBody>
      </p:sp>
      <p:sp>
        <p:nvSpPr>
          <p:cNvPr id="5" name="Speech Bubble: Rectangle with Corners Rounded 4">
            <a:extLst>
              <a:ext uri="{FF2B5EF4-FFF2-40B4-BE49-F238E27FC236}">
                <a16:creationId xmlns:a16="http://schemas.microsoft.com/office/drawing/2014/main" id="{71892D0F-9A9A-88A1-1345-E5C45EAD7392}"/>
              </a:ext>
            </a:extLst>
          </p:cNvPr>
          <p:cNvSpPr/>
          <p:nvPr/>
        </p:nvSpPr>
        <p:spPr>
          <a:xfrm>
            <a:off x="6243576" y="4649230"/>
            <a:ext cx="4079610" cy="1247084"/>
          </a:xfrm>
          <a:prstGeom prst="wedgeRoundRectCallout">
            <a:avLst>
              <a:gd name="adj1" fmla="val -63220"/>
              <a:gd name="adj2" fmla="val -94599"/>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rtl="0">
              <a:spcBef>
                <a:spcPts val="0"/>
              </a:spcBef>
              <a:spcAft>
                <a:spcPts val="0"/>
              </a:spcAft>
              <a:buNone/>
            </a:pPr>
            <a:r>
              <a:rPr lang="en-US" b="0" i="0" dirty="0">
                <a:solidFill>
                  <a:srgbClr val="000000"/>
                </a:solidFill>
                <a:effectLst/>
                <a:latin typeface="Times New Roman" panose="02020603050405020304" pitchFamily="18" charset="0"/>
                <a:cs typeface="Times New Roman" panose="02020603050405020304" pitchFamily="18" charset="0"/>
              </a:rPr>
              <a:t>no significant difference between the paper or AR game on their exercise scores, showing that the AR game did not have negative influence on children’s performance in doing exercises. It also make learning more fun</a:t>
            </a:r>
            <a:br>
              <a:rPr lang="en-US" dirty="0">
                <a:latin typeface="Times New Roman" panose="02020603050405020304" pitchFamily="18" charset="0"/>
                <a:cs typeface="Times New Roman" panose="02020603050405020304" pitchFamily="18" charset="0"/>
              </a:rPr>
            </a:br>
            <a:endParaRPr lang="en-US" b="0" i="0" u="none" strike="noStrike" dirty="0">
              <a:solidFill>
                <a:schemeClr val="tx1"/>
              </a:solidFill>
              <a:latin typeface="Times New Roman" panose="02020603050405020304" pitchFamily="18" charset="0"/>
              <a:ea typeface="Calibri"/>
              <a:cs typeface="Times New Roman" panose="02020603050405020304" pitchFamily="18" charset="0"/>
              <a:sym typeface="Calibri"/>
            </a:endParaRPr>
          </a:p>
        </p:txBody>
      </p:sp>
      <p:sp>
        <p:nvSpPr>
          <p:cNvPr id="6" name="Google Shape;115;p3">
            <a:extLst>
              <a:ext uri="{FF2B5EF4-FFF2-40B4-BE49-F238E27FC236}">
                <a16:creationId xmlns:a16="http://schemas.microsoft.com/office/drawing/2014/main" id="{29CCDCFA-C8D9-8253-1EA6-96E2AC684FD6}"/>
              </a:ext>
            </a:extLst>
          </p:cNvPr>
          <p:cNvSpPr txBox="1"/>
          <p:nvPr/>
        </p:nvSpPr>
        <p:spPr>
          <a:xfrm>
            <a:off x="9740954" y="1766730"/>
            <a:ext cx="2085976" cy="122609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l" rtl="0">
              <a:lnSpc>
                <a:spcPct val="90000"/>
              </a:lnSpc>
              <a:spcBef>
                <a:spcPts val="0"/>
              </a:spcBef>
              <a:spcAft>
                <a:spcPts val="0"/>
              </a:spcAft>
              <a:buClr>
                <a:srgbClr val="000000"/>
              </a:buClr>
              <a:buSzPts val="3200"/>
              <a:buFont typeface="TimesNewRoman"/>
              <a:buNone/>
            </a:pPr>
            <a:r>
              <a:rPr lang="en-US" sz="3200" b="1" i="0" dirty="0">
                <a:solidFill>
                  <a:srgbClr val="000000"/>
                </a:solidFill>
                <a:latin typeface="TimesNewRoman"/>
                <a:ea typeface="TimesNewRoman"/>
                <a:cs typeface="TimesNewRoman"/>
                <a:sym typeface="TimesNewRoman"/>
              </a:rPr>
              <a:t>The game is developed in unity using Vuforia</a:t>
            </a:r>
            <a:endParaRPr sz="3200" b="1" dirty="0">
              <a:solidFill>
                <a:schemeClr val="dk1"/>
              </a:solidFill>
              <a:latin typeface="Poppins"/>
              <a:ea typeface="Poppins"/>
              <a:cs typeface="Poppins"/>
              <a:sym typeface="Poppins"/>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751</TotalTime>
  <Words>1021</Words>
  <Application>Microsoft Office PowerPoint</Application>
  <PresentationFormat>Widescreen</PresentationFormat>
  <Paragraphs>122</Paragraphs>
  <Slides>19</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Arial-ItalicMT</vt:lpstr>
      <vt:lpstr>Times New Roman</vt:lpstr>
      <vt:lpstr>Antonio</vt:lpstr>
      <vt:lpstr>TimesNewRoman</vt:lpstr>
      <vt:lpstr>Arial-BoldMT</vt:lpstr>
      <vt:lpstr>Poppins</vt:lpstr>
      <vt:lpstr>TimesNewRomanPSMT</vt:lpstr>
      <vt:lpstr>Roboto</vt:lpstr>
      <vt:lpstr>Office Theme</vt:lpstr>
      <vt:lpstr>Turning Your Book into a Game: Improving Motivation through Tangible Interaction and Diegetic Feedback in an AR Mathematics Game for Children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study of Bug fixing time prediction using Supervised Learning Algorithms</dc:title>
  <dc:creator>Zelli Ghea Mardi Anugrah</dc:creator>
  <cp:lastModifiedBy>Zelli Ghea Mardi Anugrah</cp:lastModifiedBy>
  <cp:revision>10</cp:revision>
  <dcterms:created xsi:type="dcterms:W3CDTF">2023-09-18T02:28:00Z</dcterms:created>
  <dcterms:modified xsi:type="dcterms:W3CDTF">2023-11-01T15:27:39Z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0x010100DEA1B327038434479AB0ECABAA0BCF09</vt:lpwstr>
  </property>
  <property fmtid="{D5CDD505-2E9C-101B-9397-08002B2CF9AE}" pid="3" name="ICV">
    <vt:lpwstr>E47532DA02CA43CA87F82D12B65CACB5_12</vt:lpwstr>
  </property>
  <property fmtid="{D5CDD505-2E9C-101B-9397-08002B2CF9AE}" pid="4" name="KSOProductBuildVer">
    <vt:lpwstr>1033-12.2.0.13215</vt:lpwstr>
  </property>
</Properties>
</file>