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6" r:id="rId3"/>
    <p:sldId id="258" r:id="rId4"/>
    <p:sldId id="279" r:id="rId5"/>
    <p:sldId id="280" r:id="rId6"/>
    <p:sldId id="282" r:id="rId7"/>
    <p:sldId id="283" r:id="rId8"/>
    <p:sldId id="284" r:id="rId9"/>
    <p:sldId id="285" r:id="rId10"/>
    <p:sldId id="287" r:id="rId11"/>
    <p:sldId id="286" r:id="rId12"/>
    <p:sldId id="288" r:id="rId13"/>
    <p:sldId id="269" r:id="rId14"/>
  </p:sldIdLst>
  <p:sldSz cx="12192000" cy="6858000"/>
  <p:notesSz cx="6858000" cy="9144000"/>
  <p:embeddedFontLst>
    <p:embeddedFont>
      <p:font typeface="Antonio" panose="020B060402020202020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gq9e6PIVRfIc1y/knCHvjwhw8C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92DD98-2C88-497C-8B51-1ADD59703361}">
  <a:tblStyle styleId="{2392DD98-2C88-497C-8B51-1ADD5970336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732BFA6-7026-4C5E-89AD-9EFCC9C7C7F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79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1672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800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655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929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9158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4084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33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336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3999" y="2444125"/>
            <a:ext cx="9725025" cy="161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Investigating Motivation in Filling out Student Satisfaction Surveys Using </a:t>
            </a:r>
            <a:b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Gamification.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524000" y="1812869"/>
            <a:ext cx="9144000" cy="47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Final Project (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0" y="6471096"/>
            <a:ext cx="843915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Interaksi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Manusia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dan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Komputer</a:t>
            </a:r>
            <a:endParaRPr sz="400" b="0" i="0" u="none" strike="noStrike" cap="none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1994" y="264687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456" y="-7174"/>
            <a:ext cx="1811087" cy="11168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30CA6E-5741-F14B-5EB6-6FA7E8A362F3}"/>
              </a:ext>
            </a:extLst>
          </p:cNvPr>
          <p:cNvSpPr/>
          <p:nvPr/>
        </p:nvSpPr>
        <p:spPr>
          <a:xfrm>
            <a:off x="1584121" y="4488850"/>
            <a:ext cx="3895725" cy="4166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it-IT"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Zelli Ghea Mardi Anugrah (6025222014)</a:t>
            </a:r>
            <a:endParaRPr lang="it-IT" dirty="0"/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9BF5DE54-8A58-5B1C-20AE-B94E4DCE4E8F}"/>
              </a:ext>
            </a:extLst>
          </p:cNvPr>
          <p:cNvSpPr txBox="1"/>
          <p:nvPr/>
        </p:nvSpPr>
        <p:spPr>
          <a:xfrm>
            <a:off x="8439150" y="6471096"/>
            <a:ext cx="3752850" cy="3869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400" b="0" i="0" u="none" strike="noStrike" cap="none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8. Within Subject &amp; between subject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583F1D4-31A7-83F8-953C-96CDF772775F}"/>
              </a:ext>
            </a:extLst>
          </p:cNvPr>
          <p:cNvSpPr txBox="1"/>
          <p:nvPr/>
        </p:nvSpPr>
        <p:spPr>
          <a:xfrm>
            <a:off x="772092" y="1589306"/>
            <a:ext cx="10876983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Eksperimen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ini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between subject yang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dibagi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menjadi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3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kategori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dipisahkan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berdasarkan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hari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pengisiannya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Pembagian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kategori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secara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acak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. Test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kondisi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berikut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Partisipan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mengisi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survey pada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lama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Partisipan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kemudian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mengisi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SKM yang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awal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sampai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akhir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Partisipan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mencoba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mengisi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SKM Kembali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awal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akhir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tetapi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sekarang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mulai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mendapatkan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skor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sebanyak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banyaknya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C4C2E1D-F1C3-D0FC-8F66-41462C36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721113"/>
              </p:ext>
            </p:extLst>
          </p:nvPr>
        </p:nvGraphicFramePr>
        <p:xfrm>
          <a:off x="1765583" y="3663649"/>
          <a:ext cx="7978492" cy="2171700"/>
        </p:xfrm>
        <a:graphic>
          <a:graphicData uri="http://schemas.openxmlformats.org/drawingml/2006/table">
            <a:tbl>
              <a:tblPr>
                <a:tableStyleId>{2392DD98-2C88-497C-8B51-1ADD59703361}</a:tableStyleId>
              </a:tblPr>
              <a:tblGrid>
                <a:gridCol w="2207135">
                  <a:extLst>
                    <a:ext uri="{9D8B030D-6E8A-4147-A177-3AD203B41FA5}">
                      <a16:colId xmlns:a16="http://schemas.microsoft.com/office/drawing/2014/main" val="3297522568"/>
                    </a:ext>
                  </a:extLst>
                </a:gridCol>
                <a:gridCol w="5771357">
                  <a:extLst>
                    <a:ext uri="{9D8B030D-6E8A-4147-A177-3AD203B41FA5}">
                      <a16:colId xmlns:a16="http://schemas.microsoft.com/office/drawing/2014/main" val="27608012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Participant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Test Condition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481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Kategori</a:t>
                      </a:r>
                      <a:r>
                        <a:rPr lang="en-US" sz="2000" u="none" strike="noStrike" dirty="0">
                          <a:effectLst/>
                        </a:rPr>
                        <a:t> 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pengisian dilakukan H-3 dari deadline (imaginary) pengisian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7009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Kategori</a:t>
                      </a:r>
                      <a:r>
                        <a:rPr lang="en-US" sz="2000" u="none" strike="noStrike" dirty="0">
                          <a:effectLst/>
                        </a:rPr>
                        <a:t> 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pengisian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dilakukan</a:t>
                      </a:r>
                      <a:r>
                        <a:rPr lang="en-US" sz="2000" u="none" strike="noStrike" dirty="0">
                          <a:effectLst/>
                        </a:rPr>
                        <a:t> H-2 </a:t>
                      </a:r>
                      <a:r>
                        <a:rPr lang="en-US" sz="2000" u="none" strike="noStrike" dirty="0" err="1">
                          <a:effectLst/>
                        </a:rPr>
                        <a:t>dari</a:t>
                      </a:r>
                      <a:r>
                        <a:rPr lang="en-US" sz="2000" u="none" strike="noStrike" dirty="0">
                          <a:effectLst/>
                        </a:rPr>
                        <a:t> deadline (imaginary) </a:t>
                      </a:r>
                      <a:r>
                        <a:rPr lang="en-US" sz="2000" u="none" strike="noStrike" dirty="0" err="1">
                          <a:effectLst/>
                        </a:rPr>
                        <a:t>pengisian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3976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Kategori</a:t>
                      </a:r>
                      <a:r>
                        <a:rPr lang="en-US" sz="2000" u="none" strike="noStrike" dirty="0">
                          <a:effectLst/>
                        </a:rPr>
                        <a:t> 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pengisian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dilakukan</a:t>
                      </a:r>
                      <a:r>
                        <a:rPr lang="en-US" sz="2000" u="none" strike="noStrike" dirty="0">
                          <a:effectLst/>
                        </a:rPr>
                        <a:t> H-1 </a:t>
                      </a:r>
                      <a:r>
                        <a:rPr lang="en-US" sz="2000" u="none" strike="noStrike" dirty="0" err="1">
                          <a:effectLst/>
                        </a:rPr>
                        <a:t>dari</a:t>
                      </a:r>
                      <a:r>
                        <a:rPr lang="en-US" sz="2000" u="none" strike="noStrike" dirty="0">
                          <a:effectLst/>
                        </a:rPr>
                        <a:t> deadline (imaginary) </a:t>
                      </a:r>
                      <a:r>
                        <a:rPr lang="en-US" sz="2000" u="none" strike="noStrike" dirty="0" err="1">
                          <a:effectLst/>
                        </a:rPr>
                        <a:t>pengisian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6452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125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9. Order effects, counterbalancing, and </a:t>
            </a: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latin</a:t>
            </a: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 square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E6F5B6-F52F-5367-6AC5-9A861CAF738A}"/>
              </a:ext>
            </a:extLst>
          </p:cNvPr>
          <p:cNvSpPr/>
          <p:nvPr/>
        </p:nvSpPr>
        <p:spPr>
          <a:xfrm>
            <a:off x="1770919" y="2780571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Kategori</a:t>
            </a:r>
            <a:r>
              <a:rPr lang="en-US" dirty="0"/>
              <a:t> 1 &amp;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AEEED-3C9E-2F26-6935-5A092FA4B4E2}"/>
              </a:ext>
            </a:extLst>
          </p:cNvPr>
          <p:cNvSpPr/>
          <p:nvPr/>
        </p:nvSpPr>
        <p:spPr>
          <a:xfrm>
            <a:off x="7962169" y="2780571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DC6FF-03D2-E35A-4FF1-03FB0EBC5778}"/>
              </a:ext>
            </a:extLst>
          </p:cNvPr>
          <p:cNvSpPr/>
          <p:nvPr/>
        </p:nvSpPr>
        <p:spPr>
          <a:xfrm>
            <a:off x="4000500" y="2780570"/>
            <a:ext cx="722438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4DB28-CD6C-B187-85CD-AAC65C035847}"/>
              </a:ext>
            </a:extLst>
          </p:cNvPr>
          <p:cNvSpPr/>
          <p:nvPr/>
        </p:nvSpPr>
        <p:spPr>
          <a:xfrm>
            <a:off x="5257800" y="2780570"/>
            <a:ext cx="722438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ADA7AC-67BE-77E2-3E69-12360C3C252F}"/>
              </a:ext>
            </a:extLst>
          </p:cNvPr>
          <p:cNvSpPr/>
          <p:nvPr/>
        </p:nvSpPr>
        <p:spPr>
          <a:xfrm>
            <a:off x="6454284" y="2780570"/>
            <a:ext cx="722438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B3D5AB-4445-4D38-5E11-76CDE9FC21D8}"/>
              </a:ext>
            </a:extLst>
          </p:cNvPr>
          <p:cNvSpPr/>
          <p:nvPr/>
        </p:nvSpPr>
        <p:spPr>
          <a:xfrm>
            <a:off x="1770919" y="3706254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Kategori</a:t>
            </a:r>
            <a:r>
              <a:rPr lang="en-US" dirty="0"/>
              <a:t>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4CA304-1C16-DF65-46EF-687DB78B6E30}"/>
              </a:ext>
            </a:extLst>
          </p:cNvPr>
          <p:cNvSpPr/>
          <p:nvPr/>
        </p:nvSpPr>
        <p:spPr>
          <a:xfrm>
            <a:off x="7962169" y="3706254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test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288567-69E7-45DF-14D0-3BF271D7A65F}"/>
              </a:ext>
            </a:extLst>
          </p:cNvPr>
          <p:cNvSpPr/>
          <p:nvPr/>
        </p:nvSpPr>
        <p:spPr>
          <a:xfrm>
            <a:off x="4000500" y="3706253"/>
            <a:ext cx="722438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82BBD9-5C0C-69DF-211B-530FBF2A07E8}"/>
              </a:ext>
            </a:extLst>
          </p:cNvPr>
          <p:cNvSpPr/>
          <p:nvPr/>
        </p:nvSpPr>
        <p:spPr>
          <a:xfrm>
            <a:off x="6454284" y="3706253"/>
            <a:ext cx="722438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0568C-8B7D-2A8B-AD80-F58DBF3CB1DF}"/>
              </a:ext>
            </a:extLst>
          </p:cNvPr>
          <p:cNvSpPr/>
          <p:nvPr/>
        </p:nvSpPr>
        <p:spPr>
          <a:xfrm>
            <a:off x="5257800" y="3706253"/>
            <a:ext cx="722438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0E7C5B-9C2D-0DB8-14BE-9A7C88257F91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3104419" y="3067441"/>
            <a:ext cx="8960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4CE582-504B-5A51-1050-1D1AF9024C9C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722938" y="3067441"/>
            <a:ext cx="534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5D0028-B32C-5395-3BEC-4D9D8A84C300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961755" y="3067441"/>
            <a:ext cx="492529" cy="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927924-BD31-0513-B864-968B9DA09C2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158239" y="3067442"/>
            <a:ext cx="803930" cy="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D0329D-282F-241F-B5A6-9894EBF9ED96}"/>
              </a:ext>
            </a:extLst>
          </p:cNvPr>
          <p:cNvCxnSpPr/>
          <p:nvPr/>
        </p:nvCxnSpPr>
        <p:spPr>
          <a:xfrm flipV="1">
            <a:off x="3104419" y="4007368"/>
            <a:ext cx="8960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82E3C8-E73E-B731-BCD9-1E0E8E07CE30}"/>
              </a:ext>
            </a:extLst>
          </p:cNvPr>
          <p:cNvCxnSpPr/>
          <p:nvPr/>
        </p:nvCxnSpPr>
        <p:spPr>
          <a:xfrm>
            <a:off x="4722938" y="4007368"/>
            <a:ext cx="534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EDFC9B-FC34-A13E-0888-70DBA3DDBC8F}"/>
              </a:ext>
            </a:extLst>
          </p:cNvPr>
          <p:cNvCxnSpPr>
            <a:cxnSpLocks/>
          </p:cNvCxnSpPr>
          <p:nvPr/>
        </p:nvCxnSpPr>
        <p:spPr>
          <a:xfrm flipV="1">
            <a:off x="5961755" y="4007368"/>
            <a:ext cx="492529" cy="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00701F-DB82-0AAF-35AD-407977D38BB5}"/>
              </a:ext>
            </a:extLst>
          </p:cNvPr>
          <p:cNvCxnSpPr>
            <a:cxnSpLocks/>
          </p:cNvCxnSpPr>
          <p:nvPr/>
        </p:nvCxnSpPr>
        <p:spPr>
          <a:xfrm flipV="1">
            <a:off x="7158239" y="4007369"/>
            <a:ext cx="803930" cy="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25;p3">
            <a:extLst>
              <a:ext uri="{FF2B5EF4-FFF2-40B4-BE49-F238E27FC236}">
                <a16:creationId xmlns:a16="http://schemas.microsoft.com/office/drawing/2014/main" id="{D376DF29-F705-DF0C-CBB1-7439C5DDAF9B}"/>
              </a:ext>
            </a:extLst>
          </p:cNvPr>
          <p:cNvSpPr txBox="1"/>
          <p:nvPr/>
        </p:nvSpPr>
        <p:spPr>
          <a:xfrm>
            <a:off x="1015792" y="6050685"/>
            <a:ext cx="108769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* TC = test condition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28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90EBAF-F256-D8D8-CDE0-7C9D18622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C188FA8B-DF78-FD33-637C-C68C5C048993}"/>
              </a:ext>
            </a:extLst>
          </p:cNvPr>
          <p:cNvSpPr txBox="1"/>
          <p:nvPr/>
        </p:nvSpPr>
        <p:spPr>
          <a:xfrm>
            <a:off x="4553517" y="3027829"/>
            <a:ext cx="3980883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Apparatus Design</a:t>
            </a:r>
            <a:endParaRPr sz="3200" b="1" u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09267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>
            <a:spLocks noGrp="1"/>
          </p:cNvSpPr>
          <p:nvPr>
            <p:ph type="ctrTitle"/>
          </p:nvPr>
        </p:nvSpPr>
        <p:spPr>
          <a:xfrm>
            <a:off x="1524000" y="1927777"/>
            <a:ext cx="9144000" cy="185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TERIMA KASIH</a:t>
            </a:r>
            <a:endParaRPr dirty="0"/>
          </a:p>
        </p:txBody>
      </p:sp>
      <p:sp>
        <p:nvSpPr>
          <p:cNvPr id="269" name="Google Shape;269;p12"/>
          <p:cNvSpPr txBox="1"/>
          <p:nvPr/>
        </p:nvSpPr>
        <p:spPr>
          <a:xfrm>
            <a:off x="1524000" y="3690330"/>
            <a:ext cx="9144000" cy="47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Any Question?</a:t>
            </a:r>
            <a:endParaRPr/>
          </a:p>
        </p:txBody>
      </p:sp>
      <p:sp>
        <p:nvSpPr>
          <p:cNvPr id="270" name="Google Shape;270;p12"/>
          <p:cNvSpPr txBox="1"/>
          <p:nvPr/>
        </p:nvSpPr>
        <p:spPr>
          <a:xfrm flipH="1">
            <a:off x="7628344" y="-5447616"/>
            <a:ext cx="762563" cy="7636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5" b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2</a:t>
            </a:r>
            <a:endParaRPr sz="2935" b="1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pic>
        <p:nvPicPr>
          <p:cNvPr id="271" name="Google Shape;27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222099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456" y="-7174"/>
            <a:ext cx="1811087" cy="11168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12"/>
          <p:cNvGrpSpPr/>
          <p:nvPr/>
        </p:nvGrpSpPr>
        <p:grpSpPr>
          <a:xfrm>
            <a:off x="0" y="6471096"/>
            <a:ext cx="12192000" cy="386904"/>
            <a:chOff x="0" y="6471096"/>
            <a:chExt cx="12192000" cy="386904"/>
          </a:xfrm>
        </p:grpSpPr>
        <p:sp>
          <p:nvSpPr>
            <p:cNvPr id="274" name="Google Shape;274;p12"/>
            <p:cNvSpPr txBox="1"/>
            <p:nvPr/>
          </p:nvSpPr>
          <p:spPr>
            <a:xfrm>
              <a:off x="0" y="6471096"/>
              <a:ext cx="12192000" cy="386904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TD – Interaksi Manusia dan Komputer</a:t>
              </a:r>
              <a:endParaRPr sz="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5" name="Google Shape;275;p12"/>
            <p:cNvSpPr txBox="1"/>
            <p:nvPr/>
          </p:nvSpPr>
          <p:spPr>
            <a:xfrm>
              <a:off x="6719612" y="6471096"/>
              <a:ext cx="5472388" cy="386903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Poppins"/>
                <a:buNone/>
              </a:pPr>
              <a:endParaRPr dirty="0"/>
            </a:p>
          </p:txBody>
        </p:sp>
      </p:grp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3CA90EAF-40A5-72F4-F764-09402F902BB9}"/>
              </a:ext>
            </a:extLst>
          </p:cNvPr>
          <p:cNvSpPr txBox="1"/>
          <p:nvPr/>
        </p:nvSpPr>
        <p:spPr>
          <a:xfrm>
            <a:off x="7886700" y="6471095"/>
            <a:ext cx="4305300" cy="3869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n-US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Email : 6025222014@mhs.its.ac.id / WA : 082253652763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aphic 3" descr="Advertising with solid fill">
            <a:extLst>
              <a:ext uri="{FF2B5EF4-FFF2-40B4-BE49-F238E27FC236}">
                <a16:creationId xmlns:a16="http://schemas.microsoft.com/office/drawing/2014/main" id="{0CDB4169-AC21-347D-9695-022A1B998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0351" y="2118072"/>
            <a:ext cx="1828798" cy="1828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6A6F52-84C9-A889-1EEA-FFF8D3D5B3F0}"/>
              </a:ext>
            </a:extLst>
          </p:cNvPr>
          <p:cNvSpPr txBox="1"/>
          <p:nvPr/>
        </p:nvSpPr>
        <p:spPr>
          <a:xfrm>
            <a:off x="2938096" y="4218285"/>
            <a:ext cx="1553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 err="1">
                <a:solidFill>
                  <a:srgbClr val="0078C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Kuesioner</a:t>
            </a:r>
            <a:endParaRPr lang="en-US" sz="2000" b="1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373D0-F95A-36E5-1281-EEE0FDF09CF3}"/>
              </a:ext>
            </a:extLst>
          </p:cNvPr>
          <p:cNvSpPr txBox="1"/>
          <p:nvPr/>
        </p:nvSpPr>
        <p:spPr>
          <a:xfrm>
            <a:off x="7433898" y="4353993"/>
            <a:ext cx="1553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endParaRPr lang="en-US" sz="2000" b="1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1DC675C-0644-B46A-7992-39702675B582}"/>
              </a:ext>
            </a:extLst>
          </p:cNvPr>
          <p:cNvSpPr/>
          <p:nvPr/>
        </p:nvSpPr>
        <p:spPr>
          <a:xfrm>
            <a:off x="5617917" y="3170570"/>
            <a:ext cx="652098" cy="573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9CB5A98-84F6-2879-BEC8-3128F67D54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473790"/>
              </p:ext>
            </p:extLst>
          </p:nvPr>
        </p:nvGraphicFramePr>
        <p:xfrm>
          <a:off x="7087333" y="1918171"/>
          <a:ext cx="2199345" cy="2300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7" imgW="5960080" imgH="6232430" progId="CorelDraw.Graphic.17">
                  <p:embed/>
                </p:oleObj>
              </mc:Choice>
              <mc:Fallback>
                <p:oleObj name="CorelDRAW" r:id="rId7" imgW="5960080" imgH="6232430" progId="CorelDraw.Graphic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7333" y="1918171"/>
                        <a:ext cx="2199345" cy="2300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328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826608" y="1337811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1. Research Question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DF30C8-9ABF-6667-EC87-D4E92E3C4871}"/>
              </a:ext>
            </a:extLst>
          </p:cNvPr>
          <p:cNvSpPr/>
          <p:nvPr/>
        </p:nvSpPr>
        <p:spPr>
          <a:xfrm>
            <a:off x="943067" y="2351503"/>
            <a:ext cx="386904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4879E-1CAA-3D98-DA01-CC3D9D06305C}"/>
              </a:ext>
            </a:extLst>
          </p:cNvPr>
          <p:cNvSpPr txBox="1"/>
          <p:nvPr/>
        </p:nvSpPr>
        <p:spPr>
          <a:xfrm>
            <a:off x="1518249" y="2369075"/>
            <a:ext cx="84523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R1 :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Apakah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adanya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meningkatkan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motivasi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SKM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khususnya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aspek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Enjoyment,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Competence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importance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sz="1800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3"/>
          <p:cNvGrpSpPr/>
          <p:nvPr/>
        </p:nvGrpSpPr>
        <p:grpSpPr>
          <a:xfrm>
            <a:off x="1526883" y="1984629"/>
            <a:ext cx="9835625" cy="1173131"/>
            <a:chOff x="2883" y="2114768"/>
            <a:chExt cx="9835625" cy="1173131"/>
          </a:xfrm>
        </p:grpSpPr>
        <p:sp>
          <p:nvSpPr>
            <p:cNvPr id="117" name="Google Shape;117;p3"/>
            <p:cNvSpPr/>
            <p:nvPr/>
          </p:nvSpPr>
          <p:spPr>
            <a:xfrm>
              <a:off x="2883" y="2130767"/>
              <a:ext cx="2892831" cy="1157132"/>
            </a:xfrm>
            <a:prstGeom prst="homePlate">
              <a:avLst>
                <a:gd name="adj" fmla="val 50000"/>
              </a:avLst>
            </a:prstGeom>
            <a:solidFill>
              <a:srgbClr val="4372C3">
                <a:alpha val="89803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2883" y="2114768"/>
              <a:ext cx="2603548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1800" b="1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Pengumpulan</a:t>
              </a:r>
              <a:r>
                <a:rPr lang="en-US" sz="1800" b="1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sz="1800" b="1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kebutuhan</a:t>
              </a:r>
              <a:r>
                <a:rPr lang="en-US" sz="1800" b="1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sz="1800" b="1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awal</a:t>
              </a:r>
              <a:endParaRPr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317148" y="2130767"/>
              <a:ext cx="2892831" cy="1157132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76862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2895714" y="2114768"/>
              <a:ext cx="1735699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1800" b="1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Desain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18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Aplikasi</a:t>
              </a:r>
              <a:endPara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631412" y="2130767"/>
              <a:ext cx="2892831" cy="1157132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63137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5209978" y="2114768"/>
              <a:ext cx="1735699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User Based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b="1" i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Prototype</a:t>
              </a:r>
              <a:endParaRPr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7524243" y="2130767"/>
              <a:ext cx="1735699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Evaluation</a:t>
              </a:r>
              <a:endParaRPr dirty="0"/>
            </a:p>
          </p:txBody>
        </p:sp>
        <p:sp>
          <p:nvSpPr>
            <p:cNvPr id="3" name="Google Shape;121;p3">
              <a:extLst>
                <a:ext uri="{FF2B5EF4-FFF2-40B4-BE49-F238E27FC236}">
                  <a16:creationId xmlns:a16="http://schemas.microsoft.com/office/drawing/2014/main" id="{1067D873-B16A-2F5F-6163-3A2A04C97195}"/>
                </a:ext>
              </a:extLst>
            </p:cNvPr>
            <p:cNvSpPr/>
            <p:nvPr/>
          </p:nvSpPr>
          <p:spPr>
            <a:xfrm>
              <a:off x="6945677" y="2114768"/>
              <a:ext cx="2892831" cy="1157132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63137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Evaluasi</a:t>
              </a:r>
              <a:endParaRPr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125" name="Google Shape;125;p3"/>
          <p:cNvSpPr txBox="1"/>
          <p:nvPr/>
        </p:nvSpPr>
        <p:spPr>
          <a:xfrm>
            <a:off x="1880822" y="3355483"/>
            <a:ext cx="1960326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Memilih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beberapa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orang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untuk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di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wawancarai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terkait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pengumpulan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kebutuhan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awal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6733978" y="3316391"/>
            <a:ext cx="178240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Mendapatkan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masukan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selama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pengembangan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prototype</a:t>
            </a:r>
            <a:endParaRPr sz="1600" b="0" i="1" u="none" strike="noStrik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4530691" y="3313515"/>
            <a:ext cx="151374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Membangun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aplikasi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berbasis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Web</a:t>
            </a:r>
            <a:endParaRPr sz="1600" b="0" i="0" u="none" strike="noStrik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2. </a:t>
            </a: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Methodelogy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7" name="Google Shape;127;p3">
            <a:extLst>
              <a:ext uri="{FF2B5EF4-FFF2-40B4-BE49-F238E27FC236}">
                <a16:creationId xmlns:a16="http://schemas.microsoft.com/office/drawing/2014/main" id="{C7654637-1810-7F71-3DB6-D62881E1B944}"/>
              </a:ext>
            </a:extLst>
          </p:cNvPr>
          <p:cNvSpPr txBox="1"/>
          <p:nvPr/>
        </p:nvSpPr>
        <p:spPr>
          <a:xfrm>
            <a:off x="9013468" y="3301840"/>
            <a:ext cx="165453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Evaluasi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dengan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pada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aspek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competence, </a:t>
            </a:r>
            <a:r>
              <a:rPr lang="en-US" sz="1600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Usefulness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and Enjoyment </a:t>
            </a:r>
            <a:r>
              <a:rPr lang="en-US" sz="1600" i="1" baseline="30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endParaRPr sz="1600" b="0" i="0" u="none" strike="noStrik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242DD-EA79-1C88-E1DF-CD2E52E21E75}"/>
              </a:ext>
            </a:extLst>
          </p:cNvPr>
          <p:cNvSpPr txBox="1"/>
          <p:nvPr/>
        </p:nvSpPr>
        <p:spPr>
          <a:xfrm>
            <a:off x="1378995" y="6055914"/>
            <a:ext cx="10178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200" dirty="0"/>
              <a:t>Li, J., van der Spek, E. D., Hu, J., &amp; </a:t>
            </a:r>
            <a:r>
              <a:rPr lang="en-US" sz="1200" dirty="0" err="1"/>
              <a:t>Feijs</a:t>
            </a:r>
            <a:r>
              <a:rPr lang="en-US" sz="1200" dirty="0"/>
              <a:t>, L. (2019). Turning Your Book into a Game. </a:t>
            </a:r>
            <a:r>
              <a:rPr lang="en-US" sz="1200" i="1" dirty="0"/>
              <a:t>Proceedings of the Annual Symposium on Computer-Human Interaction in Play</a:t>
            </a:r>
            <a:r>
              <a:rPr lang="en-US" sz="1200" dirty="0"/>
              <a:t>, 73–85. https://doi.org/10.1145/3311350.3347174</a:t>
            </a:r>
          </a:p>
          <a:p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2. Experiment Design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pic>
        <p:nvPicPr>
          <p:cNvPr id="5" name="Graphic 4" descr="Clipboard with solid fill">
            <a:extLst>
              <a:ext uri="{FF2B5EF4-FFF2-40B4-BE49-F238E27FC236}">
                <a16:creationId xmlns:a16="http://schemas.microsoft.com/office/drawing/2014/main" id="{C0342062-7F12-E7AE-E36C-B85CBB0CB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25479" y="2243083"/>
            <a:ext cx="914400" cy="914400"/>
          </a:xfrm>
          <a:prstGeom prst="rect">
            <a:avLst/>
          </a:prstGeom>
        </p:spPr>
      </p:pic>
      <p:pic>
        <p:nvPicPr>
          <p:cNvPr id="8" name="Graphic 7" descr="Advertising with solid fill">
            <a:extLst>
              <a:ext uri="{FF2B5EF4-FFF2-40B4-BE49-F238E27FC236}">
                <a16:creationId xmlns:a16="http://schemas.microsoft.com/office/drawing/2014/main" id="{243F276F-89B7-4DFB-1812-01136F8ADB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79752" y="2146290"/>
            <a:ext cx="914400" cy="914400"/>
          </a:xfrm>
          <a:prstGeom prst="rect">
            <a:avLst/>
          </a:prstGeom>
        </p:spPr>
      </p:pic>
      <p:pic>
        <p:nvPicPr>
          <p:cNvPr id="11" name="Graphic 10" descr="Speech with solid fill">
            <a:extLst>
              <a:ext uri="{FF2B5EF4-FFF2-40B4-BE49-F238E27FC236}">
                <a16:creationId xmlns:a16="http://schemas.microsoft.com/office/drawing/2014/main" id="{64D75EDD-2407-EEAC-25A9-DC9B59156E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4025" y="2146290"/>
            <a:ext cx="914400" cy="914400"/>
          </a:xfrm>
          <a:prstGeom prst="rect">
            <a:avLst/>
          </a:prstGeom>
        </p:spPr>
      </p:pic>
      <p:pic>
        <p:nvPicPr>
          <p:cNvPr id="13" name="Graphic 12" descr="Internet with solid fill">
            <a:extLst>
              <a:ext uri="{FF2B5EF4-FFF2-40B4-BE49-F238E27FC236}">
                <a16:creationId xmlns:a16="http://schemas.microsoft.com/office/drawing/2014/main" id="{5F4AC887-F025-A472-242E-24CBC9978E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74840" y="2125586"/>
            <a:ext cx="914400" cy="914400"/>
          </a:xfrm>
          <a:prstGeom prst="rect">
            <a:avLst/>
          </a:prstGeom>
        </p:spPr>
      </p:pic>
      <p:pic>
        <p:nvPicPr>
          <p:cNvPr id="15" name="Graphic 14" descr="Children with solid fill">
            <a:extLst>
              <a:ext uri="{FF2B5EF4-FFF2-40B4-BE49-F238E27FC236}">
                <a16:creationId xmlns:a16="http://schemas.microsoft.com/office/drawing/2014/main" id="{C9DC9EE4-429A-C71A-DD62-D95A3354C4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8919" y="2125586"/>
            <a:ext cx="914400" cy="914400"/>
          </a:xfrm>
          <a:prstGeom prst="rect">
            <a:avLst/>
          </a:prstGeom>
        </p:spPr>
      </p:pic>
      <p:sp>
        <p:nvSpPr>
          <p:cNvPr id="16" name="Google Shape;125;p3">
            <a:extLst>
              <a:ext uri="{FF2B5EF4-FFF2-40B4-BE49-F238E27FC236}">
                <a16:creationId xmlns:a16="http://schemas.microsoft.com/office/drawing/2014/main" id="{2715E58E-1390-C54B-EE1A-3BD014B08B86}"/>
              </a:ext>
            </a:extLst>
          </p:cNvPr>
          <p:cNvSpPr txBox="1"/>
          <p:nvPr/>
        </p:nvSpPr>
        <p:spPr>
          <a:xfrm>
            <a:off x="868243" y="3003615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none" strike="noStrike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Partisipan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Google Shape;125;p3">
            <a:extLst>
              <a:ext uri="{FF2B5EF4-FFF2-40B4-BE49-F238E27FC236}">
                <a16:creationId xmlns:a16="http://schemas.microsoft.com/office/drawing/2014/main" id="{B82D5B80-151D-4F24-D6AD-2B3A9FD22B2E}"/>
              </a:ext>
            </a:extLst>
          </p:cNvPr>
          <p:cNvSpPr txBox="1"/>
          <p:nvPr/>
        </p:nvSpPr>
        <p:spPr>
          <a:xfrm>
            <a:off x="526805" y="3295973"/>
            <a:ext cx="192448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 orang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dikumpulkan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untuk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pengambilan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kebuthan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awal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Google Shape;125;p3">
            <a:extLst>
              <a:ext uri="{FF2B5EF4-FFF2-40B4-BE49-F238E27FC236}">
                <a16:creationId xmlns:a16="http://schemas.microsoft.com/office/drawing/2014/main" id="{743DFFDE-FA1A-A71D-7E6F-D88E00FE9991}"/>
              </a:ext>
            </a:extLst>
          </p:cNvPr>
          <p:cNvSpPr txBox="1"/>
          <p:nvPr/>
        </p:nvSpPr>
        <p:spPr>
          <a:xfrm>
            <a:off x="3134164" y="3003615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none" strike="noStrike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Prototype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Google Shape;125;p3">
            <a:extLst>
              <a:ext uri="{FF2B5EF4-FFF2-40B4-BE49-F238E27FC236}">
                <a16:creationId xmlns:a16="http://schemas.microsoft.com/office/drawing/2014/main" id="{62CE2849-B18C-E3AC-05AF-DAE81D37A0FD}"/>
              </a:ext>
            </a:extLst>
          </p:cNvPr>
          <p:cNvSpPr txBox="1"/>
          <p:nvPr/>
        </p:nvSpPr>
        <p:spPr>
          <a:xfrm>
            <a:off x="2792726" y="3295973"/>
            <a:ext cx="1924483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Pembuatan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pemutakhiran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prototype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berdasarkan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awal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Google Shape;125;p3">
            <a:extLst>
              <a:ext uri="{FF2B5EF4-FFF2-40B4-BE49-F238E27FC236}">
                <a16:creationId xmlns:a16="http://schemas.microsoft.com/office/drawing/2014/main" id="{F287BF15-5D52-51F0-B46D-CE600DE4FA12}"/>
              </a:ext>
            </a:extLst>
          </p:cNvPr>
          <p:cNvSpPr txBox="1"/>
          <p:nvPr/>
        </p:nvSpPr>
        <p:spPr>
          <a:xfrm>
            <a:off x="5439214" y="3038686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none" strike="noStrike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Masukan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Google Shape;125;p3">
            <a:extLst>
              <a:ext uri="{FF2B5EF4-FFF2-40B4-BE49-F238E27FC236}">
                <a16:creationId xmlns:a16="http://schemas.microsoft.com/office/drawing/2014/main" id="{F80A8A27-5F5B-CCCB-49F9-7DAEDDE5C929}"/>
              </a:ext>
            </a:extLst>
          </p:cNvPr>
          <p:cNvSpPr txBox="1"/>
          <p:nvPr/>
        </p:nvSpPr>
        <p:spPr>
          <a:xfrm>
            <a:off x="5097776" y="3331044"/>
            <a:ext cx="192448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Mendapatkan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masukan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dari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prototype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Google Shape;125;p3">
            <a:extLst>
              <a:ext uri="{FF2B5EF4-FFF2-40B4-BE49-F238E27FC236}">
                <a16:creationId xmlns:a16="http://schemas.microsoft.com/office/drawing/2014/main" id="{351E4894-AAD5-0848-6E89-88EEF9128BE5}"/>
              </a:ext>
            </a:extLst>
          </p:cNvPr>
          <p:cNvSpPr txBox="1"/>
          <p:nvPr/>
        </p:nvSpPr>
        <p:spPr>
          <a:xfrm>
            <a:off x="7816229" y="3166285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Produk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Akhir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Google Shape;125;p3">
            <a:extLst>
              <a:ext uri="{FF2B5EF4-FFF2-40B4-BE49-F238E27FC236}">
                <a16:creationId xmlns:a16="http://schemas.microsoft.com/office/drawing/2014/main" id="{59DA2584-3D74-3870-A7FB-BF91A224F803}"/>
              </a:ext>
            </a:extLst>
          </p:cNvPr>
          <p:cNvSpPr txBox="1"/>
          <p:nvPr/>
        </p:nvSpPr>
        <p:spPr>
          <a:xfrm>
            <a:off x="7474791" y="3458643"/>
            <a:ext cx="1924483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Prototyping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dihentikan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jika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sudah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mendapatkan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versi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memuaskan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Google Shape;125;p3">
            <a:extLst>
              <a:ext uri="{FF2B5EF4-FFF2-40B4-BE49-F238E27FC236}">
                <a16:creationId xmlns:a16="http://schemas.microsoft.com/office/drawing/2014/main" id="{069A18C7-DBDF-D8FB-5325-C49ACCE671F9}"/>
              </a:ext>
            </a:extLst>
          </p:cNvPr>
          <p:cNvSpPr txBox="1"/>
          <p:nvPr/>
        </p:nvSpPr>
        <p:spPr>
          <a:xfrm>
            <a:off x="10193244" y="3194248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Kuesioner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Google Shape;125;p3">
            <a:extLst>
              <a:ext uri="{FF2B5EF4-FFF2-40B4-BE49-F238E27FC236}">
                <a16:creationId xmlns:a16="http://schemas.microsoft.com/office/drawing/2014/main" id="{A894FCA6-390D-0DBD-D745-AFC40F37C8CD}"/>
              </a:ext>
            </a:extLst>
          </p:cNvPr>
          <p:cNvSpPr txBox="1"/>
          <p:nvPr/>
        </p:nvSpPr>
        <p:spPr>
          <a:xfrm>
            <a:off x="9851806" y="3486606"/>
            <a:ext cx="1924483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Mendapatkan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evaluasi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mengguknakan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kuesioner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aspek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competence, enjoyment dan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usefullness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5364591-B86E-CC77-50A6-51C40277F6CF}"/>
              </a:ext>
            </a:extLst>
          </p:cNvPr>
          <p:cNvSpPr/>
          <p:nvPr/>
        </p:nvSpPr>
        <p:spPr>
          <a:xfrm>
            <a:off x="2459865" y="2603490"/>
            <a:ext cx="304069" cy="2985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30E9D8D-A70D-A568-772E-EFD8738CF767}"/>
              </a:ext>
            </a:extLst>
          </p:cNvPr>
          <p:cNvSpPr/>
          <p:nvPr/>
        </p:nvSpPr>
        <p:spPr>
          <a:xfrm>
            <a:off x="4945741" y="2603490"/>
            <a:ext cx="304069" cy="2985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47F377F-7FAE-74EA-366B-BACD9260EA8E}"/>
              </a:ext>
            </a:extLst>
          </p:cNvPr>
          <p:cNvSpPr/>
          <p:nvPr/>
        </p:nvSpPr>
        <p:spPr>
          <a:xfrm>
            <a:off x="7172257" y="2598716"/>
            <a:ext cx="304069" cy="2985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A156C67-FA60-B4FE-963B-8907A9C71CCF}"/>
              </a:ext>
            </a:extLst>
          </p:cNvPr>
          <p:cNvSpPr/>
          <p:nvPr/>
        </p:nvSpPr>
        <p:spPr>
          <a:xfrm>
            <a:off x="9548392" y="2593942"/>
            <a:ext cx="304069" cy="2985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Bent-Up 30">
            <a:extLst>
              <a:ext uri="{FF2B5EF4-FFF2-40B4-BE49-F238E27FC236}">
                <a16:creationId xmlns:a16="http://schemas.microsoft.com/office/drawing/2014/main" id="{CFEFE3E7-942F-0E79-A6A3-95436374634F}"/>
              </a:ext>
            </a:extLst>
          </p:cNvPr>
          <p:cNvSpPr/>
          <p:nvPr/>
        </p:nvSpPr>
        <p:spPr>
          <a:xfrm flipH="1">
            <a:off x="3679376" y="4546473"/>
            <a:ext cx="1589511" cy="1013232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-Shape 32">
            <a:extLst>
              <a:ext uri="{FF2B5EF4-FFF2-40B4-BE49-F238E27FC236}">
                <a16:creationId xmlns:a16="http://schemas.microsoft.com/office/drawing/2014/main" id="{E3428484-BBC4-9F91-57EC-29C4092B4198}"/>
              </a:ext>
            </a:extLst>
          </p:cNvPr>
          <p:cNvSpPr/>
          <p:nvPr/>
        </p:nvSpPr>
        <p:spPr>
          <a:xfrm flipH="1">
            <a:off x="4628052" y="4530418"/>
            <a:ext cx="1530857" cy="1029287"/>
          </a:xfrm>
          <a:prstGeom prst="corner">
            <a:avLst>
              <a:gd name="adj1" fmla="val 24940"/>
              <a:gd name="adj2" fmla="val 319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55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4. Dependent Variable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41D37-A4C6-02DE-73EB-0E0AD0315D50}"/>
              </a:ext>
            </a:extLst>
          </p:cNvPr>
          <p:cNvSpPr/>
          <p:nvPr/>
        </p:nvSpPr>
        <p:spPr>
          <a:xfrm>
            <a:off x="3494944" y="2351946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Comptence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35A39-ED1F-B5D2-32BE-96EAF7496A54}"/>
              </a:ext>
            </a:extLst>
          </p:cNvPr>
          <p:cNvSpPr/>
          <p:nvPr/>
        </p:nvSpPr>
        <p:spPr>
          <a:xfrm>
            <a:off x="5238019" y="2351945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Enjoyment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53E47-04A8-4C45-8D8D-90AB40861168}"/>
              </a:ext>
            </a:extLst>
          </p:cNvPr>
          <p:cNvSpPr/>
          <p:nvPr/>
        </p:nvSpPr>
        <p:spPr>
          <a:xfrm>
            <a:off x="6981094" y="2351946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Usefullness</a:t>
            </a:r>
            <a:endParaRPr lang="en-US" dirty="0"/>
          </a:p>
        </p:txBody>
      </p:sp>
      <p:sp>
        <p:nvSpPr>
          <p:cNvPr id="10" name="Google Shape;125;p3">
            <a:extLst>
              <a:ext uri="{FF2B5EF4-FFF2-40B4-BE49-F238E27FC236}">
                <a16:creationId xmlns:a16="http://schemas.microsoft.com/office/drawing/2014/main" id="{1AC4196F-985F-E21C-E1EF-31B2B245DABD}"/>
              </a:ext>
            </a:extLst>
          </p:cNvPr>
          <p:cNvSpPr txBox="1"/>
          <p:nvPr/>
        </p:nvSpPr>
        <p:spPr>
          <a:xfrm>
            <a:off x="3387605" y="3045742"/>
            <a:ext cx="15481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Tingkat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kompetisifitas</a:t>
            </a:r>
            <a:endParaRPr lang="en-US" sz="1600" u="none" strike="noStrik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Penggunaan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sistem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Google Shape;125;p3">
            <a:extLst>
              <a:ext uri="{FF2B5EF4-FFF2-40B4-BE49-F238E27FC236}">
                <a16:creationId xmlns:a16="http://schemas.microsoft.com/office/drawing/2014/main" id="{3CBD4842-EB25-85FF-031F-A30437A9C4F1}"/>
              </a:ext>
            </a:extLst>
          </p:cNvPr>
          <p:cNvSpPr txBox="1"/>
          <p:nvPr/>
        </p:nvSpPr>
        <p:spPr>
          <a:xfrm>
            <a:off x="5130680" y="3045741"/>
            <a:ext cx="15481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Tingkat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kepuasan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Penggunaan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sistem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Google Shape;125;p3">
            <a:extLst>
              <a:ext uri="{FF2B5EF4-FFF2-40B4-BE49-F238E27FC236}">
                <a16:creationId xmlns:a16="http://schemas.microsoft.com/office/drawing/2014/main" id="{1D30C202-D5E4-38B6-5485-C5D0CE1D667E}"/>
              </a:ext>
            </a:extLst>
          </p:cNvPr>
          <p:cNvSpPr txBox="1"/>
          <p:nvPr/>
        </p:nvSpPr>
        <p:spPr>
          <a:xfrm>
            <a:off x="6873755" y="3045740"/>
            <a:ext cx="15481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Tingkat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kegunaan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Penggunaan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sistem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62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5. Task and procedure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FEC6F7-8D14-A987-F201-59BDC950C310}"/>
              </a:ext>
            </a:extLst>
          </p:cNvPr>
          <p:cNvSpPr/>
          <p:nvPr/>
        </p:nvSpPr>
        <p:spPr>
          <a:xfrm>
            <a:off x="888551" y="1906370"/>
            <a:ext cx="386904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B9EA0-62FB-3B90-145B-4875CC318716}"/>
              </a:ext>
            </a:extLst>
          </p:cNvPr>
          <p:cNvSpPr txBox="1"/>
          <p:nvPr/>
        </p:nvSpPr>
        <p:spPr>
          <a:xfrm>
            <a:off x="1463733" y="1906370"/>
            <a:ext cx="845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Partisipan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menyelesaikan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penyelesaian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survei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awal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sampai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akhir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6BC36-B89B-347B-318E-24F161C6A070}"/>
              </a:ext>
            </a:extLst>
          </p:cNvPr>
          <p:cNvSpPr/>
          <p:nvPr/>
        </p:nvSpPr>
        <p:spPr>
          <a:xfrm>
            <a:off x="888551" y="2533140"/>
            <a:ext cx="386904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F02B3-B2F0-D9A3-B730-11A65B3815AC}"/>
              </a:ext>
            </a:extLst>
          </p:cNvPr>
          <p:cNvSpPr txBox="1"/>
          <p:nvPr/>
        </p:nvSpPr>
        <p:spPr>
          <a:xfrm>
            <a:off x="1463733" y="2533140"/>
            <a:ext cx="84523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Partisiapan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mencoba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mengumpulkan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skor</a:t>
            </a:r>
            <a:endParaRPr lang="en-US" sz="1800" b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Skor di </a:t>
            </a:r>
            <a:r>
              <a:rPr lang="en-US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dapatkan</a:t>
            </a: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survey </a:t>
            </a:r>
            <a:r>
              <a:rPr lang="en-US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wajib</a:t>
            </a:r>
            <a:endParaRPr lang="en-US" sz="18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Menemukan</a:t>
            </a: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easter egg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Menemukan</a:t>
            </a: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kucing</a:t>
            </a: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special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Waktu </a:t>
            </a:r>
            <a:r>
              <a:rPr lang="en-US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deadline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468F2-566E-ED69-BA0E-4BB439350BA5}"/>
              </a:ext>
            </a:extLst>
          </p:cNvPr>
          <p:cNvSpPr/>
          <p:nvPr/>
        </p:nvSpPr>
        <p:spPr>
          <a:xfrm>
            <a:off x="888551" y="4076513"/>
            <a:ext cx="386904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517B0A-7250-6F68-7C94-095BBDDF49DD}"/>
              </a:ext>
            </a:extLst>
          </p:cNvPr>
          <p:cNvSpPr txBox="1"/>
          <p:nvPr/>
        </p:nvSpPr>
        <p:spPr>
          <a:xfrm>
            <a:off x="1463732" y="4147183"/>
            <a:ext cx="845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Partisipan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mendapatkan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badge dan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melihat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skor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leader board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55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6. Participants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pic>
        <p:nvPicPr>
          <p:cNvPr id="3" name="Graphic 2" descr="Children with solid fill">
            <a:extLst>
              <a:ext uri="{FF2B5EF4-FFF2-40B4-BE49-F238E27FC236}">
                <a16:creationId xmlns:a16="http://schemas.microsoft.com/office/drawing/2014/main" id="{D72481E6-0B7F-8730-3EA5-4CD5F5AE5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8994" y="2149181"/>
            <a:ext cx="1400906" cy="1400906"/>
          </a:xfrm>
          <a:prstGeom prst="rect">
            <a:avLst/>
          </a:prstGeom>
        </p:spPr>
      </p:pic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7B610CFC-C249-FF69-8FC1-BA42C9A8D405}"/>
              </a:ext>
            </a:extLst>
          </p:cNvPr>
          <p:cNvSpPr txBox="1"/>
          <p:nvPr/>
        </p:nvSpPr>
        <p:spPr>
          <a:xfrm>
            <a:off x="1546347" y="3452595"/>
            <a:ext cx="15261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none" strike="noStrike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Partisipan</a:t>
            </a:r>
            <a:r>
              <a:rPr lang="en-US" b="1" u="none" strike="noStrike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5 – 18 orang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Google Shape;125;p3">
            <a:extLst>
              <a:ext uri="{FF2B5EF4-FFF2-40B4-BE49-F238E27FC236}">
                <a16:creationId xmlns:a16="http://schemas.microsoft.com/office/drawing/2014/main" id="{FF8ADD2C-9DB2-6638-ACAC-599E0DCE955F}"/>
              </a:ext>
            </a:extLst>
          </p:cNvPr>
          <p:cNvSpPr txBox="1"/>
          <p:nvPr/>
        </p:nvSpPr>
        <p:spPr>
          <a:xfrm>
            <a:off x="3389639" y="2351425"/>
            <a:ext cx="4392286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Partisipan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terdiri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dari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mahasiswa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berjenis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kelamin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laki-laki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dan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perempuan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berjumlah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5 – 18 orang</a:t>
            </a:r>
            <a:endParaRPr 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77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7. </a:t>
            </a: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Quetionaire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583F1D4-31A7-83F8-953C-96CDF772775F}"/>
              </a:ext>
            </a:extLst>
          </p:cNvPr>
          <p:cNvSpPr txBox="1"/>
          <p:nvPr/>
        </p:nvSpPr>
        <p:spPr>
          <a:xfrm>
            <a:off x="772092" y="1589306"/>
            <a:ext cx="1087698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/>
              <a:t>Intrinsic Motivation Inventory (IMI) </a:t>
            </a:r>
            <a:r>
              <a:rPr lang="en-US" dirty="0" err="1"/>
              <a:t>kuesioner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enjoyment, usefulness dan competence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1 - 7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0F5BD-87AC-1C98-D3C7-4C2618367908}"/>
              </a:ext>
            </a:extLst>
          </p:cNvPr>
          <p:cNvSpPr txBox="1"/>
          <p:nvPr/>
        </p:nvSpPr>
        <p:spPr>
          <a:xfrm>
            <a:off x="723169" y="2591038"/>
            <a:ext cx="38290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-Bold"/>
              </a:rPr>
              <a:t>Interest/Enjoyment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enjoyed doing this activity very much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This activity was fun to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thought this was a boring activity. (R)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This activity did not hold my attention at all. (R)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would describe this activity as very interesting.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thought this activity was quite enjoyable.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While I was doing this activity, I was thinking about how much I enjoyed it.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7B238-DF18-A856-4153-7E56E0AA6250}"/>
              </a:ext>
            </a:extLst>
          </p:cNvPr>
          <p:cNvSpPr txBox="1"/>
          <p:nvPr/>
        </p:nvSpPr>
        <p:spPr>
          <a:xfrm>
            <a:off x="4552219" y="2582385"/>
            <a:ext cx="367738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C00000"/>
                </a:solidFill>
                <a:effectLst/>
                <a:latin typeface="Times-Bold"/>
              </a:rPr>
              <a:t>Perceived Competence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I think I am pretty good at this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I think I did pretty well at this activity, compared to other students.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After working at this activity for awhile, I felt pretty competent.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I am satisfied with my performance at this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I was pretty skilled at this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This was an activity that I </a:t>
            </a:r>
            <a:r>
              <a:rPr lang="en-US" sz="1400" b="0" i="0" dirty="0" err="1">
                <a:solidFill>
                  <a:srgbClr val="C00000"/>
                </a:solidFill>
                <a:effectLst/>
                <a:latin typeface="Times-Roman"/>
              </a:rPr>
              <a:t>couldnt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 do very well. (R)</a:t>
            </a:r>
            <a:r>
              <a:rPr lang="en-US" dirty="0">
                <a:solidFill>
                  <a:srgbClr val="C00000"/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7EFC7-7272-7531-4496-17615AF8ABBE}"/>
              </a:ext>
            </a:extLst>
          </p:cNvPr>
          <p:cNvSpPr txBox="1"/>
          <p:nvPr/>
        </p:nvSpPr>
        <p:spPr>
          <a:xfrm>
            <a:off x="8229600" y="2548133"/>
            <a:ext cx="3677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-Bold"/>
              </a:rPr>
              <a:t>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put a lot of effort into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-Roman"/>
              </a:rPr>
              <a:t>didnt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 try very hard to do well at this activity. (R)I tried very hard on this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It was important to me to do well at this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-Roman"/>
              </a:rPr>
              <a:t>didnt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 put much energy into this. (R)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29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742</Words>
  <Application>Microsoft Office PowerPoint</Application>
  <PresentationFormat>Widescreen</PresentationFormat>
  <Paragraphs>118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Roboto</vt:lpstr>
      <vt:lpstr>Antonio</vt:lpstr>
      <vt:lpstr>TimesNewRoman</vt:lpstr>
      <vt:lpstr>Poppins</vt:lpstr>
      <vt:lpstr>Arial</vt:lpstr>
      <vt:lpstr>Times-Bold</vt:lpstr>
      <vt:lpstr>Calibri</vt:lpstr>
      <vt:lpstr>Times-Roman</vt:lpstr>
      <vt:lpstr>Office Theme</vt:lpstr>
      <vt:lpstr>CorelDRAW X7 Graphic</vt:lpstr>
      <vt:lpstr>Investigating Motivation in Filling out Student Satisfaction Surveys Using  Gamification.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study of Bug fixing time prediction using Supervised Learning Algorithms</dc:title>
  <dc:creator>Zelli Ghea Mardi Anugrah</dc:creator>
  <cp:lastModifiedBy>Zelli Ghea Mardi Anugrah</cp:lastModifiedBy>
  <cp:revision>19</cp:revision>
  <dcterms:created xsi:type="dcterms:W3CDTF">2023-09-18T02:28:00Z</dcterms:created>
  <dcterms:modified xsi:type="dcterms:W3CDTF">2023-11-22T15:00:02Z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0x010100DEA1B327038434479AB0ECABAA0BCF09</vt:lpwstr>
  </property>
  <property fmtid="{D5CDD505-2E9C-101B-9397-08002B2CF9AE}" pid="3" name="ICV">
    <vt:lpwstr>E47532DA02CA43CA87F82D12B65CACB5_12</vt:lpwstr>
  </property>
  <property fmtid="{D5CDD505-2E9C-101B-9397-08002B2CF9AE}" pid="4" name="KSOProductBuildVer">
    <vt:lpwstr>1033-12.2.0.13215</vt:lpwstr>
  </property>
</Properties>
</file>