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99" r:id="rId4"/>
    <p:sldId id="258" r:id="rId5"/>
    <p:sldId id="279" r:id="rId6"/>
    <p:sldId id="280" r:id="rId7"/>
    <p:sldId id="282" r:id="rId8"/>
    <p:sldId id="283" r:id="rId9"/>
    <p:sldId id="284" r:id="rId10"/>
    <p:sldId id="285" r:id="rId11"/>
    <p:sldId id="288" r:id="rId12"/>
    <p:sldId id="292" r:id="rId13"/>
    <p:sldId id="291" r:id="rId14"/>
    <p:sldId id="289" r:id="rId15"/>
    <p:sldId id="290" r:id="rId16"/>
    <p:sldId id="293" r:id="rId17"/>
    <p:sldId id="295" r:id="rId18"/>
    <p:sldId id="300" r:id="rId19"/>
    <p:sldId id="294" r:id="rId20"/>
    <p:sldId id="296" r:id="rId21"/>
    <p:sldId id="297" r:id="rId22"/>
    <p:sldId id="298" r:id="rId23"/>
    <p:sldId id="269" r:id="rId24"/>
  </p:sldIdLst>
  <p:sldSz cx="12192000" cy="6858000"/>
  <p:notesSz cx="6858000" cy="9144000"/>
  <p:embeddedFontLst>
    <p:embeddedFont>
      <p:font typeface="Antonio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84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0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9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16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94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95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16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7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91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2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39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43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usefulness, importance,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– 7.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4F000-B315-85CD-B24F-5DE1AEAC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40275"/>
              </p:ext>
            </p:extLst>
          </p:nvPr>
        </p:nvGraphicFramePr>
        <p:xfrm>
          <a:off x="869473" y="1775000"/>
          <a:ext cx="10453053" cy="1568816"/>
        </p:xfrm>
        <a:graphic>
          <a:graphicData uri="http://schemas.openxmlformats.org/drawingml/2006/table">
            <a:tbl>
              <a:tblPr firstRow="1" firstCol="1" bandRow="1">
                <a:tableStyleId>{2392DD98-2C88-497C-8B51-1ADD59703361}</a:tableStyleId>
              </a:tblPr>
              <a:tblGrid>
                <a:gridCol w="1057087">
                  <a:extLst>
                    <a:ext uri="{9D8B030D-6E8A-4147-A177-3AD203B41FA5}">
                      <a16:colId xmlns:a16="http://schemas.microsoft.com/office/drawing/2014/main" val="2417634729"/>
                    </a:ext>
                  </a:extLst>
                </a:gridCol>
                <a:gridCol w="7366578">
                  <a:extLst>
                    <a:ext uri="{9D8B030D-6E8A-4147-A177-3AD203B41FA5}">
                      <a16:colId xmlns:a16="http://schemas.microsoft.com/office/drawing/2014/main" val="1642045152"/>
                    </a:ext>
                  </a:extLst>
                </a:gridCol>
                <a:gridCol w="2029388">
                  <a:extLst>
                    <a:ext uri="{9D8B030D-6E8A-4147-A177-3AD203B41FA5}">
                      <a16:colId xmlns:a16="http://schemas.microsoft.com/office/drawing/2014/main" val="880116885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Pertanyaan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tipe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253566"/>
                  </a:ext>
                </a:extLst>
              </a:tr>
              <a:tr h="42879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yang menjadi faktor yang membuat anda bosan untuk mengisi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334972"/>
                  </a:ext>
                </a:extLst>
              </a:tr>
              <a:tr h="381047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saja hal yang harus dihindari dalam membuat sebuah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36640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berapa lama waktu yang anda toleransi dalam mengisi sebuah survei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 dirty="0">
                          <a:effectLst/>
                        </a:rPr>
                        <a:t>Open </a:t>
                      </a:r>
                      <a:r>
                        <a:rPr lang="id-ID" sz="1600" dirty="0" err="1">
                          <a:effectLst/>
                        </a:rPr>
                        <a:t>ended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5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C3ABDE-D55A-4751-0BF6-08FF42B7781E}"/>
              </a:ext>
            </a:extLst>
          </p:cNvPr>
          <p:cNvSpPr txBox="1"/>
          <p:nvPr/>
        </p:nvSpPr>
        <p:spPr>
          <a:xfrm>
            <a:off x="869473" y="3753744"/>
            <a:ext cx="10453052" cy="1347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Kompilas</a:t>
            </a:r>
            <a:r>
              <a:rPr lang="en-US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 di berikan skala terhadap tiap pertanyaan dan dengan jelas menampilkan keterangannya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 banyak teks berpengaruh terhadap motivasi pengisian survei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 toleransi pengisian survei berjarak antara 3 – 10 menit dengan median sebesar 8,5 menit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5;p2">
            <a:extLst>
              <a:ext uri="{FF2B5EF4-FFF2-40B4-BE49-F238E27FC236}">
                <a16:creationId xmlns:a16="http://schemas.microsoft.com/office/drawing/2014/main" id="{5694BC6E-5091-D18C-11B7-6E57CCB1DB09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015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564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78F84-D3E4-8490-6FFF-0051B318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7276"/>
              </p:ext>
            </p:extLst>
          </p:nvPr>
        </p:nvGraphicFramePr>
        <p:xfrm>
          <a:off x="569686" y="1301750"/>
          <a:ext cx="11039928" cy="503373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3527903482"/>
                    </a:ext>
                  </a:extLst>
                </a:gridCol>
                <a:gridCol w="1216263">
                  <a:extLst>
                    <a:ext uri="{9D8B030D-6E8A-4147-A177-3AD203B41FA5}">
                      <a16:colId xmlns:a16="http://schemas.microsoft.com/office/drawing/2014/main" val="3010992195"/>
                    </a:ext>
                  </a:extLst>
                </a:gridCol>
                <a:gridCol w="8027337">
                  <a:extLst>
                    <a:ext uri="{9D8B030D-6E8A-4147-A177-3AD203B41FA5}">
                      <a16:colId xmlns:a16="http://schemas.microsoft.com/office/drawing/2014/main" val="1859080678"/>
                    </a:ext>
                  </a:extLst>
                </a:gridCol>
                <a:gridCol w="898164">
                  <a:extLst>
                    <a:ext uri="{9D8B030D-6E8A-4147-A177-3AD203B41FA5}">
                      <a16:colId xmlns:a16="http://schemas.microsoft.com/office/drawing/2014/main" val="2422235619"/>
                    </a:ext>
                  </a:extLst>
                </a:gridCol>
              </a:tblGrid>
              <a:tr h="38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Aspek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Pertanyaan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Skala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68072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Enjoyment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Saya sangat </a:t>
                      </a:r>
                      <a:r>
                        <a:rPr lang="en-US" sz="1600" u="none" strike="noStrike" dirty="0" err="1">
                          <a:effectLst/>
                        </a:rPr>
                        <a:t>menikmati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melakukan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kegiatan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95433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Kegiatan ini menyenangkan untuk dilakukan.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36066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membosankan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39910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600" u="none" strike="noStrike">
                          <a:effectLst/>
                        </a:rPr>
                        <a:t>Kegiatan ini sama sekali tidak menarik perhatian saya. [R]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60558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Competence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>
                          <a:effectLst/>
                        </a:rPr>
                        <a:t>Saya rasa saya cukup mahir dalam kegiatan ini.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6567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rasa saya cukup berhasil dalam kegiatan ini, dibandingkan dengan partisipan lainnya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8756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Ini adalah aktivitas yang tidak dapat saya lakukan dengan baik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8579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600" u="none" strike="noStrike">
                          <a:effectLst/>
                        </a:rPr>
                        <a:t>Saya berusaha keras dalam hal ini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931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tidak berusaha keras untuk melakukan kegiatan ini dengan baik. 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8734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Usefullness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yakin kegiatan ini dapat memberikan manfaat bagi saya.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76924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bersedia melakukan ini lagi karena ini ada nilainya bagi saya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476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penting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1-7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18366"/>
                  </a:ext>
                </a:extLst>
              </a:tr>
            </a:tbl>
          </a:graphicData>
        </a:graphic>
      </p:graphicFrame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5057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709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DB319ED-3E17-E37B-BA85-ADDFDD14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28" y="1316899"/>
            <a:ext cx="4423896" cy="21837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8BD32-099E-CE9A-3B13-F636120B1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110" y="1361479"/>
            <a:ext cx="4453680" cy="218376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A948-4E25-C1D0-3371-5FAAC406F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048" y="3736517"/>
            <a:ext cx="4453680" cy="2367126"/>
          </a:xfrm>
          <a:prstGeom prst="rect">
            <a:avLst/>
          </a:prstGeom>
        </p:spPr>
      </p:pic>
      <p:sp>
        <p:nvSpPr>
          <p:cNvPr id="7" name="Google Shape;105;p2">
            <a:extLst>
              <a:ext uri="{FF2B5EF4-FFF2-40B4-BE49-F238E27FC236}">
                <a16:creationId xmlns:a16="http://schemas.microsoft.com/office/drawing/2014/main" id="{E4977960-F9E3-0999-B791-B6C790699A91}"/>
              </a:ext>
            </a:extLst>
          </p:cNvPr>
          <p:cNvSpPr txBox="1"/>
          <p:nvPr/>
        </p:nvSpPr>
        <p:spPr>
          <a:xfrm>
            <a:off x="1785728" y="4093701"/>
            <a:ext cx="9144000" cy="1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Berbasis</a:t>
            </a: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Web</a:t>
            </a:r>
          </a:p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u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Interact JS</a:t>
            </a:r>
          </a:p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Form Wizard</a:t>
            </a:r>
            <a:endParaRPr sz="2800" u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2741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347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131CCC-F58D-7F53-502B-65243529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68353"/>
              </p:ext>
            </p:extLst>
          </p:nvPr>
        </p:nvGraphicFramePr>
        <p:xfrm>
          <a:off x="826608" y="1616075"/>
          <a:ext cx="10555764" cy="3041647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1268277">
                  <a:extLst>
                    <a:ext uri="{9D8B030D-6E8A-4147-A177-3AD203B41FA5}">
                      <a16:colId xmlns:a16="http://schemas.microsoft.com/office/drawing/2014/main" val="1288768467"/>
                    </a:ext>
                  </a:extLst>
                </a:gridCol>
                <a:gridCol w="1070110">
                  <a:extLst>
                    <a:ext uri="{9D8B030D-6E8A-4147-A177-3AD203B41FA5}">
                      <a16:colId xmlns:a16="http://schemas.microsoft.com/office/drawing/2014/main" val="220474039"/>
                    </a:ext>
                  </a:extLst>
                </a:gridCol>
                <a:gridCol w="924785">
                  <a:extLst>
                    <a:ext uri="{9D8B030D-6E8A-4147-A177-3AD203B41FA5}">
                      <a16:colId xmlns:a16="http://schemas.microsoft.com/office/drawing/2014/main" val="2132070863"/>
                    </a:ext>
                  </a:extLst>
                </a:gridCol>
                <a:gridCol w="1109742">
                  <a:extLst>
                    <a:ext uri="{9D8B030D-6E8A-4147-A177-3AD203B41FA5}">
                      <a16:colId xmlns:a16="http://schemas.microsoft.com/office/drawing/2014/main" val="4272602416"/>
                    </a:ext>
                  </a:extLst>
                </a:gridCol>
                <a:gridCol w="1109742">
                  <a:extLst>
                    <a:ext uri="{9D8B030D-6E8A-4147-A177-3AD203B41FA5}">
                      <a16:colId xmlns:a16="http://schemas.microsoft.com/office/drawing/2014/main" val="264111144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579816034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2674556775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1242820052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406451933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856683635"/>
                    </a:ext>
                  </a:extLst>
                </a:gridCol>
                <a:gridCol w="845518">
                  <a:extLst>
                    <a:ext uri="{9D8B030D-6E8A-4147-A177-3AD203B41FA5}">
                      <a16:colId xmlns:a16="http://schemas.microsoft.com/office/drawing/2014/main" val="3142527898"/>
                    </a:ext>
                  </a:extLst>
                </a:gridCol>
              </a:tblGrid>
              <a:tr h="434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Metode</a:t>
                      </a:r>
                      <a:r>
                        <a:rPr lang="en-US" sz="1600" b="1" u="none" strike="noStrike" dirty="0">
                          <a:effectLst/>
                        </a:rPr>
                        <a:t> Lama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Metode Baru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54890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4,5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570244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3,5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6,75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9376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2,5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3,5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592443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791770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5,5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865941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3,9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5,55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4,2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effectLst/>
                        </a:rPr>
                        <a:t>5,6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</a:rPr>
                        <a:t>5,5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7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088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2C929-81B8-33BA-B8C7-38CA4E80F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7" y="1280064"/>
            <a:ext cx="10258925" cy="372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35BD6-D745-70AC-AD7D-EA6B77DC6C21}"/>
              </a:ext>
            </a:extLst>
          </p:cNvPr>
          <p:cNvSpPr txBox="1"/>
          <p:nvPr/>
        </p:nvSpPr>
        <p:spPr>
          <a:xfrm>
            <a:off x="966536" y="5252679"/>
            <a:ext cx="10258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keseluruhan diungguli oleh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5,5 sedangkan metode lama 4. Diketahui juga pada sisi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enjoyment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usefulness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unggul pada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berurutan 5,55 ; 5,6 dan 4,2. Metode lama mengungguli dalam aspek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4,8 dibanding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797749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897962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5033670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641562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94524"/>
              </p:ext>
            </p:extLst>
          </p:nvPr>
        </p:nvGraphicFramePr>
        <p:xfrm>
          <a:off x="7087333" y="2597848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2597848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3B0694-9A5A-CB8F-B6EF-60E83E264C5A}"/>
              </a:ext>
            </a:extLst>
          </p:cNvPr>
          <p:cNvSpPr txBox="1"/>
          <p:nvPr/>
        </p:nvSpPr>
        <p:spPr>
          <a:xfrm>
            <a:off x="996043" y="1130685"/>
            <a:ext cx="1038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US" sz="20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terkadang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tepat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mengakibatkan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kehadiran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tertunda</a:t>
            </a:r>
            <a:endParaRPr lang="en-US" sz="2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04452B97-F3E1-B0E6-F967-B8F9AD2C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1558631"/>
            <a:ext cx="9212074" cy="284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94865-47F5-3273-23C5-F5AB8C316F64}"/>
              </a:ext>
            </a:extLst>
          </p:cNvPr>
          <p:cNvSpPr txBox="1"/>
          <p:nvPr/>
        </p:nvSpPr>
        <p:spPr>
          <a:xfrm>
            <a:off x="3084839" y="49194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0.025 yang artinya perbedaannya sangat signifikan karena sudah </a:t>
            </a:r>
            <a:r>
              <a:rPr lang="en-US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mennolak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dari H</a:t>
            </a:r>
            <a:r>
              <a:rPr lang="id-ID" sz="1400" baseline="-250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1740153" y="103219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Diskusi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342419" y="3457601"/>
            <a:ext cx="84010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C7F0-1B2F-B3A5-0812-196EC4B3D915}"/>
              </a:ext>
            </a:extLst>
          </p:cNvPr>
          <p:cNvSpPr/>
          <p:nvPr/>
        </p:nvSpPr>
        <p:spPr>
          <a:xfrm>
            <a:off x="1767237" y="1964477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618F7-7429-6DB1-005C-1FED5992C57A}"/>
              </a:ext>
            </a:extLst>
          </p:cNvPr>
          <p:cNvSpPr txBox="1"/>
          <p:nvPr/>
        </p:nvSpPr>
        <p:spPr>
          <a:xfrm>
            <a:off x="2342419" y="1964477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mode lama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5ECFA-53A7-2050-1208-09A10A826143}"/>
              </a:ext>
            </a:extLst>
          </p:cNvPr>
          <p:cNvSpPr/>
          <p:nvPr/>
        </p:nvSpPr>
        <p:spPr>
          <a:xfrm>
            <a:off x="1767237" y="3029291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0535-0671-8524-8DB9-11F46DD04FEE}"/>
              </a:ext>
            </a:extLst>
          </p:cNvPr>
          <p:cNvSpPr txBox="1"/>
          <p:nvPr/>
        </p:nvSpPr>
        <p:spPr>
          <a:xfrm>
            <a:off x="2342419" y="3093029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 Lama unggul di competence, bisa saja dikarenakan tidak ada pilot pengisian kuesioner</a:t>
            </a:r>
          </a:p>
        </p:txBody>
      </p:sp>
    </p:spTree>
    <p:extLst>
      <p:ext uri="{BB962C8B-B14F-4D97-AF65-F5344CB8AC3E}">
        <p14:creationId xmlns:p14="http://schemas.microsoft.com/office/powerpoint/2010/main" val="303329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105025" y="12036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Kesimpulan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105025" y="1886277"/>
            <a:ext cx="8401050" cy="25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 ini mencoba untuk mengeksplorasi perang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dalam pengisian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kepuasan mahasiswa. Studi ini mencoba membandingkan metode lama, dengan metode yang telah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Dari perhitungan yang telah dilakukan,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mendapatkan skor yang lebih tinggi secara keseluruhan dibanding dengan metode lama dengan skor </a:t>
            </a:r>
            <a:r>
              <a:rPr lang="id-ID" sz="1800" i="1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5,5 dibandingkan dengan skor 4 pada metode lama,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perbandingan ini cukup signifikan yang artinya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dapat meningkatkan motivasi pengisian kuesioner.</a:t>
            </a:r>
            <a:endParaRPr lang="en-US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lang="en-US"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A9192-B32C-B83A-0F4F-3324560DE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371" y="848259"/>
            <a:ext cx="7849258" cy="51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0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049474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996043" y="1779687"/>
            <a:ext cx="10384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R2 :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Competence, </a:t>
            </a: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R3 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R4 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usefullness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R5 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disbanding </a:t>
            </a:r>
            <a:r>
              <a:rPr lang="en-US" sz="20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lama?</a:t>
            </a:r>
            <a:endParaRPr lang="en-US" sz="28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5147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420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215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3294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1582618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1241180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848539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3507101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6455897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6114459" y="366866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Mengujikan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lama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8832912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8491474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3174240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5660116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8188060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3.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274503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4488108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23118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2637694" y="31600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4380769" y="31600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123844" y="3160039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92AC7-36CF-28EB-A3F1-C180D7D67BCD}"/>
              </a:ext>
            </a:extLst>
          </p:cNvPr>
          <p:cNvSpPr/>
          <p:nvPr/>
        </p:nvSpPr>
        <p:spPr>
          <a:xfrm>
            <a:off x="7880684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</a:t>
            </a:r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D5CC6286-AEE8-EE51-34B3-A20913661578}"/>
              </a:ext>
            </a:extLst>
          </p:cNvPr>
          <p:cNvSpPr txBox="1"/>
          <p:nvPr/>
        </p:nvSpPr>
        <p:spPr>
          <a:xfrm>
            <a:off x="7773345" y="3160038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Seberapa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penting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kegiatan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2008159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2008159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293264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FF578-646B-CDB4-75B1-1B8CA7B5D910}"/>
              </a:ext>
            </a:extLst>
          </p:cNvPr>
          <p:cNvSpPr txBox="1"/>
          <p:nvPr/>
        </p:nvSpPr>
        <p:spPr>
          <a:xfrm>
            <a:off x="1463733" y="2898899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T2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BA0A3A6B-8A47-FA86-C58D-6EDAC2B2EE96}"/>
              </a:ext>
            </a:extLst>
          </p:cNvPr>
          <p:cNvSpPr txBox="1"/>
          <p:nvPr/>
        </p:nvSpPr>
        <p:spPr>
          <a:xfrm>
            <a:off x="826608" y="4027822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Within Subject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13F0B-44A9-F263-2C1E-CAF160018595}"/>
              </a:ext>
            </a:extLst>
          </p:cNvPr>
          <p:cNvSpPr txBox="1"/>
          <p:nvPr/>
        </p:nvSpPr>
        <p:spPr>
          <a:xfrm>
            <a:off x="888551" y="4726594"/>
            <a:ext cx="84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mencoba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723013" y="2513897"/>
            <a:ext cx="57298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1172</Words>
  <Application>Microsoft Office PowerPoint</Application>
  <PresentationFormat>Widescreen</PresentationFormat>
  <Paragraphs>259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Raleway</vt:lpstr>
      <vt:lpstr>Roboto</vt:lpstr>
      <vt:lpstr>Times-Roman</vt:lpstr>
      <vt:lpstr>Times-Bold</vt:lpstr>
      <vt:lpstr>Calibri</vt:lpstr>
      <vt:lpstr>Poppins</vt:lpstr>
      <vt:lpstr>TimesNewRoman</vt:lpstr>
      <vt:lpstr>Antonio</vt:lpstr>
      <vt:lpstr>Office Theme</vt:lpstr>
      <vt:lpstr>CorelDRAW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34</cp:revision>
  <dcterms:created xsi:type="dcterms:W3CDTF">2023-09-18T02:28:00Z</dcterms:created>
  <dcterms:modified xsi:type="dcterms:W3CDTF">2023-12-06T12:29:54Z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