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6" r:id="rId3"/>
    <p:sldId id="258" r:id="rId4"/>
    <p:sldId id="279" r:id="rId5"/>
    <p:sldId id="280" r:id="rId6"/>
    <p:sldId id="282" r:id="rId7"/>
    <p:sldId id="283" r:id="rId8"/>
    <p:sldId id="284" r:id="rId9"/>
    <p:sldId id="285" r:id="rId10"/>
    <p:sldId id="288" r:id="rId11"/>
    <p:sldId id="292" r:id="rId12"/>
    <p:sldId id="291" r:id="rId13"/>
    <p:sldId id="289" r:id="rId14"/>
    <p:sldId id="290" r:id="rId15"/>
    <p:sldId id="293" r:id="rId16"/>
    <p:sldId id="295" r:id="rId17"/>
    <p:sldId id="294" r:id="rId18"/>
    <p:sldId id="296" r:id="rId19"/>
    <p:sldId id="297" r:id="rId20"/>
    <p:sldId id="298" r:id="rId21"/>
    <p:sldId id="269" r:id="rId22"/>
  </p:sldIdLst>
  <p:sldSz cx="12192000" cy="6858000"/>
  <p:notesSz cx="6858000" cy="9144000"/>
  <p:embeddedFontLst>
    <p:embeddedFont>
      <p:font typeface="Antonio" panose="020B0604020202020204" charset="0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  <p:embeddedFont>
      <p:font typeface="Raleway" pitchFamily="2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gq9e6PIVRfIc1y/knCHvjwhw8C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C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92DD98-2C88-497C-8B51-1ADD59703361}">
  <a:tblStyle styleId="{2392DD98-2C88-497C-8B51-1ADD5970336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732BFA6-7026-4C5E-89AD-9EFCC9C7C7F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0800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5840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1400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1898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5216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4594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3959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6727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891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3628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0655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02391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929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9158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4084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6338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336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3999" y="2444125"/>
            <a:ext cx="9725025" cy="161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Investigating Motivation in Filling out Student Satisfaction Surveys Using </a:t>
            </a:r>
            <a:b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Gamification.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524000" y="1812869"/>
            <a:ext cx="9144000" cy="47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Final Project (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rencana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dirty="0"/>
          </a:p>
        </p:txBody>
      </p:sp>
      <p:sp>
        <p:nvSpPr>
          <p:cNvPr id="91" name="Google Shape;91;p1"/>
          <p:cNvSpPr txBox="1"/>
          <p:nvPr/>
        </p:nvSpPr>
        <p:spPr>
          <a:xfrm>
            <a:off x="0" y="6471096"/>
            <a:ext cx="843915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Interaksi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Manusia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dan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Komputer</a:t>
            </a:r>
            <a:endParaRPr sz="400" b="0" i="0" u="none" strike="noStrike" cap="none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1994" y="264687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456" y="-7174"/>
            <a:ext cx="1811087" cy="11168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30CA6E-5741-F14B-5EB6-6FA7E8A362F3}"/>
              </a:ext>
            </a:extLst>
          </p:cNvPr>
          <p:cNvSpPr/>
          <p:nvPr/>
        </p:nvSpPr>
        <p:spPr>
          <a:xfrm>
            <a:off x="1584121" y="4488850"/>
            <a:ext cx="3895725" cy="4166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it-IT"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Zelli Ghea Mardi Anugrah (6025222014)</a:t>
            </a:r>
            <a:endParaRPr lang="it-IT" dirty="0"/>
          </a:p>
        </p:txBody>
      </p:sp>
      <p:sp>
        <p:nvSpPr>
          <p:cNvPr id="3" name="Google Shape;91;p1">
            <a:extLst>
              <a:ext uri="{FF2B5EF4-FFF2-40B4-BE49-F238E27FC236}">
                <a16:creationId xmlns:a16="http://schemas.microsoft.com/office/drawing/2014/main" id="{9BF5DE54-8A58-5B1C-20AE-B94E4DCE4E8F}"/>
              </a:ext>
            </a:extLst>
          </p:cNvPr>
          <p:cNvSpPr txBox="1"/>
          <p:nvPr/>
        </p:nvSpPr>
        <p:spPr>
          <a:xfrm>
            <a:off x="8439150" y="6471096"/>
            <a:ext cx="3752850" cy="3869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400" b="0" i="0" u="none" strike="noStrike" cap="none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90EBAF-F256-D8D8-CDE0-7C9D18622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C188FA8B-DF78-FD33-637C-C68C5C048993}"/>
              </a:ext>
            </a:extLst>
          </p:cNvPr>
          <p:cNvSpPr txBox="1"/>
          <p:nvPr/>
        </p:nvSpPr>
        <p:spPr>
          <a:xfrm>
            <a:off x="3769745" y="2855259"/>
            <a:ext cx="3980883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Initial Requirement</a:t>
            </a:r>
            <a:endParaRPr sz="3200" b="1" u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09267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34F000-B315-85CD-B24F-5DE1AEAC4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40275"/>
              </p:ext>
            </p:extLst>
          </p:nvPr>
        </p:nvGraphicFramePr>
        <p:xfrm>
          <a:off x="869473" y="1775000"/>
          <a:ext cx="10453053" cy="1568816"/>
        </p:xfrm>
        <a:graphic>
          <a:graphicData uri="http://schemas.openxmlformats.org/drawingml/2006/table">
            <a:tbl>
              <a:tblPr firstRow="1" firstCol="1" bandRow="1">
                <a:tableStyleId>{2392DD98-2C88-497C-8B51-1ADD59703361}</a:tableStyleId>
              </a:tblPr>
              <a:tblGrid>
                <a:gridCol w="1057087">
                  <a:extLst>
                    <a:ext uri="{9D8B030D-6E8A-4147-A177-3AD203B41FA5}">
                      <a16:colId xmlns:a16="http://schemas.microsoft.com/office/drawing/2014/main" val="2417634729"/>
                    </a:ext>
                  </a:extLst>
                </a:gridCol>
                <a:gridCol w="7366578">
                  <a:extLst>
                    <a:ext uri="{9D8B030D-6E8A-4147-A177-3AD203B41FA5}">
                      <a16:colId xmlns:a16="http://schemas.microsoft.com/office/drawing/2014/main" val="1642045152"/>
                    </a:ext>
                  </a:extLst>
                </a:gridCol>
                <a:gridCol w="2029388">
                  <a:extLst>
                    <a:ext uri="{9D8B030D-6E8A-4147-A177-3AD203B41FA5}">
                      <a16:colId xmlns:a16="http://schemas.microsoft.com/office/drawing/2014/main" val="880116885"/>
                    </a:ext>
                  </a:extLst>
                </a:gridCol>
              </a:tblGrid>
              <a:tr h="239151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>
                          <a:effectLst/>
                        </a:rPr>
                        <a:t>No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>
                          <a:effectLst/>
                        </a:rPr>
                        <a:t>Pertanyaan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>
                          <a:effectLst/>
                        </a:rPr>
                        <a:t>tipe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9253566"/>
                  </a:ext>
                </a:extLst>
              </a:tr>
              <a:tr h="428798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>
                          <a:effectLst/>
                        </a:rPr>
                        <a:t>1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>
                          <a:effectLst/>
                        </a:rPr>
                        <a:t>menurut anda, apa yang menjadi faktor yang membuat anda bosan untuk mengisi survei?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>
                          <a:effectLst/>
                        </a:rPr>
                        <a:t>Open ended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1334972"/>
                  </a:ext>
                </a:extLst>
              </a:tr>
              <a:tr h="381047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>
                          <a:effectLst/>
                        </a:rPr>
                        <a:t>2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>
                          <a:effectLst/>
                        </a:rPr>
                        <a:t>menurut anda, apa saja hal yang harus dihindari dalam membuat sebuah survei?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>
                          <a:effectLst/>
                        </a:rPr>
                        <a:t>Open ended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6366402"/>
                  </a:ext>
                </a:extLst>
              </a:tr>
              <a:tr h="204953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>
                          <a:effectLst/>
                        </a:rPr>
                        <a:t>3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>
                          <a:effectLst/>
                        </a:rPr>
                        <a:t>berapa lama waktu yang anda toleransi dalam mengisi sebuah survei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 dirty="0">
                          <a:effectLst/>
                        </a:rPr>
                        <a:t>Open </a:t>
                      </a:r>
                      <a:r>
                        <a:rPr lang="id-ID" sz="1600" dirty="0" err="1">
                          <a:effectLst/>
                        </a:rPr>
                        <a:t>ended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057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FC3ABDE-D55A-4751-0BF6-08FF42B7781E}"/>
              </a:ext>
            </a:extLst>
          </p:cNvPr>
          <p:cNvSpPr txBox="1"/>
          <p:nvPr/>
        </p:nvSpPr>
        <p:spPr>
          <a:xfrm>
            <a:off x="869473" y="3753744"/>
            <a:ext cx="10453052" cy="1347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 </a:t>
            </a:r>
            <a:r>
              <a:rPr lang="en-US" sz="14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Kompilas</a:t>
            </a:r>
            <a:r>
              <a:rPr lang="en-US" dirty="0" err="1"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14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lnSpc>
                <a:spcPct val="150000"/>
              </a:lnSpc>
              <a:buFont typeface="+mj-lt"/>
              <a:buAutoNum type="arabicPeriod"/>
            </a:pPr>
            <a:r>
              <a:rPr lang="id-ID" sz="14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Perlu di berikan skala terhadap tiap pertanyaan dan dengan jelas menampilkan keterangannya</a:t>
            </a:r>
            <a:endParaRPr lang="en-US" sz="14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sz="14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Terlalu banyak teks berpengaruh terhadap motivasi pengisian survei</a:t>
            </a:r>
            <a:endParaRPr lang="en-US" sz="14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id-ID" sz="14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Rentang toleransi pengisian survei berjarak antara 3 – 10 menit dengan median sebesar 8,5 menit</a:t>
            </a:r>
            <a:endParaRPr lang="en-US" sz="14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105;p2">
            <a:extLst>
              <a:ext uri="{FF2B5EF4-FFF2-40B4-BE49-F238E27FC236}">
                <a16:creationId xmlns:a16="http://schemas.microsoft.com/office/drawing/2014/main" id="{5694BC6E-5091-D18C-11B7-6E57CCB1DB09}"/>
              </a:ext>
            </a:extLst>
          </p:cNvPr>
          <p:cNvSpPr txBox="1"/>
          <p:nvPr/>
        </p:nvSpPr>
        <p:spPr>
          <a:xfrm>
            <a:off x="772092" y="10155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Initial Requirement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8301566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90EBAF-F256-D8D8-CDE0-7C9D18622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C188FA8B-DF78-FD33-637C-C68C5C048993}"/>
              </a:ext>
            </a:extLst>
          </p:cNvPr>
          <p:cNvSpPr txBox="1"/>
          <p:nvPr/>
        </p:nvSpPr>
        <p:spPr>
          <a:xfrm>
            <a:off x="3769745" y="2855259"/>
            <a:ext cx="3980883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Quetionaire</a:t>
            </a:r>
            <a:endParaRPr sz="3200" b="1" u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7856498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D78F84-D3E4-8490-6FFF-0051B3187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897276"/>
              </p:ext>
            </p:extLst>
          </p:nvPr>
        </p:nvGraphicFramePr>
        <p:xfrm>
          <a:off x="569686" y="1301750"/>
          <a:ext cx="11039928" cy="5033730"/>
        </p:xfrm>
        <a:graphic>
          <a:graphicData uri="http://schemas.openxmlformats.org/drawingml/2006/table">
            <a:tbl>
              <a:tblPr>
                <a:tableStyleId>{2392DD98-2C88-497C-8B51-1ADD59703361}</a:tableStyleId>
              </a:tblPr>
              <a:tblGrid>
                <a:gridCol w="898164">
                  <a:extLst>
                    <a:ext uri="{9D8B030D-6E8A-4147-A177-3AD203B41FA5}">
                      <a16:colId xmlns:a16="http://schemas.microsoft.com/office/drawing/2014/main" val="3527903482"/>
                    </a:ext>
                  </a:extLst>
                </a:gridCol>
                <a:gridCol w="1216263">
                  <a:extLst>
                    <a:ext uri="{9D8B030D-6E8A-4147-A177-3AD203B41FA5}">
                      <a16:colId xmlns:a16="http://schemas.microsoft.com/office/drawing/2014/main" val="3010992195"/>
                    </a:ext>
                  </a:extLst>
                </a:gridCol>
                <a:gridCol w="8027337">
                  <a:extLst>
                    <a:ext uri="{9D8B030D-6E8A-4147-A177-3AD203B41FA5}">
                      <a16:colId xmlns:a16="http://schemas.microsoft.com/office/drawing/2014/main" val="1859080678"/>
                    </a:ext>
                  </a:extLst>
                </a:gridCol>
                <a:gridCol w="898164">
                  <a:extLst>
                    <a:ext uri="{9D8B030D-6E8A-4147-A177-3AD203B41FA5}">
                      <a16:colId xmlns:a16="http://schemas.microsoft.com/office/drawing/2014/main" val="2422235619"/>
                    </a:ext>
                  </a:extLst>
                </a:gridCol>
              </a:tblGrid>
              <a:tr h="387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No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Aspek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Pertanyaan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Skala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8680724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Enjoyment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Saya sangat menikmati melakukan kegiatan ini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1-7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9895433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Kegiatan ini menyenangkan untuk dilakukan.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1-7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2360666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Saya pikir ini adalah kegiatan yang membosankan [R]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1-7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3399106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600" u="none" strike="noStrike">
                          <a:effectLst/>
                        </a:rPr>
                        <a:t>Kegiatan ini sama sekali tidak menarik perhatian saya. [R]</a:t>
                      </a:r>
                      <a:endParaRPr lang="fi-FI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1-7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9605588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Competence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u="none" strike="noStrike">
                          <a:effectLst/>
                        </a:rPr>
                        <a:t>Saya rasa saya cukup mahir dalam kegiatan ini.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1-7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2656730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Saya rasa saya cukup berhasil dalam kegiatan ini, dibandingkan dengan partisipan lainnya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1-7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5875630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Ini adalah aktivitas yang tidak dapat saya lakukan dengan baik [R]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1-7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8385798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Importance</a:t>
                      </a:r>
                    </a:p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600" u="none" strike="noStrike">
                          <a:effectLst/>
                        </a:rPr>
                        <a:t>Saya berusaha keras dalam hal ini</a:t>
                      </a:r>
                      <a:endParaRPr lang="sv-S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1-7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8082931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Saya tidak berusaha keras untuk melakukan kegiatan ini dengan baik.  [R]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1-7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2887348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Usefullness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Saya yakin kegiatan ini dapat memberikan manfaat bagi saya.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1-7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8769244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Saya bersedia melakukan ini lagi karena ini ada nilainya bagi saya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1-7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414768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Saya pikir ini adalah kegiatan yang penting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1-7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2918366"/>
                  </a:ext>
                </a:extLst>
              </a:tr>
            </a:tbl>
          </a:graphicData>
        </a:graphic>
      </p:graphicFrame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543FD751-654D-EFBE-494F-2172AD05B145}"/>
              </a:ext>
            </a:extLst>
          </p:cNvPr>
          <p:cNvSpPr txBox="1"/>
          <p:nvPr/>
        </p:nvSpPr>
        <p:spPr>
          <a:xfrm>
            <a:off x="2324667" y="5964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 err="1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Quetionaire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250578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90EBAF-F256-D8D8-CDE0-7C9D18622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C188FA8B-DF78-FD33-637C-C68C5C048993}"/>
              </a:ext>
            </a:extLst>
          </p:cNvPr>
          <p:cNvSpPr txBox="1"/>
          <p:nvPr/>
        </p:nvSpPr>
        <p:spPr>
          <a:xfrm>
            <a:off x="3769745" y="2855259"/>
            <a:ext cx="3980883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Prototype</a:t>
            </a:r>
            <a:endParaRPr sz="3200" b="1" u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0270964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543FD751-654D-EFBE-494F-2172AD05B145}"/>
              </a:ext>
            </a:extLst>
          </p:cNvPr>
          <p:cNvSpPr txBox="1"/>
          <p:nvPr/>
        </p:nvSpPr>
        <p:spPr>
          <a:xfrm>
            <a:off x="2324667" y="5964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Prototype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DB319ED-3E17-E37B-BA85-ADDFDD14E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666" y="1316899"/>
            <a:ext cx="4423896" cy="218376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878BD32-099E-CE9A-3B13-F636120B1E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6048" y="1361479"/>
            <a:ext cx="4453680" cy="2183765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9D5A948-4E25-C1D0-3371-5FAAC406FD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6048" y="3736517"/>
            <a:ext cx="4453680" cy="2367126"/>
          </a:xfrm>
          <a:prstGeom prst="rect">
            <a:avLst/>
          </a:prstGeom>
        </p:spPr>
      </p:pic>
      <p:sp>
        <p:nvSpPr>
          <p:cNvPr id="7" name="Google Shape;105;p2">
            <a:extLst>
              <a:ext uri="{FF2B5EF4-FFF2-40B4-BE49-F238E27FC236}">
                <a16:creationId xmlns:a16="http://schemas.microsoft.com/office/drawing/2014/main" id="{E4977960-F9E3-0999-B791-B6C790699A91}"/>
              </a:ext>
            </a:extLst>
          </p:cNvPr>
          <p:cNvSpPr txBox="1"/>
          <p:nvPr/>
        </p:nvSpPr>
        <p:spPr>
          <a:xfrm>
            <a:off x="1785728" y="4093701"/>
            <a:ext cx="9144000" cy="14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0" marR="0" lvl="0" indent="-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Berbasis</a:t>
            </a:r>
            <a:r>
              <a:rPr lang="en-US" sz="3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 Web</a:t>
            </a:r>
          </a:p>
          <a:p>
            <a:pPr marL="457200" marR="0" lvl="0" indent="-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3200" b="1" u="none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Interact JS</a:t>
            </a:r>
          </a:p>
          <a:p>
            <a:pPr marL="457200" marR="0" lvl="0" indent="-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Form Wizard</a:t>
            </a:r>
            <a:endParaRPr sz="3200" b="1" u="none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0274140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90EBAF-F256-D8D8-CDE0-7C9D18622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C188FA8B-DF78-FD33-637C-C68C5C048993}"/>
              </a:ext>
            </a:extLst>
          </p:cNvPr>
          <p:cNvSpPr txBox="1"/>
          <p:nvPr/>
        </p:nvSpPr>
        <p:spPr>
          <a:xfrm>
            <a:off x="3769745" y="2855259"/>
            <a:ext cx="3980883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Evaluasi</a:t>
            </a:r>
            <a:endParaRPr sz="3200" b="1" u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283474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543FD751-654D-EFBE-494F-2172AD05B145}"/>
              </a:ext>
            </a:extLst>
          </p:cNvPr>
          <p:cNvSpPr txBox="1"/>
          <p:nvPr/>
        </p:nvSpPr>
        <p:spPr>
          <a:xfrm>
            <a:off x="2324667" y="5964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 err="1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Evaluasi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B2C929-81B8-33BA-B8C7-38CA4E80F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537" y="1280064"/>
            <a:ext cx="10258925" cy="37243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735BD6-D745-70AC-AD7D-EA6B77DC6C21}"/>
              </a:ext>
            </a:extLst>
          </p:cNvPr>
          <p:cNvSpPr txBox="1"/>
          <p:nvPr/>
        </p:nvSpPr>
        <p:spPr>
          <a:xfrm>
            <a:off x="966536" y="5252679"/>
            <a:ext cx="102589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4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skor keseluruhan diungguli oleh metode </a:t>
            </a:r>
            <a:r>
              <a:rPr lang="id-ID" sz="14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gamifikasi</a:t>
            </a:r>
            <a:r>
              <a:rPr lang="id-ID" sz="14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dengan skor 5,5 sedangkan metode lama 4. Diketahui juga pada sisi </a:t>
            </a:r>
            <a:r>
              <a:rPr lang="id-ID" sz="1400" i="1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enjoyment</a:t>
            </a:r>
            <a:r>
              <a:rPr lang="id-ID" sz="14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d-ID" sz="1400" i="1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usefulness</a:t>
            </a:r>
            <a:r>
              <a:rPr lang="id-ID" sz="14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id-ID" sz="1400" i="1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id-ID" sz="14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unggul pada metode </a:t>
            </a:r>
            <a:r>
              <a:rPr lang="id-ID" sz="14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gamifikasi</a:t>
            </a:r>
            <a:r>
              <a:rPr lang="id-ID" sz="14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dengan skor berurutan 5,55 ; 5,6 dan 4,2. Metode lama mengungguli dalam aspek </a:t>
            </a:r>
            <a:r>
              <a:rPr lang="id-ID" sz="1400" i="1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competence</a:t>
            </a:r>
            <a:r>
              <a:rPr lang="id-ID" sz="14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sebesar 4,8 dibanding </a:t>
            </a:r>
            <a:r>
              <a:rPr lang="id-ID" sz="14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gamifikasi</a:t>
            </a:r>
            <a:r>
              <a:rPr lang="id-ID" sz="14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4,6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19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543FD751-654D-EFBE-494F-2172AD05B145}"/>
              </a:ext>
            </a:extLst>
          </p:cNvPr>
          <p:cNvSpPr txBox="1"/>
          <p:nvPr/>
        </p:nvSpPr>
        <p:spPr>
          <a:xfrm>
            <a:off x="2324667" y="5964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 err="1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Evaluasi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pic>
        <p:nvPicPr>
          <p:cNvPr id="2" name="Picture 1" descr="A screenshot of a table&#10;&#10;Description automatically generated">
            <a:extLst>
              <a:ext uri="{FF2B5EF4-FFF2-40B4-BE49-F238E27FC236}">
                <a16:creationId xmlns:a16="http://schemas.microsoft.com/office/drawing/2014/main" id="{04452B97-F3E1-B0E6-F967-B8F9AD2C4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9963" y="1558631"/>
            <a:ext cx="9212074" cy="28479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194865-47F5-3273-23C5-F5AB8C316F64}"/>
              </a:ext>
            </a:extLst>
          </p:cNvPr>
          <p:cNvSpPr txBox="1"/>
          <p:nvPr/>
        </p:nvSpPr>
        <p:spPr>
          <a:xfrm>
            <a:off x="3084839" y="491940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4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p-</a:t>
            </a:r>
            <a:r>
              <a:rPr lang="id-ID" sz="1400" i="1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id-ID" sz="14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sebesar 0.025 yang artinya perbedaannya sangat signifikan karena sudah membantah dari H</a:t>
            </a:r>
            <a:r>
              <a:rPr lang="id-ID" sz="1400" baseline="-250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46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543FD751-654D-EFBE-494F-2172AD05B145}"/>
              </a:ext>
            </a:extLst>
          </p:cNvPr>
          <p:cNvSpPr txBox="1"/>
          <p:nvPr/>
        </p:nvSpPr>
        <p:spPr>
          <a:xfrm>
            <a:off x="2324667" y="841696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 err="1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Diskusi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AC92B-CCC6-A5AF-717A-EF194CE9F3B4}"/>
              </a:ext>
            </a:extLst>
          </p:cNvPr>
          <p:cNvSpPr txBox="1"/>
          <p:nvPr/>
        </p:nvSpPr>
        <p:spPr>
          <a:xfrm>
            <a:off x="2105025" y="1886277"/>
            <a:ext cx="8401050" cy="2718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US" sz="32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US" sz="32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signifikan</a:t>
            </a:r>
            <a:r>
              <a:rPr lang="en-US" sz="32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32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gamifikasi</a:t>
            </a:r>
            <a:r>
              <a:rPr lang="en-US" sz="32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dan mode lama</a:t>
            </a:r>
          </a:p>
          <a:p>
            <a:pPr marL="342900" indent="-342900">
              <a:buFont typeface="+mj-lt"/>
              <a:buAutoNum type="arabicPeriod"/>
            </a:pPr>
            <a:endParaRPr lang="en-US" sz="3200" dirty="0"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200" baseline="-25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3200" baseline="-25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Lama </a:t>
            </a:r>
            <a:r>
              <a:rPr lang="en-US" sz="3200" baseline="-25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unggul</a:t>
            </a:r>
            <a:r>
              <a:rPr lang="en-US" sz="3200" baseline="-25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di competence, </a:t>
            </a:r>
            <a:r>
              <a:rPr lang="en-US" sz="3200" baseline="-25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3200" baseline="-25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aseline="-25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sz="3200" baseline="-25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aseline="-25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dikarenakan</a:t>
            </a:r>
            <a:r>
              <a:rPr lang="en-US" sz="3200" baseline="-25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aseline="-25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3200" baseline="-25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aseline="-25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3200" baseline="-25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pilot </a:t>
            </a:r>
            <a:r>
              <a:rPr lang="en-US" sz="3200" baseline="-25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pengisian</a:t>
            </a:r>
            <a:r>
              <a:rPr lang="en-US" sz="3200" baseline="-250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aseline="-25000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kuesioner</a:t>
            </a:r>
            <a:endParaRPr lang="en-US" sz="3200" baseline="-25000" dirty="0"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3295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raphic 3" descr="Advertising with solid fill">
            <a:extLst>
              <a:ext uri="{FF2B5EF4-FFF2-40B4-BE49-F238E27FC236}">
                <a16:creationId xmlns:a16="http://schemas.microsoft.com/office/drawing/2014/main" id="{0CDB4169-AC21-347D-9695-022A1B9985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00351" y="2797749"/>
            <a:ext cx="1828798" cy="18287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6A6F52-84C9-A889-1EEA-FFF8D3D5B3F0}"/>
              </a:ext>
            </a:extLst>
          </p:cNvPr>
          <p:cNvSpPr txBox="1"/>
          <p:nvPr/>
        </p:nvSpPr>
        <p:spPr>
          <a:xfrm>
            <a:off x="2938096" y="4897962"/>
            <a:ext cx="1553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 err="1">
                <a:solidFill>
                  <a:srgbClr val="0078C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Kuesioner</a:t>
            </a:r>
            <a:endParaRPr lang="en-US" sz="2000" b="1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6373D0-F95A-36E5-1281-EEE0FDF09CF3}"/>
              </a:ext>
            </a:extLst>
          </p:cNvPr>
          <p:cNvSpPr txBox="1"/>
          <p:nvPr/>
        </p:nvSpPr>
        <p:spPr>
          <a:xfrm>
            <a:off x="7433898" y="5033670"/>
            <a:ext cx="1553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Gamifikasi</a:t>
            </a:r>
            <a:endParaRPr lang="en-US" sz="2000" b="1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1DC675C-0644-B46A-7992-39702675B582}"/>
              </a:ext>
            </a:extLst>
          </p:cNvPr>
          <p:cNvSpPr/>
          <p:nvPr/>
        </p:nvSpPr>
        <p:spPr>
          <a:xfrm>
            <a:off x="5617917" y="3641562"/>
            <a:ext cx="652098" cy="573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9CB5A98-84F6-2879-BEC8-3128F67D54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694524"/>
              </p:ext>
            </p:extLst>
          </p:nvPr>
        </p:nvGraphicFramePr>
        <p:xfrm>
          <a:off x="7087333" y="2597848"/>
          <a:ext cx="2199345" cy="2300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7" imgW="5960080" imgH="6232430" progId="CorelDraw.Graphic.17">
                  <p:embed/>
                </p:oleObj>
              </mc:Choice>
              <mc:Fallback>
                <p:oleObj name="CorelDRAW" r:id="rId7" imgW="5960080" imgH="6232430" progId="CorelDraw.Graphic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87333" y="2597848"/>
                        <a:ext cx="2199345" cy="2300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73B0694-9A5A-CB8F-B6EF-60E83E264C5A}"/>
              </a:ext>
            </a:extLst>
          </p:cNvPr>
          <p:cNvSpPr txBox="1"/>
          <p:nvPr/>
        </p:nvSpPr>
        <p:spPr>
          <a:xfrm>
            <a:off x="996043" y="1130685"/>
            <a:ext cx="103849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Latar</a:t>
            </a:r>
            <a:r>
              <a:rPr lang="en-US" sz="20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belakang</a:t>
            </a:r>
            <a:endParaRPr lang="en-US" sz="2000" b="1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US" sz="20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Pengisian</a:t>
            </a:r>
            <a:r>
              <a:rPr lang="en-US" sz="20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SKM </a:t>
            </a:r>
            <a:r>
              <a:rPr lang="en-US" sz="20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terkadang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tepat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waktu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mengakibatkan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kehadiran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saat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ujian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tertunda</a:t>
            </a:r>
            <a:endParaRPr lang="en-US" sz="2000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328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543FD751-654D-EFBE-494F-2172AD05B145}"/>
              </a:ext>
            </a:extLst>
          </p:cNvPr>
          <p:cNvSpPr txBox="1"/>
          <p:nvPr/>
        </p:nvSpPr>
        <p:spPr>
          <a:xfrm>
            <a:off x="2105025" y="1203646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Kesimpulan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AC92B-CCC6-A5AF-717A-EF194CE9F3B4}"/>
              </a:ext>
            </a:extLst>
          </p:cNvPr>
          <p:cNvSpPr txBox="1"/>
          <p:nvPr/>
        </p:nvSpPr>
        <p:spPr>
          <a:xfrm>
            <a:off x="2105025" y="1886277"/>
            <a:ext cx="8401050" cy="2578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1200"/>
              </a:spcAft>
            </a:pPr>
            <a:r>
              <a:rPr lang="id-ID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 ini mencoba untuk mengeksplorasi perang </a:t>
            </a:r>
            <a:r>
              <a:rPr lang="id-ID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Gamifikasi</a:t>
            </a:r>
            <a:r>
              <a:rPr lang="id-ID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dalam pengisian </a:t>
            </a:r>
            <a:r>
              <a:rPr lang="id-ID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r>
              <a:rPr lang="id-ID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kepuasan mahasiswa. Studi ini mencoba membandingkan metode lama, dengan metode yang telah </a:t>
            </a:r>
            <a:r>
              <a:rPr lang="id-ID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digamifikasi</a:t>
            </a:r>
            <a:r>
              <a:rPr lang="id-ID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Dari perhitungan yang telah dilakukan, </a:t>
            </a:r>
            <a:r>
              <a:rPr lang="id-ID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gamifikasi</a:t>
            </a:r>
            <a:r>
              <a:rPr lang="id-ID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mendapatkan skor yang lebih tinggi secara keseluruhan dibanding dengan metode lama dengan skor </a:t>
            </a:r>
            <a:r>
              <a:rPr lang="id-ID" sz="1800" i="1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lang="id-ID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5,5 dibandingkan dengan skor 4 pada metode lama, </a:t>
            </a:r>
            <a:r>
              <a:rPr lang="id-ID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id-ID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perbandingan ini cukup signifikan yang artinya </a:t>
            </a:r>
            <a:r>
              <a:rPr lang="id-ID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gamifikasi</a:t>
            </a:r>
            <a:r>
              <a:rPr lang="id-ID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dapat meningkatkan motivasi pengisian kuesioner.</a:t>
            </a:r>
            <a:endParaRPr lang="en-US" sz="18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742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"/>
          <p:cNvSpPr txBox="1">
            <a:spLocks noGrp="1"/>
          </p:cNvSpPr>
          <p:nvPr>
            <p:ph type="ctrTitle"/>
          </p:nvPr>
        </p:nvSpPr>
        <p:spPr>
          <a:xfrm>
            <a:off x="1524000" y="1927777"/>
            <a:ext cx="9144000" cy="1851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</a:pP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TERIMA KASIH</a:t>
            </a:r>
            <a:endParaRPr dirty="0"/>
          </a:p>
        </p:txBody>
      </p:sp>
      <p:sp>
        <p:nvSpPr>
          <p:cNvPr id="269" name="Google Shape;269;p12"/>
          <p:cNvSpPr txBox="1"/>
          <p:nvPr/>
        </p:nvSpPr>
        <p:spPr>
          <a:xfrm>
            <a:off x="1524000" y="3690330"/>
            <a:ext cx="9144000" cy="47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Any Question?</a:t>
            </a:r>
            <a:endParaRPr/>
          </a:p>
        </p:txBody>
      </p:sp>
      <p:sp>
        <p:nvSpPr>
          <p:cNvPr id="270" name="Google Shape;270;p12"/>
          <p:cNvSpPr txBox="1"/>
          <p:nvPr/>
        </p:nvSpPr>
        <p:spPr>
          <a:xfrm flipH="1">
            <a:off x="7628344" y="-5447616"/>
            <a:ext cx="762563" cy="76360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5" b="1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rPr>
              <a:t>2</a:t>
            </a:r>
            <a:endParaRPr sz="2935" b="1">
              <a:solidFill>
                <a:schemeClr val="lt1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pic>
        <p:nvPicPr>
          <p:cNvPr id="271" name="Google Shape;27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222099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456" y="-7174"/>
            <a:ext cx="1811087" cy="11168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" name="Google Shape;273;p12"/>
          <p:cNvGrpSpPr/>
          <p:nvPr/>
        </p:nvGrpSpPr>
        <p:grpSpPr>
          <a:xfrm>
            <a:off x="0" y="6471096"/>
            <a:ext cx="12192000" cy="386904"/>
            <a:chOff x="0" y="6471096"/>
            <a:chExt cx="12192000" cy="386904"/>
          </a:xfrm>
        </p:grpSpPr>
        <p:sp>
          <p:nvSpPr>
            <p:cNvPr id="274" name="Google Shape;274;p12"/>
            <p:cNvSpPr txBox="1"/>
            <p:nvPr/>
          </p:nvSpPr>
          <p:spPr>
            <a:xfrm>
              <a:off x="0" y="6471096"/>
              <a:ext cx="12192000" cy="386904"/>
            </a:xfrm>
            <a:prstGeom prst="rect">
              <a:avLst/>
            </a:prstGeom>
            <a:solidFill>
              <a:srgbClr val="0078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TD – Interaksi Manusia dan Komputer</a:t>
              </a:r>
              <a:endParaRPr sz="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5" name="Google Shape;275;p12"/>
            <p:cNvSpPr txBox="1"/>
            <p:nvPr/>
          </p:nvSpPr>
          <p:spPr>
            <a:xfrm>
              <a:off x="6719612" y="6471096"/>
              <a:ext cx="5472388" cy="386903"/>
            </a:xfrm>
            <a:prstGeom prst="rect">
              <a:avLst/>
            </a:prstGeom>
            <a:solidFill>
              <a:srgbClr val="0078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Poppins"/>
                <a:buNone/>
              </a:pPr>
              <a:endParaRPr dirty="0"/>
            </a:p>
          </p:txBody>
        </p:sp>
      </p:grpSp>
      <p:sp>
        <p:nvSpPr>
          <p:cNvPr id="3" name="Google Shape;91;p1">
            <a:extLst>
              <a:ext uri="{FF2B5EF4-FFF2-40B4-BE49-F238E27FC236}">
                <a16:creationId xmlns:a16="http://schemas.microsoft.com/office/drawing/2014/main" id="{3CA90EAF-40A5-72F4-F764-09402F902BB9}"/>
              </a:ext>
            </a:extLst>
          </p:cNvPr>
          <p:cNvSpPr txBox="1"/>
          <p:nvPr/>
        </p:nvSpPr>
        <p:spPr>
          <a:xfrm>
            <a:off x="7886700" y="6471095"/>
            <a:ext cx="4305300" cy="3869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None/>
            </a:pPr>
            <a:r>
              <a:rPr lang="en-US" sz="12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Email : 6025222014@mhs.its.ac.id / WA : 082253652763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826608" y="1337811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1. Research Question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4879E-1CAA-3D98-DA01-CC3D9D06305C}"/>
              </a:ext>
            </a:extLst>
          </p:cNvPr>
          <p:cNvSpPr txBox="1"/>
          <p:nvPr/>
        </p:nvSpPr>
        <p:spPr>
          <a:xfrm>
            <a:off x="996043" y="2191849"/>
            <a:ext cx="10384971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R1 :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Menelusuri</a:t>
            </a:r>
            <a:r>
              <a:rPr lang="en-US" sz="20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perbandinga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antara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lama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gamifikasi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aspek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Enjoyment, </a:t>
            </a:r>
          </a:p>
          <a:p>
            <a:endParaRPr lang="en-US" sz="2000" b="1" i="1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0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R2 :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Menelusuri</a:t>
            </a:r>
            <a:r>
              <a:rPr lang="en-US" sz="20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perbandinga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antara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lama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gamifikasi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aspek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Competence, </a:t>
            </a:r>
          </a:p>
          <a:p>
            <a:endParaRPr lang="en-US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0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R3 :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Menelusuri</a:t>
            </a:r>
            <a:r>
              <a:rPr lang="en-US" sz="20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perbandinga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antara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lama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gamifikasi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aspek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importance, </a:t>
            </a:r>
          </a:p>
          <a:p>
            <a:endParaRPr lang="en-US" sz="2000" b="1" i="1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0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R4 :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Menelusuri</a:t>
            </a:r>
            <a:r>
              <a:rPr lang="en-US" sz="20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perbandinga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antara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lama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gamifikasi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aspek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usefullness</a:t>
            </a:r>
            <a:r>
              <a:rPr lang="en-US" sz="20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</a:p>
          <a:p>
            <a:endParaRPr lang="en-US" sz="2000" b="1" i="1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0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R5 : </a:t>
            </a:r>
            <a:r>
              <a:rPr lang="en-US" sz="2000" b="1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Menelusuri</a:t>
            </a:r>
            <a:r>
              <a:rPr lang="en-US" sz="20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apakah</a:t>
            </a:r>
            <a:r>
              <a:rPr lang="en-US" sz="20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gamifikasi</a:t>
            </a:r>
            <a:r>
              <a:rPr lang="en-US" sz="20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US" sz="20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meningkatkan</a:t>
            </a:r>
            <a:r>
              <a:rPr lang="en-US" sz="20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motivasi</a:t>
            </a:r>
            <a:r>
              <a:rPr lang="en-US" sz="20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pengisian</a:t>
            </a:r>
            <a:r>
              <a:rPr lang="en-US" sz="20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SKM disbanding </a:t>
            </a:r>
            <a:r>
              <a:rPr lang="en-US" sz="2000" b="1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</a:t>
            </a:r>
            <a:r>
              <a:rPr lang="en-US" sz="20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lama?</a:t>
            </a:r>
          </a:p>
          <a:p>
            <a:r>
              <a:rPr lang="en-US" sz="28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</a:t>
            </a:r>
          </a:p>
          <a:p>
            <a:r>
              <a:rPr lang="en-US" sz="24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en-US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3"/>
          <p:cNvGrpSpPr/>
          <p:nvPr/>
        </p:nvGrpSpPr>
        <p:grpSpPr>
          <a:xfrm>
            <a:off x="1526883" y="1984629"/>
            <a:ext cx="9835625" cy="1173131"/>
            <a:chOff x="2883" y="2114768"/>
            <a:chExt cx="9835625" cy="1173131"/>
          </a:xfrm>
        </p:grpSpPr>
        <p:sp>
          <p:nvSpPr>
            <p:cNvPr id="117" name="Google Shape;117;p3"/>
            <p:cNvSpPr/>
            <p:nvPr/>
          </p:nvSpPr>
          <p:spPr>
            <a:xfrm>
              <a:off x="2883" y="2130767"/>
              <a:ext cx="2892831" cy="1157132"/>
            </a:xfrm>
            <a:prstGeom prst="homePlate">
              <a:avLst>
                <a:gd name="adj" fmla="val 50000"/>
              </a:avLst>
            </a:prstGeom>
            <a:solidFill>
              <a:srgbClr val="4372C3">
                <a:alpha val="89803"/>
              </a:srgbClr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2883" y="2114768"/>
              <a:ext cx="2603548" cy="1157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000" tIns="64000" rIns="32000" bIns="6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1800" b="1" i="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Pengumpulan</a:t>
              </a:r>
              <a:r>
                <a:rPr lang="en-US" sz="1800" b="1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sz="1800" b="1" i="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kebutuhan</a:t>
              </a:r>
              <a:r>
                <a:rPr lang="en-US" sz="1800" b="1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sz="1800" b="1" i="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awal</a:t>
              </a:r>
              <a:endParaRPr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317148" y="2130767"/>
              <a:ext cx="2892831" cy="1157132"/>
            </a:xfrm>
            <a:prstGeom prst="chevron">
              <a:avLst>
                <a:gd name="adj" fmla="val 50000"/>
              </a:avLst>
            </a:prstGeom>
            <a:solidFill>
              <a:srgbClr val="4372C3">
                <a:alpha val="76862"/>
              </a:srgbClr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 txBox="1"/>
            <p:nvPr/>
          </p:nvSpPr>
          <p:spPr>
            <a:xfrm>
              <a:off x="2895714" y="2114768"/>
              <a:ext cx="1735699" cy="1157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000" tIns="64000" rIns="32000" bIns="6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1800" b="1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Desain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1800" b="1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Aplikasi</a:t>
              </a:r>
              <a:endPara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631412" y="2130767"/>
              <a:ext cx="2892831" cy="1157132"/>
            </a:xfrm>
            <a:prstGeom prst="chevron">
              <a:avLst>
                <a:gd name="adj" fmla="val 50000"/>
              </a:avLst>
            </a:prstGeom>
            <a:solidFill>
              <a:srgbClr val="4372C3">
                <a:alpha val="63137"/>
              </a:srgbClr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5209978" y="2114768"/>
              <a:ext cx="1735699" cy="1157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000" tIns="64000" rIns="32000" bIns="6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User Based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b="1" i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Prototype</a:t>
              </a:r>
              <a:endParaRPr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7524243" y="2130767"/>
              <a:ext cx="1735699" cy="1157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000" tIns="64000" rIns="32000" bIns="6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2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Evaluation</a:t>
              </a:r>
              <a:endParaRPr dirty="0"/>
            </a:p>
          </p:txBody>
        </p:sp>
        <p:sp>
          <p:nvSpPr>
            <p:cNvPr id="3" name="Google Shape;121;p3">
              <a:extLst>
                <a:ext uri="{FF2B5EF4-FFF2-40B4-BE49-F238E27FC236}">
                  <a16:creationId xmlns:a16="http://schemas.microsoft.com/office/drawing/2014/main" id="{1067D873-B16A-2F5F-6163-3A2A04C97195}"/>
                </a:ext>
              </a:extLst>
            </p:cNvPr>
            <p:cNvSpPr/>
            <p:nvPr/>
          </p:nvSpPr>
          <p:spPr>
            <a:xfrm>
              <a:off x="6945677" y="2114768"/>
              <a:ext cx="2892831" cy="1157132"/>
            </a:xfrm>
            <a:prstGeom prst="chevron">
              <a:avLst>
                <a:gd name="adj" fmla="val 50000"/>
              </a:avLst>
            </a:prstGeom>
            <a:solidFill>
              <a:srgbClr val="4372C3">
                <a:alpha val="63137"/>
              </a:srgbClr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Evaluasi</a:t>
              </a:r>
              <a:endParaRPr sz="1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125" name="Google Shape;125;p3"/>
          <p:cNvSpPr txBox="1"/>
          <p:nvPr/>
        </p:nvSpPr>
        <p:spPr>
          <a:xfrm>
            <a:off x="1880822" y="3355483"/>
            <a:ext cx="1960326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Memilih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beberapa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orang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untuk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di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wawancarai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terkait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pengumpulan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kebutuhan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awal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6733978" y="3316391"/>
            <a:ext cx="1782402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Mendapatkan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masukan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selama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pengembangan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prototype</a:t>
            </a:r>
            <a:endParaRPr sz="1600" b="0" i="1" u="none" strike="noStrik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4530691" y="3313515"/>
            <a:ext cx="151374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Membangun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aplikasi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berbasis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Web</a:t>
            </a:r>
            <a:endParaRPr sz="1600" b="0" i="0" u="none" strike="noStrik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772092" y="10155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2. </a:t>
            </a:r>
            <a:r>
              <a:rPr lang="en-US" sz="3200" b="1" dirty="0" err="1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Methodelogy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7" name="Google Shape;127;p3">
            <a:extLst>
              <a:ext uri="{FF2B5EF4-FFF2-40B4-BE49-F238E27FC236}">
                <a16:creationId xmlns:a16="http://schemas.microsoft.com/office/drawing/2014/main" id="{C7654637-1810-7F71-3DB6-D62881E1B944}"/>
              </a:ext>
            </a:extLst>
          </p:cNvPr>
          <p:cNvSpPr txBox="1"/>
          <p:nvPr/>
        </p:nvSpPr>
        <p:spPr>
          <a:xfrm>
            <a:off x="9013468" y="3301840"/>
            <a:ext cx="1654532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Evaluasi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dengan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pada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aspek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competence, </a:t>
            </a:r>
            <a:r>
              <a:rPr lang="en-US" sz="1600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Usefulness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and Enjoyment </a:t>
            </a:r>
            <a:r>
              <a:rPr lang="en-US" sz="1600" i="1" baseline="30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1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endParaRPr sz="1600" b="0" i="0" u="none" strike="noStrik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242DD-EA79-1C88-E1DF-CD2E52E21E75}"/>
              </a:ext>
            </a:extLst>
          </p:cNvPr>
          <p:cNvSpPr txBox="1"/>
          <p:nvPr/>
        </p:nvSpPr>
        <p:spPr>
          <a:xfrm>
            <a:off x="1378995" y="6055914"/>
            <a:ext cx="10178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1200" dirty="0"/>
              <a:t>Li, J., van der Spek, E. D., Hu, J., &amp; </a:t>
            </a:r>
            <a:r>
              <a:rPr lang="en-US" sz="1200" dirty="0" err="1"/>
              <a:t>Feijs</a:t>
            </a:r>
            <a:r>
              <a:rPr lang="en-US" sz="1200" dirty="0"/>
              <a:t>, L. (2019). Turning Your Book into a Game. </a:t>
            </a:r>
            <a:r>
              <a:rPr lang="en-US" sz="1200" i="1" dirty="0"/>
              <a:t>Proceedings of the Annual Symposium on Computer-Human Interaction in Play</a:t>
            </a:r>
            <a:r>
              <a:rPr lang="en-US" sz="1200" dirty="0"/>
              <a:t>, 73–85. https://doi.org/10.1145/3311350.3347174</a:t>
            </a:r>
          </a:p>
          <a:p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772092" y="10155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2. Experiment Design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pic>
        <p:nvPicPr>
          <p:cNvPr id="5" name="Graphic 4" descr="Clipboard with solid fill">
            <a:extLst>
              <a:ext uri="{FF2B5EF4-FFF2-40B4-BE49-F238E27FC236}">
                <a16:creationId xmlns:a16="http://schemas.microsoft.com/office/drawing/2014/main" id="{C0342062-7F12-E7AE-E36C-B85CBB0CB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65147" y="2243083"/>
            <a:ext cx="914400" cy="914400"/>
          </a:xfrm>
          <a:prstGeom prst="rect">
            <a:avLst/>
          </a:prstGeom>
        </p:spPr>
      </p:pic>
      <p:pic>
        <p:nvPicPr>
          <p:cNvPr id="8" name="Graphic 7" descr="Advertising with solid fill">
            <a:extLst>
              <a:ext uri="{FF2B5EF4-FFF2-40B4-BE49-F238E27FC236}">
                <a16:creationId xmlns:a16="http://schemas.microsoft.com/office/drawing/2014/main" id="{243F276F-89B7-4DFB-1812-01136F8ADB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19420" y="2146290"/>
            <a:ext cx="914400" cy="914400"/>
          </a:xfrm>
          <a:prstGeom prst="rect">
            <a:avLst/>
          </a:prstGeom>
        </p:spPr>
      </p:pic>
      <p:pic>
        <p:nvPicPr>
          <p:cNvPr id="13" name="Graphic 12" descr="Internet with solid fill">
            <a:extLst>
              <a:ext uri="{FF2B5EF4-FFF2-40B4-BE49-F238E27FC236}">
                <a16:creationId xmlns:a16="http://schemas.microsoft.com/office/drawing/2014/main" id="{5F4AC887-F025-A472-242E-24CBC9978E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89215" y="2125586"/>
            <a:ext cx="914400" cy="914400"/>
          </a:xfrm>
          <a:prstGeom prst="rect">
            <a:avLst/>
          </a:prstGeom>
        </p:spPr>
      </p:pic>
      <p:pic>
        <p:nvPicPr>
          <p:cNvPr id="15" name="Graphic 14" descr="Children with solid fill">
            <a:extLst>
              <a:ext uri="{FF2B5EF4-FFF2-40B4-BE49-F238E27FC236}">
                <a16:creationId xmlns:a16="http://schemas.microsoft.com/office/drawing/2014/main" id="{C9DC9EE4-429A-C71A-DD62-D95A3354C4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23294" y="2125586"/>
            <a:ext cx="914400" cy="914400"/>
          </a:xfrm>
          <a:prstGeom prst="rect">
            <a:avLst/>
          </a:prstGeom>
        </p:spPr>
      </p:pic>
      <p:sp>
        <p:nvSpPr>
          <p:cNvPr id="16" name="Google Shape;125;p3">
            <a:extLst>
              <a:ext uri="{FF2B5EF4-FFF2-40B4-BE49-F238E27FC236}">
                <a16:creationId xmlns:a16="http://schemas.microsoft.com/office/drawing/2014/main" id="{2715E58E-1390-C54B-EE1A-3BD014B08B86}"/>
              </a:ext>
            </a:extLst>
          </p:cNvPr>
          <p:cNvSpPr txBox="1"/>
          <p:nvPr/>
        </p:nvSpPr>
        <p:spPr>
          <a:xfrm>
            <a:off x="1582618" y="3003615"/>
            <a:ext cx="119575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none" strike="noStrike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Partisipan</a:t>
            </a:r>
            <a:endParaRPr lang="en-US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Google Shape;125;p3">
            <a:extLst>
              <a:ext uri="{FF2B5EF4-FFF2-40B4-BE49-F238E27FC236}">
                <a16:creationId xmlns:a16="http://schemas.microsoft.com/office/drawing/2014/main" id="{B82D5B80-151D-4F24-D6AD-2B3A9FD22B2E}"/>
              </a:ext>
            </a:extLst>
          </p:cNvPr>
          <p:cNvSpPr txBox="1"/>
          <p:nvPr/>
        </p:nvSpPr>
        <p:spPr>
          <a:xfrm>
            <a:off x="1241180" y="3295973"/>
            <a:ext cx="192448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2 orang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dikumpulkan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untuk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pengambilan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kebuthan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awal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Google Shape;125;p3">
            <a:extLst>
              <a:ext uri="{FF2B5EF4-FFF2-40B4-BE49-F238E27FC236}">
                <a16:creationId xmlns:a16="http://schemas.microsoft.com/office/drawing/2014/main" id="{743DFFDE-FA1A-A71D-7E6F-D88E00FE9991}"/>
              </a:ext>
            </a:extLst>
          </p:cNvPr>
          <p:cNvSpPr txBox="1"/>
          <p:nvPr/>
        </p:nvSpPr>
        <p:spPr>
          <a:xfrm>
            <a:off x="3848539" y="3003615"/>
            <a:ext cx="119575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none" strike="noStrike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Prototype</a:t>
            </a:r>
            <a:endParaRPr lang="en-US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Google Shape;125;p3">
            <a:extLst>
              <a:ext uri="{FF2B5EF4-FFF2-40B4-BE49-F238E27FC236}">
                <a16:creationId xmlns:a16="http://schemas.microsoft.com/office/drawing/2014/main" id="{62CE2849-B18C-E3AC-05AF-DAE81D37A0FD}"/>
              </a:ext>
            </a:extLst>
          </p:cNvPr>
          <p:cNvSpPr txBox="1"/>
          <p:nvPr/>
        </p:nvSpPr>
        <p:spPr>
          <a:xfrm>
            <a:off x="3507101" y="3295973"/>
            <a:ext cx="1924483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Pembuatan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pemutakhiran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prototype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berdasarkan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kebutuhan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awal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Google Shape;125;p3">
            <a:extLst>
              <a:ext uri="{FF2B5EF4-FFF2-40B4-BE49-F238E27FC236}">
                <a16:creationId xmlns:a16="http://schemas.microsoft.com/office/drawing/2014/main" id="{351E4894-AAD5-0848-6E89-88EEF9128BE5}"/>
              </a:ext>
            </a:extLst>
          </p:cNvPr>
          <p:cNvSpPr txBox="1"/>
          <p:nvPr/>
        </p:nvSpPr>
        <p:spPr>
          <a:xfrm>
            <a:off x="6455897" y="3166285"/>
            <a:ext cx="119575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Produk</a:t>
            </a:r>
            <a:r>
              <a:rPr lang="en-US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Akhir</a:t>
            </a:r>
            <a:endParaRPr lang="en-US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3" name="Google Shape;125;p3">
            <a:extLst>
              <a:ext uri="{FF2B5EF4-FFF2-40B4-BE49-F238E27FC236}">
                <a16:creationId xmlns:a16="http://schemas.microsoft.com/office/drawing/2014/main" id="{59DA2584-3D74-3870-A7FB-BF91A224F803}"/>
              </a:ext>
            </a:extLst>
          </p:cNvPr>
          <p:cNvSpPr txBox="1"/>
          <p:nvPr/>
        </p:nvSpPr>
        <p:spPr>
          <a:xfrm>
            <a:off x="6114459" y="3668663"/>
            <a:ext cx="192448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Mengujikan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metode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lama dan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gamifikasi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ke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pada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partisipan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4" name="Google Shape;125;p3">
            <a:extLst>
              <a:ext uri="{FF2B5EF4-FFF2-40B4-BE49-F238E27FC236}">
                <a16:creationId xmlns:a16="http://schemas.microsoft.com/office/drawing/2014/main" id="{069A18C7-DBDF-D8FB-5325-C49ACCE671F9}"/>
              </a:ext>
            </a:extLst>
          </p:cNvPr>
          <p:cNvSpPr txBox="1"/>
          <p:nvPr/>
        </p:nvSpPr>
        <p:spPr>
          <a:xfrm>
            <a:off x="8832912" y="3194248"/>
            <a:ext cx="119575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Kuesioner</a:t>
            </a:r>
            <a:endParaRPr lang="en-US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5" name="Google Shape;125;p3">
            <a:extLst>
              <a:ext uri="{FF2B5EF4-FFF2-40B4-BE49-F238E27FC236}">
                <a16:creationId xmlns:a16="http://schemas.microsoft.com/office/drawing/2014/main" id="{A894FCA6-390D-0DBD-D745-AFC40F37C8CD}"/>
              </a:ext>
            </a:extLst>
          </p:cNvPr>
          <p:cNvSpPr txBox="1"/>
          <p:nvPr/>
        </p:nvSpPr>
        <p:spPr>
          <a:xfrm>
            <a:off x="8491474" y="3486606"/>
            <a:ext cx="1924483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Mendapatkan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evaluasi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mengguknakan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kuesioner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aspek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competence, enjoyment dan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usefullness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5364591-B86E-CC77-50A6-51C40277F6CF}"/>
              </a:ext>
            </a:extLst>
          </p:cNvPr>
          <p:cNvSpPr/>
          <p:nvPr/>
        </p:nvSpPr>
        <p:spPr>
          <a:xfrm>
            <a:off x="3174240" y="2603490"/>
            <a:ext cx="304069" cy="2985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30E9D8D-A70D-A568-772E-EFD8738CF767}"/>
              </a:ext>
            </a:extLst>
          </p:cNvPr>
          <p:cNvSpPr/>
          <p:nvPr/>
        </p:nvSpPr>
        <p:spPr>
          <a:xfrm>
            <a:off x="5660116" y="2603490"/>
            <a:ext cx="304069" cy="2985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A156C67-FA60-B4FE-963B-8907A9C71CCF}"/>
              </a:ext>
            </a:extLst>
          </p:cNvPr>
          <p:cNvSpPr/>
          <p:nvPr/>
        </p:nvSpPr>
        <p:spPr>
          <a:xfrm>
            <a:off x="8188060" y="2593942"/>
            <a:ext cx="304069" cy="2985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55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772092" y="10155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4. Dependent Variable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41D37-A4C6-02DE-73EB-0E0AD0315D50}"/>
              </a:ext>
            </a:extLst>
          </p:cNvPr>
          <p:cNvSpPr/>
          <p:nvPr/>
        </p:nvSpPr>
        <p:spPr>
          <a:xfrm>
            <a:off x="2745033" y="2466245"/>
            <a:ext cx="1333500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Comptence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A35A39-ED1F-B5D2-32BE-96EAF7496A54}"/>
              </a:ext>
            </a:extLst>
          </p:cNvPr>
          <p:cNvSpPr/>
          <p:nvPr/>
        </p:nvSpPr>
        <p:spPr>
          <a:xfrm>
            <a:off x="4488108" y="2466244"/>
            <a:ext cx="1333500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Enjoyment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53E47-04A8-4C45-8D8D-90AB40861168}"/>
              </a:ext>
            </a:extLst>
          </p:cNvPr>
          <p:cNvSpPr/>
          <p:nvPr/>
        </p:nvSpPr>
        <p:spPr>
          <a:xfrm>
            <a:off x="6231183" y="2466245"/>
            <a:ext cx="1333500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Usefullness</a:t>
            </a:r>
            <a:endParaRPr lang="en-US" dirty="0"/>
          </a:p>
        </p:txBody>
      </p:sp>
      <p:sp>
        <p:nvSpPr>
          <p:cNvPr id="10" name="Google Shape;125;p3">
            <a:extLst>
              <a:ext uri="{FF2B5EF4-FFF2-40B4-BE49-F238E27FC236}">
                <a16:creationId xmlns:a16="http://schemas.microsoft.com/office/drawing/2014/main" id="{1AC4196F-985F-E21C-E1EF-31B2B245DABD}"/>
              </a:ext>
            </a:extLst>
          </p:cNvPr>
          <p:cNvSpPr txBox="1"/>
          <p:nvPr/>
        </p:nvSpPr>
        <p:spPr>
          <a:xfrm>
            <a:off x="2637694" y="3160041"/>
            <a:ext cx="154817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Tingkat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kompetisifitas</a:t>
            </a:r>
            <a:endParaRPr lang="en-US" sz="1600" u="none" strike="noStrik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Penggunaan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sistem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Google Shape;125;p3">
            <a:extLst>
              <a:ext uri="{FF2B5EF4-FFF2-40B4-BE49-F238E27FC236}">
                <a16:creationId xmlns:a16="http://schemas.microsoft.com/office/drawing/2014/main" id="{3CBD4842-EB25-85FF-031F-A30437A9C4F1}"/>
              </a:ext>
            </a:extLst>
          </p:cNvPr>
          <p:cNvSpPr txBox="1"/>
          <p:nvPr/>
        </p:nvSpPr>
        <p:spPr>
          <a:xfrm>
            <a:off x="4380769" y="3160040"/>
            <a:ext cx="154817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Tingkat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kepuasan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Penggunaan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sistem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Google Shape;125;p3">
            <a:extLst>
              <a:ext uri="{FF2B5EF4-FFF2-40B4-BE49-F238E27FC236}">
                <a16:creationId xmlns:a16="http://schemas.microsoft.com/office/drawing/2014/main" id="{1D30C202-D5E4-38B6-5485-C5D0CE1D667E}"/>
              </a:ext>
            </a:extLst>
          </p:cNvPr>
          <p:cNvSpPr txBox="1"/>
          <p:nvPr/>
        </p:nvSpPr>
        <p:spPr>
          <a:xfrm>
            <a:off x="6123844" y="3160039"/>
            <a:ext cx="154817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Tingkat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kegunaan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Penggunaan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sistem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192AC7-36CF-28EB-A3F1-C180D7D67BCD}"/>
              </a:ext>
            </a:extLst>
          </p:cNvPr>
          <p:cNvSpPr/>
          <p:nvPr/>
        </p:nvSpPr>
        <p:spPr>
          <a:xfrm>
            <a:off x="7880684" y="2466244"/>
            <a:ext cx="1333500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Importance</a:t>
            </a:r>
          </a:p>
        </p:txBody>
      </p:sp>
      <p:sp>
        <p:nvSpPr>
          <p:cNvPr id="7" name="Google Shape;125;p3">
            <a:extLst>
              <a:ext uri="{FF2B5EF4-FFF2-40B4-BE49-F238E27FC236}">
                <a16:creationId xmlns:a16="http://schemas.microsoft.com/office/drawing/2014/main" id="{D5CC6286-AEE8-EE51-34B3-A20913661578}"/>
              </a:ext>
            </a:extLst>
          </p:cNvPr>
          <p:cNvSpPr txBox="1"/>
          <p:nvPr/>
        </p:nvSpPr>
        <p:spPr>
          <a:xfrm>
            <a:off x="7773345" y="3160038"/>
            <a:ext cx="154817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Seberapa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penting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kegiatan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ini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dilakukan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862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772092" y="10155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5. Task and procedure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FEC6F7-8D14-A987-F201-59BDC950C310}"/>
              </a:ext>
            </a:extLst>
          </p:cNvPr>
          <p:cNvSpPr/>
          <p:nvPr/>
        </p:nvSpPr>
        <p:spPr>
          <a:xfrm>
            <a:off x="888551" y="2541559"/>
            <a:ext cx="386904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B9EA0-62FB-3B90-145B-4875CC318716}"/>
              </a:ext>
            </a:extLst>
          </p:cNvPr>
          <p:cNvSpPr txBox="1"/>
          <p:nvPr/>
        </p:nvSpPr>
        <p:spPr>
          <a:xfrm>
            <a:off x="1463733" y="2541559"/>
            <a:ext cx="84523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T1 :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Partisipan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menyelesaikan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pengisian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survei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awal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sampai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akhir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Lama</a:t>
            </a: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6BC36-B89B-347B-318E-24F161C6A070}"/>
              </a:ext>
            </a:extLst>
          </p:cNvPr>
          <p:cNvSpPr/>
          <p:nvPr/>
        </p:nvSpPr>
        <p:spPr>
          <a:xfrm>
            <a:off x="888551" y="3606373"/>
            <a:ext cx="386904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3FF578-646B-CDB4-75B1-1B8CA7B5D910}"/>
              </a:ext>
            </a:extLst>
          </p:cNvPr>
          <p:cNvSpPr txBox="1"/>
          <p:nvPr/>
        </p:nvSpPr>
        <p:spPr>
          <a:xfrm>
            <a:off x="1463733" y="3670111"/>
            <a:ext cx="84523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T2 :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Partisipan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menyelesaikan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pengisian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survei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awal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sampai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akhir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gamifikasi</a:t>
            </a: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855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772092" y="10155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6. Participants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pic>
        <p:nvPicPr>
          <p:cNvPr id="3" name="Graphic 2" descr="Children with solid fill">
            <a:extLst>
              <a:ext uri="{FF2B5EF4-FFF2-40B4-BE49-F238E27FC236}">
                <a16:creationId xmlns:a16="http://schemas.microsoft.com/office/drawing/2014/main" id="{D72481E6-0B7F-8730-3EA5-4CD5F5AE5B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08994" y="2149181"/>
            <a:ext cx="1400906" cy="1400906"/>
          </a:xfrm>
          <a:prstGeom prst="rect">
            <a:avLst/>
          </a:prstGeom>
        </p:spPr>
      </p:pic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7B610CFC-C249-FF69-8FC1-BA42C9A8D405}"/>
              </a:ext>
            </a:extLst>
          </p:cNvPr>
          <p:cNvSpPr txBox="1"/>
          <p:nvPr/>
        </p:nvSpPr>
        <p:spPr>
          <a:xfrm>
            <a:off x="1546347" y="3452595"/>
            <a:ext cx="15261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none" strike="noStrike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Partisipan</a:t>
            </a:r>
            <a:r>
              <a:rPr lang="en-US" b="1" u="none" strike="noStrike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5 Orang</a:t>
            </a:r>
            <a:endParaRPr lang="en-US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Google Shape;125;p3">
            <a:extLst>
              <a:ext uri="{FF2B5EF4-FFF2-40B4-BE49-F238E27FC236}">
                <a16:creationId xmlns:a16="http://schemas.microsoft.com/office/drawing/2014/main" id="{FF8ADD2C-9DB2-6638-ACAC-599E0DCE955F}"/>
              </a:ext>
            </a:extLst>
          </p:cNvPr>
          <p:cNvSpPr txBox="1"/>
          <p:nvPr/>
        </p:nvSpPr>
        <p:spPr>
          <a:xfrm>
            <a:off x="3389638" y="2351425"/>
            <a:ext cx="572981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Partisipan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terdiri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dari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mahasiswa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berjenis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kelamin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laki-laki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berjumlah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5 orang</a:t>
            </a:r>
            <a:endParaRPr lang="en-US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277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772092" y="10155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7. </a:t>
            </a:r>
            <a:r>
              <a:rPr lang="en-US" sz="3200" b="1" dirty="0" err="1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Quetionaire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E583F1D4-31A7-83F8-953C-96CDF772775F}"/>
              </a:ext>
            </a:extLst>
          </p:cNvPr>
          <p:cNvSpPr txBox="1"/>
          <p:nvPr/>
        </p:nvSpPr>
        <p:spPr>
          <a:xfrm>
            <a:off x="772092" y="1589306"/>
            <a:ext cx="1087698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Menggunakan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/>
              <a:t>Intrinsic Motivation Inventory (IMI) </a:t>
            </a:r>
            <a:r>
              <a:rPr lang="en-US" dirty="0" err="1"/>
              <a:t>kuesioner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enjoyment, usefulness dan competence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1 - 7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90F5BD-87AC-1C98-D3C7-4C2618367908}"/>
              </a:ext>
            </a:extLst>
          </p:cNvPr>
          <p:cNvSpPr txBox="1"/>
          <p:nvPr/>
        </p:nvSpPr>
        <p:spPr>
          <a:xfrm>
            <a:off x="723169" y="2591038"/>
            <a:ext cx="38290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imes-Bold"/>
              </a:rPr>
              <a:t>Interest/Enjoyment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 enjoyed doing this activity very much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This activity was fun to 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 thought this was a boring activity. (R)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This activity did not hold my attention at all. (R)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 would describe this activity as very interesting.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 thought this activity was quite enjoyable.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While I was doing this activity, I was thinking about how much I enjoyed it.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7B238-DF18-A856-4153-7E56E0AA6250}"/>
              </a:ext>
            </a:extLst>
          </p:cNvPr>
          <p:cNvSpPr txBox="1"/>
          <p:nvPr/>
        </p:nvSpPr>
        <p:spPr>
          <a:xfrm>
            <a:off x="4552219" y="2582385"/>
            <a:ext cx="367738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C00000"/>
                </a:solidFill>
                <a:effectLst/>
                <a:latin typeface="Times-Bold"/>
              </a:rPr>
              <a:t>Perceived Competence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C00000"/>
                </a:solidFill>
                <a:effectLst/>
                <a:latin typeface="Times-Roman"/>
              </a:rPr>
              <a:t>I think I am pretty good at this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C00000"/>
                </a:solidFill>
                <a:effectLst/>
                <a:latin typeface="Times-Roman"/>
              </a:rPr>
              <a:t>I think I did pretty well at this activity, compared to other students.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C00000"/>
                </a:solidFill>
                <a:effectLst/>
                <a:latin typeface="Times-Roman"/>
              </a:rPr>
              <a:t>After working at this activity for awhile, I felt pretty competent.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C00000"/>
                </a:solidFill>
                <a:effectLst/>
                <a:latin typeface="Times-Roman"/>
              </a:rPr>
              <a:t>I am satisfied with my performance at this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C00000"/>
                </a:solidFill>
                <a:effectLst/>
                <a:latin typeface="Times-Roman"/>
              </a:rPr>
              <a:t>I was pretty skilled at this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C00000"/>
                </a:solidFill>
                <a:effectLst/>
                <a:latin typeface="Times-Roman"/>
              </a:rPr>
              <a:t>This was an activity that I </a:t>
            </a:r>
            <a:r>
              <a:rPr lang="en-US" sz="1400" b="0" i="0" dirty="0" err="1">
                <a:solidFill>
                  <a:srgbClr val="C00000"/>
                </a:solidFill>
                <a:effectLst/>
                <a:latin typeface="Times-Roman"/>
              </a:rPr>
              <a:t>couldnt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Times-Roman"/>
              </a:rPr>
              <a:t> do very well. (R)</a:t>
            </a:r>
            <a:r>
              <a:rPr lang="en-US" dirty="0">
                <a:solidFill>
                  <a:srgbClr val="C00000"/>
                </a:solidFill>
              </a:rPr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E7EFC7-7272-7531-4496-17615AF8ABBE}"/>
              </a:ext>
            </a:extLst>
          </p:cNvPr>
          <p:cNvSpPr txBox="1"/>
          <p:nvPr/>
        </p:nvSpPr>
        <p:spPr>
          <a:xfrm>
            <a:off x="8229600" y="2548133"/>
            <a:ext cx="36773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imes-Bold"/>
              </a:rPr>
              <a:t>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 put a lot of effort into this.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-Roman"/>
              </a:rPr>
              <a:t>didnt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 try very hard to do well at this activity. (R)I tried very hard on this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It was important to me to do well at this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-Roman"/>
              </a:rPr>
              <a:t>didnt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 put much energy into this. (R)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29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1076</Words>
  <Application>Microsoft Office PowerPoint</Application>
  <PresentationFormat>Widescreen</PresentationFormat>
  <Paragraphs>185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Roboto</vt:lpstr>
      <vt:lpstr>Poppins</vt:lpstr>
      <vt:lpstr>TimesNewRoman</vt:lpstr>
      <vt:lpstr>Times-Roman</vt:lpstr>
      <vt:lpstr>Arial</vt:lpstr>
      <vt:lpstr>Antonio</vt:lpstr>
      <vt:lpstr>Calibri</vt:lpstr>
      <vt:lpstr>Times-Bold</vt:lpstr>
      <vt:lpstr>Raleway</vt:lpstr>
      <vt:lpstr>Office Theme</vt:lpstr>
      <vt:lpstr>CorelDRAW</vt:lpstr>
      <vt:lpstr>Investigating Motivation in Filling out Student Satisfaction Surveys Using  Gamification.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study of Bug fixing time prediction using Supervised Learning Algorithms</dc:title>
  <dc:creator>Zelli Ghea Mardi Anugrah</dc:creator>
  <cp:lastModifiedBy>Zelli Ghea Mardi Anugrah</cp:lastModifiedBy>
  <cp:revision>25</cp:revision>
  <dcterms:created xsi:type="dcterms:W3CDTF">2023-09-18T02:28:00Z</dcterms:created>
  <dcterms:modified xsi:type="dcterms:W3CDTF">2023-12-06T11:26:27Z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0x010100DEA1B327038434479AB0ECABAA0BCF09</vt:lpwstr>
  </property>
  <property fmtid="{D5CDD505-2E9C-101B-9397-08002B2CF9AE}" pid="3" name="ICV">
    <vt:lpwstr>E47532DA02CA43CA87F82D12B65CACB5_12</vt:lpwstr>
  </property>
  <property fmtid="{D5CDD505-2E9C-101B-9397-08002B2CF9AE}" pid="4" name="KSOProductBuildVer">
    <vt:lpwstr>1033-12.2.0.13215</vt:lpwstr>
  </property>
</Properties>
</file>