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2" r:id="rId7"/>
    <p:sldId id="293" r:id="rId8"/>
    <p:sldId id="283" r:id="rId9"/>
    <p:sldId id="294" r:id="rId10"/>
    <p:sldId id="296" r:id="rId11"/>
    <p:sldId id="295" r:id="rId12"/>
    <p:sldId id="286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0C6996-5407-189C-4B76-6035B90251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26E23-2380-C788-9351-0ADCA40E9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BCAE6-C829-4F99-92D8-4DDE480B98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71855-C026-D763-4112-69064B652C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B6267-E594-F19B-AA8C-D2436EC853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A316-A780-4E1A-A147-E1E47157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9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CB77B-A2A1-4F3E-9816-C6BF20CD456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530E2-511E-4DCC-8564-BB3B75C0D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1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530E2-511E-4DCC-8564-BB3B75C0D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311-2CB0-BC46-4D09-D0CD63C4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403C9-2562-8829-ABAD-D138C43F3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E0031-2F84-9524-21A9-320D2AB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BAD18-3787-F26F-A852-940DCD65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466F-4EA1-CBFA-576B-4100F15B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3DC-BB2C-E3B6-9522-3B5F27AA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DFF3-FE32-AEFE-64B8-E7A6C233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274E-FB89-D60E-13ED-C01D5A10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52D9-7138-81D6-127D-BE7D237C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96FE-52FC-3E69-D998-50C1459C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100B0-456E-9799-B245-F7EDC24A4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A49E7-EE12-7547-B4CE-01BD7FE6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711F-1A99-9561-D0F4-7766D322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B152-F44A-1B81-7106-62B005D6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DFB3-43C7-BBDF-4F6F-44E4E2B8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FE3A-2D89-48D5-9559-BC67123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CBDE-0E9D-D74E-0715-31FE76BD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9317-C47F-4D2A-47E0-755F7448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A7D0-AE1D-9184-7FE9-6AA30E0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0727-BA77-ACEE-03C7-4DCDCCA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CB6A-342E-401E-8128-A0B6FEF0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3D75-C383-2526-476F-283BDEA6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962B-BCA9-4202-D707-21B21C1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B70A-C693-3C16-E254-AA50C67F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B277-8034-5CD5-0FF2-552765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7BF-1642-C99B-D8DC-B38FE629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C08A-7CAF-9CFD-B7CF-49F83286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1F15-4B14-54EE-F4EB-61F1D2460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77D8-4EFB-D6DC-90A4-50D52DE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E827-C06B-07A2-1EC4-CF4ACAE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3BF1-C7C0-D785-229E-98F5A279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CEB5-C822-7075-B5F7-0E31BA68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FD8D-596A-9480-5566-FD6D7C20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F206-E879-E616-F556-3D26575E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2D94D-4FF5-7889-CDF8-7B9DE1C2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43B26-B8EB-C69D-D210-7D4C4AA04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28F02-4E38-02D5-C04D-D3220E3C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A029-FB9C-B030-DCF7-33D0AF70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20B15-EB9F-B1D2-F0E8-6FDD3146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2017-8E51-FF67-7F20-543E8067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B398E-B438-5490-2E88-A2C025A8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CB75E-0BBC-84E8-4449-7F441CF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947FA-60CA-B7D1-9416-5EBEA8C5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60CCB-675B-ACF7-35D4-3069B30F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02DA-A2A5-01F6-296C-0E3DE833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4419A-766E-C1D6-B2F3-229ADAEA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BFEB-3E39-5838-02C8-F98C9299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EAA05-E374-3A5F-5177-BA83C5E8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B53DB-963B-35A3-5301-1A490F85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92E36-AD1F-79A5-3ECF-4A6FDF05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DD623-00CE-553D-B824-CDFBE5F6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39A6-C67B-F762-C19D-13038F4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7E66-6C0F-7E8D-0508-0BF9D11F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954EE-3AE0-AAD6-5D58-84B1BA850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9C29-AA88-9C51-CAA2-741BBDD9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5910-68A3-24A9-866E-EAABF466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34F3-A756-A470-EB22-0471BF56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1D662-7DE1-4FCF-146D-386885A6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E3ADC-E586-EABD-968F-3292CE13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6144-818F-FDCF-F97C-2B25825E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FA40-3459-423F-627B-25DBC8543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30A-A046-467A-9D75-3F2CDB9E8E27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66E6-9820-18A9-95A5-33F3D1082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AC97-F11A-9522-8D41-E427769A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35C2-0B7C-4279-BD60-77403492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CFEA-1CC1-15BF-93B1-495B89D1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0002"/>
            <a:ext cx="9699812" cy="2387600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latin typeface="Abadi" panose="020B0604020104020204" pitchFamily="34" charset="0"/>
              </a:rPr>
              <a:t>Ulasan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Singkat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dari</a:t>
            </a:r>
            <a:br>
              <a:rPr lang="en-US" sz="4000" dirty="0"/>
            </a:b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Web Science and Human Computer</a:t>
            </a:r>
            <a:b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</a:br>
            <a:r>
              <a:rPr lang="en-US" sz="4800" b="1" i="0" dirty="0">
                <a:solidFill>
                  <a:srgbClr val="231F20"/>
                </a:solidFill>
                <a:effectLst/>
                <a:latin typeface="Abadi" panose="020B0604020104020204" pitchFamily="34" charset="0"/>
              </a:rPr>
              <a:t>Interaction Forming a Mutually Supportive Relationship</a:t>
            </a:r>
            <a:endParaRPr lang="en-US" sz="4000" b="1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AF6C6-C5DB-4F6D-0E41-0F8FC59A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4857"/>
            <a:ext cx="9144000" cy="1420906"/>
          </a:xfrm>
        </p:spPr>
        <p:txBody>
          <a:bodyPr/>
          <a:lstStyle/>
          <a:p>
            <a:pPr algn="l"/>
            <a:r>
              <a:rPr lang="en-US" sz="1800" dirty="0">
                <a:latin typeface="Abadi" panose="020B0604020104020204" pitchFamily="34" charset="0"/>
              </a:rPr>
              <a:t>Oleh : </a:t>
            </a:r>
          </a:p>
          <a:p>
            <a:pPr algn="l"/>
            <a:r>
              <a:rPr lang="en-US" sz="1800" dirty="0">
                <a:latin typeface="Abadi" panose="020B0604020104020204" pitchFamily="34" charset="0"/>
              </a:rPr>
              <a:t>Zelli Ghea Mardi Anugrah (6025222014)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3EEB1-66E7-726A-1E3D-7501CE2C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13" y="286377"/>
            <a:ext cx="1045281" cy="80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CC129B-A6FF-F81D-AF3A-2A263DA9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0" y="1"/>
            <a:ext cx="1872070" cy="11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44EC33-9AAF-456B-6BB5-B64B21BF902E}"/>
              </a:ext>
            </a:extLst>
          </p:cNvPr>
          <p:cNvSpPr txBox="1"/>
          <p:nvPr/>
        </p:nvSpPr>
        <p:spPr>
          <a:xfrm>
            <a:off x="1524000" y="4147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Clare J. Hooper, Alan Dix, (2013) </a:t>
            </a:r>
          </a:p>
        </p:txBody>
      </p:sp>
    </p:spTree>
    <p:extLst>
      <p:ext uri="{BB962C8B-B14F-4D97-AF65-F5344CB8AC3E}">
        <p14:creationId xmlns:p14="http://schemas.microsoft.com/office/powerpoint/2010/main" val="29952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F57B3-C78B-5E5D-71D7-D66B0A13B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latin typeface="Adine Kirnberg" panose="02000505020000020002" pitchFamily="2" charset="0"/>
              </a:rPr>
              <a:t>Terima kasih atas </a:t>
            </a:r>
            <a:r>
              <a:rPr lang="en-US" dirty="0">
                <a:latin typeface="Adine Kirnberg" panose="02000505020000020002" pitchFamily="2" charset="0"/>
              </a:rPr>
              <a:t>P</a:t>
            </a:r>
            <a:r>
              <a:rPr lang="id-ID" dirty="0" err="1">
                <a:latin typeface="Adine Kirnberg" panose="02000505020000020002" pitchFamily="2" charset="0"/>
              </a:rPr>
              <a:t>erhatiannya</a:t>
            </a:r>
            <a:endParaRPr lang="en-ID" dirty="0">
              <a:latin typeface="Adine Kirnberg" panose="0200050502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Abadi" panose="020B0604020104020204" pitchFamily="34" charset="0"/>
              </a:rPr>
              <a:t>Hubungan</a:t>
            </a:r>
            <a:r>
              <a:rPr lang="en-US" sz="3200" b="1" dirty="0">
                <a:latin typeface="Abadi" panose="020B0604020104020204" pitchFamily="34" charset="0"/>
              </a:rPr>
              <a:t> Web Science &amp; Human Computer Interaction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A9F1E-B008-9DB0-EBC0-DC50CFBA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50" y="2497556"/>
            <a:ext cx="3484551" cy="2747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Abadi" panose="020B0604020104020204" pitchFamily="34" charset="0"/>
              </a:rPr>
              <a:t>Ilmu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interdisiplin</a:t>
            </a:r>
            <a:r>
              <a:rPr lang="en-US" sz="2400" dirty="0">
                <a:latin typeface="Abadi" panose="020B0604020104020204" pitchFamily="34" charset="0"/>
              </a:rPr>
              <a:t> yang </a:t>
            </a:r>
            <a:r>
              <a:rPr lang="en-US" sz="2400" dirty="0" err="1">
                <a:latin typeface="Abadi" panose="020B0604020104020204" pitchFamily="34" charset="0"/>
              </a:rPr>
              <a:t>mempelajari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tentang</a:t>
            </a:r>
            <a:r>
              <a:rPr lang="en-US" sz="2400" dirty="0">
                <a:latin typeface="Abadi" panose="020B0604020104020204" pitchFamily="34" charset="0"/>
              </a:rPr>
              <a:t> web dan </a:t>
            </a:r>
            <a:r>
              <a:rPr lang="en-US" sz="2400" dirty="0" err="1">
                <a:latin typeface="Abadi" panose="020B0604020104020204" pitchFamily="34" charset="0"/>
              </a:rPr>
              <a:t>dampak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nya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terhadap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masyarakat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5674951-AEAD-3745-604C-06CE6C4000F5}"/>
              </a:ext>
            </a:extLst>
          </p:cNvPr>
          <p:cNvSpPr txBox="1">
            <a:spLocks/>
          </p:cNvSpPr>
          <p:nvPr/>
        </p:nvSpPr>
        <p:spPr>
          <a:xfrm>
            <a:off x="3924779" y="1438462"/>
            <a:ext cx="4001783" cy="50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Pendahuluan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Graphic 3" descr="Earth globe: Americas with solid fill">
            <a:extLst>
              <a:ext uri="{FF2B5EF4-FFF2-40B4-BE49-F238E27FC236}">
                <a16:creationId xmlns:a16="http://schemas.microsoft.com/office/drawing/2014/main" id="{D74B7DD4-6C41-8CED-BEFA-7EE63727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57138"/>
            <a:ext cx="914400" cy="914400"/>
          </a:xfrm>
          <a:prstGeom prst="rect">
            <a:avLst/>
          </a:prstGeom>
        </p:spPr>
      </p:pic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36FBCD8A-6B7B-C3F4-C12A-39E930E48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517341" y="2957137"/>
            <a:ext cx="914400" cy="91440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93530E-F546-218C-57F9-C370A52FC231}"/>
              </a:ext>
            </a:extLst>
          </p:cNvPr>
          <p:cNvSpPr txBox="1">
            <a:spLocks/>
          </p:cNvSpPr>
          <p:nvPr/>
        </p:nvSpPr>
        <p:spPr>
          <a:xfrm>
            <a:off x="7655860" y="2555454"/>
            <a:ext cx="3917576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Abadi" panose="020B0604020104020204" pitchFamily="34" charset="0"/>
              </a:rPr>
              <a:t>Ilmu</a:t>
            </a:r>
            <a:r>
              <a:rPr lang="en-US" sz="2400" dirty="0">
                <a:latin typeface="Abadi" panose="020B0604020104020204" pitchFamily="34" charset="0"/>
              </a:rPr>
              <a:t> yang </a:t>
            </a:r>
            <a:r>
              <a:rPr lang="en-US" sz="2400" dirty="0" err="1">
                <a:latin typeface="Abadi" panose="020B0604020104020204" pitchFamily="34" charset="0"/>
              </a:rPr>
              <a:t>mempelajari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tentang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bagaimana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cara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memahami</a:t>
            </a:r>
            <a:r>
              <a:rPr lang="en-US" sz="2400" dirty="0">
                <a:latin typeface="Abadi" panose="020B0604020104020204" pitchFamily="34" charset="0"/>
              </a:rPr>
              <a:t> dan </a:t>
            </a:r>
            <a:r>
              <a:rPr lang="en-US" sz="2400" dirty="0" err="1">
                <a:latin typeface="Abadi" panose="020B0604020104020204" pitchFamily="34" charset="0"/>
              </a:rPr>
              <a:t>mengatasi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masalah</a:t>
            </a:r>
            <a:r>
              <a:rPr lang="en-US" sz="2400" dirty="0">
                <a:latin typeface="Abadi" panose="020B0604020104020204" pitchFamily="34" charset="0"/>
              </a:rPr>
              <a:t> pada </a:t>
            </a:r>
            <a:r>
              <a:rPr lang="en-US" sz="2400" dirty="0" err="1">
                <a:latin typeface="Abadi" panose="020B0604020104020204" pitchFamily="34" charset="0"/>
              </a:rPr>
              <a:t>teknologi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berbasis</a:t>
            </a:r>
            <a:r>
              <a:rPr lang="en-US" sz="2400" dirty="0">
                <a:latin typeface="Abadi" panose="020B0604020104020204" pitchFamily="34" charset="0"/>
              </a:rPr>
              <a:t> computer agar </a:t>
            </a:r>
            <a:r>
              <a:rPr lang="en-US" sz="2400" dirty="0" err="1">
                <a:latin typeface="Abadi" panose="020B0604020104020204" pitchFamily="34" charset="0"/>
              </a:rPr>
              <a:t>menjadi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lebih</a:t>
            </a:r>
            <a:r>
              <a:rPr lang="en-US" sz="2400" dirty="0">
                <a:latin typeface="Abadi" panose="020B0604020104020204" pitchFamily="34" charset="0"/>
              </a:rPr>
              <a:t> </a:t>
            </a:r>
            <a:r>
              <a:rPr lang="en-US" sz="2400" dirty="0" err="1">
                <a:latin typeface="Abadi" panose="020B0604020104020204" pitchFamily="34" charset="0"/>
              </a:rPr>
              <a:t>baik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AB7EF-8861-F387-3103-F5122D693769}"/>
              </a:ext>
            </a:extLst>
          </p:cNvPr>
          <p:cNvSpPr txBox="1"/>
          <p:nvPr/>
        </p:nvSpPr>
        <p:spPr>
          <a:xfrm>
            <a:off x="930529" y="3929435"/>
            <a:ext cx="729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WS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BCF4F-4E69-E61C-6380-58EDCE0A3527}"/>
              </a:ext>
            </a:extLst>
          </p:cNvPr>
          <p:cNvSpPr txBox="1"/>
          <p:nvPr/>
        </p:nvSpPr>
        <p:spPr>
          <a:xfrm>
            <a:off x="6609669" y="3929435"/>
            <a:ext cx="82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HCI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207" y="4948518"/>
            <a:ext cx="3212461" cy="1040599"/>
          </a:xfrm>
        </p:spPr>
        <p:txBody>
          <a:bodyPr anchor="t">
            <a:normAutofit/>
          </a:bodyPr>
          <a:lstStyle/>
          <a:p>
            <a:pPr algn="ctr"/>
            <a:r>
              <a:rPr lang="en-US" sz="2000" b="1" dirty="0">
                <a:latin typeface="Abadi" panose="020B0604020104020204" pitchFamily="34" charset="0"/>
              </a:rPr>
              <a:t>Heat Map, </a:t>
            </a:r>
            <a:r>
              <a:rPr lang="en-US" sz="2000" dirty="0" err="1">
                <a:latin typeface="Abadi" panose="020B0604020104020204" pitchFamily="34" charset="0"/>
              </a:rPr>
              <a:t>keterikatan</a:t>
            </a:r>
            <a:r>
              <a:rPr lang="en-US" sz="2000" b="1" dirty="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WS </a:t>
            </a:r>
            <a:r>
              <a:rPr lang="en-US" sz="2000" dirty="0" err="1">
                <a:latin typeface="Abadi" panose="020B0604020104020204" pitchFamily="34" charset="0"/>
              </a:rPr>
              <a:t>lebih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kuat</a:t>
            </a:r>
            <a:r>
              <a:rPr lang="en-US" sz="2000" dirty="0">
                <a:latin typeface="Abadi" panose="020B0604020104020204" pitchFamily="34" charset="0"/>
              </a:rPr>
              <a:t> pada </a:t>
            </a:r>
            <a:r>
              <a:rPr lang="en-US" sz="2000" dirty="0" err="1">
                <a:latin typeface="Abadi" panose="020B0604020104020204" pitchFamily="34" charset="0"/>
              </a:rPr>
              <a:t>disiplin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tertentu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FA15E0-A6DB-4746-A2EC-6B9185B7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" y="409950"/>
            <a:ext cx="6353996" cy="4538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A1DFC-B448-B416-DD83-877A8ECA3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89937"/>
            <a:ext cx="5850032" cy="4178594"/>
          </a:xfrm>
          <a:prstGeom prst="rect">
            <a:avLst/>
          </a:prstGeom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6B4EFD97-A528-3A6D-73EB-B3A31680A85C}"/>
              </a:ext>
            </a:extLst>
          </p:cNvPr>
          <p:cNvSpPr txBox="1">
            <a:spLocks/>
          </p:cNvSpPr>
          <p:nvPr/>
        </p:nvSpPr>
        <p:spPr>
          <a:xfrm>
            <a:off x="818560" y="4948518"/>
            <a:ext cx="471266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badi" panose="020B0604020104020204" pitchFamily="34" charset="0"/>
              </a:rPr>
              <a:t>Web Science Butterfly, </a:t>
            </a:r>
            <a:r>
              <a:rPr lang="en-US" sz="2000" dirty="0">
                <a:latin typeface="Abadi" panose="020B0604020104020204" pitchFamily="34" charset="0"/>
              </a:rPr>
              <a:t>Web Science</a:t>
            </a:r>
            <a:r>
              <a:rPr lang="en-US" sz="2000" b="1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memiliki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cakupan</a:t>
            </a:r>
            <a:r>
              <a:rPr lang="en-US" sz="2000" dirty="0">
                <a:latin typeface="Abadi" panose="020B0604020104020204" pitchFamily="34" charset="0"/>
              </a:rPr>
              <a:t> yang </a:t>
            </a:r>
            <a:r>
              <a:rPr lang="en-US" sz="2000" dirty="0" err="1">
                <a:latin typeface="Abadi" panose="020B0604020104020204" pitchFamily="34" charset="0"/>
              </a:rPr>
              <a:t>luas</a:t>
            </a:r>
            <a:r>
              <a:rPr lang="en-US" sz="2000" dirty="0">
                <a:latin typeface="Abadi" panose="020B0604020104020204" pitchFamily="34" charset="0"/>
              </a:rPr>
              <a:t>, yang </a:t>
            </a:r>
            <a:r>
              <a:rPr lang="en-US" sz="2000" dirty="0" err="1">
                <a:latin typeface="Abadi" panose="020B0604020104020204" pitchFamily="34" charset="0"/>
              </a:rPr>
              <a:t>beririsan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dengan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disiplin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ilmu</a:t>
            </a:r>
            <a:r>
              <a:rPr lang="en-US" sz="2000" dirty="0">
                <a:latin typeface="Abadi" panose="020B0604020104020204" pitchFamily="34" charset="0"/>
              </a:rPr>
              <a:t> yang lain</a:t>
            </a:r>
          </a:p>
        </p:txBody>
      </p:sp>
    </p:spTree>
    <p:extLst>
      <p:ext uri="{BB962C8B-B14F-4D97-AF65-F5344CB8AC3E}">
        <p14:creationId xmlns:p14="http://schemas.microsoft.com/office/powerpoint/2010/main" val="2146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711" y="2344399"/>
            <a:ext cx="3822418" cy="1911053"/>
          </a:xfrm>
        </p:spPr>
        <p:txBody>
          <a:bodyPr anchor="t">
            <a:normAutofit fontScale="90000"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Heat Map HCI </a:t>
            </a:r>
            <a:br>
              <a:rPr lang="en-US" sz="2800" b="1" dirty="0">
                <a:latin typeface="Abadi" panose="020B0604020104020204" pitchFamily="34" charset="0"/>
              </a:rPr>
            </a:br>
            <a:br>
              <a:rPr lang="en-US" sz="2800" b="1" dirty="0">
                <a:latin typeface="Abadi" panose="020B0604020104020204" pitchFamily="34" charset="0"/>
              </a:rPr>
            </a:br>
            <a:r>
              <a:rPr lang="en-US" sz="2800" dirty="0" err="1">
                <a:latin typeface="Abadi" panose="020B0604020104020204" pitchFamily="34" charset="0"/>
              </a:rPr>
              <a:t>HCI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berfokus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kepada</a:t>
            </a:r>
            <a:r>
              <a:rPr lang="en-US" sz="2800" dirty="0">
                <a:latin typeface="Abadi" panose="020B0604020104020204" pitchFamily="34" charset="0"/>
              </a:rPr>
              <a:t> Computer Science dan Psychology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8B8E4-1D5A-D087-7D1B-220ADAF4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" y="811795"/>
            <a:ext cx="6966769" cy="49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535454"/>
            <a:ext cx="9942506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Materi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Pokok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4" name="Graphic 3" descr="Earth globe: Americas with solid fill">
            <a:extLst>
              <a:ext uri="{FF2B5EF4-FFF2-40B4-BE49-F238E27FC236}">
                <a16:creationId xmlns:a16="http://schemas.microsoft.com/office/drawing/2014/main" id="{55B20E98-04F8-3579-A021-00E9D69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47" y="262544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4D90A-FA22-6514-1F39-BADFE20A87CB}"/>
              </a:ext>
            </a:extLst>
          </p:cNvPr>
          <p:cNvSpPr txBox="1"/>
          <p:nvPr/>
        </p:nvSpPr>
        <p:spPr>
          <a:xfrm>
            <a:off x="1172576" y="3597741"/>
            <a:ext cx="729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WS</a:t>
            </a:r>
            <a:endParaRPr lang="en-US" dirty="0"/>
          </a:p>
        </p:txBody>
      </p:sp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724F0AA3-7511-1278-F4DF-3F45BD0E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20117" y="262544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8B75D-5B3B-1D9C-4B90-5D6F09C1756A}"/>
              </a:ext>
            </a:extLst>
          </p:cNvPr>
          <p:cNvSpPr txBox="1"/>
          <p:nvPr/>
        </p:nvSpPr>
        <p:spPr>
          <a:xfrm>
            <a:off x="6412445" y="3597742"/>
            <a:ext cx="82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HCI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AB7D958-23FE-0BE8-662B-DA394C12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477" y="2110906"/>
            <a:ext cx="3484551" cy="2747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err="1">
                <a:latin typeface="Abadi" panose="020B0604020104020204" pitchFamily="34" charset="0"/>
              </a:rPr>
              <a:t>Membangun</a:t>
            </a:r>
            <a:r>
              <a:rPr lang="en-US" sz="3200" b="1" dirty="0">
                <a:latin typeface="Abadi" panose="020B0604020104020204" pitchFamily="34" charset="0"/>
              </a:rPr>
              <a:t> &amp; </a:t>
            </a:r>
            <a:r>
              <a:rPr lang="en-US" sz="3200" b="1" dirty="0" err="1">
                <a:latin typeface="Abadi" panose="020B0604020104020204" pitchFamily="34" charset="0"/>
              </a:rPr>
              <a:t>Evaluasi</a:t>
            </a:r>
            <a:r>
              <a:rPr lang="en-US" sz="3200" b="1" dirty="0">
                <a:latin typeface="Abadi" panose="020B0604020104020204" pitchFamily="34" charset="0"/>
              </a:rPr>
              <a:t> Tools </a:t>
            </a:r>
            <a:r>
              <a:rPr lang="en-US" sz="3200" b="1" dirty="0" err="1">
                <a:latin typeface="Abadi" panose="020B0604020104020204" pitchFamily="34" charset="0"/>
              </a:rPr>
              <a:t>terkait</a:t>
            </a:r>
            <a:r>
              <a:rPr lang="en-US" sz="3200" b="1" dirty="0">
                <a:latin typeface="Abadi" panose="020B0604020104020204" pitchFamily="34" charset="0"/>
              </a:rPr>
              <a:t> WEB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0B1A43-F206-5AF9-E324-A13FA143B08F}"/>
              </a:ext>
            </a:extLst>
          </p:cNvPr>
          <p:cNvSpPr txBox="1">
            <a:spLocks/>
          </p:cNvSpPr>
          <p:nvPr/>
        </p:nvSpPr>
        <p:spPr>
          <a:xfrm>
            <a:off x="7726693" y="2110907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 err="1">
                <a:latin typeface="Abadi" panose="020B0604020104020204" pitchFamily="34" charset="0"/>
              </a:rPr>
              <a:t>Implikasi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Sosial</a:t>
            </a:r>
            <a:r>
              <a:rPr lang="en-US" sz="3200" b="1" dirty="0">
                <a:latin typeface="Abadi" panose="020B0604020104020204" pitchFamily="34" charset="0"/>
              </a:rPr>
              <a:t> dan </a:t>
            </a:r>
            <a:r>
              <a:rPr lang="en-US" sz="3200" b="1" dirty="0" err="1">
                <a:latin typeface="Abadi" panose="020B0604020104020204" pitchFamily="34" charset="0"/>
              </a:rPr>
              <a:t>hasil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interaksi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dari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sebuah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sistem</a:t>
            </a:r>
            <a:endParaRPr lang="en-US" sz="32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535454"/>
            <a:ext cx="9942506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Bidang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4" name="Graphic 3" descr="Earth globe: Americas with solid fill">
            <a:extLst>
              <a:ext uri="{FF2B5EF4-FFF2-40B4-BE49-F238E27FC236}">
                <a16:creationId xmlns:a16="http://schemas.microsoft.com/office/drawing/2014/main" id="{55B20E98-04F8-3579-A021-00E9D69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47" y="262544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4D90A-FA22-6514-1F39-BADFE20A87CB}"/>
              </a:ext>
            </a:extLst>
          </p:cNvPr>
          <p:cNvSpPr txBox="1"/>
          <p:nvPr/>
        </p:nvSpPr>
        <p:spPr>
          <a:xfrm>
            <a:off x="1172576" y="3597741"/>
            <a:ext cx="729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WS</a:t>
            </a:r>
            <a:endParaRPr lang="en-US" dirty="0"/>
          </a:p>
        </p:txBody>
      </p:sp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724F0AA3-7511-1278-F4DF-3F45BD0E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20117" y="262544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8B75D-5B3B-1D9C-4B90-5D6F09C1756A}"/>
              </a:ext>
            </a:extLst>
          </p:cNvPr>
          <p:cNvSpPr txBox="1"/>
          <p:nvPr/>
        </p:nvSpPr>
        <p:spPr>
          <a:xfrm>
            <a:off x="6412445" y="3597742"/>
            <a:ext cx="82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HCI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AB7D958-23FE-0BE8-662B-DA394C12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1491142"/>
            <a:ext cx="11026587" cy="2747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Abadi" panose="020B0604020104020204" pitchFamily="34" charset="0"/>
              </a:rPr>
              <a:t>Beberapa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bidang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bisa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saja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saling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tumpang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tindih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atau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tidak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0B1A43-F206-5AF9-E324-A13FA143B08F}"/>
              </a:ext>
            </a:extLst>
          </p:cNvPr>
          <p:cNvSpPr txBox="1">
            <a:spLocks/>
          </p:cNvSpPr>
          <p:nvPr/>
        </p:nvSpPr>
        <p:spPr>
          <a:xfrm>
            <a:off x="7726693" y="2446830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badi" panose="020B0604020104020204" pitchFamily="34" charset="0"/>
              </a:rPr>
              <a:t>HCI </a:t>
            </a:r>
            <a:r>
              <a:rPr lang="en-US" sz="2000" dirty="0" err="1">
                <a:latin typeface="Abadi" panose="020B0604020104020204" pitchFamily="34" charset="0"/>
              </a:rPr>
              <a:t>berfokus</a:t>
            </a:r>
            <a:r>
              <a:rPr lang="en-US" sz="2000" dirty="0">
                <a:latin typeface="Abadi" panose="020B0604020104020204" pitchFamily="34" charset="0"/>
              </a:rPr>
              <a:t> Detail </a:t>
            </a:r>
            <a:r>
              <a:rPr lang="en-US" sz="2000" dirty="0" err="1">
                <a:latin typeface="Abadi" panose="020B0604020104020204" pitchFamily="34" charset="0"/>
              </a:rPr>
              <a:t>dari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sebuah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interaksi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seperti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bagian</a:t>
            </a:r>
            <a:r>
              <a:rPr lang="en-US" sz="2000" dirty="0">
                <a:latin typeface="Abadi" panose="020B0604020104020204" pitchFamily="34" charset="0"/>
              </a:rPr>
              <a:t> yang paling </a:t>
            </a:r>
            <a:r>
              <a:rPr lang="en-US" sz="2000" dirty="0" err="1">
                <a:latin typeface="Abadi" panose="020B0604020104020204" pitchFamily="34" charset="0"/>
              </a:rPr>
              <a:t>sering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dikunjungi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en-US" sz="2000" dirty="0" err="1">
                <a:latin typeface="Abadi" panose="020B0604020104020204" pitchFamily="34" charset="0"/>
              </a:rPr>
              <a:t>atau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waktu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menekan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tombol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Abadi" panose="020B0604020104020204" pitchFamily="34" charset="0"/>
              </a:rPr>
              <a:t>Area HCI </a:t>
            </a:r>
            <a:r>
              <a:rPr lang="en-US" sz="2000" dirty="0" err="1">
                <a:latin typeface="Abadi" panose="020B0604020104020204" pitchFamily="34" charset="0"/>
              </a:rPr>
              <a:t>Tidak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ada</a:t>
            </a:r>
            <a:r>
              <a:rPr lang="en-US" sz="2000" dirty="0">
                <a:latin typeface="Abadi" panose="020B0604020104020204" pitchFamily="34" charset="0"/>
              </a:rPr>
              <a:t> pada WS : non web interface, Word processor, Satnav </a:t>
            </a:r>
            <a:r>
              <a:rPr lang="en-US" sz="2000" dirty="0" err="1">
                <a:latin typeface="Abadi" panose="020B0604020104020204" pitchFamily="34" charset="0"/>
              </a:rPr>
              <a:t>dll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76AA3C0C-DF4A-304D-C883-683C49226C4E}"/>
              </a:ext>
            </a:extLst>
          </p:cNvPr>
          <p:cNvSpPr txBox="1">
            <a:spLocks/>
          </p:cNvSpPr>
          <p:nvPr/>
        </p:nvSpPr>
        <p:spPr>
          <a:xfrm>
            <a:off x="2343389" y="2516146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Abadi" panose="020B0604020104020204" pitchFamily="34" charset="0"/>
              </a:rPr>
              <a:t>WS </a:t>
            </a:r>
            <a:r>
              <a:rPr lang="en-US" sz="1800" dirty="0" err="1">
                <a:latin typeface="Abadi" panose="020B0604020104020204" pitchFamily="34" charset="0"/>
              </a:rPr>
              <a:t>berfokus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teknologi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dari</a:t>
            </a:r>
            <a:r>
              <a:rPr lang="en-US" sz="1800" dirty="0">
                <a:latin typeface="Abadi" panose="020B0604020104020204" pitchFamily="34" charset="0"/>
              </a:rPr>
              <a:t> web </a:t>
            </a:r>
            <a:r>
              <a:rPr lang="en-US" sz="1800" dirty="0" err="1">
                <a:latin typeface="Abadi" panose="020B0604020104020204" pitchFamily="34" charset="0"/>
              </a:rPr>
              <a:t>itu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sendiri</a:t>
            </a:r>
            <a:r>
              <a:rPr lang="en-US" sz="1800" dirty="0">
                <a:latin typeface="Abadi" panose="020B0604020104020204" pitchFamily="34" charset="0"/>
              </a:rPr>
              <a:t> dan </a:t>
            </a:r>
            <a:r>
              <a:rPr lang="en-US" sz="1800" dirty="0" err="1">
                <a:latin typeface="Abadi" panose="020B0604020104020204" pitchFamily="34" charset="0"/>
              </a:rPr>
              <a:t>implikasi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terhadap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masyarakat</a:t>
            </a:r>
            <a:r>
              <a:rPr lang="en-US" sz="1800" dirty="0">
                <a:latin typeface="Abadi" panose="020B0604020104020204" pitchFamily="34" charset="0"/>
              </a:rPr>
              <a:t> pada </a:t>
            </a:r>
            <a:r>
              <a:rPr lang="en-US" sz="1800" dirty="0" err="1">
                <a:latin typeface="Abadi" panose="020B0604020104020204" pitchFamily="34" charset="0"/>
              </a:rPr>
              <a:t>bidang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politik</a:t>
            </a:r>
            <a:r>
              <a:rPr lang="en-US" sz="1800" dirty="0">
                <a:latin typeface="Abadi" panose="020B0604020104020204" pitchFamily="34" charset="0"/>
              </a:rPr>
              <a:t>, </a:t>
            </a:r>
            <a:r>
              <a:rPr lang="en-US" sz="1800" dirty="0" err="1">
                <a:latin typeface="Abadi" panose="020B0604020104020204" pitchFamily="34" charset="0"/>
              </a:rPr>
              <a:t>hukum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dll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dalam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konteks</a:t>
            </a:r>
            <a:r>
              <a:rPr lang="en-US" sz="1800" dirty="0">
                <a:latin typeface="Abadi" panose="020B0604020104020204" pitchFamily="34" charset="0"/>
              </a:rPr>
              <a:t> web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273EF6D-B3E2-1AA9-F5C4-B2D24001203B}"/>
              </a:ext>
            </a:extLst>
          </p:cNvPr>
          <p:cNvSpPr txBox="1">
            <a:spLocks/>
          </p:cNvSpPr>
          <p:nvPr/>
        </p:nvSpPr>
        <p:spPr>
          <a:xfrm>
            <a:off x="926082" y="5484018"/>
            <a:ext cx="10190153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err="1">
                <a:latin typeface="Abadi" panose="020B0604020104020204" pitchFamily="34" charset="0"/>
              </a:rPr>
              <a:t>Bidang</a:t>
            </a:r>
            <a:r>
              <a:rPr lang="en-US" sz="2400" b="1" dirty="0">
                <a:latin typeface="Abadi" panose="020B0604020104020204" pitchFamily="34" charset="0"/>
              </a:rPr>
              <a:t> yang overlap </a:t>
            </a:r>
            <a:r>
              <a:rPr lang="en-US" sz="2400" dirty="0">
                <a:latin typeface="Abadi" panose="020B0604020104020204" pitchFamily="34" charset="0"/>
              </a:rPr>
              <a:t>: usability, </a:t>
            </a:r>
            <a:r>
              <a:rPr lang="en-US" sz="2400" dirty="0" err="1">
                <a:latin typeface="Abadi" panose="020B0604020104020204" pitchFamily="34" charset="0"/>
              </a:rPr>
              <a:t>analisis</a:t>
            </a:r>
            <a:r>
              <a:rPr lang="en-US" sz="2400" dirty="0">
                <a:latin typeface="Abadi" panose="020B0604020104020204" pitchFamily="34" charset="0"/>
              </a:rPr>
              <a:t> big data, social media </a:t>
            </a:r>
            <a:r>
              <a:rPr lang="en-US" sz="2400" dirty="0" err="1">
                <a:latin typeface="Abadi" panose="020B0604020104020204" pitchFamily="34" charset="0"/>
              </a:rPr>
              <a:t>dll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8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535454"/>
            <a:ext cx="9942506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Pembagian</a:t>
            </a:r>
            <a:r>
              <a:rPr lang="en-US" b="1" dirty="0">
                <a:latin typeface="Abadi" panose="020B0604020104020204" pitchFamily="34" charset="0"/>
              </a:rPr>
              <a:t> HCI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AB7D958-23FE-0BE8-662B-DA394C12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1491142"/>
            <a:ext cx="11026587" cy="58477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Abadi" panose="020B0604020104020204" pitchFamily="34" charset="0"/>
              </a:rPr>
              <a:t>Dalam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konteks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peran</a:t>
            </a:r>
            <a:r>
              <a:rPr lang="en-US" sz="2000" dirty="0">
                <a:latin typeface="Abadi" panose="020B0604020104020204" pitchFamily="34" charset="0"/>
              </a:rPr>
              <a:t> di masa modern </a:t>
            </a:r>
            <a:r>
              <a:rPr lang="en-US" sz="2000" dirty="0" err="1">
                <a:latin typeface="Abadi" panose="020B0604020104020204" pitchFamily="34" charset="0"/>
              </a:rPr>
              <a:t>menurut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Shneiderman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0B1A43-F206-5AF9-E324-A13FA143B08F}"/>
              </a:ext>
            </a:extLst>
          </p:cNvPr>
          <p:cNvSpPr txBox="1">
            <a:spLocks/>
          </p:cNvSpPr>
          <p:nvPr/>
        </p:nvSpPr>
        <p:spPr>
          <a:xfrm>
            <a:off x="6642847" y="2618895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latin typeface="Abadi" panose="020B0604020104020204" pitchFamily="34" charset="0"/>
              </a:rPr>
              <a:t>Macro HCI</a:t>
            </a:r>
            <a:r>
              <a:rPr lang="en-US" sz="1600" dirty="0">
                <a:latin typeface="Abadi" panose="020B0604020104020204" pitchFamily="34" charset="0"/>
              </a:rPr>
              <a:t>, </a:t>
            </a:r>
            <a:r>
              <a:rPr lang="en-US" sz="1600" dirty="0" err="1">
                <a:latin typeface="Abadi" panose="020B0604020104020204" pitchFamily="34" charset="0"/>
              </a:rPr>
              <a:t>peneliti</a:t>
            </a:r>
            <a:r>
              <a:rPr lang="en-US" sz="1600" dirty="0">
                <a:latin typeface="Abadi" panose="020B0604020104020204" pitchFamily="34" charset="0"/>
              </a:rPr>
              <a:t> dan </a:t>
            </a:r>
            <a:r>
              <a:rPr lang="en-US" sz="1600" dirty="0" err="1">
                <a:latin typeface="Abadi" panose="020B0604020104020204" pitchFamily="34" charset="0"/>
              </a:rPr>
              <a:t>pengembang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sistem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membuat</a:t>
            </a:r>
            <a:r>
              <a:rPr lang="en-US" sz="1600" dirty="0">
                <a:latin typeface="Abadi" panose="020B0604020104020204" pitchFamily="34" charset="0"/>
              </a:rPr>
              <a:t> interfaces pada </a:t>
            </a:r>
            <a:r>
              <a:rPr lang="en-US" sz="1600" dirty="0" err="1">
                <a:latin typeface="Abadi" panose="020B0604020104020204" pitchFamily="34" charset="0"/>
              </a:rPr>
              <a:t>konteks</a:t>
            </a:r>
            <a:r>
              <a:rPr lang="en-US" sz="1600" dirty="0">
                <a:latin typeface="Abadi" panose="020B0604020104020204" pitchFamily="34" charset="0"/>
              </a:rPr>
              <a:t> area yang </a:t>
            </a:r>
            <a:r>
              <a:rPr lang="en-US" sz="1600" dirty="0" err="1">
                <a:latin typeface="Abadi" panose="020B0604020104020204" pitchFamily="34" charset="0"/>
              </a:rPr>
              <a:t>lebih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luas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seperti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pengalaman</a:t>
            </a:r>
            <a:r>
              <a:rPr lang="en-US" sz="1600" dirty="0">
                <a:latin typeface="Abadi" panose="020B0604020104020204" pitchFamily="34" charset="0"/>
              </a:rPr>
              <a:t>, </a:t>
            </a:r>
            <a:r>
              <a:rPr lang="en-US" sz="1600" dirty="0" err="1">
                <a:latin typeface="Abadi" panose="020B0604020104020204" pitchFamily="34" charset="0"/>
              </a:rPr>
              <a:t>partisipasi</a:t>
            </a:r>
            <a:r>
              <a:rPr lang="en-US" sz="1600" dirty="0">
                <a:latin typeface="Abadi" panose="020B0604020104020204" pitchFamily="34" charset="0"/>
              </a:rPr>
              <a:t> social, </a:t>
            </a:r>
            <a:r>
              <a:rPr lang="en-US" sz="1600" dirty="0" err="1">
                <a:latin typeface="Abadi" panose="020B0604020104020204" pitchFamily="34" charset="0"/>
              </a:rPr>
              <a:t>motivasi</a:t>
            </a:r>
            <a:r>
              <a:rPr lang="en-US" sz="1600" dirty="0">
                <a:latin typeface="Abadi" panose="020B0604020104020204" pitchFamily="34" charset="0"/>
              </a:rPr>
              <a:t>, </a:t>
            </a:r>
            <a:r>
              <a:rPr lang="en-US" sz="1600" dirty="0" err="1">
                <a:latin typeface="Abadi" panose="020B0604020104020204" pitchFamily="34" charset="0"/>
              </a:rPr>
              <a:t>astetik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dll</a:t>
            </a:r>
            <a:endParaRPr lang="en-US" sz="16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Abadi" panose="020B0604020104020204" pitchFamily="34" charset="0"/>
              </a:rPr>
              <a:t>Tantangan</a:t>
            </a:r>
            <a:r>
              <a:rPr lang="en-US" sz="1600" dirty="0">
                <a:latin typeface="Abadi" panose="020B0604020104020204" pitchFamily="34" charset="0"/>
              </a:rPr>
              <a:t> : </a:t>
            </a:r>
            <a:r>
              <a:rPr lang="en-US" sz="1600" dirty="0" err="1">
                <a:latin typeface="Abadi" panose="020B0604020104020204" pitchFamily="34" charset="0"/>
              </a:rPr>
              <a:t>tugas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terbuka</a:t>
            </a:r>
            <a:r>
              <a:rPr lang="en-US" sz="1600" dirty="0">
                <a:latin typeface="Abadi" panose="020B0604020104020204" pitchFamily="34" charset="0"/>
              </a:rPr>
              <a:t>, </a:t>
            </a:r>
            <a:r>
              <a:rPr lang="en-US" sz="1600" dirty="0" err="1">
                <a:latin typeface="Abadi" panose="020B0604020104020204" pitchFamily="34" charset="0"/>
              </a:rPr>
              <a:t>tujuan</a:t>
            </a:r>
            <a:r>
              <a:rPr lang="en-US" sz="1600" dirty="0">
                <a:latin typeface="Abadi" panose="020B0604020104020204" pitchFamily="34" charset="0"/>
              </a:rPr>
              <a:t> user yang </a:t>
            </a:r>
            <a:r>
              <a:rPr lang="en-US" sz="1600" dirty="0" err="1">
                <a:latin typeface="Abadi" panose="020B0604020104020204" pitchFamily="34" charset="0"/>
              </a:rPr>
              <a:t>bisa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berubah-ubah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dll</a:t>
            </a:r>
            <a:endParaRPr lang="en-US" sz="1600" dirty="0">
              <a:latin typeface="Abadi" panose="020B06040201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76AA3C0C-DF4A-304D-C883-683C49226C4E}"/>
              </a:ext>
            </a:extLst>
          </p:cNvPr>
          <p:cNvSpPr txBox="1">
            <a:spLocks/>
          </p:cNvSpPr>
          <p:nvPr/>
        </p:nvSpPr>
        <p:spPr>
          <a:xfrm>
            <a:off x="2064602" y="2629061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1" dirty="0">
                <a:latin typeface="Abadi" panose="020B0604020104020204" pitchFamily="34" charset="0"/>
              </a:rPr>
              <a:t>Micro HCI</a:t>
            </a:r>
            <a:r>
              <a:rPr lang="en-US" sz="1600" dirty="0">
                <a:latin typeface="Abadi" panose="020B0604020104020204" pitchFamily="34" charset="0"/>
              </a:rPr>
              <a:t>, </a:t>
            </a:r>
            <a:r>
              <a:rPr lang="en-US" sz="1600" dirty="0" err="1">
                <a:latin typeface="Abadi" panose="020B0604020104020204" pitchFamily="34" charset="0"/>
              </a:rPr>
              <a:t>peneliti</a:t>
            </a:r>
            <a:r>
              <a:rPr lang="en-US" sz="1600" dirty="0">
                <a:latin typeface="Abadi" panose="020B0604020104020204" pitchFamily="34" charset="0"/>
              </a:rPr>
              <a:t> dan </a:t>
            </a:r>
            <a:r>
              <a:rPr lang="en-US" sz="1600" dirty="0" err="1">
                <a:latin typeface="Abadi" panose="020B0604020104020204" pitchFamily="34" charset="0"/>
              </a:rPr>
              <a:t>pengembang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sistem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membuat</a:t>
            </a:r>
            <a:r>
              <a:rPr lang="en-US" sz="1600" dirty="0">
                <a:latin typeface="Abadi" panose="020B0604020104020204" pitchFamily="34" charset="0"/>
              </a:rPr>
              <a:t> interfaces yang </a:t>
            </a:r>
            <a:r>
              <a:rPr lang="en-US" sz="1600" dirty="0" err="1">
                <a:latin typeface="Abadi" panose="020B0604020104020204" pitchFamily="34" charset="0"/>
              </a:rPr>
              <a:t>inovatif</a:t>
            </a:r>
            <a:r>
              <a:rPr lang="en-US" sz="1600" dirty="0">
                <a:latin typeface="Abadi" panose="020B0604020104020204" pitchFamily="34" charset="0"/>
              </a:rPr>
              <a:t> dan </a:t>
            </a:r>
            <a:r>
              <a:rPr lang="en-US" sz="1600" dirty="0" err="1">
                <a:latin typeface="Abadi" panose="020B0604020104020204" pitchFamily="34" charset="0"/>
              </a:rPr>
              <a:t>menghasilkan</a:t>
            </a:r>
            <a:r>
              <a:rPr lang="en-US" sz="1600" dirty="0">
                <a:latin typeface="Abadi" panose="020B0604020104020204" pitchFamily="34" charset="0"/>
              </a:rPr>
              <a:t> guidelines, </a:t>
            </a:r>
            <a:r>
              <a:rPr lang="en-US" sz="1600" dirty="0" err="1">
                <a:latin typeface="Abadi" panose="020B0604020104020204" pitchFamily="34" charset="0"/>
              </a:rPr>
              <a:t>tugas</a:t>
            </a:r>
            <a:r>
              <a:rPr lang="en-US" sz="1600" dirty="0">
                <a:latin typeface="Abadi" panose="020B0604020104020204" pitchFamily="34" charset="0"/>
              </a:rPr>
              <a:t>, dan </a:t>
            </a:r>
            <a:r>
              <a:rPr lang="en-US" sz="1600" dirty="0" err="1">
                <a:latin typeface="Abadi" panose="020B0604020104020204" pitchFamily="34" charset="0"/>
              </a:rPr>
              <a:t>kebutuhan</a:t>
            </a:r>
            <a:r>
              <a:rPr lang="en-US" sz="1600" dirty="0">
                <a:latin typeface="Abadi" panose="020B0604020104020204" pitchFamily="34" charset="0"/>
              </a:rPr>
              <a:t> yang </a:t>
            </a:r>
            <a:r>
              <a:rPr lang="en-US" sz="1600" dirty="0" err="1">
                <a:latin typeface="Abadi" panose="020B0604020104020204" pitchFamily="34" charset="0"/>
              </a:rPr>
              <a:t>jelas</a:t>
            </a:r>
            <a:endParaRPr lang="en-US" sz="16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Abadi" panose="020B0604020104020204" pitchFamily="34" charset="0"/>
              </a:rPr>
              <a:t>Tantangan</a:t>
            </a:r>
            <a:r>
              <a:rPr lang="en-US" sz="1600" dirty="0">
                <a:latin typeface="Abadi" panose="020B0604020104020204" pitchFamily="34" charset="0"/>
              </a:rPr>
              <a:t> : </a:t>
            </a:r>
            <a:r>
              <a:rPr lang="en-US" sz="1600" dirty="0" err="1">
                <a:latin typeface="Abadi" panose="020B0604020104020204" pitchFamily="34" charset="0"/>
              </a:rPr>
              <a:t>akomodasi</a:t>
            </a:r>
            <a:r>
              <a:rPr lang="en-US" sz="1600" dirty="0">
                <a:latin typeface="Abadi" panose="020B0604020104020204" pitchFamily="34" charset="0"/>
              </a:rPr>
              <a:t> user </a:t>
            </a:r>
            <a:r>
              <a:rPr lang="en-US" sz="1600" dirty="0" err="1">
                <a:latin typeface="Abadi" panose="020B0604020104020204" pitchFamily="34" charset="0"/>
              </a:rPr>
              <a:t>segala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kalangan</a:t>
            </a:r>
            <a:endParaRPr lang="en-US" sz="1600" dirty="0">
              <a:latin typeface="Abadi" panose="020B06040201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9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535454"/>
            <a:ext cx="9942506" cy="1325563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Methodology</a:t>
            </a:r>
          </a:p>
        </p:txBody>
      </p:sp>
      <p:pic>
        <p:nvPicPr>
          <p:cNvPr id="4" name="Graphic 3" descr="Earth globe: Americas with solid fill">
            <a:extLst>
              <a:ext uri="{FF2B5EF4-FFF2-40B4-BE49-F238E27FC236}">
                <a16:creationId xmlns:a16="http://schemas.microsoft.com/office/drawing/2014/main" id="{55B20E98-04F8-3579-A021-00E9D69F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247" y="262544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4D90A-FA22-6514-1F39-BADFE20A87CB}"/>
              </a:ext>
            </a:extLst>
          </p:cNvPr>
          <p:cNvSpPr txBox="1"/>
          <p:nvPr/>
        </p:nvSpPr>
        <p:spPr>
          <a:xfrm>
            <a:off x="1172576" y="3597741"/>
            <a:ext cx="729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WS</a:t>
            </a:r>
            <a:endParaRPr lang="en-US" dirty="0"/>
          </a:p>
        </p:txBody>
      </p:sp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724F0AA3-7511-1278-F4DF-3F45BD0E2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20117" y="262544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8B75D-5B3B-1D9C-4B90-5D6F09C1756A}"/>
              </a:ext>
            </a:extLst>
          </p:cNvPr>
          <p:cNvSpPr txBox="1"/>
          <p:nvPr/>
        </p:nvSpPr>
        <p:spPr>
          <a:xfrm>
            <a:off x="6412445" y="3597742"/>
            <a:ext cx="822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HCI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A0B1A43-F206-5AF9-E324-A13FA143B08F}"/>
              </a:ext>
            </a:extLst>
          </p:cNvPr>
          <p:cNvSpPr txBox="1">
            <a:spLocks/>
          </p:cNvSpPr>
          <p:nvPr/>
        </p:nvSpPr>
        <p:spPr>
          <a:xfrm>
            <a:off x="7726693" y="2446830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latin typeface="Abadi" panose="020B0604020104020204" pitchFamily="34" charset="0"/>
              </a:rPr>
              <a:t>Memahami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kebutuhan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pengguna</a:t>
            </a:r>
            <a:r>
              <a:rPr lang="en-US" sz="2000" dirty="0">
                <a:latin typeface="Abadi" panose="020B0604020104020204" pitchFamily="34" charset="0"/>
              </a:rPr>
              <a:t> dan </a:t>
            </a:r>
            <a:r>
              <a:rPr lang="en-US" sz="2000" dirty="0" err="1">
                <a:latin typeface="Abadi" panose="020B0604020104020204" pitchFamily="34" charset="0"/>
              </a:rPr>
              <a:t>masalah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kualitatif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latin typeface="Abadi" panose="020B0604020104020204" pitchFamily="34" charset="0"/>
              </a:rPr>
              <a:t>Analisis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tugas</a:t>
            </a:r>
            <a:r>
              <a:rPr lang="en-US" sz="2000" dirty="0">
                <a:latin typeface="Abadi" panose="020B0604020104020204" pitchFamily="34" charset="0"/>
              </a:rPr>
              <a:t> dan </a:t>
            </a:r>
            <a:r>
              <a:rPr lang="en-US" sz="2000" dirty="0" err="1">
                <a:latin typeface="Abadi" panose="020B0604020104020204" pitchFamily="34" charset="0"/>
              </a:rPr>
              <a:t>kebutuhan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latin typeface="Abadi" panose="020B0604020104020204" pitchFamily="34" charset="0"/>
              </a:rPr>
              <a:t>implementasi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76AA3C0C-DF4A-304D-C883-683C49226C4E}"/>
              </a:ext>
            </a:extLst>
          </p:cNvPr>
          <p:cNvSpPr txBox="1">
            <a:spLocks/>
          </p:cNvSpPr>
          <p:nvPr/>
        </p:nvSpPr>
        <p:spPr>
          <a:xfrm>
            <a:off x="2743237" y="2516146"/>
            <a:ext cx="348455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badi" panose="020B0604020104020204" pitchFamily="34" charset="0"/>
              </a:rPr>
              <a:t>Pengamatan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masalah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berdasarkan</a:t>
            </a:r>
            <a:r>
              <a:rPr lang="en-US" sz="1800" dirty="0">
                <a:latin typeface="Abadi" panose="020B0604020104020204" pitchFamily="34" charset="0"/>
              </a:rPr>
              <a:t> area theorical dan </a:t>
            </a:r>
            <a:r>
              <a:rPr lang="en-US" sz="1800" dirty="0" err="1">
                <a:latin typeface="Abadi" panose="020B0604020104020204" pitchFamily="34" charset="0"/>
              </a:rPr>
              <a:t>kuantitatif</a:t>
            </a:r>
            <a:endParaRPr lang="en-US" sz="1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err="1">
                <a:latin typeface="Abadi" panose="020B0604020104020204" pitchFamily="34" charset="0"/>
              </a:rPr>
              <a:t>Analisis</a:t>
            </a:r>
            <a:r>
              <a:rPr lang="en-US" sz="1800" dirty="0">
                <a:latin typeface="Abadi" panose="020B0604020104020204" pitchFamily="34" charset="0"/>
              </a:rPr>
              <a:t> </a:t>
            </a:r>
            <a:r>
              <a:rPr lang="en-US" sz="1800" dirty="0" err="1">
                <a:latin typeface="Abadi" panose="020B0604020104020204" pitchFamily="34" charset="0"/>
              </a:rPr>
              <a:t>pola</a:t>
            </a:r>
            <a:r>
              <a:rPr lang="en-US" sz="1800" dirty="0">
                <a:latin typeface="Abadi" panose="020B0604020104020204" pitchFamily="34" charset="0"/>
              </a:rPr>
              <a:t> data domain</a:t>
            </a:r>
          </a:p>
        </p:txBody>
      </p:sp>
    </p:spTree>
    <p:extLst>
      <p:ext uri="{BB962C8B-B14F-4D97-AF65-F5344CB8AC3E}">
        <p14:creationId xmlns:p14="http://schemas.microsoft.com/office/powerpoint/2010/main" val="265196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04B-24D9-2B8C-3F2B-6CE83E3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3" y="777501"/>
            <a:ext cx="994250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31F20"/>
                </a:solidFill>
                <a:latin typeface="Abadi" panose="020B0604020104020204" pitchFamily="34" charset="0"/>
              </a:rPr>
              <a:t>Kesimpulan</a:t>
            </a:r>
            <a:endParaRPr lang="en-US" sz="8000" b="1" dirty="0">
              <a:latin typeface="Abadi" panose="020B0604020104020204" pitchFamily="34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485F9C7-B93A-9C25-3ED0-1C404986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260" y="2034988"/>
            <a:ext cx="10694894" cy="38510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>
                <a:latin typeface="Abadi" panose="020B0604020104020204" pitchFamily="34" charset="0"/>
              </a:rPr>
              <a:t>Bidang</a:t>
            </a:r>
            <a:r>
              <a:rPr lang="en-US" sz="2000" dirty="0">
                <a:latin typeface="Abadi" panose="020B0604020104020204" pitchFamily="34" charset="0"/>
              </a:rPr>
              <a:t> HCI dan WS </a:t>
            </a:r>
            <a:r>
              <a:rPr lang="en-US" sz="2000" dirty="0" err="1">
                <a:latin typeface="Abadi" panose="020B0604020104020204" pitchFamily="34" charset="0"/>
              </a:rPr>
              <a:t>indentikal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membawahi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banyak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disiplin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ilmu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en-US" sz="2000" dirty="0" err="1">
                <a:latin typeface="Abadi" panose="020B0604020104020204" pitchFamily="34" charset="0"/>
              </a:rPr>
              <a:t>scopenya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tak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selamanya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saling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terhubung</a:t>
            </a:r>
            <a:r>
              <a:rPr lang="en-US" sz="2000" dirty="0">
                <a:latin typeface="Abadi" panose="020B0604020104020204" pitchFamily="34" charset="0"/>
              </a:rPr>
              <a:t>. WS </a:t>
            </a:r>
            <a:r>
              <a:rPr lang="en-US" sz="2000" dirty="0" err="1">
                <a:latin typeface="Abadi" panose="020B0604020104020204" pitchFamily="34" charset="0"/>
              </a:rPr>
              <a:t>lebih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menekankan</a:t>
            </a:r>
            <a:r>
              <a:rPr lang="en-US" sz="2000" dirty="0">
                <a:latin typeface="Abadi" panose="020B0604020104020204" pitchFamily="34" charset="0"/>
              </a:rPr>
              <a:t> pada </a:t>
            </a:r>
            <a:r>
              <a:rPr lang="en-US" sz="2000" dirty="0" err="1">
                <a:latin typeface="Abadi" panose="020B0604020104020204" pitchFamily="34" charset="0"/>
              </a:rPr>
              <a:t>teknologi</a:t>
            </a:r>
            <a:r>
              <a:rPr lang="en-US" sz="2000" dirty="0">
                <a:latin typeface="Abadi" panose="020B0604020104020204" pitchFamily="34" charset="0"/>
              </a:rPr>
              <a:t> web </a:t>
            </a:r>
            <a:r>
              <a:rPr lang="en-US" sz="2000" dirty="0" err="1">
                <a:latin typeface="Abadi" panose="020B0604020104020204" pitchFamily="34" charset="0"/>
              </a:rPr>
              <a:t>atau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perilaku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secara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luas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sebuah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bidang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pengamatan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en-US" sz="2000" dirty="0" err="1">
                <a:latin typeface="Abadi" panose="020B0604020104020204" pitchFamily="34" charset="0"/>
              </a:rPr>
              <a:t>sedangkan</a:t>
            </a:r>
            <a:r>
              <a:rPr lang="en-US" sz="2000" dirty="0">
                <a:latin typeface="Abadi" panose="020B0604020104020204" pitchFamily="34" charset="0"/>
              </a:rPr>
              <a:t> HCI </a:t>
            </a:r>
            <a:r>
              <a:rPr lang="en-US" sz="2000" dirty="0" err="1">
                <a:latin typeface="Abadi" panose="020B0604020104020204" pitchFamily="34" charset="0"/>
              </a:rPr>
              <a:t>menekankan</a:t>
            </a:r>
            <a:r>
              <a:rPr lang="en-US" sz="2000" dirty="0">
                <a:latin typeface="Abadi" panose="020B0604020104020204" pitchFamily="34" charset="0"/>
              </a:rPr>
              <a:t> pada </a:t>
            </a:r>
            <a:r>
              <a:rPr lang="en-US" sz="2000" dirty="0" err="1">
                <a:latin typeface="Abadi" panose="020B0604020104020204" pitchFamily="34" charset="0"/>
              </a:rPr>
              <a:t>desain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interaktif</a:t>
            </a:r>
            <a:r>
              <a:rPr lang="en-US" sz="2000" dirty="0">
                <a:latin typeface="Abadi" panose="020B0604020104020204" pitchFamily="34" charset="0"/>
              </a:rPr>
              <a:t> yang </a:t>
            </a:r>
            <a:r>
              <a:rPr lang="en-US" sz="2000" dirty="0" err="1">
                <a:latin typeface="Abadi" panose="020B0604020104020204" pitchFamily="34" charset="0"/>
              </a:rPr>
              <a:t>dihasilkan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dari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hubungan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antara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pengguna</a:t>
            </a:r>
            <a:r>
              <a:rPr lang="en-US" sz="2000" dirty="0">
                <a:latin typeface="Abadi" panose="020B0604020104020204" pitchFamily="34" charset="0"/>
              </a:rPr>
              <a:t> dan </a:t>
            </a:r>
            <a:r>
              <a:rPr lang="en-US" sz="2000" dirty="0" err="1">
                <a:latin typeface="Abadi" panose="020B0604020104020204" pitchFamily="34" charset="0"/>
              </a:rPr>
              <a:t>sistem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  <a:endParaRPr lang="en-US" sz="2000" dirty="0">
              <a:solidFill>
                <a:srgbClr val="00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4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7584ff-9545-4046-8e4d-a15fca2743f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EA1B327038434479AB0ECABAA0BCF09" ma:contentTypeVersion="4" ma:contentTypeDescription="Buat sebuah dokumen baru." ma:contentTypeScope="" ma:versionID="6bf5536f3be21238df07fcc7c937ad1c">
  <xsd:schema xmlns:xsd="http://www.w3.org/2001/XMLSchema" xmlns:xs="http://www.w3.org/2001/XMLSchema" xmlns:p="http://schemas.microsoft.com/office/2006/metadata/properties" xmlns:ns3="cb7584ff-9545-4046-8e4d-a15fca2743f3" targetNamespace="http://schemas.microsoft.com/office/2006/metadata/properties" ma:root="true" ma:fieldsID="df911d699ca5240b34c34e860ecc6067" ns3:_="">
    <xsd:import namespace="cb7584ff-9545-4046-8e4d-a15fca2743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584ff-9545-4046-8e4d-a15fca274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FD3696-FB66-43D5-B1B6-B7E9B707EEE7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b7584ff-9545-4046-8e4d-a15fca2743f3"/>
  </ds:schemaRefs>
</ds:datastoreItem>
</file>

<file path=customXml/itemProps2.xml><?xml version="1.0" encoding="utf-8"?>
<ds:datastoreItem xmlns:ds="http://schemas.openxmlformats.org/officeDocument/2006/customXml" ds:itemID="{F9BC085F-EFD9-4900-A6E2-DE23E8986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584ff-9545-4046-8e4d-a15fca274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E2DCF3-5185-41EA-981B-83D366CADD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361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Adine Kirnberg</vt:lpstr>
      <vt:lpstr>Arial</vt:lpstr>
      <vt:lpstr>Calibri</vt:lpstr>
      <vt:lpstr>Calibri Light</vt:lpstr>
      <vt:lpstr>Office Theme</vt:lpstr>
      <vt:lpstr>Ulasan Singkat dari Web Science and Human Computer Interaction Forming a Mutually Supportive Relationship</vt:lpstr>
      <vt:lpstr>Hubungan Web Science &amp; Human Computer Interaction</vt:lpstr>
      <vt:lpstr>Heat Map, keterikatan WS lebih kuat pada disiplin tertentu</vt:lpstr>
      <vt:lpstr>Heat Map HCI   HCI berfokus kepada Computer Science dan Psychology</vt:lpstr>
      <vt:lpstr>Materi Pokok</vt:lpstr>
      <vt:lpstr>Bidang</vt:lpstr>
      <vt:lpstr>Pembagian HCI</vt:lpstr>
      <vt:lpstr>Methodology</vt:lpstr>
      <vt:lpstr>Kesimpulan</vt:lpstr>
      <vt:lpstr>Terima kasih atas Perhatiannya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A unified technique for entropy enhancement based diabetic retinopathy detection using hybrid neural network</dc:title>
  <dc:creator>Zelli Ghea Mardi Anugrah</dc:creator>
  <cp:lastModifiedBy>Zelli Ghea Mardi Anugrah</cp:lastModifiedBy>
  <cp:revision>15</cp:revision>
  <dcterms:created xsi:type="dcterms:W3CDTF">2023-03-22T11:54:25Z</dcterms:created>
  <dcterms:modified xsi:type="dcterms:W3CDTF">2023-09-06T10:58:41Z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0x010100DEA1B327038434479AB0ECABAA0BCF09</vt:lpwstr>
  </property>
</Properties>
</file>