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6" r:id="rId4"/>
    <p:sldId id="258" r:id="rId5"/>
    <p:sldId id="277" r:id="rId6"/>
    <p:sldId id="275" r:id="rId7"/>
    <p:sldId id="269" r:id="rId8"/>
  </p:sldIdLst>
  <p:sldSz cx="12192000" cy="6858000"/>
  <p:notesSz cx="6858000" cy="9144000"/>
  <p:embeddedFontLst>
    <p:embeddedFont>
      <p:font typeface="Antonio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11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2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24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 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C486F6F8-857E-C475-C9B7-3C3F7FC6AC98}"/>
              </a:ext>
            </a:extLst>
          </p:cNvPr>
          <p:cNvSpPr txBox="1"/>
          <p:nvPr/>
        </p:nvSpPr>
        <p:spPr>
          <a:xfrm>
            <a:off x="1524000" y="5769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Latar</a:t>
            </a: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Belakang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3212B-52E6-454C-E8CA-133164D70B7D}"/>
              </a:ext>
            </a:extLst>
          </p:cNvPr>
          <p:cNvSpPr txBox="1"/>
          <p:nvPr/>
        </p:nvSpPr>
        <p:spPr>
          <a:xfrm>
            <a:off x="1970944" y="1530853"/>
            <a:ext cx="9305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kepuasan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mahasiswa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(SKM)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dosen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syarat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wajib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diisi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mencetak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ujian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Pada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kenyataaannya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mahasiswa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tersebut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mendekati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ujian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pencetakan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kartu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terlambat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C010A-EE86-BA67-7D40-255356DC8DF2}"/>
              </a:ext>
            </a:extLst>
          </p:cNvPr>
          <p:cNvSpPr/>
          <p:nvPr/>
        </p:nvSpPr>
        <p:spPr>
          <a:xfrm>
            <a:off x="1333499" y="1611784"/>
            <a:ext cx="390525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CC6AB-431C-EB81-799A-3BAD068D9744}"/>
              </a:ext>
            </a:extLst>
          </p:cNvPr>
          <p:cNvSpPr txBox="1"/>
          <p:nvPr/>
        </p:nvSpPr>
        <p:spPr>
          <a:xfrm>
            <a:off x="1970943" y="3103528"/>
            <a:ext cx="9305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salah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satunya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C49C9-BD66-D0EB-DC12-700D896154F6}"/>
              </a:ext>
            </a:extLst>
          </p:cNvPr>
          <p:cNvSpPr/>
          <p:nvPr/>
        </p:nvSpPr>
        <p:spPr>
          <a:xfrm>
            <a:off x="1328737" y="3116734"/>
            <a:ext cx="390525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E0C46-9155-7A35-740F-154DEFC8E130}"/>
              </a:ext>
            </a:extLst>
          </p:cNvPr>
          <p:cNvSpPr txBox="1"/>
          <p:nvPr/>
        </p:nvSpPr>
        <p:spPr>
          <a:xfrm>
            <a:off x="1970943" y="3931308"/>
            <a:ext cx="9305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 di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eksplorasi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kepuasan</a:t>
            </a:r>
            <a:r>
              <a:rPr lang="en-US" sz="20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mahasiswa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02AFF-C9B0-7557-30F0-DE22CF805138}"/>
              </a:ext>
            </a:extLst>
          </p:cNvPr>
          <p:cNvSpPr/>
          <p:nvPr/>
        </p:nvSpPr>
        <p:spPr>
          <a:xfrm>
            <a:off x="1328737" y="3944514"/>
            <a:ext cx="390525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783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C486F6F8-857E-C475-C9B7-3C3F7FC6AC98}"/>
              </a:ext>
            </a:extLst>
          </p:cNvPr>
          <p:cNvSpPr txBox="1"/>
          <p:nvPr/>
        </p:nvSpPr>
        <p:spPr>
          <a:xfrm>
            <a:off x="1524000" y="5769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Latar</a:t>
            </a: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Belakang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E0C46-9155-7A35-740F-154DEFC8E130}"/>
              </a:ext>
            </a:extLst>
          </p:cNvPr>
          <p:cNvSpPr txBox="1"/>
          <p:nvPr/>
        </p:nvSpPr>
        <p:spPr>
          <a:xfrm>
            <a:off x="2299920" y="4409494"/>
            <a:ext cx="2829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Terbatas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kepuasan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mahasiswa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1727547"/>
            <a:ext cx="1828798" cy="1828798"/>
          </a:xfrm>
          <a:prstGeom prst="rect">
            <a:avLst/>
          </a:prstGeom>
        </p:spPr>
      </p:pic>
      <p:pic>
        <p:nvPicPr>
          <p:cNvPr id="8" name="Graphic 7" descr="Completed with solid fill">
            <a:extLst>
              <a:ext uri="{FF2B5EF4-FFF2-40B4-BE49-F238E27FC236}">
                <a16:creationId xmlns:a16="http://schemas.microsoft.com/office/drawing/2014/main" id="{A0191417-ABED-9B8A-7F0C-390DAE823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9004" y="1960897"/>
            <a:ext cx="1638296" cy="1638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3827760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BATASAN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281498" y="3763413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FC944-D03D-C239-5ED6-10B07EDA4E62}"/>
              </a:ext>
            </a:extLst>
          </p:cNvPr>
          <p:cNvSpPr txBox="1"/>
          <p:nvPr/>
        </p:nvSpPr>
        <p:spPr>
          <a:xfrm>
            <a:off x="6643322" y="4409494"/>
            <a:ext cx="28296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Eksplorasi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dampak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884176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255030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215938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213062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1524000" y="5769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Metode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201387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Autonomy, 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1524000" y="5769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95987-93D9-0977-0C1D-3D3FE4B31B04}"/>
              </a:ext>
            </a:extLst>
          </p:cNvPr>
          <p:cNvSpPr/>
          <p:nvPr/>
        </p:nvSpPr>
        <p:spPr>
          <a:xfrm>
            <a:off x="1625092" y="1742175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69BFD-B897-5C4A-DD8A-509495C7CB64}"/>
              </a:ext>
            </a:extLst>
          </p:cNvPr>
          <p:cNvSpPr/>
          <p:nvPr/>
        </p:nvSpPr>
        <p:spPr>
          <a:xfrm>
            <a:off x="1625092" y="2430466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55A5C-16D8-BBEF-F75A-636C61C767F0}"/>
              </a:ext>
            </a:extLst>
          </p:cNvPr>
          <p:cNvSpPr txBox="1"/>
          <p:nvPr/>
        </p:nvSpPr>
        <p:spPr>
          <a:xfrm>
            <a:off x="2114549" y="1742175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Player Experience of Need Satisfaction Questionnaire (PENS): Competence and Autonomy ???</a:t>
            </a:r>
            <a:endParaRPr lang="en-US" sz="1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10F7E-C790-991F-86E6-23A4DF46D944}"/>
              </a:ext>
            </a:extLst>
          </p:cNvPr>
          <p:cNvSpPr txBox="1"/>
          <p:nvPr/>
        </p:nvSpPr>
        <p:spPr>
          <a:xfrm>
            <a:off x="2114549" y="2430466"/>
            <a:ext cx="527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Intrinsic Motivation Inventory (IMI) : Enjoyment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3EE26-483A-8C83-A497-6C6AAD9E9157}"/>
              </a:ext>
            </a:extLst>
          </p:cNvPr>
          <p:cNvSpPr txBox="1"/>
          <p:nvPr/>
        </p:nvSpPr>
        <p:spPr>
          <a:xfrm>
            <a:off x="3457575" y="3213889"/>
            <a:ext cx="527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sz="1800" b="1" i="0" dirty="0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Skala</a:t>
            </a:r>
            <a:endParaRPr lang="en-US" sz="1800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0B7C7-BEB1-444F-7527-F46BEFC3653C}"/>
              </a:ext>
            </a:extLst>
          </p:cNvPr>
          <p:cNvSpPr txBox="1"/>
          <p:nvPr/>
        </p:nvSpPr>
        <p:spPr>
          <a:xfrm>
            <a:off x="1766887" y="3642753"/>
            <a:ext cx="8658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1" dirty="0">
                <a:solidFill>
                  <a:srgbClr val="000000"/>
                </a:solidFill>
                <a:effectLst/>
                <a:latin typeface="TimesNewRomanPSMT"/>
              </a:rPr>
              <a:t>bipolar 7-point Likert scale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dimana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1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berarti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“sangat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setuju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”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7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berarti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“Sangat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Setuju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”.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956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5;p2">
            <a:extLst>
              <a:ext uri="{FF2B5EF4-FFF2-40B4-BE49-F238E27FC236}">
                <a16:creationId xmlns:a16="http://schemas.microsoft.com/office/drawing/2014/main" id="{C445B82C-D5E2-EF14-ADE5-60186B783BC8}"/>
              </a:ext>
            </a:extLst>
          </p:cNvPr>
          <p:cNvSpPr txBox="1"/>
          <p:nvPr/>
        </p:nvSpPr>
        <p:spPr>
          <a:xfrm>
            <a:off x="1524000" y="5769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u="none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Kuesioner</a:t>
            </a:r>
            <a:r>
              <a:rPr lang="en-US" sz="3200" b="1" u="none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SKM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E0611-0373-3334-4DBA-DB773117A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371" y="1308114"/>
            <a:ext cx="7849258" cy="51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360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Antonio</vt:lpstr>
      <vt:lpstr>TimesNewRoman</vt:lpstr>
      <vt:lpstr>Roboto</vt:lpstr>
      <vt:lpstr>TimesNewRomanPSMT</vt:lpstr>
      <vt:lpstr>Poppins</vt:lpstr>
      <vt:lpstr>Office Theme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14</cp:revision>
  <dcterms:created xsi:type="dcterms:W3CDTF">2023-09-18T02:28:00Z</dcterms:created>
  <dcterms:modified xsi:type="dcterms:W3CDTF">2023-11-01T15:27:29Z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