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2" r:id="rId5"/>
    <p:sldId id="263" r:id="rId6"/>
    <p:sldId id="267" r:id="rId7"/>
    <p:sldId id="268" r:id="rId8"/>
    <p:sldId id="282" r:id="rId9"/>
    <p:sldId id="270" r:id="rId10"/>
    <p:sldId id="269" r:id="rId11"/>
    <p:sldId id="271" r:id="rId12"/>
    <p:sldId id="281" r:id="rId13"/>
    <p:sldId id="283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5" r:id="rId24"/>
    <p:sldId id="284" r:id="rId25"/>
    <p:sldId id="265" r:id="rId26"/>
  </p:sldIdLst>
  <p:sldSz cx="9144000" cy="5143500" type="screen16x9"/>
  <p:notesSz cx="6858000" cy="9144000"/>
  <p:embeddedFontLst>
    <p:embeddedFont>
      <p:font typeface="Arial Bold" panose="020B0704020202020204" pitchFamily="34" charset="0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IBM Plex Mono" panose="020B0509050203000203" pitchFamily="49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6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00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88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05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06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16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QkCpRhq_eUY?si=4hHIUbB-rMQYBXlP" TargetMode="External"/><Relationship Id="rId3" Type="http://schemas.openxmlformats.org/officeDocument/2006/relationships/hyperlink" Target="https://www.youtube.com/watch?si=CVKiKPH43zzd4N2x&amp;v=qBunv5qYi0Y&amp;feature=youtu.be" TargetMode="External"/><Relationship Id="rId7" Type="http://schemas.openxmlformats.org/officeDocument/2006/relationships/hyperlink" Target="https://youtu.be/rhUz0VIi13A?si=vgo1NhSg31m3UCN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GMiPcNhIPKw?si=CHkkYx84lX02_6b4" TargetMode="External"/><Relationship Id="rId5" Type="http://schemas.openxmlformats.org/officeDocument/2006/relationships/hyperlink" Target="https://youtu.be/ExJycO_PuxU?si=7UycbhV6vxD19e70" TargetMode="External"/><Relationship Id="rId4" Type="http://schemas.openxmlformats.org/officeDocument/2006/relationships/hyperlink" Target="https://youtu.be/Sad6kIYY7yk?si=rAKSuHXqIBW95Zy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XpA4qQTVYR9pgsia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utcon.2023.10490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1145/3491102.3501931" TargetMode="External"/><Relationship Id="rId4" Type="http://schemas.openxmlformats.org/officeDocument/2006/relationships/hyperlink" Target="https://dl.acm.org/doi/abs/10.1007/978-3-031-21707-4_2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Nur Rahmat Dwi Riyanto (6025222008)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dk2"/>
                </a:solidFill>
              </a:rPr>
              <a:t>Low-Code Platform for Improve Developer Interaction</a:t>
            </a:r>
            <a:endParaRPr sz="30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Tugas dan Prosedur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90" y="1187450"/>
            <a:ext cx="7703820" cy="319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just">
              <a:buFont typeface="Arial" panose="020B07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Pre-Task    : </a:t>
            </a:r>
            <a:r>
              <a:rPr lang="en-US" b="0" i="0">
                <a:effectLst/>
                <a:latin typeface="Söhne"/>
              </a:rPr>
              <a:t>Melakukan penyiapan perangkat lunak pendukung pada link https://bit.ly/tugas-imk-master dan membuat project React JS baru, dan/atau melakukan login ke dalam platform OutSystems.</a:t>
            </a:r>
          </a:p>
          <a:p>
            <a:pPr marL="882650" lvl="1" indent="-285750" algn="just">
              <a:buFont typeface="Arial" panose="020B07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Pre-Task </a:t>
            </a:r>
            <a:r>
              <a:rPr lang="en-US" b="0" i="0">
                <a:effectLst/>
                <a:latin typeface="Söhne"/>
                <a:hlinkClick r:id="rId3" action="ppaction://hlinkfile"/>
              </a:rPr>
              <a:t>React JS</a:t>
            </a:r>
            <a:r>
              <a:rPr lang="en-US" b="0" i="0">
                <a:effectLst/>
                <a:latin typeface="Söhne"/>
              </a:rPr>
              <a:t>.</a:t>
            </a:r>
          </a:p>
          <a:p>
            <a:pPr marL="882650" lvl="1" indent="-285750" algn="just">
              <a:buFont typeface="Arial" panose="020B0704020202020204" pitchFamily="34" charset="0"/>
              <a:buChar char="•"/>
            </a:pPr>
            <a:r>
              <a:rPr lang="en-US">
                <a:effectLst/>
                <a:latin typeface="Söhne"/>
                <a:sym typeface="+mn-ea"/>
              </a:rPr>
              <a:t>Pre-Task </a:t>
            </a:r>
            <a:r>
              <a:rPr lang="en-US">
                <a:effectLst/>
                <a:latin typeface="Söhne"/>
                <a:sym typeface="+mn-ea"/>
                <a:hlinkClick r:id="rId4" action="ppaction://hlinkfile"/>
              </a:rPr>
              <a:t>OutSystems</a:t>
            </a:r>
            <a:r>
              <a:rPr lang="en-US">
                <a:effectLst/>
                <a:latin typeface="Söhne"/>
                <a:sym typeface="+mn-ea"/>
              </a:rPr>
              <a:t>.</a:t>
            </a:r>
            <a:endParaRPr lang="en-US" b="0" i="0">
              <a:effectLst/>
              <a:latin typeface="Söhne"/>
            </a:endParaRPr>
          </a:p>
          <a:p>
            <a:pPr marL="425450" indent="-285750" algn="just">
              <a:buFont typeface="Arial" panose="020B07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Task 1       : </a:t>
            </a:r>
            <a:r>
              <a:rPr lang="en-US" b="0" i="0">
                <a:effectLst/>
                <a:latin typeface="Söhne"/>
              </a:rPr>
              <a:t>Membangun aplikasi dengan tujuan menampilkan halaman sederhana bertuliskan "Hello World."</a:t>
            </a:r>
          </a:p>
          <a:p>
            <a:pPr marL="882650" lvl="1" indent="-285750" algn="just">
              <a:buFont typeface="Arial" panose="020B0704020202020204" pitchFamily="34" charset="0"/>
              <a:buChar char="•"/>
            </a:pPr>
            <a:r>
              <a:rPr lang="en-US">
                <a:effectLst/>
                <a:latin typeface="Söhne"/>
                <a:sym typeface="+mn-ea"/>
              </a:rPr>
              <a:t>Task-1 </a:t>
            </a:r>
            <a:r>
              <a:rPr lang="en-US">
                <a:effectLst/>
                <a:latin typeface="Söhne"/>
                <a:sym typeface="+mn-ea"/>
                <a:hlinkClick r:id="rId5" action="ppaction://hlinkfile"/>
              </a:rPr>
              <a:t>React JS</a:t>
            </a:r>
            <a:r>
              <a:rPr lang="en-US">
                <a:effectLst/>
                <a:latin typeface="Söhne"/>
                <a:sym typeface="+mn-ea"/>
              </a:rPr>
              <a:t>.</a:t>
            </a:r>
            <a:endParaRPr lang="en-US" b="0" i="0">
              <a:effectLst/>
              <a:latin typeface="Söhne"/>
            </a:endParaRPr>
          </a:p>
          <a:p>
            <a:pPr marL="882650" lvl="1" indent="-285750" algn="just">
              <a:buFont typeface="Arial" panose="020B0704020202020204" pitchFamily="34" charset="0"/>
              <a:buChar char="•"/>
            </a:pPr>
            <a:r>
              <a:rPr lang="en-US">
                <a:effectLst/>
                <a:latin typeface="Söhne"/>
                <a:sym typeface="+mn-ea"/>
              </a:rPr>
              <a:t>Task-1 </a:t>
            </a:r>
            <a:r>
              <a:rPr lang="en-US">
                <a:effectLst/>
                <a:latin typeface="Söhne"/>
                <a:sym typeface="+mn-ea"/>
                <a:hlinkClick r:id="rId6" action="ppaction://hlinkfile"/>
              </a:rPr>
              <a:t>OutSystems</a:t>
            </a:r>
            <a:r>
              <a:rPr lang="en-US">
                <a:effectLst/>
                <a:latin typeface="Söhne"/>
                <a:sym typeface="+mn-ea"/>
              </a:rPr>
              <a:t>.</a:t>
            </a:r>
            <a:endParaRPr lang="en-US" b="0" i="0">
              <a:effectLst/>
              <a:latin typeface="Söhne"/>
            </a:endParaRPr>
          </a:p>
          <a:p>
            <a:pPr marL="425450" indent="-285750" algn="just">
              <a:buFont typeface="Arial" panose="020B07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Task 2      : </a:t>
            </a:r>
            <a:r>
              <a:rPr lang="en-US" b="0" i="0">
                <a:effectLst/>
                <a:latin typeface="Söhne"/>
              </a:rPr>
              <a:t>Membangun aplikasi dengan fokus menampilkan halaman yang berisi daftar siswa.</a:t>
            </a:r>
          </a:p>
          <a:p>
            <a:pPr marL="882650" lvl="1" indent="-285750" algn="just">
              <a:buFont typeface="Arial" panose="020B0704020202020204" pitchFamily="34" charset="0"/>
              <a:buChar char="•"/>
            </a:pPr>
            <a:r>
              <a:rPr lang="en-US">
                <a:effectLst/>
                <a:latin typeface="Söhne"/>
                <a:sym typeface="+mn-ea"/>
              </a:rPr>
              <a:t>Task-2 </a:t>
            </a:r>
            <a:r>
              <a:rPr lang="en-US">
                <a:effectLst/>
                <a:latin typeface="Söhne"/>
                <a:sym typeface="+mn-ea"/>
                <a:hlinkClick r:id="rId7" action="ppaction://hlinkfile"/>
              </a:rPr>
              <a:t>React JS</a:t>
            </a:r>
            <a:r>
              <a:rPr lang="en-US">
                <a:effectLst/>
                <a:latin typeface="Söhne"/>
                <a:sym typeface="+mn-ea"/>
              </a:rPr>
              <a:t>.</a:t>
            </a:r>
            <a:endParaRPr lang="en-US" b="0" i="0">
              <a:effectLst/>
              <a:latin typeface="Söhne"/>
            </a:endParaRPr>
          </a:p>
          <a:p>
            <a:pPr marL="882650" lvl="1" indent="-285750" algn="just">
              <a:buFont typeface="Arial" panose="020B0704020202020204" pitchFamily="34" charset="0"/>
              <a:buChar char="•"/>
            </a:pPr>
            <a:r>
              <a:rPr lang="en-US">
                <a:effectLst/>
                <a:latin typeface="Söhne"/>
                <a:sym typeface="+mn-ea"/>
              </a:rPr>
              <a:t>Task-2 </a:t>
            </a:r>
            <a:r>
              <a:rPr lang="en-US">
                <a:effectLst/>
                <a:latin typeface="Söhne"/>
                <a:sym typeface="+mn-ea"/>
                <a:hlinkClick r:id="rId8" action="ppaction://hlinkfile"/>
              </a:rPr>
              <a:t>OutSystems</a:t>
            </a:r>
            <a:r>
              <a:rPr lang="en-US">
                <a:effectLst/>
                <a:latin typeface="Söhne"/>
                <a:sym typeface="+mn-ea"/>
              </a:rPr>
              <a:t>.</a:t>
            </a:r>
            <a:endParaRPr lang="en-US" b="0" i="0">
              <a:effectLst/>
              <a:latin typeface="Söhne"/>
            </a:endParaRPr>
          </a:p>
          <a:p>
            <a:pPr marL="139700" indent="0" algn="just">
              <a:buFont typeface="Arial" panose="020B0704020202020204" pitchFamily="34" charset="0"/>
            </a:pPr>
            <a:endParaRPr lang="en-US" b="0" i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Kuisioner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90" y="1187450"/>
            <a:ext cx="7703820" cy="319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Font typeface="Arial" panose="020B0704020202020204" pitchFamily="34" charset="0"/>
            </a:pPr>
            <a:r>
              <a:rPr lang="en-US" i="0" dirty="0" err="1">
                <a:effectLst/>
                <a:latin typeface="Söhne"/>
              </a:rPr>
              <a:t>Setelah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partisipan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selesai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mengerjakan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tugas-tugas</a:t>
            </a:r>
            <a:r>
              <a:rPr lang="en-US" i="0" dirty="0">
                <a:effectLst/>
                <a:latin typeface="Söhne"/>
              </a:rPr>
              <a:t> di </a:t>
            </a:r>
            <a:r>
              <a:rPr lang="en-US" i="0" dirty="0" err="1">
                <a:effectLst/>
                <a:latin typeface="Söhne"/>
              </a:rPr>
              <a:t>atas</a:t>
            </a:r>
            <a:r>
              <a:rPr lang="en-US" i="0" dirty="0">
                <a:effectLst/>
                <a:latin typeface="Söhne"/>
              </a:rPr>
              <a:t>. </a:t>
            </a:r>
            <a:r>
              <a:rPr lang="en-US" i="0" dirty="0" err="1">
                <a:effectLst/>
                <a:latin typeface="Söhne"/>
              </a:rPr>
              <a:t>Partisipan</a:t>
            </a:r>
            <a:r>
              <a:rPr lang="en-US" i="0" dirty="0">
                <a:effectLst/>
                <a:latin typeface="Söhne"/>
              </a:rPr>
              <a:t> di </a:t>
            </a:r>
            <a:r>
              <a:rPr lang="en-US" i="0" dirty="0" err="1">
                <a:effectLst/>
                <a:latin typeface="Söhne"/>
              </a:rPr>
              <a:t>minta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untuk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mengisi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  <a:hlinkClick r:id="rId3" action="ppaction://hlinkfile"/>
              </a:rPr>
              <a:t>formulir</a:t>
            </a:r>
            <a:r>
              <a:rPr lang="en-US" i="0" dirty="0">
                <a:effectLst/>
                <a:latin typeface="Söhne"/>
                <a:hlinkClick r:id="rId3" action="ppaction://hlinkfile"/>
              </a:rPr>
              <a:t> survey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berdasarkan</a:t>
            </a:r>
            <a:r>
              <a:rPr lang="en-US" i="0" dirty="0">
                <a:effectLst/>
                <a:latin typeface="Söhne"/>
              </a:rPr>
              <a:t> NASA Task Load Index (TLX).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Metode</a:t>
            </a:r>
            <a:r>
              <a:rPr lang="en-US" dirty="0">
                <a:latin typeface="Söhne"/>
              </a:rPr>
              <a:t> NASA-TLX </a:t>
            </a:r>
            <a:r>
              <a:rPr lang="en-US" dirty="0" err="1">
                <a:latin typeface="Söhne"/>
              </a:rPr>
              <a:t>merupakan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metode</a:t>
            </a:r>
            <a:r>
              <a:rPr lang="en-US" dirty="0">
                <a:latin typeface="Söhne"/>
              </a:rPr>
              <a:t> yang </a:t>
            </a:r>
            <a:r>
              <a:rPr lang="en-US" dirty="0" err="1">
                <a:latin typeface="Söhne"/>
              </a:rPr>
              <a:t>digunakan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untuk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menganalisis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beban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kerja</a:t>
            </a:r>
            <a:r>
              <a:rPr lang="en-US" dirty="0">
                <a:latin typeface="Söhne"/>
              </a:rPr>
              <a:t> mental yang </a:t>
            </a:r>
            <a:r>
              <a:rPr lang="en-US" dirty="0" err="1">
                <a:latin typeface="Söhne"/>
              </a:rPr>
              <a:t>dihadapi</a:t>
            </a:r>
            <a:r>
              <a:rPr lang="en-US" dirty="0">
                <a:latin typeface="Söhne"/>
              </a:rPr>
              <a:t> oleh </a:t>
            </a:r>
            <a:r>
              <a:rPr lang="en-US" dirty="0" err="1">
                <a:latin typeface="Söhne"/>
              </a:rPr>
              <a:t>pekerja</a:t>
            </a:r>
            <a:r>
              <a:rPr lang="en-US" dirty="0">
                <a:latin typeface="Söhne"/>
              </a:rPr>
              <a:t> yang </a:t>
            </a:r>
            <a:r>
              <a:rPr lang="en-US" dirty="0" err="1">
                <a:latin typeface="Söhne"/>
              </a:rPr>
              <a:t>harus</a:t>
            </a:r>
            <a:endParaRPr lang="en-US" dirty="0">
              <a:latin typeface="Söhne"/>
            </a:endParaRPr>
          </a:p>
          <a:p>
            <a:pPr marL="139700" indent="0" algn="just">
              <a:buFont typeface="Arial" panose="020B0704020202020204" pitchFamily="34" charset="0"/>
            </a:pPr>
            <a:r>
              <a:rPr lang="en-US" dirty="0" err="1">
                <a:latin typeface="Söhne"/>
              </a:rPr>
              <a:t>melakukan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berbagai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aktivitas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dalam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pekerjaannya</a:t>
            </a:r>
            <a:r>
              <a:rPr lang="en-US" dirty="0">
                <a:latin typeface="Söhne"/>
              </a:rPr>
              <a:t>. </a:t>
            </a:r>
            <a:r>
              <a:rPr lang="en-US" dirty="0" err="1">
                <a:latin typeface="Söhne"/>
              </a:rPr>
              <a:t>Metode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ini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memiliki</a:t>
            </a:r>
            <a:r>
              <a:rPr lang="en-US" dirty="0">
                <a:latin typeface="Söhne"/>
              </a:rPr>
              <a:t> 6 </a:t>
            </a:r>
            <a:r>
              <a:rPr lang="en-US" dirty="0" err="1">
                <a:latin typeface="Söhne"/>
              </a:rPr>
              <a:t>indikator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penilaian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yaitu</a:t>
            </a:r>
            <a:r>
              <a:rPr lang="en-US" dirty="0">
                <a:latin typeface="Söhne"/>
              </a:rPr>
              <a:t>:</a:t>
            </a:r>
            <a:br>
              <a:rPr lang="en-US" dirty="0">
                <a:latin typeface="Söhne"/>
              </a:rPr>
            </a:br>
            <a:endParaRPr lang="en-US" dirty="0">
              <a:latin typeface="Söhne"/>
            </a:endParaRPr>
          </a:p>
          <a:p>
            <a:pPr marL="482600" indent="-342900" algn="just">
              <a:buFont typeface="+mj-lt"/>
              <a:buAutoNum type="arabicPeriod"/>
            </a:pPr>
            <a:r>
              <a:rPr lang="en-US" dirty="0"/>
              <a:t>Mental demand (MD)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dirty="0"/>
              <a:t>Physical demand (PD)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dirty="0"/>
              <a:t>Temporal demand (TD) 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dirty="0"/>
              <a:t>Own Performance (PO)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dirty="0"/>
              <a:t>Effort (E)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dirty="0" err="1"/>
              <a:t>Frustation</a:t>
            </a:r>
            <a:r>
              <a:rPr lang="en-US" dirty="0"/>
              <a:t> level (FR)</a:t>
            </a:r>
            <a:endParaRPr lang="en-US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Kuisioner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90" y="1187450"/>
            <a:ext cx="7703820" cy="319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Arial" panose="020B0704020202020204" pitchFamily="34" charset="0"/>
            </a:pPr>
            <a:r>
              <a:rPr lang="en-US" i="0" dirty="0">
                <a:effectLst/>
                <a:latin typeface="Söhne"/>
              </a:rPr>
              <a:t>Langkah </a:t>
            </a:r>
            <a:r>
              <a:rPr lang="en-US" i="0" dirty="0" err="1">
                <a:effectLst/>
                <a:latin typeface="Söhne"/>
              </a:rPr>
              <a:t>Pengukuran</a:t>
            </a:r>
            <a:r>
              <a:rPr lang="en-US" i="0" dirty="0">
                <a:effectLst/>
                <a:latin typeface="Söhne"/>
              </a:rPr>
              <a:t> NASA TLX </a:t>
            </a:r>
            <a:r>
              <a:rPr lang="en-US" i="0" dirty="0" err="1">
                <a:effectLst/>
                <a:latin typeface="Söhne"/>
              </a:rPr>
              <a:t>adalah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sebagai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berikut</a:t>
            </a:r>
            <a:r>
              <a:rPr lang="en-US" i="0" dirty="0">
                <a:effectLst/>
                <a:latin typeface="Söhne"/>
              </a:rPr>
              <a:t>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>
                <a:latin typeface="Söhne"/>
              </a:rPr>
              <a:t>Pembobotan</a:t>
            </a:r>
            <a:endParaRPr lang="en-US" dirty="0">
              <a:latin typeface="Söhne"/>
            </a:endParaRPr>
          </a:p>
          <a:p>
            <a:pPr marL="482600" indent="-342900">
              <a:buFont typeface="+mj-lt"/>
              <a:buAutoNum type="arabicPeriod"/>
            </a:pPr>
            <a:r>
              <a:rPr lang="en-US" dirty="0" err="1">
                <a:latin typeface="Söhne"/>
              </a:rPr>
              <a:t>Pemberitan</a:t>
            </a:r>
            <a:r>
              <a:rPr lang="en-US" dirty="0">
                <a:latin typeface="Söhne"/>
              </a:rPr>
              <a:t> Rating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>
                <a:latin typeface="Söhne"/>
              </a:rPr>
              <a:t>Menghitung</a:t>
            </a:r>
            <a:r>
              <a:rPr lang="en-US" dirty="0">
                <a:latin typeface="Söhne"/>
              </a:rPr>
              <a:t> Nilai </a:t>
            </a:r>
            <a:r>
              <a:rPr lang="en-US" dirty="0" err="1">
                <a:latin typeface="Söhne"/>
              </a:rPr>
              <a:t>Produk</a:t>
            </a:r>
            <a:r>
              <a:rPr lang="en-US" dirty="0">
                <a:latin typeface="Söhne"/>
              </a:rPr>
              <a:t> </a:t>
            </a:r>
          </a:p>
          <a:p>
            <a:pPr marL="482600" indent="-342900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482600" indent="-342900">
              <a:buFont typeface="+mj-lt"/>
              <a:buAutoNum type="arabicPeriod"/>
            </a:pPr>
            <a:r>
              <a:rPr lang="en-US" dirty="0" err="1">
                <a:latin typeface="Söhne"/>
              </a:rPr>
              <a:t>Menghitung</a:t>
            </a:r>
            <a:r>
              <a:rPr lang="en-US" dirty="0">
                <a:latin typeface="Söhne"/>
              </a:rPr>
              <a:t> </a:t>
            </a:r>
            <a:r>
              <a:rPr lang="en-US" i="1" dirty="0">
                <a:latin typeface="Söhne"/>
              </a:rPr>
              <a:t>Weighted Workload</a:t>
            </a:r>
            <a:r>
              <a:rPr lang="en-US" dirty="0">
                <a:latin typeface="Söhne"/>
              </a:rPr>
              <a:t> (WWL)</a:t>
            </a:r>
          </a:p>
          <a:p>
            <a:pPr marL="482600" indent="-342900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482600" indent="-342900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482600" indent="-342900">
              <a:buFont typeface="+mj-lt"/>
              <a:buAutoNum type="arabicPeriod"/>
            </a:pPr>
            <a:r>
              <a:rPr lang="en-US" dirty="0" err="1">
                <a:latin typeface="Söhne"/>
              </a:rPr>
              <a:t>Menghitung</a:t>
            </a:r>
            <a:r>
              <a:rPr lang="en-US" dirty="0">
                <a:latin typeface="Söhne"/>
              </a:rPr>
              <a:t> rata-rata WWL</a:t>
            </a:r>
          </a:p>
          <a:p>
            <a:pPr marL="139700" indent="0"/>
            <a:endParaRPr lang="en-US" dirty="0">
              <a:latin typeface="Söhne"/>
            </a:endParaRPr>
          </a:p>
          <a:p>
            <a:pPr marL="482600" indent="-342900">
              <a:buFont typeface="+mj-lt"/>
              <a:buAutoNum type="arabicPeriod"/>
            </a:pPr>
            <a:endParaRPr lang="en-US" dirty="0"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E893A4E-B0E5-F11C-DE13-5170E980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73" y="2268599"/>
            <a:ext cx="1933845" cy="1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73385-FA30-65BB-8B14-8E62F3CD9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84" y="2786697"/>
            <a:ext cx="1162212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27BC56-428E-D879-DE39-98D0585E0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284" y="3570795"/>
            <a:ext cx="115268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2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Kuisioner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90" y="1187450"/>
            <a:ext cx="7703820" cy="319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Arial" panose="020B0704020202020204" pitchFamily="34" charset="0"/>
            </a:pPr>
            <a:r>
              <a:rPr lang="en-US" dirty="0"/>
              <a:t>Skor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  <a:endParaRPr lang="en-US" dirty="0"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2" y="1690729"/>
            <a:ext cx="2000235" cy="20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5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08659"/>
            <a:ext cx="6880207" cy="142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Hasil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26779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Pembobotan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2996565" y="2044065"/>
          <a:ext cx="3333750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2400">
                <a:tc gridSpan="7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Data Pembobotan Kuisioneer</a:t>
                      </a:r>
                      <a:endParaRPr lang="en-US" sz="12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6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Indikator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MD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PD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TD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OP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E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FR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Total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Pemberian Rating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3" name="Table -1"/>
          <p:cNvGraphicFramePr/>
          <p:nvPr>
            <p:custDataLst>
              <p:tags r:id="rId1"/>
            </p:custDataLst>
          </p:nvPr>
        </p:nvGraphicFramePr>
        <p:xfrm>
          <a:off x="1323658" y="1069340"/>
          <a:ext cx="6370320" cy="146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4785">
                <a:tc gridSpan="8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 (Body)" charset="0"/>
                          <a:cs typeface="Arial (Body)" charset="0"/>
                        </a:rPr>
                        <a:t>Data Hasil Rating OutSystems</a:t>
                      </a:r>
                      <a:endParaRPr lang="en-US" sz="1200">
                        <a:solidFill>
                          <a:srgbClr val="000000"/>
                        </a:solidFill>
                        <a:latin typeface="Arial (Body)" charset="0"/>
                        <a:ea typeface="Arial (Body)" charset="0"/>
                        <a:cs typeface="Arial (Body)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Objek Penelitian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Indikator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Nama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Pengalaman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MD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OP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E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FR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1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2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25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25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8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90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70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4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25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65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69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79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 charset="0"/>
                          <a:cs typeface="Calibri" charset="0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6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70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80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70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1293813" y="2679700"/>
          <a:ext cx="6410325" cy="145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 (Body)" charset="0"/>
                          <a:cs typeface="Arial (Body)" charset="0"/>
                        </a:rPr>
                        <a:t>Data Hasil Rating React JS</a:t>
                      </a:r>
                      <a:endParaRPr lang="en-US" sz="1200">
                        <a:solidFill>
                          <a:srgbClr val="000000"/>
                        </a:solidFill>
                        <a:latin typeface="Arial (Body)" charset="0"/>
                        <a:ea typeface="Arial (Body)" charset="0"/>
                        <a:cs typeface="Arial (Body)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Objek Penelitian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Indikator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Nama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Pengalaman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MD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OP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E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FR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1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2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70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70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70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4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70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90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70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6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70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80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80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80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Weighted Workload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457200" y="1042035"/>
          <a:ext cx="8259445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7000">
                <a:tc gridSpan="8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Total Nilai Produk OutSystems</a:t>
                      </a:r>
                      <a:endParaRPr lang="en-US" sz="12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Total Nilai Weighted Workload OutSystems</a:t>
                      </a:r>
                      <a:endParaRPr lang="en-US" sz="12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Objek Penelitian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Indikator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Nama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Pengalaman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MD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OP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E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FR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Total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1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240</a:t>
                      </a:r>
                      <a:endParaRPr lang="en-US" sz="1000" dirty="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2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24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234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180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140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120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620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4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120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120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380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138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316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1029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6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120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140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160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280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150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950</a:t>
                      </a:r>
                      <a:endParaRPr lang="en-US" sz="1000" dirty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457200" y="2937097"/>
          <a:ext cx="8229600" cy="176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5">
                <a:tc gridSpan="8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Total Nilai Produk React JS</a:t>
                      </a:r>
                      <a:endParaRPr lang="en-US" sz="12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Total Nilai Weighted Workload React JS</a:t>
                      </a:r>
                      <a:endParaRPr lang="en-US" sz="12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Objek Penelitian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Indikator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Nama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Pengalaman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MD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OP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E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FR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Total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1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240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2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195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140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140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280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90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790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4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120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280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270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930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280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1000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6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120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140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160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160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320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180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1080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457110" y="208170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Average Weighted Workload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" name="Table -1"/>
          <p:cNvGraphicFramePr/>
          <p:nvPr>
            <p:custDataLst>
              <p:tags r:id="rId1"/>
            </p:custDataLst>
          </p:nvPr>
        </p:nvGraphicFramePr>
        <p:xfrm>
          <a:off x="457200" y="879475"/>
          <a:ext cx="8229600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2880">
                <a:tc gridSpan="9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Perhitungan Rata-rata Weighted Workload (WWL) OutSystems</a:t>
                      </a:r>
                      <a:endParaRPr lang="en-US" sz="12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Objek Penelitian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Indikator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Nama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Pengalaman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MD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OP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E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FR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Total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1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1.333333333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1.333333333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6.666666667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2.666666667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16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2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3.333333333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0.666666667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3.333333333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2.666666667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1.6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15.6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3</a:t>
                      </a:r>
                      <a:endParaRPr lang="en-US" altLang="zh-CN" sz="1000" b="1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4</a:t>
                      </a:r>
                      <a:endParaRPr lang="en-US" altLang="zh-CN" sz="1000" b="1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4</a:t>
                      </a:r>
                      <a:endParaRPr lang="en-US" altLang="zh-CN" sz="1000" b="1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12</a:t>
                      </a:r>
                      <a:endParaRPr lang="en-US" altLang="zh-CN" sz="1000" b="1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9.333333333</a:t>
                      </a:r>
                      <a:endParaRPr lang="en-US" altLang="zh-CN" sz="1000" b="1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8</a:t>
                      </a:r>
                      <a:endParaRPr lang="en-US" altLang="zh-CN" sz="1000" b="1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4</a:t>
                      </a:r>
                      <a:endParaRPr lang="en-US" altLang="zh-CN" sz="1000" b="1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41.33333333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4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5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2.666666667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3.333333333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1.333333333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8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8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2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25.33333333</a:t>
                      </a:r>
                      <a:endParaRPr lang="en-US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13.33333333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8.666666667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13.33333333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9.2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21.06666667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68.6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6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6.666666667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8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9.333333333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10.66666667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18.66666667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10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63.33333333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457200" y="2557050"/>
          <a:ext cx="8229600" cy="22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705">
                <a:tc gridSpan="9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Perhitungan Rata-rata Weighted Workload (WWL)</a:t>
                      </a:r>
                      <a:endParaRPr lang="en-US" sz="12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Objek Penelitian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Indikator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Nama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Pengalaman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MD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TD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OP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E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FR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Total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1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1.333333333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1.333333333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6.666666667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2.666666667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16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2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0.666666667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2.666666667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2.666666667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6.666666667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9.333333333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9.333333333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2.666666667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18.66666667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52.66666667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4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6.666666667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6.666666667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8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18.66666667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18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62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13.33333333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8.666666667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13.33333333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8.666666667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18.66666667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66.66666667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6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8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9.333333333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10.66666667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10.66666667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21.33333333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12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72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Kategori Penilaian Beban Kerja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4946015" y="1797050"/>
          <a:ext cx="281178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80">
                <a:tc grid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Kategori Penilaian Beban Kerja OutSystems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Nama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Nilai Beban Kerja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Kategori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1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16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Sedang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2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15.6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Sedang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41.33333333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Agak Tinggi</a:t>
                      </a:r>
                      <a:endParaRPr lang="en-US" altLang="zh-CN" sz="1000" b="1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4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25.33333333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Sedang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 Bold" panose="020B0704020202020204" charset="0"/>
                        <a:ea typeface="Arial" panose="020B0704020202020204" pitchFamily="3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68.6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Tinggi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6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63.33333333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Tinggi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498600" y="1797050"/>
          <a:ext cx="2581275" cy="15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75">
                <a:tc grid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Kategori Penilaian Beban Kerja React JS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Nama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Nilai Beban Kerja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Kategori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1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16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Sedang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2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13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Sedang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3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52.66666667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Tinggi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4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62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Tinggi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 Bold" panose="020B0704020202020204" charset="0"/>
                          <a:cs typeface="Arial Bold" panose="020B0704020202020204" charset="0"/>
                        </a:rPr>
                        <a:t>Participant 5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66.66666667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Tinggi</a:t>
                      </a:r>
                      <a:endParaRPr lang="en-US" sz="1000">
                        <a:solidFill>
                          <a:srgbClr val="000000"/>
                        </a:solidFill>
                        <a:highlight>
                          <a:srgbClr val="D9D9D9"/>
                        </a:highlight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 Bold" panose="020B0704020202020204" charset="0"/>
                          <a:cs typeface="Arial Bold" panose="020B0704020202020204" charset="0"/>
                        </a:rPr>
                        <a:t>Participant 6</a:t>
                      </a:r>
                      <a:endParaRPr lang="en-US" sz="1000">
                        <a:solidFill>
                          <a:srgbClr val="000000"/>
                        </a:solidFill>
                        <a:latin typeface="Arial Bold" panose="020B0704020202020204" charset="0"/>
                        <a:ea typeface="Arial Bold" panose="020B0704020202020204" charset="0"/>
                        <a:cs typeface="Arial Bold" panose="020B070402020202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72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cs typeface="Arial" panose="020B0704020202020204" pitchFamily="34" charset="0"/>
                        </a:rPr>
                        <a:t>Tinggi</a:t>
                      </a:r>
                      <a:endParaRPr lang="en-US" sz="100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Arial" panose="020B07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Latar Belakang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Kategori Penilaian Beban Kerja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 descr="Hasil Perbandingan Beban Kerja menggunakan NASA TL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815" y="998855"/>
            <a:ext cx="5474335" cy="34175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5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08659"/>
            <a:ext cx="6880207" cy="142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Kesimpulan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26779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Kesimpulan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180" y="1777047"/>
            <a:ext cx="7703820" cy="1589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Secara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umum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skor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rata-rata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developer yang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membangun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mengggunakan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React JS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lebih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skor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rata-rata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OutSystems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menunjukkan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bahwa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peserta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menggunakan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React JS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beban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lebih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tinggi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ketika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menggunakan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OutSystems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ketika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membangun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suatu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sistems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dirty="0"/>
              <a:t>6</a:t>
            </a:r>
            <a:endParaRPr lang="en-US" altLang="en-GB"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08659"/>
            <a:ext cx="6880207" cy="142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Saran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26779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831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i-FI" sz="2500" dirty="0"/>
              <a:t>Saran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180" y="1777047"/>
            <a:ext cx="7703820" cy="1589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enambahan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skenario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kompleks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guna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mendapatkan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terkait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beban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partisipan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Penambahan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skenario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kompleks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guna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mendapatkan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terkait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beban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partisipan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Menambah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low code platform yang di uji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untuk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mengetahui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lebih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luas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mengenai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perspektif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penelitian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ini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terhadap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Low </a:t>
            </a:r>
            <a:r>
              <a:rPr lang="en-US">
                <a:solidFill>
                  <a:srgbClr val="374151"/>
                </a:solidFill>
                <a:latin typeface="Söhne"/>
              </a:rPr>
              <a:t>Code Platform.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009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338717"/>
            <a:ext cx="7704000" cy="2278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lang="en-US" dirty="0"/>
              <a:t>Martinez dan Pfister. 2023. </a:t>
            </a:r>
            <a:r>
              <a:rPr lang="en-US" b="1" dirty="0"/>
              <a:t>Benefits and limitations of using low-code development to support digitalization in the construction industry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https://doi.org/10.1016/j.autcon.2023.104909</a:t>
            </a:r>
            <a:endParaRPr 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Li and Wu. 2022.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How Can No/Low Code Platforms Help End-Users Develop ML Applications? - A Systematic Review.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4"/>
              </a:rPr>
              <a:t>https://dl.acm.org/doi/abs/10.1007/978-3-031-21707-4_25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/>
              <a:t>Kim T.S., Choi D., </a:t>
            </a:r>
            <a:r>
              <a:rPr lang="en-US" dirty="0" err="1"/>
              <a:t>Choid</a:t>
            </a:r>
            <a:r>
              <a:rPr lang="en-US" dirty="0"/>
              <a:t> Y., Kim J., 2022. </a:t>
            </a:r>
            <a:r>
              <a:rPr lang="en-US" b="1" dirty="0" err="1"/>
              <a:t>Stylete</a:t>
            </a:r>
            <a:r>
              <a:rPr lang="en-US" b="1" dirty="0"/>
              <a:t>: Styling the Web with Natural Language. 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  <a:hlinkClick r:id="rId5"/>
              </a:rPr>
              <a:t>https://doi.org/10.1145/3491102.3501931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endParaRPr lang="en-US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338717"/>
            <a:ext cx="7704000" cy="2278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Tim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berada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bawah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tekanan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merespons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peningkatan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ekspektasi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mempercepat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upaya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transformasi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digital.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permintaan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menciptakan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solusi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baru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diperkirakan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melambat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dekat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dirty="0">
                <a:solidFill>
                  <a:srgbClr val="252525"/>
                </a:solidFill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tradisional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dirancang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memenuhi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kecepatan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adopsi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SaaS (Software As A Services) yang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eksplosif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diciptakan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dirty="0">
                <a:solidFill>
                  <a:srgbClr val="252525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telah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mencapai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titik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menghambat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produktivitas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Selain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merekrut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talenta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kini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sulit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sebelumnya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insinyur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engineer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cukup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memenuhi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pembangunan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338717"/>
            <a:ext cx="7704000" cy="2278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Low-code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Platfrom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pendekatan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minimal coding. </a:t>
            </a:r>
            <a:r>
              <a:rPr lang="en-US" dirty="0" err="1">
                <a:solidFill>
                  <a:srgbClr val="252525"/>
                </a:solidFill>
                <a:latin typeface="Roboto" panose="02000000000000000000" pitchFamily="2" charset="0"/>
              </a:rPr>
              <a:t>D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low-code,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bahasa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visual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berbasis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grafis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drag-and-drop.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Karena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kemampuan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visual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otomatisasi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low-code platform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lengkap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modern,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integrasi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data,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logika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jauh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cepat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daripada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tradisional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338717"/>
            <a:ext cx="7704000" cy="2278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adanya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Low-Code platform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interaksi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developer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mudah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efisien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hal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cycle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4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08659"/>
            <a:ext cx="6880207" cy="142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Designing HCI Experiment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26779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Studi Kasus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091072"/>
            <a:ext cx="7704000" cy="525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/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Membuat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aplikasi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berbasis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web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menampilkan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daftar siswa pada Low Code Platform.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Aparatus</a:t>
            </a:r>
            <a:endParaRPr lang="en-US" sz="2500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Js, react js, logo, react, react native icon - Free download">
            <a:extLst>
              <a:ext uri="{FF2B5EF4-FFF2-40B4-BE49-F238E27FC236}">
                <a16:creationId xmlns:a16="http://schemas.microsoft.com/office/drawing/2014/main" id="{6076BBBC-960A-D30B-1F5A-97F73309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50" y="1091240"/>
            <a:ext cx="2242947" cy="224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tSystems Engineering – Medium">
            <a:extLst>
              <a:ext uri="{FF2B5EF4-FFF2-40B4-BE49-F238E27FC236}">
                <a16:creationId xmlns:a16="http://schemas.microsoft.com/office/drawing/2014/main" id="{9FD648BF-FF18-4435-6753-1C93F64EB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47" y="1221226"/>
            <a:ext cx="2242947" cy="224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2BDBDF-3019-B73C-3CBA-D3F23D616B9D}"/>
              </a:ext>
            </a:extLst>
          </p:cNvPr>
          <p:cNvSpPr txBox="1"/>
          <p:nvPr/>
        </p:nvSpPr>
        <p:spPr>
          <a:xfrm>
            <a:off x="1903750" y="3185845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244765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Partisipan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998921"/>
            <a:ext cx="7704000" cy="107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Font typeface="Arial" panose="020B0704020202020204" pitchFamily="34" charset="0"/>
            </a:pPr>
            <a:r>
              <a:rPr lang="en-US" b="1" i="0" dirty="0">
                <a:effectLst/>
                <a:latin typeface="Söhne"/>
              </a:rPr>
              <a:t>Partisipan pada penelitian ini terdiri dari 6 developer profesional dengan latar belakang dan pengalaman yang berbeda.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ddbfcf-bf93-4bf8-a200-8983888166d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0f7c9e-c78b-4797-9c40-2a722bf5f8e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b27efd-41c5-4b8c-8eb1-293c83e8839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40f468-c28b-431a-a649-05c97edabf8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24ad4df-9ce2-49e2-8d39-d415e1b8a15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25193a3-b565-48e1-93c7-07285f71ca3b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87ae51e-8e73-4784-b306-3e874fe867c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7b620d3-08aa-4786-bd4c-26ac5a3531f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85f7b77-b22b-4091-8900-f939af6a497d}"/>
</p:tagLst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1222</Words>
  <Application>Microsoft Office PowerPoint</Application>
  <PresentationFormat>On-screen Show (16:9)</PresentationFormat>
  <Paragraphs>517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Roboto</vt:lpstr>
      <vt:lpstr>Arial (Body)</vt:lpstr>
      <vt:lpstr>-apple-system</vt:lpstr>
      <vt:lpstr>Poppins</vt:lpstr>
      <vt:lpstr>Arial Bold</vt:lpstr>
      <vt:lpstr>Calibri</vt:lpstr>
      <vt:lpstr>IBM Plex Mono</vt:lpstr>
      <vt:lpstr>Open Sans</vt:lpstr>
      <vt:lpstr>Arial</vt:lpstr>
      <vt:lpstr>Söhne</vt:lpstr>
      <vt:lpstr>Introduction to Coding Workshop by Slidesgo</vt:lpstr>
      <vt:lpstr>Low-Code Platform for Improve Developer Interaction</vt:lpstr>
      <vt:lpstr>01</vt:lpstr>
      <vt:lpstr>Latar Belakang</vt:lpstr>
      <vt:lpstr>Latar Belakang</vt:lpstr>
      <vt:lpstr>Tujuan Penelitian</vt:lpstr>
      <vt:lpstr>04</vt:lpstr>
      <vt:lpstr>Studi Kasus</vt:lpstr>
      <vt:lpstr>Aparatus</vt:lpstr>
      <vt:lpstr>Partisipan</vt:lpstr>
      <vt:lpstr>Tugas dan Prosedur</vt:lpstr>
      <vt:lpstr>Kuisioner</vt:lpstr>
      <vt:lpstr>Kuisioner</vt:lpstr>
      <vt:lpstr>Kuisioner</vt:lpstr>
      <vt:lpstr>05</vt:lpstr>
      <vt:lpstr>Pembobotan</vt:lpstr>
      <vt:lpstr>Pemberian Rating</vt:lpstr>
      <vt:lpstr>Weighted Workload</vt:lpstr>
      <vt:lpstr>Average Weighted Workload</vt:lpstr>
      <vt:lpstr>Kategori Penilaian Beban Kerja</vt:lpstr>
      <vt:lpstr>Kategori Penilaian Beban Kerja</vt:lpstr>
      <vt:lpstr>05</vt:lpstr>
      <vt:lpstr>Kesimpulan</vt:lpstr>
      <vt:lpstr>06</vt:lpstr>
      <vt:lpstr>Saran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Low-Code Platform for Improve Developer Productivity</dc:title>
  <dc:creator/>
  <cp:lastModifiedBy>Nur Rahmat Dwi Riyanto</cp:lastModifiedBy>
  <cp:revision>36</cp:revision>
  <dcterms:created xsi:type="dcterms:W3CDTF">2023-12-05T19:33:11Z</dcterms:created>
  <dcterms:modified xsi:type="dcterms:W3CDTF">2023-12-06T12:04:01Z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