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62" r:id="rId8"/>
    <p:sldId id="264" r:id="rId9"/>
    <p:sldId id="263"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65" r:id="rId25"/>
  </p:sldIdLst>
  <p:sldSz cx="9144000" cy="5143500" type="screen16x9"/>
  <p:notesSz cx="6858000" cy="9144000"/>
  <p:embeddedFontLst>
    <p:embeddedFont>
      <p:font typeface="IBM Plex Mono" panose="020B0509050203000203" pitchFamily="49"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3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16.fntdata"/><Relationship Id="rId43" Type="http://schemas.openxmlformats.org/officeDocument/2006/relationships/font" Target="fonts/font15.fntdata"/><Relationship Id="rId42" Type="http://schemas.openxmlformats.org/officeDocument/2006/relationships/font" Target="fonts/font14.fntdata"/><Relationship Id="rId41" Type="http://schemas.openxmlformats.org/officeDocument/2006/relationships/font" Target="fonts/font13.fntdata"/><Relationship Id="rId40" Type="http://schemas.openxmlformats.org/officeDocument/2006/relationships/font" Target="fonts/font12.fntdata"/><Relationship Id="rId4" Type="http://schemas.openxmlformats.org/officeDocument/2006/relationships/notesMaster" Target="notesMasters/notesMaster1.xml"/><Relationship Id="rId39" Type="http://schemas.openxmlformats.org/officeDocument/2006/relationships/font" Target="fonts/font11.fntdata"/><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 name="Google Shape;12;p2"/>
              <p:cNvPicPr preferRelativeResize="0"/>
              <p:nvPr/>
            </p:nvPicPr>
            <p:blipFill rotWithShape="1">
              <a:blip r:embed="rId2"/>
              <a:srcRect t="17657" b="17663"/>
              <a:stretch>
                <a:fillRect/>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srcRect l="16960" t="24718" r="7121" b="26177"/>
            <a:stretch>
              <a:fillRect/>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776" name="Google Shape;776;p19"/>
            <p:cNvPicPr preferRelativeResize="0"/>
            <p:nvPr/>
          </p:nvPicPr>
          <p:blipFill rotWithShape="1">
            <a:blip r:embed="rId2"/>
            <a:srcRect l="16960" t="24718" r="7121" b="26177"/>
            <a:stretch>
              <a:fillRect/>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57" name="Google Shape;1357;p30"/>
            <p:cNvPicPr preferRelativeResize="0"/>
            <p:nvPr/>
          </p:nvPicPr>
          <p:blipFill rotWithShape="1">
            <a:blip r:embed="rId2"/>
            <a:srcRect l="16960" t="24718" r="7121" b="26177"/>
            <a:stretch>
              <a:fillRect/>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srcRect l="16960" t="24718" r="7121" b="26177"/>
            <a:stretch>
              <a:fillRect/>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srcRect l="16960" t="24718" r="7121" b="26177"/>
            <a:stretch>
              <a:fillRect/>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xml"/><Relationship Id="rId6" Type="http://schemas.openxmlformats.org/officeDocument/2006/relationships/hyperlink" Target="https://youtu.be/QkCpRhq_eUY?si=4hHIUbB-rMQYBXlP" TargetMode="External"/><Relationship Id="rId5" Type="http://schemas.openxmlformats.org/officeDocument/2006/relationships/hyperlink" Target="https://youtu.be/rhUz0VIi13A?si=vgo1NhSg31m3UCNd" TargetMode="External"/><Relationship Id="rId4" Type="http://schemas.openxmlformats.org/officeDocument/2006/relationships/hyperlink" Target="https://youtu.be/GMiPcNhIPKw?si=CHkkYx84lX02_6b4" TargetMode="External"/><Relationship Id="rId3" Type="http://schemas.openxmlformats.org/officeDocument/2006/relationships/hyperlink" Target="https://youtu.be/ExJycO_PuxU?si=7UycbhV6vxD19e70" TargetMode="External"/><Relationship Id="rId2" Type="http://schemas.openxmlformats.org/officeDocument/2006/relationships/hyperlink" Target="https://youtu.be/Sad6kIYY7yk?si=rAKSuHXqIBW95Zys" TargetMode="External"/><Relationship Id="rId1" Type="http://schemas.openxmlformats.org/officeDocument/2006/relationships/hyperlink" Target="https://www.youtube.com/watch?si=CVKiKPH43zzd4N2x&amp;v=qBunv5qYi0Y&amp;feature=youtu.be" TargetMode="Externa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hyperlink" Target="https://forms.gle/XpA4qQTVYR9pgsia6"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hyperlink" Target="https://doi.org/10.1145/3491102.3501931" TargetMode="External"/><Relationship Id="rId2" Type="http://schemas.openxmlformats.org/officeDocument/2006/relationships/hyperlink" Target="https://dl.acm.org/doi/abs/10.1007/978-3-031-21707-4_25" TargetMode="External"/><Relationship Id="rId1" Type="http://schemas.openxmlformats.org/officeDocument/2006/relationships/hyperlink" Target="https://doi.org/10.1016/j.autcon.2023.10490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Nur Rahmat Dwi Riyanto (6025222008)</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dirty="0">
                <a:solidFill>
                  <a:schemeClr val="dk2"/>
                </a:solidFill>
              </a:rPr>
              <a:t>Low-Code Platform for Improve Developer Interaction</a:t>
            </a:r>
            <a:endParaRPr sz="3000"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sz="2500" dirty="0"/>
              <a:t>Partisipan</a:t>
            </a:r>
            <a:endParaRPr lang="en-US" sz="2500" dirty="0"/>
          </a:p>
        </p:txBody>
      </p:sp>
      <p:sp>
        <p:nvSpPr>
          <p:cNvPr id="1533" name="Google Shape;1533;p39"/>
          <p:cNvSpPr txBox="1">
            <a:spLocks noGrp="1"/>
          </p:cNvSpPr>
          <p:nvPr>
            <p:ph type="subTitle" idx="2"/>
          </p:nvPr>
        </p:nvSpPr>
        <p:spPr>
          <a:xfrm>
            <a:off x="720000" y="1998921"/>
            <a:ext cx="7704000" cy="1070344"/>
          </a:xfrm>
          <a:prstGeom prst="rect">
            <a:avLst/>
          </a:prstGeom>
        </p:spPr>
        <p:txBody>
          <a:bodyPr spcFirstLastPara="1" wrap="square" lIns="91425" tIns="91425" rIns="91425" bIns="91425" anchor="t" anchorCtr="0">
            <a:noAutofit/>
          </a:bodyPr>
          <a:lstStyle/>
          <a:p>
            <a:pPr marL="139700" indent="0" algn="just">
              <a:buFont typeface="Arial" panose="020B0704020202020204" pitchFamily="34" charset="0"/>
            </a:pPr>
            <a:r>
              <a:rPr lang="en-US" b="1" i="0" dirty="0">
                <a:effectLst/>
                <a:latin typeface="Söhne"/>
              </a:rPr>
              <a:t>Partisipan pada penelitian ini terdiri dari 6 developer profesional dengan latar belakang dan pengalaman yang berbeda.</a:t>
            </a:r>
            <a:endParaRPr lang="en-US" b="1" i="0" dirty="0">
              <a:effectLst/>
              <a:latin typeface="Söhne"/>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sz="2500" dirty="0"/>
              <a:t>Tugas dan Prosedur</a:t>
            </a:r>
            <a:endParaRPr lang="en-US" sz="2500" dirty="0"/>
          </a:p>
        </p:txBody>
      </p:sp>
      <p:sp>
        <p:nvSpPr>
          <p:cNvPr id="1533" name="Google Shape;1533;p39"/>
          <p:cNvSpPr txBox="1">
            <a:spLocks noGrp="1"/>
          </p:cNvSpPr>
          <p:nvPr>
            <p:ph type="subTitle" idx="2"/>
          </p:nvPr>
        </p:nvSpPr>
        <p:spPr>
          <a:xfrm>
            <a:off x="720090" y="1187450"/>
            <a:ext cx="7703820" cy="3198495"/>
          </a:xfrm>
          <a:prstGeom prst="rect">
            <a:avLst/>
          </a:prstGeom>
        </p:spPr>
        <p:txBody>
          <a:bodyPr spcFirstLastPara="1" wrap="square" lIns="91425" tIns="91425" rIns="91425" bIns="91425" anchor="t" anchorCtr="0">
            <a:noAutofit/>
          </a:bodyPr>
          <a:lstStyle/>
          <a:p>
            <a:pPr marL="425450" indent="-285750" algn="just">
              <a:buFont typeface="Arial" panose="020B0704020202020204" pitchFamily="34" charset="0"/>
              <a:buChar char="•"/>
            </a:pPr>
            <a:r>
              <a:rPr lang="en-US" b="1" i="0" dirty="0">
                <a:effectLst/>
                <a:latin typeface="Söhne"/>
              </a:rPr>
              <a:t>Pre-Task    : </a:t>
            </a:r>
            <a:r>
              <a:rPr lang="en-US" b="0" i="0">
                <a:effectLst/>
                <a:latin typeface="Söhne"/>
              </a:rPr>
              <a:t>Melakukan penyiapan perangkat lunak pendukung pada link https://bit.ly/tugas-imk-master dan membuat project React JS baru, dan/atau melakukan login ke dalam platform OutSystems.</a:t>
            </a:r>
            <a:endParaRPr lang="en-US" b="0" i="0">
              <a:effectLst/>
              <a:latin typeface="Söhne"/>
            </a:endParaRPr>
          </a:p>
          <a:p>
            <a:pPr marL="882650" lvl="1" indent="-285750" algn="just">
              <a:buFont typeface="Arial" panose="020B0704020202020204" pitchFamily="34" charset="0"/>
              <a:buChar char="•"/>
            </a:pPr>
            <a:r>
              <a:rPr lang="en-US" b="0" i="0">
                <a:effectLst/>
                <a:latin typeface="Söhne"/>
              </a:rPr>
              <a:t>Pre-Task </a:t>
            </a:r>
            <a:r>
              <a:rPr lang="en-US" b="0" i="0">
                <a:effectLst/>
                <a:latin typeface="Söhne"/>
                <a:hlinkClick r:id="rId1" tooltip="" action="ppaction://hlinkfile"/>
              </a:rPr>
              <a:t>React JS</a:t>
            </a:r>
            <a:r>
              <a:rPr lang="en-US" b="0" i="0">
                <a:effectLst/>
                <a:latin typeface="Söhne"/>
              </a:rPr>
              <a:t>.</a:t>
            </a:r>
            <a:endParaRPr lang="en-US" b="0" i="0">
              <a:effectLst/>
              <a:latin typeface="Söhne"/>
            </a:endParaRPr>
          </a:p>
          <a:p>
            <a:pPr marL="882650" lvl="1" indent="-285750" algn="just">
              <a:buFont typeface="Arial" panose="020B0704020202020204" pitchFamily="34" charset="0"/>
              <a:buChar char="•"/>
            </a:pPr>
            <a:r>
              <a:rPr lang="en-US">
                <a:effectLst/>
                <a:latin typeface="Söhne"/>
                <a:sym typeface="+mn-ea"/>
              </a:rPr>
              <a:t>Pre-Task </a:t>
            </a:r>
            <a:r>
              <a:rPr lang="en-US">
                <a:effectLst/>
                <a:latin typeface="Söhne"/>
                <a:sym typeface="+mn-ea"/>
                <a:hlinkClick r:id="rId2" tooltip="" action="ppaction://hlinkfile"/>
              </a:rPr>
              <a:t>OutSystems</a:t>
            </a:r>
            <a:r>
              <a:rPr lang="en-US">
                <a:effectLst/>
                <a:latin typeface="Söhne"/>
                <a:sym typeface="+mn-ea"/>
              </a:rPr>
              <a:t>.</a:t>
            </a:r>
            <a:endParaRPr lang="en-US" b="0" i="0">
              <a:effectLst/>
              <a:latin typeface="Söhne"/>
            </a:endParaRPr>
          </a:p>
          <a:p>
            <a:pPr marL="425450" indent="-285750" algn="just">
              <a:buFont typeface="Arial" panose="020B0704020202020204" pitchFamily="34" charset="0"/>
              <a:buChar char="•"/>
            </a:pPr>
            <a:r>
              <a:rPr lang="en-US" b="1" i="0" dirty="0">
                <a:effectLst/>
                <a:latin typeface="Söhne"/>
              </a:rPr>
              <a:t>Task 1       : </a:t>
            </a:r>
            <a:r>
              <a:rPr lang="en-US" b="0" i="0">
                <a:effectLst/>
                <a:latin typeface="Söhne"/>
              </a:rPr>
              <a:t>Membangun aplikasi dengan tujuan menampilkan halaman sederhana bertuliskan "Hello World."</a:t>
            </a:r>
            <a:endParaRPr lang="en-US" b="0" i="0">
              <a:effectLst/>
              <a:latin typeface="Söhne"/>
            </a:endParaRPr>
          </a:p>
          <a:p>
            <a:pPr marL="882650" lvl="1" indent="-285750" algn="just">
              <a:buFont typeface="Arial" panose="020B0704020202020204" pitchFamily="34" charset="0"/>
              <a:buChar char="•"/>
            </a:pPr>
            <a:r>
              <a:rPr lang="en-US">
                <a:effectLst/>
                <a:latin typeface="Söhne"/>
                <a:sym typeface="+mn-ea"/>
              </a:rPr>
              <a:t>Task-1 </a:t>
            </a:r>
            <a:r>
              <a:rPr lang="en-US">
                <a:effectLst/>
                <a:latin typeface="Söhne"/>
                <a:sym typeface="+mn-ea"/>
                <a:hlinkClick r:id="rId3" tooltip="" action="ppaction://hlinkfile"/>
              </a:rPr>
              <a:t>React JS</a:t>
            </a:r>
            <a:r>
              <a:rPr lang="en-US">
                <a:effectLst/>
                <a:latin typeface="Söhne"/>
                <a:sym typeface="+mn-ea"/>
              </a:rPr>
              <a:t>.</a:t>
            </a:r>
            <a:endParaRPr lang="en-US" b="0" i="0">
              <a:effectLst/>
              <a:latin typeface="Söhne"/>
            </a:endParaRPr>
          </a:p>
          <a:p>
            <a:pPr marL="882650" lvl="1" indent="-285750" algn="just">
              <a:buFont typeface="Arial" panose="020B0704020202020204" pitchFamily="34" charset="0"/>
              <a:buChar char="•"/>
            </a:pPr>
            <a:r>
              <a:rPr lang="en-US">
                <a:effectLst/>
                <a:latin typeface="Söhne"/>
                <a:sym typeface="+mn-ea"/>
              </a:rPr>
              <a:t>Task-1 </a:t>
            </a:r>
            <a:r>
              <a:rPr lang="en-US">
                <a:effectLst/>
                <a:latin typeface="Söhne"/>
                <a:sym typeface="+mn-ea"/>
                <a:hlinkClick r:id="rId4" tooltip="" action="ppaction://hlinkfile"/>
              </a:rPr>
              <a:t>OutSystems</a:t>
            </a:r>
            <a:r>
              <a:rPr lang="en-US">
                <a:effectLst/>
                <a:latin typeface="Söhne"/>
                <a:sym typeface="+mn-ea"/>
              </a:rPr>
              <a:t>.</a:t>
            </a:r>
            <a:endParaRPr lang="en-US" b="0" i="0">
              <a:effectLst/>
              <a:latin typeface="Söhne"/>
            </a:endParaRPr>
          </a:p>
          <a:p>
            <a:pPr marL="425450" indent="-285750" algn="just">
              <a:buFont typeface="Arial" panose="020B0704020202020204" pitchFamily="34" charset="0"/>
              <a:buChar char="•"/>
            </a:pPr>
            <a:r>
              <a:rPr lang="en-US" b="1" i="0" dirty="0">
                <a:effectLst/>
                <a:latin typeface="Söhne"/>
              </a:rPr>
              <a:t>Task 2      : </a:t>
            </a:r>
            <a:r>
              <a:rPr lang="en-US" b="0" i="0">
                <a:effectLst/>
                <a:latin typeface="Söhne"/>
              </a:rPr>
              <a:t>Membangun aplikasi dengan fokus menampilkan halaman yang berisi daftar siswa.</a:t>
            </a:r>
            <a:endParaRPr lang="en-US" b="0" i="0">
              <a:effectLst/>
              <a:latin typeface="Söhne"/>
            </a:endParaRPr>
          </a:p>
          <a:p>
            <a:pPr marL="882650" lvl="1" indent="-285750" algn="just">
              <a:buFont typeface="Arial" panose="020B0704020202020204" pitchFamily="34" charset="0"/>
              <a:buChar char="•"/>
            </a:pPr>
            <a:r>
              <a:rPr lang="en-US">
                <a:effectLst/>
                <a:latin typeface="Söhne"/>
                <a:sym typeface="+mn-ea"/>
              </a:rPr>
              <a:t>Task-2 </a:t>
            </a:r>
            <a:r>
              <a:rPr lang="en-US">
                <a:effectLst/>
                <a:latin typeface="Söhne"/>
                <a:sym typeface="+mn-ea"/>
                <a:hlinkClick r:id="rId5" tooltip="" action="ppaction://hlinkfile"/>
              </a:rPr>
              <a:t>React JS</a:t>
            </a:r>
            <a:r>
              <a:rPr lang="en-US">
                <a:effectLst/>
                <a:latin typeface="Söhne"/>
                <a:sym typeface="+mn-ea"/>
              </a:rPr>
              <a:t>.</a:t>
            </a:r>
            <a:endParaRPr lang="en-US" b="0" i="0">
              <a:effectLst/>
              <a:latin typeface="Söhne"/>
            </a:endParaRPr>
          </a:p>
          <a:p>
            <a:pPr marL="882650" lvl="1" indent="-285750" algn="just">
              <a:buFont typeface="Arial" panose="020B0704020202020204" pitchFamily="34" charset="0"/>
              <a:buChar char="•"/>
            </a:pPr>
            <a:r>
              <a:rPr lang="en-US">
                <a:effectLst/>
                <a:latin typeface="Söhne"/>
                <a:sym typeface="+mn-ea"/>
              </a:rPr>
              <a:t>Task-2 </a:t>
            </a:r>
            <a:r>
              <a:rPr lang="en-US">
                <a:effectLst/>
                <a:latin typeface="Söhne"/>
                <a:sym typeface="+mn-ea"/>
                <a:hlinkClick r:id="rId6" tooltip="" action="ppaction://hlinkfile"/>
              </a:rPr>
              <a:t>OutSystems</a:t>
            </a:r>
            <a:r>
              <a:rPr lang="en-US">
                <a:effectLst/>
                <a:latin typeface="Söhne"/>
                <a:sym typeface="+mn-ea"/>
              </a:rPr>
              <a:t>.</a:t>
            </a:r>
            <a:endParaRPr lang="en-US" b="0" i="0">
              <a:effectLst/>
              <a:latin typeface="Söhne"/>
            </a:endParaRPr>
          </a:p>
          <a:p>
            <a:pPr marL="139700" indent="0" algn="just">
              <a:buFont typeface="Arial" panose="020B0704020202020204" pitchFamily="34" charset="0"/>
            </a:pPr>
            <a:endParaRPr lang="en-US" b="0" i="0">
              <a:effectLst/>
              <a:latin typeface="Söhne"/>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Kuisioner</a:t>
            </a:r>
            <a:endParaRPr lang="en-US" altLang="fi-FI" sz="2500" dirty="0"/>
          </a:p>
        </p:txBody>
      </p:sp>
      <p:sp>
        <p:nvSpPr>
          <p:cNvPr id="1533" name="Google Shape;1533;p39"/>
          <p:cNvSpPr txBox="1">
            <a:spLocks noGrp="1"/>
          </p:cNvSpPr>
          <p:nvPr>
            <p:ph type="subTitle" idx="2"/>
          </p:nvPr>
        </p:nvSpPr>
        <p:spPr>
          <a:xfrm>
            <a:off x="720090" y="1187450"/>
            <a:ext cx="7703820" cy="3198495"/>
          </a:xfrm>
          <a:prstGeom prst="rect">
            <a:avLst/>
          </a:prstGeom>
        </p:spPr>
        <p:txBody>
          <a:bodyPr spcFirstLastPara="1" wrap="square" lIns="91425" tIns="91425" rIns="91425" bIns="91425" anchor="t" anchorCtr="0">
            <a:noAutofit/>
          </a:bodyPr>
          <a:lstStyle/>
          <a:p>
            <a:pPr marL="139700" indent="0" algn="just">
              <a:buFont typeface="Arial" panose="020B0704020202020204" pitchFamily="34" charset="0"/>
            </a:pPr>
            <a:r>
              <a:rPr lang="en-US" i="0">
                <a:effectLst/>
                <a:latin typeface="Söhne"/>
              </a:rPr>
              <a:t>Setelah partisipan selesai mengerjakan tugas-tugas di atas. Partisipan di minta untuk mengisi </a:t>
            </a:r>
            <a:r>
              <a:rPr lang="en-US" i="0">
                <a:effectLst/>
                <a:latin typeface="Söhne"/>
                <a:hlinkClick r:id="rId1" tooltip="" action="ppaction://hlinkfile"/>
              </a:rPr>
              <a:t>formulir survey</a:t>
            </a:r>
            <a:r>
              <a:rPr lang="en-US" i="0">
                <a:effectLst/>
                <a:latin typeface="Söhne"/>
              </a:rPr>
              <a:t> berdasarkan NASA Task Load Index (TLX) yaitu dengan kategoeri sebagai berikut:</a:t>
            </a:r>
            <a:endParaRPr lang="en-US" i="0">
              <a:effectLst/>
              <a:latin typeface="Söhne"/>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2" name="Picture 1"/>
          <p:cNvPicPr>
            <a:picLocks noChangeAspect="1"/>
          </p:cNvPicPr>
          <p:nvPr/>
        </p:nvPicPr>
        <p:blipFill>
          <a:blip r:embed="rId2"/>
          <a:stretch>
            <a:fillRect/>
          </a:stretch>
        </p:blipFill>
        <p:spPr>
          <a:xfrm>
            <a:off x="3678555" y="2035810"/>
            <a:ext cx="2122805" cy="2191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a:t>
            </a:r>
            <a:r>
              <a:rPr lang="en-US" altLang="en-GB" dirty="0"/>
              <a:t>5</a:t>
            </a:r>
            <a:endParaRPr lang="en-US" altLang="en-GB"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2" name="Google Shape;1492;p38"/>
          <p:cNvSpPr txBox="1">
            <a:spLocks noGrp="1"/>
          </p:cNvSpPr>
          <p:nvPr>
            <p:ph type="title"/>
          </p:nvPr>
        </p:nvSpPr>
        <p:spPr>
          <a:xfrm>
            <a:off x="720000" y="1808659"/>
            <a:ext cx="6880207" cy="1422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t>Hasil</a:t>
            </a:r>
            <a:endParaRPr lang="en-US" altLang="en-GB"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9" name="Google Shape;1499;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38"/>
          <p:cNvGrpSpPr/>
          <p:nvPr/>
        </p:nvGrpSpPr>
        <p:grpSpPr>
          <a:xfrm>
            <a:off x="796100" y="3267792"/>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Pembobotan</a:t>
            </a:r>
            <a:endParaRPr lang="en-US" altLang="fi-FI" sz="25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aphicFrame>
        <p:nvGraphicFramePr>
          <p:cNvPr id="4" name="Table 3"/>
          <p:cNvGraphicFramePr/>
          <p:nvPr>
            <p:custDataLst>
              <p:tags r:id="rId1"/>
            </p:custDataLst>
          </p:nvPr>
        </p:nvGraphicFramePr>
        <p:xfrm>
          <a:off x="2996565" y="2044065"/>
          <a:ext cx="476250" cy="622300"/>
        </p:xfrm>
        <a:graphic>
          <a:graphicData uri="http://schemas.openxmlformats.org/drawingml/2006/table">
            <a:tbl>
              <a:tblPr firstRow="1" bandRow="1">
                <a:tableStyleId>{5C22544A-7EE6-4342-B048-85BDC9FD1C3A}</a:tableStyleId>
              </a:tblPr>
              <a:tblGrid>
                <a:gridCol w="476250"/>
                <a:gridCol w="476250"/>
                <a:gridCol w="476250"/>
                <a:gridCol w="476250"/>
                <a:gridCol w="476250"/>
                <a:gridCol w="476250"/>
                <a:gridCol w="476250"/>
              </a:tblGrid>
              <a:tr h="152400">
                <a:tc gridSpan="7">
                  <a:txBody>
                    <a:bodyPr/>
                    <a:p>
                      <a:pPr marL="0" indent="0" algn="ctr">
                        <a:buNone/>
                      </a:pPr>
                      <a:r>
                        <a:rPr lang="en-US" altLang="zh-CN" sz="1200">
                          <a:solidFill>
                            <a:srgbClr val="000000"/>
                          </a:solidFill>
                          <a:latin typeface="Arial" panose="020B0704020202020204" pitchFamily="34" charset="0"/>
                          <a:cs typeface="Arial" panose="020B0704020202020204" pitchFamily="34" charset="0"/>
                        </a:rPr>
                        <a:t>Data Pembobotan Kuisioneer</a:t>
                      </a:r>
                      <a:endParaRPr lang="en-US" sz="12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177800">
                <a:tc gridSpan="6">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Indikator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marL="0" indent="0">
                        <a:buNone/>
                      </a:pP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latin typeface="Arial" panose="020B0704020202020204" pitchFamily="34" charset="0"/>
                          <a:cs typeface="Arial" panose="020B0704020202020204" pitchFamily="34" charset="0"/>
                        </a:rPr>
                        <a:t>MD</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PD</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TD</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OP</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E</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FR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Total</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15</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Pemberian Rating</a:t>
            </a:r>
            <a:endParaRPr lang="en-US" altLang="fi-FI" sz="25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aphicFrame>
        <p:nvGraphicFramePr>
          <p:cNvPr id="0" name="Table -1"/>
          <p:cNvGraphicFramePr/>
          <p:nvPr>
            <p:custDataLst>
              <p:tags r:id="rId1"/>
            </p:custDataLst>
          </p:nvPr>
        </p:nvGraphicFramePr>
        <p:xfrm>
          <a:off x="1323658" y="1069340"/>
          <a:ext cx="6370320" cy="1465580"/>
        </p:xfrm>
        <a:graphic>
          <a:graphicData uri="http://schemas.openxmlformats.org/drawingml/2006/table">
            <a:tbl>
              <a:tblPr firstRow="1" bandRow="1">
                <a:tableStyleId>{5C22544A-7EE6-4342-B048-85BDC9FD1C3A}</a:tableStyleId>
              </a:tblPr>
              <a:tblGrid>
                <a:gridCol w="1058545"/>
                <a:gridCol w="871855"/>
                <a:gridCol w="613410"/>
                <a:gridCol w="791845"/>
                <a:gridCol w="743585"/>
                <a:gridCol w="833120"/>
                <a:gridCol w="739775"/>
                <a:gridCol w="718185"/>
              </a:tblGrid>
              <a:tr h="184785">
                <a:tc gridSpan="8">
                  <a:txBody>
                    <a:bodyPr/>
                    <a:p>
                      <a:pPr marL="0" indent="0" algn="ctr">
                        <a:buNone/>
                      </a:pPr>
                      <a:r>
                        <a:rPr lang="en-US" altLang="zh-CN" sz="1200">
                          <a:solidFill>
                            <a:srgbClr val="000000"/>
                          </a:solidFill>
                          <a:latin typeface="Arial (Body)" charset="0"/>
                          <a:cs typeface="Arial (Body)" charset="0"/>
                        </a:rPr>
                        <a:t>Data Hasil Rating OutSystems</a:t>
                      </a:r>
                      <a:endParaRPr lang="en-US" sz="1200">
                        <a:solidFill>
                          <a:srgbClr val="000000"/>
                        </a:solidFill>
                        <a:latin typeface="Arial (Body)" charset="0"/>
                        <a:ea typeface="Arial (Body)" charset="0"/>
                        <a:cs typeface="Arial (Body)"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179070">
                <a:tc gridSpan="2">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Objek Penelitian</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6">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Indikator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79070">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Pengalaman</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MD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OP</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E</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FR</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5430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15</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50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53670">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25</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5</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30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25</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10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8</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367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30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30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90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70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30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20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53670">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20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25</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10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60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30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10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367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100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65</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100</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69</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79</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Calibri" charset="0"/>
                          <a:cs typeface="Calibri" charset="0"/>
                        </a:rPr>
                        <a:t>15</a:t>
                      </a:r>
                      <a:endParaRPr lang="en-US" sz="1000">
                        <a:solidFill>
                          <a:srgbClr val="000000"/>
                        </a:solidFill>
                        <a:highlight>
                          <a:srgbClr val="D9D9D9"/>
                        </a:highlight>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53670">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50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60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70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80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70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Calibri" charset="0"/>
                          <a:cs typeface="Calibri" charset="0"/>
                        </a:rPr>
                        <a:t>50</a:t>
                      </a:r>
                      <a:endParaRPr lang="en-US" sz="1000">
                        <a:solidFill>
                          <a:srgbClr val="000000"/>
                        </a:solidFill>
                        <a:latin typeface="Calibri" charset="0"/>
                        <a:ea typeface="Calibri" charset="0"/>
                        <a:cs typeface="Calibri"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Table 1"/>
          <p:cNvGraphicFramePr/>
          <p:nvPr>
            <p:custDataLst>
              <p:tags r:id="rId2"/>
            </p:custDataLst>
          </p:nvPr>
        </p:nvGraphicFramePr>
        <p:xfrm>
          <a:off x="1293813" y="2679700"/>
          <a:ext cx="1000125" cy="1193800"/>
        </p:xfrm>
        <a:graphic>
          <a:graphicData uri="http://schemas.openxmlformats.org/drawingml/2006/table">
            <a:tbl>
              <a:tblPr firstRow="1" bandRow="1">
                <a:tableStyleId>{5C22544A-7EE6-4342-B048-85BDC9FD1C3A}</a:tableStyleId>
              </a:tblPr>
              <a:tblGrid>
                <a:gridCol w="1000125"/>
                <a:gridCol w="933450"/>
                <a:gridCol w="647700"/>
                <a:gridCol w="781050"/>
                <a:gridCol w="771525"/>
                <a:gridCol w="790575"/>
                <a:gridCol w="714375"/>
                <a:gridCol w="771525"/>
              </a:tblGrid>
              <a:tr h="182880">
                <a:tc gridSpan="8">
                  <a:txBody>
                    <a:bodyPr/>
                    <a:p>
                      <a:pPr marL="0" indent="0" algn="ctr">
                        <a:buNone/>
                      </a:pPr>
                      <a:r>
                        <a:rPr lang="en-US" altLang="zh-CN" sz="1200">
                          <a:solidFill>
                            <a:srgbClr val="000000"/>
                          </a:solidFill>
                          <a:latin typeface="Arial (Body)" charset="0"/>
                          <a:cs typeface="Arial (Body)" charset="0"/>
                        </a:rPr>
                        <a:t>Data Hasil Rating React JS</a:t>
                      </a:r>
                      <a:endParaRPr lang="en-US" sz="1200">
                        <a:solidFill>
                          <a:srgbClr val="000000"/>
                        </a:solidFill>
                        <a:latin typeface="Arial (Body)" charset="0"/>
                        <a:ea typeface="Arial (Body)" charset="0"/>
                        <a:cs typeface="Arial (Body)"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0">
                <a:tc gridSpan="2">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Objek Penelitian</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6">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Indikator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0">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Pengalaman</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MD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OP</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E</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FR</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15</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50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0">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50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70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70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70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0">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70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90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65</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65</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70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70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Weighted Workload</a:t>
            </a:r>
            <a:endParaRPr lang="en-US" altLang="fi-FI" sz="25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aphicFrame>
        <p:nvGraphicFramePr>
          <p:cNvPr id="2" name="Table 1"/>
          <p:cNvGraphicFramePr/>
          <p:nvPr>
            <p:custDataLst>
              <p:tags r:id="rId1"/>
            </p:custDataLst>
          </p:nvPr>
        </p:nvGraphicFramePr>
        <p:xfrm>
          <a:off x="457200" y="1042035"/>
          <a:ext cx="8259445" cy="1788160"/>
        </p:xfrm>
        <a:graphic>
          <a:graphicData uri="http://schemas.openxmlformats.org/drawingml/2006/table">
            <a:tbl>
              <a:tblPr firstRow="1" bandRow="1">
                <a:tableStyleId>{5C22544A-7EE6-4342-B048-85BDC9FD1C3A}</a:tableStyleId>
              </a:tblPr>
              <a:tblGrid>
                <a:gridCol w="1020445"/>
                <a:gridCol w="848360"/>
                <a:gridCol w="685800"/>
                <a:gridCol w="749935"/>
                <a:gridCol w="777240"/>
                <a:gridCol w="749935"/>
                <a:gridCol w="703580"/>
                <a:gridCol w="795655"/>
                <a:gridCol w="1928495"/>
              </a:tblGrid>
              <a:tr h="127000">
                <a:tc gridSpan="8">
                  <a:txBody>
                    <a:bodyPr/>
                    <a:p>
                      <a:pPr marL="0" indent="0" algn="ctr">
                        <a:buNone/>
                      </a:pPr>
                      <a:r>
                        <a:rPr lang="en-US" altLang="zh-CN" sz="1200">
                          <a:solidFill>
                            <a:srgbClr val="000000"/>
                          </a:solidFill>
                          <a:latin typeface="Arial" panose="020B0704020202020204" pitchFamily="34" charset="0"/>
                          <a:cs typeface="Arial" panose="020B0704020202020204" pitchFamily="34" charset="0"/>
                        </a:rPr>
                        <a:t>Total Nilai Produk OutSystems</a:t>
                      </a:r>
                      <a:endParaRPr lang="en-US" sz="12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a:txBody>
                    <a:bodyPr/>
                    <a:p>
                      <a:pPr marL="0" indent="0">
                        <a:buNone/>
                      </a:pPr>
                      <a:r>
                        <a:rPr lang="en-US" altLang="zh-CN" sz="1200">
                          <a:solidFill>
                            <a:srgbClr val="000000"/>
                          </a:solidFill>
                          <a:latin typeface="Arial" panose="020B0704020202020204" pitchFamily="34" charset="0"/>
                          <a:cs typeface="Arial" panose="020B0704020202020204" pitchFamily="34" charset="0"/>
                        </a:rPr>
                        <a:t>Total Nilai Weighted Workload OutSystems</a:t>
                      </a:r>
                      <a:endParaRPr lang="en-US" sz="12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gridSpan="2">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Objek Penelitian</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7">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Indikator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Pengalaman</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MD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OP</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E</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FR</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Total</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40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24</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234</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180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40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138</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316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45</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1029</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140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150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950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custDataLst>
              <p:tags r:id="rId2"/>
            </p:custDataLst>
          </p:nvPr>
        </p:nvGraphicFramePr>
        <p:xfrm>
          <a:off x="457200" y="2937097"/>
          <a:ext cx="2952750" cy="1600200"/>
        </p:xfrm>
        <a:graphic>
          <a:graphicData uri="http://schemas.openxmlformats.org/drawingml/2006/table">
            <a:tbl>
              <a:tblPr firstRow="1" bandRow="1">
                <a:tableStyleId>{5C22544A-7EE6-4342-B048-85BDC9FD1C3A}</a:tableStyleId>
              </a:tblPr>
              <a:tblGrid>
                <a:gridCol w="984250"/>
                <a:gridCol w="918210"/>
                <a:gridCol w="637540"/>
                <a:gridCol w="768985"/>
                <a:gridCol w="758825"/>
                <a:gridCol w="777875"/>
                <a:gridCol w="702945"/>
                <a:gridCol w="759460"/>
                <a:gridCol w="1921510"/>
              </a:tblGrid>
              <a:tr h="360045">
                <a:tc gridSpan="8">
                  <a:txBody>
                    <a:bodyPr/>
                    <a:p>
                      <a:pPr marL="0" indent="0" algn="ctr">
                        <a:buNone/>
                      </a:pPr>
                      <a:r>
                        <a:rPr lang="en-US" altLang="zh-CN" sz="1200">
                          <a:solidFill>
                            <a:srgbClr val="000000"/>
                          </a:solidFill>
                          <a:latin typeface="Arial" panose="020B0704020202020204" pitchFamily="34" charset="0"/>
                          <a:cs typeface="Arial" panose="020B0704020202020204" pitchFamily="34" charset="0"/>
                        </a:rPr>
                        <a:t>Total Nilai Produk React JS</a:t>
                      </a:r>
                      <a:endParaRPr lang="en-US" sz="12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a:txBody>
                    <a:bodyPr/>
                    <a:p>
                      <a:pPr marL="0" indent="0">
                        <a:buNone/>
                      </a:pPr>
                      <a:r>
                        <a:rPr lang="en-US" altLang="zh-CN" sz="1200">
                          <a:solidFill>
                            <a:srgbClr val="000000"/>
                          </a:solidFill>
                          <a:latin typeface="Arial" panose="020B0704020202020204" pitchFamily="34" charset="0"/>
                          <a:cs typeface="Arial" panose="020B0704020202020204" pitchFamily="34" charset="0"/>
                        </a:rPr>
                        <a:t>Total Nilai Weighted Workload React JS</a:t>
                      </a:r>
                      <a:endParaRPr lang="en-US" sz="12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4625">
                <a:tc gridSpan="2">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Objek Penelitian</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7">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Indikator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75260">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Pengalaman</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MD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OP</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E</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FR</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Total</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462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5260">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40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40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195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462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280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90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790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5260">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270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930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462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280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1000</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5260">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140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160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320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1080</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457110" y="208170"/>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Average Weighted Workload</a:t>
            </a:r>
            <a:endParaRPr lang="en-US" altLang="fi-FI" sz="25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aphicFrame>
        <p:nvGraphicFramePr>
          <p:cNvPr id="0" name="Table -1"/>
          <p:cNvGraphicFramePr/>
          <p:nvPr>
            <p:custDataLst>
              <p:tags r:id="rId1"/>
            </p:custDataLst>
          </p:nvPr>
        </p:nvGraphicFramePr>
        <p:xfrm>
          <a:off x="457200" y="879475"/>
          <a:ext cx="8229600" cy="1605280"/>
        </p:xfrm>
        <a:graphic>
          <a:graphicData uri="http://schemas.openxmlformats.org/drawingml/2006/table">
            <a:tbl>
              <a:tblPr firstRow="1" bandRow="1">
                <a:tableStyleId>{5C22544A-7EE6-4342-B048-85BDC9FD1C3A}</a:tableStyleId>
              </a:tblPr>
              <a:tblGrid>
                <a:gridCol w="1136650"/>
                <a:gridCol w="760730"/>
                <a:gridCol w="1043305"/>
                <a:gridCol w="942340"/>
                <a:gridCol w="953135"/>
                <a:gridCol w="1051560"/>
                <a:gridCol w="958850"/>
                <a:gridCol w="350520"/>
                <a:gridCol w="1032510"/>
              </a:tblGrid>
              <a:tr h="182880">
                <a:tc gridSpan="9">
                  <a:txBody>
                    <a:bodyPr/>
                    <a:p>
                      <a:pPr marL="0" indent="0" algn="ctr">
                        <a:buNone/>
                      </a:pPr>
                      <a:r>
                        <a:rPr lang="en-US" altLang="zh-CN" sz="1200">
                          <a:solidFill>
                            <a:srgbClr val="000000"/>
                          </a:solidFill>
                          <a:latin typeface="Arial" panose="020B0704020202020204" pitchFamily="34" charset="0"/>
                          <a:cs typeface="Arial" panose="020B0704020202020204" pitchFamily="34" charset="0"/>
                        </a:rPr>
                        <a:t>Perhitungan Rata-rata Weighted Workload (WWL) OutSystems</a:t>
                      </a:r>
                      <a:endParaRPr lang="en-US" sz="12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177800">
                <a:tc gridSpan="2">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Objek Penelitian</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7">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Indikator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Pengalaman</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MD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OP</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E</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FR</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Total</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3.333333333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0.666666667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4</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3.333333333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2.666666667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1.6</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15.6</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3</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4</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4</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12</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9.333333333</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8</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4</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41.33333333</a:t>
                      </a:r>
                      <a:endParaRPr lang="en-US"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5</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2.666666667</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3.333333333</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1.333333333</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8</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8</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2</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25.33333333</a:t>
                      </a:r>
                      <a:endParaRPr lang="en-US"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7780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8.666666667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9.2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21.06666667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68.6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7800">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3</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6.666666667</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8</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9.333333333</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10.66666667</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18.66666667</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10</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63.33333333</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4" name="Table 3"/>
          <p:cNvGraphicFramePr/>
          <p:nvPr>
            <p:custDataLst>
              <p:tags r:id="rId2"/>
            </p:custDataLst>
          </p:nvPr>
        </p:nvGraphicFramePr>
        <p:xfrm>
          <a:off x="457200" y="2557050"/>
          <a:ext cx="8229600" cy="2207895"/>
        </p:xfrm>
        <a:graphic>
          <a:graphicData uri="http://schemas.openxmlformats.org/drawingml/2006/table">
            <a:tbl>
              <a:tblPr firstRow="1" bandRow="1">
                <a:tableStyleId>{5C22544A-7EE6-4342-B048-85BDC9FD1C3A}</a:tableStyleId>
              </a:tblPr>
              <a:tblGrid>
                <a:gridCol w="984250"/>
                <a:gridCol w="781685"/>
                <a:gridCol w="774065"/>
                <a:gridCol w="768985"/>
                <a:gridCol w="758825"/>
                <a:gridCol w="777875"/>
                <a:gridCol w="840105"/>
                <a:gridCol w="622300"/>
                <a:gridCol w="1921510"/>
              </a:tblGrid>
              <a:tr h="179705">
                <a:tc gridSpan="9">
                  <a:txBody>
                    <a:bodyPr/>
                    <a:p>
                      <a:pPr marL="0" indent="0" algn="ctr">
                        <a:buNone/>
                      </a:pPr>
                      <a:r>
                        <a:rPr lang="en-US" altLang="zh-CN" sz="1200">
                          <a:solidFill>
                            <a:srgbClr val="000000"/>
                          </a:solidFill>
                          <a:latin typeface="Arial" panose="020B0704020202020204" pitchFamily="34" charset="0"/>
                          <a:cs typeface="Arial" panose="020B0704020202020204" pitchFamily="34" charset="0"/>
                        </a:rPr>
                        <a:t>Perhitungan Rata-rata Weighted Workload (WWL)</a:t>
                      </a:r>
                      <a:endParaRPr lang="en-US" sz="12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175260">
                <a:tc gridSpan="2">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Objek Penelitian</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7">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Indikator</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75260">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Pengalaman</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MD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PD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TD</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OP</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E</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FR</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Bold" panose="020B0704020202020204" charset="0"/>
                          <a:cs typeface="Arial Bold" panose="020B0704020202020204" charset="0"/>
                        </a:rPr>
                        <a:t>Total</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972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74625">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0.666666667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2.666666667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2.666666667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4</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035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9.333333333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9.333333333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18.66666667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52.66666667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299720">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5</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6.666666667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6.666666667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8</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4</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18.66666667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18</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62</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035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2</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8.666666667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13.33333333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8.666666667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18.66666667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299720">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8</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9.333333333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10.66666667</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21.33333333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12</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72</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Kategori Penilaian Beban Kerja</a:t>
            </a:r>
            <a:endParaRPr lang="en-US" altLang="fi-FI" sz="25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aphicFrame>
        <p:nvGraphicFramePr>
          <p:cNvPr id="2" name="Table 1"/>
          <p:cNvGraphicFramePr/>
          <p:nvPr>
            <p:custDataLst>
              <p:tags r:id="rId1"/>
            </p:custDataLst>
          </p:nvPr>
        </p:nvGraphicFramePr>
        <p:xfrm>
          <a:off x="4946015" y="1797050"/>
          <a:ext cx="2811780" cy="1564640"/>
        </p:xfrm>
        <a:graphic>
          <a:graphicData uri="http://schemas.openxmlformats.org/drawingml/2006/table">
            <a:tbl>
              <a:tblPr firstRow="1" bandRow="1">
                <a:tableStyleId>{5C22544A-7EE6-4342-B048-85BDC9FD1C3A}</a:tableStyleId>
              </a:tblPr>
              <a:tblGrid>
                <a:gridCol w="870585"/>
                <a:gridCol w="1144270"/>
                <a:gridCol w="796925"/>
              </a:tblGrid>
              <a:tr h="195580">
                <a:tc gridSpan="3">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Kategori Penilaian Beban Kerja OutSystems</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95580">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Nilai Beban Kerja</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Kategori</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558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Sedang</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95580">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15.6</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Sedang</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558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41.33333333</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b="1">
                          <a:solidFill>
                            <a:srgbClr val="000000"/>
                          </a:solidFill>
                          <a:highlight>
                            <a:srgbClr val="D9D9D9"/>
                          </a:highlight>
                          <a:latin typeface="Arial Bold" panose="020B0704020202020204" charset="0"/>
                          <a:cs typeface="Arial Bold" panose="020B0704020202020204" charset="0"/>
                        </a:rPr>
                        <a:t>Agak Tinggi</a:t>
                      </a:r>
                      <a:endParaRPr lang="en-US" altLang="zh-CN" sz="1000" b="1">
                        <a:solidFill>
                          <a:srgbClr val="000000"/>
                        </a:solidFill>
                        <a:highlight>
                          <a:srgbClr val="D9D9D9"/>
                        </a:highlight>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95580">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25.33333333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b="1">
                          <a:solidFill>
                            <a:srgbClr val="000000"/>
                          </a:solidFill>
                          <a:latin typeface="Arial Bold" panose="020B0704020202020204" charset="0"/>
                          <a:cs typeface="Arial Bold" panose="020B0704020202020204" charset="0"/>
                        </a:rPr>
                        <a:t>Sedang</a:t>
                      </a:r>
                      <a:endParaRPr lang="en-US" altLang="zh-CN" sz="1000" b="1">
                        <a:solidFill>
                          <a:srgbClr val="000000"/>
                        </a:solidFill>
                        <a:latin typeface="Arial Bold" panose="020B0704020202020204" charset="0"/>
                        <a:ea typeface="Arial" panose="020B0704020202020204" pitchFamily="3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5580">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68.6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Tinggi</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95580">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63.33333333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Tinggi</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custDataLst>
              <p:tags r:id="rId2"/>
            </p:custDataLst>
          </p:nvPr>
        </p:nvGraphicFramePr>
        <p:xfrm>
          <a:off x="1498600" y="1797050"/>
          <a:ext cx="2581275" cy="1549400"/>
        </p:xfrm>
        <a:graphic>
          <a:graphicData uri="http://schemas.openxmlformats.org/drawingml/2006/table">
            <a:tbl>
              <a:tblPr firstRow="1" bandRow="1">
                <a:tableStyleId>{5C22544A-7EE6-4342-B048-85BDC9FD1C3A}</a:tableStyleId>
              </a:tblPr>
              <a:tblGrid>
                <a:gridCol w="854075"/>
                <a:gridCol w="1079500"/>
                <a:gridCol w="647700"/>
              </a:tblGrid>
              <a:tr h="193675">
                <a:tc gridSpan="3">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Kategori Penilaian Beban Kerja React JS</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93675">
                <a:tc>
                  <a:txBody>
                    <a:bodyPr/>
                    <a:p>
                      <a:pPr marL="0" indent="0">
                        <a:buNone/>
                      </a:pPr>
                      <a:r>
                        <a:rPr lang="en-US" altLang="zh-CN" sz="1000">
                          <a:solidFill>
                            <a:srgbClr val="000000"/>
                          </a:solidFill>
                          <a:latin typeface="Arial Bold" panose="020B0704020202020204" charset="0"/>
                          <a:cs typeface="Arial Bold" panose="020B0704020202020204" charset="0"/>
                        </a:rPr>
                        <a:t>Nama</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Nilai Beban Kerja</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a:solidFill>
                            <a:srgbClr val="000000"/>
                          </a:solidFill>
                          <a:latin typeface="Arial" panose="020B0704020202020204" pitchFamily="34" charset="0"/>
                          <a:cs typeface="Arial" panose="020B0704020202020204" pitchFamily="34" charset="0"/>
                        </a:rPr>
                        <a:t>Kategori</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367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1</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16</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Sedang</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93675">
                <a:tc>
                  <a:txBody>
                    <a:bodyPr/>
                    <a:p>
                      <a:pPr marL="0" indent="0">
                        <a:buNone/>
                      </a:pPr>
                      <a:r>
                        <a:rPr lang="en-US" altLang="zh-CN" sz="1000">
                          <a:solidFill>
                            <a:srgbClr val="000000"/>
                          </a:solidFill>
                          <a:latin typeface="Arial Bold" panose="020B0704020202020204" charset="0"/>
                          <a:cs typeface="Arial Bold" panose="020B0704020202020204" charset="0"/>
                        </a:rPr>
                        <a:t>Participant 2</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13</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Sedang</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367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3</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52.66666667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Tinggi</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93675">
                <a:tc>
                  <a:txBody>
                    <a:bodyPr/>
                    <a:p>
                      <a:pPr marL="0" indent="0">
                        <a:buNone/>
                      </a:pPr>
                      <a:r>
                        <a:rPr lang="en-US" altLang="zh-CN" sz="1000">
                          <a:solidFill>
                            <a:srgbClr val="000000"/>
                          </a:solidFill>
                          <a:latin typeface="Arial Bold" panose="020B0704020202020204" charset="0"/>
                          <a:cs typeface="Arial Bold" panose="020B0704020202020204" charset="0"/>
                        </a:rPr>
                        <a:t>Participant 4</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62</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Tinggi</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3675">
                <a:tc>
                  <a:txBody>
                    <a:bodyPr/>
                    <a:p>
                      <a:pPr marL="0" indent="0">
                        <a:buNone/>
                      </a:pPr>
                      <a:r>
                        <a:rPr lang="en-US" altLang="zh-CN" sz="1000">
                          <a:solidFill>
                            <a:srgbClr val="000000"/>
                          </a:solidFill>
                          <a:highlight>
                            <a:srgbClr val="D9D9D9"/>
                          </a:highlight>
                          <a:latin typeface="Arial Bold" panose="020B0704020202020204" charset="0"/>
                          <a:cs typeface="Arial Bold" panose="020B0704020202020204" charset="0"/>
                        </a:rPr>
                        <a:t>Participant 5</a:t>
                      </a:r>
                      <a:endParaRPr lang="en-US" sz="1000">
                        <a:solidFill>
                          <a:srgbClr val="000000"/>
                        </a:solidFill>
                        <a:highlight>
                          <a:srgbClr val="D9D9D9"/>
                        </a:highlight>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66.66666667</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c>
                  <a:txBody>
                    <a:bodyPr/>
                    <a:p>
                      <a:pPr marL="0" indent="0">
                        <a:buNone/>
                      </a:pPr>
                      <a:r>
                        <a:rPr lang="en-US" altLang="zh-CN" sz="1000">
                          <a:solidFill>
                            <a:srgbClr val="000000"/>
                          </a:solidFill>
                          <a:highlight>
                            <a:srgbClr val="D9D9D9"/>
                          </a:highlight>
                          <a:latin typeface="Arial" panose="020B0704020202020204" pitchFamily="34" charset="0"/>
                          <a:cs typeface="Arial" panose="020B0704020202020204" pitchFamily="34" charset="0"/>
                        </a:rPr>
                        <a:t>Tinggi</a:t>
                      </a:r>
                      <a:endParaRPr lang="en-US" sz="1000">
                        <a:solidFill>
                          <a:srgbClr val="000000"/>
                        </a:solidFill>
                        <a:highlight>
                          <a:srgbClr val="D9D9D9"/>
                        </a:highlight>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9D9D9"/>
                    </a:solidFill>
                  </a:tcPr>
                </a:tc>
              </a:tr>
              <a:tr h="193675">
                <a:tc>
                  <a:txBody>
                    <a:bodyPr/>
                    <a:p>
                      <a:pPr marL="0" indent="0">
                        <a:buNone/>
                      </a:pPr>
                      <a:r>
                        <a:rPr lang="en-US" altLang="zh-CN" sz="1000">
                          <a:solidFill>
                            <a:srgbClr val="000000"/>
                          </a:solidFill>
                          <a:latin typeface="Arial Bold" panose="020B0704020202020204" charset="0"/>
                          <a:cs typeface="Arial Bold" panose="020B0704020202020204" charset="0"/>
                        </a:rPr>
                        <a:t>Participant 6</a:t>
                      </a:r>
                      <a:endParaRPr lang="en-US" sz="1000">
                        <a:solidFill>
                          <a:srgbClr val="000000"/>
                        </a:solidFill>
                        <a:latin typeface="Arial Bold" panose="020B0704020202020204" charset="0"/>
                        <a:ea typeface="Arial Bold" panose="020B0704020202020204" charset="0"/>
                        <a:cs typeface="Arial Bold" panose="020B070402020202020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72</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buNone/>
                      </a:pPr>
                      <a:r>
                        <a:rPr lang="en-US" altLang="zh-CN" sz="1000">
                          <a:solidFill>
                            <a:srgbClr val="000000"/>
                          </a:solidFill>
                          <a:latin typeface="Arial" panose="020B0704020202020204" pitchFamily="34" charset="0"/>
                          <a:cs typeface="Arial" panose="020B0704020202020204" pitchFamily="34" charset="0"/>
                        </a:rPr>
                        <a:t>Tinggi</a:t>
                      </a:r>
                      <a:endParaRPr lang="en-US" sz="1000">
                        <a:solidFill>
                          <a:srgbClr val="000000"/>
                        </a:solidFill>
                        <a:latin typeface="Arial" panose="020B0704020202020204" pitchFamily="34" charset="0"/>
                        <a:ea typeface="Arial" panose="020B0704020202020204" pitchFamily="34" charset="0"/>
                        <a:cs typeface="Arial" panose="020B0704020202020204" pitchFamily="34" charset="0"/>
                      </a:endParaRPr>
                    </a:p>
                  </a:txBody>
                  <a:tcPr marL="0" marR="0" marT="0" marB="0" vert="horz"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Kategori Penilaian Beban Kerja</a:t>
            </a:r>
            <a:endParaRPr lang="en-US" altLang="fi-FI" sz="25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4" name="Picture 3" descr="Hasil Perbandingan Beban Kerja menggunakan NASA TLX"/>
          <p:cNvPicPr>
            <a:picLocks noChangeAspect="1"/>
          </p:cNvPicPr>
          <p:nvPr/>
        </p:nvPicPr>
        <p:blipFill>
          <a:blip r:embed="rId1"/>
          <a:stretch>
            <a:fillRect/>
          </a:stretch>
        </p:blipFill>
        <p:spPr>
          <a:xfrm>
            <a:off x="1948815" y="998855"/>
            <a:ext cx="5474335" cy="3417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Latar Belakang</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9" name="Google Shape;1499;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a:t>
            </a:r>
            <a:r>
              <a:rPr lang="en-US" altLang="en-GB" dirty="0"/>
              <a:t>5</a:t>
            </a:r>
            <a:endParaRPr lang="en-US" altLang="en-GB"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2" name="Google Shape;1492;p38"/>
          <p:cNvSpPr txBox="1">
            <a:spLocks noGrp="1"/>
          </p:cNvSpPr>
          <p:nvPr>
            <p:ph type="title"/>
          </p:nvPr>
        </p:nvSpPr>
        <p:spPr>
          <a:xfrm>
            <a:off x="720000" y="1808659"/>
            <a:ext cx="6880207" cy="1422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t>Kesimpulan</a:t>
            </a:r>
            <a:endParaRPr lang="en-US" altLang="en-GB"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9" name="Google Shape;1499;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38"/>
          <p:cNvGrpSpPr/>
          <p:nvPr/>
        </p:nvGrpSpPr>
        <p:grpSpPr>
          <a:xfrm>
            <a:off x="796100" y="3267792"/>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fi-FI" sz="2500" dirty="0"/>
              <a:t>Kesimpulan</a:t>
            </a:r>
            <a:endParaRPr lang="en-US" altLang="fi-FI" sz="2500" dirty="0"/>
          </a:p>
        </p:txBody>
      </p:sp>
      <p:sp>
        <p:nvSpPr>
          <p:cNvPr id="1533" name="Google Shape;1533;p39"/>
          <p:cNvSpPr txBox="1">
            <a:spLocks noGrp="1"/>
          </p:cNvSpPr>
          <p:nvPr>
            <p:ph type="subTitle" idx="2"/>
          </p:nvPr>
        </p:nvSpPr>
        <p:spPr>
          <a:xfrm>
            <a:off x="720090" y="1479550"/>
            <a:ext cx="7703820" cy="1589405"/>
          </a:xfrm>
          <a:prstGeom prst="rect">
            <a:avLst/>
          </a:prstGeom>
        </p:spPr>
        <p:txBody>
          <a:bodyPr spcFirstLastPara="1" wrap="square" lIns="91425" tIns="91425" rIns="91425" bIns="91425" anchor="t" anchorCtr="0">
            <a:noAutofit/>
          </a:bodyPr>
          <a:lstStyle/>
          <a:p>
            <a:pPr marL="139700" indent="0" algn="just">
              <a:buFont typeface="Arial" panose="020B0704020202020204" pitchFamily="34" charset="0"/>
            </a:pPr>
            <a:r>
              <a:rPr lang="en-US" b="1" i="0" dirty="0">
                <a:effectLst/>
                <a:latin typeface="Söhne"/>
              </a:rPr>
              <a:t>Dari penelitian ini, dapat diambil kesimpulan bahwa low-code platform dapat membantu mengurangi beban kerja developer dalam mengembangkan sistem. Dengan beberapa fitur utama seperti drag and drop dalam membangun user interface, developer dapat lebih fokus membangun workflow sistem, sehingga dapat membangun sistem lebih efisien di bandingkan dengan metode tradisional.</a:t>
            </a:r>
            <a:endParaRPr lang="en-US" b="1" i="0" dirty="0">
              <a:effectLst/>
              <a:latin typeface="Söhne"/>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Referensi</a:t>
            </a:r>
            <a:endParaRPr lang="en-US" dirty="0"/>
          </a:p>
        </p:txBody>
      </p:sp>
      <p:sp>
        <p:nvSpPr>
          <p:cNvPr id="1533" name="Google Shape;1533;p39"/>
          <p:cNvSpPr txBox="1">
            <a:spLocks noGrp="1"/>
          </p:cNvSpPr>
          <p:nvPr>
            <p:ph type="subTitle" idx="2"/>
          </p:nvPr>
        </p:nvSpPr>
        <p:spPr>
          <a:xfrm>
            <a:off x="720000" y="1338717"/>
            <a:ext cx="7704000" cy="227855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704020202020204" pitchFamily="34" charset="0"/>
              <a:buChar char="•"/>
            </a:pPr>
            <a:r>
              <a:rPr lang="en-US" dirty="0"/>
              <a:t>Martinez dan Pfister. 2023. </a:t>
            </a:r>
            <a:r>
              <a:rPr lang="en-US" b="1" dirty="0"/>
              <a:t>Benefits and limitations of using low-code development to support digitalization in the construction industry</a:t>
            </a:r>
            <a:r>
              <a:rPr lang="en-US" dirty="0"/>
              <a:t>. </a:t>
            </a:r>
            <a:r>
              <a:rPr lang="en-US" dirty="0">
                <a:hlinkClick r:id="rId1"/>
              </a:rPr>
              <a:t>https://doi.org/10.1016/j.autcon.2023.104909</a:t>
            </a:r>
            <a:endParaRPr lang="en-US" dirty="0"/>
          </a:p>
          <a:p>
            <a:pPr marL="285750" indent="-285750">
              <a:buFont typeface="Arial" panose="020B0704020202020204" pitchFamily="34" charset="0"/>
              <a:buChar char="•"/>
            </a:pPr>
            <a:r>
              <a:rPr lang="en-US" dirty="0">
                <a:solidFill>
                  <a:srgbClr val="333333"/>
                </a:solidFill>
                <a:latin typeface="Open Sans" panose="020B0606030504020204" pitchFamily="34" charset="0"/>
              </a:rPr>
              <a:t>Li and Wu. 2022. </a:t>
            </a:r>
            <a:r>
              <a:rPr lang="en-US" b="1" i="0" dirty="0">
                <a:solidFill>
                  <a:srgbClr val="333333"/>
                </a:solidFill>
                <a:effectLst/>
                <a:latin typeface="Open Sans" panose="020B0606030504020204" pitchFamily="34" charset="0"/>
              </a:rPr>
              <a:t>How Can No/Low Code Platforms Help End-Users Develop ML Applications? - A Systematic Review. </a:t>
            </a:r>
            <a:r>
              <a:rPr lang="en-US" b="1" i="0" dirty="0">
                <a:solidFill>
                  <a:srgbClr val="333333"/>
                </a:solidFill>
                <a:effectLst/>
                <a:latin typeface="Open Sans" panose="020B0606030504020204" pitchFamily="34" charset="0"/>
                <a:hlinkClick r:id="rId2"/>
              </a:rPr>
              <a:t>https://dl.acm.org/doi/abs/10.1007/978-3-031-21707-4_25</a:t>
            </a:r>
            <a:endParaRPr lang="en-US" b="1" i="0" dirty="0">
              <a:solidFill>
                <a:srgbClr val="333333"/>
              </a:solidFill>
              <a:effectLst/>
              <a:latin typeface="Open Sans" panose="020B0606030504020204" pitchFamily="34" charset="0"/>
            </a:endParaRPr>
          </a:p>
          <a:p>
            <a:pPr marL="285750" indent="-285750">
              <a:buFont typeface="Arial" panose="020B0704020202020204" pitchFamily="34" charset="0"/>
              <a:buChar char="•"/>
            </a:pPr>
            <a:r>
              <a:rPr lang="en-US" dirty="0"/>
              <a:t>Kim T.S., Choi D., </a:t>
            </a:r>
            <a:r>
              <a:rPr lang="en-US" dirty="0" err="1"/>
              <a:t>Choid</a:t>
            </a:r>
            <a:r>
              <a:rPr lang="en-US" dirty="0"/>
              <a:t> Y., Kim J., 2022. </a:t>
            </a:r>
            <a:r>
              <a:rPr lang="en-US" b="1" dirty="0" err="1"/>
              <a:t>Stylete</a:t>
            </a:r>
            <a:r>
              <a:rPr lang="en-US" b="1" dirty="0"/>
              <a:t>: Styling the Web with Natural Language. </a:t>
            </a:r>
            <a:r>
              <a:rPr lang="en-US" b="0" i="0" u="none" strike="noStrike" dirty="0">
                <a:effectLst/>
                <a:latin typeface="Open Sans" panose="020B0606030504020204" pitchFamily="34" charset="0"/>
                <a:hlinkClick r:id="rId3"/>
              </a:rPr>
              <a:t>https://doi.org/10.1145/3491102.3501931</a:t>
            </a:r>
            <a:endParaRPr lang="en-US" b="1" i="0" dirty="0">
              <a:solidFill>
                <a:srgbClr val="333333"/>
              </a:solidFill>
              <a:effectLst/>
              <a:latin typeface="Open Sans" panose="020B0606030504020204" pitchFamily="34" charset="0"/>
            </a:endParaRPr>
          </a:p>
          <a:p>
            <a:pPr marL="285750" lvl="0" indent="-285750" algn="l" rtl="0">
              <a:spcBef>
                <a:spcPts val="0"/>
              </a:spcBef>
              <a:spcAft>
                <a:spcPts val="0"/>
              </a:spcAft>
              <a:buFont typeface="Arial" panose="020B0704020202020204" pitchFamily="34" charset="0"/>
              <a:buChar char="•"/>
            </a:pPr>
            <a:endParaRPr lang="en-US"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Latar</a:t>
            </a:r>
            <a:r>
              <a:rPr lang="en-US" dirty="0"/>
              <a:t> </a:t>
            </a:r>
            <a:r>
              <a:rPr lang="en-US" dirty="0" err="1"/>
              <a:t>Belakang</a:t>
            </a:r>
            <a:endParaRPr lang="en-US" dirty="0"/>
          </a:p>
        </p:txBody>
      </p:sp>
      <p:sp>
        <p:nvSpPr>
          <p:cNvPr id="1533" name="Google Shape;1533;p39"/>
          <p:cNvSpPr txBox="1">
            <a:spLocks noGrp="1"/>
          </p:cNvSpPr>
          <p:nvPr>
            <p:ph type="subTitle" idx="2"/>
          </p:nvPr>
        </p:nvSpPr>
        <p:spPr>
          <a:xfrm>
            <a:off x="720000" y="1338717"/>
            <a:ext cx="7704000" cy="22785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52525"/>
                </a:solidFill>
                <a:effectLst/>
                <a:latin typeface="Roboto" panose="02000000000000000000" pitchFamily="2" charset="0"/>
              </a:rPr>
              <a:t>Tim </a:t>
            </a:r>
            <a:r>
              <a:rPr lang="en-US" b="0" i="0" dirty="0" err="1">
                <a:solidFill>
                  <a:srgbClr val="252525"/>
                </a:solidFill>
                <a:effectLst/>
                <a:latin typeface="Roboto" panose="02000000000000000000" pitchFamily="2" charset="0"/>
              </a:rPr>
              <a:t>pengembangan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berada</a:t>
            </a:r>
            <a:r>
              <a:rPr lang="en-US" b="0" i="0" dirty="0">
                <a:solidFill>
                  <a:srgbClr val="252525"/>
                </a:solidFill>
                <a:effectLst/>
                <a:latin typeface="Roboto" panose="02000000000000000000" pitchFamily="2" charset="0"/>
              </a:rPr>
              <a:t> di </a:t>
            </a:r>
            <a:r>
              <a:rPr lang="en-US" b="0" i="0" dirty="0" err="1">
                <a:solidFill>
                  <a:srgbClr val="252525"/>
                </a:solidFill>
                <a:effectLst/>
                <a:latin typeface="Roboto" panose="02000000000000000000" pitchFamily="2" charset="0"/>
              </a:rPr>
              <a:t>bawah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banyak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tekanan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untuk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merespons</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peningkatan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ekspektasi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pelanggan</a:t>
            </a:r>
            <a:r>
              <a:rPr lang="en-US" b="0" i="0" dirty="0">
                <a:solidFill>
                  <a:srgbClr val="252525"/>
                </a:solidFill>
                <a:effectLst/>
                <a:latin typeface="Roboto" panose="02000000000000000000" pitchFamily="2" charset="0"/>
              </a:rPr>
              <a:t> dan </a:t>
            </a:r>
            <a:r>
              <a:rPr lang="en-US" b="0" i="0" dirty="0" err="1">
                <a:solidFill>
                  <a:srgbClr val="252525"/>
                </a:solidFill>
                <a:effectLst/>
                <a:latin typeface="Roboto" panose="02000000000000000000" pitchFamily="2" charset="0"/>
              </a:rPr>
              <a:t>mempercepat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upaya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transformasi</a:t>
            </a:r>
            <a:r>
              <a:rPr lang="en-US" b="0" i="0" dirty="0">
                <a:solidFill>
                  <a:srgbClr val="252525"/>
                </a:solidFill>
                <a:effectLst/>
                <a:latin typeface="Roboto" panose="02000000000000000000" pitchFamily="2" charset="0"/>
              </a:rPr>
              <a:t> digital. Dan </a:t>
            </a:r>
            <a:r>
              <a:rPr lang="en-US" b="0" i="0" dirty="0" err="1">
                <a:solidFill>
                  <a:srgbClr val="252525"/>
                </a:solidFill>
                <a:effectLst/>
                <a:latin typeface="Roboto" panose="02000000000000000000" pitchFamily="2" charset="0"/>
              </a:rPr>
              <a:t>permintaan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untuk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menciptakan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solusi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bisnis</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baru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diperkirakan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tidak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akan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melambat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dalam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waktu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dekat</a:t>
            </a:r>
            <a:r>
              <a:rPr lang="en-US" b="0" i="0" dirty="0">
                <a:solidFill>
                  <a:srgbClr val="252525"/>
                </a:solidFill>
                <a:effectLst/>
                <a:latin typeface="Roboto" panose="02000000000000000000" pitchFamily="2" charset="0"/>
              </a:rPr>
              <a:t>.</a:t>
            </a:r>
            <a:br>
              <a:rPr lang="en-US" dirty="0">
                <a:solidFill>
                  <a:srgbClr val="252525"/>
                </a:solidFill>
                <a:latin typeface="Roboto" panose="02000000000000000000" pitchFamily="2" charset="0"/>
              </a:rPr>
            </a:br>
            <a:br>
              <a:rPr lang="en-US" b="0" i="0" dirty="0">
                <a:solidFill>
                  <a:srgbClr val="252525"/>
                </a:solidFill>
                <a:effectLst/>
                <a:latin typeface="Roboto" panose="02000000000000000000" pitchFamily="2" charset="0"/>
              </a:rPr>
            </a:br>
            <a:r>
              <a:rPr lang="en-US" b="0" i="0" dirty="0" err="1">
                <a:solidFill>
                  <a:srgbClr val="252525"/>
                </a:solidFill>
                <a:effectLst/>
                <a:latin typeface="Roboto" panose="02000000000000000000" pitchFamily="2" charset="0"/>
              </a:rPr>
              <a:t>Pengembangan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tradisional</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tidak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dirancang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untuk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memenuhi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kebutuhan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kecepatan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saat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ini</a:t>
            </a:r>
            <a:r>
              <a:rPr lang="en-US" b="0" i="0" dirty="0">
                <a:solidFill>
                  <a:srgbClr val="252525"/>
                </a:solidFill>
                <a:effectLst/>
                <a:latin typeface="Roboto" panose="02000000000000000000" pitchFamily="2" charset="0"/>
              </a:rPr>
              <a:t>, dan </a:t>
            </a:r>
            <a:r>
              <a:rPr lang="en-US" b="0" i="0" dirty="0" err="1">
                <a:solidFill>
                  <a:srgbClr val="252525"/>
                </a:solidFill>
                <a:effectLst/>
                <a:latin typeface="Roboto" panose="02000000000000000000" pitchFamily="2" charset="0"/>
              </a:rPr>
              <a:t>adopsi</a:t>
            </a:r>
            <a:r>
              <a:rPr lang="en-US" b="0" i="0" dirty="0">
                <a:solidFill>
                  <a:srgbClr val="252525"/>
                </a:solidFill>
                <a:effectLst/>
                <a:latin typeface="Roboto" panose="02000000000000000000" pitchFamily="2" charset="0"/>
              </a:rPr>
              <a:t> SaaS (Software As A Services) yang </a:t>
            </a:r>
            <a:r>
              <a:rPr lang="en-US" b="0" i="0" dirty="0" err="1">
                <a:solidFill>
                  <a:srgbClr val="252525"/>
                </a:solidFill>
                <a:effectLst/>
                <a:latin typeface="Roboto" panose="02000000000000000000" pitchFamily="2" charset="0"/>
              </a:rPr>
              <a:t>eksplosif</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diciptakan</a:t>
            </a:r>
            <a:r>
              <a:rPr lang="en-US" b="0" i="0" dirty="0">
                <a:solidFill>
                  <a:srgbClr val="252525"/>
                </a:solidFill>
                <a:effectLst/>
                <a:latin typeface="Roboto" panose="02000000000000000000" pitchFamily="2" charset="0"/>
              </a:rPr>
              <a:t> oleh </a:t>
            </a:r>
            <a:r>
              <a:rPr lang="en-US" b="0" i="0" dirty="0" err="1">
                <a:solidFill>
                  <a:srgbClr val="252525"/>
                </a:solidFill>
                <a:effectLst/>
                <a:latin typeface="Roboto" panose="02000000000000000000" pitchFamily="2" charset="0"/>
              </a:rPr>
              <a:t>tim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bisnis</a:t>
            </a:r>
            <a:r>
              <a:rPr lang="en-US" dirty="0">
                <a:solidFill>
                  <a:srgbClr val="252525"/>
                </a:solidFill>
                <a:latin typeface="Roboto" panose="02000000000000000000" pitchFamily="2" charset="0"/>
              </a:rPr>
              <a:t> </a:t>
            </a:r>
            <a:r>
              <a:rPr lang="en-US" b="0" i="0" dirty="0" err="1">
                <a:solidFill>
                  <a:srgbClr val="252525"/>
                </a:solidFill>
                <a:effectLst/>
                <a:latin typeface="Roboto" panose="02000000000000000000" pitchFamily="2" charset="0"/>
              </a:rPr>
              <a:t>telah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mencapai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titik</a:t>
            </a:r>
            <a:r>
              <a:rPr lang="en-US" b="0" i="0" dirty="0">
                <a:solidFill>
                  <a:srgbClr val="252525"/>
                </a:solidFill>
                <a:effectLst/>
                <a:latin typeface="Roboto" panose="02000000000000000000" pitchFamily="2" charset="0"/>
              </a:rPr>
              <a:t> yang </a:t>
            </a:r>
            <a:r>
              <a:rPr lang="en-US" b="0" i="0" dirty="0" err="1">
                <a:solidFill>
                  <a:srgbClr val="252525"/>
                </a:solidFill>
                <a:effectLst/>
                <a:latin typeface="Roboto" panose="02000000000000000000" pitchFamily="2" charset="0"/>
              </a:rPr>
              <a:t>menghambat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produktivitas</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Selain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itu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merekrut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talenta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pengembang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kini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lebih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sulit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dari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sebelumnya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Jumlah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insinyur</a:t>
            </a:r>
            <a:r>
              <a:rPr lang="en-US" b="0" i="0" dirty="0">
                <a:solidFill>
                  <a:srgbClr val="252525"/>
                </a:solidFill>
                <a:effectLst/>
                <a:latin typeface="Roboto" panose="02000000000000000000" pitchFamily="2" charset="0"/>
              </a:rPr>
              <a:t> </a:t>
            </a:r>
            <a:r>
              <a:rPr lang="en-US" b="0" i="1" dirty="0">
                <a:solidFill>
                  <a:srgbClr val="252525"/>
                </a:solidFill>
                <a:effectLst/>
                <a:latin typeface="Roboto" panose="02000000000000000000" pitchFamily="2" charset="0"/>
              </a:rPr>
              <a:t>engineer </a:t>
            </a:r>
            <a:r>
              <a:rPr lang="en-US" b="0" i="0" dirty="0" err="1">
                <a:solidFill>
                  <a:srgbClr val="252525"/>
                </a:solidFill>
                <a:effectLst/>
                <a:latin typeface="Roboto" panose="02000000000000000000" pitchFamily="2" charset="0"/>
              </a:rPr>
              <a:t>tidak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cukup</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untuk</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memenuhi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kebutuhan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pembangunan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saat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ini</a:t>
            </a:r>
            <a:r>
              <a:rPr lang="en-US" b="0" i="0" dirty="0">
                <a:solidFill>
                  <a:srgbClr val="252525"/>
                </a:solidFill>
                <a:effectLst/>
                <a:latin typeface="Roboto" panose="02000000000000000000" pitchFamily="2" charset="0"/>
              </a:rPr>
              <a:t>.</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Solusi</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9" name="Google Shape;1499;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Solusi</a:t>
            </a:r>
            <a:endParaRPr lang="en-US" dirty="0"/>
          </a:p>
        </p:txBody>
      </p:sp>
      <p:sp>
        <p:nvSpPr>
          <p:cNvPr id="1533" name="Google Shape;1533;p39"/>
          <p:cNvSpPr txBox="1">
            <a:spLocks noGrp="1"/>
          </p:cNvSpPr>
          <p:nvPr>
            <p:ph type="subTitle" idx="2"/>
          </p:nvPr>
        </p:nvSpPr>
        <p:spPr>
          <a:xfrm>
            <a:off x="720000" y="1338717"/>
            <a:ext cx="7704000" cy="22785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52525"/>
                </a:solidFill>
                <a:effectLst/>
                <a:latin typeface="Roboto" panose="02000000000000000000" pitchFamily="2" charset="0"/>
              </a:rPr>
              <a:t>Low-code </a:t>
            </a:r>
            <a:r>
              <a:rPr lang="en-US" b="0" i="0" dirty="0" err="1">
                <a:solidFill>
                  <a:srgbClr val="252525"/>
                </a:solidFill>
                <a:effectLst/>
                <a:latin typeface="Roboto" panose="02000000000000000000" pitchFamily="2" charset="0"/>
              </a:rPr>
              <a:t>Platfrom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adalah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pendekatan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pengembangan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perangkat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lunak</a:t>
            </a:r>
            <a:r>
              <a:rPr lang="en-US" b="0" i="0" dirty="0">
                <a:solidFill>
                  <a:srgbClr val="252525"/>
                </a:solidFill>
                <a:effectLst/>
                <a:latin typeface="Roboto" panose="02000000000000000000" pitchFamily="2" charset="0"/>
              </a:rPr>
              <a:t> yang </a:t>
            </a:r>
            <a:r>
              <a:rPr lang="en-US" b="0" i="0" dirty="0" err="1">
                <a:solidFill>
                  <a:srgbClr val="252525"/>
                </a:solidFill>
                <a:effectLst/>
                <a:latin typeface="Roboto" panose="02000000000000000000" pitchFamily="2" charset="0"/>
              </a:rPr>
              <a:t>memungkinkan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pengembang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membuat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aplikasi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dengan</a:t>
            </a:r>
            <a:r>
              <a:rPr lang="en-US" b="0" i="0" dirty="0">
                <a:solidFill>
                  <a:srgbClr val="252525"/>
                </a:solidFill>
                <a:effectLst/>
                <a:latin typeface="Roboto" panose="02000000000000000000" pitchFamily="2" charset="0"/>
              </a:rPr>
              <a:t> minimal coding. </a:t>
            </a:r>
            <a:r>
              <a:rPr lang="en-US" dirty="0" err="1">
                <a:solidFill>
                  <a:srgbClr val="252525"/>
                </a:solidFill>
                <a:latin typeface="Roboto" panose="02000000000000000000" pitchFamily="2" charset="0"/>
              </a:rPr>
              <a:t>D</a:t>
            </a:r>
            <a:r>
              <a:rPr lang="en-US" b="0" i="0" dirty="0" err="1">
                <a:solidFill>
                  <a:srgbClr val="252525"/>
                </a:solidFill>
                <a:effectLst/>
                <a:latin typeface="Roboto" panose="02000000000000000000" pitchFamily="2" charset="0"/>
              </a:rPr>
              <a:t>engan</a:t>
            </a:r>
            <a:r>
              <a:rPr lang="en-US" b="0" i="0" dirty="0">
                <a:solidFill>
                  <a:srgbClr val="252525"/>
                </a:solidFill>
                <a:effectLst/>
                <a:latin typeface="Roboto" panose="02000000000000000000" pitchFamily="2" charset="0"/>
              </a:rPr>
              <a:t> low-code, </a:t>
            </a:r>
            <a:r>
              <a:rPr lang="en-US" b="0" i="0" dirty="0" err="1">
                <a:solidFill>
                  <a:srgbClr val="252525"/>
                </a:solidFill>
                <a:effectLst/>
                <a:latin typeface="Roboto" panose="02000000000000000000" pitchFamily="2" charset="0"/>
              </a:rPr>
              <a:t>pengembang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menggunakan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bahasa</a:t>
            </a:r>
            <a:r>
              <a:rPr lang="en-US" b="0" i="0" dirty="0">
                <a:solidFill>
                  <a:srgbClr val="252525"/>
                </a:solidFill>
                <a:effectLst/>
                <a:latin typeface="Roboto" panose="02000000000000000000" pitchFamily="2" charset="0"/>
              </a:rPr>
              <a:t> visual </a:t>
            </a:r>
            <a:r>
              <a:rPr lang="en-US" b="0" i="0" dirty="0" err="1">
                <a:solidFill>
                  <a:srgbClr val="252525"/>
                </a:solidFill>
                <a:effectLst/>
                <a:latin typeface="Roboto" panose="02000000000000000000" pitchFamily="2" charset="0"/>
              </a:rPr>
              <a:t>berbasis</a:t>
            </a:r>
            <a:r>
              <a:rPr lang="en-US" b="0" i="0" dirty="0">
                <a:solidFill>
                  <a:srgbClr val="252525"/>
                </a:solidFill>
                <a:effectLst/>
                <a:latin typeface="Roboto" panose="02000000000000000000" pitchFamily="2" charset="0"/>
              </a:rPr>
              <a:t> model </a:t>
            </a:r>
            <a:r>
              <a:rPr lang="en-US" b="0" i="0" dirty="0" err="1">
                <a:solidFill>
                  <a:srgbClr val="252525"/>
                </a:solidFill>
                <a:effectLst/>
                <a:latin typeface="Roboto" panose="02000000000000000000" pitchFamily="2" charset="0"/>
              </a:rPr>
              <a:t>dengan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antarmuka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grafis</a:t>
            </a:r>
            <a:r>
              <a:rPr lang="en-US" b="0" i="0" dirty="0">
                <a:solidFill>
                  <a:srgbClr val="252525"/>
                </a:solidFill>
                <a:effectLst/>
                <a:latin typeface="Roboto" panose="02000000000000000000" pitchFamily="2" charset="0"/>
              </a:rPr>
              <a:t> drag-and-drop.</a:t>
            </a:r>
            <a:endParaRPr lang="en-US" b="0" i="0" dirty="0">
              <a:solidFill>
                <a:srgbClr val="252525"/>
              </a:solidFill>
              <a:effectLst/>
              <a:latin typeface="Roboto" panose="02000000000000000000" pitchFamily="2" charset="0"/>
            </a:endParaRPr>
          </a:p>
          <a:p>
            <a:pPr marL="0" lvl="0" indent="0" algn="l" rtl="0">
              <a:spcBef>
                <a:spcPts val="0"/>
              </a:spcBef>
              <a:spcAft>
                <a:spcPts val="0"/>
              </a:spcAft>
              <a:buNone/>
            </a:pPr>
            <a:endParaRPr lang="en-US" dirty="0">
              <a:solidFill>
                <a:srgbClr val="252525"/>
              </a:solidFill>
              <a:latin typeface="Roboto" panose="02000000000000000000" pitchFamily="2" charset="0"/>
            </a:endParaRPr>
          </a:p>
          <a:p>
            <a:pPr marL="0" lvl="0" indent="0" algn="l" rtl="0">
              <a:spcBef>
                <a:spcPts val="0"/>
              </a:spcBef>
              <a:spcAft>
                <a:spcPts val="0"/>
              </a:spcAft>
              <a:buNone/>
            </a:pPr>
            <a:r>
              <a:rPr lang="en-US" b="0" i="0" dirty="0">
                <a:solidFill>
                  <a:srgbClr val="252525"/>
                </a:solidFill>
                <a:effectLst/>
                <a:latin typeface="Roboto" panose="02000000000000000000" pitchFamily="2" charset="0"/>
              </a:rPr>
              <a:t>Karena </a:t>
            </a:r>
            <a:r>
              <a:rPr lang="en-US" b="0" i="0" dirty="0" err="1">
                <a:solidFill>
                  <a:srgbClr val="252525"/>
                </a:solidFill>
                <a:effectLst/>
                <a:latin typeface="Roboto" panose="02000000000000000000" pitchFamily="2" charset="0"/>
              </a:rPr>
              <a:t>kemampuan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pengembangan</a:t>
            </a:r>
            <a:r>
              <a:rPr lang="en-US" b="0" i="0" dirty="0">
                <a:solidFill>
                  <a:srgbClr val="252525"/>
                </a:solidFill>
                <a:effectLst/>
                <a:latin typeface="Roboto" panose="02000000000000000000" pitchFamily="2" charset="0"/>
              </a:rPr>
              <a:t> visual dan </a:t>
            </a:r>
            <a:r>
              <a:rPr lang="en-US" b="0" i="0" dirty="0" err="1">
                <a:solidFill>
                  <a:srgbClr val="252525"/>
                </a:solidFill>
                <a:effectLst/>
                <a:latin typeface="Roboto" panose="02000000000000000000" pitchFamily="2" charset="0"/>
              </a:rPr>
              <a:t>otomatisasi</a:t>
            </a:r>
            <a:r>
              <a:rPr lang="en-US" b="0" i="0" dirty="0">
                <a:solidFill>
                  <a:srgbClr val="252525"/>
                </a:solidFill>
                <a:effectLst/>
                <a:latin typeface="Roboto" panose="02000000000000000000" pitchFamily="2" charset="0"/>
              </a:rPr>
              <a:t>, low-code platform </a:t>
            </a:r>
            <a:r>
              <a:rPr lang="en-US" b="0" i="0" dirty="0" err="1">
                <a:solidFill>
                  <a:srgbClr val="252525"/>
                </a:solidFill>
                <a:effectLst/>
                <a:latin typeface="Roboto" panose="02000000000000000000" pitchFamily="2" charset="0"/>
              </a:rPr>
              <a:t>memungkinkan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pengembang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membuat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aplikasi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lengkap</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dengan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antarmuka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pengguna</a:t>
            </a:r>
            <a:r>
              <a:rPr lang="en-US" b="0" i="0" dirty="0">
                <a:solidFill>
                  <a:srgbClr val="252525"/>
                </a:solidFill>
                <a:effectLst/>
                <a:latin typeface="Roboto" panose="02000000000000000000" pitchFamily="2" charset="0"/>
              </a:rPr>
              <a:t> modern, </a:t>
            </a:r>
            <a:r>
              <a:rPr lang="en-US" b="0" i="0" dirty="0" err="1">
                <a:solidFill>
                  <a:srgbClr val="252525"/>
                </a:solidFill>
                <a:effectLst/>
                <a:latin typeface="Roboto" panose="02000000000000000000" pitchFamily="2" charset="0"/>
              </a:rPr>
              <a:t>integrasi</a:t>
            </a:r>
            <a:r>
              <a:rPr lang="en-US" b="0" i="0" dirty="0">
                <a:solidFill>
                  <a:srgbClr val="252525"/>
                </a:solidFill>
                <a:effectLst/>
                <a:latin typeface="Roboto" panose="02000000000000000000" pitchFamily="2" charset="0"/>
              </a:rPr>
              <a:t>, data, dan </a:t>
            </a:r>
            <a:r>
              <a:rPr lang="en-US" b="0" i="0" dirty="0" err="1">
                <a:solidFill>
                  <a:srgbClr val="252525"/>
                </a:solidFill>
                <a:effectLst/>
                <a:latin typeface="Roboto" panose="02000000000000000000" pitchFamily="2" charset="0"/>
              </a:rPr>
              <a:t>logika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jauh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lebih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cepat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daripada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pengembangan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tradisional</a:t>
            </a:r>
            <a:r>
              <a:rPr lang="en-US" b="0" i="0" dirty="0">
                <a:solidFill>
                  <a:srgbClr val="252525"/>
                </a:solidFill>
                <a:effectLst/>
                <a:latin typeface="Roboto" panose="02000000000000000000" pitchFamily="2" charset="0"/>
              </a:rPr>
              <a:t>.</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Research Gap</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9" name="Google Shape;1499;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Gap </a:t>
            </a:r>
            <a:endParaRPr lang="en-US" dirty="0"/>
          </a:p>
        </p:txBody>
      </p:sp>
      <p:sp>
        <p:nvSpPr>
          <p:cNvPr id="1533" name="Google Shape;1533;p39"/>
          <p:cNvSpPr txBox="1">
            <a:spLocks noGrp="1"/>
          </p:cNvSpPr>
          <p:nvPr>
            <p:ph type="subTitle" idx="2"/>
          </p:nvPr>
        </p:nvSpPr>
        <p:spPr>
          <a:xfrm>
            <a:off x="720000" y="1338717"/>
            <a:ext cx="7704000" cy="22785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252525"/>
                </a:solidFill>
                <a:effectLst/>
                <a:latin typeface="Roboto" panose="02000000000000000000" pitchFamily="2" charset="0"/>
              </a:rPr>
              <a:t>Dengan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adanya</a:t>
            </a:r>
            <a:r>
              <a:rPr lang="en-US" b="0" i="0" dirty="0">
                <a:solidFill>
                  <a:srgbClr val="252525"/>
                </a:solidFill>
                <a:effectLst/>
                <a:latin typeface="Roboto" panose="02000000000000000000" pitchFamily="2" charset="0"/>
              </a:rPr>
              <a:t> Low-Code platform </a:t>
            </a:r>
            <a:r>
              <a:rPr lang="en-US" b="0" i="0" dirty="0" err="1">
                <a:solidFill>
                  <a:srgbClr val="252525"/>
                </a:solidFill>
                <a:effectLst/>
                <a:latin typeface="Roboto" panose="02000000000000000000" pitchFamily="2" charset="0"/>
              </a:rPr>
              <a:t>dapat</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meningkatkan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interaksi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antara</a:t>
            </a:r>
            <a:r>
              <a:rPr lang="en-US" b="0" i="0" dirty="0">
                <a:solidFill>
                  <a:srgbClr val="252525"/>
                </a:solidFill>
                <a:effectLst/>
                <a:latin typeface="Roboto" panose="02000000000000000000" pitchFamily="2" charset="0"/>
              </a:rPr>
              <a:t> </a:t>
            </a:r>
            <a:r>
              <a:rPr lang="en-US" b="0" i="1" dirty="0">
                <a:solidFill>
                  <a:srgbClr val="252525"/>
                </a:solidFill>
                <a:effectLst/>
                <a:latin typeface="Roboto" panose="02000000000000000000" pitchFamily="2" charset="0"/>
              </a:rPr>
              <a:t>developer</a:t>
            </a:r>
            <a:r>
              <a:rPr lang="en-US" b="0" i="0" dirty="0">
                <a:solidFill>
                  <a:srgbClr val="252525"/>
                </a:solidFill>
                <a:effectLst/>
                <a:latin typeface="Roboto" panose="02000000000000000000" pitchFamily="2" charset="0"/>
              </a:rPr>
              <a:t> dan </a:t>
            </a:r>
            <a:r>
              <a:rPr lang="en-US" b="0" i="0" dirty="0" err="1">
                <a:solidFill>
                  <a:srgbClr val="252525"/>
                </a:solidFill>
                <a:effectLst/>
                <a:latin typeface="Roboto" panose="02000000000000000000" pitchFamily="2" charset="0"/>
              </a:rPr>
              <a:t>sistem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menjadi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lebih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mudah</a:t>
            </a:r>
            <a:r>
              <a:rPr lang="en-US" b="0" i="0" dirty="0">
                <a:solidFill>
                  <a:srgbClr val="252525"/>
                </a:solidFill>
                <a:effectLst/>
                <a:latin typeface="Roboto" panose="02000000000000000000" pitchFamily="2" charset="0"/>
              </a:rPr>
              <a:t> dan </a:t>
            </a:r>
            <a:r>
              <a:rPr lang="en-US" b="0" i="0" dirty="0" err="1">
                <a:solidFill>
                  <a:srgbClr val="252525"/>
                </a:solidFill>
                <a:effectLst/>
                <a:latin typeface="Roboto" panose="02000000000000000000" pitchFamily="2" charset="0"/>
              </a:rPr>
              <a:t>efisien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dalam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hal</a:t>
            </a:r>
            <a:r>
              <a:rPr lang="en-US" b="0" i="0" dirty="0">
                <a:solidFill>
                  <a:srgbClr val="252525"/>
                </a:solidFill>
                <a:effectLst/>
                <a:latin typeface="Roboto" panose="02000000000000000000" pitchFamily="2" charset="0"/>
              </a:rPr>
              <a:t> </a:t>
            </a:r>
            <a:r>
              <a:rPr lang="en-US" b="0" i="1" dirty="0">
                <a:solidFill>
                  <a:srgbClr val="252525"/>
                </a:solidFill>
                <a:effectLst/>
                <a:latin typeface="Roboto" panose="02000000000000000000" pitchFamily="2" charset="0"/>
              </a:rPr>
              <a:t>cycle</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pengembangan</a:t>
            </a:r>
            <a:r>
              <a:rPr lang="en-US" b="0" i="0" dirty="0">
                <a:solidFill>
                  <a:srgbClr val="252525"/>
                </a:solidFill>
                <a:effectLst/>
                <a:latin typeface="Roboto" panose="02000000000000000000" pitchFamily="2" charset="0"/>
              </a:rPr>
              <a:t>.</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a:t>
            </a:r>
            <a:r>
              <a:rPr lang="en-US" altLang="en-GB" dirty="0"/>
              <a:t>4</a:t>
            </a:r>
            <a:endParaRPr lang="en-US" altLang="en-GB"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2" name="Google Shape;1492;p38"/>
          <p:cNvSpPr txBox="1">
            <a:spLocks noGrp="1"/>
          </p:cNvSpPr>
          <p:nvPr>
            <p:ph type="title"/>
          </p:nvPr>
        </p:nvSpPr>
        <p:spPr>
          <a:xfrm>
            <a:off x="720000" y="1808659"/>
            <a:ext cx="6880207" cy="1422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Designing HCI Experiment</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9" name="Google Shape;1499;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38"/>
          <p:cNvGrpSpPr/>
          <p:nvPr/>
        </p:nvGrpSpPr>
        <p:grpSpPr>
          <a:xfrm>
            <a:off x="796100" y="3267792"/>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89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i-FI" sz="2500" dirty="0"/>
              <a:t>Studi Kasus</a:t>
            </a:r>
            <a:endParaRPr lang="en-US" sz="2500" dirty="0"/>
          </a:p>
        </p:txBody>
      </p:sp>
      <p:sp>
        <p:nvSpPr>
          <p:cNvPr id="1533" name="Google Shape;1533;p39"/>
          <p:cNvSpPr txBox="1">
            <a:spLocks noGrp="1"/>
          </p:cNvSpPr>
          <p:nvPr>
            <p:ph type="subTitle" idx="2"/>
          </p:nvPr>
        </p:nvSpPr>
        <p:spPr>
          <a:xfrm>
            <a:off x="720000" y="2091072"/>
            <a:ext cx="7704000" cy="525116"/>
          </a:xfrm>
          <a:prstGeom prst="rect">
            <a:avLst/>
          </a:prstGeom>
        </p:spPr>
        <p:txBody>
          <a:bodyPr spcFirstLastPara="1" wrap="square" lIns="91425" tIns="91425" rIns="91425" bIns="91425" anchor="t" anchorCtr="0">
            <a:noAutofit/>
          </a:bodyPr>
          <a:lstStyle/>
          <a:p>
            <a:pPr marL="139700" indent="0" algn="ctr"/>
            <a:r>
              <a:rPr lang="en-US" sz="1600" b="0" i="0" dirty="0" err="1">
                <a:solidFill>
                  <a:srgbClr val="0F0F0F"/>
                </a:solidFill>
                <a:effectLst/>
                <a:latin typeface="Söhne"/>
              </a:rPr>
              <a:t>Membuat</a:t>
            </a:r>
            <a:r>
              <a:rPr lang="en-US" sz="1600" b="0" i="0" dirty="0">
                <a:solidFill>
                  <a:srgbClr val="0F0F0F"/>
                </a:solidFill>
                <a:effectLst/>
                <a:latin typeface="Söhne"/>
              </a:rPr>
              <a:t> </a:t>
            </a:r>
            <a:r>
              <a:rPr lang="en-US" sz="1600" b="0" i="0" dirty="0" err="1">
                <a:solidFill>
                  <a:srgbClr val="0F0F0F"/>
                </a:solidFill>
                <a:effectLst/>
                <a:latin typeface="Söhne"/>
              </a:rPr>
              <a:t>aplikasi</a:t>
            </a:r>
            <a:r>
              <a:rPr lang="en-US" sz="1600" b="0" i="0" dirty="0">
                <a:solidFill>
                  <a:srgbClr val="0F0F0F"/>
                </a:solidFill>
                <a:effectLst/>
                <a:latin typeface="Söhne"/>
              </a:rPr>
              <a:t> </a:t>
            </a:r>
            <a:r>
              <a:rPr lang="en-US" sz="1600" b="0" i="0" dirty="0" err="1">
                <a:solidFill>
                  <a:srgbClr val="0F0F0F"/>
                </a:solidFill>
                <a:effectLst/>
                <a:latin typeface="Söhne"/>
              </a:rPr>
              <a:t>berbasis</a:t>
            </a:r>
            <a:r>
              <a:rPr lang="en-US" sz="1600" b="0" i="0" dirty="0">
                <a:solidFill>
                  <a:srgbClr val="0F0F0F"/>
                </a:solidFill>
                <a:effectLst/>
                <a:latin typeface="Söhne"/>
              </a:rPr>
              <a:t> web </a:t>
            </a:r>
            <a:r>
              <a:rPr lang="en-US" sz="1600" b="0" i="0" dirty="0" err="1">
                <a:solidFill>
                  <a:srgbClr val="0F0F0F"/>
                </a:solidFill>
                <a:effectLst/>
                <a:latin typeface="Söhne"/>
              </a:rPr>
              <a:t>untuk</a:t>
            </a:r>
            <a:r>
              <a:rPr lang="en-US" sz="1600" b="0" i="0" dirty="0">
                <a:solidFill>
                  <a:srgbClr val="0F0F0F"/>
                </a:solidFill>
                <a:effectLst/>
                <a:latin typeface="Söhne"/>
              </a:rPr>
              <a:t> </a:t>
            </a:r>
            <a:r>
              <a:rPr lang="en-US" sz="1600" b="0" i="0" dirty="0" err="1">
                <a:solidFill>
                  <a:srgbClr val="0F0F0F"/>
                </a:solidFill>
                <a:effectLst/>
                <a:latin typeface="Söhne"/>
              </a:rPr>
              <a:t>menampilkan</a:t>
            </a:r>
            <a:r>
              <a:rPr lang="en-US" sz="1600" b="0" i="0" dirty="0">
                <a:solidFill>
                  <a:srgbClr val="0F0F0F"/>
                </a:solidFill>
                <a:effectLst/>
                <a:latin typeface="Söhne"/>
              </a:rPr>
              <a:t> daftar siswa pada Low Code Platform.</a:t>
            </a:r>
            <a:endParaRPr lang="en-US" sz="1200" b="0" i="0" dirty="0">
              <a:effectLst/>
              <a:latin typeface="Söhne"/>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tags/tag1.xml><?xml version="1.0" encoding="utf-8"?>
<p:tagLst xmlns:p="http://schemas.openxmlformats.org/presentationml/2006/main">
  <p:tag name="KSO_WM_UNIT_TABLE_BEAUTIFY" val="smartTable{94ddbfcf-bf93-4bf8-a200-8983888166db}"/>
</p:tagLst>
</file>

<file path=ppt/tags/tag2.xml><?xml version="1.0" encoding="utf-8"?>
<p:tagLst xmlns:p="http://schemas.openxmlformats.org/presentationml/2006/main">
  <p:tag name="KSO_WM_UNIT_TABLE_BEAUTIFY" val="smartTable{6b0f7c9e-c78b-4797-9c40-2a722bf5f8ef}"/>
</p:tagLst>
</file>

<file path=ppt/tags/tag3.xml><?xml version="1.0" encoding="utf-8"?>
<p:tagLst xmlns:p="http://schemas.openxmlformats.org/presentationml/2006/main">
  <p:tag name="KSO_WM_UNIT_TABLE_BEAUTIFY" val="smartTable{6bb27efd-41c5-4b8c-8eb1-293c83e88392}"/>
</p:tagLst>
</file>

<file path=ppt/tags/tag4.xml><?xml version="1.0" encoding="utf-8"?>
<p:tagLst xmlns:p="http://schemas.openxmlformats.org/presentationml/2006/main">
  <p:tag name="KSO_WM_UNIT_TABLE_BEAUTIFY" val="smartTable{8040f468-c28b-431a-a649-05c97edabf86}"/>
</p:tagLst>
</file>

<file path=ppt/tags/tag5.xml><?xml version="1.0" encoding="utf-8"?>
<p:tagLst xmlns:p="http://schemas.openxmlformats.org/presentationml/2006/main">
  <p:tag name="KSO_WM_UNIT_TABLE_BEAUTIFY" val="smartTable{924ad4df-9ce2-49e2-8d39-d415e1b8a15e}"/>
</p:tagLst>
</file>

<file path=ppt/tags/tag6.xml><?xml version="1.0" encoding="utf-8"?>
<p:tagLst xmlns:p="http://schemas.openxmlformats.org/presentationml/2006/main">
  <p:tag name="KSO_WM_UNIT_TABLE_BEAUTIFY" val="smartTable{325193a3-b565-48e1-93c7-07285f71ca3b}"/>
</p:tagLst>
</file>

<file path=ppt/tags/tag7.xml><?xml version="1.0" encoding="utf-8"?>
<p:tagLst xmlns:p="http://schemas.openxmlformats.org/presentationml/2006/main">
  <p:tag name="KSO_WM_UNIT_TABLE_BEAUTIFY" val="smartTable{c87ae51e-8e73-4784-b306-3e874fe867c3}"/>
</p:tagLst>
</file>

<file path=ppt/tags/tag8.xml><?xml version="1.0" encoding="utf-8"?>
<p:tagLst xmlns:p="http://schemas.openxmlformats.org/presentationml/2006/main">
  <p:tag name="KSO_WM_UNIT_TABLE_BEAUTIFY" val="smartTable{d7b620d3-08aa-4786-bd4c-26ac5a3531f3}"/>
</p:tagLst>
</file>

<file path=ppt/tags/tag9.xml><?xml version="1.0" encoding="utf-8"?>
<p:tagLst xmlns:p="http://schemas.openxmlformats.org/presentationml/2006/main">
  <p:tag name="KSO_WM_UNIT_TABLE_BEAUTIFY" val="smartTable{485f7b77-b22b-4091-8900-f939af6a497d}"/>
</p:tagLst>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8290</Words>
  <Application>WPS Presentation</Application>
  <PresentationFormat>On-screen Show (16:9)</PresentationFormat>
  <Paragraphs>1176</Paragraphs>
  <Slides>22</Slides>
  <Notes>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22</vt:i4>
      </vt:variant>
    </vt:vector>
  </HeadingPairs>
  <TitlesOfParts>
    <vt:vector size="43" baseType="lpstr">
      <vt:lpstr>Arial</vt:lpstr>
      <vt:lpstr>SimSun</vt:lpstr>
      <vt:lpstr>Wingdings</vt:lpstr>
      <vt:lpstr>Arial</vt:lpstr>
      <vt:lpstr>IBM Plex Mono</vt:lpstr>
      <vt:lpstr>Thonburi</vt:lpstr>
      <vt:lpstr>Poppins</vt:lpstr>
      <vt:lpstr>Roboto</vt:lpstr>
      <vt:lpstr>苹方-简</vt:lpstr>
      <vt:lpstr>Open Sans</vt:lpstr>
      <vt:lpstr>微软雅黑</vt:lpstr>
      <vt:lpstr>汉仪旗黑</vt:lpstr>
      <vt:lpstr>Arial Unicode MS</vt:lpstr>
      <vt:lpstr>Wingdings</vt:lpstr>
      <vt:lpstr>宋体-简</vt:lpstr>
      <vt:lpstr>Söhne</vt:lpstr>
      <vt:lpstr>Arial Bold</vt:lpstr>
      <vt:lpstr>Arial (Body)</vt:lpstr>
      <vt:lpstr>Calibri</vt:lpstr>
      <vt:lpstr>Helvetica Neue</vt:lpstr>
      <vt:lpstr>Introduction to Coding Workshop by Slidesgo</vt:lpstr>
      <vt:lpstr>Low-Code Platform for Improve Developer Interaction</vt:lpstr>
      <vt:lpstr>Latar Belakang</vt:lpstr>
      <vt:lpstr>Latar Belakang</vt:lpstr>
      <vt:lpstr>Solusi</vt:lpstr>
      <vt:lpstr>Solusi</vt:lpstr>
      <vt:lpstr>Research Gap</vt:lpstr>
      <vt:lpstr>Research Gap </vt:lpstr>
      <vt:lpstr>Designing HCI Experiment</vt:lpstr>
      <vt:lpstr>Studi Kasus</vt:lpstr>
      <vt:lpstr>Partisipan</vt:lpstr>
      <vt:lpstr>Tugas dan Prosedur</vt:lpstr>
      <vt:lpstr>Tugas dan Prosedur</vt:lpstr>
      <vt:lpstr>Designing HCI Experiment</vt:lpstr>
      <vt:lpstr>Kuisioner</vt:lpstr>
      <vt:lpstr>Pembobotan</vt:lpstr>
      <vt:lpstr>Pemberian Rating</vt:lpstr>
      <vt:lpstr>Weighted Workload</vt:lpstr>
      <vt:lpstr>Average Weighted Workload</vt:lpstr>
      <vt:lpstr>Kategori Penilaian Beban Kerja</vt:lpstr>
      <vt:lpstr>Hasil</vt:lpstr>
      <vt:lpstr>Partisipan</vt:lpstr>
      <vt:lpstr>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Low-Code Platform for Improve Developer Productivity</dc:title>
  <dc:creator/>
  <cp:lastModifiedBy>nrahmatd</cp:lastModifiedBy>
  <cp:revision>32</cp:revision>
  <dcterms:created xsi:type="dcterms:W3CDTF">2023-12-05T19:33:11Z</dcterms:created>
  <dcterms:modified xsi:type="dcterms:W3CDTF">2023-12-05T19:33:11Z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