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6" r:id="rId7"/>
    <p:sldId id="268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5" r:id="rId18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Nur Rahmat Dwi Riyanto (6025222008)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Research </a:t>
            </a:r>
            <a:r>
              <a:rPr lang="en-US" sz="3000" dirty="0" err="1">
                <a:solidFill>
                  <a:schemeClr val="dk2"/>
                </a:solidFill>
              </a:rPr>
              <a:t>Empirichal</a:t>
            </a:r>
            <a:r>
              <a:rPr lang="en-US" sz="3000" dirty="0">
                <a:solidFill>
                  <a:schemeClr val="dk2"/>
                </a:solidFill>
              </a:rPr>
              <a:t> of Low Code Platform for Improve Human Interaction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Berapa banyak latihan yang diperlukan untuk menjadi mahir?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091071"/>
            <a:ext cx="7704000" cy="1526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Jumlah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latihan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yang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diperlukan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menjadi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mahir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suatu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keterampilan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sangat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bervariasi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dipengaruhi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oleh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beberapa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faktor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termasuk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kompleksitas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keterampilan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tersebut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tingkat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kesulitan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, dan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seberapa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sering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secara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efektif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partisipan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melibatkan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diri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dalam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latihan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08659"/>
            <a:ext cx="6880207" cy="142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Designing HCI Experiment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26779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Studi Kasus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091072"/>
            <a:ext cx="7704000" cy="525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Membuat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aplikasi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berbasis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web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menampilkan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daftar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mahasiswa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ITS.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Tugas dan Prosedur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998921"/>
            <a:ext cx="7704000" cy="107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Pre-Task    : </a:t>
            </a:r>
            <a:r>
              <a:rPr lang="en-US" b="0" i="0" dirty="0" err="1">
                <a:effectLst/>
                <a:latin typeface="Söhne"/>
              </a:rPr>
              <a:t>Membuat</a:t>
            </a:r>
            <a:r>
              <a:rPr lang="en-US" b="0" i="0" dirty="0">
                <a:effectLst/>
                <a:latin typeface="Söhne"/>
              </a:rPr>
              <a:t> Hello World, </a:t>
            </a:r>
            <a:r>
              <a:rPr lang="en-US" b="0" i="0" dirty="0" err="1">
                <a:effectLst/>
                <a:latin typeface="Söhne"/>
              </a:rPr>
              <a:t>tampilan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sederhana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Task 1       : </a:t>
            </a:r>
            <a:r>
              <a:rPr lang="en-US" b="0" i="0" dirty="0" err="1">
                <a:effectLst/>
                <a:latin typeface="Söhne"/>
              </a:rPr>
              <a:t>Membuat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aplikasi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menampilkan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halaman</a:t>
            </a:r>
            <a:r>
              <a:rPr lang="en-US" b="0" i="0" dirty="0">
                <a:effectLst/>
                <a:latin typeface="Söhne"/>
              </a:rPr>
              <a:t> daftar </a:t>
            </a:r>
            <a:r>
              <a:rPr lang="en-US" b="0" i="0" dirty="0" err="1">
                <a:effectLst/>
                <a:latin typeface="Söhne"/>
              </a:rPr>
              <a:t>mahasiswa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Task 2      : </a:t>
            </a:r>
            <a:r>
              <a:rPr lang="en-US" b="0" i="0" dirty="0" err="1">
                <a:effectLst/>
                <a:latin typeface="Söhne"/>
              </a:rPr>
              <a:t>Menghubungkan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dengan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aplikasi</a:t>
            </a:r>
            <a:r>
              <a:rPr lang="en-US" b="0" i="0" dirty="0">
                <a:effectLst/>
                <a:latin typeface="Söhne"/>
              </a:rPr>
              <a:t> backend dan </a:t>
            </a:r>
            <a:r>
              <a:rPr lang="en-US" b="0" i="0" dirty="0" err="1">
                <a:effectLst/>
                <a:latin typeface="Söhne"/>
              </a:rPr>
              <a:t>menampilkan</a:t>
            </a:r>
            <a:r>
              <a:rPr lang="en-US" b="0" i="0" dirty="0">
                <a:effectLst/>
                <a:latin typeface="Söhne"/>
              </a:rPr>
              <a:t> pada UI yang </a:t>
            </a:r>
            <a:r>
              <a:rPr lang="en-US" b="0" i="0" dirty="0" err="1">
                <a:effectLst/>
                <a:latin typeface="Söhne"/>
              </a:rPr>
              <a:t>tersedia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Partisipan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998921"/>
            <a:ext cx="7704000" cy="107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Programmer Professional</a:t>
            </a:r>
            <a:endParaRPr lang="en-US" b="1" i="0" dirty="0">
              <a:effectLst/>
              <a:latin typeface="Söhne"/>
            </a:endParaRPr>
          </a:p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Mahasiswa</a:t>
            </a:r>
            <a:endParaRPr lang="en-US" b="1" i="0" dirty="0">
              <a:effectLst/>
              <a:latin typeface="Söhne"/>
            </a:endParaRPr>
          </a:p>
          <a:p>
            <a:pPr marL="425450" indent="-285750" algn="just">
              <a:buFont typeface="Arial" panose="020B0704020202020204" pitchFamily="34" charset="0"/>
              <a:buChar char="•"/>
            </a:pPr>
            <a:r>
              <a:rPr lang="en-US" b="1" dirty="0" err="1">
                <a:latin typeface="Söhne"/>
              </a:rPr>
              <a:t>Kolega</a:t>
            </a:r>
            <a:endParaRPr lang="en-US" b="1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2204483"/>
            <a:ext cx="7704000" cy="1107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Terimakasih</a:t>
            </a:r>
            <a:r>
              <a:rPr lang="en-US" sz="5000" dirty="0"/>
              <a:t> </a:t>
            </a:r>
            <a:r>
              <a:rPr lang="en-US" sz="5000" dirty="0">
                <a:sym typeface="Wingdings" panose="05000000000000000000" pitchFamily="2" charset="2"/>
              </a:rPr>
              <a:t></a:t>
            </a:r>
            <a:endParaRPr lang="en-US" sz="5000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88020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 Research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303721"/>
            <a:ext cx="7704000" cy="131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Iya, 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Low-code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Platfrom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pendekatan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perangkat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lunak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minimal coding. </a:t>
            </a:r>
            <a:r>
              <a:rPr lang="en-US" dirty="0" err="1">
                <a:solidFill>
                  <a:srgbClr val="252525"/>
                </a:solidFill>
                <a:latin typeface="Roboto" panose="02000000000000000000" pitchFamily="2" charset="0"/>
              </a:rPr>
              <a:t>D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low-code,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bahasa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berbasis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grafis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drag-and-drop.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Apakah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 </a:t>
            </a:r>
            <a:r>
              <a:rPr lang="en-US" sz="2500" dirty="0" err="1"/>
              <a:t>sama</a:t>
            </a:r>
            <a:r>
              <a:rPr lang="en-US" sz="2500" dirty="0"/>
              <a:t> </a:t>
            </a:r>
            <a:r>
              <a:rPr lang="en-US" sz="2500" dirty="0" err="1"/>
              <a:t>baiknya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lebih</a:t>
            </a:r>
            <a:r>
              <a:rPr lang="en-US" sz="2500" dirty="0"/>
              <a:t> </a:t>
            </a:r>
            <a:r>
              <a:rPr lang="en-US" sz="2500" dirty="0" err="1"/>
              <a:t>baik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praktik</a:t>
            </a:r>
            <a:r>
              <a:rPr lang="en-US" sz="2500" dirty="0"/>
              <a:t> yang </a:t>
            </a:r>
            <a:r>
              <a:rPr lang="en-US" sz="2500" dirty="0" err="1"/>
              <a:t>ada</a:t>
            </a:r>
            <a:r>
              <a:rPr lang="en-US" sz="2500" dirty="0"/>
              <a:t> </a:t>
            </a:r>
            <a:r>
              <a:rPr lang="en-US" sz="2500" dirty="0" err="1"/>
              <a:t>saat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352181"/>
            <a:ext cx="7704000" cy="1265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Karena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visual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otomatisasi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low-code platform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lengkap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modern,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integrasi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data, dan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logika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jauh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cepat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daripada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tradisional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Apa</a:t>
            </a:r>
            <a:r>
              <a:rPr lang="en-US" sz="2500" dirty="0"/>
              <a:t> </a:t>
            </a:r>
            <a:r>
              <a:rPr lang="en-US" sz="2500" dirty="0" err="1"/>
              <a:t>kelebihan</a:t>
            </a:r>
            <a:r>
              <a:rPr lang="en-US" sz="2500" dirty="0"/>
              <a:t> dan </a:t>
            </a:r>
            <a:r>
              <a:rPr lang="en-US" sz="2500" dirty="0" err="1"/>
              <a:t>kelemahannya</a:t>
            </a:r>
            <a:r>
              <a:rPr lang="en-US" sz="2500" dirty="0"/>
              <a:t>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027815"/>
            <a:ext cx="7704000" cy="258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1" i="0" dirty="0" err="1">
                <a:effectLst/>
                <a:latin typeface="Söhne"/>
              </a:rPr>
              <a:t>Kelebihan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Pengembangan</a:t>
            </a:r>
            <a:r>
              <a:rPr lang="en-US" sz="1200" b="1" i="0" dirty="0">
                <a:effectLst/>
                <a:latin typeface="Söhne"/>
              </a:rPr>
              <a:t> </a:t>
            </a:r>
            <a:r>
              <a:rPr lang="en-US" sz="1200" b="1" i="0" dirty="0" err="1">
                <a:effectLst/>
                <a:latin typeface="Söhne"/>
              </a:rPr>
              <a:t>Cepat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Memungkinkan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lebih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cepat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karena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mengurangi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ketergantungan</a:t>
            </a:r>
            <a:r>
              <a:rPr lang="en-US" sz="1200" b="0" i="0" dirty="0">
                <a:effectLst/>
                <a:latin typeface="Söhne"/>
              </a:rPr>
              <a:t> pada </a:t>
            </a:r>
            <a:r>
              <a:rPr lang="en-US" sz="1200" b="0" i="0" dirty="0" err="1">
                <a:effectLst/>
                <a:latin typeface="Söhne"/>
              </a:rPr>
              <a:t>penulisan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kode</a:t>
            </a:r>
            <a:r>
              <a:rPr lang="en-US" sz="1200" b="0" i="0" dirty="0">
                <a:effectLst/>
                <a:latin typeface="Söhne"/>
              </a:rPr>
              <a:t> manual. </a:t>
            </a:r>
            <a:r>
              <a:rPr lang="en-US" sz="1200" b="0" i="0" dirty="0" err="1">
                <a:effectLst/>
                <a:latin typeface="Söhne"/>
              </a:rPr>
              <a:t>Ini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memangkas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waktu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secara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signifikan</a:t>
            </a:r>
            <a:r>
              <a:rPr lang="en-US" sz="1200" b="0" i="0" dirty="0">
                <a:effectLst/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Biaya</a:t>
            </a:r>
            <a:r>
              <a:rPr lang="en-US" sz="1200" b="1" i="0" dirty="0">
                <a:effectLst/>
                <a:latin typeface="Söhne"/>
              </a:rPr>
              <a:t> </a:t>
            </a:r>
            <a:r>
              <a:rPr lang="en-US" sz="1200" b="1" i="0" dirty="0" err="1">
                <a:effectLst/>
                <a:latin typeface="Söhne"/>
              </a:rPr>
              <a:t>Rendah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Mengurangi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biaya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dan </a:t>
            </a:r>
            <a:r>
              <a:rPr lang="en-US" sz="1200" b="0" i="0" dirty="0" err="1">
                <a:effectLst/>
                <a:latin typeface="Söhne"/>
              </a:rPr>
              <a:t>pemeliharaan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karena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membutuhkan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lebih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sedikit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sumber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daya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manusia</a:t>
            </a:r>
            <a:r>
              <a:rPr lang="en-US" sz="1200" b="0" i="0" dirty="0">
                <a:effectLst/>
                <a:latin typeface="Söhne"/>
              </a:rPr>
              <a:t> dan </a:t>
            </a:r>
            <a:r>
              <a:rPr lang="en-US" sz="1200" b="0" i="0" dirty="0" err="1">
                <a:effectLst/>
                <a:latin typeface="Söhne"/>
              </a:rPr>
              <a:t>waktu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untuk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menciptakan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Integrasi </a:t>
            </a:r>
            <a:r>
              <a:rPr lang="en-US" sz="1200" b="1" i="0" dirty="0" err="1">
                <a:effectLst/>
                <a:latin typeface="Söhne"/>
              </a:rPr>
              <a:t>Mudah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Sering</a:t>
            </a:r>
            <a:r>
              <a:rPr lang="en-US" sz="1200" b="0" i="0" dirty="0">
                <a:effectLst/>
                <a:latin typeface="Söhne"/>
              </a:rPr>
              <a:t> kali </a:t>
            </a:r>
            <a:r>
              <a:rPr lang="en-US" sz="1200" b="0" i="0" dirty="0" err="1">
                <a:effectLst/>
                <a:latin typeface="Söhne"/>
              </a:rPr>
              <a:t>memfasilitasi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integrasi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mudah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dengan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sistem</a:t>
            </a:r>
            <a:r>
              <a:rPr lang="en-US" sz="1200" b="0" i="0" dirty="0">
                <a:effectLst/>
                <a:latin typeface="Söhne"/>
              </a:rPr>
              <a:t> yang </a:t>
            </a:r>
            <a:r>
              <a:rPr lang="en-US" sz="1200" b="0" i="0" dirty="0" err="1">
                <a:effectLst/>
                <a:latin typeface="Söhne"/>
              </a:rPr>
              <a:t>sudah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ada</a:t>
            </a:r>
            <a:r>
              <a:rPr lang="en-US" sz="1200" b="0" i="0" dirty="0">
                <a:effectLst/>
                <a:latin typeface="Söhne"/>
              </a:rPr>
              <a:t>, </a:t>
            </a:r>
            <a:r>
              <a:rPr lang="en-US" sz="1200" b="0" i="0" dirty="0" err="1">
                <a:effectLst/>
                <a:latin typeface="Söhne"/>
              </a:rPr>
              <a:t>baik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itu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dalam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bentuk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layanan</a:t>
            </a:r>
            <a:r>
              <a:rPr lang="en-US" sz="1200" b="0" i="0" dirty="0">
                <a:effectLst/>
                <a:latin typeface="Söhne"/>
              </a:rPr>
              <a:t> web, basis data,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lainnya</a:t>
            </a:r>
            <a:r>
              <a:rPr lang="en-US" sz="1200" b="0" i="0" dirty="0">
                <a:effectLst/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Apa</a:t>
            </a:r>
            <a:r>
              <a:rPr lang="en-US" sz="2500" dirty="0"/>
              <a:t> </a:t>
            </a:r>
            <a:r>
              <a:rPr lang="en-US" sz="2500" dirty="0" err="1"/>
              <a:t>kelebihan</a:t>
            </a:r>
            <a:r>
              <a:rPr lang="en-US" sz="2500" dirty="0"/>
              <a:t> dan </a:t>
            </a:r>
            <a:r>
              <a:rPr lang="en-US" sz="2500" dirty="0" err="1"/>
              <a:t>kelemahannya</a:t>
            </a:r>
            <a:r>
              <a:rPr lang="en-US" sz="2500" dirty="0"/>
              <a:t>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027815"/>
            <a:ext cx="7704000" cy="258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200" b="1" dirty="0" err="1">
                <a:latin typeface="Söhne"/>
              </a:rPr>
              <a:t>K</a:t>
            </a:r>
            <a:r>
              <a:rPr lang="en-US" sz="1200" b="1" i="0" dirty="0" err="1">
                <a:effectLst/>
                <a:latin typeface="Söhne"/>
              </a:rPr>
              <a:t>elemahan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Keterbatasan</a:t>
            </a:r>
            <a:r>
              <a:rPr lang="en-US" sz="1200" b="1" i="0" dirty="0">
                <a:effectLst/>
                <a:latin typeface="Söhne"/>
              </a:rPr>
              <a:t> </a:t>
            </a:r>
            <a:r>
              <a:rPr lang="en-US" sz="1200" b="1" i="0" dirty="0" err="1">
                <a:effectLst/>
                <a:latin typeface="Söhne"/>
              </a:rPr>
              <a:t>Fungsionalitas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Mungkin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tidak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menangani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kebutuhan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pengembangan</a:t>
            </a:r>
            <a:r>
              <a:rPr lang="en-US" sz="1200" b="0" i="0" dirty="0">
                <a:effectLst/>
                <a:latin typeface="Söhne"/>
              </a:rPr>
              <a:t> yang </a:t>
            </a:r>
            <a:r>
              <a:rPr lang="en-US" sz="1200" b="0" i="0" dirty="0" err="1">
                <a:effectLst/>
                <a:latin typeface="Söhne"/>
              </a:rPr>
              <a:t>kompleks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khusus</a:t>
            </a:r>
            <a:r>
              <a:rPr lang="en-US" sz="1200" b="0" i="0" dirty="0">
                <a:effectLst/>
                <a:latin typeface="Söhne"/>
              </a:rPr>
              <a:t>. </a:t>
            </a:r>
            <a:r>
              <a:rPr lang="en-US" sz="1200" b="0" i="0" dirty="0" err="1">
                <a:effectLst/>
                <a:latin typeface="Söhne"/>
              </a:rPr>
              <a:t>Aplikasi</a:t>
            </a:r>
            <a:r>
              <a:rPr lang="en-US" sz="1200" b="0" i="0" dirty="0">
                <a:effectLst/>
                <a:latin typeface="Söhne"/>
              </a:rPr>
              <a:t> yang </a:t>
            </a:r>
            <a:r>
              <a:rPr lang="en-US" sz="1200" b="0" i="0" dirty="0" err="1">
                <a:effectLst/>
                <a:latin typeface="Söhne"/>
              </a:rPr>
              <a:t>membutuhkan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logika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bisnis</a:t>
            </a:r>
            <a:r>
              <a:rPr lang="en-US" sz="1200" b="0" i="0" dirty="0">
                <a:effectLst/>
                <a:latin typeface="Söhne"/>
              </a:rPr>
              <a:t> yang sangat </a:t>
            </a:r>
            <a:r>
              <a:rPr lang="en-US" sz="1200" b="0" i="0" dirty="0" err="1">
                <a:effectLst/>
                <a:latin typeface="Söhne"/>
              </a:rPr>
              <a:t>kompleks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performa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tinggi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mungkin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lebih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baik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dikembangkan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secara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tradisional</a:t>
            </a:r>
            <a:r>
              <a:rPr lang="en-US" sz="1200" b="0" i="0" dirty="0">
                <a:effectLst/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Kode yang </a:t>
            </a:r>
            <a:r>
              <a:rPr lang="en-US" sz="1200" b="1" i="0" dirty="0" err="1">
                <a:effectLst/>
                <a:latin typeface="Söhne"/>
              </a:rPr>
              <a:t>Dihasilkan</a:t>
            </a:r>
            <a:r>
              <a:rPr lang="en-US" sz="1200" b="1" i="0" dirty="0">
                <a:effectLst/>
                <a:latin typeface="Söhne"/>
              </a:rPr>
              <a:t>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>
                <a:effectLst/>
                <a:latin typeface="Söhne"/>
              </a:rPr>
              <a:t>Kode yang </a:t>
            </a:r>
            <a:r>
              <a:rPr lang="en-US" sz="1200" b="0" i="0" dirty="0" err="1">
                <a:effectLst/>
                <a:latin typeface="Söhne"/>
              </a:rPr>
              <a:t>dihasilkan</a:t>
            </a:r>
            <a:r>
              <a:rPr lang="en-US" sz="1200" b="0" i="0" dirty="0">
                <a:effectLst/>
                <a:latin typeface="Söhne"/>
              </a:rPr>
              <a:t> oleh platform low-code </a:t>
            </a:r>
            <a:r>
              <a:rPr lang="en-US" sz="1200" b="0" i="0" dirty="0" err="1">
                <a:effectLst/>
                <a:latin typeface="Söhne"/>
              </a:rPr>
              <a:t>mungkin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kurang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dioptimalkan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sulit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dipahami</a:t>
            </a:r>
            <a:r>
              <a:rPr lang="en-US" sz="1200" b="0" i="0" dirty="0">
                <a:effectLst/>
                <a:latin typeface="Söhne"/>
              </a:rPr>
              <a:t>. </a:t>
            </a:r>
            <a:r>
              <a:rPr lang="en-US" sz="1200" b="0" i="0" dirty="0" err="1">
                <a:effectLst/>
                <a:latin typeface="Söhne"/>
              </a:rPr>
              <a:t>Ini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menjadi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tantangan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saat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perlu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dilakukan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penyesuaian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atau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perbaikan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masalah</a:t>
            </a:r>
            <a:r>
              <a:rPr lang="en-US" sz="1200" b="0" i="0" dirty="0">
                <a:effectLst/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 err="1">
                <a:effectLst/>
                <a:latin typeface="Söhne"/>
              </a:rPr>
              <a:t>Ketergantungan</a:t>
            </a:r>
            <a:r>
              <a:rPr lang="en-US" sz="1200" b="1" i="0" dirty="0">
                <a:effectLst/>
                <a:latin typeface="Söhne"/>
              </a:rPr>
              <a:t> pada Vendor:</a:t>
            </a:r>
            <a:endParaRPr lang="en-US" sz="1200" b="0" i="0" dirty="0">
              <a:effectLst/>
              <a:latin typeface="Söhne"/>
            </a:endParaRPr>
          </a:p>
          <a:p>
            <a:pPr marL="457200" lvl="1" indent="0" algn="l"/>
            <a:r>
              <a:rPr lang="en-US" sz="1200" b="0" i="0" dirty="0" err="1">
                <a:effectLst/>
                <a:latin typeface="Söhne"/>
              </a:rPr>
              <a:t>Pengguna</a:t>
            </a:r>
            <a:r>
              <a:rPr lang="en-US" sz="1200" b="0" i="0" dirty="0">
                <a:effectLst/>
                <a:latin typeface="Söhne"/>
              </a:rPr>
              <a:t> low-code </a:t>
            </a:r>
            <a:r>
              <a:rPr lang="en-US" sz="1200" b="0" i="0" dirty="0" err="1">
                <a:effectLst/>
                <a:latin typeface="Söhne"/>
              </a:rPr>
              <a:t>terkadang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menjadi</a:t>
            </a:r>
            <a:r>
              <a:rPr lang="en-US" sz="1200" b="0" i="0" dirty="0">
                <a:effectLst/>
                <a:latin typeface="Söhne"/>
              </a:rPr>
              <a:t> sangat </a:t>
            </a:r>
            <a:r>
              <a:rPr lang="en-US" sz="1200" b="0" i="0" dirty="0" err="1">
                <a:effectLst/>
                <a:latin typeface="Söhne"/>
              </a:rPr>
              <a:t>bergantung</a:t>
            </a:r>
            <a:r>
              <a:rPr lang="en-US" sz="1200" b="0" i="0" dirty="0">
                <a:effectLst/>
                <a:latin typeface="Söhne"/>
              </a:rPr>
              <a:t> pada vendor, dan </a:t>
            </a:r>
            <a:r>
              <a:rPr lang="en-US" sz="1200" b="0" i="0" dirty="0" err="1">
                <a:effectLst/>
                <a:latin typeface="Söhne"/>
              </a:rPr>
              <a:t>beralih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dari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satu</a:t>
            </a:r>
            <a:r>
              <a:rPr lang="en-US" sz="1200" b="0" i="0" dirty="0">
                <a:effectLst/>
                <a:latin typeface="Söhne"/>
              </a:rPr>
              <a:t> platform </a:t>
            </a:r>
            <a:r>
              <a:rPr lang="en-US" sz="1200" b="0" i="0" dirty="0" err="1">
                <a:effectLst/>
                <a:latin typeface="Söhne"/>
              </a:rPr>
              <a:t>ke</a:t>
            </a:r>
            <a:r>
              <a:rPr lang="en-US" sz="1200" b="0" i="0" dirty="0">
                <a:effectLst/>
                <a:latin typeface="Söhne"/>
              </a:rPr>
              <a:t> platform lain </a:t>
            </a:r>
            <a:r>
              <a:rPr lang="en-US" sz="1200" b="0" i="0" dirty="0" err="1">
                <a:effectLst/>
                <a:latin typeface="Söhne"/>
              </a:rPr>
              <a:t>dapat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menjadi</a:t>
            </a:r>
            <a:r>
              <a:rPr lang="en-US" sz="1200" b="0" i="0" dirty="0">
                <a:effectLst/>
                <a:latin typeface="Söhne"/>
              </a:rPr>
              <a:t> </a:t>
            </a:r>
            <a:r>
              <a:rPr lang="en-US" sz="1200" b="0" i="0" dirty="0" err="1">
                <a:effectLst/>
                <a:latin typeface="Söhne"/>
              </a:rPr>
              <a:t>sulit</a:t>
            </a:r>
            <a:r>
              <a:rPr lang="en-US" sz="1200" b="0" i="0" dirty="0">
                <a:effectLst/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Manakah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alternatif</a:t>
            </a:r>
            <a:r>
              <a:rPr lang="en-US" sz="2500" dirty="0"/>
              <a:t> yang </a:t>
            </a:r>
            <a:r>
              <a:rPr lang="en-US" sz="2500" dirty="0" err="1"/>
              <a:t>terbaik</a:t>
            </a:r>
            <a:r>
              <a:rPr lang="en-US" sz="2500" dirty="0"/>
              <a:t>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445489"/>
            <a:ext cx="7704000" cy="59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dirty="0">
                <a:latin typeface="Söhne"/>
              </a:rPr>
              <a:t>Low-Code platform </a:t>
            </a:r>
            <a:r>
              <a:rPr lang="en-US" dirty="0" err="1">
                <a:latin typeface="Söhne"/>
              </a:rPr>
              <a:t>menjadi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alternatif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terbaik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dalam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pengembangan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sistem</a:t>
            </a:r>
            <a:r>
              <a:rPr lang="en-US" dirty="0">
                <a:latin typeface="Söhne"/>
              </a:rPr>
              <a:t> pada </a:t>
            </a:r>
            <a:r>
              <a:rPr lang="en-US" dirty="0" err="1">
                <a:latin typeface="Söhne"/>
              </a:rPr>
              <a:t>saat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ini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karena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mendukung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kecepatan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dalam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waktu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pengembangan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sistem</a:t>
            </a:r>
            <a:r>
              <a:rPr lang="en-US" dirty="0"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Berapa batasan dan kemampuan kinerja manusia?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126513"/>
            <a:ext cx="7704000" cy="149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Pilihannya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tergantung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pada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kebutuhan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proyek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. Jika </a:t>
            </a:r>
            <a:r>
              <a:rPr lang="en-US" sz="1600" b="0" i="1" dirty="0">
                <a:solidFill>
                  <a:srgbClr val="0F0F0F"/>
                </a:solidFill>
                <a:effectLst/>
                <a:latin typeface="Söhne"/>
              </a:rPr>
              <a:t>resource developer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terbatas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US" sz="1600" b="0" i="1" dirty="0">
                <a:solidFill>
                  <a:srgbClr val="0F0F0F"/>
                </a:solidFill>
                <a:effectLst/>
                <a:latin typeface="Söhne"/>
              </a:rPr>
              <a:t>timeline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pengembangan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cepat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.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Maka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kemampuan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kinerja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manusia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 juga </a:t>
            </a:r>
            <a:r>
              <a:rPr lang="en-US" sz="1600" dirty="0" err="1">
                <a:solidFill>
                  <a:srgbClr val="0F0F0F"/>
                </a:solidFill>
                <a:latin typeface="Söhne"/>
              </a:rPr>
              <a:t>terbatas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500" dirty="0"/>
              <a:t>Apakah ini berfungsi dengan baik bagi pemula, bagi para ahli?</a:t>
            </a:r>
            <a:endParaRPr lang="en-US" sz="2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2367516"/>
            <a:ext cx="7704000" cy="1249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Pendekatan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low-code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atau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traditional development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dapat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berfungsi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baik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pemula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dan para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ahli</a:t>
            </a:r>
            <a:r>
              <a:rPr lang="en-US" sz="1600" dirty="0">
                <a:solidFill>
                  <a:srgbClr val="0F0F0F"/>
                </a:solidFill>
                <a:latin typeface="Söhne"/>
              </a:rPr>
              <a:t>.</a:t>
            </a:r>
            <a:endParaRPr lang="en-US" sz="1200" b="0" i="0" dirty="0">
              <a:effectLst/>
              <a:latin typeface="Söhne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3149</Words>
  <Application>WPS Presentation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Arial</vt:lpstr>
      <vt:lpstr>IBM Plex Mono</vt:lpstr>
      <vt:lpstr>Thonburi</vt:lpstr>
      <vt:lpstr>Poppins</vt:lpstr>
      <vt:lpstr>Roboto</vt:lpstr>
      <vt:lpstr>苹方-简</vt:lpstr>
      <vt:lpstr>Söhne</vt:lpstr>
      <vt:lpstr>微软雅黑</vt:lpstr>
      <vt:lpstr>汉仪旗黑</vt:lpstr>
      <vt:lpstr>Arial Unicode MS</vt:lpstr>
      <vt:lpstr>Wingdings</vt:lpstr>
      <vt:lpstr>宋体-简</vt:lpstr>
      <vt:lpstr>Introduction to Coding Workshop by Slidesgo</vt:lpstr>
      <vt:lpstr>Research Empirichal of Low Code Platform for Improve Human Interaction</vt:lpstr>
      <vt:lpstr>Question Research</vt:lpstr>
      <vt:lpstr>Apakah Layak?</vt:lpstr>
      <vt:lpstr>Apakah ini sama baiknya atau lebih baik dari praktik yang ada saat ini?</vt:lpstr>
      <vt:lpstr>Apa kelebihan dan kelemahannya?</vt:lpstr>
      <vt:lpstr>Apa kelebihan dan kelemahannya?</vt:lpstr>
      <vt:lpstr>Manakah dari beberapa alternatif yang terbaik?</vt:lpstr>
      <vt:lpstr>Berapa batasan dan kemampuan kinerja manusia?</vt:lpstr>
      <vt:lpstr>Apakah ini berfungsi dengan baik bagi pemula, bagi para ahli?</vt:lpstr>
      <vt:lpstr>Berapa banyak latihan yang diperlukan untuk menjadi mahir?</vt:lpstr>
      <vt:lpstr>Designing HCI Experiment</vt:lpstr>
      <vt:lpstr>Studi Kasus</vt:lpstr>
      <vt:lpstr>Tugas dan Prosedur</vt:lpstr>
      <vt:lpstr>Partisipan</vt:lpstr>
      <vt:lpstr>Terimakasih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 Platform for Improve Developer Productivity</dc:title>
  <dc:creator/>
  <cp:lastModifiedBy>nrahmatd</cp:lastModifiedBy>
  <cp:revision>24</cp:revision>
  <dcterms:created xsi:type="dcterms:W3CDTF">2023-12-05T18:44:33Z</dcterms:created>
  <dcterms:modified xsi:type="dcterms:W3CDTF">2023-12-05T18:44:33Z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