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Krabuler" charset="1" panose="000005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
      <p:font typeface="Repo Bold" charset="1" panose="02000503040000020004"/>
      <p:regular r:id="rId21"/>
    </p:embeddedFont>
    <p:embeddedFont>
      <p:font typeface="Repo Bold Bold" charset="1" panose="0200050304000002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34" Target="slides/slide12.xml" Type="http://schemas.openxmlformats.org/officeDocument/2006/relationships/slide"/><Relationship Id="rId35" Target="slides/slide13.xml" Type="http://schemas.openxmlformats.org/officeDocument/2006/relationships/slide"/><Relationship Id="rId36" Target="slides/slide14.xml" Type="http://schemas.openxmlformats.org/officeDocument/2006/relationships/slide"/><Relationship Id="rId37" Target="slides/slide15.xml" Type="http://schemas.openxmlformats.org/officeDocument/2006/relationships/slide"/><Relationship Id="rId38" Target="slides/slide16.xml" Type="http://schemas.openxmlformats.org/officeDocument/2006/relationships/slide"/><Relationship Id="rId39" Target="slides/slide17.xml" Type="http://schemas.openxmlformats.org/officeDocument/2006/relationships/slide"/><Relationship Id="rId4" Target="theme/theme1.xml" Type="http://schemas.openxmlformats.org/officeDocument/2006/relationships/theme"/><Relationship Id="rId40" Target="slides/slide18.xml" Type="http://schemas.openxmlformats.org/officeDocument/2006/relationships/slide"/><Relationship Id="rId41"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2" Target="../media/image1.pn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53.pn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54.pn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55.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2" Target="../media/image1.pn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 Id="rId9" Target="../media/image3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960546" y="2849085"/>
            <a:ext cx="5438226" cy="6224007"/>
          </a:xfrm>
          <a:custGeom>
            <a:avLst/>
            <a:gdLst/>
            <a:ahLst/>
            <a:cxnLst/>
            <a:rect r="r" b="b" t="t" l="l"/>
            <a:pathLst>
              <a:path h="6224007" w="5438226">
                <a:moveTo>
                  <a:pt x="0" y="0"/>
                </a:moveTo>
                <a:lnTo>
                  <a:pt x="5438226" y="0"/>
                </a:lnTo>
                <a:lnTo>
                  <a:pt x="5438226" y="6224007"/>
                </a:lnTo>
                <a:lnTo>
                  <a:pt x="0" y="6224007"/>
                </a:lnTo>
                <a:lnTo>
                  <a:pt x="0" y="0"/>
                </a:lnTo>
                <a:close/>
              </a:path>
            </a:pathLst>
          </a:custGeom>
          <a:blipFill>
            <a:blip r:embed="rId11"/>
            <a:stretch>
              <a:fillRect l="0" t="0" r="0" b="0"/>
            </a:stretch>
          </a:blipFill>
        </p:spPr>
      </p:sp>
      <p:sp>
        <p:nvSpPr>
          <p:cNvPr name="TextBox 8" id="8"/>
          <p:cNvSpPr txBox="true"/>
          <p:nvPr/>
        </p:nvSpPr>
        <p:spPr>
          <a:xfrm rot="0">
            <a:off x="2065153" y="4729164"/>
            <a:ext cx="10107960" cy="1603498"/>
          </a:xfrm>
          <a:prstGeom prst="rect">
            <a:avLst/>
          </a:prstGeom>
        </p:spPr>
        <p:txBody>
          <a:bodyPr anchor="t" rtlCol="false" tIns="0" lIns="0" bIns="0" rIns="0">
            <a:spAutoFit/>
          </a:bodyPr>
          <a:lstStyle/>
          <a:p>
            <a:pPr marL="0" indent="0" lvl="0">
              <a:lnSpc>
                <a:spcPts val="12943"/>
              </a:lnSpc>
              <a:spcBef>
                <a:spcPct val="0"/>
              </a:spcBef>
            </a:pPr>
            <a:r>
              <a:rPr lang="en-US" sz="9245">
                <a:solidFill>
                  <a:srgbClr val="000000"/>
                </a:solidFill>
                <a:latin typeface="Repo Bold Bold"/>
              </a:rPr>
              <a:t>Personality Traits</a:t>
            </a:r>
          </a:p>
        </p:txBody>
      </p:sp>
      <p:sp>
        <p:nvSpPr>
          <p:cNvPr name="Freeform 9" id="9"/>
          <p:cNvSpPr/>
          <p:nvPr/>
        </p:nvSpPr>
        <p:spPr>
          <a:xfrm flipH="false" flipV="false" rot="0">
            <a:off x="2753205" y="4262376"/>
            <a:ext cx="4809948" cy="577194"/>
          </a:xfrm>
          <a:custGeom>
            <a:avLst/>
            <a:gdLst/>
            <a:ahLst/>
            <a:cxnLst/>
            <a:rect r="r" b="b" t="t" l="l"/>
            <a:pathLst>
              <a:path h="577194" w="4809948">
                <a:moveTo>
                  <a:pt x="0" y="0"/>
                </a:moveTo>
                <a:lnTo>
                  <a:pt x="4809948" y="0"/>
                </a:lnTo>
                <a:lnTo>
                  <a:pt x="4809948" y="577194"/>
                </a:lnTo>
                <a:lnTo>
                  <a:pt x="0" y="5771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2065153" y="6752799"/>
            <a:ext cx="8490450" cy="536007"/>
          </a:xfrm>
          <a:prstGeom prst="rect">
            <a:avLst/>
          </a:prstGeom>
        </p:spPr>
        <p:txBody>
          <a:bodyPr anchor="t" rtlCol="false" tIns="0" lIns="0" bIns="0" rIns="0">
            <a:spAutoFit/>
          </a:bodyPr>
          <a:lstStyle/>
          <a:p>
            <a:pPr>
              <a:lnSpc>
                <a:spcPts val="4404"/>
              </a:lnSpc>
            </a:pPr>
            <a:r>
              <a:rPr lang="en-US" sz="3146" spc="-31">
                <a:solidFill>
                  <a:srgbClr val="000000"/>
                </a:solidFill>
                <a:latin typeface="DM Sans"/>
              </a:rPr>
              <a:t>Tri Yulianto Nugroho 6025222015</a:t>
            </a:r>
          </a:p>
        </p:txBody>
      </p:sp>
      <p:sp>
        <p:nvSpPr>
          <p:cNvPr name="TextBox 11" id="11"/>
          <p:cNvSpPr txBox="true"/>
          <p:nvPr/>
        </p:nvSpPr>
        <p:spPr>
          <a:xfrm rot="0">
            <a:off x="2065153" y="2677635"/>
            <a:ext cx="18272843" cy="1379334"/>
          </a:xfrm>
          <a:prstGeom prst="rect">
            <a:avLst/>
          </a:prstGeom>
        </p:spPr>
        <p:txBody>
          <a:bodyPr anchor="t" rtlCol="false" tIns="0" lIns="0" bIns="0" rIns="0">
            <a:spAutoFit/>
          </a:bodyPr>
          <a:lstStyle/>
          <a:p>
            <a:pPr marL="0" indent="0" lvl="0">
              <a:lnSpc>
                <a:spcPts val="11123"/>
              </a:lnSpc>
              <a:spcBef>
                <a:spcPct val="0"/>
              </a:spcBef>
            </a:pPr>
            <a:r>
              <a:rPr lang="en-US" sz="7945">
                <a:solidFill>
                  <a:srgbClr val="000000"/>
                </a:solidFill>
                <a:latin typeface="Repo Bold Bold"/>
              </a:rPr>
              <a:t>Perbandingan Design UI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232435" y="-111062"/>
            <a:ext cx="11548489" cy="10509125"/>
          </a:xfrm>
          <a:custGeom>
            <a:avLst/>
            <a:gdLst/>
            <a:ahLst/>
            <a:cxnLst/>
            <a:rect r="r" b="b" t="t" l="l"/>
            <a:pathLst>
              <a:path h="10509125" w="11548489">
                <a:moveTo>
                  <a:pt x="0" y="0"/>
                </a:moveTo>
                <a:lnTo>
                  <a:pt x="11548489" y="0"/>
                </a:lnTo>
                <a:lnTo>
                  <a:pt x="11548489" y="10509124"/>
                </a:lnTo>
                <a:lnTo>
                  <a:pt x="0" y="105091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572004" y="1436028"/>
            <a:ext cx="11143992" cy="3377350"/>
          </a:xfrm>
          <a:prstGeom prst="rect">
            <a:avLst/>
          </a:prstGeom>
        </p:spPr>
        <p:txBody>
          <a:bodyPr anchor="t" rtlCol="false" tIns="0" lIns="0" bIns="0" rIns="0">
            <a:spAutoFit/>
          </a:bodyPr>
          <a:lstStyle/>
          <a:p>
            <a:pPr marL="600954" indent="-300477" lvl="1">
              <a:lnSpc>
                <a:spcPts val="3896"/>
              </a:lnSpc>
              <a:buFont typeface="Arial"/>
              <a:buChar char="•"/>
            </a:pPr>
            <a:r>
              <a:rPr lang="en-US" sz="2783" spc="-27">
                <a:solidFill>
                  <a:srgbClr val="000000"/>
                </a:solidFill>
                <a:latin typeface="DM Sans"/>
              </a:rPr>
              <a:t>Setiap pertanyaan bernomor ganjil, skor setiap pertanyaan yang didapat dari skor pengguna akan dikurangi 1.</a:t>
            </a:r>
          </a:p>
          <a:p>
            <a:pPr marL="600954" indent="-300477" lvl="1">
              <a:lnSpc>
                <a:spcPts val="3896"/>
              </a:lnSpc>
              <a:buFont typeface="Arial"/>
              <a:buChar char="•"/>
            </a:pPr>
            <a:r>
              <a:rPr lang="en-US" sz="2783" spc="-27">
                <a:solidFill>
                  <a:srgbClr val="000000"/>
                </a:solidFill>
                <a:latin typeface="DM Sans"/>
              </a:rPr>
              <a:t>Setiap pertanyaan bernomor genap, skor akhir didapat dari nilai 5 dikurangi skor pertanyaan yang didapat dari pengguna.</a:t>
            </a:r>
          </a:p>
          <a:p>
            <a:pPr marL="600954" indent="-300477" lvl="1">
              <a:lnSpc>
                <a:spcPts val="3896"/>
              </a:lnSpc>
              <a:buFont typeface="Arial"/>
              <a:buChar char="•"/>
            </a:pPr>
            <a:r>
              <a:rPr lang="en-US" sz="2783" spc="-27">
                <a:solidFill>
                  <a:srgbClr val="000000"/>
                </a:solidFill>
                <a:latin typeface="DM Sans"/>
              </a:rPr>
              <a:t>Skor SUS didapat dari hasil penjumlahan skor setiap pertanyaan yang kemudian dikali 2,5.</a:t>
            </a:r>
          </a:p>
          <a:p>
            <a:pPr>
              <a:lnSpc>
                <a:spcPts val="3896"/>
              </a:lnSpc>
              <a:spcBef>
                <a:spcPct val="0"/>
              </a:spcBef>
            </a:pPr>
          </a:p>
        </p:txBody>
      </p:sp>
      <p:sp>
        <p:nvSpPr>
          <p:cNvPr name="TextBox 7" id="7"/>
          <p:cNvSpPr txBox="true"/>
          <p:nvPr/>
        </p:nvSpPr>
        <p:spPr>
          <a:xfrm rot="0">
            <a:off x="4326152" y="-333676"/>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Aturan SUS</a:t>
            </a:r>
          </a:p>
        </p:txBody>
      </p:sp>
      <p:sp>
        <p:nvSpPr>
          <p:cNvPr name="Freeform 8" id="8"/>
          <p:cNvSpPr/>
          <p:nvPr/>
        </p:nvSpPr>
        <p:spPr>
          <a:xfrm flipH="false" flipV="false" rot="1683888">
            <a:off x="14575196" y="6653199"/>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4444661" y="-569052"/>
            <a:ext cx="8162855" cy="4496991"/>
          </a:xfrm>
          <a:custGeom>
            <a:avLst/>
            <a:gdLst/>
            <a:ahLst/>
            <a:cxnLst/>
            <a:rect r="r" b="b" t="t" l="l"/>
            <a:pathLst>
              <a:path h="4496991" w="8162855">
                <a:moveTo>
                  <a:pt x="0" y="0"/>
                </a:moveTo>
                <a:lnTo>
                  <a:pt x="8162854" y="0"/>
                </a:lnTo>
                <a:lnTo>
                  <a:pt x="8162854"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469453"/>
            <a:ext cx="16753328" cy="9447154"/>
            <a:chOff x="0" y="0"/>
            <a:chExt cx="7628341" cy="4301599"/>
          </a:xfrm>
        </p:grpSpPr>
        <p:sp>
          <p:nvSpPr>
            <p:cNvPr name="Freeform 4" id="4"/>
            <p:cNvSpPr/>
            <p:nvPr/>
          </p:nvSpPr>
          <p:spPr>
            <a:xfrm flipH="false" flipV="false" rot="0">
              <a:off x="0" y="0"/>
              <a:ext cx="7628341" cy="4301599"/>
            </a:xfrm>
            <a:custGeom>
              <a:avLst/>
              <a:gdLst/>
              <a:ahLst/>
              <a:cxnLst/>
              <a:rect r="r" b="b" t="t" l="l"/>
              <a:pathLst>
                <a:path h="4301599" w="7628341">
                  <a:moveTo>
                    <a:pt x="15712" y="0"/>
                  </a:moveTo>
                  <a:lnTo>
                    <a:pt x="7612629" y="0"/>
                  </a:lnTo>
                  <a:cubicBezTo>
                    <a:pt x="7616796" y="0"/>
                    <a:pt x="7620792" y="1655"/>
                    <a:pt x="7623739" y="4602"/>
                  </a:cubicBezTo>
                  <a:cubicBezTo>
                    <a:pt x="7626685" y="7548"/>
                    <a:pt x="7628341" y="11545"/>
                    <a:pt x="7628341" y="15712"/>
                  </a:cubicBezTo>
                  <a:lnTo>
                    <a:pt x="7628341" y="4285888"/>
                  </a:lnTo>
                  <a:cubicBezTo>
                    <a:pt x="7628341" y="4290055"/>
                    <a:pt x="7626685" y="4294051"/>
                    <a:pt x="7623739" y="4296997"/>
                  </a:cubicBezTo>
                  <a:cubicBezTo>
                    <a:pt x="7620792" y="4299944"/>
                    <a:pt x="7616796" y="4301599"/>
                    <a:pt x="7612629" y="4301599"/>
                  </a:cubicBezTo>
                  <a:lnTo>
                    <a:pt x="15712" y="4301599"/>
                  </a:lnTo>
                  <a:cubicBezTo>
                    <a:pt x="11545" y="4301599"/>
                    <a:pt x="7548" y="4299944"/>
                    <a:pt x="4602" y="4296997"/>
                  </a:cubicBezTo>
                  <a:cubicBezTo>
                    <a:pt x="1655" y="4294051"/>
                    <a:pt x="0" y="4290055"/>
                    <a:pt x="0" y="4285888"/>
                  </a:cubicBezTo>
                  <a:lnTo>
                    <a:pt x="0" y="15712"/>
                  </a:lnTo>
                  <a:cubicBezTo>
                    <a:pt x="0" y="11545"/>
                    <a:pt x="1655" y="7548"/>
                    <a:pt x="4602" y="4602"/>
                  </a:cubicBezTo>
                  <a:cubicBezTo>
                    <a:pt x="7548" y="1655"/>
                    <a:pt x="11545" y="0"/>
                    <a:pt x="15712" y="0"/>
                  </a:cubicBezTo>
                  <a:close/>
                </a:path>
              </a:pathLst>
            </a:custGeom>
            <a:solidFill>
              <a:srgbClr val="FFFEF7"/>
            </a:solidFill>
            <a:ln w="47625" cap="rnd">
              <a:solidFill>
                <a:srgbClr val="000000"/>
              </a:solidFill>
              <a:prstDash val="solid"/>
              <a:round/>
            </a:ln>
          </p:spPr>
        </p:sp>
        <p:sp>
          <p:nvSpPr>
            <p:cNvPr name="TextBox 5" id="5"/>
            <p:cNvSpPr txBox="true"/>
            <p:nvPr/>
          </p:nvSpPr>
          <p:spPr>
            <a:xfrm>
              <a:off x="0" y="-9525"/>
              <a:ext cx="7628341" cy="4311124"/>
            </a:xfrm>
            <a:prstGeom prst="rect">
              <a:avLst/>
            </a:prstGeom>
          </p:spPr>
          <p:txBody>
            <a:bodyPr anchor="ctr" rtlCol="false" tIns="0" lIns="0" bIns="0" rIns="0"/>
            <a:lstStyle/>
            <a:p>
              <a:pPr algn="ctr" marL="0" indent="0" lvl="0">
                <a:lnSpc>
                  <a:spcPts val="700"/>
                </a:lnSpc>
                <a:spcBef>
                  <a:spcPct val="0"/>
                </a:spcBef>
              </a:pPr>
            </a:p>
          </p:txBody>
        </p:sp>
      </p:grpSp>
      <p:sp>
        <p:nvSpPr>
          <p:cNvPr name="Freeform 6" id="6"/>
          <p:cNvSpPr/>
          <p:nvPr/>
        </p:nvSpPr>
        <p:spPr>
          <a:xfrm flipH="false" flipV="false" rot="0">
            <a:off x="5103510" y="5956978"/>
            <a:ext cx="2732894" cy="2732894"/>
          </a:xfrm>
          <a:custGeom>
            <a:avLst/>
            <a:gdLst/>
            <a:ahLst/>
            <a:cxnLst/>
            <a:rect r="r" b="b" t="t" l="l"/>
            <a:pathLst>
              <a:path h="2732894" w="2732894">
                <a:moveTo>
                  <a:pt x="0" y="0"/>
                </a:moveTo>
                <a:lnTo>
                  <a:pt x="2732894" y="0"/>
                </a:lnTo>
                <a:lnTo>
                  <a:pt x="2732894" y="2732893"/>
                </a:lnTo>
                <a:lnTo>
                  <a:pt x="0" y="27328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69803" y="5956978"/>
            <a:ext cx="2732894" cy="2732894"/>
          </a:xfrm>
          <a:custGeom>
            <a:avLst/>
            <a:gdLst/>
            <a:ahLst/>
            <a:cxnLst/>
            <a:rect r="r" b="b" t="t" l="l"/>
            <a:pathLst>
              <a:path h="2732894" w="2732894">
                <a:moveTo>
                  <a:pt x="0" y="0"/>
                </a:moveTo>
                <a:lnTo>
                  <a:pt x="2732893" y="0"/>
                </a:lnTo>
                <a:lnTo>
                  <a:pt x="2732893" y="2732893"/>
                </a:lnTo>
                <a:lnTo>
                  <a:pt x="0" y="27328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284362" y="5805697"/>
            <a:ext cx="2732894" cy="2732894"/>
          </a:xfrm>
          <a:custGeom>
            <a:avLst/>
            <a:gdLst/>
            <a:ahLst/>
            <a:cxnLst/>
            <a:rect r="r" b="b" t="t" l="l"/>
            <a:pathLst>
              <a:path h="2732894" w="2732894">
                <a:moveTo>
                  <a:pt x="0" y="0"/>
                </a:moveTo>
                <a:lnTo>
                  <a:pt x="2732893" y="0"/>
                </a:lnTo>
                <a:lnTo>
                  <a:pt x="2732893" y="2732893"/>
                </a:lnTo>
                <a:lnTo>
                  <a:pt x="0" y="27328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656118" y="5956978"/>
            <a:ext cx="2732894" cy="2732894"/>
          </a:xfrm>
          <a:custGeom>
            <a:avLst/>
            <a:gdLst/>
            <a:ahLst/>
            <a:cxnLst/>
            <a:rect r="r" b="b" t="t" l="l"/>
            <a:pathLst>
              <a:path h="2732894" w="2732894">
                <a:moveTo>
                  <a:pt x="0" y="0"/>
                </a:moveTo>
                <a:lnTo>
                  <a:pt x="2732894" y="0"/>
                </a:lnTo>
                <a:lnTo>
                  <a:pt x="2732894" y="2732893"/>
                </a:lnTo>
                <a:lnTo>
                  <a:pt x="0" y="27328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6421221" y="808950"/>
            <a:ext cx="912582" cy="228145"/>
          </a:xfrm>
          <a:custGeom>
            <a:avLst/>
            <a:gdLst/>
            <a:ahLst/>
            <a:cxnLst/>
            <a:rect r="r" b="b" t="t" l="l"/>
            <a:pathLst>
              <a:path h="228145" w="912582">
                <a:moveTo>
                  <a:pt x="0" y="0"/>
                </a:moveTo>
                <a:lnTo>
                  <a:pt x="912582" y="0"/>
                </a:lnTo>
                <a:lnTo>
                  <a:pt x="912582" y="228145"/>
                </a:lnTo>
                <a:lnTo>
                  <a:pt x="0" y="2281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1566559" y="546265"/>
            <a:ext cx="12893700" cy="1008309"/>
          </a:xfrm>
          <a:prstGeom prst="rect">
            <a:avLst/>
          </a:prstGeom>
        </p:spPr>
        <p:txBody>
          <a:bodyPr anchor="t" rtlCol="false" tIns="0" lIns="0" bIns="0" rIns="0">
            <a:spAutoFit/>
          </a:bodyPr>
          <a:lstStyle/>
          <a:p>
            <a:pPr marL="0" indent="0" lvl="0">
              <a:lnSpc>
                <a:spcPts val="8223"/>
              </a:lnSpc>
              <a:spcBef>
                <a:spcPct val="0"/>
              </a:spcBef>
            </a:pPr>
            <a:r>
              <a:rPr lang="en-US" sz="5873">
                <a:solidFill>
                  <a:srgbClr val="000000"/>
                </a:solidFill>
                <a:latin typeface="Repo Bold Bold"/>
              </a:rPr>
              <a:t>Metode pengumpulan Responden</a:t>
            </a:r>
          </a:p>
        </p:txBody>
      </p:sp>
      <p:sp>
        <p:nvSpPr>
          <p:cNvPr name="TextBox 12" id="12"/>
          <p:cNvSpPr txBox="true"/>
          <p:nvPr/>
        </p:nvSpPr>
        <p:spPr>
          <a:xfrm rot="0">
            <a:off x="1994442" y="6188496"/>
            <a:ext cx="1803904" cy="381969"/>
          </a:xfrm>
          <a:prstGeom prst="rect">
            <a:avLst/>
          </a:prstGeom>
        </p:spPr>
        <p:txBody>
          <a:bodyPr anchor="t" rtlCol="false" tIns="0" lIns="0" bIns="0" rIns="0">
            <a:spAutoFit/>
          </a:bodyPr>
          <a:lstStyle/>
          <a:p>
            <a:pPr algn="ctr" marL="0" indent="0" lvl="0">
              <a:lnSpc>
                <a:spcPts val="3096"/>
              </a:lnSpc>
              <a:spcBef>
                <a:spcPct val="0"/>
              </a:spcBef>
            </a:pPr>
            <a:r>
              <a:rPr lang="en-US" sz="2211">
                <a:solidFill>
                  <a:srgbClr val="000000"/>
                </a:solidFill>
                <a:latin typeface="Repo Bold"/>
              </a:rPr>
              <a:t>sistem analys</a:t>
            </a:r>
          </a:p>
        </p:txBody>
      </p:sp>
      <p:sp>
        <p:nvSpPr>
          <p:cNvPr name="TextBox 13" id="13"/>
          <p:cNvSpPr txBox="true"/>
          <p:nvPr/>
        </p:nvSpPr>
        <p:spPr>
          <a:xfrm rot="0">
            <a:off x="9102706" y="6160406"/>
            <a:ext cx="1337720" cy="381969"/>
          </a:xfrm>
          <a:prstGeom prst="rect">
            <a:avLst/>
          </a:prstGeom>
        </p:spPr>
        <p:txBody>
          <a:bodyPr anchor="t" rtlCol="false" tIns="0" lIns="0" bIns="0" rIns="0">
            <a:spAutoFit/>
          </a:bodyPr>
          <a:lstStyle/>
          <a:p>
            <a:pPr algn="ctr">
              <a:lnSpc>
                <a:spcPts val="3096"/>
              </a:lnSpc>
            </a:pPr>
            <a:r>
              <a:rPr lang="en-US" sz="2211">
                <a:solidFill>
                  <a:srgbClr val="000000"/>
                </a:solidFill>
                <a:latin typeface="Repo Bold"/>
              </a:rPr>
              <a:t>Backend</a:t>
            </a:r>
          </a:p>
        </p:txBody>
      </p:sp>
      <p:sp>
        <p:nvSpPr>
          <p:cNvPr name="TextBox 14" id="14"/>
          <p:cNvSpPr txBox="true"/>
          <p:nvPr/>
        </p:nvSpPr>
        <p:spPr>
          <a:xfrm rot="0">
            <a:off x="5299098" y="6160406"/>
            <a:ext cx="1337720" cy="381969"/>
          </a:xfrm>
          <a:prstGeom prst="rect">
            <a:avLst/>
          </a:prstGeom>
        </p:spPr>
        <p:txBody>
          <a:bodyPr anchor="t" rtlCol="false" tIns="0" lIns="0" bIns="0" rIns="0">
            <a:spAutoFit/>
          </a:bodyPr>
          <a:lstStyle/>
          <a:p>
            <a:pPr algn="ctr" marL="0" indent="0" lvl="0">
              <a:lnSpc>
                <a:spcPts val="3096"/>
              </a:lnSpc>
              <a:spcBef>
                <a:spcPct val="0"/>
              </a:spcBef>
            </a:pPr>
            <a:r>
              <a:rPr lang="en-US" sz="2211">
                <a:solidFill>
                  <a:srgbClr val="000000"/>
                </a:solidFill>
                <a:latin typeface="Repo Bold"/>
              </a:rPr>
              <a:t>Frontend</a:t>
            </a:r>
          </a:p>
        </p:txBody>
      </p:sp>
      <p:sp>
        <p:nvSpPr>
          <p:cNvPr name="TextBox 15" id="15"/>
          <p:cNvSpPr txBox="true"/>
          <p:nvPr/>
        </p:nvSpPr>
        <p:spPr>
          <a:xfrm rot="0">
            <a:off x="12655837" y="5993234"/>
            <a:ext cx="1733164" cy="381969"/>
          </a:xfrm>
          <a:prstGeom prst="rect">
            <a:avLst/>
          </a:prstGeom>
        </p:spPr>
        <p:txBody>
          <a:bodyPr anchor="t" rtlCol="false" tIns="0" lIns="0" bIns="0" rIns="0">
            <a:spAutoFit/>
          </a:bodyPr>
          <a:lstStyle/>
          <a:p>
            <a:pPr algn="ctr">
              <a:lnSpc>
                <a:spcPts val="3096"/>
              </a:lnSpc>
            </a:pPr>
            <a:r>
              <a:rPr lang="en-US" sz="2211">
                <a:solidFill>
                  <a:srgbClr val="000000"/>
                </a:solidFill>
                <a:latin typeface="Repo Bold"/>
              </a:rPr>
              <a:t>tester</a:t>
            </a:r>
          </a:p>
        </p:txBody>
      </p:sp>
      <p:sp>
        <p:nvSpPr>
          <p:cNvPr name="TextBox 16" id="16"/>
          <p:cNvSpPr txBox="true"/>
          <p:nvPr/>
        </p:nvSpPr>
        <p:spPr>
          <a:xfrm rot="0">
            <a:off x="1119807" y="1761988"/>
            <a:ext cx="14029581" cy="3658870"/>
          </a:xfrm>
          <a:prstGeom prst="rect">
            <a:avLst/>
          </a:prstGeom>
        </p:spPr>
        <p:txBody>
          <a:bodyPr anchor="t" rtlCol="false" tIns="0" lIns="0" bIns="0" rIns="0">
            <a:spAutoFit/>
          </a:bodyPr>
          <a:lstStyle/>
          <a:p>
            <a:pPr marL="1122679" indent="-561340" lvl="1">
              <a:lnSpc>
                <a:spcPts val="7279"/>
              </a:lnSpc>
              <a:buFont typeface="Arial"/>
              <a:buChar char="•"/>
            </a:pPr>
            <a:r>
              <a:rPr lang="en-US" sz="5199">
                <a:solidFill>
                  <a:srgbClr val="000000"/>
                </a:solidFill>
                <a:latin typeface="Canva Sans Bold"/>
              </a:rPr>
              <a:t>responden mengisi test dengan desain 1</a:t>
            </a:r>
          </a:p>
          <a:p>
            <a:pPr marL="1122679" indent="-561340" lvl="1">
              <a:lnSpc>
                <a:spcPts val="7279"/>
              </a:lnSpc>
              <a:buFont typeface="Arial"/>
              <a:buChar char="•"/>
            </a:pPr>
            <a:r>
              <a:rPr lang="en-US" sz="5199">
                <a:solidFill>
                  <a:srgbClr val="000000"/>
                </a:solidFill>
                <a:latin typeface="Canva Sans Bold"/>
              </a:rPr>
              <a:t>pengisi feedback form SUS</a:t>
            </a:r>
          </a:p>
          <a:p>
            <a:pPr marL="1122679" indent="-561340" lvl="1">
              <a:lnSpc>
                <a:spcPts val="7279"/>
              </a:lnSpc>
              <a:buFont typeface="Arial"/>
              <a:buChar char="•"/>
            </a:pPr>
            <a:r>
              <a:rPr lang="en-US" sz="5199">
                <a:solidFill>
                  <a:srgbClr val="000000"/>
                </a:solidFill>
                <a:latin typeface="Canva Sans Bold"/>
              </a:rPr>
              <a:t>responden mengisi test dengan desain 2</a:t>
            </a:r>
          </a:p>
          <a:p>
            <a:pPr marL="1122679" indent="-561340" lvl="1">
              <a:lnSpc>
                <a:spcPts val="7279"/>
              </a:lnSpc>
              <a:buFont typeface="Arial"/>
              <a:buChar char="•"/>
            </a:pPr>
            <a:r>
              <a:rPr lang="en-US" sz="5199">
                <a:solidFill>
                  <a:srgbClr val="000000"/>
                </a:solidFill>
                <a:latin typeface="Canva Sans Bold"/>
              </a:rPr>
              <a:t>pengisi feedback form SUS</a:t>
            </a:r>
          </a:p>
        </p:txBody>
      </p:sp>
      <p:sp>
        <p:nvSpPr>
          <p:cNvPr name="TextBox 17" id="17"/>
          <p:cNvSpPr txBox="true"/>
          <p:nvPr/>
        </p:nvSpPr>
        <p:spPr>
          <a:xfrm rot="0">
            <a:off x="2271614" y="7105469"/>
            <a:ext cx="1249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 user</a:t>
            </a:r>
          </a:p>
        </p:txBody>
      </p:sp>
      <p:sp>
        <p:nvSpPr>
          <p:cNvPr name="TextBox 18" id="18"/>
          <p:cNvSpPr txBox="true"/>
          <p:nvPr/>
        </p:nvSpPr>
        <p:spPr>
          <a:xfrm rot="0">
            <a:off x="5845176" y="7105469"/>
            <a:ext cx="1249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 user</a:t>
            </a:r>
          </a:p>
        </p:txBody>
      </p:sp>
      <p:sp>
        <p:nvSpPr>
          <p:cNvPr name="TextBox 19" id="19"/>
          <p:cNvSpPr txBox="true"/>
          <p:nvPr/>
        </p:nvSpPr>
        <p:spPr>
          <a:xfrm rot="0">
            <a:off x="9274679" y="7105469"/>
            <a:ext cx="1249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 user</a:t>
            </a:r>
          </a:p>
        </p:txBody>
      </p:sp>
      <p:sp>
        <p:nvSpPr>
          <p:cNvPr name="TextBox 20" id="20"/>
          <p:cNvSpPr txBox="true"/>
          <p:nvPr/>
        </p:nvSpPr>
        <p:spPr>
          <a:xfrm rot="0">
            <a:off x="12970162" y="7105469"/>
            <a:ext cx="124956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 user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319583" y="147666"/>
            <a:ext cx="10011685" cy="9110634"/>
          </a:xfrm>
          <a:custGeom>
            <a:avLst/>
            <a:gdLst/>
            <a:ahLst/>
            <a:cxnLst/>
            <a:rect r="r" b="b" t="t" l="l"/>
            <a:pathLst>
              <a:path h="9110634" w="10011685">
                <a:moveTo>
                  <a:pt x="0" y="0"/>
                </a:moveTo>
                <a:lnTo>
                  <a:pt x="10011685" y="0"/>
                </a:lnTo>
                <a:lnTo>
                  <a:pt x="10011685" y="9110634"/>
                </a:lnTo>
                <a:lnTo>
                  <a:pt x="0" y="9110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140633" y="-171450"/>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Desain 1</a:t>
            </a:r>
          </a:p>
        </p:txBody>
      </p:sp>
      <p:sp>
        <p:nvSpPr>
          <p:cNvPr name="Freeform 7" id="7"/>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3714997" y="2628415"/>
            <a:ext cx="10858005" cy="5030170"/>
          </a:xfrm>
          <a:custGeom>
            <a:avLst/>
            <a:gdLst/>
            <a:ahLst/>
            <a:cxnLst/>
            <a:rect r="r" b="b" t="t" l="l"/>
            <a:pathLst>
              <a:path h="5030170" w="10858005">
                <a:moveTo>
                  <a:pt x="0" y="0"/>
                </a:moveTo>
                <a:lnTo>
                  <a:pt x="10858006" y="0"/>
                </a:lnTo>
                <a:lnTo>
                  <a:pt x="10858006" y="5030170"/>
                </a:lnTo>
                <a:lnTo>
                  <a:pt x="0" y="5030170"/>
                </a:lnTo>
                <a:lnTo>
                  <a:pt x="0" y="0"/>
                </a:lnTo>
                <a:close/>
              </a:path>
            </a:pathLst>
          </a:custGeom>
          <a:blipFill>
            <a:blip r:embed="rId1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73349" y="1922660"/>
            <a:ext cx="16504163" cy="8229600"/>
            <a:chOff x="0" y="0"/>
            <a:chExt cx="7514888" cy="3747207"/>
          </a:xfrm>
        </p:grpSpPr>
        <p:sp>
          <p:nvSpPr>
            <p:cNvPr name="Freeform 5" id="5"/>
            <p:cNvSpPr/>
            <p:nvPr/>
          </p:nvSpPr>
          <p:spPr>
            <a:xfrm flipH="false" flipV="false" rot="0">
              <a:off x="0" y="0"/>
              <a:ext cx="7514888" cy="3747207"/>
            </a:xfrm>
            <a:custGeom>
              <a:avLst/>
              <a:gdLst/>
              <a:ahLst/>
              <a:cxnLst/>
              <a:rect r="r" b="b" t="t" l="l"/>
              <a:pathLst>
                <a:path h="3747207" w="7514888">
                  <a:moveTo>
                    <a:pt x="15949" y="0"/>
                  </a:moveTo>
                  <a:lnTo>
                    <a:pt x="7498939" y="0"/>
                  </a:lnTo>
                  <a:cubicBezTo>
                    <a:pt x="7503168" y="0"/>
                    <a:pt x="7507225" y="1680"/>
                    <a:pt x="7510217" y="4671"/>
                  </a:cubicBezTo>
                  <a:cubicBezTo>
                    <a:pt x="7513207" y="7662"/>
                    <a:pt x="7514888" y="11719"/>
                    <a:pt x="7514888" y="15949"/>
                  </a:cubicBezTo>
                  <a:lnTo>
                    <a:pt x="7514888" y="3731258"/>
                  </a:lnTo>
                  <a:cubicBezTo>
                    <a:pt x="7514888" y="3735488"/>
                    <a:pt x="7513207" y="3739545"/>
                    <a:pt x="7510217" y="3742536"/>
                  </a:cubicBezTo>
                  <a:cubicBezTo>
                    <a:pt x="7507225" y="3745527"/>
                    <a:pt x="7503168" y="3747207"/>
                    <a:pt x="7498939" y="3747207"/>
                  </a:cubicBezTo>
                  <a:lnTo>
                    <a:pt x="15949" y="3747207"/>
                  </a:lnTo>
                  <a:cubicBezTo>
                    <a:pt x="11719" y="3747207"/>
                    <a:pt x="7662" y="3745527"/>
                    <a:pt x="4671" y="3742536"/>
                  </a:cubicBezTo>
                  <a:cubicBezTo>
                    <a:pt x="1680" y="3739545"/>
                    <a:pt x="0" y="3735488"/>
                    <a:pt x="0" y="3731258"/>
                  </a:cubicBezTo>
                  <a:lnTo>
                    <a:pt x="0" y="15949"/>
                  </a:lnTo>
                  <a:cubicBezTo>
                    <a:pt x="0" y="11719"/>
                    <a:pt x="1680" y="7662"/>
                    <a:pt x="4671" y="4671"/>
                  </a:cubicBezTo>
                  <a:cubicBezTo>
                    <a:pt x="7662" y="1680"/>
                    <a:pt x="11719" y="0"/>
                    <a:pt x="15949"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7514888" cy="3756732"/>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178234"/>
            <a:ext cx="5456124" cy="1700931"/>
            <a:chOff x="0" y="0"/>
            <a:chExt cx="1962273" cy="611733"/>
          </a:xfrm>
        </p:grpSpPr>
        <p:sp>
          <p:nvSpPr>
            <p:cNvPr name="Freeform 8" id="8"/>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15683584" y="224600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533475">
            <a:off x="15311096" y="8564783"/>
            <a:ext cx="3896408" cy="2146567"/>
          </a:xfrm>
          <a:custGeom>
            <a:avLst/>
            <a:gdLst/>
            <a:ahLst/>
            <a:cxnLst/>
            <a:rect r="r" b="b" t="t" l="l"/>
            <a:pathLst>
              <a:path h="2146567" w="3896408">
                <a:moveTo>
                  <a:pt x="0" y="0"/>
                </a:moveTo>
                <a:lnTo>
                  <a:pt x="3896408" y="0"/>
                </a:lnTo>
                <a:lnTo>
                  <a:pt x="3896408" y="2146566"/>
                </a:lnTo>
                <a:lnTo>
                  <a:pt x="0" y="2146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12" id="12"/>
          <p:cNvGraphicFramePr>
            <a:graphicFrameLocks noGrp="true"/>
          </p:cNvGraphicFramePr>
          <p:nvPr/>
        </p:nvGraphicFramePr>
        <p:xfrm>
          <a:off x="852606" y="2360081"/>
          <a:ext cx="14830979" cy="7189662"/>
        </p:xfrm>
        <a:graphic>
          <a:graphicData uri="http://schemas.openxmlformats.org/drawingml/2006/table">
            <a:tbl>
              <a:tblPr/>
              <a:tblGrid>
                <a:gridCol w="674314"/>
                <a:gridCol w="2513247"/>
                <a:gridCol w="1135098"/>
                <a:gridCol w="1953748"/>
                <a:gridCol w="779383"/>
                <a:gridCol w="828741"/>
                <a:gridCol w="878098"/>
                <a:gridCol w="730026"/>
                <a:gridCol w="947934"/>
                <a:gridCol w="823557"/>
                <a:gridCol w="862804"/>
                <a:gridCol w="828741"/>
                <a:gridCol w="976813"/>
                <a:gridCol w="898476"/>
              </a:tblGrid>
              <a:tr h="746312">
                <a:tc rowSpan="2">
                  <a:txBody>
                    <a:bodyPr anchor="t" rtlCol="false"/>
                    <a:lstStyle/>
                    <a:p>
                      <a:pPr algn="l">
                        <a:lnSpc>
                          <a:spcPts val="3499"/>
                        </a:lnSpc>
                        <a:defRPr/>
                      </a:pPr>
                      <a:r>
                        <a:rPr lang="en-US" sz="2499">
                          <a:solidFill>
                            <a:srgbClr val="000000"/>
                          </a:solidFill>
                          <a:latin typeface="Repo Bold"/>
                        </a:rPr>
                        <a:t>No</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499"/>
                        </a:lnSpc>
                        <a:defRPr/>
                      </a:pPr>
                      <a:r>
                        <a:rPr lang="en-US" sz="2499">
                          <a:solidFill>
                            <a:srgbClr val="000000"/>
                          </a:solidFill>
                          <a:latin typeface="Repo Bold"/>
                        </a:rPr>
                        <a:t>Reponden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499"/>
                        </a:lnSpc>
                        <a:defRPr/>
                      </a:pPr>
                      <a:r>
                        <a:rPr lang="en-US" sz="2499">
                          <a:solidFill>
                            <a:srgbClr val="000000"/>
                          </a:solidFill>
                          <a:latin typeface="Repo Bold"/>
                        </a:rPr>
                        <a:t>Usia</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499"/>
                        </a:lnSpc>
                        <a:defRPr/>
                      </a:pPr>
                      <a:r>
                        <a:rPr lang="en-US" sz="2499">
                          <a:solidFill>
                            <a:srgbClr val="000000"/>
                          </a:solidFill>
                          <a:latin typeface="Repo Bold"/>
                        </a:rPr>
                        <a:t>Jenis Kelamin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gridSpan="10">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499"/>
                        </a:lnSpc>
                        <a:defRPr/>
                      </a:pPr>
                      <a:r>
                        <a:rPr lang="en-US" sz="2499">
                          <a:solidFill>
                            <a:srgbClr val="000000"/>
                          </a:solidFill>
                          <a:latin typeface="Repo Bold"/>
                        </a:rPr>
                        <a:t>Skor </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vMerge="true">
                  <a:txBody>
                    <a:bodyPr anchor="t" rtlCol="false"/>
                    <a:lstStyle/>
                    <a:p>
                      <a:pPr algn="l">
                        <a:lnSpc>
                          <a:spcPts val="3499"/>
                        </a:lnSpc>
                        <a:defRPr/>
                      </a:pPr>
                      <a:r>
                        <a:rPr lang="en-US" sz="2499">
                          <a:solidFill>
                            <a:srgbClr val="000000"/>
                          </a:solidFill>
                          <a:latin typeface="Repo Bold"/>
                        </a:rPr>
                        <a:t>No</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499"/>
                        </a:lnSpc>
                        <a:defRPr/>
                      </a:pPr>
                      <a:r>
                        <a:rPr lang="en-US" sz="2499">
                          <a:solidFill>
                            <a:srgbClr val="000000"/>
                          </a:solidFill>
                          <a:latin typeface="Repo Bold"/>
                        </a:rPr>
                        <a:t>Reponden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499"/>
                        </a:lnSpc>
                        <a:defRPr/>
                      </a:pPr>
                      <a:r>
                        <a:rPr lang="en-US" sz="2499">
                          <a:solidFill>
                            <a:srgbClr val="000000"/>
                          </a:solidFill>
                          <a:latin typeface="Repo Bold"/>
                        </a:rPr>
                        <a:t>Usia</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499"/>
                        </a:lnSpc>
                        <a:defRPr/>
                      </a:pPr>
                      <a:r>
                        <a:rPr lang="en-US" sz="2499">
                          <a:solidFill>
                            <a:srgbClr val="000000"/>
                          </a:solidFill>
                          <a:latin typeface="Repo Bold"/>
                        </a:rPr>
                        <a:t>Jenis Kelamin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Q10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a:txBody>
                    <a:bodyPr anchor="t" rtlCol="false"/>
                    <a:lstStyle/>
                    <a:p>
                      <a:pPr algn="l">
                        <a:lnSpc>
                          <a:spcPts val="3499"/>
                        </a:lnSpc>
                        <a:defRPr/>
                      </a:pPr>
                      <a:r>
                        <a:rPr lang="en-US" sz="2499">
                          <a:solidFill>
                            <a:srgbClr val="000000"/>
                          </a:solidFill>
                          <a:latin typeface="Repo Bold"/>
                        </a:rPr>
                        <a:t>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77172">
                <a:tc>
                  <a:txBody>
                    <a:bodyPr anchor="t" rtlCol="false"/>
                    <a:lstStyle/>
                    <a:p>
                      <a:pPr algn="l">
                        <a:lnSpc>
                          <a:spcPts val="3499"/>
                        </a:lnSpc>
                        <a:defRPr/>
                      </a:pPr>
                      <a:r>
                        <a:rPr lang="en-US" sz="2499">
                          <a:solidFill>
                            <a:srgbClr val="000000"/>
                          </a:solidFill>
                          <a:latin typeface="Repo Bold"/>
                        </a:rPr>
                        <a:t>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25973">
                <a:tc>
                  <a:txBody>
                    <a:bodyPr anchor="t" rtlCol="false"/>
                    <a:lstStyle/>
                    <a:p>
                      <a:pPr algn="l">
                        <a:lnSpc>
                          <a:spcPts val="3499"/>
                        </a:lnSpc>
                        <a:defRPr/>
                      </a:pPr>
                      <a:r>
                        <a:rPr lang="en-US" sz="2499">
                          <a:solidFill>
                            <a:srgbClr val="000000"/>
                          </a:solidFill>
                          <a:latin typeface="Repo Bold"/>
                        </a:rPr>
                        <a:t>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Responden 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204120" y="242031"/>
            <a:ext cx="5025319" cy="1171239"/>
          </a:xfrm>
          <a:prstGeom prst="rect">
            <a:avLst/>
          </a:prstGeom>
        </p:spPr>
        <p:txBody>
          <a:bodyPr anchor="t" rtlCol="false" tIns="0" lIns="0" bIns="0" rIns="0">
            <a:spAutoFit/>
          </a:bodyPr>
          <a:lstStyle/>
          <a:p>
            <a:pPr algn="ctr" marL="0" indent="0" lvl="0">
              <a:lnSpc>
                <a:spcPts val="9468"/>
              </a:lnSpc>
              <a:spcBef>
                <a:spcPct val="0"/>
              </a:spcBef>
            </a:pPr>
            <a:r>
              <a:rPr lang="en-US" sz="6763">
                <a:solidFill>
                  <a:srgbClr val="000000"/>
                </a:solidFill>
                <a:latin typeface="Repo Bold Bold"/>
              </a:rPr>
              <a:t>hasil Asli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73349" y="1922660"/>
            <a:ext cx="16504163" cy="8229600"/>
            <a:chOff x="0" y="0"/>
            <a:chExt cx="7514888" cy="3747207"/>
          </a:xfrm>
        </p:grpSpPr>
        <p:sp>
          <p:nvSpPr>
            <p:cNvPr name="Freeform 5" id="5"/>
            <p:cNvSpPr/>
            <p:nvPr/>
          </p:nvSpPr>
          <p:spPr>
            <a:xfrm flipH="false" flipV="false" rot="0">
              <a:off x="0" y="0"/>
              <a:ext cx="7514888" cy="3747207"/>
            </a:xfrm>
            <a:custGeom>
              <a:avLst/>
              <a:gdLst/>
              <a:ahLst/>
              <a:cxnLst/>
              <a:rect r="r" b="b" t="t" l="l"/>
              <a:pathLst>
                <a:path h="3747207" w="7514888">
                  <a:moveTo>
                    <a:pt x="15949" y="0"/>
                  </a:moveTo>
                  <a:lnTo>
                    <a:pt x="7498939" y="0"/>
                  </a:lnTo>
                  <a:cubicBezTo>
                    <a:pt x="7503168" y="0"/>
                    <a:pt x="7507225" y="1680"/>
                    <a:pt x="7510217" y="4671"/>
                  </a:cubicBezTo>
                  <a:cubicBezTo>
                    <a:pt x="7513207" y="7662"/>
                    <a:pt x="7514888" y="11719"/>
                    <a:pt x="7514888" y="15949"/>
                  </a:cubicBezTo>
                  <a:lnTo>
                    <a:pt x="7514888" y="3731258"/>
                  </a:lnTo>
                  <a:cubicBezTo>
                    <a:pt x="7514888" y="3735488"/>
                    <a:pt x="7513207" y="3739545"/>
                    <a:pt x="7510217" y="3742536"/>
                  </a:cubicBezTo>
                  <a:cubicBezTo>
                    <a:pt x="7507225" y="3745527"/>
                    <a:pt x="7503168" y="3747207"/>
                    <a:pt x="7498939" y="3747207"/>
                  </a:cubicBezTo>
                  <a:lnTo>
                    <a:pt x="15949" y="3747207"/>
                  </a:lnTo>
                  <a:cubicBezTo>
                    <a:pt x="11719" y="3747207"/>
                    <a:pt x="7662" y="3745527"/>
                    <a:pt x="4671" y="3742536"/>
                  </a:cubicBezTo>
                  <a:cubicBezTo>
                    <a:pt x="1680" y="3739545"/>
                    <a:pt x="0" y="3735488"/>
                    <a:pt x="0" y="3731258"/>
                  </a:cubicBezTo>
                  <a:lnTo>
                    <a:pt x="0" y="15949"/>
                  </a:lnTo>
                  <a:cubicBezTo>
                    <a:pt x="0" y="11719"/>
                    <a:pt x="1680" y="7662"/>
                    <a:pt x="4671" y="4671"/>
                  </a:cubicBezTo>
                  <a:cubicBezTo>
                    <a:pt x="7662" y="1680"/>
                    <a:pt x="11719" y="0"/>
                    <a:pt x="15949"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7514888" cy="3756732"/>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178234"/>
            <a:ext cx="5456124" cy="1700931"/>
            <a:chOff x="0" y="0"/>
            <a:chExt cx="1962273" cy="611733"/>
          </a:xfrm>
        </p:grpSpPr>
        <p:sp>
          <p:nvSpPr>
            <p:cNvPr name="Freeform 8" id="8"/>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15683584" y="224600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533475">
            <a:off x="15311096" y="8564783"/>
            <a:ext cx="3896408" cy="2146567"/>
          </a:xfrm>
          <a:custGeom>
            <a:avLst/>
            <a:gdLst/>
            <a:ahLst/>
            <a:cxnLst/>
            <a:rect r="r" b="b" t="t" l="l"/>
            <a:pathLst>
              <a:path h="2146567" w="3896408">
                <a:moveTo>
                  <a:pt x="0" y="0"/>
                </a:moveTo>
                <a:lnTo>
                  <a:pt x="3896408" y="0"/>
                </a:lnTo>
                <a:lnTo>
                  <a:pt x="3896408" y="2146566"/>
                </a:lnTo>
                <a:lnTo>
                  <a:pt x="0" y="2146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12" id="12"/>
          <p:cNvGraphicFramePr>
            <a:graphicFrameLocks noGrp="true"/>
          </p:cNvGraphicFramePr>
          <p:nvPr/>
        </p:nvGraphicFramePr>
        <p:xfrm>
          <a:off x="1943404" y="2246008"/>
          <a:ext cx="8527278" cy="7324725"/>
        </p:xfrm>
        <a:graphic>
          <a:graphicData uri="http://schemas.openxmlformats.org/drawingml/2006/table">
            <a:tbl>
              <a:tblPr/>
              <a:tblGrid>
                <a:gridCol w="578373"/>
                <a:gridCol w="609487"/>
                <a:gridCol w="580911"/>
                <a:gridCol w="519150"/>
                <a:gridCol w="603946"/>
                <a:gridCol w="547260"/>
                <a:gridCol w="547260"/>
                <a:gridCol w="547260"/>
                <a:gridCol w="609487"/>
                <a:gridCol w="640601"/>
                <a:gridCol w="982851"/>
                <a:gridCol w="1760693"/>
              </a:tblGrid>
              <a:tr h="629469">
                <a:tc gridSpan="10">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219"/>
                        </a:lnSpc>
                        <a:defRPr/>
                      </a:pPr>
                      <a:r>
                        <a:rPr lang="en-US" sz="2299">
                          <a:solidFill>
                            <a:srgbClr val="000000"/>
                          </a:solidFill>
                          <a:latin typeface="Repo Bold"/>
                        </a:rPr>
                        <a:t>Jumlah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Nilai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030039">
                <a:tc>
                  <a:txBody>
                    <a:bodyPr anchor="t" rtlCol="false"/>
                    <a:lstStyle/>
                    <a:p>
                      <a:pPr algn="l">
                        <a:lnSpc>
                          <a:spcPts val="3219"/>
                        </a:lnSpc>
                        <a:defRPr/>
                      </a:pPr>
                      <a:r>
                        <a:rPr lang="en-US" sz="2299">
                          <a:solidFill>
                            <a:srgbClr val="000000"/>
                          </a:solidFill>
                          <a:latin typeface="Repo Bold"/>
                        </a:rPr>
                        <a:t>Q1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Q10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219"/>
                        </a:lnSpc>
                        <a:defRPr/>
                      </a:pPr>
                      <a:r>
                        <a:rPr lang="en-US" sz="2299">
                          <a:solidFill>
                            <a:srgbClr val="000000"/>
                          </a:solidFill>
                          <a:latin typeface="Repo Bold"/>
                        </a:rPr>
                        <a:t>Jumlah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(Jumlah x 2.5)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60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68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73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73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63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68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55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27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68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29469">
                <a:tc gridSpan="11">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219"/>
                        </a:lnSpc>
                        <a:defRPr/>
                      </a:pPr>
                      <a:r>
                        <a:rPr lang="en-US" sz="22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219"/>
                        </a:lnSpc>
                        <a:defRPr/>
                      </a:pPr>
                      <a:r>
                        <a:rPr lang="en-US" sz="2299">
                          <a:solidFill>
                            <a:srgbClr val="000000"/>
                          </a:solidFill>
                          <a:latin typeface="Repo Bold"/>
                        </a:rPr>
                        <a:t>66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382874" y="242031"/>
            <a:ext cx="5025319" cy="1171239"/>
          </a:xfrm>
          <a:prstGeom prst="rect">
            <a:avLst/>
          </a:prstGeom>
        </p:spPr>
        <p:txBody>
          <a:bodyPr anchor="t" rtlCol="false" tIns="0" lIns="0" bIns="0" rIns="0">
            <a:spAutoFit/>
          </a:bodyPr>
          <a:lstStyle/>
          <a:p>
            <a:pPr algn="ctr" marL="0" indent="0" lvl="0">
              <a:lnSpc>
                <a:spcPts val="9468"/>
              </a:lnSpc>
              <a:spcBef>
                <a:spcPct val="0"/>
              </a:spcBef>
            </a:pPr>
            <a:r>
              <a:rPr lang="en-US" sz="6763">
                <a:solidFill>
                  <a:srgbClr val="000000"/>
                </a:solidFill>
                <a:latin typeface="Repo Bold Bold"/>
              </a:rPr>
              <a:t>hasil Hitung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319583" y="147666"/>
            <a:ext cx="10011685" cy="9110634"/>
          </a:xfrm>
          <a:custGeom>
            <a:avLst/>
            <a:gdLst/>
            <a:ahLst/>
            <a:cxnLst/>
            <a:rect r="r" b="b" t="t" l="l"/>
            <a:pathLst>
              <a:path h="9110634" w="10011685">
                <a:moveTo>
                  <a:pt x="0" y="0"/>
                </a:moveTo>
                <a:lnTo>
                  <a:pt x="10011685" y="0"/>
                </a:lnTo>
                <a:lnTo>
                  <a:pt x="10011685" y="9110634"/>
                </a:lnTo>
                <a:lnTo>
                  <a:pt x="0" y="91106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140633" y="-171450"/>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Desain 2</a:t>
            </a:r>
          </a:p>
        </p:txBody>
      </p:sp>
      <p:sp>
        <p:nvSpPr>
          <p:cNvPr name="Freeform 7" id="7"/>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4988718" y="1679443"/>
            <a:ext cx="8310564" cy="5802971"/>
          </a:xfrm>
          <a:custGeom>
            <a:avLst/>
            <a:gdLst/>
            <a:ahLst/>
            <a:cxnLst/>
            <a:rect r="r" b="b" t="t" l="l"/>
            <a:pathLst>
              <a:path h="5802971" w="8310564">
                <a:moveTo>
                  <a:pt x="0" y="0"/>
                </a:moveTo>
                <a:lnTo>
                  <a:pt x="8310564" y="0"/>
                </a:lnTo>
                <a:lnTo>
                  <a:pt x="8310564" y="5802971"/>
                </a:lnTo>
                <a:lnTo>
                  <a:pt x="0" y="5802971"/>
                </a:lnTo>
                <a:lnTo>
                  <a:pt x="0" y="0"/>
                </a:lnTo>
                <a:close/>
              </a:path>
            </a:pathLst>
          </a:custGeom>
          <a:blipFill>
            <a:blip r:embed="rId1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73349" y="1922660"/>
            <a:ext cx="16504163" cy="8229600"/>
            <a:chOff x="0" y="0"/>
            <a:chExt cx="7514888" cy="3747207"/>
          </a:xfrm>
        </p:grpSpPr>
        <p:sp>
          <p:nvSpPr>
            <p:cNvPr name="Freeform 5" id="5"/>
            <p:cNvSpPr/>
            <p:nvPr/>
          </p:nvSpPr>
          <p:spPr>
            <a:xfrm flipH="false" flipV="false" rot="0">
              <a:off x="0" y="0"/>
              <a:ext cx="7514888" cy="3747207"/>
            </a:xfrm>
            <a:custGeom>
              <a:avLst/>
              <a:gdLst/>
              <a:ahLst/>
              <a:cxnLst/>
              <a:rect r="r" b="b" t="t" l="l"/>
              <a:pathLst>
                <a:path h="3747207" w="7514888">
                  <a:moveTo>
                    <a:pt x="15949" y="0"/>
                  </a:moveTo>
                  <a:lnTo>
                    <a:pt x="7498939" y="0"/>
                  </a:lnTo>
                  <a:cubicBezTo>
                    <a:pt x="7503168" y="0"/>
                    <a:pt x="7507225" y="1680"/>
                    <a:pt x="7510217" y="4671"/>
                  </a:cubicBezTo>
                  <a:cubicBezTo>
                    <a:pt x="7513207" y="7662"/>
                    <a:pt x="7514888" y="11719"/>
                    <a:pt x="7514888" y="15949"/>
                  </a:cubicBezTo>
                  <a:lnTo>
                    <a:pt x="7514888" y="3731258"/>
                  </a:lnTo>
                  <a:cubicBezTo>
                    <a:pt x="7514888" y="3735488"/>
                    <a:pt x="7513207" y="3739545"/>
                    <a:pt x="7510217" y="3742536"/>
                  </a:cubicBezTo>
                  <a:cubicBezTo>
                    <a:pt x="7507225" y="3745527"/>
                    <a:pt x="7503168" y="3747207"/>
                    <a:pt x="7498939" y="3747207"/>
                  </a:cubicBezTo>
                  <a:lnTo>
                    <a:pt x="15949" y="3747207"/>
                  </a:lnTo>
                  <a:cubicBezTo>
                    <a:pt x="11719" y="3747207"/>
                    <a:pt x="7662" y="3745527"/>
                    <a:pt x="4671" y="3742536"/>
                  </a:cubicBezTo>
                  <a:cubicBezTo>
                    <a:pt x="1680" y="3739545"/>
                    <a:pt x="0" y="3735488"/>
                    <a:pt x="0" y="3731258"/>
                  </a:cubicBezTo>
                  <a:lnTo>
                    <a:pt x="0" y="15949"/>
                  </a:lnTo>
                  <a:cubicBezTo>
                    <a:pt x="0" y="11719"/>
                    <a:pt x="1680" y="7662"/>
                    <a:pt x="4671" y="4671"/>
                  </a:cubicBezTo>
                  <a:cubicBezTo>
                    <a:pt x="7662" y="1680"/>
                    <a:pt x="11719" y="0"/>
                    <a:pt x="15949"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7514888" cy="3756732"/>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178234"/>
            <a:ext cx="5456124" cy="1700931"/>
            <a:chOff x="0" y="0"/>
            <a:chExt cx="1962273" cy="611733"/>
          </a:xfrm>
        </p:grpSpPr>
        <p:sp>
          <p:nvSpPr>
            <p:cNvPr name="Freeform 8" id="8"/>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15683584" y="224600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533475">
            <a:off x="15311096" y="8564783"/>
            <a:ext cx="3896408" cy="2146567"/>
          </a:xfrm>
          <a:custGeom>
            <a:avLst/>
            <a:gdLst/>
            <a:ahLst/>
            <a:cxnLst/>
            <a:rect r="r" b="b" t="t" l="l"/>
            <a:pathLst>
              <a:path h="2146567" w="3896408">
                <a:moveTo>
                  <a:pt x="0" y="0"/>
                </a:moveTo>
                <a:lnTo>
                  <a:pt x="3896408" y="0"/>
                </a:lnTo>
                <a:lnTo>
                  <a:pt x="3896408" y="2146566"/>
                </a:lnTo>
                <a:lnTo>
                  <a:pt x="0" y="2146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12" id="12"/>
          <p:cNvGraphicFramePr>
            <a:graphicFrameLocks noGrp="true"/>
          </p:cNvGraphicFramePr>
          <p:nvPr/>
        </p:nvGraphicFramePr>
        <p:xfrm>
          <a:off x="730742" y="2378151"/>
          <a:ext cx="15409133" cy="7426375"/>
        </p:xfrm>
        <a:graphic>
          <a:graphicData uri="http://schemas.openxmlformats.org/drawingml/2006/table">
            <a:tbl>
              <a:tblPr/>
              <a:tblGrid>
                <a:gridCol w="729786"/>
                <a:gridCol w="2343047"/>
                <a:gridCol w="942329"/>
                <a:gridCol w="1927970"/>
                <a:gridCol w="958011"/>
                <a:gridCol w="958011"/>
                <a:gridCol w="958011"/>
                <a:gridCol w="958011"/>
                <a:gridCol w="958011"/>
                <a:gridCol w="958011"/>
                <a:gridCol w="958011"/>
                <a:gridCol w="958011"/>
                <a:gridCol w="958011"/>
                <a:gridCol w="843899"/>
              </a:tblGrid>
              <a:tr h="817073">
                <a:tc rowSpan="2">
                  <a:txBody>
                    <a:bodyPr anchor="t" rtlCol="false"/>
                    <a:lstStyle/>
                    <a:p>
                      <a:pPr algn="l">
                        <a:lnSpc>
                          <a:spcPts val="3779"/>
                        </a:lnSpc>
                        <a:defRPr/>
                      </a:pPr>
                      <a:r>
                        <a:rPr lang="en-US" sz="2699">
                          <a:solidFill>
                            <a:srgbClr val="000000"/>
                          </a:solidFill>
                          <a:latin typeface="Repo Bold"/>
                        </a:rPr>
                        <a:t>No</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779"/>
                        </a:lnSpc>
                        <a:defRPr/>
                      </a:pPr>
                      <a:r>
                        <a:rPr lang="en-US" sz="2699">
                          <a:solidFill>
                            <a:srgbClr val="000000"/>
                          </a:solidFill>
                          <a:latin typeface="Repo Bold"/>
                        </a:rPr>
                        <a:t>Reponden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779"/>
                        </a:lnSpc>
                        <a:defRPr/>
                      </a:pPr>
                      <a:r>
                        <a:rPr lang="en-US" sz="2699">
                          <a:solidFill>
                            <a:srgbClr val="000000"/>
                          </a:solidFill>
                          <a:latin typeface="Repo Bold"/>
                        </a:rPr>
                        <a:t>Usia</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779"/>
                        </a:lnSpc>
                        <a:defRPr/>
                      </a:pPr>
                      <a:r>
                        <a:rPr lang="en-US" sz="2699">
                          <a:solidFill>
                            <a:srgbClr val="000000"/>
                          </a:solidFill>
                          <a:latin typeface="Repo Bold"/>
                        </a:rPr>
                        <a:t>Jenis Kelamin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gridSpan="10">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ctr">
                        <a:lnSpc>
                          <a:spcPts val="3779"/>
                        </a:lnSpc>
                        <a:defRPr/>
                      </a:pPr>
                      <a:r>
                        <a:rPr lang="en-US" sz="2699">
                          <a:solidFill>
                            <a:srgbClr val="000000"/>
                          </a:solidFill>
                          <a:latin typeface="Repo Bold"/>
                        </a:rPr>
                        <a:t>Skor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vMerge="true">
                  <a:txBody>
                    <a:bodyPr anchor="t" rtlCol="false"/>
                    <a:lstStyle/>
                    <a:p>
                      <a:pPr algn="l">
                        <a:lnSpc>
                          <a:spcPts val="3779"/>
                        </a:lnSpc>
                        <a:defRPr/>
                      </a:pPr>
                      <a:r>
                        <a:rPr lang="en-US" sz="2699">
                          <a:solidFill>
                            <a:srgbClr val="000000"/>
                          </a:solidFill>
                          <a:latin typeface="Repo Bold"/>
                        </a:rPr>
                        <a:t>No</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779"/>
                        </a:lnSpc>
                        <a:defRPr/>
                      </a:pPr>
                      <a:r>
                        <a:rPr lang="en-US" sz="2699">
                          <a:solidFill>
                            <a:srgbClr val="000000"/>
                          </a:solidFill>
                          <a:latin typeface="Repo Bold"/>
                        </a:rPr>
                        <a:t>Reponden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779"/>
                        </a:lnSpc>
                        <a:defRPr/>
                      </a:pPr>
                      <a:r>
                        <a:rPr lang="en-US" sz="2699">
                          <a:solidFill>
                            <a:srgbClr val="000000"/>
                          </a:solidFill>
                          <a:latin typeface="Repo Bold"/>
                        </a:rPr>
                        <a:t>Usia</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779"/>
                        </a:lnSpc>
                        <a:defRPr/>
                      </a:pPr>
                      <a:r>
                        <a:rPr lang="en-US" sz="2699">
                          <a:solidFill>
                            <a:srgbClr val="000000"/>
                          </a:solidFill>
                          <a:latin typeface="Repo Bold"/>
                        </a:rPr>
                        <a:t>Jenis Kelamin</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Q10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734367">
                <a:tc>
                  <a:txBody>
                    <a:bodyPr anchor="t" rtlCol="false"/>
                    <a:lstStyle/>
                    <a:p>
                      <a:pPr algn="l">
                        <a:lnSpc>
                          <a:spcPts val="3779"/>
                        </a:lnSpc>
                        <a:defRPr/>
                      </a:pPr>
                      <a:r>
                        <a:rPr lang="en-US" sz="2699">
                          <a:solidFill>
                            <a:srgbClr val="000000"/>
                          </a:solidFill>
                          <a:latin typeface="Repo Bold"/>
                        </a:rPr>
                        <a:t>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Responden 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Laki-Laki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204120" y="242031"/>
            <a:ext cx="5025319" cy="1171239"/>
          </a:xfrm>
          <a:prstGeom prst="rect">
            <a:avLst/>
          </a:prstGeom>
        </p:spPr>
        <p:txBody>
          <a:bodyPr anchor="t" rtlCol="false" tIns="0" lIns="0" bIns="0" rIns="0">
            <a:spAutoFit/>
          </a:bodyPr>
          <a:lstStyle/>
          <a:p>
            <a:pPr algn="ctr" marL="0" indent="0" lvl="0">
              <a:lnSpc>
                <a:spcPts val="9468"/>
              </a:lnSpc>
              <a:spcBef>
                <a:spcPct val="0"/>
              </a:spcBef>
            </a:pPr>
            <a:r>
              <a:rPr lang="en-US" sz="6763">
                <a:solidFill>
                  <a:srgbClr val="000000"/>
                </a:solidFill>
                <a:latin typeface="Repo Bold Bold"/>
              </a:rPr>
              <a:t>hasil Asli 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73349" y="1922660"/>
            <a:ext cx="16504163" cy="8229600"/>
            <a:chOff x="0" y="0"/>
            <a:chExt cx="7514888" cy="3747207"/>
          </a:xfrm>
        </p:grpSpPr>
        <p:sp>
          <p:nvSpPr>
            <p:cNvPr name="Freeform 5" id="5"/>
            <p:cNvSpPr/>
            <p:nvPr/>
          </p:nvSpPr>
          <p:spPr>
            <a:xfrm flipH="false" flipV="false" rot="0">
              <a:off x="0" y="0"/>
              <a:ext cx="7514888" cy="3747207"/>
            </a:xfrm>
            <a:custGeom>
              <a:avLst/>
              <a:gdLst/>
              <a:ahLst/>
              <a:cxnLst/>
              <a:rect r="r" b="b" t="t" l="l"/>
              <a:pathLst>
                <a:path h="3747207" w="7514888">
                  <a:moveTo>
                    <a:pt x="15949" y="0"/>
                  </a:moveTo>
                  <a:lnTo>
                    <a:pt x="7498939" y="0"/>
                  </a:lnTo>
                  <a:cubicBezTo>
                    <a:pt x="7503168" y="0"/>
                    <a:pt x="7507225" y="1680"/>
                    <a:pt x="7510217" y="4671"/>
                  </a:cubicBezTo>
                  <a:cubicBezTo>
                    <a:pt x="7513207" y="7662"/>
                    <a:pt x="7514888" y="11719"/>
                    <a:pt x="7514888" y="15949"/>
                  </a:cubicBezTo>
                  <a:lnTo>
                    <a:pt x="7514888" y="3731258"/>
                  </a:lnTo>
                  <a:cubicBezTo>
                    <a:pt x="7514888" y="3735488"/>
                    <a:pt x="7513207" y="3739545"/>
                    <a:pt x="7510217" y="3742536"/>
                  </a:cubicBezTo>
                  <a:cubicBezTo>
                    <a:pt x="7507225" y="3745527"/>
                    <a:pt x="7503168" y="3747207"/>
                    <a:pt x="7498939" y="3747207"/>
                  </a:cubicBezTo>
                  <a:lnTo>
                    <a:pt x="15949" y="3747207"/>
                  </a:lnTo>
                  <a:cubicBezTo>
                    <a:pt x="11719" y="3747207"/>
                    <a:pt x="7662" y="3745527"/>
                    <a:pt x="4671" y="3742536"/>
                  </a:cubicBezTo>
                  <a:cubicBezTo>
                    <a:pt x="1680" y="3739545"/>
                    <a:pt x="0" y="3735488"/>
                    <a:pt x="0" y="3731258"/>
                  </a:cubicBezTo>
                  <a:lnTo>
                    <a:pt x="0" y="15949"/>
                  </a:lnTo>
                  <a:cubicBezTo>
                    <a:pt x="0" y="11719"/>
                    <a:pt x="1680" y="7662"/>
                    <a:pt x="4671" y="4671"/>
                  </a:cubicBezTo>
                  <a:cubicBezTo>
                    <a:pt x="7662" y="1680"/>
                    <a:pt x="11719" y="0"/>
                    <a:pt x="15949"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7514888" cy="3756732"/>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178234"/>
            <a:ext cx="6326334" cy="1700931"/>
            <a:chOff x="0" y="0"/>
            <a:chExt cx="2275240" cy="611733"/>
          </a:xfrm>
        </p:grpSpPr>
        <p:sp>
          <p:nvSpPr>
            <p:cNvPr name="Freeform 8" id="8"/>
            <p:cNvSpPr/>
            <p:nvPr/>
          </p:nvSpPr>
          <p:spPr>
            <a:xfrm flipH="false" flipV="false" rot="0">
              <a:off x="0" y="0"/>
              <a:ext cx="2275240" cy="611733"/>
            </a:xfrm>
            <a:custGeom>
              <a:avLst/>
              <a:gdLst/>
              <a:ahLst/>
              <a:cxnLst/>
              <a:rect r="r" b="b" t="t" l="l"/>
              <a:pathLst>
                <a:path h="611733" w="2275240">
                  <a:moveTo>
                    <a:pt x="41608" y="0"/>
                  </a:moveTo>
                  <a:lnTo>
                    <a:pt x="2233632" y="0"/>
                  </a:lnTo>
                  <a:cubicBezTo>
                    <a:pt x="2256612" y="0"/>
                    <a:pt x="2275240" y="18628"/>
                    <a:pt x="2275240" y="41608"/>
                  </a:cubicBezTo>
                  <a:lnTo>
                    <a:pt x="2275240" y="570125"/>
                  </a:lnTo>
                  <a:cubicBezTo>
                    <a:pt x="2275240" y="593104"/>
                    <a:pt x="2256612" y="611733"/>
                    <a:pt x="2233632" y="611733"/>
                  </a:cubicBezTo>
                  <a:lnTo>
                    <a:pt x="41608" y="611733"/>
                  </a:lnTo>
                  <a:cubicBezTo>
                    <a:pt x="30573" y="611733"/>
                    <a:pt x="19990" y="607349"/>
                    <a:pt x="12187" y="599546"/>
                  </a:cubicBezTo>
                  <a:cubicBezTo>
                    <a:pt x="4384" y="591743"/>
                    <a:pt x="0" y="581160"/>
                    <a:pt x="0" y="570125"/>
                  </a:cubicBezTo>
                  <a:lnTo>
                    <a:pt x="0" y="41608"/>
                  </a:lnTo>
                  <a:cubicBezTo>
                    <a:pt x="0" y="18628"/>
                    <a:pt x="18628" y="0"/>
                    <a:pt x="41608"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2275240"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15683584" y="224600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533475">
            <a:off x="15311096" y="8564783"/>
            <a:ext cx="3896408" cy="2146567"/>
          </a:xfrm>
          <a:custGeom>
            <a:avLst/>
            <a:gdLst/>
            <a:ahLst/>
            <a:cxnLst/>
            <a:rect r="r" b="b" t="t" l="l"/>
            <a:pathLst>
              <a:path h="2146567" w="3896408">
                <a:moveTo>
                  <a:pt x="0" y="0"/>
                </a:moveTo>
                <a:lnTo>
                  <a:pt x="3896408" y="0"/>
                </a:lnTo>
                <a:lnTo>
                  <a:pt x="3896408" y="2146566"/>
                </a:lnTo>
                <a:lnTo>
                  <a:pt x="0" y="2146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aphicFrame>
        <p:nvGraphicFramePr>
          <p:cNvPr name="Table 12" id="12"/>
          <p:cNvGraphicFramePr>
            <a:graphicFrameLocks noGrp="true"/>
          </p:cNvGraphicFramePr>
          <p:nvPr/>
        </p:nvGraphicFramePr>
        <p:xfrm>
          <a:off x="570394" y="2149936"/>
          <a:ext cx="15768665" cy="7722269"/>
        </p:xfrm>
        <a:graphic>
          <a:graphicData uri="http://schemas.openxmlformats.org/drawingml/2006/table">
            <a:tbl>
              <a:tblPr/>
              <a:tblGrid>
                <a:gridCol w="1314055"/>
                <a:gridCol w="1314055"/>
                <a:gridCol w="1314055"/>
                <a:gridCol w="1314055"/>
                <a:gridCol w="1314055"/>
                <a:gridCol w="1314055"/>
                <a:gridCol w="1314055"/>
                <a:gridCol w="1314055"/>
                <a:gridCol w="1314055"/>
                <a:gridCol w="1314055"/>
                <a:gridCol w="1314055"/>
                <a:gridCol w="1314055"/>
              </a:tblGrid>
              <a:tr h="648500">
                <a:tc gridSpan="10">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Hasil Hitung (Data Contoh)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rowSpan="2">
                  <a:txBody>
                    <a:bodyPr anchor="t" rtlCol="false"/>
                    <a:lstStyle/>
                    <a:p>
                      <a:pPr algn="l">
                        <a:lnSpc>
                          <a:spcPts val="3359"/>
                        </a:lnSpc>
                        <a:defRPr/>
                      </a:pPr>
                      <a:r>
                        <a:rPr lang="en-US" sz="2399">
                          <a:solidFill>
                            <a:srgbClr val="000000"/>
                          </a:solidFill>
                          <a:latin typeface="Repo Bold"/>
                        </a:rPr>
                        <a:t>Jumlah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Nilai</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37270">
                <a:tc>
                  <a:txBody>
                    <a:bodyPr anchor="t" rtlCol="false"/>
                    <a:lstStyle/>
                    <a:p>
                      <a:pPr algn="l">
                        <a:lnSpc>
                          <a:spcPts val="3359"/>
                        </a:lnSpc>
                        <a:defRPr/>
                      </a:pPr>
                      <a:r>
                        <a:rPr lang="en-US" sz="2399">
                          <a:solidFill>
                            <a:srgbClr val="000000"/>
                          </a:solidFill>
                          <a:latin typeface="Repo Bold"/>
                        </a:rPr>
                        <a:t>Q1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Q10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vMerge="true">
                  <a:txBody>
                    <a:bodyPr anchor="t" rtlCol="false"/>
                    <a:lstStyle/>
                    <a:p>
                      <a:pPr algn="l">
                        <a:lnSpc>
                          <a:spcPts val="3359"/>
                        </a:lnSpc>
                        <a:defRPr/>
                      </a:pPr>
                      <a:r>
                        <a:rPr lang="en-US" sz="2399">
                          <a:solidFill>
                            <a:srgbClr val="000000"/>
                          </a:solidFill>
                          <a:latin typeface="Repo Bold"/>
                        </a:rPr>
                        <a:t>Jumlah</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(Jumlah x 2.5)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68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68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78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78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68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26</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65</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60</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1</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4</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3</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27</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68</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648500">
                <a:tc gridSpan="11">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hMerge="true">
                  <a:txBody>
                    <a:bodyPr anchor="t" rtlCol="false"/>
                    <a:lstStyle/>
                    <a:p>
                      <a:pPr algn="l">
                        <a:lnSpc>
                          <a:spcPts val="3359"/>
                        </a:lnSpc>
                        <a:defRPr/>
                      </a:pPr>
                      <a:r>
                        <a:rPr lang="en-US" sz="2399">
                          <a:solidFill>
                            <a:srgbClr val="000000"/>
                          </a:solidFill>
                          <a:latin typeface="Repo Bold"/>
                        </a:rPr>
                        <a:t>Skor Rata-rata (Hasil Akhir)</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3359"/>
                        </a:lnSpc>
                        <a:defRPr/>
                      </a:pPr>
                      <a:r>
                        <a:rPr lang="en-US" sz="2399">
                          <a:solidFill>
                            <a:srgbClr val="000000"/>
                          </a:solidFill>
                          <a:latin typeface="Repo Bold"/>
                        </a:rPr>
                        <a:t>69</a:t>
                      </a:r>
                      <a:endParaRPr lang="en-US" sz="1100"/>
                    </a:p>
                  </a:txBody>
                  <a:tcPr marL="28575" marR="28575" marT="28575" marB="28575"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382874" y="242031"/>
            <a:ext cx="5864450" cy="1171239"/>
          </a:xfrm>
          <a:prstGeom prst="rect">
            <a:avLst/>
          </a:prstGeom>
        </p:spPr>
        <p:txBody>
          <a:bodyPr anchor="t" rtlCol="false" tIns="0" lIns="0" bIns="0" rIns="0">
            <a:spAutoFit/>
          </a:bodyPr>
          <a:lstStyle/>
          <a:p>
            <a:pPr algn="ctr" marL="0" indent="0" lvl="0">
              <a:lnSpc>
                <a:spcPts val="9468"/>
              </a:lnSpc>
              <a:spcBef>
                <a:spcPct val="0"/>
              </a:spcBef>
            </a:pPr>
            <a:r>
              <a:rPr lang="en-US" sz="6763">
                <a:solidFill>
                  <a:srgbClr val="000000"/>
                </a:solidFill>
                <a:latin typeface="Repo Bold Bold"/>
              </a:rPr>
              <a:t>hasil Hitung 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73349" y="1922660"/>
            <a:ext cx="16504163" cy="8229600"/>
            <a:chOff x="0" y="0"/>
            <a:chExt cx="7514888" cy="3747207"/>
          </a:xfrm>
        </p:grpSpPr>
        <p:sp>
          <p:nvSpPr>
            <p:cNvPr name="Freeform 5" id="5"/>
            <p:cNvSpPr/>
            <p:nvPr/>
          </p:nvSpPr>
          <p:spPr>
            <a:xfrm flipH="false" flipV="false" rot="0">
              <a:off x="0" y="0"/>
              <a:ext cx="7514888" cy="3747207"/>
            </a:xfrm>
            <a:custGeom>
              <a:avLst/>
              <a:gdLst/>
              <a:ahLst/>
              <a:cxnLst/>
              <a:rect r="r" b="b" t="t" l="l"/>
              <a:pathLst>
                <a:path h="3747207" w="7514888">
                  <a:moveTo>
                    <a:pt x="15949" y="0"/>
                  </a:moveTo>
                  <a:lnTo>
                    <a:pt x="7498939" y="0"/>
                  </a:lnTo>
                  <a:cubicBezTo>
                    <a:pt x="7503168" y="0"/>
                    <a:pt x="7507225" y="1680"/>
                    <a:pt x="7510217" y="4671"/>
                  </a:cubicBezTo>
                  <a:cubicBezTo>
                    <a:pt x="7513207" y="7662"/>
                    <a:pt x="7514888" y="11719"/>
                    <a:pt x="7514888" y="15949"/>
                  </a:cubicBezTo>
                  <a:lnTo>
                    <a:pt x="7514888" y="3731258"/>
                  </a:lnTo>
                  <a:cubicBezTo>
                    <a:pt x="7514888" y="3735488"/>
                    <a:pt x="7513207" y="3739545"/>
                    <a:pt x="7510217" y="3742536"/>
                  </a:cubicBezTo>
                  <a:cubicBezTo>
                    <a:pt x="7507225" y="3745527"/>
                    <a:pt x="7503168" y="3747207"/>
                    <a:pt x="7498939" y="3747207"/>
                  </a:cubicBezTo>
                  <a:lnTo>
                    <a:pt x="15949" y="3747207"/>
                  </a:lnTo>
                  <a:cubicBezTo>
                    <a:pt x="11719" y="3747207"/>
                    <a:pt x="7662" y="3745527"/>
                    <a:pt x="4671" y="3742536"/>
                  </a:cubicBezTo>
                  <a:cubicBezTo>
                    <a:pt x="1680" y="3739545"/>
                    <a:pt x="0" y="3735488"/>
                    <a:pt x="0" y="3731258"/>
                  </a:cubicBezTo>
                  <a:lnTo>
                    <a:pt x="0" y="15949"/>
                  </a:lnTo>
                  <a:cubicBezTo>
                    <a:pt x="0" y="11719"/>
                    <a:pt x="1680" y="7662"/>
                    <a:pt x="4671" y="4671"/>
                  </a:cubicBezTo>
                  <a:cubicBezTo>
                    <a:pt x="7662" y="1680"/>
                    <a:pt x="11719" y="0"/>
                    <a:pt x="15949"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7514888" cy="3756732"/>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178234"/>
            <a:ext cx="6326334" cy="1700931"/>
            <a:chOff x="0" y="0"/>
            <a:chExt cx="2275240" cy="611733"/>
          </a:xfrm>
        </p:grpSpPr>
        <p:sp>
          <p:nvSpPr>
            <p:cNvPr name="Freeform 8" id="8"/>
            <p:cNvSpPr/>
            <p:nvPr/>
          </p:nvSpPr>
          <p:spPr>
            <a:xfrm flipH="false" flipV="false" rot="0">
              <a:off x="0" y="0"/>
              <a:ext cx="2275240" cy="611733"/>
            </a:xfrm>
            <a:custGeom>
              <a:avLst/>
              <a:gdLst/>
              <a:ahLst/>
              <a:cxnLst/>
              <a:rect r="r" b="b" t="t" l="l"/>
              <a:pathLst>
                <a:path h="611733" w="2275240">
                  <a:moveTo>
                    <a:pt x="41608" y="0"/>
                  </a:moveTo>
                  <a:lnTo>
                    <a:pt x="2233632" y="0"/>
                  </a:lnTo>
                  <a:cubicBezTo>
                    <a:pt x="2256612" y="0"/>
                    <a:pt x="2275240" y="18628"/>
                    <a:pt x="2275240" y="41608"/>
                  </a:cubicBezTo>
                  <a:lnTo>
                    <a:pt x="2275240" y="570125"/>
                  </a:lnTo>
                  <a:cubicBezTo>
                    <a:pt x="2275240" y="593104"/>
                    <a:pt x="2256612" y="611733"/>
                    <a:pt x="2233632" y="611733"/>
                  </a:cubicBezTo>
                  <a:lnTo>
                    <a:pt x="41608" y="611733"/>
                  </a:lnTo>
                  <a:cubicBezTo>
                    <a:pt x="30573" y="611733"/>
                    <a:pt x="19990" y="607349"/>
                    <a:pt x="12187" y="599546"/>
                  </a:cubicBezTo>
                  <a:cubicBezTo>
                    <a:pt x="4384" y="591743"/>
                    <a:pt x="0" y="581160"/>
                    <a:pt x="0" y="570125"/>
                  </a:cubicBezTo>
                  <a:lnTo>
                    <a:pt x="0" y="41608"/>
                  </a:lnTo>
                  <a:cubicBezTo>
                    <a:pt x="0" y="18628"/>
                    <a:pt x="18628" y="0"/>
                    <a:pt x="41608"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2275240"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15683584" y="224600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533475">
            <a:off x="15311096" y="8564783"/>
            <a:ext cx="3896408" cy="2146567"/>
          </a:xfrm>
          <a:custGeom>
            <a:avLst/>
            <a:gdLst/>
            <a:ahLst/>
            <a:cxnLst/>
            <a:rect r="r" b="b" t="t" l="l"/>
            <a:pathLst>
              <a:path h="2146567" w="3896408">
                <a:moveTo>
                  <a:pt x="0" y="0"/>
                </a:moveTo>
                <a:lnTo>
                  <a:pt x="3896408" y="0"/>
                </a:lnTo>
                <a:lnTo>
                  <a:pt x="3896408" y="2146566"/>
                </a:lnTo>
                <a:lnTo>
                  <a:pt x="0" y="2146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028700" y="3427007"/>
            <a:ext cx="15567466" cy="5131101"/>
          </a:xfrm>
          <a:custGeom>
            <a:avLst/>
            <a:gdLst/>
            <a:ahLst/>
            <a:cxnLst/>
            <a:rect r="r" b="b" t="t" l="l"/>
            <a:pathLst>
              <a:path h="5131101" w="15567466">
                <a:moveTo>
                  <a:pt x="0" y="0"/>
                </a:moveTo>
                <a:lnTo>
                  <a:pt x="15567466" y="0"/>
                </a:lnTo>
                <a:lnTo>
                  <a:pt x="15567466" y="5131101"/>
                </a:lnTo>
                <a:lnTo>
                  <a:pt x="0" y="5131101"/>
                </a:lnTo>
                <a:lnTo>
                  <a:pt x="0" y="0"/>
                </a:lnTo>
                <a:close/>
              </a:path>
            </a:pathLst>
          </a:custGeom>
          <a:blipFill>
            <a:blip r:embed="rId9"/>
            <a:stretch>
              <a:fillRect l="0" t="0" r="0" b="-1131"/>
            </a:stretch>
          </a:blipFill>
        </p:spPr>
      </p:sp>
      <p:sp>
        <p:nvSpPr>
          <p:cNvPr name="TextBox 13" id="13"/>
          <p:cNvSpPr txBox="true"/>
          <p:nvPr/>
        </p:nvSpPr>
        <p:spPr>
          <a:xfrm rot="0">
            <a:off x="382874" y="242031"/>
            <a:ext cx="5864450" cy="1171239"/>
          </a:xfrm>
          <a:prstGeom prst="rect">
            <a:avLst/>
          </a:prstGeom>
        </p:spPr>
        <p:txBody>
          <a:bodyPr anchor="t" rtlCol="false" tIns="0" lIns="0" bIns="0" rIns="0">
            <a:spAutoFit/>
          </a:bodyPr>
          <a:lstStyle/>
          <a:p>
            <a:pPr algn="ctr" marL="0" indent="0" lvl="0">
              <a:lnSpc>
                <a:spcPts val="9468"/>
              </a:lnSpc>
              <a:spcBef>
                <a:spcPct val="0"/>
              </a:spcBef>
            </a:pPr>
            <a:r>
              <a:rPr lang="en-US" sz="6763">
                <a:solidFill>
                  <a:srgbClr val="000000"/>
                </a:solidFill>
                <a:latin typeface="Repo Bold Bold"/>
              </a:rPr>
              <a:t>SUS Score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8100000">
            <a:off x="-2183004" y="-116698"/>
            <a:ext cx="7820097" cy="4308162"/>
          </a:xfrm>
          <a:custGeom>
            <a:avLst/>
            <a:gdLst/>
            <a:ahLst/>
            <a:cxnLst/>
            <a:rect r="r" b="b" t="t" l="l"/>
            <a:pathLst>
              <a:path h="4308162" w="7820097">
                <a:moveTo>
                  <a:pt x="0" y="0"/>
                </a:moveTo>
                <a:lnTo>
                  <a:pt x="7820096" y="0"/>
                </a:lnTo>
                <a:lnTo>
                  <a:pt x="7820096" y="4308162"/>
                </a:lnTo>
                <a:lnTo>
                  <a:pt x="0" y="430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373349" y="1922660"/>
            <a:ext cx="16504163" cy="8229600"/>
            <a:chOff x="0" y="0"/>
            <a:chExt cx="7514888" cy="3747207"/>
          </a:xfrm>
        </p:grpSpPr>
        <p:sp>
          <p:nvSpPr>
            <p:cNvPr name="Freeform 5" id="5"/>
            <p:cNvSpPr/>
            <p:nvPr/>
          </p:nvSpPr>
          <p:spPr>
            <a:xfrm flipH="false" flipV="false" rot="0">
              <a:off x="0" y="0"/>
              <a:ext cx="7514888" cy="3747207"/>
            </a:xfrm>
            <a:custGeom>
              <a:avLst/>
              <a:gdLst/>
              <a:ahLst/>
              <a:cxnLst/>
              <a:rect r="r" b="b" t="t" l="l"/>
              <a:pathLst>
                <a:path h="3747207" w="7514888">
                  <a:moveTo>
                    <a:pt x="15949" y="0"/>
                  </a:moveTo>
                  <a:lnTo>
                    <a:pt x="7498939" y="0"/>
                  </a:lnTo>
                  <a:cubicBezTo>
                    <a:pt x="7503168" y="0"/>
                    <a:pt x="7507225" y="1680"/>
                    <a:pt x="7510217" y="4671"/>
                  </a:cubicBezTo>
                  <a:cubicBezTo>
                    <a:pt x="7513207" y="7662"/>
                    <a:pt x="7514888" y="11719"/>
                    <a:pt x="7514888" y="15949"/>
                  </a:cubicBezTo>
                  <a:lnTo>
                    <a:pt x="7514888" y="3731258"/>
                  </a:lnTo>
                  <a:cubicBezTo>
                    <a:pt x="7514888" y="3735488"/>
                    <a:pt x="7513207" y="3739545"/>
                    <a:pt x="7510217" y="3742536"/>
                  </a:cubicBezTo>
                  <a:cubicBezTo>
                    <a:pt x="7507225" y="3745527"/>
                    <a:pt x="7503168" y="3747207"/>
                    <a:pt x="7498939" y="3747207"/>
                  </a:cubicBezTo>
                  <a:lnTo>
                    <a:pt x="15949" y="3747207"/>
                  </a:lnTo>
                  <a:cubicBezTo>
                    <a:pt x="11719" y="3747207"/>
                    <a:pt x="7662" y="3745527"/>
                    <a:pt x="4671" y="3742536"/>
                  </a:cubicBezTo>
                  <a:cubicBezTo>
                    <a:pt x="1680" y="3739545"/>
                    <a:pt x="0" y="3735488"/>
                    <a:pt x="0" y="3731258"/>
                  </a:cubicBezTo>
                  <a:lnTo>
                    <a:pt x="0" y="15949"/>
                  </a:lnTo>
                  <a:cubicBezTo>
                    <a:pt x="0" y="11719"/>
                    <a:pt x="1680" y="7662"/>
                    <a:pt x="4671" y="4671"/>
                  </a:cubicBezTo>
                  <a:cubicBezTo>
                    <a:pt x="7662" y="1680"/>
                    <a:pt x="11719" y="0"/>
                    <a:pt x="15949"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7514888" cy="3756732"/>
            </a:xfrm>
            <a:prstGeom prst="rect">
              <a:avLst/>
            </a:prstGeom>
          </p:spPr>
          <p:txBody>
            <a:bodyPr anchor="ctr" rtlCol="false" tIns="0" lIns="0" bIns="0" rIns="0"/>
            <a:lstStyle/>
            <a:p>
              <a:pPr algn="ctr" marL="0" indent="0" lvl="0">
                <a:lnSpc>
                  <a:spcPts val="700"/>
                </a:lnSpc>
                <a:spcBef>
                  <a:spcPct val="0"/>
                </a:spcBef>
              </a:pPr>
            </a:p>
          </p:txBody>
        </p:sp>
      </p:grpSp>
      <p:grpSp>
        <p:nvGrpSpPr>
          <p:cNvPr name="Group 7" id="7"/>
          <p:cNvGrpSpPr/>
          <p:nvPr/>
        </p:nvGrpSpPr>
        <p:grpSpPr>
          <a:xfrm rot="0">
            <a:off x="204120" y="178234"/>
            <a:ext cx="6326334" cy="1700931"/>
            <a:chOff x="0" y="0"/>
            <a:chExt cx="2275240" cy="611733"/>
          </a:xfrm>
        </p:grpSpPr>
        <p:sp>
          <p:nvSpPr>
            <p:cNvPr name="Freeform 8" id="8"/>
            <p:cNvSpPr/>
            <p:nvPr/>
          </p:nvSpPr>
          <p:spPr>
            <a:xfrm flipH="false" flipV="false" rot="0">
              <a:off x="0" y="0"/>
              <a:ext cx="2275240" cy="611733"/>
            </a:xfrm>
            <a:custGeom>
              <a:avLst/>
              <a:gdLst/>
              <a:ahLst/>
              <a:cxnLst/>
              <a:rect r="r" b="b" t="t" l="l"/>
              <a:pathLst>
                <a:path h="611733" w="2275240">
                  <a:moveTo>
                    <a:pt x="41608" y="0"/>
                  </a:moveTo>
                  <a:lnTo>
                    <a:pt x="2233632" y="0"/>
                  </a:lnTo>
                  <a:cubicBezTo>
                    <a:pt x="2256612" y="0"/>
                    <a:pt x="2275240" y="18628"/>
                    <a:pt x="2275240" y="41608"/>
                  </a:cubicBezTo>
                  <a:lnTo>
                    <a:pt x="2275240" y="570125"/>
                  </a:lnTo>
                  <a:cubicBezTo>
                    <a:pt x="2275240" y="593104"/>
                    <a:pt x="2256612" y="611733"/>
                    <a:pt x="2233632" y="611733"/>
                  </a:cubicBezTo>
                  <a:lnTo>
                    <a:pt x="41608" y="611733"/>
                  </a:lnTo>
                  <a:cubicBezTo>
                    <a:pt x="30573" y="611733"/>
                    <a:pt x="19990" y="607349"/>
                    <a:pt x="12187" y="599546"/>
                  </a:cubicBezTo>
                  <a:cubicBezTo>
                    <a:pt x="4384" y="591743"/>
                    <a:pt x="0" y="581160"/>
                    <a:pt x="0" y="570125"/>
                  </a:cubicBezTo>
                  <a:lnTo>
                    <a:pt x="0" y="41608"/>
                  </a:lnTo>
                  <a:cubicBezTo>
                    <a:pt x="0" y="18628"/>
                    <a:pt x="18628" y="0"/>
                    <a:pt x="41608" y="0"/>
                  </a:cubicBezTo>
                  <a:close/>
                </a:path>
              </a:pathLst>
            </a:custGeom>
            <a:solidFill>
              <a:srgbClr val="FFFEF7"/>
            </a:solidFill>
            <a:ln w="47625" cap="rnd">
              <a:solidFill>
                <a:srgbClr val="000000"/>
              </a:solidFill>
              <a:prstDash val="solid"/>
              <a:round/>
            </a:ln>
          </p:spPr>
        </p:sp>
        <p:sp>
          <p:nvSpPr>
            <p:cNvPr name="TextBox 9" id="9"/>
            <p:cNvSpPr txBox="true"/>
            <p:nvPr/>
          </p:nvSpPr>
          <p:spPr>
            <a:xfrm>
              <a:off x="0" y="-9525"/>
              <a:ext cx="2275240"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10" id="10"/>
          <p:cNvSpPr/>
          <p:nvPr/>
        </p:nvSpPr>
        <p:spPr>
          <a:xfrm flipH="false" flipV="false" rot="0">
            <a:off x="15683584" y="224600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2533475">
            <a:off x="15311096" y="8564783"/>
            <a:ext cx="3896408" cy="2146567"/>
          </a:xfrm>
          <a:custGeom>
            <a:avLst/>
            <a:gdLst/>
            <a:ahLst/>
            <a:cxnLst/>
            <a:rect r="r" b="b" t="t" l="l"/>
            <a:pathLst>
              <a:path h="2146567" w="3896408">
                <a:moveTo>
                  <a:pt x="0" y="0"/>
                </a:moveTo>
                <a:lnTo>
                  <a:pt x="3896408" y="0"/>
                </a:lnTo>
                <a:lnTo>
                  <a:pt x="3896408" y="2146566"/>
                </a:lnTo>
                <a:lnTo>
                  <a:pt x="0" y="21465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382874" y="242031"/>
            <a:ext cx="5864450" cy="1171239"/>
          </a:xfrm>
          <a:prstGeom prst="rect">
            <a:avLst/>
          </a:prstGeom>
        </p:spPr>
        <p:txBody>
          <a:bodyPr anchor="t" rtlCol="false" tIns="0" lIns="0" bIns="0" rIns="0">
            <a:spAutoFit/>
          </a:bodyPr>
          <a:lstStyle/>
          <a:p>
            <a:pPr algn="ctr" marL="0" indent="0" lvl="0">
              <a:lnSpc>
                <a:spcPts val="9468"/>
              </a:lnSpc>
              <a:spcBef>
                <a:spcPct val="0"/>
              </a:spcBef>
            </a:pPr>
            <a:r>
              <a:rPr lang="en-US" sz="6763">
                <a:solidFill>
                  <a:srgbClr val="000000"/>
                </a:solidFill>
                <a:latin typeface="Repo Bold Bold"/>
              </a:rPr>
              <a:t>Kesimpulan</a:t>
            </a:r>
          </a:p>
        </p:txBody>
      </p:sp>
      <p:sp>
        <p:nvSpPr>
          <p:cNvPr name="TextBox 13" id="13"/>
          <p:cNvSpPr txBox="true"/>
          <p:nvPr/>
        </p:nvSpPr>
        <p:spPr>
          <a:xfrm rot="0">
            <a:off x="711921" y="2778954"/>
            <a:ext cx="15427954"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Dapat di simpulkan  bahwa dari hasil perhitungan SUS dari desain pertama yang konvensional dengan desain usulan yang menambahkan tampilan berbagai warna dan image, bahwa skor tidak memiliki perbedaan yang terlalu jauh yang dimana masih dalam grade D (desain 1=66 , desain 2=69)</a:t>
            </a:r>
          </a:p>
          <a:p>
            <a:pPr algn="ctr">
              <a:lnSpc>
                <a:spcPts val="4759"/>
              </a:lnSpc>
            </a:pPr>
            <a:r>
              <a:rPr lang="en-US" sz="3399">
                <a:solidFill>
                  <a:srgbClr val="000000"/>
                </a:solidFill>
                <a:latin typeface="Canva Sans"/>
              </a:rPr>
              <a:t>dan masih membutuhkan banyak pengembangan dalam desain user interface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769419" y="-806617"/>
            <a:ext cx="9412753" cy="11873885"/>
          </a:xfrm>
          <a:custGeom>
            <a:avLst/>
            <a:gdLst/>
            <a:ahLst/>
            <a:cxnLst/>
            <a:rect r="r" b="b" t="t" l="l"/>
            <a:pathLst>
              <a:path h="11873885" w="9412753">
                <a:moveTo>
                  <a:pt x="0" y="0"/>
                </a:moveTo>
                <a:lnTo>
                  <a:pt x="9412753" y="0"/>
                </a:lnTo>
                <a:lnTo>
                  <a:pt x="9412753" y="11873885"/>
                </a:lnTo>
                <a:lnTo>
                  <a:pt x="0" y="11873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8412" y="0"/>
            <a:ext cx="5174474" cy="4487680"/>
          </a:xfrm>
          <a:custGeom>
            <a:avLst/>
            <a:gdLst/>
            <a:ahLst/>
            <a:cxnLst/>
            <a:rect r="r" b="b" t="t" l="l"/>
            <a:pathLst>
              <a:path h="4487680" w="5174474">
                <a:moveTo>
                  <a:pt x="0" y="0"/>
                </a:moveTo>
                <a:lnTo>
                  <a:pt x="5174474" y="0"/>
                </a:lnTo>
                <a:lnTo>
                  <a:pt x="5174474" y="4487680"/>
                </a:lnTo>
                <a:lnTo>
                  <a:pt x="0" y="44876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886021" y="1265422"/>
            <a:ext cx="4125222" cy="2114610"/>
          </a:xfrm>
          <a:prstGeom prst="rect">
            <a:avLst/>
          </a:prstGeom>
        </p:spPr>
        <p:txBody>
          <a:bodyPr anchor="t" rtlCol="false" tIns="0" lIns="0" bIns="0" rIns="0">
            <a:spAutoFit/>
          </a:bodyPr>
          <a:lstStyle/>
          <a:p>
            <a:pPr>
              <a:lnSpc>
                <a:spcPts val="8134"/>
              </a:lnSpc>
            </a:pPr>
            <a:r>
              <a:rPr lang="en-US" sz="8216" spc="180">
                <a:solidFill>
                  <a:srgbClr val="000000"/>
                </a:solidFill>
                <a:latin typeface="Krabuler"/>
              </a:rPr>
              <a:t>Latar belakang</a:t>
            </a:r>
          </a:p>
        </p:txBody>
      </p:sp>
      <p:sp>
        <p:nvSpPr>
          <p:cNvPr name="TextBox 5" id="5"/>
          <p:cNvSpPr txBox="true"/>
          <p:nvPr/>
        </p:nvSpPr>
        <p:spPr>
          <a:xfrm rot="0">
            <a:off x="5201911" y="735944"/>
            <a:ext cx="9589473" cy="4915845"/>
          </a:xfrm>
          <a:prstGeom prst="rect">
            <a:avLst/>
          </a:prstGeom>
        </p:spPr>
        <p:txBody>
          <a:bodyPr anchor="t" rtlCol="false" tIns="0" lIns="0" bIns="0" rIns="0">
            <a:spAutoFit/>
          </a:bodyPr>
          <a:lstStyle/>
          <a:p>
            <a:pPr marL="1050501" indent="-525250" lvl="1">
              <a:lnSpc>
                <a:spcPts val="6471"/>
              </a:lnSpc>
              <a:buFont typeface="Arial"/>
              <a:buChar char="•"/>
            </a:pPr>
            <a:r>
              <a:rPr lang="en-US" sz="4865" spc="107">
                <a:solidFill>
                  <a:srgbClr val="FFFFFF"/>
                </a:solidFill>
                <a:latin typeface="Krabuler"/>
              </a:rPr>
              <a:t>Kesulitan dalam Representasi Visual</a:t>
            </a:r>
          </a:p>
          <a:p>
            <a:pPr marL="1050501" indent="-525250" lvl="1">
              <a:lnSpc>
                <a:spcPts val="6471"/>
              </a:lnSpc>
              <a:buFont typeface="Arial"/>
              <a:buChar char="•"/>
            </a:pPr>
            <a:r>
              <a:rPr lang="en-US" sz="4865" spc="107">
                <a:solidFill>
                  <a:srgbClr val="FFFFFF"/>
                </a:solidFill>
                <a:latin typeface="Krabuler"/>
              </a:rPr>
              <a:t>Tingkat Kepuasan Pengguna yang Rendah</a:t>
            </a:r>
          </a:p>
          <a:p>
            <a:pPr marL="1050501" indent="-525250" lvl="1">
              <a:lnSpc>
                <a:spcPts val="6471"/>
              </a:lnSpc>
              <a:buFont typeface="Arial"/>
              <a:buChar char="•"/>
            </a:pPr>
            <a:r>
              <a:rPr lang="en-US" sz="4865" spc="107">
                <a:solidFill>
                  <a:srgbClr val="FFFFFF"/>
                </a:solidFill>
                <a:latin typeface="Krabuler"/>
              </a:rPr>
              <a:t>kesulitan dalam memahami pertanyaan</a:t>
            </a: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462770" y="4002228"/>
            <a:ext cx="7725311" cy="3924721"/>
          </a:xfrm>
          <a:prstGeom prst="rect">
            <a:avLst/>
          </a:prstGeom>
        </p:spPr>
        <p:txBody>
          <a:bodyPr anchor="t" rtlCol="false" tIns="0" lIns="0" bIns="0" rIns="0">
            <a:spAutoFit/>
          </a:bodyPr>
          <a:lstStyle/>
          <a:p>
            <a:pPr algn="ctr" marL="0" indent="0" lvl="0">
              <a:lnSpc>
                <a:spcPts val="6276"/>
              </a:lnSpc>
              <a:spcBef>
                <a:spcPct val="0"/>
              </a:spcBef>
            </a:pPr>
            <a:r>
              <a:rPr lang="en-US" sz="4483" spc="-44">
                <a:solidFill>
                  <a:srgbClr val="000000"/>
                </a:solidFill>
                <a:latin typeface="DM Sans"/>
              </a:rPr>
              <a:t>perbandingan design user interface untuk personality test yang full color berdasarkan pertanyaan personality test</a:t>
            </a:r>
          </a:p>
        </p:txBody>
      </p:sp>
      <p:sp>
        <p:nvSpPr>
          <p:cNvPr name="TextBox 7" id="7"/>
          <p:cNvSpPr txBox="true"/>
          <p:nvPr/>
        </p:nvSpPr>
        <p:spPr>
          <a:xfrm rot="0">
            <a:off x="5382835" y="2274305"/>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Usulan</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025626" y="2068747"/>
            <a:ext cx="10236748" cy="6321192"/>
          </a:xfrm>
          <a:custGeom>
            <a:avLst/>
            <a:gdLst/>
            <a:ahLst/>
            <a:cxnLst/>
            <a:rect r="r" b="b" t="t" l="l"/>
            <a:pathLst>
              <a:path h="6321192" w="10236748">
                <a:moveTo>
                  <a:pt x="0" y="0"/>
                </a:moveTo>
                <a:lnTo>
                  <a:pt x="10236748" y="0"/>
                </a:lnTo>
                <a:lnTo>
                  <a:pt x="10236748" y="6321192"/>
                </a:lnTo>
                <a:lnTo>
                  <a:pt x="0" y="6321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756271" y="1680686"/>
            <a:ext cx="5456124" cy="1700931"/>
            <a:chOff x="0" y="0"/>
            <a:chExt cx="1962273" cy="611733"/>
          </a:xfrm>
        </p:grpSpPr>
        <p:sp>
          <p:nvSpPr>
            <p:cNvPr name="Freeform 5" id="5"/>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7" id="7"/>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460915"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8705960"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1950158"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5460915"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8705960"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1950158"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4447426" y="5862934"/>
            <a:ext cx="1529987" cy="2527005"/>
          </a:xfrm>
          <a:custGeom>
            <a:avLst/>
            <a:gdLst/>
            <a:ahLst/>
            <a:cxnLst/>
            <a:rect r="r" b="b" t="t" l="l"/>
            <a:pathLst>
              <a:path h="2527005" w="1529987">
                <a:moveTo>
                  <a:pt x="0" y="0"/>
                </a:moveTo>
                <a:lnTo>
                  <a:pt x="1529986" y="0"/>
                </a:lnTo>
                <a:lnTo>
                  <a:pt x="1529986" y="2527005"/>
                </a:lnTo>
                <a:lnTo>
                  <a:pt x="0" y="252700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4558267"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Tujuan</a:t>
            </a:r>
          </a:p>
        </p:txBody>
      </p:sp>
      <p:sp>
        <p:nvSpPr>
          <p:cNvPr name="TextBox 17" id="17"/>
          <p:cNvSpPr txBox="true"/>
          <p:nvPr/>
        </p:nvSpPr>
        <p:spPr>
          <a:xfrm rot="0">
            <a:off x="3338698" y="1854970"/>
            <a:ext cx="4291271" cy="1199962"/>
          </a:xfrm>
          <a:prstGeom prst="rect">
            <a:avLst/>
          </a:prstGeom>
        </p:spPr>
        <p:txBody>
          <a:bodyPr anchor="t" rtlCol="false" tIns="0" lIns="0" bIns="0" rIns="0">
            <a:spAutoFit/>
          </a:bodyPr>
          <a:lstStyle/>
          <a:p>
            <a:pPr algn="ctr" marL="0" indent="0" lvl="0">
              <a:lnSpc>
                <a:spcPts val="9631"/>
              </a:lnSpc>
              <a:spcBef>
                <a:spcPct val="0"/>
              </a:spcBef>
            </a:pPr>
            <a:r>
              <a:rPr lang="en-US" sz="6879">
                <a:solidFill>
                  <a:srgbClr val="000000"/>
                </a:solidFill>
                <a:latin typeface="Repo Bold Bold"/>
              </a:rPr>
              <a:t>Contents</a:t>
            </a:r>
          </a:p>
        </p:txBody>
      </p:sp>
      <p:sp>
        <p:nvSpPr>
          <p:cNvPr name="TextBox 18" id="18"/>
          <p:cNvSpPr txBox="true"/>
          <p:nvPr/>
        </p:nvSpPr>
        <p:spPr>
          <a:xfrm rot="0">
            <a:off x="5607267" y="3864140"/>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9" id="19"/>
          <p:cNvSpPr txBox="true"/>
          <p:nvPr/>
        </p:nvSpPr>
        <p:spPr>
          <a:xfrm rot="0">
            <a:off x="7803312"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Sasaran</a:t>
            </a:r>
          </a:p>
        </p:txBody>
      </p:sp>
      <p:sp>
        <p:nvSpPr>
          <p:cNvPr name="TextBox 20" id="20"/>
          <p:cNvSpPr txBox="true"/>
          <p:nvPr/>
        </p:nvSpPr>
        <p:spPr>
          <a:xfrm rot="0">
            <a:off x="8852311" y="3864140"/>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21" id="21"/>
          <p:cNvSpPr txBox="true"/>
          <p:nvPr/>
        </p:nvSpPr>
        <p:spPr>
          <a:xfrm rot="0">
            <a:off x="11047510"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Metodologi</a:t>
            </a:r>
          </a:p>
        </p:txBody>
      </p:sp>
      <p:sp>
        <p:nvSpPr>
          <p:cNvPr name="TextBox 22" id="22"/>
          <p:cNvSpPr txBox="true"/>
          <p:nvPr/>
        </p:nvSpPr>
        <p:spPr>
          <a:xfrm rot="0">
            <a:off x="12096509" y="3864140"/>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23" id="23"/>
          <p:cNvSpPr txBox="true"/>
          <p:nvPr/>
        </p:nvSpPr>
        <p:spPr>
          <a:xfrm rot="0">
            <a:off x="4558267" y="6492399"/>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Manfaat</a:t>
            </a:r>
          </a:p>
        </p:txBody>
      </p:sp>
      <p:sp>
        <p:nvSpPr>
          <p:cNvPr name="TextBox 24" id="24"/>
          <p:cNvSpPr txBox="true"/>
          <p:nvPr/>
        </p:nvSpPr>
        <p:spPr>
          <a:xfrm rot="0">
            <a:off x="5607267" y="5643206"/>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04</a:t>
            </a:r>
          </a:p>
        </p:txBody>
      </p:sp>
      <p:sp>
        <p:nvSpPr>
          <p:cNvPr name="TextBox 25" id="25"/>
          <p:cNvSpPr txBox="true"/>
          <p:nvPr/>
        </p:nvSpPr>
        <p:spPr>
          <a:xfrm rot="0">
            <a:off x="7803312" y="6492399"/>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desain</a:t>
            </a:r>
          </a:p>
        </p:txBody>
      </p:sp>
      <p:sp>
        <p:nvSpPr>
          <p:cNvPr name="TextBox 26" id="26"/>
          <p:cNvSpPr txBox="true"/>
          <p:nvPr/>
        </p:nvSpPr>
        <p:spPr>
          <a:xfrm rot="0">
            <a:off x="8852311" y="5643206"/>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05</a:t>
            </a:r>
          </a:p>
        </p:txBody>
      </p:sp>
      <p:sp>
        <p:nvSpPr>
          <p:cNvPr name="TextBox 27" id="27"/>
          <p:cNvSpPr txBox="true"/>
          <p:nvPr/>
        </p:nvSpPr>
        <p:spPr>
          <a:xfrm rot="0">
            <a:off x="11047510" y="6492399"/>
            <a:ext cx="2682223" cy="877842"/>
          </a:xfrm>
          <a:prstGeom prst="rect">
            <a:avLst/>
          </a:prstGeom>
        </p:spPr>
        <p:txBody>
          <a:bodyPr anchor="t" rtlCol="false" tIns="0" lIns="0" bIns="0" rIns="0">
            <a:spAutoFit/>
          </a:bodyPr>
          <a:lstStyle/>
          <a:p>
            <a:pPr algn="ctr">
              <a:lnSpc>
                <a:spcPts val="3589"/>
              </a:lnSpc>
            </a:pPr>
            <a:r>
              <a:rPr lang="en-US" sz="2564" spc="-25">
                <a:solidFill>
                  <a:srgbClr val="000000"/>
                </a:solidFill>
                <a:latin typeface="DM Sans"/>
              </a:rPr>
              <a:t>Variabel </a:t>
            </a:r>
          </a:p>
          <a:p>
            <a:pPr algn="ctr" marL="0" indent="0" lvl="0">
              <a:lnSpc>
                <a:spcPts val="3589"/>
              </a:lnSpc>
              <a:spcBef>
                <a:spcPct val="0"/>
              </a:spcBef>
            </a:pPr>
            <a:r>
              <a:rPr lang="en-US" sz="2564" spc="-25">
                <a:solidFill>
                  <a:srgbClr val="000000"/>
                </a:solidFill>
                <a:latin typeface="DM Sans"/>
              </a:rPr>
              <a:t>&amp; peserta</a:t>
            </a:r>
          </a:p>
        </p:txBody>
      </p:sp>
      <p:sp>
        <p:nvSpPr>
          <p:cNvPr name="TextBox 28" id="28"/>
          <p:cNvSpPr txBox="true"/>
          <p:nvPr/>
        </p:nvSpPr>
        <p:spPr>
          <a:xfrm rot="0">
            <a:off x="12097487" y="5682815"/>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06</a:t>
            </a:r>
          </a:p>
        </p:txBody>
      </p:sp>
      <p:sp>
        <p:nvSpPr>
          <p:cNvPr name="Freeform 29" id="29"/>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462770" y="4040328"/>
            <a:ext cx="7725311" cy="1353604"/>
          </a:xfrm>
          <a:prstGeom prst="rect">
            <a:avLst/>
          </a:prstGeom>
        </p:spPr>
        <p:txBody>
          <a:bodyPr anchor="t" rtlCol="false" tIns="0" lIns="0" bIns="0" rIns="0">
            <a:spAutoFit/>
          </a:bodyPr>
          <a:lstStyle/>
          <a:p>
            <a:pPr algn="ctr" marL="0" indent="0" lvl="0">
              <a:lnSpc>
                <a:spcPts val="3616"/>
              </a:lnSpc>
              <a:spcBef>
                <a:spcPct val="0"/>
              </a:spcBef>
            </a:pPr>
            <a:r>
              <a:rPr lang="en-US" sz="2583" spc="-25">
                <a:solidFill>
                  <a:srgbClr val="000000"/>
                </a:solidFill>
                <a:latin typeface="DM Sans"/>
              </a:rPr>
              <a:t>memberikan tampilan yang beraneka media (gambar, text) untuk mempermudah dan tidak membuat bosan user yang menerapkan</a:t>
            </a:r>
          </a:p>
        </p:txBody>
      </p:sp>
      <p:sp>
        <p:nvSpPr>
          <p:cNvPr name="TextBox 7" id="7"/>
          <p:cNvSpPr txBox="true"/>
          <p:nvPr/>
        </p:nvSpPr>
        <p:spPr>
          <a:xfrm rot="0">
            <a:off x="5382835" y="2274305"/>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Tujuan</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462770" y="4040328"/>
            <a:ext cx="7725311" cy="896404"/>
          </a:xfrm>
          <a:prstGeom prst="rect">
            <a:avLst/>
          </a:prstGeom>
        </p:spPr>
        <p:txBody>
          <a:bodyPr anchor="t" rtlCol="false" tIns="0" lIns="0" bIns="0" rIns="0">
            <a:spAutoFit/>
          </a:bodyPr>
          <a:lstStyle/>
          <a:p>
            <a:pPr algn="ctr" marL="0" indent="0" lvl="0">
              <a:lnSpc>
                <a:spcPts val="3616"/>
              </a:lnSpc>
              <a:spcBef>
                <a:spcPct val="0"/>
              </a:spcBef>
            </a:pPr>
            <a:r>
              <a:rPr lang="en-US" sz="2583" spc="-25">
                <a:solidFill>
                  <a:srgbClr val="000000"/>
                </a:solidFill>
                <a:latin typeface="DM Sans"/>
              </a:rPr>
              <a:t>para pekerja yang bekerja di bidang software development</a:t>
            </a:r>
          </a:p>
        </p:txBody>
      </p:sp>
      <p:sp>
        <p:nvSpPr>
          <p:cNvPr name="TextBox 7" id="7"/>
          <p:cNvSpPr txBox="true"/>
          <p:nvPr/>
        </p:nvSpPr>
        <p:spPr>
          <a:xfrm rot="0">
            <a:off x="5382835" y="2274305"/>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Sasaran</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462770" y="4040328"/>
            <a:ext cx="7725311" cy="896404"/>
          </a:xfrm>
          <a:prstGeom prst="rect">
            <a:avLst/>
          </a:prstGeom>
        </p:spPr>
        <p:txBody>
          <a:bodyPr anchor="t" rtlCol="false" tIns="0" lIns="0" bIns="0" rIns="0">
            <a:spAutoFit/>
          </a:bodyPr>
          <a:lstStyle/>
          <a:p>
            <a:pPr algn="ctr" marL="0" indent="0" lvl="0">
              <a:lnSpc>
                <a:spcPts val="3616"/>
              </a:lnSpc>
              <a:spcBef>
                <a:spcPct val="0"/>
              </a:spcBef>
            </a:pPr>
            <a:r>
              <a:rPr lang="en-US" sz="2583" spc="-25">
                <a:solidFill>
                  <a:srgbClr val="000000"/>
                </a:solidFill>
                <a:latin typeface="DM Sans"/>
              </a:rPr>
              <a:t>test personality menjadi interaktif dan tidak membosankan yang awalnya hanya text</a:t>
            </a:r>
          </a:p>
        </p:txBody>
      </p:sp>
      <p:sp>
        <p:nvSpPr>
          <p:cNvPr name="TextBox 7" id="7"/>
          <p:cNvSpPr txBox="true"/>
          <p:nvPr/>
        </p:nvSpPr>
        <p:spPr>
          <a:xfrm rot="0">
            <a:off x="5382835" y="2274305"/>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Manfaat</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462770" y="4040328"/>
            <a:ext cx="7725311" cy="896404"/>
          </a:xfrm>
          <a:prstGeom prst="rect">
            <a:avLst/>
          </a:prstGeom>
        </p:spPr>
        <p:txBody>
          <a:bodyPr anchor="t" rtlCol="false" tIns="0" lIns="0" bIns="0" rIns="0">
            <a:spAutoFit/>
          </a:bodyPr>
          <a:lstStyle/>
          <a:p>
            <a:pPr algn="ctr">
              <a:lnSpc>
                <a:spcPts val="3616"/>
              </a:lnSpc>
            </a:pPr>
            <a:r>
              <a:rPr lang="en-US" sz="2583" spc="-25">
                <a:solidFill>
                  <a:srgbClr val="000000"/>
                </a:solidFill>
                <a:latin typeface="DM Sans"/>
              </a:rPr>
              <a:t>methodologi yang digunakan dengan cara </a:t>
            </a:r>
          </a:p>
          <a:p>
            <a:pPr algn="ctr" marL="0" indent="0" lvl="0">
              <a:lnSpc>
                <a:spcPts val="3616"/>
              </a:lnSpc>
              <a:spcBef>
                <a:spcPct val="0"/>
              </a:spcBef>
            </a:pPr>
            <a:r>
              <a:rPr lang="en-US" sz="2583" spc="-25">
                <a:solidFill>
                  <a:srgbClr val="000000"/>
                </a:solidFill>
                <a:latin typeface="DM Sans"/>
              </a:rPr>
              <a:t>System Usability Scale (SUS) </a:t>
            </a:r>
          </a:p>
        </p:txBody>
      </p:sp>
      <p:sp>
        <p:nvSpPr>
          <p:cNvPr name="TextBox 7" id="7"/>
          <p:cNvSpPr txBox="true"/>
          <p:nvPr/>
        </p:nvSpPr>
        <p:spPr>
          <a:xfrm rot="0">
            <a:off x="5382835" y="2274305"/>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Methodologi </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232435" y="-111062"/>
            <a:ext cx="11548489" cy="10509125"/>
          </a:xfrm>
          <a:custGeom>
            <a:avLst/>
            <a:gdLst/>
            <a:ahLst/>
            <a:cxnLst/>
            <a:rect r="r" b="b" t="t" l="l"/>
            <a:pathLst>
              <a:path h="10509125" w="11548489">
                <a:moveTo>
                  <a:pt x="0" y="0"/>
                </a:moveTo>
                <a:lnTo>
                  <a:pt x="11548489" y="0"/>
                </a:lnTo>
                <a:lnTo>
                  <a:pt x="11548489" y="10509124"/>
                </a:lnTo>
                <a:lnTo>
                  <a:pt x="0" y="105091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572004" y="1436028"/>
            <a:ext cx="11143992" cy="7263550"/>
          </a:xfrm>
          <a:prstGeom prst="rect">
            <a:avLst/>
          </a:prstGeom>
        </p:spPr>
        <p:txBody>
          <a:bodyPr anchor="t" rtlCol="false" tIns="0" lIns="0" bIns="0" rIns="0">
            <a:spAutoFit/>
          </a:bodyPr>
          <a:lstStyle/>
          <a:p>
            <a:pPr marL="600954" indent="-300477" lvl="1">
              <a:lnSpc>
                <a:spcPts val="3896"/>
              </a:lnSpc>
              <a:buFont typeface="Arial"/>
              <a:buChar char="•"/>
            </a:pPr>
            <a:r>
              <a:rPr lang="en-US" sz="2783" spc="-27">
                <a:solidFill>
                  <a:srgbClr val="000000"/>
                </a:solidFill>
                <a:latin typeface="DM Sans"/>
              </a:rPr>
              <a:t>Saya merasa user interface ini rumit untuk digunakan</a:t>
            </a:r>
          </a:p>
          <a:p>
            <a:pPr marL="600954" indent="-300477" lvl="1">
              <a:lnSpc>
                <a:spcPts val="3896"/>
              </a:lnSpc>
              <a:buFont typeface="Arial"/>
              <a:buChar char="•"/>
            </a:pPr>
            <a:r>
              <a:rPr lang="en-US" sz="2783" spc="-27">
                <a:solidFill>
                  <a:srgbClr val="000000"/>
                </a:solidFill>
                <a:latin typeface="DM Sans"/>
              </a:rPr>
              <a:t>Saya merasa bahwa interface ini sangat mudah untuk digunakan.</a:t>
            </a:r>
          </a:p>
          <a:p>
            <a:pPr marL="600954" indent="-300477" lvl="1">
              <a:lnSpc>
                <a:spcPts val="3896"/>
              </a:lnSpc>
              <a:buFont typeface="Arial"/>
              <a:buChar char="•"/>
            </a:pPr>
            <a:r>
              <a:rPr lang="en-US" sz="2783" spc="-27">
                <a:solidFill>
                  <a:srgbClr val="000000"/>
                </a:solidFill>
                <a:latin typeface="DM Sans"/>
              </a:rPr>
              <a:t>Saya berpikir akan menggunakan interface ini lagi </a:t>
            </a:r>
          </a:p>
          <a:p>
            <a:pPr marL="600954" indent="-300477" lvl="1">
              <a:lnSpc>
                <a:spcPts val="3896"/>
              </a:lnSpc>
              <a:buFont typeface="Arial"/>
              <a:buChar char="•"/>
            </a:pPr>
            <a:r>
              <a:rPr lang="en-US" sz="2783" spc="-27">
                <a:solidFill>
                  <a:srgbClr val="000000"/>
                </a:solidFill>
                <a:latin typeface="DM Sans"/>
              </a:rPr>
              <a:t>Saya membutuhkan bantuan dari orang lain atau teknisi dalam menggunakan user interface ini </a:t>
            </a:r>
          </a:p>
          <a:p>
            <a:pPr marL="600954" indent="-300477" lvl="1">
              <a:lnSpc>
                <a:spcPts val="3896"/>
              </a:lnSpc>
              <a:buFont typeface="Arial"/>
              <a:buChar char="•"/>
            </a:pPr>
            <a:r>
              <a:rPr lang="en-US" sz="2783" spc="-27">
                <a:solidFill>
                  <a:srgbClr val="000000"/>
                </a:solidFill>
                <a:latin typeface="DM Sans"/>
              </a:rPr>
              <a:t>Saya merasa fitur-fitur sistem ini berjalan dengan semestinya </a:t>
            </a:r>
          </a:p>
          <a:p>
            <a:pPr marL="600954" indent="-300477" lvl="1">
              <a:lnSpc>
                <a:spcPts val="3896"/>
              </a:lnSpc>
              <a:buFont typeface="Arial"/>
              <a:buChar char="•"/>
            </a:pPr>
            <a:r>
              <a:rPr lang="en-US" sz="2783" spc="-27">
                <a:solidFill>
                  <a:srgbClr val="000000"/>
                </a:solidFill>
                <a:latin typeface="DM Sans"/>
              </a:rPr>
              <a:t> Saya merasa ada banyak hal yang tidak konsisten (tidak serasi pada sistem ini) </a:t>
            </a:r>
          </a:p>
          <a:p>
            <a:pPr marL="600954" indent="-300477" lvl="1">
              <a:lnSpc>
                <a:spcPts val="3896"/>
              </a:lnSpc>
              <a:buFont typeface="Arial"/>
              <a:buChar char="•"/>
            </a:pPr>
            <a:r>
              <a:rPr lang="en-US" sz="2783" spc="-27">
                <a:solidFill>
                  <a:srgbClr val="000000"/>
                </a:solidFill>
                <a:latin typeface="DM Sans"/>
              </a:rPr>
              <a:t>Saya merasa orang lain akan memahami cara menggunakan user interface ini dengan cepat </a:t>
            </a:r>
          </a:p>
          <a:p>
            <a:pPr marL="600954" indent="-300477" lvl="1">
              <a:lnSpc>
                <a:spcPts val="3896"/>
              </a:lnSpc>
              <a:buFont typeface="Arial"/>
              <a:buChar char="•"/>
            </a:pPr>
            <a:r>
              <a:rPr lang="en-US" sz="2783" spc="-27">
                <a:solidFill>
                  <a:srgbClr val="000000"/>
                </a:solidFill>
                <a:latin typeface="DM Sans"/>
              </a:rPr>
              <a:t>Saya merasa user interface ini membingungkan </a:t>
            </a:r>
          </a:p>
          <a:p>
            <a:pPr marL="600954" indent="-300477" lvl="1">
              <a:lnSpc>
                <a:spcPts val="3896"/>
              </a:lnSpc>
              <a:buFont typeface="Arial"/>
              <a:buChar char="•"/>
            </a:pPr>
            <a:r>
              <a:rPr lang="en-US" sz="2783" spc="-27">
                <a:solidFill>
                  <a:srgbClr val="000000"/>
                </a:solidFill>
                <a:latin typeface="DM Sans"/>
              </a:rPr>
              <a:t>Saya merasa tidak ada hambatan dalam menggunakan user interface ini </a:t>
            </a:r>
          </a:p>
          <a:p>
            <a:pPr marL="600954" indent="-300477" lvl="1">
              <a:lnSpc>
                <a:spcPts val="3896"/>
              </a:lnSpc>
              <a:spcBef>
                <a:spcPct val="0"/>
              </a:spcBef>
              <a:buFont typeface="Arial"/>
              <a:buChar char="•"/>
            </a:pPr>
            <a:r>
              <a:rPr lang="en-US" sz="2783" spc="-27">
                <a:solidFill>
                  <a:srgbClr val="000000"/>
                </a:solidFill>
                <a:latin typeface="DM Sans"/>
              </a:rPr>
              <a:t> Saya perlu membiasakan diri terlebih dahulu sebelum menggunakan user interface ini </a:t>
            </a:r>
          </a:p>
        </p:txBody>
      </p:sp>
      <p:sp>
        <p:nvSpPr>
          <p:cNvPr name="TextBox 7" id="7"/>
          <p:cNvSpPr txBox="true"/>
          <p:nvPr/>
        </p:nvSpPr>
        <p:spPr>
          <a:xfrm rot="0">
            <a:off x="4326152" y="-333676"/>
            <a:ext cx="7885181" cy="136237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Pertanyaan SUS</a:t>
            </a:r>
          </a:p>
        </p:txBody>
      </p:sp>
      <p:sp>
        <p:nvSpPr>
          <p:cNvPr name="Freeform 8" id="8"/>
          <p:cNvSpPr/>
          <p:nvPr/>
        </p:nvSpPr>
        <p:spPr>
          <a:xfrm flipH="false" flipV="false" rot="1683888">
            <a:off x="14575196" y="6653199"/>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4444661" y="-569052"/>
            <a:ext cx="8162855" cy="4496991"/>
          </a:xfrm>
          <a:custGeom>
            <a:avLst/>
            <a:gdLst/>
            <a:ahLst/>
            <a:cxnLst/>
            <a:rect r="r" b="b" t="t" l="l"/>
            <a:pathLst>
              <a:path h="4496991" w="8162855">
                <a:moveTo>
                  <a:pt x="0" y="0"/>
                </a:moveTo>
                <a:lnTo>
                  <a:pt x="8162854" y="0"/>
                </a:lnTo>
                <a:lnTo>
                  <a:pt x="8162854"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DAFzk6PiTI8</dc:identifier>
  <dcterms:modified xsi:type="dcterms:W3CDTF">2011-08-01T06:04:30Z</dcterms:modified>
  <cp:revision>1</cp:revision>
  <dc:title>White Creative Doodle Brainstorming Presentation</dc:title>
</cp:coreProperties>
</file>