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kat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Noto Serif Ethiopic"/>
      <p:regular r:id="rId35"/>
      <p:bold r:id="rId36"/>
    </p:embeddedFont>
    <p:embeddedFont>
      <p:font typeface="Noto Serif Ethiopic Medium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9" roundtripDataSignature="AMtx7mjjL2S11BMeF6sh3sEW5E7Xl8iP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882F9C-C110-4D0C-B03A-06D35E01D81A}">
  <a:tblStyle styleId="{38882F9C-C110-4D0C-B03A-06D35E01D8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kat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Akatab-bold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NotoSerifEthiopic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NotoSerifEthiopicMedium-regular.fntdata"/><Relationship Id="rId14" Type="http://schemas.openxmlformats.org/officeDocument/2006/relationships/slide" Target="slides/slide8.xml"/><Relationship Id="rId36" Type="http://schemas.openxmlformats.org/officeDocument/2006/relationships/font" Target="fonts/NotoSerifEthiopic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NotoSerifEthiopicMedium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17fc476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617fc476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2fa3d2a8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a2fa3d2a8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2fa3d2a8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a2fa3d2a8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2fa3d2a8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a2fa3d2a8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2fa3d2a8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a2fa3d2a8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2fa3d2a8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a2fa3d2a8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2fa3d2a8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a2fa3d2a8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2fa3d2a8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a2fa3d2a8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2fa3d2a8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a2fa3d2a8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2fa3d2a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a2fa3d2a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2fa3d2a8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a2fa3d2a8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2fa3d2a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a2fa3d2a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2fa3d2a8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a2fa3d2a8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303ed90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6303ed90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303ed90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6303ed90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303ed907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6303ed90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2fa3d2a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a2fa3d2a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2fa3d2a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a2fa3d2a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2fa3d2a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a2fa3d2a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7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7"/>
          <p:cNvSpPr txBox="1"/>
          <p:nvPr>
            <p:ph type="ctrTitle"/>
          </p:nvPr>
        </p:nvSpPr>
        <p:spPr>
          <a:xfrm>
            <a:off x="2472675" y="1450325"/>
            <a:ext cx="56190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7"/>
          <p:cNvSpPr txBox="1"/>
          <p:nvPr>
            <p:ph idx="1" type="subTitle"/>
          </p:nvPr>
        </p:nvSpPr>
        <p:spPr>
          <a:xfrm>
            <a:off x="2472625" y="3434100"/>
            <a:ext cx="561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8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8"/>
          <p:cNvSpPr txBox="1"/>
          <p:nvPr>
            <p:ph hasCustomPrompt="1" type="title"/>
          </p:nvPr>
        </p:nvSpPr>
        <p:spPr>
          <a:xfrm>
            <a:off x="1740000" y="1788150"/>
            <a:ext cx="56640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" name="Google Shape;73;p48"/>
          <p:cNvSpPr txBox="1"/>
          <p:nvPr>
            <p:ph idx="1" type="subTitle"/>
          </p:nvPr>
        </p:nvSpPr>
        <p:spPr>
          <a:xfrm>
            <a:off x="1740000" y="2957550"/>
            <a:ext cx="5664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74" name="Google Shape;74;p48"/>
          <p:cNvGrpSpPr/>
          <p:nvPr/>
        </p:nvGrpSpPr>
        <p:grpSpPr>
          <a:xfrm>
            <a:off x="165548" y="298450"/>
            <a:ext cx="8808723" cy="4534300"/>
            <a:chOff x="165548" y="298450"/>
            <a:chExt cx="8808723" cy="4534300"/>
          </a:xfrm>
        </p:grpSpPr>
        <p:grpSp>
          <p:nvGrpSpPr>
            <p:cNvPr id="75" name="Google Shape;75;p48"/>
            <p:cNvGrpSpPr/>
            <p:nvPr/>
          </p:nvGrpSpPr>
          <p:grpSpPr>
            <a:xfrm rot="10800000">
              <a:off x="165548" y="4741850"/>
              <a:ext cx="6506400" cy="90900"/>
              <a:chOff x="1239825" y="571500"/>
              <a:chExt cx="6506400" cy="90900"/>
            </a:xfrm>
          </p:grpSpPr>
          <p:cxnSp>
            <p:nvCxnSpPr>
              <p:cNvPr id="76" name="Google Shape;76;p48"/>
              <p:cNvCxnSpPr/>
              <p:nvPr/>
            </p:nvCxnSpPr>
            <p:spPr>
              <a:xfrm>
                <a:off x="1239825" y="571500"/>
                <a:ext cx="650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7" name="Google Shape;77;p48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48"/>
            <p:cNvGrpSpPr/>
            <p:nvPr/>
          </p:nvGrpSpPr>
          <p:grpSpPr>
            <a:xfrm flipH="1" rot="10800000">
              <a:off x="2467871" y="298450"/>
              <a:ext cx="6506400" cy="90900"/>
              <a:chOff x="1239825" y="571500"/>
              <a:chExt cx="6506400" cy="90900"/>
            </a:xfrm>
          </p:grpSpPr>
          <p:cxnSp>
            <p:nvCxnSpPr>
              <p:cNvPr id="79" name="Google Shape;79;p48"/>
              <p:cNvCxnSpPr/>
              <p:nvPr/>
            </p:nvCxnSpPr>
            <p:spPr>
              <a:xfrm>
                <a:off x="1239825" y="571500"/>
                <a:ext cx="650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0" name="Google Shape;80;p48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8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8"/>
          <p:cNvSpPr txBox="1"/>
          <p:nvPr>
            <p:ph type="title"/>
          </p:nvPr>
        </p:nvSpPr>
        <p:spPr>
          <a:xfrm>
            <a:off x="720000" y="445025"/>
            <a:ext cx="77040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" name="Google Shape;15;p38"/>
          <p:cNvSpPr txBox="1"/>
          <p:nvPr>
            <p:ph idx="1" type="body"/>
          </p:nvPr>
        </p:nvSpPr>
        <p:spPr>
          <a:xfrm>
            <a:off x="720000" y="1976700"/>
            <a:ext cx="74193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16" name="Google Shape;16;p38"/>
          <p:cNvGrpSpPr/>
          <p:nvPr/>
        </p:nvGrpSpPr>
        <p:grpSpPr>
          <a:xfrm>
            <a:off x="435875" y="97275"/>
            <a:ext cx="8272250" cy="4900925"/>
            <a:chOff x="435875" y="97275"/>
            <a:chExt cx="8272250" cy="4900925"/>
          </a:xfrm>
        </p:grpSpPr>
        <p:grpSp>
          <p:nvGrpSpPr>
            <p:cNvPr id="17" name="Google Shape;17;p38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18" name="Google Shape;18;p38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" name="Google Shape;19;p38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0" name="Google Shape;20;p38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21" name="Google Shape;21;p38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38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26" name="Google Shape;26;p39"/>
          <p:cNvGrpSpPr/>
          <p:nvPr/>
        </p:nvGrpSpPr>
        <p:grpSpPr>
          <a:xfrm rot="10800000">
            <a:off x="165700" y="4608500"/>
            <a:ext cx="7941000" cy="90900"/>
            <a:chOff x="1239825" y="571500"/>
            <a:chExt cx="7941000" cy="90900"/>
          </a:xfrm>
        </p:grpSpPr>
        <p:cxnSp>
          <p:nvCxnSpPr>
            <p:cNvPr id="27" name="Google Shape;27;p39"/>
            <p:cNvCxnSpPr/>
            <p:nvPr/>
          </p:nvCxnSpPr>
          <p:spPr>
            <a:xfrm>
              <a:off x="1239825" y="571500"/>
              <a:ext cx="7941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" name="Google Shape;28;p39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2"/>
          <p:cNvSpPr txBox="1"/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42"/>
          <p:cNvSpPr txBox="1"/>
          <p:nvPr>
            <p:ph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3" name="Google Shape;33;p42"/>
          <p:cNvSpPr txBox="1"/>
          <p:nvPr>
            <p:ph idx="1" type="subTitle"/>
          </p:nvPr>
        </p:nvSpPr>
        <p:spPr>
          <a:xfrm>
            <a:off x="1393550" y="3743512"/>
            <a:ext cx="4360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3"/>
          <p:cNvSpPr txBox="1"/>
          <p:nvPr>
            <p:ph idx="1" type="subTitle"/>
          </p:nvPr>
        </p:nvSpPr>
        <p:spPr>
          <a:xfrm>
            <a:off x="1938000" y="1571850"/>
            <a:ext cx="52680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2" type="subTitle"/>
          </p:nvPr>
        </p:nvSpPr>
        <p:spPr>
          <a:xfrm>
            <a:off x="1938000" y="3033474"/>
            <a:ext cx="52680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9" name="Google Shape;39;p43"/>
          <p:cNvGrpSpPr/>
          <p:nvPr/>
        </p:nvGrpSpPr>
        <p:grpSpPr>
          <a:xfrm>
            <a:off x="165700" y="1292300"/>
            <a:ext cx="8349200" cy="3705900"/>
            <a:chOff x="165700" y="1292300"/>
            <a:chExt cx="8349200" cy="3705900"/>
          </a:xfrm>
        </p:grpSpPr>
        <p:grpSp>
          <p:nvGrpSpPr>
            <p:cNvPr id="40" name="Google Shape;40;p43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41" name="Google Shape;41;p43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2" name="Google Shape;42;p43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43"/>
            <p:cNvGrpSpPr/>
            <p:nvPr/>
          </p:nvGrpSpPr>
          <p:grpSpPr>
            <a:xfrm flipH="1">
              <a:off x="8424000" y="1292300"/>
              <a:ext cx="90900" cy="3705900"/>
              <a:chOff x="7952125" y="1292300"/>
              <a:chExt cx="90900" cy="3705900"/>
            </a:xfrm>
          </p:grpSpPr>
          <p:sp>
            <p:nvSpPr>
              <p:cNvPr id="44" name="Google Shape;44;p43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5" name="Google Shape;45;p43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idx="1" type="body"/>
          </p:nvPr>
        </p:nvSpPr>
        <p:spPr>
          <a:xfrm>
            <a:off x="720000" y="1152475"/>
            <a:ext cx="7704000" cy="19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50" name="Google Shape;50;p44"/>
          <p:cNvGrpSpPr/>
          <p:nvPr/>
        </p:nvGrpSpPr>
        <p:grpSpPr>
          <a:xfrm flipH="1" rot="10800000">
            <a:off x="2502023" y="4741850"/>
            <a:ext cx="6506400" cy="90900"/>
            <a:chOff x="1239825" y="571500"/>
            <a:chExt cx="6506400" cy="90900"/>
          </a:xfrm>
        </p:grpSpPr>
        <p:cxnSp>
          <p:nvCxnSpPr>
            <p:cNvPr id="51" name="Google Shape;51;p44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" name="Google Shape;52;p44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5"/>
          <p:cNvSpPr txBox="1"/>
          <p:nvPr>
            <p:ph type="title"/>
          </p:nvPr>
        </p:nvSpPr>
        <p:spPr>
          <a:xfrm>
            <a:off x="2496300" y="1417500"/>
            <a:ext cx="4151400" cy="2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6" name="Google Shape;56;p45"/>
          <p:cNvGrpSpPr/>
          <p:nvPr/>
        </p:nvGrpSpPr>
        <p:grpSpPr>
          <a:xfrm>
            <a:off x="165548" y="298450"/>
            <a:ext cx="8808723" cy="4534300"/>
            <a:chOff x="165548" y="298450"/>
            <a:chExt cx="8808723" cy="4534300"/>
          </a:xfrm>
        </p:grpSpPr>
        <p:grpSp>
          <p:nvGrpSpPr>
            <p:cNvPr id="57" name="Google Shape;57;p45"/>
            <p:cNvGrpSpPr/>
            <p:nvPr/>
          </p:nvGrpSpPr>
          <p:grpSpPr>
            <a:xfrm rot="10800000">
              <a:off x="165548" y="4741850"/>
              <a:ext cx="6506400" cy="90900"/>
              <a:chOff x="1239825" y="571500"/>
              <a:chExt cx="6506400" cy="90900"/>
            </a:xfrm>
          </p:grpSpPr>
          <p:cxnSp>
            <p:nvCxnSpPr>
              <p:cNvPr id="58" name="Google Shape;58;p45"/>
              <p:cNvCxnSpPr/>
              <p:nvPr/>
            </p:nvCxnSpPr>
            <p:spPr>
              <a:xfrm>
                <a:off x="1239825" y="571500"/>
                <a:ext cx="650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9" name="Google Shape;59;p45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oogle Shape;60;p45"/>
            <p:cNvGrpSpPr/>
            <p:nvPr/>
          </p:nvGrpSpPr>
          <p:grpSpPr>
            <a:xfrm flipH="1" rot="10800000">
              <a:off x="2467871" y="298450"/>
              <a:ext cx="6506400" cy="90900"/>
              <a:chOff x="1239825" y="571500"/>
              <a:chExt cx="6506400" cy="90900"/>
            </a:xfrm>
          </p:grpSpPr>
          <p:cxnSp>
            <p:nvCxnSpPr>
              <p:cNvPr id="61" name="Google Shape;61;p45"/>
              <p:cNvCxnSpPr/>
              <p:nvPr/>
            </p:nvCxnSpPr>
            <p:spPr>
              <a:xfrm>
                <a:off x="1239825" y="571500"/>
                <a:ext cx="650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2" name="Google Shape;62;p45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6"/>
          <p:cNvSpPr txBox="1"/>
          <p:nvPr>
            <p:ph type="title"/>
          </p:nvPr>
        </p:nvSpPr>
        <p:spPr>
          <a:xfrm>
            <a:off x="3102200" y="2281338"/>
            <a:ext cx="46611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46"/>
          <p:cNvSpPr txBox="1"/>
          <p:nvPr>
            <p:ph idx="1" type="subTitle"/>
          </p:nvPr>
        </p:nvSpPr>
        <p:spPr>
          <a:xfrm>
            <a:off x="3102200" y="3262669"/>
            <a:ext cx="46611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7"/>
          <p:cNvSpPr/>
          <p:nvPr>
            <p:ph idx="2" type="pic"/>
          </p:nvPr>
        </p:nvSpPr>
        <p:spPr>
          <a:xfrm>
            <a:off x="-11825" y="-11825"/>
            <a:ext cx="9155700" cy="51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7"/>
          <p:cNvSpPr txBox="1"/>
          <p:nvPr>
            <p:ph type="title"/>
          </p:nvPr>
        </p:nvSpPr>
        <p:spPr>
          <a:xfrm>
            <a:off x="1522200" y="3961375"/>
            <a:ext cx="60996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b="0" i="0" sz="1200" u="none" cap="none" strike="noStrik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b="0" i="0" sz="1200" u="none" cap="none" strike="noStrik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b="0" i="0" sz="1200" u="none" cap="none" strike="noStrik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b="0" i="0" sz="1200" u="none" cap="none" strike="noStrik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b="0" i="0" sz="1200" u="none" cap="none" strike="noStrik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b="0" i="0" sz="1200" u="none" cap="none" strike="noStrik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b="0" i="0" sz="1200" u="none" cap="none" strike="noStrik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b="0" i="0" sz="1200" u="none" cap="none" strike="noStrik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katab"/>
              <a:buChar char="■"/>
              <a:defRPr b="0" i="0" sz="1200" u="none" cap="none" strike="noStrik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b="0" i="0" sz="35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b="0" i="0" sz="35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b="0" i="0" sz="35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b="0" i="0" sz="35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b="0" i="0" sz="35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b="0" i="0" sz="35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b="0" i="0" sz="35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b="0" i="0" sz="35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b="0" i="0" sz="35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2472675" y="1450325"/>
            <a:ext cx="56190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 Perbandingan Pengujian Usabilitas E-Commerce Untuk Pencarian Barang Kelontong Menggunakan System Usability Scale</a:t>
            </a:r>
            <a:endParaRPr b="1" sz="550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2472625" y="3434100"/>
            <a:ext cx="561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6025222009 - Muhammad Zain Fawwaz Nuruddin S.</a:t>
            </a:r>
            <a:endParaRPr/>
          </a:p>
        </p:txBody>
      </p:sp>
      <p:grpSp>
        <p:nvGrpSpPr>
          <p:cNvPr id="88" name="Google Shape;88;p1"/>
          <p:cNvGrpSpPr/>
          <p:nvPr/>
        </p:nvGrpSpPr>
        <p:grpSpPr>
          <a:xfrm>
            <a:off x="169260" y="498723"/>
            <a:ext cx="8385900" cy="90900"/>
            <a:chOff x="160950" y="480600"/>
            <a:chExt cx="8385900" cy="90900"/>
          </a:xfrm>
        </p:grpSpPr>
        <p:cxnSp>
          <p:nvCxnSpPr>
            <p:cNvPr id="89" name="Google Shape;89;p1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0" name="Google Shape;90;p1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1"/>
          <p:cNvGrpSpPr/>
          <p:nvPr/>
        </p:nvGrpSpPr>
        <p:grpSpPr>
          <a:xfrm>
            <a:off x="1101620" y="146398"/>
            <a:ext cx="90900" cy="3697200"/>
            <a:chOff x="1113520" y="156298"/>
            <a:chExt cx="90900" cy="3697200"/>
          </a:xfrm>
        </p:grpSpPr>
        <p:sp>
          <p:nvSpPr>
            <p:cNvPr id="92" name="Google Shape;92;p1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" name="Google Shape;93;p1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17fc47602_0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Evaluasi (</a:t>
            </a:r>
            <a:r>
              <a:rPr lang="en" sz="2900">
                <a:solidFill>
                  <a:srgbClr val="737373"/>
                </a:solidFill>
                <a:latin typeface="Noto Serif Ethiopic Medium"/>
                <a:ea typeface="Noto Serif Ethiopic Medium"/>
                <a:cs typeface="Noto Serif Ethiopic Medium"/>
                <a:sym typeface="Noto Serif Ethiopic Medium"/>
              </a:rPr>
              <a:t>Kuesioner</a:t>
            </a:r>
            <a:r>
              <a:rPr lang="en"/>
              <a:t>)</a:t>
            </a:r>
            <a:endParaRPr/>
          </a:p>
        </p:txBody>
      </p:sp>
      <p:grpSp>
        <p:nvGrpSpPr>
          <p:cNvPr id="157" name="Google Shape;157;g2617fc47602_0_0"/>
          <p:cNvGrpSpPr/>
          <p:nvPr/>
        </p:nvGrpSpPr>
        <p:grpSpPr>
          <a:xfrm>
            <a:off x="1506525" y="1358575"/>
            <a:ext cx="5870475" cy="521125"/>
            <a:chOff x="1064325" y="1334525"/>
            <a:chExt cx="5870475" cy="521125"/>
          </a:xfrm>
        </p:grpSpPr>
        <p:sp>
          <p:nvSpPr>
            <p:cNvPr id="158" name="Google Shape;158;g2617fc47602_0_0"/>
            <p:cNvSpPr txBox="1"/>
            <p:nvPr/>
          </p:nvSpPr>
          <p:spPr>
            <a:xfrm>
              <a:off x="1064325" y="1334525"/>
              <a:ext cx="7680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accent1"/>
                  </a:solidFill>
                  <a:latin typeface="Noto Serif Ethiopic"/>
                  <a:ea typeface="Noto Serif Ethiopic"/>
                  <a:cs typeface="Noto Serif Ethiopic"/>
                  <a:sym typeface="Noto Serif Ethiopic"/>
                </a:rPr>
                <a:t>01</a:t>
              </a:r>
              <a:endParaRPr b="0" i="0" sz="3000" u="none" cap="none" strike="noStrike">
                <a:solidFill>
                  <a:schemeClr val="accent1"/>
                </a:solidFill>
                <a:latin typeface="Noto Serif Ethiopic"/>
                <a:ea typeface="Noto Serif Ethiopic"/>
                <a:cs typeface="Noto Serif Ethiopic"/>
                <a:sym typeface="Noto Serif Ethiopic"/>
              </a:endParaRPr>
            </a:p>
          </p:txBody>
        </p:sp>
        <p:sp>
          <p:nvSpPr>
            <p:cNvPr id="159" name="Google Shape;159;g2617fc47602_0_0"/>
            <p:cNvSpPr txBox="1"/>
            <p:nvPr/>
          </p:nvSpPr>
          <p:spPr>
            <a:xfrm>
              <a:off x="2159400" y="1334550"/>
              <a:ext cx="47754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>
                  <a:solidFill>
                    <a:schemeClr val="dk1"/>
                  </a:solidFill>
                  <a:latin typeface="Noto Serif Ethiopic"/>
                  <a:ea typeface="Noto Serif Ethiopic"/>
                  <a:cs typeface="Noto Serif Ethiopic"/>
                  <a:sym typeface="Noto Serif Ethiopic"/>
                </a:rPr>
                <a:t>Tes Usabilitas Sistem</a:t>
              </a:r>
              <a:endParaRPr b="0" i="0" sz="24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endParaRPr>
            </a:p>
          </p:txBody>
        </p:sp>
      </p:grpSp>
      <p:grpSp>
        <p:nvGrpSpPr>
          <p:cNvPr id="160" name="Google Shape;160;g2617fc47602_0_0"/>
          <p:cNvGrpSpPr/>
          <p:nvPr/>
        </p:nvGrpSpPr>
        <p:grpSpPr>
          <a:xfrm>
            <a:off x="1506525" y="1999638"/>
            <a:ext cx="5541675" cy="521137"/>
            <a:chOff x="1369125" y="1975550"/>
            <a:chExt cx="5541675" cy="521137"/>
          </a:xfrm>
        </p:grpSpPr>
        <p:sp>
          <p:nvSpPr>
            <p:cNvPr id="161" name="Google Shape;161;g2617fc47602_0_0"/>
            <p:cNvSpPr txBox="1"/>
            <p:nvPr/>
          </p:nvSpPr>
          <p:spPr>
            <a:xfrm>
              <a:off x="1369125" y="1975550"/>
              <a:ext cx="7680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accent1"/>
                  </a:solidFill>
                  <a:latin typeface="Noto Serif Ethiopic"/>
                  <a:ea typeface="Noto Serif Ethiopic"/>
                  <a:cs typeface="Noto Serif Ethiopic"/>
                  <a:sym typeface="Noto Serif Ethiopic"/>
                </a:rPr>
                <a:t>02</a:t>
              </a:r>
              <a:endParaRPr b="0" i="0" sz="3000" u="none" cap="none" strike="noStrike">
                <a:solidFill>
                  <a:schemeClr val="accent1"/>
                </a:solidFill>
                <a:latin typeface="Noto Serif Ethiopic"/>
                <a:ea typeface="Noto Serif Ethiopic"/>
                <a:cs typeface="Noto Serif Ethiopic"/>
                <a:sym typeface="Noto Serif Ethiopic"/>
              </a:endParaRPr>
            </a:p>
          </p:txBody>
        </p:sp>
        <p:sp>
          <p:nvSpPr>
            <p:cNvPr id="162" name="Google Shape;162;g2617fc47602_0_0"/>
            <p:cNvSpPr txBox="1"/>
            <p:nvPr/>
          </p:nvSpPr>
          <p:spPr>
            <a:xfrm>
              <a:off x="2464200" y="1975587"/>
              <a:ext cx="44466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>
                  <a:solidFill>
                    <a:schemeClr val="dk1"/>
                  </a:solidFill>
                  <a:latin typeface="Noto Serif Ethiopic"/>
                  <a:ea typeface="Noto Serif Ethiopic"/>
                  <a:cs typeface="Noto Serif Ethiopic"/>
                  <a:sym typeface="Noto Serif Ethiopic"/>
                </a:rPr>
                <a:t>Kemudahan memakai aplikasi</a:t>
              </a:r>
              <a:endParaRPr b="0" i="0" sz="24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endParaRPr>
            </a:p>
          </p:txBody>
        </p:sp>
      </p:grpSp>
      <p:cxnSp>
        <p:nvCxnSpPr>
          <p:cNvPr id="163" name="Google Shape;163;g2617fc47602_0_0"/>
          <p:cNvCxnSpPr>
            <a:stCxn id="158" idx="3"/>
            <a:endCxn id="159" idx="1"/>
          </p:cNvCxnSpPr>
          <p:nvPr/>
        </p:nvCxnSpPr>
        <p:spPr>
          <a:xfrm>
            <a:off x="2274525" y="1619125"/>
            <a:ext cx="32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164" name="Google Shape;164;g2617fc47602_0_0"/>
          <p:cNvCxnSpPr>
            <a:stCxn id="161" idx="3"/>
            <a:endCxn id="162" idx="1"/>
          </p:cNvCxnSpPr>
          <p:nvPr/>
        </p:nvCxnSpPr>
        <p:spPr>
          <a:xfrm>
            <a:off x="2274525" y="2260188"/>
            <a:ext cx="32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165" name="Google Shape;165;g2617fc47602_0_0"/>
          <p:cNvCxnSpPr>
            <a:stCxn id="158" idx="1"/>
            <a:endCxn id="161" idx="1"/>
          </p:cNvCxnSpPr>
          <p:nvPr/>
        </p:nvCxnSpPr>
        <p:spPr>
          <a:xfrm>
            <a:off x="1506525" y="1619125"/>
            <a:ext cx="600" cy="6411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2fa3d2a80_0_31"/>
          <p:cNvSpPr txBox="1"/>
          <p:nvPr>
            <p:ph type="title"/>
          </p:nvPr>
        </p:nvSpPr>
        <p:spPr>
          <a:xfrm>
            <a:off x="720000" y="445025"/>
            <a:ext cx="77040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/>
              <a:t>SUS dalam Bahasa Indonesia </a:t>
            </a:r>
            <a:r>
              <a:rPr lang="en" sz="2700"/>
              <a:t>(Sharfina &amp; Santoso, 2016)</a:t>
            </a:r>
            <a:endParaRPr sz="2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/>
          </a:p>
        </p:txBody>
      </p:sp>
      <p:sp>
        <p:nvSpPr>
          <p:cNvPr id="171" name="Google Shape;171;g2a2fa3d2a80_0_31"/>
          <p:cNvSpPr txBox="1"/>
          <p:nvPr>
            <p:ph idx="1" type="body"/>
          </p:nvPr>
        </p:nvSpPr>
        <p:spPr>
          <a:xfrm>
            <a:off x="720000" y="1976700"/>
            <a:ext cx="74193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500"/>
          </a:p>
        </p:txBody>
      </p:sp>
      <p:pic>
        <p:nvPicPr>
          <p:cNvPr id="172" name="Google Shape;172;g2a2fa3d2a80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297" y="1543472"/>
            <a:ext cx="4584724" cy="34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2fa3d2a80_0_55"/>
          <p:cNvSpPr txBox="1"/>
          <p:nvPr>
            <p:ph type="title"/>
          </p:nvPr>
        </p:nvSpPr>
        <p:spPr>
          <a:xfrm>
            <a:off x="720000" y="445025"/>
            <a:ext cx="77040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Single</a:t>
            </a:r>
            <a:r>
              <a:rPr lang="en"/>
              <a:t> Ease Question</a:t>
            </a:r>
            <a:endParaRPr/>
          </a:p>
        </p:txBody>
      </p:sp>
      <p:sp>
        <p:nvSpPr>
          <p:cNvPr id="178" name="Google Shape;178;g2a2fa3d2a80_0_55"/>
          <p:cNvSpPr txBox="1"/>
          <p:nvPr>
            <p:ph idx="1" type="body"/>
          </p:nvPr>
        </p:nvSpPr>
        <p:spPr>
          <a:xfrm>
            <a:off x="720000" y="1976700"/>
            <a:ext cx="74193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500"/>
          </a:p>
        </p:txBody>
      </p:sp>
      <p:pic>
        <p:nvPicPr>
          <p:cNvPr id="179" name="Google Shape;179;g2a2fa3d2a80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583563"/>
            <a:ext cx="82486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2fa3d2a80_1_37"/>
          <p:cNvSpPr txBox="1"/>
          <p:nvPr>
            <p:ph type="title"/>
          </p:nvPr>
        </p:nvSpPr>
        <p:spPr>
          <a:xfrm>
            <a:off x="720000" y="445025"/>
            <a:ext cx="7704000" cy="1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Pengujian</a:t>
            </a:r>
            <a:endParaRPr/>
          </a:p>
        </p:txBody>
      </p:sp>
      <p:sp>
        <p:nvSpPr>
          <p:cNvPr id="185" name="Google Shape;185;g2a2fa3d2a80_1_37"/>
          <p:cNvSpPr txBox="1"/>
          <p:nvPr>
            <p:ph idx="1" type="body"/>
          </p:nvPr>
        </p:nvSpPr>
        <p:spPr>
          <a:xfrm>
            <a:off x="720000" y="1976700"/>
            <a:ext cx="7419300" cy="21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Responden diminta untuk membuka halaman e-commerce yang telah ditentukan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katab"/>
              <a:buChar char="●"/>
            </a:pPr>
            <a:r>
              <a:rPr lang="en" sz="1500">
                <a:highlight>
                  <a:srgbClr val="FFFFFF"/>
                </a:highlight>
              </a:rPr>
              <a:t>Pada kolom pencarian, ketik "Beras".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katab"/>
              <a:buChar char="●"/>
            </a:pPr>
            <a:r>
              <a:rPr lang="en" sz="1500">
                <a:highlight>
                  <a:srgbClr val="FFFFFF"/>
                </a:highlight>
              </a:rPr>
              <a:t>Pilih atau ketuk opsi "Lokasi".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katab"/>
              <a:buChar char="●"/>
            </a:pPr>
            <a:r>
              <a:rPr lang="en" sz="1500">
                <a:highlight>
                  <a:srgbClr val="FFFFFF"/>
                </a:highlight>
              </a:rPr>
              <a:t>Pilih Lokasi yang Anda ingin cari.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katab"/>
              <a:buChar char="●"/>
            </a:pPr>
            <a:r>
              <a:rPr lang="en" sz="1500">
                <a:highlight>
                  <a:srgbClr val="FFFFFF"/>
                </a:highlight>
              </a:rPr>
              <a:t>Tekan tombol filter untuk menambahkan filter lokasi yang telah anda pilih.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katab"/>
              <a:buChar char="●"/>
            </a:pPr>
            <a:r>
              <a:rPr lang="en" sz="1500">
                <a:highlight>
                  <a:srgbClr val="FFFFFF"/>
                </a:highlight>
              </a:rPr>
              <a:t>Tekan tombol cari yang berupa icon kaca pembesar untuk memunculkan barang yang Anda cari.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2fa3d2a80_0_63"/>
          <p:cNvSpPr txBox="1"/>
          <p:nvPr>
            <p:ph type="title"/>
          </p:nvPr>
        </p:nvSpPr>
        <p:spPr>
          <a:xfrm>
            <a:off x="649525" y="292375"/>
            <a:ext cx="7704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800"/>
              <a:t>Hasil Tes Usabilitas E-Peken Surabaya</a:t>
            </a:r>
            <a:endParaRPr sz="2800"/>
          </a:p>
        </p:txBody>
      </p:sp>
      <p:sp>
        <p:nvSpPr>
          <p:cNvPr id="191" name="Google Shape;191;g2a2fa3d2a80_0_63"/>
          <p:cNvSpPr txBox="1"/>
          <p:nvPr>
            <p:ph idx="1" type="body"/>
          </p:nvPr>
        </p:nvSpPr>
        <p:spPr>
          <a:xfrm>
            <a:off x="720000" y="1976700"/>
            <a:ext cx="74193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500"/>
          </a:p>
        </p:txBody>
      </p:sp>
      <p:graphicFrame>
        <p:nvGraphicFramePr>
          <p:cNvPr id="192" name="Google Shape;192;g2a2fa3d2a80_0_63"/>
          <p:cNvGraphicFramePr/>
          <p:nvPr/>
        </p:nvGraphicFramePr>
        <p:xfrm>
          <a:off x="1859425" y="108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{38882F9C-C110-4D0C-B03A-06D35E01D81A}</a:tableStyleId>
              </a:tblPr>
              <a:tblGrid>
                <a:gridCol w="1330250"/>
                <a:gridCol w="1330250"/>
                <a:gridCol w="1330250"/>
              </a:tblGrid>
              <a:tr h="35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Responden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Perhitungan Pertanyaan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Hasil Akhir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 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 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 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 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 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 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 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 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 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Rata-rata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2fa3d2a80_0_73"/>
          <p:cNvSpPr txBox="1"/>
          <p:nvPr>
            <p:ph type="title"/>
          </p:nvPr>
        </p:nvSpPr>
        <p:spPr>
          <a:xfrm>
            <a:off x="649525" y="292375"/>
            <a:ext cx="7704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800"/>
              <a:t>Hasil Tes Usabilitas Tokopedia</a:t>
            </a:r>
            <a:endParaRPr sz="2800"/>
          </a:p>
        </p:txBody>
      </p:sp>
      <p:sp>
        <p:nvSpPr>
          <p:cNvPr id="198" name="Google Shape;198;g2a2fa3d2a80_0_73"/>
          <p:cNvSpPr txBox="1"/>
          <p:nvPr>
            <p:ph idx="1" type="body"/>
          </p:nvPr>
        </p:nvSpPr>
        <p:spPr>
          <a:xfrm>
            <a:off x="720000" y="1976700"/>
            <a:ext cx="74193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500"/>
          </a:p>
        </p:txBody>
      </p:sp>
      <p:graphicFrame>
        <p:nvGraphicFramePr>
          <p:cNvPr id="199" name="Google Shape;199;g2a2fa3d2a80_0_73"/>
          <p:cNvGraphicFramePr/>
          <p:nvPr/>
        </p:nvGraphicFramePr>
        <p:xfrm>
          <a:off x="1859425" y="108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{38882F9C-C110-4D0C-B03A-06D35E01D81A}</a:tableStyleId>
              </a:tblPr>
              <a:tblGrid>
                <a:gridCol w="1330250"/>
                <a:gridCol w="1330250"/>
                <a:gridCol w="1330250"/>
              </a:tblGrid>
              <a:tr h="35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Responden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Perhitungan Pertanyaan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Hasil Akhir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 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 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 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 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 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 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 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 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 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0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Rata-rata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81.25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2fa3d2a80_1_12"/>
          <p:cNvSpPr txBox="1"/>
          <p:nvPr>
            <p:ph type="title"/>
          </p:nvPr>
        </p:nvSpPr>
        <p:spPr>
          <a:xfrm>
            <a:off x="649525" y="292375"/>
            <a:ext cx="7704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800"/>
              <a:t>Grade SUS</a:t>
            </a:r>
            <a:endParaRPr sz="2800"/>
          </a:p>
        </p:txBody>
      </p:sp>
      <p:sp>
        <p:nvSpPr>
          <p:cNvPr id="205" name="Google Shape;205;g2a2fa3d2a80_1_12"/>
          <p:cNvSpPr txBox="1"/>
          <p:nvPr>
            <p:ph idx="1" type="body"/>
          </p:nvPr>
        </p:nvSpPr>
        <p:spPr>
          <a:xfrm>
            <a:off x="4406025" y="1026350"/>
            <a:ext cx="3733200" cy="30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Rata-rata SUS E-Peken : 76 (B)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Rata-rata SUS Toko pedia: 81,25 (A)</a:t>
            </a:r>
            <a:endParaRPr sz="1500"/>
          </a:p>
        </p:txBody>
      </p:sp>
      <p:pic>
        <p:nvPicPr>
          <p:cNvPr id="206" name="Google Shape;206;g2a2fa3d2a80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37" y="861950"/>
            <a:ext cx="2860924" cy="390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2fa3d2a80_1_19"/>
          <p:cNvSpPr txBox="1"/>
          <p:nvPr>
            <p:ph type="title"/>
          </p:nvPr>
        </p:nvSpPr>
        <p:spPr>
          <a:xfrm>
            <a:off x="649525" y="292375"/>
            <a:ext cx="7704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800"/>
              <a:t>Hasil Kemudahan Pengguna E-peken</a:t>
            </a:r>
            <a:endParaRPr sz="2800"/>
          </a:p>
        </p:txBody>
      </p:sp>
      <p:pic>
        <p:nvPicPr>
          <p:cNvPr id="212" name="Google Shape;212;g2a2fa3d2a80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38" y="943900"/>
            <a:ext cx="7797733" cy="369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2fa3d2a80_1_26"/>
          <p:cNvSpPr txBox="1"/>
          <p:nvPr>
            <p:ph type="title"/>
          </p:nvPr>
        </p:nvSpPr>
        <p:spPr>
          <a:xfrm>
            <a:off x="649525" y="292375"/>
            <a:ext cx="7704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800"/>
              <a:t>Hasil Kemudahan Pengguna Tokopedia</a:t>
            </a:r>
            <a:endParaRPr sz="2800"/>
          </a:p>
        </p:txBody>
      </p:sp>
      <p:pic>
        <p:nvPicPr>
          <p:cNvPr id="218" name="Google Shape;218;g2a2fa3d2a80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75" y="932150"/>
            <a:ext cx="7918860" cy="369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2fa3d2a80_1_0"/>
          <p:cNvSpPr txBox="1"/>
          <p:nvPr>
            <p:ph type="title"/>
          </p:nvPr>
        </p:nvSpPr>
        <p:spPr>
          <a:xfrm>
            <a:off x="720000" y="445025"/>
            <a:ext cx="77040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800"/>
              <a:t>Analisis Statistik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(</a:t>
            </a:r>
            <a:r>
              <a:rPr lang="en"/>
              <a:t>Hipotesis )</a:t>
            </a:r>
            <a:endParaRPr/>
          </a:p>
        </p:txBody>
      </p:sp>
      <p:sp>
        <p:nvSpPr>
          <p:cNvPr id="224" name="Google Shape;224;g2a2fa3d2a80_1_0"/>
          <p:cNvSpPr txBox="1"/>
          <p:nvPr>
            <p:ph idx="1" type="body"/>
          </p:nvPr>
        </p:nvSpPr>
        <p:spPr>
          <a:xfrm>
            <a:off x="720000" y="1976700"/>
            <a:ext cx="74193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H0: Apakah terdapat </a:t>
            </a:r>
            <a:r>
              <a:rPr lang="en" sz="1500"/>
              <a:t>perbedaan</a:t>
            </a:r>
            <a:r>
              <a:rPr lang="en" sz="1500"/>
              <a:t> signifikan dalam hasil tes usabilitas dari 2 sistem e-commerce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H1: </a:t>
            </a:r>
            <a:r>
              <a:rPr lang="en" sz="1500"/>
              <a:t>Apakah tidak ada perbedaan signifikan dalam hasil tes usabilitas dari 2 sistem e-commerce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720000" y="445025"/>
            <a:ext cx="77040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20000" y="1515300"/>
            <a:ext cx="74193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katab"/>
              <a:buChar char="●"/>
            </a:pPr>
            <a:r>
              <a:rPr lang="en" sz="1600"/>
              <a:t>Pertumbuhan pesat teknologi informasi dan komunikasi akhir-akhir ini telah mengubah paradigma bisnis di berbagai sektor, termasuk dalam perdagangan dan pertukaran barang. Salah satu aspek yang mencolok dari transformasi ini adalah perkembangan e-commerce, yang memungkinkan konsumen untuk berbelanja dan melakukan transaksi secara online. E-commerce telah menjadi bagian integral dari kehidupan sehari-hari, termasuk dalam memenuhi kebutuhan sehari-hari seperti barang kelontong. Seiring dengan meningkatnya popularitas e-commerce, pentingnya pengujian usabilitas dalam mengoptimalkan pengalaman pengguna menjadi semakin krusial.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2fa3d2a80_0_91"/>
          <p:cNvSpPr txBox="1"/>
          <p:nvPr>
            <p:ph type="title"/>
          </p:nvPr>
        </p:nvSpPr>
        <p:spPr>
          <a:xfrm>
            <a:off x="649525" y="292375"/>
            <a:ext cx="7704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800"/>
              <a:t>Analisis Statistik</a:t>
            </a:r>
            <a:endParaRPr sz="2800"/>
          </a:p>
        </p:txBody>
      </p:sp>
      <p:sp>
        <p:nvSpPr>
          <p:cNvPr id="230" name="Google Shape;230;g2a2fa3d2a80_0_91"/>
          <p:cNvSpPr txBox="1"/>
          <p:nvPr>
            <p:ph idx="1" type="body"/>
          </p:nvPr>
        </p:nvSpPr>
        <p:spPr>
          <a:xfrm>
            <a:off x="4817050" y="1047350"/>
            <a:ext cx="33222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Menggunakan paired T-test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Mengambil nilai alfa = 0.05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Hasil paired T-test (p-value) =</a:t>
            </a:r>
            <a:r>
              <a:rPr lang="en" sz="2200"/>
              <a:t> </a:t>
            </a:r>
            <a:r>
              <a:rPr lang="en" sz="1700"/>
              <a:t>0.2934884947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P-value &gt; alfa maka H0 ditolak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Karena H0 ditolak</a:t>
            </a:r>
            <a:endParaRPr sz="1700"/>
          </a:p>
        </p:txBody>
      </p:sp>
      <p:graphicFrame>
        <p:nvGraphicFramePr>
          <p:cNvPr id="231" name="Google Shape;231;g2a2fa3d2a80_0_91"/>
          <p:cNvGraphicFramePr/>
          <p:nvPr/>
        </p:nvGraphicFramePr>
        <p:xfrm>
          <a:off x="1859425" y="104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{38882F9C-C110-4D0C-B03A-06D35E01D81A}</a:tableStyleId>
              </a:tblPr>
              <a:tblGrid>
                <a:gridCol w="1330250"/>
                <a:gridCol w="1330250"/>
              </a:tblGrid>
              <a:tr h="369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2fa3d2a80_1_6"/>
          <p:cNvSpPr txBox="1"/>
          <p:nvPr>
            <p:ph type="title"/>
          </p:nvPr>
        </p:nvSpPr>
        <p:spPr>
          <a:xfrm>
            <a:off x="649525" y="292375"/>
            <a:ext cx="7704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800"/>
              <a:t>Kesimpulan</a:t>
            </a:r>
            <a:endParaRPr sz="2800"/>
          </a:p>
        </p:txBody>
      </p:sp>
      <p:sp>
        <p:nvSpPr>
          <p:cNvPr id="237" name="Google Shape;237;g2a2fa3d2a80_1_6"/>
          <p:cNvSpPr txBox="1"/>
          <p:nvPr>
            <p:ph idx="1" type="body"/>
          </p:nvPr>
        </p:nvSpPr>
        <p:spPr>
          <a:xfrm>
            <a:off x="953550" y="1376150"/>
            <a:ext cx="69165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Hasil dari rata-rata SUS untuk E-Peken: 76 (B)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Hasil dari rata-rata SUS untuk Tokopedia: 81.25 (A)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Dari hasil t-test dapat disimpulkan skor SUS untuk E-Peken tidak berbeda signifikan terhadap skor Tokopedia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2fa3d2a80_1_32"/>
          <p:cNvSpPr txBox="1"/>
          <p:nvPr>
            <p:ph type="title"/>
          </p:nvPr>
        </p:nvSpPr>
        <p:spPr>
          <a:xfrm>
            <a:off x="649525" y="292375"/>
            <a:ext cx="7704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800"/>
              <a:t>Penelitian selanjutnya</a:t>
            </a:r>
            <a:endParaRPr sz="2800"/>
          </a:p>
        </p:txBody>
      </p:sp>
      <p:sp>
        <p:nvSpPr>
          <p:cNvPr id="243" name="Google Shape;243;g2a2fa3d2a80_1_32"/>
          <p:cNvSpPr txBox="1"/>
          <p:nvPr>
            <p:ph idx="1" type="body"/>
          </p:nvPr>
        </p:nvSpPr>
        <p:spPr>
          <a:xfrm>
            <a:off x="953550" y="1376150"/>
            <a:ext cx="69165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Diperlukan untuk menguji usabilitas dalam fitur lain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Diperlukannya responden yang lebih banyak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Perlu dibandingkan dengan e-commerce lain dalam pencarian barang kelontong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303ed907b_0_0"/>
          <p:cNvSpPr txBox="1"/>
          <p:nvPr>
            <p:ph type="title"/>
          </p:nvPr>
        </p:nvSpPr>
        <p:spPr>
          <a:xfrm>
            <a:off x="720000" y="445025"/>
            <a:ext cx="77040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105" name="Google Shape;105;g26303ed907b_0_0"/>
          <p:cNvSpPr txBox="1"/>
          <p:nvPr>
            <p:ph idx="1" type="body"/>
          </p:nvPr>
        </p:nvSpPr>
        <p:spPr>
          <a:xfrm>
            <a:off x="720000" y="1640525"/>
            <a:ext cx="74193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katab"/>
              <a:buChar char="●"/>
            </a:pPr>
            <a:r>
              <a:rPr lang="en" sz="1500"/>
              <a:t>T</a:t>
            </a:r>
            <a:r>
              <a:rPr lang="en" sz="1500"/>
              <a:t>ujuan dari penelitian ini adalah untuk mengevaluasi dan membandingkan usabilitas sistem dan kemudahan pengguna dalam mencari barang kelontong di toko online, seperti E-peken surabaya dan tokopedia.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Dalam penelitian ini akan menggunakan </a:t>
            </a:r>
            <a:r>
              <a:rPr i="1" lang="en" sz="1500"/>
              <a:t>System usability scale</a:t>
            </a:r>
            <a:r>
              <a:rPr lang="en" sz="1500"/>
              <a:t> dalam bahasa Indonesia untuk menguji usabilitas sistem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Selain itu, penelitian ini akan menggunakan </a:t>
            </a:r>
            <a:r>
              <a:rPr lang="en" sz="1500">
                <a:highlight>
                  <a:srgbClr val="FFFFFF"/>
                </a:highlight>
              </a:rPr>
              <a:t>Single Ease Question, untuk mengukur kemudahan pengguna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303ed907b_0_6"/>
          <p:cNvSpPr txBox="1"/>
          <p:nvPr>
            <p:ph type="title"/>
          </p:nvPr>
        </p:nvSpPr>
        <p:spPr>
          <a:xfrm>
            <a:off x="720000" y="445025"/>
            <a:ext cx="77040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111" name="Google Shape;111;g26303ed907b_0_6"/>
          <p:cNvSpPr txBox="1"/>
          <p:nvPr>
            <p:ph idx="1" type="body"/>
          </p:nvPr>
        </p:nvSpPr>
        <p:spPr>
          <a:xfrm>
            <a:off x="720000" y="1976700"/>
            <a:ext cx="74193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katab"/>
              <a:buChar char="●"/>
            </a:pPr>
            <a:r>
              <a:rPr lang="en" sz="1500"/>
              <a:t>Bagaimana hasil usabilitas pada sistem E-Peken Surabaya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Apakah terdapat perbedaan yang signifikan hasil usabilitas antara E-Peken Surabaya dan Tokopedia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Apparatus</a:t>
            </a:r>
            <a:endParaRPr/>
          </a:p>
        </p:txBody>
      </p:sp>
      <p:grpSp>
        <p:nvGrpSpPr>
          <p:cNvPr id="117" name="Google Shape;117;p7"/>
          <p:cNvGrpSpPr/>
          <p:nvPr/>
        </p:nvGrpSpPr>
        <p:grpSpPr>
          <a:xfrm>
            <a:off x="1506525" y="1358575"/>
            <a:ext cx="4555275" cy="521125"/>
            <a:chOff x="1064325" y="1334525"/>
            <a:chExt cx="4555275" cy="521125"/>
          </a:xfrm>
        </p:grpSpPr>
        <p:sp>
          <p:nvSpPr>
            <p:cNvPr id="118" name="Google Shape;118;p7"/>
            <p:cNvSpPr txBox="1"/>
            <p:nvPr/>
          </p:nvSpPr>
          <p:spPr>
            <a:xfrm>
              <a:off x="1064325" y="1334525"/>
              <a:ext cx="7680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accent1"/>
                  </a:solidFill>
                  <a:latin typeface="Noto Serif Ethiopic"/>
                  <a:ea typeface="Noto Serif Ethiopic"/>
                  <a:cs typeface="Noto Serif Ethiopic"/>
                  <a:sym typeface="Noto Serif Ethiopic"/>
                </a:rPr>
                <a:t>01</a:t>
              </a:r>
              <a:endParaRPr b="0" i="0" sz="3000" u="none" cap="none" strike="noStrike">
                <a:solidFill>
                  <a:schemeClr val="accent1"/>
                </a:solidFill>
                <a:latin typeface="Noto Serif Ethiopic"/>
                <a:ea typeface="Noto Serif Ethiopic"/>
                <a:cs typeface="Noto Serif Ethiopic"/>
                <a:sym typeface="Noto Serif Ethiopic"/>
              </a:endParaRPr>
            </a:p>
          </p:txBody>
        </p:sp>
        <p:sp>
          <p:nvSpPr>
            <p:cNvPr id="119" name="Google Shape;119;p7"/>
            <p:cNvSpPr txBox="1"/>
            <p:nvPr/>
          </p:nvSpPr>
          <p:spPr>
            <a:xfrm>
              <a:off x="2159400" y="1334550"/>
              <a:ext cx="34602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>
                  <a:solidFill>
                    <a:schemeClr val="dk1"/>
                  </a:solidFill>
                  <a:latin typeface="Noto Serif Ethiopic"/>
                  <a:ea typeface="Noto Serif Ethiopic"/>
                  <a:cs typeface="Noto Serif Ethiopic"/>
                  <a:sym typeface="Noto Serif Ethiopic"/>
                </a:rPr>
                <a:t>Peken Surabaya</a:t>
              </a:r>
              <a:endParaRPr b="0" i="0" sz="24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endParaRPr>
            </a:p>
          </p:txBody>
        </p:sp>
      </p:grpSp>
      <p:grpSp>
        <p:nvGrpSpPr>
          <p:cNvPr id="120" name="Google Shape;120;p7"/>
          <p:cNvGrpSpPr/>
          <p:nvPr/>
        </p:nvGrpSpPr>
        <p:grpSpPr>
          <a:xfrm>
            <a:off x="1506525" y="1999638"/>
            <a:ext cx="2861775" cy="521125"/>
            <a:chOff x="1369125" y="1975550"/>
            <a:chExt cx="2861775" cy="521125"/>
          </a:xfrm>
        </p:grpSpPr>
        <p:sp>
          <p:nvSpPr>
            <p:cNvPr id="121" name="Google Shape;121;p7"/>
            <p:cNvSpPr txBox="1"/>
            <p:nvPr/>
          </p:nvSpPr>
          <p:spPr>
            <a:xfrm>
              <a:off x="1369125" y="1975550"/>
              <a:ext cx="7680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accent1"/>
                  </a:solidFill>
                  <a:latin typeface="Noto Serif Ethiopic"/>
                  <a:ea typeface="Noto Serif Ethiopic"/>
                  <a:cs typeface="Noto Serif Ethiopic"/>
                  <a:sym typeface="Noto Serif Ethiopic"/>
                </a:rPr>
                <a:t>02</a:t>
              </a:r>
              <a:endParaRPr b="0" i="0" sz="3000" u="none" cap="none" strike="noStrike">
                <a:solidFill>
                  <a:schemeClr val="accent1"/>
                </a:solidFill>
                <a:latin typeface="Noto Serif Ethiopic"/>
                <a:ea typeface="Noto Serif Ethiopic"/>
                <a:cs typeface="Noto Serif Ethiopic"/>
                <a:sym typeface="Noto Serif Ethiopic"/>
              </a:endParaRPr>
            </a:p>
          </p:txBody>
        </p:sp>
        <p:sp>
          <p:nvSpPr>
            <p:cNvPr id="122" name="Google Shape;122;p7"/>
            <p:cNvSpPr txBox="1"/>
            <p:nvPr/>
          </p:nvSpPr>
          <p:spPr>
            <a:xfrm>
              <a:off x="2464200" y="1975575"/>
              <a:ext cx="17667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>
                  <a:solidFill>
                    <a:schemeClr val="dk1"/>
                  </a:solidFill>
                  <a:latin typeface="Noto Serif Ethiopic"/>
                  <a:ea typeface="Noto Serif Ethiopic"/>
                  <a:cs typeface="Noto Serif Ethiopic"/>
                  <a:sym typeface="Noto Serif Ethiopic"/>
                </a:rPr>
                <a:t>Tokopedia</a:t>
              </a:r>
              <a:endParaRPr b="0" i="0" sz="24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endParaRPr>
            </a:p>
          </p:txBody>
        </p:sp>
      </p:grpSp>
      <p:cxnSp>
        <p:nvCxnSpPr>
          <p:cNvPr id="123" name="Google Shape;123;p7"/>
          <p:cNvCxnSpPr>
            <a:stCxn id="118" idx="3"/>
            <a:endCxn id="119" idx="1"/>
          </p:cNvCxnSpPr>
          <p:nvPr/>
        </p:nvCxnSpPr>
        <p:spPr>
          <a:xfrm>
            <a:off x="2274525" y="1619125"/>
            <a:ext cx="32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124" name="Google Shape;124;p7"/>
          <p:cNvCxnSpPr>
            <a:stCxn id="121" idx="3"/>
            <a:endCxn id="122" idx="1"/>
          </p:cNvCxnSpPr>
          <p:nvPr/>
        </p:nvCxnSpPr>
        <p:spPr>
          <a:xfrm>
            <a:off x="2274525" y="2260188"/>
            <a:ext cx="32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125" name="Google Shape;125;p7"/>
          <p:cNvCxnSpPr>
            <a:stCxn id="118" idx="1"/>
            <a:endCxn id="121" idx="1"/>
          </p:cNvCxnSpPr>
          <p:nvPr/>
        </p:nvCxnSpPr>
        <p:spPr>
          <a:xfrm>
            <a:off x="1506525" y="1619125"/>
            <a:ext cx="600" cy="6411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6303ed907b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950" y="496213"/>
            <a:ext cx="1861367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6303ed907b_0_11"/>
          <p:cNvPicPr preferRelativeResize="0"/>
          <p:nvPr/>
        </p:nvPicPr>
        <p:blipFill rotWithShape="1">
          <a:blip r:embed="rId4">
            <a:alphaModFix/>
          </a:blip>
          <a:srcRect b="1468" l="0" r="0" t="0"/>
          <a:stretch/>
        </p:blipFill>
        <p:spPr>
          <a:xfrm>
            <a:off x="928850" y="496225"/>
            <a:ext cx="1861375" cy="39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2fa3d2a80_0_0"/>
          <p:cNvSpPr txBox="1"/>
          <p:nvPr>
            <p:ph type="title"/>
          </p:nvPr>
        </p:nvSpPr>
        <p:spPr>
          <a:xfrm>
            <a:off x="720000" y="445025"/>
            <a:ext cx="77040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Responden</a:t>
            </a:r>
            <a:endParaRPr/>
          </a:p>
        </p:txBody>
      </p:sp>
      <p:sp>
        <p:nvSpPr>
          <p:cNvPr id="137" name="Google Shape;137;g2a2fa3d2a80_0_0"/>
          <p:cNvSpPr txBox="1"/>
          <p:nvPr>
            <p:ph idx="1" type="body"/>
          </p:nvPr>
        </p:nvSpPr>
        <p:spPr>
          <a:xfrm>
            <a:off x="720000" y="1976700"/>
            <a:ext cx="74193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katab"/>
              <a:buChar char="●"/>
            </a:pPr>
            <a:r>
              <a:rPr lang="en" sz="1600"/>
              <a:t>Jumlah 10 orang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Pekerjaan : PNS/TNI/POLRI, Karyawan Swasta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2fa3d2a80_0_5"/>
          <p:cNvSpPr txBox="1"/>
          <p:nvPr>
            <p:ph type="title"/>
          </p:nvPr>
        </p:nvSpPr>
        <p:spPr>
          <a:xfrm>
            <a:off x="720000" y="445025"/>
            <a:ext cx="77040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Responden</a:t>
            </a:r>
            <a:endParaRPr/>
          </a:p>
        </p:txBody>
      </p:sp>
      <p:sp>
        <p:nvSpPr>
          <p:cNvPr id="143" name="Google Shape;143;g2a2fa3d2a80_0_5"/>
          <p:cNvSpPr txBox="1"/>
          <p:nvPr>
            <p:ph idx="1" type="body"/>
          </p:nvPr>
        </p:nvSpPr>
        <p:spPr>
          <a:xfrm>
            <a:off x="720000" y="1976700"/>
            <a:ext cx="74193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500"/>
          </a:p>
        </p:txBody>
      </p:sp>
      <p:pic>
        <p:nvPicPr>
          <p:cNvPr id="144" name="Google Shape;144;g2a2fa3d2a8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363" y="1343399"/>
            <a:ext cx="7210575" cy="2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2fa3d2a80_0_11"/>
          <p:cNvSpPr txBox="1"/>
          <p:nvPr>
            <p:ph type="title"/>
          </p:nvPr>
        </p:nvSpPr>
        <p:spPr>
          <a:xfrm>
            <a:off x="720000" y="445025"/>
            <a:ext cx="77040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Responden</a:t>
            </a:r>
            <a:endParaRPr/>
          </a:p>
        </p:txBody>
      </p:sp>
      <p:sp>
        <p:nvSpPr>
          <p:cNvPr id="150" name="Google Shape;150;g2a2fa3d2a80_0_11"/>
          <p:cNvSpPr txBox="1"/>
          <p:nvPr>
            <p:ph idx="1" type="body"/>
          </p:nvPr>
        </p:nvSpPr>
        <p:spPr>
          <a:xfrm>
            <a:off x="720000" y="1976700"/>
            <a:ext cx="74193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500"/>
          </a:p>
        </p:txBody>
      </p:sp>
      <p:pic>
        <p:nvPicPr>
          <p:cNvPr id="151" name="Google Shape;151;g2a2fa3d2a80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75" y="1125774"/>
            <a:ext cx="8190450" cy="34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ecutive Summary of Marketing Plan Infographics by Slidesgo">
  <a:themeElements>
    <a:clrScheme name="Simple Light">
      <a:dk1>
        <a:srgbClr val="586847"/>
      </a:dk1>
      <a:lt1>
        <a:srgbClr val="FCFCFC"/>
      </a:lt1>
      <a:dk2>
        <a:srgbClr val="F3ECE6"/>
      </a:dk2>
      <a:lt2>
        <a:srgbClr val="B4ACA2"/>
      </a:lt2>
      <a:accent1>
        <a:srgbClr val="475735"/>
      </a:accent1>
      <a:accent2>
        <a:srgbClr val="303A2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868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