
<file path=[Content_Types].xml><?xml version="1.0" encoding="utf-8"?>
<Types xmlns="http://schemas.openxmlformats.org/package/2006/content-types">
  <Default Extension="bin" ContentType="application/vnd.openxmlformats-officedocument.oleObject"/>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61" r:id="rId1"/>
    <p:sldMasterId id="2147484020" r:id="rId2"/>
  </p:sldMasterIdLst>
  <p:notesMasterIdLst>
    <p:notesMasterId r:id="rId21"/>
  </p:notesMasterIdLst>
  <p:handoutMasterIdLst>
    <p:handoutMasterId r:id="rId22"/>
  </p:handoutMasterIdLst>
  <p:sldIdLst>
    <p:sldId id="257" r:id="rId3"/>
    <p:sldId id="387" r:id="rId4"/>
    <p:sldId id="379" r:id="rId5"/>
    <p:sldId id="386" r:id="rId6"/>
    <p:sldId id="383" r:id="rId7"/>
    <p:sldId id="354" r:id="rId8"/>
    <p:sldId id="367" r:id="rId9"/>
    <p:sldId id="356" r:id="rId10"/>
    <p:sldId id="384" r:id="rId11"/>
    <p:sldId id="358" r:id="rId12"/>
    <p:sldId id="321" r:id="rId13"/>
    <p:sldId id="382" r:id="rId14"/>
    <p:sldId id="361" r:id="rId15"/>
    <p:sldId id="385" r:id="rId16"/>
    <p:sldId id="305" r:id="rId17"/>
    <p:sldId id="325" r:id="rId18"/>
    <p:sldId id="365" r:id="rId19"/>
    <p:sldId id="364" r:id="rId20"/>
  </p:sldIdLst>
  <p:sldSz cx="10058400" cy="7772400"/>
  <p:notesSz cx="7315200" cy="9601200"/>
  <p:defaultTextStyle>
    <a:defPPr>
      <a:defRPr lang="en-US"/>
    </a:defPPr>
    <a:lvl1pPr algn="l" rtl="0" fontAlgn="base">
      <a:spcBef>
        <a:spcPct val="0"/>
      </a:spcBef>
      <a:spcAft>
        <a:spcPct val="0"/>
      </a:spcAft>
      <a:defRPr sz="2000" kern="1200">
        <a:solidFill>
          <a:schemeClr val="tx1"/>
        </a:solidFill>
        <a:latin typeface="Arial" pitchFamily="34" charset="0"/>
        <a:ea typeface="MS PGothic" pitchFamily="34" charset="-128"/>
        <a:cs typeface="+mn-cs"/>
      </a:defRPr>
    </a:lvl1pPr>
    <a:lvl2pPr marL="457200" algn="l" rtl="0" fontAlgn="base">
      <a:spcBef>
        <a:spcPct val="0"/>
      </a:spcBef>
      <a:spcAft>
        <a:spcPct val="0"/>
      </a:spcAft>
      <a:defRPr sz="2000" kern="1200">
        <a:solidFill>
          <a:schemeClr val="tx1"/>
        </a:solidFill>
        <a:latin typeface="Arial" pitchFamily="34" charset="0"/>
        <a:ea typeface="MS PGothic" pitchFamily="34" charset="-128"/>
        <a:cs typeface="+mn-cs"/>
      </a:defRPr>
    </a:lvl2pPr>
    <a:lvl3pPr marL="914400" algn="l" rtl="0" fontAlgn="base">
      <a:spcBef>
        <a:spcPct val="0"/>
      </a:spcBef>
      <a:spcAft>
        <a:spcPct val="0"/>
      </a:spcAft>
      <a:defRPr sz="2000" kern="1200">
        <a:solidFill>
          <a:schemeClr val="tx1"/>
        </a:solidFill>
        <a:latin typeface="Arial" pitchFamily="34" charset="0"/>
        <a:ea typeface="MS PGothic" pitchFamily="34" charset="-128"/>
        <a:cs typeface="+mn-cs"/>
      </a:defRPr>
    </a:lvl3pPr>
    <a:lvl4pPr marL="1371600" algn="l" rtl="0" fontAlgn="base">
      <a:spcBef>
        <a:spcPct val="0"/>
      </a:spcBef>
      <a:spcAft>
        <a:spcPct val="0"/>
      </a:spcAft>
      <a:defRPr sz="2000" kern="1200">
        <a:solidFill>
          <a:schemeClr val="tx1"/>
        </a:solidFill>
        <a:latin typeface="Arial" pitchFamily="34" charset="0"/>
        <a:ea typeface="MS PGothic" pitchFamily="34" charset="-128"/>
        <a:cs typeface="+mn-cs"/>
      </a:defRPr>
    </a:lvl4pPr>
    <a:lvl5pPr marL="1828800" algn="l" rtl="0" fontAlgn="base">
      <a:spcBef>
        <a:spcPct val="0"/>
      </a:spcBef>
      <a:spcAft>
        <a:spcPct val="0"/>
      </a:spcAft>
      <a:defRPr sz="2000" kern="1200">
        <a:solidFill>
          <a:schemeClr val="tx1"/>
        </a:solidFill>
        <a:latin typeface="Arial" pitchFamily="34" charset="0"/>
        <a:ea typeface="MS PGothic" pitchFamily="34" charset="-128"/>
        <a:cs typeface="+mn-cs"/>
      </a:defRPr>
    </a:lvl5pPr>
    <a:lvl6pPr marL="2286000" algn="l" defTabSz="914400" rtl="0" eaLnBrk="1" latinLnBrk="0" hangingPunct="1">
      <a:defRPr sz="2000" kern="1200">
        <a:solidFill>
          <a:schemeClr val="tx1"/>
        </a:solidFill>
        <a:latin typeface="Arial" pitchFamily="34" charset="0"/>
        <a:ea typeface="MS PGothic" pitchFamily="34" charset="-128"/>
        <a:cs typeface="+mn-cs"/>
      </a:defRPr>
    </a:lvl6pPr>
    <a:lvl7pPr marL="2743200" algn="l" defTabSz="914400" rtl="0" eaLnBrk="1" latinLnBrk="0" hangingPunct="1">
      <a:defRPr sz="2000" kern="1200">
        <a:solidFill>
          <a:schemeClr val="tx1"/>
        </a:solidFill>
        <a:latin typeface="Arial" pitchFamily="34" charset="0"/>
        <a:ea typeface="MS PGothic" pitchFamily="34" charset="-128"/>
        <a:cs typeface="+mn-cs"/>
      </a:defRPr>
    </a:lvl7pPr>
    <a:lvl8pPr marL="3200400" algn="l" defTabSz="914400" rtl="0" eaLnBrk="1" latinLnBrk="0" hangingPunct="1">
      <a:defRPr sz="2000" kern="1200">
        <a:solidFill>
          <a:schemeClr val="tx1"/>
        </a:solidFill>
        <a:latin typeface="Arial" pitchFamily="34" charset="0"/>
        <a:ea typeface="MS PGothic" pitchFamily="34" charset="-128"/>
        <a:cs typeface="+mn-cs"/>
      </a:defRPr>
    </a:lvl8pPr>
    <a:lvl9pPr marL="3657600" algn="l" defTabSz="914400" rtl="0" eaLnBrk="1" latinLnBrk="0" hangingPunct="1">
      <a:defRPr sz="2000" kern="1200">
        <a:solidFill>
          <a:schemeClr val="tx1"/>
        </a:solidFill>
        <a:latin typeface="Arial" pitchFamily="34" charset="0"/>
        <a:ea typeface="MS PGothic" pitchFamily="34" charset="-128"/>
        <a:cs typeface="+mn-cs"/>
      </a:defRPr>
    </a:lvl9pPr>
  </p:defaultTextStyle>
  <p:extLst>
    <p:ext uri="{EFAFB233-063F-42B5-8137-9DF3F51BA10A}">
      <p15:sldGuideLst xmlns:p15="http://schemas.microsoft.com/office/powerpoint/2012/main">
        <p15:guide id="1" orient="horz" pos="1077">
          <p15:clr>
            <a:srgbClr val="A4A3A4"/>
          </p15:clr>
        </p15:guide>
        <p15:guide id="2" pos="3168">
          <p15:clr>
            <a:srgbClr val="A4A3A4"/>
          </p15:clr>
        </p15:guide>
        <p15:guide id="3" pos="263">
          <p15:clr>
            <a:srgbClr val="A4A3A4"/>
          </p15:clr>
        </p15:guide>
        <p15:guide id="4" pos="620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CC"/>
    <a:srgbClr val="666666"/>
    <a:srgbClr val="ED2E38"/>
    <a:srgbClr val="009DBA"/>
    <a:srgbClr val="333333"/>
    <a:srgbClr val="6666FB"/>
    <a:srgbClr val="0066CC"/>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inimized">
    <p:restoredLeft sz="13658" autoAdjust="0"/>
    <p:restoredTop sz="76010" autoAdjust="0"/>
  </p:normalViewPr>
  <p:slideViewPr>
    <p:cSldViewPr snapToGrid="0">
      <p:cViewPr varScale="1">
        <p:scale>
          <a:sx n="22" d="100"/>
          <a:sy n="22" d="100"/>
        </p:scale>
        <p:origin x="2964" y="-210"/>
      </p:cViewPr>
      <p:guideLst>
        <p:guide orient="horz" pos="1077"/>
        <p:guide pos="3168"/>
        <p:guide pos="263"/>
        <p:guide pos="6201"/>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75" d="100"/>
        <a:sy n="75" d="100"/>
      </p:scale>
      <p:origin x="0" y="0"/>
    </p:cViewPr>
  </p:sorterViewPr>
  <p:notesViewPr>
    <p:cSldViewPr snapToGrid="0">
      <p:cViewPr>
        <p:scale>
          <a:sx n="100" d="100"/>
          <a:sy n="100" d="100"/>
        </p:scale>
        <p:origin x="-840" y="-7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3170238" cy="479425"/>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lvl1pPr defTabSz="966788">
              <a:defRPr sz="1300"/>
            </a:lvl1pPr>
          </a:lstStyle>
          <a:p>
            <a:endParaRPr lang="hu-HU"/>
          </a:p>
        </p:txBody>
      </p:sp>
      <p:sp>
        <p:nvSpPr>
          <p:cNvPr id="62467"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lvl1pPr algn="r" defTabSz="966788">
              <a:defRPr sz="1300"/>
            </a:lvl1pPr>
          </a:lstStyle>
          <a:p>
            <a:endParaRPr lang="hu-HU"/>
          </a:p>
        </p:txBody>
      </p:sp>
      <p:sp>
        <p:nvSpPr>
          <p:cNvPr id="62468"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p:spPr>
        <p:txBody>
          <a:bodyPr vert="horz" wrap="square" lIns="96661" tIns="48331" rIns="96661" bIns="48331" numCol="1" anchor="b" anchorCtr="0" compatLnSpc="1">
            <a:prstTxWarp prst="textNoShape">
              <a:avLst/>
            </a:prstTxWarp>
          </a:bodyPr>
          <a:lstStyle>
            <a:lvl1pPr defTabSz="966788">
              <a:defRPr sz="1300"/>
            </a:lvl1pPr>
          </a:lstStyle>
          <a:p>
            <a:endParaRPr lang="hu-HU"/>
          </a:p>
        </p:txBody>
      </p:sp>
      <p:sp>
        <p:nvSpPr>
          <p:cNvPr id="62469"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p:spPr>
        <p:txBody>
          <a:bodyPr vert="horz" wrap="square" lIns="96661" tIns="48331" rIns="96661" bIns="48331" numCol="1" anchor="b" anchorCtr="0" compatLnSpc="1">
            <a:prstTxWarp prst="textNoShape">
              <a:avLst/>
            </a:prstTxWarp>
          </a:bodyPr>
          <a:lstStyle>
            <a:lvl1pPr algn="r" defTabSz="966788">
              <a:defRPr sz="1300"/>
            </a:lvl1pPr>
          </a:lstStyle>
          <a:p>
            <a:fld id="{8F561FD4-93A7-4CC6-82B9-E175F560989D}"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3170238" cy="479425"/>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lvl1pPr defTabSz="966788">
              <a:defRPr sz="1300"/>
            </a:lvl1pPr>
          </a:lstStyle>
          <a:p>
            <a:endParaRPr lang="hu-HU"/>
          </a:p>
        </p:txBody>
      </p:sp>
      <p:sp>
        <p:nvSpPr>
          <p:cNvPr id="11267" name="Rectangle 3"/>
          <p:cNvSpPr>
            <a:spLocks noGrp="1" noChangeArrowheads="1"/>
          </p:cNvSpPr>
          <p:nvPr>
            <p:ph type="dt" idx="1"/>
          </p:nvPr>
        </p:nvSpPr>
        <p:spPr bwMode="auto">
          <a:xfrm>
            <a:off x="4143375" y="0"/>
            <a:ext cx="3170238" cy="479425"/>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lvl1pPr algn="r" defTabSz="966788">
              <a:defRPr sz="1300"/>
            </a:lvl1pPr>
          </a:lstStyle>
          <a:p>
            <a:endParaRPr lang="hu-HU"/>
          </a:p>
        </p:txBody>
      </p:sp>
      <p:sp>
        <p:nvSpPr>
          <p:cNvPr id="21508" name="Rectangle 4"/>
          <p:cNvSpPr>
            <a:spLocks noGrp="1" noRot="1" noChangeAspect="1" noChangeArrowheads="1" noTextEdit="1"/>
          </p:cNvSpPr>
          <p:nvPr>
            <p:ph type="sldImg" idx="2"/>
          </p:nvPr>
        </p:nvSpPr>
        <p:spPr bwMode="auto">
          <a:xfrm>
            <a:off x="1328738" y="720725"/>
            <a:ext cx="4659312" cy="3600450"/>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270"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p:spPr>
        <p:txBody>
          <a:bodyPr vert="horz" wrap="square" lIns="96661" tIns="48331" rIns="96661" bIns="48331" numCol="1" anchor="b" anchorCtr="0" compatLnSpc="1">
            <a:prstTxWarp prst="textNoShape">
              <a:avLst/>
            </a:prstTxWarp>
          </a:bodyPr>
          <a:lstStyle>
            <a:lvl1pPr defTabSz="966788">
              <a:defRPr sz="1300"/>
            </a:lvl1pPr>
          </a:lstStyle>
          <a:p>
            <a:endParaRPr lang="hu-HU"/>
          </a:p>
        </p:txBody>
      </p:sp>
      <p:sp>
        <p:nvSpPr>
          <p:cNvPr id="11271"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p:spPr>
        <p:txBody>
          <a:bodyPr vert="horz" wrap="square" lIns="96661" tIns="48331" rIns="96661" bIns="48331" numCol="1" anchor="b" anchorCtr="0" compatLnSpc="1">
            <a:prstTxWarp prst="textNoShape">
              <a:avLst/>
            </a:prstTxWarp>
          </a:bodyPr>
          <a:lstStyle>
            <a:lvl1pPr algn="r" defTabSz="966788">
              <a:defRPr sz="1300"/>
            </a:lvl1pPr>
          </a:lstStyle>
          <a:p>
            <a:fld id="{1276704C-52C4-4C74-B901-A3AD4D5BD4AA}"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65" charset="0"/>
        <a:ea typeface="MS PGothic" pitchFamily="34" charset="-128"/>
        <a:cs typeface="MS PGothic" pitchFamily="34" charset="-128"/>
      </a:defRPr>
    </a:lvl1pPr>
    <a:lvl2pPr marL="457200" algn="l" rtl="0" eaLnBrk="0" fontAlgn="base" hangingPunct="0">
      <a:spcBef>
        <a:spcPct val="30000"/>
      </a:spcBef>
      <a:spcAft>
        <a:spcPct val="0"/>
      </a:spcAft>
      <a:defRPr sz="1200" kern="1200">
        <a:solidFill>
          <a:schemeClr val="tx1"/>
        </a:solidFill>
        <a:latin typeface="Arial" pitchFamily="-65" charset="0"/>
        <a:ea typeface="MS PGothic" pitchFamily="34" charset="-128"/>
        <a:cs typeface="Arial" charset="0"/>
      </a:defRPr>
    </a:lvl2pPr>
    <a:lvl3pPr marL="914400" algn="l" rtl="0" eaLnBrk="0" fontAlgn="base" hangingPunct="0">
      <a:spcBef>
        <a:spcPct val="30000"/>
      </a:spcBef>
      <a:spcAft>
        <a:spcPct val="0"/>
      </a:spcAft>
      <a:defRPr sz="1200" kern="1200">
        <a:solidFill>
          <a:schemeClr val="tx1"/>
        </a:solidFill>
        <a:latin typeface="Arial" pitchFamily="-65" charset="0"/>
        <a:ea typeface="MS PGothic" pitchFamily="34" charset="-128"/>
        <a:cs typeface="Arial" charset="0"/>
      </a:defRPr>
    </a:lvl3pPr>
    <a:lvl4pPr marL="1371600" algn="l" rtl="0" eaLnBrk="0" fontAlgn="base" hangingPunct="0">
      <a:spcBef>
        <a:spcPct val="30000"/>
      </a:spcBef>
      <a:spcAft>
        <a:spcPct val="0"/>
      </a:spcAft>
      <a:defRPr sz="1200" kern="1200">
        <a:solidFill>
          <a:schemeClr val="tx1"/>
        </a:solidFill>
        <a:latin typeface="Arial" pitchFamily="-65" charset="0"/>
        <a:ea typeface="MS PGothic" pitchFamily="34" charset="-128"/>
        <a:cs typeface="Arial" charset="0"/>
      </a:defRPr>
    </a:lvl4pPr>
    <a:lvl5pPr marL="1828800" algn="l" rtl="0" eaLnBrk="0" fontAlgn="base" hangingPunct="0">
      <a:spcBef>
        <a:spcPct val="30000"/>
      </a:spcBef>
      <a:spcAft>
        <a:spcPct val="0"/>
      </a:spcAft>
      <a:defRPr sz="1200" kern="1200">
        <a:solidFill>
          <a:schemeClr val="tx1"/>
        </a:solidFill>
        <a:latin typeface="Arial" pitchFamily="-65" charset="0"/>
        <a:ea typeface="MS PGothic" pitchFamily="34" charset="-128"/>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p:spPr>
        <p:txBody>
          <a:bodyPr/>
          <a:lstStyle/>
          <a:p>
            <a:endParaRPr lang="ca-ES" dirty="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p:spPr>
        <p:txBody>
          <a:bodyPr/>
          <a:lstStyle/>
          <a:p>
            <a:pPr>
              <a:lnSpc>
                <a:spcPct val="90000"/>
              </a:lnSpc>
              <a:spcBef>
                <a:spcPct val="0"/>
              </a:spcBef>
            </a:pPr>
            <a:r>
              <a:rPr lang="en-US" sz="1000" b="1">
                <a:latin typeface="Arial" pitchFamily="34" charset="0"/>
              </a:rPr>
              <a:t>Measuring the value of service management projects</a:t>
            </a:r>
          </a:p>
          <a:p>
            <a:endParaRPr lang="en-US" sz="1000" b="1">
              <a:latin typeface="Arial" pitchFamily="34" charset="0"/>
            </a:endParaRPr>
          </a:p>
          <a:p>
            <a:r>
              <a:rPr lang="en-US" sz="1000">
                <a:latin typeface="Arial" pitchFamily="34" charset="0"/>
              </a:rPr>
              <a:t>We asked our survey participants to give us their experience in determining the value of service management projects.   Nearly half – 46% -- indicate their projects produced measurable value … with 22% indicating it’s too early to measure the returns.  5% indicate service management projects did not achieve value.  11% were unable to measure value, and 16% just didn’t know.  </a:t>
            </a:r>
          </a:p>
          <a:p>
            <a:endParaRPr lang="en-US" sz="1000">
              <a:latin typeface="Arial" pitchFamily="34" charset="0"/>
            </a:endParaRPr>
          </a:p>
          <a:p>
            <a:r>
              <a:rPr lang="en-US" sz="1000">
                <a:latin typeface="Arial" pitchFamily="34" charset="0"/>
              </a:rPr>
              <a:t>We believe that the small number of projects that did not deliver value – just 5% -- is an improvement because in the past many service management projects didn’t deliver value   Today there is a generally a more widespread appreciation for the need to address not just technology – but also processes, people and information .  This is creating a heightened attention to initiatives like ITIL, COBIT, ISO standards, eTOM – it’s clear the focus is on getting the process right. </a:t>
            </a:r>
          </a:p>
          <a:p>
            <a:endParaRPr lang="en-US" sz="1000">
              <a:latin typeface="Arial" pitchFamily="34" charset="0"/>
            </a:endParaRPr>
          </a:p>
          <a:p>
            <a:r>
              <a:rPr lang="en-US" sz="1000">
                <a:latin typeface="Arial" pitchFamily="34" charset="0"/>
              </a:rPr>
              <a:t>We attribute this change to significant maturing in the industry of the understanding of service management.  Bodies of knowledge like ITIL, COBIT and ISO 20000 have made a big difference in understanding these issues, which in turn has led to better approaches to project planning. </a:t>
            </a:r>
          </a:p>
          <a:p>
            <a:endParaRPr lang="en-US" sz="1000">
              <a:latin typeface="Arial" pitchFamily="34" charset="0"/>
            </a:endParaRPr>
          </a:p>
          <a:p>
            <a:r>
              <a:rPr lang="en-US" sz="1000">
                <a:latin typeface="Arial" pitchFamily="34" charset="0"/>
              </a:rPr>
              <a:t>We expect these trends to continue with the next evolution a further shift in emphasis from IT projects to business projects with IT content.</a:t>
            </a:r>
          </a:p>
          <a:p>
            <a:endParaRPr lang="en-US" sz="1000">
              <a:latin typeface="Arial" pitchFamily="34" charset="0"/>
            </a:endParaRPr>
          </a:p>
          <a:p>
            <a:r>
              <a:rPr lang="en-US" sz="1000">
                <a:latin typeface="Arial" pitchFamily="34" charset="0"/>
              </a:rPr>
              <a:t>Let’s take a more detailed look next at the projects that did produce measureable value.  </a:t>
            </a:r>
          </a:p>
          <a:p>
            <a:endParaRPr lang="en-US" sz="100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xfrm>
            <a:off x="731838" y="4560888"/>
            <a:ext cx="6107112" cy="4319587"/>
          </a:xfrm>
          <a:noFill/>
          <a:ln/>
        </p:spPr>
        <p:txBody>
          <a:bodyPr/>
          <a:lstStyle/>
          <a:p>
            <a:pPr>
              <a:lnSpc>
                <a:spcPct val="90000"/>
              </a:lnSpc>
            </a:pPr>
            <a:r>
              <a:rPr lang="en-US" sz="1000" b="1">
                <a:latin typeface="Arial" pitchFamily="34" charset="0"/>
              </a:rPr>
              <a:t>What gets measured, gets done:  Trends in measurements are leading indicators of where IT management will get results.</a:t>
            </a:r>
          </a:p>
          <a:p>
            <a:pPr>
              <a:lnSpc>
                <a:spcPct val="90000"/>
              </a:lnSpc>
            </a:pPr>
            <a:endParaRPr lang="en-US" sz="1000" b="1">
              <a:latin typeface="Arial" pitchFamily="34" charset="0"/>
            </a:endParaRPr>
          </a:p>
          <a:p>
            <a:pPr>
              <a:lnSpc>
                <a:spcPct val="90000"/>
              </a:lnSpc>
            </a:pPr>
            <a:r>
              <a:rPr lang="en-US" sz="1000">
                <a:latin typeface="Arial" pitchFamily="34" charset="0"/>
              </a:rPr>
              <a:t>Our survey indicated an increasing focus on a number of measurements led by costs (53%) and productivity of IT staff (49%).  Other areas where we discovered greater usage were:</a:t>
            </a:r>
          </a:p>
          <a:p>
            <a:pPr marL="542925" lvl="1" indent="-85725">
              <a:lnSpc>
                <a:spcPct val="90000"/>
              </a:lnSpc>
              <a:buFontTx/>
              <a:buChar char="•"/>
            </a:pPr>
            <a:r>
              <a:rPr lang="en-US" sz="1000">
                <a:latin typeface="Arial" pitchFamily="34" charset="0"/>
                <a:cs typeface="Arial" pitchFamily="34" charset="0"/>
              </a:rPr>
              <a:t>Key goal indicators/outcome metrics			38%</a:t>
            </a:r>
          </a:p>
          <a:p>
            <a:pPr marL="542925" lvl="1" indent="-85725">
              <a:lnSpc>
                <a:spcPct val="90000"/>
              </a:lnSpc>
              <a:buFontTx/>
              <a:buChar char="•"/>
            </a:pPr>
            <a:r>
              <a:rPr lang="en-US" sz="1000">
                <a:latin typeface="Arial" pitchFamily="34" charset="0"/>
                <a:cs typeface="Arial" pitchFamily="34" charset="0"/>
              </a:rPr>
              <a:t>Quality of service, reliability, or reduction in service disruption	37%</a:t>
            </a:r>
          </a:p>
          <a:p>
            <a:pPr marL="542925" lvl="1" indent="-85725">
              <a:lnSpc>
                <a:spcPct val="90000"/>
              </a:lnSpc>
              <a:buFontTx/>
              <a:buChar char="•"/>
            </a:pPr>
            <a:r>
              <a:rPr lang="en-US" sz="1000">
                <a:latin typeface="Arial" pitchFamily="34" charset="0"/>
                <a:cs typeface="Arial" pitchFamily="34" charset="0"/>
              </a:rPr>
              <a:t>Key performance indicators 				37%</a:t>
            </a:r>
          </a:p>
          <a:p>
            <a:pPr marL="542925" lvl="1" indent="-85725">
              <a:lnSpc>
                <a:spcPct val="90000"/>
              </a:lnSpc>
              <a:buFontTx/>
              <a:buChar char="•"/>
            </a:pPr>
            <a:r>
              <a:rPr lang="en-US" sz="1000">
                <a:latin typeface="Arial" pitchFamily="34" charset="0"/>
                <a:cs typeface="Arial" pitchFamily="34" charset="0"/>
              </a:rPr>
              <a:t>Process metrics					35%</a:t>
            </a:r>
          </a:p>
          <a:p>
            <a:pPr marL="542925" lvl="1" indent="-85725">
              <a:lnSpc>
                <a:spcPct val="90000"/>
              </a:lnSpc>
              <a:buFontTx/>
              <a:buChar char="•"/>
            </a:pPr>
            <a:r>
              <a:rPr lang="en-US" sz="1000">
                <a:latin typeface="Arial" pitchFamily="34" charset="0"/>
                <a:cs typeface="Arial" pitchFamily="34" charset="0"/>
              </a:rPr>
              <a:t>Business user productivity				35%		</a:t>
            </a:r>
          </a:p>
          <a:p>
            <a:pPr>
              <a:lnSpc>
                <a:spcPct val="90000"/>
              </a:lnSpc>
            </a:pPr>
            <a:r>
              <a:rPr lang="en-US" sz="1000">
                <a:latin typeface="Arial" pitchFamily="34" charset="0"/>
              </a:rPr>
              <a:t>Overall, we discovered the following high priority metrics:</a:t>
            </a:r>
            <a:r>
              <a:rPr lang="en-US" sz="1000" b="1">
                <a:latin typeface="Arial" pitchFamily="34" charset="0"/>
              </a:rPr>
              <a:t>	</a:t>
            </a:r>
            <a:r>
              <a:rPr lang="en-US" sz="1000">
                <a:latin typeface="Arial" pitchFamily="34" charset="0"/>
              </a:rPr>
              <a:t>	</a:t>
            </a:r>
          </a:p>
          <a:p>
            <a:pPr marL="542925" lvl="1" indent="-85725">
              <a:lnSpc>
                <a:spcPct val="90000"/>
              </a:lnSpc>
              <a:buFontTx/>
              <a:buChar char="•"/>
            </a:pPr>
            <a:r>
              <a:rPr lang="en-US" sz="1000">
                <a:latin typeface="Arial" pitchFamily="34" charset="0"/>
                <a:cs typeface="Arial" pitchFamily="34" charset="0"/>
              </a:rPr>
              <a:t>Quality of service, reliability, or reduction in service disruption	90%</a:t>
            </a:r>
          </a:p>
          <a:p>
            <a:pPr marL="542925" lvl="1" indent="-85725">
              <a:lnSpc>
                <a:spcPct val="90000"/>
              </a:lnSpc>
              <a:buFontTx/>
              <a:buChar char="•"/>
            </a:pPr>
            <a:r>
              <a:rPr lang="en-US" sz="1000">
                <a:latin typeface="Arial" pitchFamily="34" charset="0"/>
                <a:cs typeface="Arial" pitchFamily="34" charset="0"/>
              </a:rPr>
              <a:t>Costs						86%</a:t>
            </a:r>
          </a:p>
          <a:p>
            <a:pPr marL="542925" lvl="1" indent="-85725">
              <a:lnSpc>
                <a:spcPct val="90000"/>
              </a:lnSpc>
              <a:buFontTx/>
              <a:buChar char="•"/>
            </a:pPr>
            <a:r>
              <a:rPr lang="en-US" sz="1000">
                <a:latin typeface="Arial" pitchFamily="34" charset="0"/>
                <a:cs typeface="Arial" pitchFamily="34" charset="0"/>
              </a:rPr>
              <a:t>Metrics related to specific business functions/processes		85%</a:t>
            </a:r>
          </a:p>
          <a:p>
            <a:pPr marL="542925" lvl="1" indent="-85725">
              <a:lnSpc>
                <a:spcPct val="90000"/>
              </a:lnSpc>
              <a:buFontTx/>
              <a:buChar char="•"/>
            </a:pPr>
            <a:r>
              <a:rPr lang="en-US" sz="1000">
                <a:latin typeface="Arial" pitchFamily="34" charset="0"/>
                <a:cs typeface="Arial" pitchFamily="34" charset="0"/>
              </a:rPr>
              <a:t>Increased productivity of IT staff			85%</a:t>
            </a:r>
          </a:p>
          <a:p>
            <a:pPr marL="542925" lvl="1" indent="-85725">
              <a:lnSpc>
                <a:spcPct val="90000"/>
              </a:lnSpc>
              <a:buFontTx/>
              <a:buChar char="•"/>
            </a:pPr>
            <a:r>
              <a:rPr lang="en-US" sz="1000">
                <a:latin typeface="Arial" pitchFamily="34" charset="0"/>
                <a:cs typeface="Arial" pitchFamily="34" charset="0"/>
              </a:rPr>
              <a:t>IT service metrics					85%</a:t>
            </a:r>
          </a:p>
          <a:p>
            <a:pPr marL="542925" lvl="1" indent="-85725">
              <a:lnSpc>
                <a:spcPct val="90000"/>
              </a:lnSpc>
              <a:buFontTx/>
              <a:buChar char="•"/>
            </a:pPr>
            <a:r>
              <a:rPr lang="en-US" sz="1000">
                <a:latin typeface="Arial" pitchFamily="34" charset="0"/>
                <a:cs typeface="Arial" pitchFamily="34" charset="0"/>
              </a:rPr>
              <a:t>Process metrics					85%</a:t>
            </a:r>
          </a:p>
          <a:p>
            <a:pPr marL="542925" lvl="1" indent="-85725">
              <a:lnSpc>
                <a:spcPct val="90000"/>
              </a:lnSpc>
              <a:buFontTx/>
              <a:buChar char="•"/>
            </a:pPr>
            <a:r>
              <a:rPr lang="en-US" sz="1000">
                <a:latin typeface="Arial" pitchFamily="34" charset="0"/>
                <a:cs typeface="Arial" pitchFamily="34" charset="0"/>
              </a:rPr>
              <a:t>Key performance metrics				84%</a:t>
            </a:r>
          </a:p>
          <a:p>
            <a:pPr>
              <a:lnSpc>
                <a:spcPct val="90000"/>
              </a:lnSpc>
            </a:pPr>
            <a:r>
              <a:rPr lang="en-US" sz="1000">
                <a:latin typeface="Arial" pitchFamily="34" charset="0"/>
              </a:rPr>
              <a:t>These top metrics are among a long list of areas measured.  In fact, there are so many metrics in use, that we believe this presents a clear challenge to gathering, analyzing and communicating metrics that will drive desired outcomes.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p:spPr>
        <p:txBody>
          <a:bodyPr/>
          <a:lstStyle/>
          <a:p>
            <a:r>
              <a:rPr lang="en-US" sz="1000" b="1">
                <a:latin typeface="Arial" pitchFamily="34" charset="0"/>
              </a:rPr>
              <a:t>The most commonly reported service management projects that produced measurable value</a:t>
            </a:r>
          </a:p>
          <a:p>
            <a:endParaRPr lang="en-US" sz="1000" b="1">
              <a:latin typeface="Arial" pitchFamily="34" charset="0"/>
            </a:endParaRPr>
          </a:p>
          <a:p>
            <a:r>
              <a:rPr lang="en-US" sz="1000">
                <a:latin typeface="Arial" pitchFamily="34" charset="0"/>
              </a:rPr>
              <a:t>For projects that produced measurable value in our survey, we also gathered the time to value for these investments.  These projects cluster into two columns – ones that produce a quick time to value – under 12 months – and those that take longer than 12 months to pay back.</a:t>
            </a:r>
          </a:p>
          <a:p>
            <a:endParaRPr lang="en-US" sz="1000">
              <a:latin typeface="Arial" pitchFamily="34" charset="0"/>
            </a:endParaRPr>
          </a:p>
          <a:p>
            <a:r>
              <a:rPr lang="en-US" sz="1000">
                <a:latin typeface="Arial" pitchFamily="34" charset="0"/>
              </a:rPr>
              <a:t>These lists feature projects that all produced measurable value.  However, the order does not indicate anything about scope or the size of the problem being addressed.  And, this is not a ranking or indication of good or bad projects – all of these were good because they produced measurable value. </a:t>
            </a:r>
          </a:p>
          <a:p>
            <a:endParaRPr lang="en-US" sz="1000">
              <a:latin typeface="Arial" pitchFamily="34" charset="0"/>
            </a:endParaRPr>
          </a:p>
          <a:p>
            <a:r>
              <a:rPr lang="en-US" sz="1000">
                <a:latin typeface="Arial" pitchFamily="34" charset="0"/>
              </a:rPr>
              <a:t>The order indicates which types are most common. The issue of short term vs long term is lost likely related to the specific issue being addressed on a particular project.  Some problems are simpler and can be solved with an aspirin while some require surgery. To use another analogy – it’s the difference between ice cubes and icebergs.  Icebergs are bigger and take longer to address. </a:t>
            </a:r>
          </a:p>
          <a:p>
            <a:endParaRPr lang="en-US" sz="1000">
              <a:latin typeface="Arial" pitchFamily="34" charset="0"/>
            </a:endParaRPr>
          </a:p>
          <a:p>
            <a:r>
              <a:rPr lang="en-US" sz="1000">
                <a:latin typeface="Arial" pitchFamily="34" charset="0"/>
              </a:rPr>
              <a:t>In the left column, the quick hits in bold, blue type are the areas that most commonly reported measureable value in under 6 months.</a:t>
            </a:r>
          </a:p>
          <a:p>
            <a:endParaRPr lang="en-US" sz="1000">
              <a:latin typeface="Arial" pitchFamily="34" charset="0"/>
            </a:endParaRPr>
          </a:p>
          <a:p>
            <a:r>
              <a:rPr lang="en-US" sz="1000">
                <a:latin typeface="Arial" pitchFamily="34" charset="0"/>
              </a:rPr>
              <a:t>Shorter term projects seemed more likely to be internal process design efforts focused on service quality covering processes like incident and event management. </a:t>
            </a:r>
          </a:p>
          <a:p>
            <a:endParaRPr lang="en-US" sz="1000">
              <a:latin typeface="Arial" pitchFamily="34" charset="0"/>
            </a:endParaRPr>
          </a:p>
          <a:p>
            <a:r>
              <a:rPr lang="en-US" sz="1000">
                <a:latin typeface="Arial" pitchFamily="34" charset="0"/>
              </a:rPr>
              <a:t>Longer term projects were more likely to be ones addressing system issues where more external help is needed to solve difficult quality issues.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p:spPr>
        <p:txBody>
          <a:bodyPr/>
          <a:lstStyle/>
          <a:p>
            <a:r>
              <a:rPr lang="en-US" sz="1000" b="1">
                <a:latin typeface="Arial" pitchFamily="34" charset="0"/>
              </a:rPr>
              <a:t>The top inhibitors to achieving value from service management projects</a:t>
            </a:r>
          </a:p>
          <a:p>
            <a:endParaRPr lang="en-US" sz="1000" b="1">
              <a:latin typeface="Arial" pitchFamily="34" charset="0"/>
            </a:endParaRPr>
          </a:p>
          <a:p>
            <a:r>
              <a:rPr lang="en-US" sz="1000">
                <a:latin typeface="Arial" pitchFamily="34" charset="0"/>
              </a:rPr>
              <a:t>When queried as to which factors inhibit the ability to achieve business value from service management investments, the IT decision makers in our survey cited two factors above the others -- Insufficient funding and insufficient staffing.  The staff bandwidth issue is top of mind for most IT organizations.   Workloads keep mounting – with IT workers juggling multiple projects or tasks.  This is a principal reason why organizations look to external providers of services for help. </a:t>
            </a:r>
          </a:p>
          <a:p>
            <a:endParaRPr lang="en-US" sz="1000">
              <a:latin typeface="Arial" pitchFamily="34" charset="0"/>
            </a:endParaRPr>
          </a:p>
          <a:p>
            <a:r>
              <a:rPr lang="en-US" sz="1000">
                <a:latin typeface="Arial" pitchFamily="34" charset="0"/>
              </a:rPr>
              <a:t>However, bandwidth alone isn’t the whole story -- there is a difference between the skills possessed by internal IT staff and those available from suppliers.  Existing internal resources understand managing IT services in their organization. They know the day to day activities inside and out. External resources bring skills and expertise in assessing, planning, designing and implementing best practices – these are complimentary but different skill sets – and represent a different part of the lifecycle in the same way that using a laptop is different than knowing how to plan and deploy 500 laptops. </a:t>
            </a:r>
          </a:p>
          <a:p>
            <a:endParaRPr lang="en-US" sz="1000">
              <a:latin typeface="Arial" pitchFamily="34" charset="0"/>
            </a:endParaRPr>
          </a:p>
          <a:p>
            <a:r>
              <a:rPr lang="en-US" sz="1000">
                <a:latin typeface="Arial" pitchFamily="34" charset="0"/>
              </a:rPr>
              <a:t>Adopting service management best practices is new – so, it’s not surprising that there is no existing skill set among the existing staff on how to plan, design and implement the new capability.   What’s needed are people with skills and intellectual capital for diagnosing, planning and designing the service management capability.  Everyone wants help from someone that has done it before.</a:t>
            </a:r>
          </a:p>
          <a:p>
            <a:endParaRPr lang="en-US" sz="1000">
              <a:latin typeface="Arial" pitchFamily="34" charset="0"/>
            </a:endParaRPr>
          </a:p>
          <a:p>
            <a:endParaRPr lang="en-US" sz="1000">
              <a:latin typeface="Arial" pitchFamily="34" charset="0"/>
            </a:endParaRPr>
          </a:p>
          <a:p>
            <a:endParaRPr lang="en-US" sz="100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p:spPr>
        <p:txBody>
          <a:bodyPr/>
          <a:lstStyle/>
          <a:p>
            <a:r>
              <a:rPr lang="en-US" sz="1000" b="1">
                <a:latin typeface="Arial" pitchFamily="34" charset="0"/>
              </a:rPr>
              <a:t>Demonstrating alignment with business priorities was the most effective method for gaining sponsorship</a:t>
            </a:r>
          </a:p>
          <a:p>
            <a:endParaRPr lang="en-US" sz="1000" b="1">
              <a:latin typeface="Arial" pitchFamily="34" charset="0"/>
            </a:endParaRPr>
          </a:p>
          <a:p>
            <a:r>
              <a:rPr lang="en-US" sz="1000">
                <a:latin typeface="Arial" pitchFamily="34" charset="0"/>
              </a:rPr>
              <a:t>With funding as one of the top problems – the key to securing the necessary investment is to demonstrate alignment with business priorities,   The leaders who responded to our survey placed this method at the top of the most effective ways to secure executive sponsorship and support for service management projects.</a:t>
            </a:r>
          </a:p>
          <a:p>
            <a:endParaRPr lang="en-US" sz="1000">
              <a:latin typeface="Arial" pitchFamily="34" charset="0"/>
            </a:endParaRPr>
          </a:p>
          <a:p>
            <a:r>
              <a:rPr lang="en-US" sz="1000">
                <a:latin typeface="Arial" pitchFamily="34" charset="0"/>
              </a:rPr>
              <a:t>In addition, it is clearly important to demonstrate business value.  This is more than just cost reduction, it is more about how does this help the business achieve its objectives. There is more focus currently on improving the quality of IT services to improve business workforce productivity.   The challenge is – how to show that?  </a:t>
            </a:r>
          </a:p>
          <a:p>
            <a:endParaRPr lang="en-US" sz="1000">
              <a:latin typeface="Arial" pitchFamily="34" charset="0"/>
            </a:endParaRPr>
          </a:p>
          <a:p>
            <a:r>
              <a:rPr lang="en-US" sz="1000">
                <a:latin typeface="Arial" pitchFamily="34" charset="0"/>
              </a:rPr>
              <a:t>The service management project needs to start with a clear understanding of which IT services impact which business functions – because the value comes through the service.  Service  management projects designed to improve the quality and reliability of services that support the business are more likely to win approval.  The stronger the impact on IT services and the IT enabled business activity – the easier it is to find sponsorship. </a:t>
            </a:r>
          </a:p>
          <a:p>
            <a:endParaRPr lang="en-US" sz="1000">
              <a:latin typeface="Arial" pitchFamily="34" charset="0"/>
            </a:endParaRPr>
          </a:p>
          <a:p>
            <a:r>
              <a:rPr lang="en-US" sz="1000">
                <a:latin typeface="Arial" pitchFamily="34" charset="0"/>
              </a:rPr>
              <a:t>Demonstrating ROI, value or cost reduction all hinge on the ability to measure – so making improvements in this area, including determining the right metrics to track, is a top of mind challenge. </a:t>
            </a:r>
          </a:p>
          <a:p>
            <a:endParaRPr lang="en-US" sz="100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p:spPr>
        <p:txBody>
          <a:bodyPr/>
          <a:lstStyle/>
          <a:p>
            <a:r>
              <a:rPr lang="en-US" sz="1000" b="1">
                <a:latin typeface="Arial" pitchFamily="34" charset="0"/>
              </a:rPr>
              <a:t>… and understanding which business functions are the most dependant on IT services for productivity</a:t>
            </a:r>
          </a:p>
          <a:p>
            <a:endParaRPr lang="en-US" sz="1000" b="1">
              <a:latin typeface="Arial" pitchFamily="34" charset="0"/>
            </a:endParaRPr>
          </a:p>
          <a:p>
            <a:r>
              <a:rPr lang="en-US" sz="1000">
                <a:latin typeface="Arial" pitchFamily="34" charset="0"/>
              </a:rPr>
              <a:t>We also asked which business functions and processes are the most significant users of IT-enabled support or automation.  Not surprisingly, financial management functions – led by general accounting – are at the top of the list.   There are some industry and geographic variations to these rankings – so, it’s important to consider industry- or geo- specific business models to identify specific “hot components” as a way to prioritize IT service improvement initiatives.</a:t>
            </a:r>
          </a:p>
          <a:p>
            <a:endParaRPr lang="en-US" sz="100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xfrm>
            <a:off x="731838" y="4560888"/>
            <a:ext cx="5764212" cy="4319587"/>
          </a:xfrm>
          <a:noFill/>
          <a:ln/>
        </p:spPr>
        <p:txBody>
          <a:bodyPr/>
          <a:lstStyle/>
          <a:p>
            <a:r>
              <a:rPr lang="en-US" sz="1000" b="1">
                <a:latin typeface="Arial" pitchFamily="34" charset="0"/>
              </a:rPr>
              <a:t>Critical success factors for service management projects that generated value</a:t>
            </a:r>
          </a:p>
          <a:p>
            <a:endParaRPr lang="en-US" sz="1000" b="1">
              <a:latin typeface="Arial" pitchFamily="34" charset="0"/>
            </a:endParaRPr>
          </a:p>
          <a:p>
            <a:r>
              <a:rPr lang="en-US" sz="1000">
                <a:latin typeface="Arial" pitchFamily="34" charset="0"/>
              </a:rPr>
              <a:t>Building the detailed business case takes work and gaining the buy-in and support of key stakeholders is essential to sustaining the effort.  So, when we asked what are the best ways to ensure project success – good stakeholder communications was at the top of the list.</a:t>
            </a:r>
          </a:p>
          <a:p>
            <a:endParaRPr lang="en-US" sz="1000">
              <a:latin typeface="Arial" pitchFamily="34" charset="0"/>
            </a:endParaRPr>
          </a:p>
          <a:p>
            <a:r>
              <a:rPr lang="en-US" sz="1000">
                <a:latin typeface="Arial" pitchFamily="34" charset="0"/>
              </a:rPr>
              <a:t>Stakeholder communications requires terms that are meaningful to stakeholders – and, in many cases, IT has to learn a new language.  ITIL moves things in the right direction – but it is the overall concepts of service management and IT governance that are driving improvements here more than a particular body of knowledge. Its an industry trend towards a business management of IT. The center of gravity of decision making is moving out of IT and toward the line of business and closer to the CFO. </a:t>
            </a:r>
          </a:p>
          <a:p>
            <a:endParaRPr lang="en-US" sz="1000">
              <a:latin typeface="Arial" pitchFamily="34" charset="0"/>
            </a:endParaRPr>
          </a:p>
          <a:p>
            <a:r>
              <a:rPr lang="en-US" sz="1000">
                <a:latin typeface="Arial" pitchFamily="34" charset="0"/>
              </a:rPr>
              <a:t>Service management is complex. It is no longer the case that one smart guy has the answers.  The best approach requires collaboration. In the past service management has always been described as people, process, technology and innovation. Going forward collaboration, integration and governance are going to be recognized as just as important. </a:t>
            </a:r>
          </a:p>
          <a:p>
            <a:endParaRPr lang="en-US" sz="1000">
              <a:latin typeface="Arial" pitchFamily="34" charset="0"/>
            </a:endParaRPr>
          </a:p>
          <a:p>
            <a:r>
              <a:rPr lang="en-US" sz="1000">
                <a:latin typeface="Arial" pitchFamily="34" charset="0"/>
              </a:rPr>
              <a:t>Service Management also requires people with the right skills.  It’s not just about managing technology or systems.  Having the right tools is also essential – point solutions don’t work – what’s needed is an integrated system with more functionality and more access to shared information. A common data model is a big deal.   This approach is one that doesn’t require high maintenance.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r>
              <a:rPr lang="en-US" sz="1000" b="1">
                <a:latin typeface="Arial" pitchFamily="34" charset="0"/>
              </a:rPr>
              <a:t>Changed business requirements and flat budgets drive the need for business-driven IT prioritization</a:t>
            </a:r>
            <a:endParaRPr lang="en-IN" sz="1000">
              <a:latin typeface="Arial" pitchFamily="34" charset="0"/>
            </a:endParaRPr>
          </a:p>
          <a:p>
            <a:r>
              <a:rPr lang="en-US" sz="1000">
                <a:latin typeface="Arial" pitchFamily="34" charset="0"/>
              </a:rPr>
              <a:t>In an economic downturn, strategy and planning for IT-enabled business services may be the most critical thing to get right. Changed business requirements and flat budgets drive the need for business-driven IT prioritization.</a:t>
            </a:r>
            <a:r>
              <a:rPr lang="en-US" sz="1000" i="1">
                <a:latin typeface="Arial" pitchFamily="34" charset="0"/>
              </a:rPr>
              <a:t> </a:t>
            </a:r>
            <a:endParaRPr lang="en-IN" sz="1000">
              <a:latin typeface="Arial" pitchFamily="34" charset="0"/>
            </a:endParaRPr>
          </a:p>
          <a:p>
            <a:r>
              <a:rPr lang="en-IN" sz="1000">
                <a:latin typeface="Arial" pitchFamily="34" charset="0"/>
              </a:rPr>
              <a:t> </a:t>
            </a:r>
          </a:p>
          <a:p>
            <a:r>
              <a:rPr lang="en-US" sz="1000">
                <a:latin typeface="Arial" pitchFamily="34" charset="0"/>
              </a:rPr>
              <a:t>Our survey of IT decision makers reveals a set of practical approaches to help sustain their businesses in an economic downturn:</a:t>
            </a:r>
            <a:endParaRPr lang="en-IN" sz="1000">
              <a:latin typeface="Arial" pitchFamily="34" charset="0"/>
            </a:endParaRPr>
          </a:p>
          <a:p>
            <a:pPr marL="266700" lvl="1" indent="-85725">
              <a:buFontTx/>
              <a:buChar char="•"/>
            </a:pPr>
            <a:r>
              <a:rPr lang="en-US" sz="1000">
                <a:latin typeface="Arial" pitchFamily="34" charset="0"/>
                <a:cs typeface="Arial" pitchFamily="34" charset="0"/>
              </a:rPr>
              <a:t>Businesses are asking IT to improve the quality and reliability of IT services. Given flat budgets, business-driven prioritization of IT programs is essential.   </a:t>
            </a:r>
            <a:endParaRPr lang="en-IN" sz="1000">
              <a:latin typeface="Arial" pitchFamily="34" charset="0"/>
              <a:cs typeface="Arial" pitchFamily="34" charset="0"/>
            </a:endParaRPr>
          </a:p>
          <a:p>
            <a:pPr marL="266700" lvl="1" indent="-85725">
              <a:buFontTx/>
              <a:buChar char="•"/>
            </a:pPr>
            <a:r>
              <a:rPr lang="en-US" sz="1000">
                <a:latin typeface="Arial" pitchFamily="34" charset="0"/>
                <a:cs typeface="Arial" pitchFamily="34" charset="0"/>
              </a:rPr>
              <a:t>Prioritize improvements to IT services that enable business workforce productivity, especially for critical business functions like finance, human resources, customer relationships and information access </a:t>
            </a:r>
            <a:endParaRPr lang="en-IN" sz="1000">
              <a:latin typeface="Arial" pitchFamily="34" charset="0"/>
              <a:cs typeface="Arial" pitchFamily="34" charset="0"/>
            </a:endParaRPr>
          </a:p>
          <a:p>
            <a:pPr marL="266700" lvl="1" indent="-85725">
              <a:buFontTx/>
              <a:buChar char="•"/>
            </a:pPr>
            <a:r>
              <a:rPr lang="en-US" sz="1000">
                <a:latin typeface="Arial" pitchFamily="34" charset="0"/>
                <a:cs typeface="Arial" pitchFamily="34" charset="0"/>
              </a:rPr>
              <a:t>Smart service management includes improving both the quality of IT services that support the business as well as improving IT efficiency.  </a:t>
            </a:r>
            <a:endParaRPr lang="en-IN" sz="1000">
              <a:latin typeface="Arial" pitchFamily="34" charset="0"/>
              <a:cs typeface="Arial" pitchFamily="34" charset="0"/>
            </a:endParaRPr>
          </a:p>
          <a:p>
            <a:pPr marL="266700" lvl="1" indent="-85725">
              <a:buFontTx/>
              <a:buChar char="•"/>
            </a:pPr>
            <a:r>
              <a:rPr lang="en-US" sz="1000">
                <a:latin typeface="Arial" pitchFamily="34" charset="0"/>
                <a:cs typeface="Arial" pitchFamily="34" charset="0"/>
              </a:rPr>
              <a:t>Improve the quality and reliability of IT services with programs that address process improvements:</a:t>
            </a:r>
            <a:endParaRPr lang="en-IN" sz="1000">
              <a:latin typeface="Arial" pitchFamily="34" charset="0"/>
              <a:cs typeface="Arial" pitchFamily="34" charset="0"/>
            </a:endParaRPr>
          </a:p>
          <a:p>
            <a:pPr>
              <a:buFont typeface="Arial" pitchFamily="34" charset="0"/>
              <a:buChar char="-"/>
            </a:pPr>
            <a:r>
              <a:rPr lang="en-US" sz="1000">
                <a:latin typeface="Arial" pitchFamily="34" charset="0"/>
              </a:rPr>
              <a:t>Improved Governance of the Service Management capability</a:t>
            </a:r>
            <a:endParaRPr lang="en-IN" sz="1000">
              <a:latin typeface="Arial" pitchFamily="34" charset="0"/>
            </a:endParaRPr>
          </a:p>
          <a:p>
            <a:pPr>
              <a:buFont typeface="Arial" pitchFamily="34" charset="0"/>
              <a:buChar char="-"/>
            </a:pPr>
            <a:r>
              <a:rPr lang="en-US" sz="1000">
                <a:latin typeface="Arial" pitchFamily="34" charset="0"/>
              </a:rPr>
              <a:t>Improved program governance and business driven reporting and communications</a:t>
            </a:r>
            <a:endParaRPr lang="en-IN" sz="1000">
              <a:latin typeface="Arial" pitchFamily="34" charset="0"/>
            </a:endParaRPr>
          </a:p>
          <a:p>
            <a:pPr>
              <a:buFont typeface="Arial" pitchFamily="34" charset="0"/>
              <a:buChar char="-"/>
            </a:pPr>
            <a:r>
              <a:rPr lang="en-US" sz="1000">
                <a:latin typeface="Arial" pitchFamily="34" charset="0"/>
              </a:rPr>
              <a:t>Service Catalog and Service Request Management</a:t>
            </a:r>
            <a:endParaRPr lang="en-IN" sz="1000">
              <a:latin typeface="Arial" pitchFamily="34" charset="0"/>
            </a:endParaRPr>
          </a:p>
          <a:p>
            <a:pPr>
              <a:buFont typeface="Arial" pitchFamily="34" charset="0"/>
              <a:buChar char="-"/>
            </a:pPr>
            <a:r>
              <a:rPr lang="en-US" sz="1000">
                <a:latin typeface="Arial" pitchFamily="34" charset="0"/>
              </a:rPr>
              <a:t>Service Desk, Incident and Problem Management</a:t>
            </a:r>
            <a:endParaRPr lang="en-IN" sz="1000">
              <a:latin typeface="Arial" pitchFamily="34" charset="0"/>
            </a:endParaRPr>
          </a:p>
          <a:p>
            <a:pPr>
              <a:buFont typeface="Arial" pitchFamily="34" charset="0"/>
              <a:buChar char="-"/>
            </a:pPr>
            <a:r>
              <a:rPr lang="en-US" sz="1000">
                <a:latin typeface="Arial" pitchFamily="34" charset="0"/>
              </a:rPr>
              <a:t>Service Monitoring and Event Management</a:t>
            </a:r>
            <a:endParaRPr lang="en-IN" sz="1000">
              <a:latin typeface="Arial" pitchFamily="34" charset="0"/>
            </a:endParaRPr>
          </a:p>
          <a:p>
            <a:pPr>
              <a:buFont typeface="Arial" pitchFamily="34" charset="0"/>
              <a:buChar char="-"/>
            </a:pPr>
            <a:r>
              <a:rPr lang="en-US" sz="1000">
                <a:latin typeface="Arial" pitchFamily="34" charset="0"/>
              </a:rPr>
              <a:t>Service Level and Availability management</a:t>
            </a:r>
            <a:endParaRPr lang="en-IN" sz="1000">
              <a:latin typeface="Arial" pitchFamily="34" charset="0"/>
            </a:endParaRPr>
          </a:p>
          <a:p>
            <a:pPr>
              <a:buFont typeface="Arial" pitchFamily="34" charset="0"/>
              <a:buChar char="-"/>
            </a:pPr>
            <a:r>
              <a:rPr lang="en-US" sz="1000">
                <a:latin typeface="Arial" pitchFamily="34" charset="0"/>
              </a:rPr>
              <a:t>Leverage new software technologies to improve information access from your existing  assets</a:t>
            </a:r>
            <a:endParaRPr lang="en-IN" sz="1000">
              <a:latin typeface="Arial" pitchFamily="34" charset="0"/>
            </a:endParaRPr>
          </a:p>
          <a:p>
            <a:pPr marL="266700" lvl="1" indent="-85725">
              <a:buFontTx/>
              <a:buChar char="•"/>
            </a:pPr>
            <a:r>
              <a:rPr lang="en-US" sz="1000">
                <a:latin typeface="Arial" pitchFamily="34" charset="0"/>
                <a:cs typeface="Arial" pitchFamily="34" charset="0"/>
              </a:rPr>
              <a:t>Improve IT efficiency with programs that address additional process improvements: </a:t>
            </a:r>
            <a:endParaRPr lang="en-IN" sz="1000">
              <a:latin typeface="Arial" pitchFamily="34" charset="0"/>
              <a:cs typeface="Arial" pitchFamily="34" charset="0"/>
            </a:endParaRPr>
          </a:p>
          <a:p>
            <a:pPr>
              <a:buFont typeface="Arial" pitchFamily="34" charset="0"/>
              <a:buChar char="-"/>
            </a:pPr>
            <a:r>
              <a:rPr lang="en-US" sz="1000">
                <a:latin typeface="Arial" pitchFamily="34" charset="0"/>
              </a:rPr>
              <a:t>Asset and Configuration Management</a:t>
            </a:r>
            <a:endParaRPr lang="en-IN" sz="1000">
              <a:latin typeface="Arial" pitchFamily="34" charset="0"/>
            </a:endParaRPr>
          </a:p>
          <a:p>
            <a:pPr>
              <a:buFont typeface="Arial" pitchFamily="34" charset="0"/>
              <a:buChar char="-"/>
            </a:pPr>
            <a:r>
              <a:rPr lang="en-US" sz="1000">
                <a:latin typeface="Arial" pitchFamily="34" charset="0"/>
              </a:rPr>
              <a:t>Chargeback and Accounting</a:t>
            </a:r>
            <a:endParaRPr lang="en-IN" sz="1000">
              <a:latin typeface="Arial" pitchFamily="34" charset="0"/>
            </a:endParaRPr>
          </a:p>
          <a:p>
            <a:pPr>
              <a:buFont typeface="Arial" pitchFamily="34" charset="0"/>
              <a:buChar char="-"/>
            </a:pPr>
            <a:r>
              <a:rPr lang="en-US" sz="1000">
                <a:latin typeface="Arial" pitchFamily="34" charset="0"/>
              </a:rPr>
              <a:t>Performance and Capacity management</a:t>
            </a:r>
            <a:endParaRPr lang="en-IN" sz="1000">
              <a:latin typeface="Arial" pitchFamily="34" charset="0"/>
            </a:endParaRPr>
          </a:p>
          <a:p>
            <a:pPr>
              <a:buFont typeface="Arial" pitchFamily="34" charset="0"/>
              <a:buChar char="-"/>
            </a:pPr>
            <a:r>
              <a:rPr lang="en-US" sz="1000">
                <a:latin typeface="Arial" pitchFamily="34" charset="0"/>
              </a:rPr>
              <a:t>Leverage new software technologies to improve information access from your existing assets</a:t>
            </a:r>
            <a:endParaRPr lang="en-IN" sz="1000">
              <a:latin typeface="Arial" pitchFamily="34" charset="0"/>
            </a:endParaRPr>
          </a:p>
          <a:p>
            <a:pPr marL="266700" lvl="1" indent="-85725">
              <a:buFontTx/>
              <a:buChar char="•"/>
            </a:pPr>
            <a:r>
              <a:rPr lang="en-US" sz="1000">
                <a:latin typeface="Arial" pitchFamily="34" charset="0"/>
                <a:cs typeface="Arial" pitchFamily="34" charset="0"/>
              </a:rPr>
              <a:t>Program communications, as well as operational reporting needs to be revised to focus on business driven outcome metrics and business value. This will require better conceptual models as well as improved operational reporting and dashboards.</a:t>
            </a:r>
            <a:endParaRPr lang="en-IN" sz="1000">
              <a:latin typeface="Arial" pitchFamily="34" charset="0"/>
              <a:cs typeface="Arial" pitchFamily="34" charset="0"/>
            </a:endParaRPr>
          </a:p>
          <a:p>
            <a:r>
              <a:rPr lang="en-US" sz="1000">
                <a:latin typeface="Arial" pitchFamily="34" charset="0"/>
              </a:rPr>
              <a:t>In convincing business leaders to invest in IT projects, it’s important to speak the language of the business – to promise not just cost take out, but cost take out of business activities.  Not just risk management – but approaches to move the business forward without taking too much risk</a:t>
            </a:r>
            <a:endParaRPr lang="en-IN" sz="1000">
              <a:latin typeface="Arial" pitchFamily="34" charset="0"/>
            </a:endParaRPr>
          </a:p>
          <a:p>
            <a:r>
              <a:rPr lang="en-US" sz="1000">
                <a:latin typeface="Arial" pitchFamily="34" charset="0"/>
              </a:rPr>
              <a:t>Executive buy-in is critical to the success of all transformational activities, so aligning projects with business priorities - presenting the IT budget in business terms, mapping IT spending and projects with business programs, mapping IT spending to business categories like running the business, growing the business and transforming the business.</a:t>
            </a:r>
            <a:endParaRPr lang="en-IN" sz="1000">
              <a:latin typeface="Arial" pitchFamily="34" charset="0"/>
            </a:endParaRPr>
          </a:p>
          <a:p>
            <a:r>
              <a:rPr lang="en-US" sz="1000">
                <a:latin typeface="Arial" pitchFamily="34" charset="0"/>
              </a:rPr>
              <a:t>This requires business people running IT …  IT people learning to think and speak like business people, or Business and IT people collaborating more.  It requires a focus on how IT assets (resources and management capabilities) can better deliver business value.</a:t>
            </a:r>
            <a:endParaRPr lang="en-IN" sz="1000">
              <a:latin typeface="Arial" pitchFamily="34" charset="0"/>
            </a:endParaRPr>
          </a:p>
          <a:p>
            <a:r>
              <a:rPr lang="en-IN" sz="1000">
                <a:latin typeface="Arial" pitchFamily="34" charset="0"/>
              </a:rPr>
              <a:t> </a:t>
            </a:r>
          </a:p>
          <a:p>
            <a:pPr>
              <a:spcAft>
                <a:spcPct val="45000"/>
              </a:spcAft>
            </a:pPr>
            <a:endParaRPr lang="en-US" sz="100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xfrm>
            <a:off x="1328738" y="722313"/>
            <a:ext cx="4657725" cy="3598862"/>
          </a:xfrm>
          <a:ln/>
        </p:spPr>
      </p:sp>
      <p:sp>
        <p:nvSpPr>
          <p:cNvPr id="23555" name="Rectangle 3"/>
          <p:cNvSpPr>
            <a:spLocks noGrp="1" noChangeArrowheads="1"/>
          </p:cNvSpPr>
          <p:nvPr>
            <p:ph type="body" idx="1"/>
          </p:nvPr>
        </p:nvSpPr>
        <p:spPr>
          <a:noFill/>
          <a:ln/>
        </p:spPr>
        <p:txBody>
          <a:bodyPr/>
          <a:lstStyle/>
          <a:p>
            <a:r>
              <a:rPr lang="en-US" sz="1000" b="1">
                <a:latin typeface="Arial" pitchFamily="34" charset="0"/>
                <a:cs typeface="Arial" pitchFamily="34" charset="0"/>
              </a:rPr>
              <a:t>Today’s economic turmoil is challenging CIOs to rethink how to best support their business</a:t>
            </a:r>
          </a:p>
          <a:p>
            <a:endParaRPr lang="en-US" sz="1000" b="1">
              <a:latin typeface="Arial" pitchFamily="34" charset="0"/>
              <a:cs typeface="Arial" pitchFamily="34" charset="0"/>
            </a:endParaRPr>
          </a:p>
          <a:p>
            <a:r>
              <a:rPr lang="en-US" sz="1000">
                <a:latin typeface="Arial" pitchFamily="34" charset="0"/>
                <a:cs typeface="Arial" pitchFamily="34" charset="0"/>
              </a:rPr>
              <a:t>The world economy has been rocked by a prolonged downturn.  This is forcing CIO’s to consider changes to their plans in response to changing business requirements in the midst of economic uncertainty.  In this discussion, we will be looking at what CIOs around the world have told us they are doing to adjust their service management plans to support the critical business challenges in this economy</a:t>
            </a:r>
            <a:endParaRPr lang="en-IN" sz="1000">
              <a:latin typeface="Arial" pitchFamily="34" charset="0"/>
              <a:cs typeface="Arial" pitchFamily="34" charset="0"/>
            </a:endParaRPr>
          </a:p>
          <a:p>
            <a:r>
              <a:rPr lang="en-US" sz="1000">
                <a:latin typeface="Arial" pitchFamily="34" charset="0"/>
                <a:cs typeface="Arial" pitchFamily="34" charset="0"/>
              </a:rPr>
              <a:t>The current economic situation is driven by a number of factors: (background &amp; general characteristics, i.e. not from the CIO research in this study)</a:t>
            </a:r>
            <a:endParaRPr lang="en-IN" sz="1000">
              <a:latin typeface="Arial" pitchFamily="34" charset="0"/>
              <a:cs typeface="Arial" pitchFamily="34" charset="0"/>
            </a:endParaRPr>
          </a:p>
          <a:p>
            <a:pPr marL="542925" lvl="1" indent="-85725">
              <a:buFontTx/>
              <a:buChar char="•"/>
            </a:pPr>
            <a:r>
              <a:rPr lang="en-US" sz="1000">
                <a:latin typeface="Arial" pitchFamily="34" charset="0"/>
                <a:cs typeface="Arial" pitchFamily="34" charset="0"/>
              </a:rPr>
              <a:t>Frozen credit markets and limited access to capital</a:t>
            </a:r>
            <a:endParaRPr lang="en-IN" sz="1000">
              <a:latin typeface="Arial" pitchFamily="34" charset="0"/>
              <a:cs typeface="Arial" pitchFamily="34" charset="0"/>
            </a:endParaRPr>
          </a:p>
          <a:p>
            <a:pPr marL="542925" lvl="1" indent="-85725">
              <a:buFontTx/>
              <a:buChar char="•"/>
            </a:pPr>
            <a:r>
              <a:rPr lang="en-US" sz="1000">
                <a:latin typeface="Arial" pitchFamily="34" charset="0"/>
                <a:cs typeface="Arial" pitchFamily="34" charset="0"/>
              </a:rPr>
              <a:t>Economic downturn and future uncertainty</a:t>
            </a:r>
            <a:endParaRPr lang="en-IN" sz="1000">
              <a:latin typeface="Arial" pitchFamily="34" charset="0"/>
              <a:cs typeface="Arial" pitchFamily="34" charset="0"/>
            </a:endParaRPr>
          </a:p>
          <a:p>
            <a:pPr marL="542925" lvl="1" indent="-85725">
              <a:buFontTx/>
              <a:buChar char="•"/>
            </a:pPr>
            <a:r>
              <a:rPr lang="en-US" sz="1000">
                <a:latin typeface="Arial" pitchFamily="34" charset="0"/>
                <a:cs typeface="Arial" pitchFamily="34" charset="0"/>
              </a:rPr>
              <a:t>Energy shortfalls and erratic commodity prices</a:t>
            </a:r>
            <a:endParaRPr lang="en-IN" sz="1000">
              <a:latin typeface="Arial" pitchFamily="34" charset="0"/>
              <a:cs typeface="Arial" pitchFamily="34" charset="0"/>
            </a:endParaRPr>
          </a:p>
          <a:p>
            <a:pPr marL="542925" lvl="1" indent="-85725">
              <a:buFontTx/>
              <a:buChar char="•"/>
            </a:pPr>
            <a:r>
              <a:rPr lang="en-US" sz="1000">
                <a:latin typeface="Arial" pitchFamily="34" charset="0"/>
                <a:cs typeface="Arial" pitchFamily="34" charset="0"/>
              </a:rPr>
              <a:t>Information explosion and risk/opportunity growth</a:t>
            </a:r>
            <a:endParaRPr lang="en-IN" sz="1000">
              <a:latin typeface="Arial" pitchFamily="34" charset="0"/>
              <a:cs typeface="Arial" pitchFamily="34" charset="0"/>
            </a:endParaRPr>
          </a:p>
          <a:p>
            <a:pPr marL="542925" lvl="1" indent="-85725">
              <a:buFontTx/>
              <a:buChar char="•"/>
            </a:pPr>
            <a:r>
              <a:rPr lang="en-US" sz="1000">
                <a:latin typeface="Arial" pitchFamily="34" charset="0"/>
                <a:cs typeface="Arial" pitchFamily="34" charset="0"/>
              </a:rPr>
              <a:t>Slowing superpowers and emerging economies</a:t>
            </a:r>
            <a:endParaRPr lang="en-IN" sz="1000">
              <a:latin typeface="Arial" pitchFamily="34" charset="0"/>
              <a:cs typeface="Arial" pitchFamily="34" charset="0"/>
            </a:endParaRPr>
          </a:p>
          <a:p>
            <a:pPr marL="542925" lvl="1" indent="-85725">
              <a:buFontTx/>
              <a:buChar char="•"/>
            </a:pPr>
            <a:r>
              <a:rPr lang="en-US" sz="1000">
                <a:latin typeface="Arial" pitchFamily="34" charset="0"/>
                <a:cs typeface="Arial" pitchFamily="34" charset="0"/>
              </a:rPr>
              <a:t>New customer demands and business models</a:t>
            </a:r>
            <a:br>
              <a:rPr lang="en-US" sz="1000">
                <a:latin typeface="Arial" pitchFamily="34" charset="0"/>
                <a:cs typeface="Arial" pitchFamily="34" charset="0"/>
              </a:rPr>
            </a:br>
            <a:endParaRPr lang="en-IN" sz="1000">
              <a:latin typeface="Arial" pitchFamily="34" charset="0"/>
              <a:cs typeface="Arial" pitchFamily="34" charset="0"/>
            </a:endParaRPr>
          </a:p>
          <a:p>
            <a:r>
              <a:rPr lang="en-US" sz="1000">
                <a:latin typeface="Arial" pitchFamily="34" charset="0"/>
                <a:cs typeface="Arial" pitchFamily="34" charset="0"/>
              </a:rPr>
              <a:t>In short, the worldwide business environment is experiencing significant turmoil – marked by:</a:t>
            </a:r>
            <a:endParaRPr lang="en-IN" sz="1000">
              <a:latin typeface="Arial" pitchFamily="34" charset="0"/>
              <a:cs typeface="Arial" pitchFamily="34" charset="0"/>
            </a:endParaRPr>
          </a:p>
          <a:p>
            <a:pPr marL="542925" lvl="1" indent="-85725">
              <a:buFontTx/>
              <a:buChar char="•"/>
            </a:pPr>
            <a:r>
              <a:rPr lang="en-US" sz="1000">
                <a:latin typeface="Arial" pitchFamily="34" charset="0"/>
                <a:cs typeface="Arial" pitchFamily="34" charset="0"/>
              </a:rPr>
              <a:t>Market volatility</a:t>
            </a:r>
            <a:endParaRPr lang="en-IN" sz="1000">
              <a:latin typeface="Arial" pitchFamily="34" charset="0"/>
              <a:cs typeface="Arial" pitchFamily="34" charset="0"/>
            </a:endParaRPr>
          </a:p>
          <a:p>
            <a:pPr marL="542925" lvl="1" indent="-85725">
              <a:buFontTx/>
              <a:buChar char="•"/>
            </a:pPr>
            <a:r>
              <a:rPr lang="en-US" sz="1000">
                <a:latin typeface="Arial" pitchFamily="34" charset="0"/>
                <a:cs typeface="Arial" pitchFamily="34" charset="0"/>
              </a:rPr>
              <a:t>Credit squeeze</a:t>
            </a:r>
            <a:endParaRPr lang="en-IN" sz="1000">
              <a:latin typeface="Arial" pitchFamily="34" charset="0"/>
              <a:cs typeface="Arial" pitchFamily="34" charset="0"/>
            </a:endParaRPr>
          </a:p>
          <a:p>
            <a:pPr marL="542925" lvl="1" indent="-85725">
              <a:buFontTx/>
              <a:buChar char="•"/>
            </a:pPr>
            <a:r>
              <a:rPr lang="en-US" sz="1000">
                <a:latin typeface="Arial" pitchFamily="34" charset="0"/>
                <a:cs typeface="Arial" pitchFamily="34" charset="0"/>
              </a:rPr>
              <a:t>Slowing global expansion</a:t>
            </a:r>
            <a:endParaRPr lang="en-IN" sz="1000">
              <a:latin typeface="Arial" pitchFamily="34" charset="0"/>
              <a:cs typeface="Arial" pitchFamily="34" charset="0"/>
            </a:endParaRPr>
          </a:p>
          <a:p>
            <a:pPr marL="542925" lvl="1" indent="-85725">
              <a:buFontTx/>
              <a:buChar char="•"/>
            </a:pPr>
            <a:r>
              <a:rPr lang="en-US" sz="1000">
                <a:latin typeface="Arial" pitchFamily="34" charset="0"/>
                <a:cs typeface="Arial" pitchFamily="34" charset="0"/>
              </a:rPr>
              <a:t>Banking restructuring</a:t>
            </a:r>
            <a:endParaRPr lang="en-IN" sz="1000">
              <a:latin typeface="Arial" pitchFamily="34" charset="0"/>
              <a:cs typeface="Arial" pitchFamily="34" charset="0"/>
            </a:endParaRPr>
          </a:p>
          <a:p>
            <a:pPr marL="542925" lvl="1" indent="-85725">
              <a:buFontTx/>
              <a:buChar char="•"/>
            </a:pPr>
            <a:r>
              <a:rPr lang="en-US" sz="1000">
                <a:latin typeface="Arial" pitchFamily="34" charset="0"/>
                <a:cs typeface="Arial" pitchFamily="34" charset="0"/>
              </a:rPr>
              <a:t>Mergers and acquisitions</a:t>
            </a:r>
            <a:endParaRPr lang="en-IN" sz="1000">
              <a:latin typeface="Arial" pitchFamily="34" charset="0"/>
              <a:cs typeface="Arial" pitchFamily="34" charset="0"/>
            </a:endParaRPr>
          </a:p>
          <a:p>
            <a:pPr>
              <a:lnSpc>
                <a:spcPct val="80000"/>
              </a:lnSpc>
            </a:pPr>
            <a:endParaRPr lang="en-US" sz="1000">
              <a:latin typeface="Arial" pitchFamily="34" charset="0"/>
              <a:cs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txBox="1">
            <a:spLocks noGrp="1" noChangeArrowheads="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a:fld id="{276C2F4C-BC31-4938-A102-A15AF81CB2CB}" type="slidenum">
              <a:rPr lang="en-US" sz="1300"/>
              <a:pPr algn="r" defTabSz="966788"/>
              <a:t>3</a:t>
            </a:fld>
            <a:endParaRPr lang="en-US" sz="1300"/>
          </a:p>
        </p:txBody>
      </p:sp>
      <p:sp>
        <p:nvSpPr>
          <p:cNvPr id="24579" name="Rectangle 2"/>
          <p:cNvSpPr>
            <a:spLocks noGrp="1" noRot="1" noChangeAspect="1" noChangeArrowheads="1" noTextEdit="1"/>
          </p:cNvSpPr>
          <p:nvPr>
            <p:ph type="sldImg"/>
          </p:nvPr>
        </p:nvSpPr>
        <p:spPr>
          <a:xfrm>
            <a:off x="1327150" y="720725"/>
            <a:ext cx="4660900" cy="3600450"/>
          </a:xfrm>
          <a:ln/>
        </p:spPr>
      </p:sp>
      <p:sp>
        <p:nvSpPr>
          <p:cNvPr id="24580" name="Rectangle 3"/>
          <p:cNvSpPr>
            <a:spLocks noGrp="1" noChangeArrowheads="1"/>
          </p:cNvSpPr>
          <p:nvPr>
            <p:ph type="body" idx="1"/>
          </p:nvPr>
        </p:nvSpPr>
        <p:spPr>
          <a:noFill/>
          <a:ln/>
        </p:spPr>
        <p:txBody>
          <a:bodyPr lIns="96653" tIns="48326" rIns="96653" bIns="48326"/>
          <a:lstStyle/>
          <a:p>
            <a:r>
              <a:rPr lang="en-US" sz="1000" b="1">
                <a:latin typeface="Arial" pitchFamily="34" charset="0"/>
              </a:rPr>
              <a:t>Your peers recently shared how the recent economic turmoil has affected their service management plans</a:t>
            </a:r>
          </a:p>
          <a:p>
            <a:endParaRPr lang="en-US" sz="1000" b="1">
              <a:latin typeface="Arial" pitchFamily="34" charset="0"/>
            </a:endParaRPr>
          </a:p>
          <a:p>
            <a:r>
              <a:rPr lang="en-US" sz="1000">
                <a:latin typeface="Arial" pitchFamily="34" charset="0"/>
              </a:rPr>
              <a:t>IBM interviewed CIOs and other IT decision makers in five countries to gather geographic and industry-specific insights for service management programs and projects.  We also sought answers to the following questions:</a:t>
            </a:r>
            <a:endParaRPr lang="en-IN" sz="1000">
              <a:latin typeface="Arial" pitchFamily="34" charset="0"/>
            </a:endParaRPr>
          </a:p>
          <a:p>
            <a:pPr marL="542925" lvl="1" indent="-85725">
              <a:buFontTx/>
              <a:buChar char="•"/>
            </a:pPr>
            <a:r>
              <a:rPr lang="en-US" sz="1000">
                <a:latin typeface="Arial" pitchFamily="34" charset="0"/>
                <a:cs typeface="Arial" pitchFamily="34" charset="0"/>
              </a:rPr>
              <a:t>How is economic uncertainty impacting business strategy?</a:t>
            </a:r>
            <a:endParaRPr lang="en-IN" sz="1000">
              <a:latin typeface="Arial" pitchFamily="34" charset="0"/>
              <a:cs typeface="Arial" pitchFamily="34" charset="0"/>
            </a:endParaRPr>
          </a:p>
          <a:p>
            <a:pPr marL="542925" lvl="1" indent="-85725">
              <a:buFontTx/>
              <a:buChar char="•"/>
            </a:pPr>
            <a:r>
              <a:rPr lang="en-US" sz="1000">
                <a:latin typeface="Arial" pitchFamily="34" charset="0"/>
                <a:cs typeface="Arial" pitchFamily="34" charset="0"/>
              </a:rPr>
              <a:t>How is economic uncertainty impacting business objectives and subsequently IT initiatives?</a:t>
            </a:r>
            <a:endParaRPr lang="en-IN" sz="1000">
              <a:latin typeface="Arial" pitchFamily="34" charset="0"/>
              <a:cs typeface="Arial" pitchFamily="34" charset="0"/>
            </a:endParaRPr>
          </a:p>
          <a:p>
            <a:pPr marL="542925" lvl="1" indent="-85725">
              <a:buFontTx/>
              <a:buChar char="•"/>
            </a:pPr>
            <a:r>
              <a:rPr lang="en-US" sz="1000">
                <a:latin typeface="Arial" pitchFamily="34" charset="0"/>
                <a:cs typeface="Arial" pitchFamily="34" charset="0"/>
              </a:rPr>
              <a:t>What is the relative economic impact on service management versus other areas of IT?</a:t>
            </a:r>
            <a:endParaRPr lang="en-IN" sz="1000">
              <a:latin typeface="Arial" pitchFamily="34" charset="0"/>
              <a:cs typeface="Arial" pitchFamily="34" charset="0"/>
            </a:endParaRPr>
          </a:p>
          <a:p>
            <a:pPr marL="542925" lvl="1" indent="-85725">
              <a:buFontTx/>
              <a:buChar char="•"/>
            </a:pPr>
            <a:r>
              <a:rPr lang="en-US" sz="1000">
                <a:latin typeface="Arial" pitchFamily="34" charset="0"/>
                <a:cs typeface="Arial" pitchFamily="34" charset="0"/>
              </a:rPr>
              <a:t>Do companies see value in continuing service management projects and how are they measuring that return?</a:t>
            </a:r>
            <a:endParaRPr lang="en-IN" sz="1000">
              <a:latin typeface="Arial" pitchFamily="34" charset="0"/>
              <a:cs typeface="Arial" pitchFamily="34" charset="0"/>
            </a:endParaRPr>
          </a:p>
          <a:p>
            <a:pPr marL="542925" lvl="1" indent="-85725">
              <a:buFontTx/>
              <a:buChar char="•"/>
            </a:pPr>
            <a:r>
              <a:rPr lang="en-US" sz="1000">
                <a:latin typeface="Arial" pitchFamily="34" charset="0"/>
                <a:cs typeface="Arial" pitchFamily="34" charset="0"/>
              </a:rPr>
              <a:t>What is the depth and duration of the economic impact on service management projects and spending?</a:t>
            </a:r>
            <a:endParaRPr lang="en-IN" sz="1000">
              <a:latin typeface="Arial" pitchFamily="34" charset="0"/>
              <a:cs typeface="Arial" pitchFamily="34" charset="0"/>
            </a:endParaRPr>
          </a:p>
          <a:p>
            <a:r>
              <a:rPr lang="en-US" sz="1000">
                <a:latin typeface="Arial" pitchFamily="34" charset="0"/>
              </a:rPr>
              <a:t>To this end, we conducted blind surveys (via the Internet in December 2008 – January 2009) with key decision-makers at Large Enterprises in the United States, France, Germany, Japan, and China.  The study findings are based on 421 interviews – 25% of those interviewed were CIOs, 34% were other IT executives, and 41% CFOs and other executives responsible for IT investment decisions.</a:t>
            </a:r>
            <a:endParaRPr lang="en-IN" sz="1000">
              <a:latin typeface="Arial" pitchFamily="34" charset="0"/>
            </a:endParaRPr>
          </a:p>
          <a:p>
            <a:r>
              <a:rPr lang="en-US" sz="1000" b="1">
                <a:latin typeface="Arial" pitchFamily="34" charset="0"/>
              </a:rPr>
              <a:t>The overall objective of this study:</a:t>
            </a:r>
            <a:r>
              <a:rPr lang="en-US" sz="1000">
                <a:latin typeface="Arial" pitchFamily="34" charset="0"/>
              </a:rPr>
              <a:t> Provide insights for our own investment planning in service management products and services as well as to provide guidance to our customers for how to approach service management investments in the current economy</a:t>
            </a:r>
            <a:endParaRPr lang="en-IN" sz="1000">
              <a:latin typeface="Arial" pitchFamily="34" charset="0"/>
            </a:endParaRPr>
          </a:p>
          <a:p>
            <a:pPr eaLnBrk="1" hangingPunct="1">
              <a:lnSpc>
                <a:spcPct val="80000"/>
              </a:lnSpc>
            </a:pPr>
            <a:endParaRPr lang="en-US" sz="100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xfrm>
            <a:off x="731838" y="4560888"/>
            <a:ext cx="5592762" cy="4319587"/>
          </a:xfrm>
          <a:noFill/>
          <a:ln/>
        </p:spPr>
        <p:txBody>
          <a:bodyPr/>
          <a:lstStyle/>
          <a:p>
            <a:r>
              <a:rPr lang="en-US" sz="1000" b="1" i="1">
                <a:latin typeface="Arial" pitchFamily="34" charset="0"/>
              </a:rPr>
              <a:t>Economic uncertainty</a:t>
            </a:r>
            <a:r>
              <a:rPr lang="en-US" sz="1000" b="1">
                <a:latin typeface="Arial" pitchFamily="34" charset="0"/>
              </a:rPr>
              <a:t> is the external influence most impacting business strategy and plans currently</a:t>
            </a:r>
          </a:p>
          <a:p>
            <a:endParaRPr lang="en-US" sz="1000" b="1">
              <a:latin typeface="Arial" pitchFamily="34" charset="0"/>
            </a:endParaRPr>
          </a:p>
          <a:p>
            <a:r>
              <a:rPr lang="en-US" sz="1000">
                <a:latin typeface="Arial" pitchFamily="34" charset="0"/>
              </a:rPr>
              <a:t>The first finding was not a surprise – uncertainty over the current economic environment is the number one factor impacting business strategy and planning – with nearly two-thirds of respondents citing the economy has having a significant impact on decisions.  While other factors are also important – this one issue is predominant.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pPr eaLnBrk="1" hangingPunct="1">
              <a:spcBef>
                <a:spcPct val="0"/>
              </a:spcBef>
            </a:pPr>
            <a:r>
              <a:rPr lang="en-US" sz="800" b="1">
                <a:latin typeface="Arial" pitchFamily="34" charset="0"/>
              </a:rPr>
              <a:t>Flat budgets and changing business requirements are causing most IT organizations to reprioritize</a:t>
            </a:r>
          </a:p>
          <a:p>
            <a:pPr>
              <a:spcBef>
                <a:spcPct val="0"/>
              </a:spcBef>
            </a:pPr>
            <a:endParaRPr lang="en-US" sz="800" b="1">
              <a:latin typeface="Arial" pitchFamily="34" charset="0"/>
            </a:endParaRPr>
          </a:p>
          <a:p>
            <a:pPr>
              <a:spcBef>
                <a:spcPct val="0"/>
              </a:spcBef>
            </a:pPr>
            <a:r>
              <a:rPr lang="en-US" sz="800">
                <a:latin typeface="Arial" pitchFamily="34" charset="0"/>
              </a:rPr>
              <a:t>The study’s second finding did surprise us a bit – when we asked the respondents to indicate their IT investment outlook for 2009 – a large majority indicated IT budgets would be flat – or just slightly higher or lower.  Only 10% indicated their IT budgets would be down significantly, while 5% were reporting significant increases.   We did detect a minor skew towards an overall slight decline.  While your situation might be different – this seems to be the overall pattern. </a:t>
            </a:r>
          </a:p>
          <a:p>
            <a:pPr>
              <a:spcBef>
                <a:spcPct val="0"/>
              </a:spcBef>
            </a:pPr>
            <a:endParaRPr lang="en-US" sz="800">
              <a:latin typeface="Arial" pitchFamily="34" charset="0"/>
            </a:endParaRPr>
          </a:p>
          <a:p>
            <a:pPr>
              <a:spcBef>
                <a:spcPct val="0"/>
              </a:spcBef>
            </a:pPr>
            <a:r>
              <a:rPr lang="en-US" sz="800">
                <a:latin typeface="Arial" pitchFamily="34" charset="0"/>
              </a:rPr>
              <a:t>We believe this is because business leaders are depending upon IT to help the entire enterprise become more efficient, productive and competitive – in essence saying that they’re holding IT investment relatively flat because they need IT to help the business succeed.   This is a departure from past downturns, when IT – like other business functions – shared in across the board budget cuts. Business activities are now so dependant on the quality of IT services that it is a business priority to maintain investment in IT even in the midst of significant economic downturn so the business can confront new business challenges. </a:t>
            </a:r>
          </a:p>
          <a:p>
            <a:pPr>
              <a:spcBef>
                <a:spcPct val="0"/>
              </a:spcBef>
            </a:pPr>
            <a:endParaRPr lang="en-US" sz="800">
              <a:latin typeface="Arial" pitchFamily="34" charset="0"/>
            </a:endParaRPr>
          </a:p>
          <a:p>
            <a:pPr>
              <a:spcBef>
                <a:spcPct val="0"/>
              </a:spcBef>
            </a:pPr>
            <a:r>
              <a:rPr lang="en-US" sz="800">
                <a:latin typeface="Arial" pitchFamily="34" charset="0"/>
              </a:rPr>
              <a:t>The obvious challenge for CIOs is to match IT priorities with new business priorities.  With the business needing IT to deliver more capabilities and services to the enterprise even a flat budget requires some serious juggling of IT projects.  Some IT investments are essential and not at all optional – so, after determining what spending is not optional and given even a flat budget, there are limited funds available to deal with new challenges.  As a consequence, some existing plans will be cut, some will be maintained and there may be some new unplanned projects that jump to the head of the funding queue.   </a:t>
            </a:r>
          </a:p>
          <a:p>
            <a:pPr>
              <a:spcBef>
                <a:spcPct val="0"/>
              </a:spcBef>
            </a:pPr>
            <a:endParaRPr lang="en-US" sz="800">
              <a:latin typeface="Arial" pitchFamily="34" charset="0"/>
            </a:endParaRPr>
          </a:p>
          <a:p>
            <a:pPr>
              <a:spcBef>
                <a:spcPct val="0"/>
              </a:spcBef>
            </a:pPr>
            <a:r>
              <a:rPr lang="en-US" sz="800">
                <a:latin typeface="Arial" pitchFamily="34" charset="0"/>
              </a:rPr>
              <a:t>So, CIOs need to set the right strategy for IT with an ability to help distinguish: 1) what spending is not optional, and 2) what does not need to be done now.  It is also vital that the CIO and the business establish the right governance model in order to direct and control changes from the top down. Clear decision rights and accountability chains for these kinds of decisions are critical to reduce waste, scrap, re-work, redundant effort, as well as avoid a stalled workforce and frustration – all of which increase costs during period of change</a:t>
            </a:r>
          </a:p>
          <a:p>
            <a:pPr>
              <a:spcBef>
                <a:spcPct val="0"/>
              </a:spcBef>
            </a:pPr>
            <a:endParaRPr lang="en-US" sz="800">
              <a:latin typeface="Arial" pitchFamily="34" charset="0"/>
            </a:endParaRPr>
          </a:p>
          <a:p>
            <a:pPr>
              <a:spcBef>
                <a:spcPct val="0"/>
              </a:spcBef>
            </a:pPr>
            <a:r>
              <a:rPr lang="en-US" sz="800">
                <a:latin typeface="Arial" pitchFamily="34" charset="0"/>
              </a:rPr>
              <a:t>Additional background (i.e. third-party findings)</a:t>
            </a:r>
          </a:p>
          <a:p>
            <a:pPr>
              <a:spcBef>
                <a:spcPct val="0"/>
              </a:spcBef>
            </a:pPr>
            <a:endParaRPr lang="en-US" sz="800">
              <a:latin typeface="Arial" pitchFamily="34" charset="0"/>
            </a:endParaRPr>
          </a:p>
          <a:p>
            <a:pPr eaLnBrk="1" hangingPunct="1">
              <a:spcBef>
                <a:spcPct val="0"/>
              </a:spcBef>
            </a:pPr>
            <a:r>
              <a:rPr lang="en-US" sz="800">
                <a:latin typeface="Arial" pitchFamily="34" charset="0"/>
              </a:rPr>
              <a:t>The Gartner 2009 CIO Study identifies the same priorities we are seeing (summary, paraphrase)</a:t>
            </a:r>
          </a:p>
          <a:p>
            <a:pPr eaLnBrk="1" hangingPunct="1">
              <a:spcBef>
                <a:spcPct val="0"/>
              </a:spcBef>
              <a:buFontTx/>
              <a:buChar char="•"/>
            </a:pPr>
            <a:r>
              <a:rPr lang="en-US" sz="800">
                <a:latin typeface="Arial" pitchFamily="34" charset="0"/>
              </a:rPr>
              <a:t>IT contribution to business process improvements through the quality and reliability of IT services</a:t>
            </a:r>
          </a:p>
          <a:p>
            <a:pPr>
              <a:spcBef>
                <a:spcPct val="0"/>
              </a:spcBef>
              <a:buFontTx/>
              <a:buChar char="•"/>
            </a:pPr>
            <a:r>
              <a:rPr lang="en-US" sz="800">
                <a:latin typeface="Arial" pitchFamily="34" charset="0"/>
              </a:rPr>
              <a:t>Reducing enterprise costs through improved quality and reliability of  IT services</a:t>
            </a:r>
          </a:p>
          <a:p>
            <a:pPr>
              <a:spcBef>
                <a:spcPct val="0"/>
              </a:spcBef>
              <a:buFontTx/>
              <a:buChar char="•"/>
            </a:pPr>
            <a:r>
              <a:rPr lang="en-US" sz="800">
                <a:latin typeface="Arial" pitchFamily="34" charset="0"/>
              </a:rPr>
              <a:t>Improve enterprise workforce effectiveness through improved quality and reliability of IT services</a:t>
            </a:r>
          </a:p>
          <a:p>
            <a:pPr>
              <a:spcBef>
                <a:spcPct val="0"/>
              </a:spcBef>
              <a:buFontTx/>
              <a:buChar char="•"/>
            </a:pPr>
            <a:r>
              <a:rPr lang="en-US" sz="800">
                <a:latin typeface="Arial" pitchFamily="34" charset="0"/>
              </a:rPr>
              <a:t>IT to support attracting and retaining new customers through the quality and reliability of IT services</a:t>
            </a:r>
          </a:p>
          <a:p>
            <a:pPr>
              <a:spcBef>
                <a:spcPct val="0"/>
              </a:spcBef>
              <a:buFontTx/>
              <a:buChar char="•"/>
            </a:pPr>
            <a:r>
              <a:rPr lang="en-US" sz="800">
                <a:latin typeface="Arial" pitchFamily="34" charset="0"/>
              </a:rPr>
              <a:t>Technology priority – realize more value from existing assets. </a:t>
            </a:r>
          </a:p>
          <a:p>
            <a:pPr>
              <a:spcBef>
                <a:spcPct val="0"/>
              </a:spcBef>
              <a:buFontTx/>
              <a:buChar char="•"/>
            </a:pPr>
            <a:r>
              <a:rPr lang="en-US" sz="800">
                <a:latin typeface="Arial" pitchFamily="34" charset="0"/>
              </a:rPr>
              <a:t>Focus on improving workforce effectiveness of sales and operational performance within regulatory and financial reporting requirements</a:t>
            </a:r>
          </a:p>
          <a:p>
            <a:pPr>
              <a:spcBef>
                <a:spcPct val="0"/>
              </a:spcBef>
              <a:buFontTx/>
              <a:buChar char="•"/>
            </a:pPr>
            <a:r>
              <a:rPr lang="en-US" sz="800">
                <a:latin typeface="Arial" pitchFamily="34" charset="0"/>
              </a:rPr>
              <a:t>Minimize, standardize, consolidate, rationalize, simplify vendors,  technologies and configurations</a:t>
            </a:r>
          </a:p>
          <a:p>
            <a:pPr>
              <a:spcBef>
                <a:spcPct val="0"/>
              </a:spcBef>
              <a:buFontTx/>
              <a:buChar char="•"/>
            </a:pPr>
            <a:r>
              <a:rPr lang="en-US" sz="800">
                <a:latin typeface="Arial" pitchFamily="34" charset="0"/>
              </a:rPr>
              <a:t>Be resourceful in restructuring IT to raise productivity and agility, because the business will not reduce its demand for IT just because CIOs have fewer resources. </a:t>
            </a:r>
          </a:p>
          <a:p>
            <a:pPr>
              <a:spcBef>
                <a:spcPct val="0"/>
              </a:spcBef>
              <a:buFontTx/>
              <a:buChar char="•"/>
            </a:pPr>
            <a:r>
              <a:rPr lang="en-US" sz="800">
                <a:latin typeface="Arial" pitchFamily="34" charset="0"/>
              </a:rPr>
              <a:t>Modernize the technical infrastructure, as new technologies offer lower cost, use less energy, deliver better performance and provide greater capacity;</a:t>
            </a:r>
          </a:p>
          <a:p>
            <a:pPr>
              <a:spcBef>
                <a:spcPct val="0"/>
              </a:spcBef>
            </a:pPr>
            <a:endParaRPr lang="en-US" sz="800">
              <a:latin typeface="Arial" pitchFamily="34" charset="0"/>
            </a:endParaRPr>
          </a:p>
          <a:p>
            <a:pPr>
              <a:spcBef>
                <a:spcPct val="0"/>
              </a:spcBef>
            </a:pPr>
            <a:r>
              <a:rPr lang="en-US" sz="800">
                <a:latin typeface="Arial" pitchFamily="34" charset="0"/>
              </a:rPr>
              <a:t>According to Gartner - 2009 is looking more like a ham and cheese sandwich — appealing or lousy, depending on the quality of the meat and cheese, but with room for little flourishes like hot mustard and a pickle on the side. The good news? It isn’t bread and water.  The key question is can IT help the company improve business operational efficiency and reduce business operational costs greater than a 10% cut in the IT department budget.</a:t>
            </a:r>
          </a:p>
          <a:p>
            <a:pPr eaLnBrk="1" hangingPunct="1">
              <a:spcBef>
                <a:spcPct val="0"/>
              </a:spcBef>
            </a:pPr>
            <a:endParaRPr lang="en-US" sz="80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p:spPr>
        <p:txBody>
          <a:bodyPr/>
          <a:lstStyle/>
          <a:p>
            <a:pPr>
              <a:lnSpc>
                <a:spcPct val="90000"/>
              </a:lnSpc>
              <a:spcBef>
                <a:spcPct val="0"/>
              </a:spcBef>
            </a:pPr>
            <a:r>
              <a:rPr lang="en-US" sz="1000" b="1">
                <a:latin typeface="Arial" pitchFamily="34" charset="0"/>
              </a:rPr>
              <a:t>Business priorities causing changes to IT programs and project plans</a:t>
            </a:r>
          </a:p>
          <a:p>
            <a:endParaRPr lang="en-US" sz="1000" b="1">
              <a:latin typeface="Arial" pitchFamily="34" charset="0"/>
            </a:endParaRPr>
          </a:p>
          <a:p>
            <a:r>
              <a:rPr lang="en-US" sz="1000">
                <a:latin typeface="Arial" pitchFamily="34" charset="0"/>
              </a:rPr>
              <a:t>In our survey, we asked IT decision makers, what impact a range of business objectives and actions are having on IT projects – are they causing projects to be initiated or expanded on what end of the spectrum – and on the other – are they causing projects to be delayed or cancelled.  On this slide, we’ve stacked the results from top down in order of total impact – both – positive or negative.</a:t>
            </a:r>
          </a:p>
          <a:p>
            <a:endParaRPr lang="en-US" sz="1000">
              <a:latin typeface="Arial" pitchFamily="34" charset="0"/>
            </a:endParaRPr>
          </a:p>
          <a:p>
            <a:r>
              <a:rPr lang="en-US" sz="1000">
                <a:latin typeface="Arial" pitchFamily="34" charset="0"/>
              </a:rPr>
              <a:t>The business priorities that have the greatest impact on IT projects are business efficiency, workforce productivity, information access, and capital expense reduction.  So, CIOs should start by asking what can IT do to help with these issues.  </a:t>
            </a:r>
          </a:p>
          <a:p>
            <a:endParaRPr lang="en-US" sz="1000">
              <a:latin typeface="Arial" pitchFamily="34" charset="0"/>
            </a:endParaRPr>
          </a:p>
          <a:p>
            <a:r>
              <a:rPr lang="en-US" sz="1000">
                <a:latin typeface="Arial" pitchFamily="34" charset="0"/>
              </a:rPr>
              <a:t>The priorities that are the major drivers causing projects to be delayed or cancelled – capital expense, cash position, business model, and restructuring --  are obvious and always painful issues for business leaders to manage.  In today’s environment, capital expense is unlikely to get approved unless it helps the organization get more value from existing assets (capabilities and resources) – and has a rapid payback.</a:t>
            </a:r>
          </a:p>
          <a:p>
            <a:endParaRPr lang="en-US" sz="1000">
              <a:latin typeface="Arial" pitchFamily="34" charset="0"/>
            </a:endParaRPr>
          </a:p>
          <a:p>
            <a:r>
              <a:rPr lang="en-US" sz="1000">
                <a:latin typeface="Arial" pitchFamily="34" charset="0"/>
              </a:rPr>
              <a:t>IT leaders are facing what is primarily a business challenge. This is not an IT issue like the Y2K challenge. This is a bushiness issue and IT leaders need to address it from that perspective.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p:spPr>
        <p:txBody>
          <a:bodyPr/>
          <a:lstStyle/>
          <a:p>
            <a:pPr>
              <a:lnSpc>
                <a:spcPct val="90000"/>
              </a:lnSpc>
              <a:spcBef>
                <a:spcPct val="0"/>
              </a:spcBef>
            </a:pPr>
            <a:r>
              <a:rPr lang="en-US" sz="1000" b="1">
                <a:latin typeface="Arial" pitchFamily="34" charset="0"/>
              </a:rPr>
              <a:t>Top priorities for IT project investments are now security, compliance and improved management</a:t>
            </a:r>
          </a:p>
          <a:p>
            <a:pPr>
              <a:lnSpc>
                <a:spcPct val="90000"/>
              </a:lnSpc>
              <a:spcBef>
                <a:spcPct val="0"/>
              </a:spcBef>
            </a:pPr>
            <a:endParaRPr lang="en-US" sz="1000" b="1">
              <a:latin typeface="Arial" pitchFamily="34" charset="0"/>
            </a:endParaRPr>
          </a:p>
          <a:p>
            <a:pPr>
              <a:lnSpc>
                <a:spcPct val="90000"/>
              </a:lnSpc>
              <a:spcBef>
                <a:spcPct val="0"/>
              </a:spcBef>
            </a:pPr>
            <a:r>
              <a:rPr lang="en-US" sz="1000">
                <a:latin typeface="Arial" pitchFamily="34" charset="0"/>
              </a:rPr>
              <a:t>Security and compliance are not optional investment areas – they must be done – so they are the highest in the list of IT investment priorities in our survey.  However, a number of other investment areas also rank at the top including better management practices to ensure IT services enables both better access to information and enable more productivity across the enterprise.  It’s essential that IT finds ways to help the business workforce get more out of existing resources and capabilities. </a:t>
            </a:r>
          </a:p>
          <a:p>
            <a:pPr>
              <a:lnSpc>
                <a:spcPct val="90000"/>
              </a:lnSpc>
              <a:spcBef>
                <a:spcPct val="0"/>
              </a:spcBef>
            </a:pPr>
            <a:endParaRPr lang="en-US" sz="1000">
              <a:latin typeface="Arial" pitchFamily="34" charset="0"/>
            </a:endParaRPr>
          </a:p>
          <a:p>
            <a:pPr>
              <a:lnSpc>
                <a:spcPct val="90000"/>
              </a:lnSpc>
              <a:spcBef>
                <a:spcPct val="0"/>
              </a:spcBef>
            </a:pPr>
            <a:r>
              <a:rPr lang="en-US" sz="1000">
                <a:latin typeface="Arial" pitchFamily="34" charset="0"/>
              </a:rPr>
              <a:t>A key challenge is determining what not to do.  As American astronaut Jim Lovell of the Apollo 13 mission has said: “figuring what we had to do was easy, figuring what we did not have to do saved our lives after our spacecraft became crippled.”</a:t>
            </a:r>
          </a:p>
          <a:p>
            <a:pPr>
              <a:lnSpc>
                <a:spcPct val="90000"/>
              </a:lnSpc>
              <a:spcBef>
                <a:spcPct val="0"/>
              </a:spcBef>
            </a:pPr>
            <a:endParaRPr lang="en-US" sz="1000">
              <a:latin typeface="Arial" pitchFamily="34" charset="0"/>
            </a:endParaRPr>
          </a:p>
          <a:p>
            <a:pPr>
              <a:lnSpc>
                <a:spcPct val="90000"/>
              </a:lnSpc>
              <a:spcBef>
                <a:spcPct val="0"/>
              </a:spcBef>
            </a:pPr>
            <a:r>
              <a:rPr lang="en-US" sz="1000">
                <a:latin typeface="Arial" pitchFamily="34" charset="0"/>
              </a:rPr>
              <a:t>What we found in our survey is more than 6 out of 10 respondents consider service management a priority.  And, while systems management might get cut back, service management is not. Smarter management of the IT services and systems is important because the business relies on IT services to enable the business activities to increase efficiency and productivity.  Conversely, if the right IT services aren’t delivered or aren’t available, business productivity can suffer.   </a:t>
            </a:r>
          </a:p>
          <a:p>
            <a:pPr>
              <a:lnSpc>
                <a:spcPct val="90000"/>
              </a:lnSpc>
              <a:spcBef>
                <a:spcPct val="0"/>
              </a:spcBef>
            </a:pPr>
            <a:endParaRPr lang="en-US" sz="1000">
              <a:latin typeface="Arial" pitchFamily="34" charset="0"/>
            </a:endParaRPr>
          </a:p>
          <a:p>
            <a:pPr>
              <a:lnSpc>
                <a:spcPct val="90000"/>
              </a:lnSpc>
              <a:spcBef>
                <a:spcPct val="0"/>
              </a:spcBef>
            </a:pPr>
            <a:r>
              <a:rPr lang="en-US" sz="1000">
                <a:latin typeface="Arial" pitchFamily="34" charset="0"/>
              </a:rPr>
              <a:t>Our decision-making respondents also reported that they’re taking smarter approaches to core IT technologies (server, storage, desktop, middleware software and the network) with an emphasis on standardization, consolidation, and rationalization.</a:t>
            </a:r>
          </a:p>
          <a:p>
            <a:pPr>
              <a:lnSpc>
                <a:spcPct val="90000"/>
              </a:lnSpc>
              <a:spcBef>
                <a:spcPct val="0"/>
              </a:spcBef>
            </a:pPr>
            <a:endParaRPr lang="en-US" sz="1000">
              <a:latin typeface="Arial" pitchFamily="34" charset="0"/>
            </a:endParaRPr>
          </a:p>
          <a:p>
            <a:pPr>
              <a:lnSpc>
                <a:spcPct val="90000"/>
              </a:lnSpc>
              <a:spcBef>
                <a:spcPct val="0"/>
              </a:spcBef>
            </a:pPr>
            <a:r>
              <a:rPr lang="en-US" sz="1000">
                <a:latin typeface="Arial" pitchFamily="34" charset="0"/>
              </a:rPr>
              <a:t>There is also a new focus on smarter devices – interconnected and instrumented devices that enable mobile business workforces.  However, deploying this new technology is a challenge that must be managed – and this requires IT to have a service orientation to its management. It’s not just that the individual pieces of technology are working  – but that overall the business workforce is more productive and has better access to information.  IT needs to enable the business workforce to do its job.  It’s clear that better, more reliable access to information and automation allow people to focus on higher value activities. </a:t>
            </a:r>
          </a:p>
          <a:p>
            <a:pPr>
              <a:lnSpc>
                <a:spcPct val="90000"/>
              </a:lnSpc>
              <a:spcBef>
                <a:spcPct val="0"/>
              </a:spcBef>
            </a:pPr>
            <a:endParaRPr lang="en-US" sz="1000">
              <a:latin typeface="Arial" pitchFamily="34" charset="0"/>
            </a:endParaRPr>
          </a:p>
          <a:p>
            <a:pPr>
              <a:lnSpc>
                <a:spcPct val="90000"/>
              </a:lnSpc>
              <a:spcBef>
                <a:spcPct val="0"/>
              </a:spcBef>
            </a:pPr>
            <a:r>
              <a:rPr lang="en-US" sz="1000">
                <a:latin typeface="Arial" pitchFamily="34" charset="0"/>
              </a:rPr>
              <a:t>A note on SOA falling to the bottom of this list – significant SOA investments are actually service and systems management.  What we are seeing is that as SOA deployments are beginning organizations are realizing they need service-driven infrastructure planning and other critical aspects of service management to ensure that the original objective of lower costs and more business agility are not stymied by an unforeseen reduction in operational service quality or a spiking of operational service costs. So fulfilling the promise of SOA ends with service management. It begins with new approaches in application design driven by business needs, but ends with service management. </a:t>
            </a:r>
          </a:p>
          <a:p>
            <a:pPr>
              <a:lnSpc>
                <a:spcPct val="90000"/>
              </a:lnSpc>
              <a:spcBef>
                <a:spcPct val="0"/>
              </a:spcBef>
            </a:pPr>
            <a:endParaRPr lang="en-US" sz="100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p:spPr>
        <p:txBody>
          <a:bodyPr/>
          <a:lstStyle/>
          <a:p>
            <a:r>
              <a:rPr lang="en-US" sz="1000" b="1">
                <a:latin typeface="Arial" pitchFamily="34" charset="0"/>
              </a:rPr>
              <a:t>Key business drivers for service management projects that have been continued, expanded or newly initiated</a:t>
            </a:r>
          </a:p>
          <a:p>
            <a:endParaRPr lang="en-US" sz="1000" b="1">
              <a:latin typeface="Arial" pitchFamily="34" charset="0"/>
            </a:endParaRPr>
          </a:p>
          <a:p>
            <a:r>
              <a:rPr lang="en-US" sz="1000">
                <a:latin typeface="Arial" pitchFamily="34" charset="0"/>
              </a:rPr>
              <a:t>We posed the following question in our study: what is the key business objective for the service management programs or projects you are continuing or expanding?  At the top of the responses – the requirement that IT improve the quality of IT services to improve business efficiency and cut business costs. We believe this is a new focus on </a:t>
            </a:r>
            <a:r>
              <a:rPr lang="en-US" sz="1000" b="1">
                <a:latin typeface="Arial" pitchFamily="34" charset="0"/>
              </a:rPr>
              <a:t>optimizing the IT enabled business activity</a:t>
            </a:r>
            <a:r>
              <a:rPr lang="en-US" sz="1000">
                <a:latin typeface="Arial" pitchFamily="34" charset="0"/>
              </a:rPr>
              <a:t> by improving the quality and reliability of IT services from a business workforce perspective. It is not about optimizing a particular IT system or technology platform for its own sake.   IT leaders need to look at the business activity -- the business service --  and optimize that.  We believe that the current level of IT services quality and reliability is negatively impacting business workforce productivity. So the result is that there is a current clear pattern of the business asking IT to make improvements in these areas. </a:t>
            </a:r>
            <a:endParaRPr lang="en-IN" sz="1000">
              <a:latin typeface="Arial" pitchFamily="34" charset="0"/>
            </a:endParaRPr>
          </a:p>
          <a:p>
            <a:r>
              <a:rPr lang="en-US" sz="1000">
                <a:latin typeface="Arial" pitchFamily="34" charset="0"/>
              </a:rPr>
              <a:t>Part of the answer is to become more efficient within IT but the overall driver is to have a positive impact on IT-enabled business activities. </a:t>
            </a:r>
            <a:endParaRPr lang="en-IN" sz="1000">
              <a:latin typeface="Arial" pitchFamily="34" charset="0"/>
            </a:endParaRPr>
          </a:p>
          <a:p>
            <a:r>
              <a:rPr lang="en-US" sz="1000">
                <a:latin typeface="Arial" pitchFamily="34" charset="0"/>
              </a:rPr>
              <a:t>So, aligning the IT budget with business priorities means investing in: </a:t>
            </a:r>
            <a:endParaRPr lang="en-IN" sz="1000">
              <a:latin typeface="Arial" pitchFamily="34" charset="0"/>
            </a:endParaRPr>
          </a:p>
          <a:p>
            <a:pPr marL="542925" lvl="1" indent="-85725">
              <a:buFontTx/>
              <a:buChar char="•"/>
            </a:pPr>
            <a:r>
              <a:rPr lang="en-US" sz="1000">
                <a:latin typeface="Arial" pitchFamily="34" charset="0"/>
                <a:cs typeface="Arial" pitchFamily="34" charset="0"/>
              </a:rPr>
              <a:t>Quality and reliability of services</a:t>
            </a:r>
            <a:endParaRPr lang="en-IN" sz="1000">
              <a:latin typeface="Arial" pitchFamily="34" charset="0"/>
              <a:cs typeface="Arial" pitchFamily="34" charset="0"/>
            </a:endParaRPr>
          </a:p>
          <a:p>
            <a:pPr marL="542925" lvl="1" indent="-85725">
              <a:buFontTx/>
              <a:buChar char="•"/>
            </a:pPr>
            <a:r>
              <a:rPr lang="en-US" sz="1000">
                <a:latin typeface="Arial" pitchFamily="34" charset="0"/>
                <a:cs typeface="Arial" pitchFamily="34" charset="0"/>
              </a:rPr>
              <a:t>Reducing overall business expenses and improving workforce productivity </a:t>
            </a:r>
            <a:endParaRPr lang="en-IN" sz="1000">
              <a:latin typeface="Arial" pitchFamily="34" charset="0"/>
              <a:cs typeface="Arial" pitchFamily="34" charset="0"/>
            </a:endParaRPr>
          </a:p>
          <a:p>
            <a:r>
              <a:rPr lang="en-US" sz="1000">
                <a:latin typeface="Arial" pitchFamily="34" charset="0"/>
              </a:rPr>
              <a:t>We’ll now go into a deeper dive on the approaches and key projects IT leaders can initiate to achieve these goals.</a:t>
            </a:r>
            <a:endParaRPr lang="en-IN" sz="1000">
              <a:latin typeface="Arial" pitchFamily="34" charset="0"/>
            </a:endParaRPr>
          </a:p>
          <a:p>
            <a:r>
              <a:rPr lang="en-IN" sz="1000">
                <a:latin typeface="Arial" pitchFamily="34" charset="0"/>
              </a:rPr>
              <a:t> </a:t>
            </a:r>
          </a:p>
          <a:p>
            <a:pPr>
              <a:lnSpc>
                <a:spcPct val="80000"/>
              </a:lnSpc>
            </a:pPr>
            <a:endParaRPr lang="en-US" sz="100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p:txBody>
          <a:bodyPr/>
          <a:lstStyle/>
          <a:p>
            <a:r>
              <a:rPr lang="en-US" sz="1000" b="1">
                <a:latin typeface="Arial" pitchFamily="34" charset="0"/>
              </a:rPr>
              <a:t>Projects that have been continued, expanded or newly initiated based on service quality and cost objectives</a:t>
            </a:r>
          </a:p>
          <a:p>
            <a:endParaRPr lang="en-US" sz="1000" b="1">
              <a:latin typeface="Arial" pitchFamily="34" charset="0"/>
            </a:endParaRPr>
          </a:p>
          <a:p>
            <a:r>
              <a:rPr lang="en-US" sz="1000">
                <a:latin typeface="Arial" pitchFamily="34" charset="0"/>
              </a:rPr>
              <a:t>The primary focus of the </a:t>
            </a:r>
            <a:r>
              <a:rPr lang="en-US" sz="1000" b="1" u="sng">
                <a:latin typeface="Arial" pitchFamily="34" charset="0"/>
              </a:rPr>
              <a:t>service management</a:t>
            </a:r>
            <a:r>
              <a:rPr lang="en-US" sz="1000">
                <a:latin typeface="Arial" pitchFamily="34" charset="0"/>
              </a:rPr>
              <a:t> </a:t>
            </a:r>
            <a:r>
              <a:rPr lang="en-US" sz="1000" b="1" u="sng">
                <a:latin typeface="Arial" pitchFamily="34" charset="0"/>
              </a:rPr>
              <a:t>projects that have been continued, expanded or newly initiated</a:t>
            </a:r>
            <a:r>
              <a:rPr lang="en-US" sz="1000">
                <a:latin typeface="Arial" pitchFamily="34" charset="0"/>
              </a:rPr>
              <a:t> is on improving the quality and reliability of IT services. There is also concern to ensure efficiency of IT activities by reducing or controlling costs.</a:t>
            </a:r>
            <a:endParaRPr lang="en-IN" sz="1000">
              <a:latin typeface="Arial" pitchFamily="34" charset="0"/>
            </a:endParaRPr>
          </a:p>
          <a:p>
            <a:r>
              <a:rPr lang="en-US" sz="1000">
                <a:latin typeface="Arial" pitchFamily="34" charset="0"/>
              </a:rPr>
              <a:t>The data we gathered showed a </a:t>
            </a:r>
            <a:r>
              <a:rPr lang="en-US" sz="1000" b="1" u="sng">
                <a:latin typeface="Arial" pitchFamily="34" charset="0"/>
              </a:rPr>
              <a:t>clear pattern</a:t>
            </a:r>
            <a:r>
              <a:rPr lang="en-US" sz="1000">
                <a:latin typeface="Arial" pitchFamily="34" charset="0"/>
              </a:rPr>
              <a:t> in these two types of projects. </a:t>
            </a:r>
            <a:endParaRPr lang="en-IN" sz="1000">
              <a:latin typeface="Arial" pitchFamily="34" charset="0"/>
            </a:endParaRPr>
          </a:p>
          <a:p>
            <a:r>
              <a:rPr lang="en-US" sz="1000">
                <a:latin typeface="Arial" pitchFamily="34" charset="0"/>
              </a:rPr>
              <a:t>Addressing the primary driver -  improving the </a:t>
            </a:r>
            <a:r>
              <a:rPr lang="en-US" sz="1000" b="1" u="sng">
                <a:latin typeface="Arial" pitchFamily="34" charset="0"/>
              </a:rPr>
              <a:t>quality</a:t>
            </a:r>
            <a:r>
              <a:rPr lang="en-US" sz="1000">
                <a:latin typeface="Arial" pitchFamily="34" charset="0"/>
              </a:rPr>
              <a:t> and </a:t>
            </a:r>
            <a:r>
              <a:rPr lang="en-US" sz="1000" b="1" u="sng">
                <a:latin typeface="Arial" pitchFamily="34" charset="0"/>
              </a:rPr>
              <a:t>reliability</a:t>
            </a:r>
            <a:r>
              <a:rPr lang="en-US" sz="1000">
                <a:latin typeface="Arial" pitchFamily="34" charset="0"/>
              </a:rPr>
              <a:t> of IT services, the decision-makers were interviewed have assigned the highest priority to the following projects </a:t>
            </a:r>
            <a:endParaRPr lang="en-IN" sz="1000">
              <a:latin typeface="Arial" pitchFamily="34" charset="0"/>
            </a:endParaRPr>
          </a:p>
          <a:p>
            <a:pPr marL="542925" lvl="1" indent="-85725">
              <a:buFontTx/>
              <a:buChar char="•"/>
            </a:pPr>
            <a:r>
              <a:rPr lang="en-US" sz="1000">
                <a:latin typeface="Arial" pitchFamily="34" charset="0"/>
                <a:cs typeface="Arial" pitchFamily="34" charset="0"/>
              </a:rPr>
              <a:t>Service level and availability – to answer what is the service and is the service available.  There’s a new focus on the services – where in the past it has really been on systems and technology availability. Leading organizations are focusing on optimizing the IT-enabled business services. Ensuring that the level of service provided matches the business need based on the business activity. </a:t>
            </a:r>
            <a:endParaRPr lang="en-IN" sz="1000">
              <a:latin typeface="Arial" pitchFamily="34" charset="0"/>
              <a:cs typeface="Arial" pitchFamily="34" charset="0"/>
            </a:endParaRPr>
          </a:p>
          <a:p>
            <a:pPr marL="542925" lvl="1" indent="-85725">
              <a:buFontTx/>
              <a:buChar char="•"/>
            </a:pPr>
            <a:r>
              <a:rPr lang="en-US" sz="1000">
                <a:latin typeface="Arial" pitchFamily="34" charset="0"/>
                <a:cs typeface="Arial" pitchFamily="34" charset="0"/>
              </a:rPr>
              <a:t>Event management and monitoring – the goal is to detect and resolve problems before they become noticed in order to avoid business workforce disruption. This starts with better monitoring. So it is important to know what the business activity is, the configuration of the services supporting this activity, and how to best monitor these services. </a:t>
            </a:r>
            <a:endParaRPr lang="en-IN" sz="1000">
              <a:latin typeface="Arial" pitchFamily="34" charset="0"/>
              <a:cs typeface="Arial" pitchFamily="34" charset="0"/>
            </a:endParaRPr>
          </a:p>
          <a:p>
            <a:pPr marL="542925" lvl="1" indent="-85725">
              <a:buFontTx/>
              <a:buChar char="•"/>
            </a:pPr>
            <a:r>
              <a:rPr lang="en-US" sz="1000">
                <a:latin typeface="Arial" pitchFamily="34" charset="0"/>
                <a:cs typeface="Arial" pitchFamily="34" charset="0"/>
              </a:rPr>
              <a:t>Incident, problem, service desk – to provide a better response to service incidents, but with a new focus on getting the business service restored, rather than merely the technology orientation of restoring a server, for instance.  In restoring the service, the important point is to get the business activity working again. This can be a bit of a mind set change for IT.</a:t>
            </a:r>
            <a:endParaRPr lang="en-IN" sz="1000">
              <a:latin typeface="Arial" pitchFamily="34" charset="0"/>
              <a:cs typeface="Arial" pitchFamily="34" charset="0"/>
            </a:endParaRPr>
          </a:p>
          <a:p>
            <a:pPr marL="542925" lvl="1" indent="-85725">
              <a:buFontTx/>
              <a:buChar char="•"/>
            </a:pPr>
            <a:r>
              <a:rPr lang="en-US" sz="1000">
                <a:latin typeface="Arial" pitchFamily="34" charset="0"/>
                <a:cs typeface="Arial" pitchFamily="34" charset="0"/>
              </a:rPr>
              <a:t>Service catalog and requests – the key is to determine what services matter most to the business, communicating what they are in an understandable way, and providing a foundation for actual service management rather than a technology-focused systems management.  The challenge for IT teams has been where to start – and which requests are most important. By focusing on the business issues it can be more clear which business functions are most dependant on IT services – and that is where to begin.</a:t>
            </a:r>
            <a:br>
              <a:rPr lang="en-US" sz="1000">
                <a:latin typeface="Arial" pitchFamily="34" charset="0"/>
                <a:cs typeface="Arial" pitchFamily="34" charset="0"/>
              </a:rPr>
            </a:br>
            <a:r>
              <a:rPr lang="en-US" sz="1000">
                <a:latin typeface="Arial" pitchFamily="34" charset="0"/>
                <a:cs typeface="Arial" pitchFamily="34" charset="0"/>
              </a:rPr>
              <a:t> </a:t>
            </a:r>
            <a:endParaRPr lang="en-IN" sz="1000">
              <a:latin typeface="Arial" pitchFamily="34" charset="0"/>
              <a:cs typeface="Arial" pitchFamily="34" charset="0"/>
            </a:endParaRPr>
          </a:p>
          <a:p>
            <a:r>
              <a:rPr lang="en-US" sz="1000">
                <a:latin typeface="Arial" pitchFamily="34" charset="0"/>
              </a:rPr>
              <a:t>Addressing the </a:t>
            </a:r>
            <a:r>
              <a:rPr lang="en-US" sz="1000" b="1" u="sng">
                <a:latin typeface="Arial" pitchFamily="34" charset="0"/>
              </a:rPr>
              <a:t>cost</a:t>
            </a:r>
            <a:r>
              <a:rPr lang="en-US" sz="1000">
                <a:latin typeface="Arial" pitchFamily="34" charset="0"/>
              </a:rPr>
              <a:t> control issue resulted in these types of projects. </a:t>
            </a:r>
            <a:endParaRPr lang="en-IN" sz="1000">
              <a:latin typeface="Arial" pitchFamily="34" charset="0"/>
            </a:endParaRPr>
          </a:p>
          <a:p>
            <a:pPr>
              <a:buFontTx/>
              <a:buChar char="•"/>
            </a:pPr>
            <a:r>
              <a:rPr lang="en-US" sz="1000">
                <a:latin typeface="Arial" pitchFamily="34" charset="0"/>
              </a:rPr>
              <a:t>Asset and configuration management – to help get more from existing assets.  In today’s environment, this is a must do. The whole point of every enterprise is to provide value from the assets under its control. That starts with managing the assets themselves and getting more from each one. However, it now extends to more than just the asset lifecycle with a new emphasis on getting more value from each asset. This quickly turns to a service discussion. The connection from asset information to service information is configuration information. Configuration management tells IT which assets are part of which service. So organizations working to improve the management of assets now also need improved service configuration information to enable more effective utilization. </a:t>
            </a:r>
            <a:endParaRPr lang="en-IN" sz="1000">
              <a:latin typeface="Arial" pitchFamily="34" charset="0"/>
            </a:endParaRPr>
          </a:p>
          <a:p>
            <a:pPr>
              <a:buFontTx/>
              <a:buChar char="•"/>
            </a:pPr>
            <a:r>
              <a:rPr lang="en-US" sz="1000">
                <a:latin typeface="Arial" pitchFamily="34" charset="0"/>
              </a:rPr>
              <a:t>Chargeback and accounting – cost and charge models for IT services to know clearly the cost of services provided.  This can be a leap forward for many IT departments.  So, understanding the service cost model and being able to measure costs is a focus area for those in our survey. </a:t>
            </a:r>
            <a:endParaRPr lang="en-IN" sz="1000">
              <a:latin typeface="Arial" pitchFamily="34" charset="0"/>
            </a:endParaRPr>
          </a:p>
          <a:p>
            <a:pPr>
              <a:buFontTx/>
              <a:buChar char="•"/>
            </a:pPr>
            <a:r>
              <a:rPr lang="en-US" sz="1000">
                <a:latin typeface="Arial" pitchFamily="34" charset="0"/>
              </a:rPr>
              <a:t>Performance and Capacity management – can help drive smarter planning that can lead to lower costs and a more efficient consolidation of IT resources.</a:t>
            </a:r>
            <a:endParaRPr lang="en-IN" sz="1000">
              <a:latin typeface="Arial" pitchFamily="34" charset="0"/>
            </a:endParaRPr>
          </a:p>
          <a:p>
            <a:r>
              <a:rPr lang="en-IN" sz="1000">
                <a:latin typeface="Arial" pitchFamily="34" charset="0"/>
              </a:rPr>
              <a:t> </a:t>
            </a:r>
          </a:p>
          <a:p>
            <a:pPr>
              <a:lnSpc>
                <a:spcPct val="80000"/>
              </a:lnSpc>
            </a:pPr>
            <a:endParaRPr lang="en-US" sz="100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3.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Blank.png"/>
          <p:cNvPicPr>
            <a:picLocks noChangeAspect="1"/>
          </p:cNvPicPr>
          <p:nvPr/>
        </p:nvPicPr>
        <p:blipFill>
          <a:blip r:embed="rId2"/>
          <a:srcRect/>
          <a:stretch>
            <a:fillRect/>
          </a:stretch>
        </p:blipFill>
        <p:spPr bwMode="auto">
          <a:xfrm>
            <a:off x="3175" y="0"/>
            <a:ext cx="10058400" cy="7772400"/>
          </a:xfrm>
          <a:prstGeom prst="rect">
            <a:avLst/>
          </a:prstGeom>
          <a:solidFill>
            <a:schemeClr val="bg1"/>
          </a:solidFill>
          <a:ln w="9525">
            <a:noFill/>
            <a:miter lim="800000"/>
            <a:headEnd/>
            <a:tailEnd/>
          </a:ln>
        </p:spPr>
      </p:pic>
      <p:pic>
        <p:nvPicPr>
          <p:cNvPr id="5" name="Picture 16" descr="Global_cover_0109.jpg"/>
          <p:cNvPicPr>
            <a:picLocks noChangeAspect="1"/>
          </p:cNvPicPr>
          <p:nvPr/>
        </p:nvPicPr>
        <p:blipFill>
          <a:blip r:embed="rId3"/>
          <a:srcRect b="410"/>
          <a:stretch>
            <a:fillRect/>
          </a:stretch>
        </p:blipFill>
        <p:spPr bwMode="auto">
          <a:xfrm>
            <a:off x="279400" y="4152900"/>
            <a:ext cx="9494838" cy="2513013"/>
          </a:xfrm>
          <a:prstGeom prst="rect">
            <a:avLst/>
          </a:prstGeom>
          <a:noFill/>
          <a:ln w="9525">
            <a:noFill/>
            <a:miter lim="800000"/>
            <a:headEnd/>
            <a:tailEnd/>
          </a:ln>
        </p:spPr>
      </p:pic>
      <p:grpSp>
        <p:nvGrpSpPr>
          <p:cNvPr id="6" name="Group 6"/>
          <p:cNvGrpSpPr>
            <a:grpSpLocks/>
          </p:cNvGrpSpPr>
          <p:nvPr/>
        </p:nvGrpSpPr>
        <p:grpSpPr bwMode="auto">
          <a:xfrm>
            <a:off x="279400" y="4152900"/>
            <a:ext cx="9494838" cy="2516188"/>
            <a:chOff x="160" y="2308"/>
            <a:chExt cx="5436" cy="1398"/>
          </a:xfrm>
        </p:grpSpPr>
        <p:sp>
          <p:nvSpPr>
            <p:cNvPr id="7" name="Rectangle 7"/>
            <p:cNvSpPr>
              <a:spLocks noChangeArrowheads="1"/>
            </p:cNvSpPr>
            <p:nvPr userDrawn="1"/>
          </p:nvSpPr>
          <p:spPr bwMode="auto">
            <a:xfrm>
              <a:off x="160" y="2308"/>
              <a:ext cx="858" cy="288"/>
            </a:xfrm>
            <a:prstGeom prst="rect">
              <a:avLst/>
            </a:prstGeom>
            <a:solidFill>
              <a:schemeClr val="bg1">
                <a:alpha val="49001"/>
              </a:schemeClr>
            </a:solidFill>
            <a:ln w="9525">
              <a:noFill/>
              <a:miter lim="800000"/>
              <a:headEnd/>
              <a:tailEnd/>
            </a:ln>
          </p:spPr>
          <p:txBody>
            <a:bodyPr wrap="none" anchor="ctr"/>
            <a:lstStyle/>
            <a:p>
              <a:endParaRPr lang="en-IN"/>
            </a:p>
          </p:txBody>
        </p:sp>
        <p:sp>
          <p:nvSpPr>
            <p:cNvPr id="8" name="Rectangle 8"/>
            <p:cNvSpPr>
              <a:spLocks noChangeArrowheads="1"/>
            </p:cNvSpPr>
            <p:nvPr userDrawn="1"/>
          </p:nvSpPr>
          <p:spPr bwMode="auto">
            <a:xfrm>
              <a:off x="160" y="2862"/>
              <a:ext cx="858" cy="288"/>
            </a:xfrm>
            <a:prstGeom prst="rect">
              <a:avLst/>
            </a:prstGeom>
            <a:solidFill>
              <a:schemeClr val="bg1">
                <a:alpha val="49001"/>
              </a:schemeClr>
            </a:solidFill>
            <a:ln w="9525">
              <a:noFill/>
              <a:miter lim="800000"/>
              <a:headEnd/>
              <a:tailEnd/>
            </a:ln>
          </p:spPr>
          <p:txBody>
            <a:bodyPr wrap="none" anchor="ctr"/>
            <a:lstStyle/>
            <a:p>
              <a:endParaRPr lang="en-IN"/>
            </a:p>
          </p:txBody>
        </p:sp>
        <p:sp>
          <p:nvSpPr>
            <p:cNvPr id="9" name="Rectangle 9"/>
            <p:cNvSpPr>
              <a:spLocks noChangeArrowheads="1"/>
            </p:cNvSpPr>
            <p:nvPr userDrawn="1"/>
          </p:nvSpPr>
          <p:spPr bwMode="auto">
            <a:xfrm>
              <a:off x="160" y="3418"/>
              <a:ext cx="269" cy="288"/>
            </a:xfrm>
            <a:prstGeom prst="rect">
              <a:avLst/>
            </a:prstGeom>
            <a:solidFill>
              <a:schemeClr val="bg1">
                <a:alpha val="49001"/>
              </a:schemeClr>
            </a:solidFill>
            <a:ln w="9525">
              <a:noFill/>
              <a:miter lim="800000"/>
              <a:headEnd/>
              <a:tailEnd/>
            </a:ln>
          </p:spPr>
          <p:txBody>
            <a:bodyPr wrap="none" anchor="ctr"/>
            <a:lstStyle/>
            <a:p>
              <a:endParaRPr lang="en-IN"/>
            </a:p>
          </p:txBody>
        </p:sp>
        <p:sp>
          <p:nvSpPr>
            <p:cNvPr id="10" name="Rectangle 10"/>
            <p:cNvSpPr>
              <a:spLocks noChangeArrowheads="1"/>
            </p:cNvSpPr>
            <p:nvPr userDrawn="1"/>
          </p:nvSpPr>
          <p:spPr bwMode="auto">
            <a:xfrm>
              <a:off x="4738" y="2308"/>
              <a:ext cx="858" cy="288"/>
            </a:xfrm>
            <a:prstGeom prst="rect">
              <a:avLst/>
            </a:prstGeom>
            <a:solidFill>
              <a:schemeClr val="bg1">
                <a:alpha val="49001"/>
              </a:schemeClr>
            </a:solidFill>
            <a:ln w="9525">
              <a:noFill/>
              <a:miter lim="800000"/>
              <a:headEnd/>
              <a:tailEnd/>
            </a:ln>
          </p:spPr>
          <p:txBody>
            <a:bodyPr wrap="none" anchor="ctr"/>
            <a:lstStyle/>
            <a:p>
              <a:endParaRPr lang="en-IN"/>
            </a:p>
          </p:txBody>
        </p:sp>
        <p:sp>
          <p:nvSpPr>
            <p:cNvPr id="11" name="Rectangle 11"/>
            <p:cNvSpPr>
              <a:spLocks noChangeArrowheads="1"/>
            </p:cNvSpPr>
            <p:nvPr userDrawn="1"/>
          </p:nvSpPr>
          <p:spPr bwMode="auto">
            <a:xfrm>
              <a:off x="4738" y="2862"/>
              <a:ext cx="858" cy="288"/>
            </a:xfrm>
            <a:prstGeom prst="rect">
              <a:avLst/>
            </a:prstGeom>
            <a:solidFill>
              <a:schemeClr val="bg1">
                <a:alpha val="49001"/>
              </a:schemeClr>
            </a:solidFill>
            <a:ln w="9525">
              <a:noFill/>
              <a:miter lim="800000"/>
              <a:headEnd/>
              <a:tailEnd/>
            </a:ln>
          </p:spPr>
          <p:txBody>
            <a:bodyPr wrap="none" anchor="ctr"/>
            <a:lstStyle/>
            <a:p>
              <a:endParaRPr lang="en-IN"/>
            </a:p>
          </p:txBody>
        </p:sp>
        <p:sp>
          <p:nvSpPr>
            <p:cNvPr id="12" name="Rectangle 12"/>
            <p:cNvSpPr>
              <a:spLocks noChangeArrowheads="1"/>
            </p:cNvSpPr>
            <p:nvPr userDrawn="1"/>
          </p:nvSpPr>
          <p:spPr bwMode="auto">
            <a:xfrm>
              <a:off x="5327" y="3418"/>
              <a:ext cx="269" cy="288"/>
            </a:xfrm>
            <a:prstGeom prst="rect">
              <a:avLst/>
            </a:prstGeom>
            <a:solidFill>
              <a:schemeClr val="bg1">
                <a:alpha val="49001"/>
              </a:schemeClr>
            </a:solidFill>
            <a:ln w="9525">
              <a:noFill/>
              <a:miter lim="800000"/>
              <a:headEnd/>
              <a:tailEnd/>
            </a:ln>
          </p:spPr>
          <p:txBody>
            <a:bodyPr wrap="none" anchor="ctr"/>
            <a:lstStyle/>
            <a:p>
              <a:endParaRPr lang="en-IN"/>
            </a:p>
          </p:txBody>
        </p:sp>
        <p:sp>
          <p:nvSpPr>
            <p:cNvPr id="13" name="Freeform 13"/>
            <p:cNvSpPr>
              <a:spLocks/>
            </p:cNvSpPr>
            <p:nvPr userDrawn="1"/>
          </p:nvSpPr>
          <p:spPr bwMode="auto">
            <a:xfrm>
              <a:off x="1305" y="2308"/>
              <a:ext cx="2861" cy="288"/>
            </a:xfrm>
            <a:custGeom>
              <a:avLst/>
              <a:gdLst/>
              <a:ahLst/>
              <a:cxnLst>
                <a:cxn ang="0">
                  <a:pos x="0" y="0"/>
                </a:cxn>
                <a:cxn ang="0">
                  <a:pos x="0" y="288"/>
                </a:cxn>
                <a:cxn ang="0">
                  <a:pos x="2880" y="288"/>
                </a:cxn>
                <a:cxn ang="0">
                  <a:pos x="2838" y="256"/>
                </a:cxn>
                <a:cxn ang="0">
                  <a:pos x="2660" y="134"/>
                </a:cxn>
                <a:cxn ang="0">
                  <a:pos x="2430" y="46"/>
                </a:cxn>
                <a:cxn ang="0">
                  <a:pos x="2230" y="10"/>
                </a:cxn>
                <a:cxn ang="0">
                  <a:pos x="2112" y="0"/>
                </a:cxn>
                <a:cxn ang="0">
                  <a:pos x="0" y="0"/>
                </a:cxn>
              </a:cxnLst>
              <a:rect l="0" t="0" r="r" b="b"/>
              <a:pathLst>
                <a:path w="2880" h="288">
                  <a:moveTo>
                    <a:pt x="0" y="0"/>
                  </a:moveTo>
                  <a:lnTo>
                    <a:pt x="0" y="288"/>
                  </a:lnTo>
                  <a:lnTo>
                    <a:pt x="2880" y="288"/>
                  </a:lnTo>
                  <a:lnTo>
                    <a:pt x="2838" y="256"/>
                  </a:lnTo>
                  <a:cubicBezTo>
                    <a:pt x="2838" y="256"/>
                    <a:pt x="2728" y="169"/>
                    <a:pt x="2660" y="134"/>
                  </a:cubicBezTo>
                  <a:cubicBezTo>
                    <a:pt x="2592" y="99"/>
                    <a:pt x="2502" y="67"/>
                    <a:pt x="2430" y="46"/>
                  </a:cubicBezTo>
                  <a:cubicBezTo>
                    <a:pt x="2358" y="25"/>
                    <a:pt x="2283" y="18"/>
                    <a:pt x="2230" y="10"/>
                  </a:cubicBezTo>
                  <a:lnTo>
                    <a:pt x="2112" y="0"/>
                  </a:lnTo>
                  <a:lnTo>
                    <a:pt x="0" y="0"/>
                  </a:lnTo>
                  <a:close/>
                </a:path>
              </a:pathLst>
            </a:custGeom>
            <a:solidFill>
              <a:schemeClr val="bg1">
                <a:alpha val="49001"/>
              </a:schemeClr>
            </a:solidFill>
            <a:ln w="9525">
              <a:noFill/>
              <a:round/>
              <a:headEnd/>
              <a:tailEnd/>
            </a:ln>
          </p:spPr>
          <p:txBody>
            <a:bodyPr wrap="none" anchor="ctr"/>
            <a:lstStyle/>
            <a:p>
              <a:endParaRPr lang="en-IN"/>
            </a:p>
          </p:txBody>
        </p:sp>
        <p:sp>
          <p:nvSpPr>
            <p:cNvPr id="14" name="Freeform 14"/>
            <p:cNvSpPr>
              <a:spLocks/>
            </p:cNvSpPr>
            <p:nvPr userDrawn="1"/>
          </p:nvSpPr>
          <p:spPr bwMode="auto">
            <a:xfrm>
              <a:off x="1305" y="2862"/>
              <a:ext cx="3173" cy="290"/>
            </a:xfrm>
            <a:custGeom>
              <a:avLst/>
              <a:gdLst/>
              <a:ahLst/>
              <a:cxnLst>
                <a:cxn ang="0">
                  <a:pos x="0" y="0"/>
                </a:cxn>
                <a:cxn ang="0">
                  <a:pos x="0" y="288"/>
                </a:cxn>
                <a:cxn ang="0">
                  <a:pos x="3194" y="290"/>
                </a:cxn>
                <a:cxn ang="0">
                  <a:pos x="3188" y="256"/>
                </a:cxn>
                <a:cxn ang="0">
                  <a:pos x="3160" y="146"/>
                </a:cxn>
                <a:cxn ang="0">
                  <a:pos x="3118" y="34"/>
                </a:cxn>
                <a:cxn ang="0">
                  <a:pos x="3102" y="2"/>
                </a:cxn>
                <a:cxn ang="0">
                  <a:pos x="0" y="0"/>
                </a:cxn>
              </a:cxnLst>
              <a:rect l="0" t="0" r="r" b="b"/>
              <a:pathLst>
                <a:path w="3194" h="290">
                  <a:moveTo>
                    <a:pt x="0" y="0"/>
                  </a:moveTo>
                  <a:lnTo>
                    <a:pt x="0" y="288"/>
                  </a:lnTo>
                  <a:lnTo>
                    <a:pt x="3194" y="290"/>
                  </a:lnTo>
                  <a:lnTo>
                    <a:pt x="3188" y="256"/>
                  </a:lnTo>
                  <a:cubicBezTo>
                    <a:pt x="3182" y="232"/>
                    <a:pt x="3172" y="183"/>
                    <a:pt x="3160" y="146"/>
                  </a:cubicBezTo>
                  <a:cubicBezTo>
                    <a:pt x="3146" y="103"/>
                    <a:pt x="3128" y="58"/>
                    <a:pt x="3118" y="34"/>
                  </a:cubicBezTo>
                  <a:lnTo>
                    <a:pt x="3102" y="2"/>
                  </a:lnTo>
                  <a:lnTo>
                    <a:pt x="0" y="0"/>
                  </a:lnTo>
                  <a:close/>
                </a:path>
              </a:pathLst>
            </a:custGeom>
            <a:solidFill>
              <a:schemeClr val="bg1">
                <a:alpha val="49001"/>
              </a:schemeClr>
            </a:solidFill>
            <a:ln w="9525">
              <a:noFill/>
              <a:round/>
              <a:headEnd/>
              <a:tailEnd/>
            </a:ln>
          </p:spPr>
          <p:txBody>
            <a:bodyPr wrap="none" anchor="ctr"/>
            <a:lstStyle/>
            <a:p>
              <a:endParaRPr lang="en-IN"/>
            </a:p>
          </p:txBody>
        </p:sp>
        <p:sp>
          <p:nvSpPr>
            <p:cNvPr id="15" name="Freeform 15"/>
            <p:cNvSpPr>
              <a:spLocks/>
            </p:cNvSpPr>
            <p:nvPr userDrawn="1"/>
          </p:nvSpPr>
          <p:spPr bwMode="auto">
            <a:xfrm>
              <a:off x="3594" y="3416"/>
              <a:ext cx="916" cy="290"/>
            </a:xfrm>
            <a:custGeom>
              <a:avLst/>
              <a:gdLst/>
              <a:ahLst/>
              <a:cxnLst>
                <a:cxn ang="0">
                  <a:pos x="0" y="290"/>
                </a:cxn>
                <a:cxn ang="0">
                  <a:pos x="0" y="2"/>
                </a:cxn>
                <a:cxn ang="0">
                  <a:pos x="3194" y="0"/>
                </a:cxn>
                <a:cxn ang="0">
                  <a:pos x="3176" y="156"/>
                </a:cxn>
                <a:cxn ang="0">
                  <a:pos x="3150" y="254"/>
                </a:cxn>
                <a:cxn ang="0">
                  <a:pos x="3140" y="290"/>
                </a:cxn>
                <a:cxn ang="0">
                  <a:pos x="0" y="290"/>
                </a:cxn>
              </a:cxnLst>
              <a:rect l="0" t="0" r="r" b="b"/>
              <a:pathLst>
                <a:path w="3194" h="290">
                  <a:moveTo>
                    <a:pt x="0" y="290"/>
                  </a:moveTo>
                  <a:lnTo>
                    <a:pt x="0" y="2"/>
                  </a:lnTo>
                  <a:lnTo>
                    <a:pt x="3194" y="0"/>
                  </a:lnTo>
                  <a:lnTo>
                    <a:pt x="3176" y="156"/>
                  </a:lnTo>
                  <a:cubicBezTo>
                    <a:pt x="3169" y="198"/>
                    <a:pt x="3162" y="232"/>
                    <a:pt x="3150" y="254"/>
                  </a:cubicBezTo>
                  <a:lnTo>
                    <a:pt x="3140" y="290"/>
                  </a:lnTo>
                  <a:lnTo>
                    <a:pt x="0" y="290"/>
                  </a:lnTo>
                  <a:close/>
                </a:path>
              </a:pathLst>
            </a:custGeom>
            <a:solidFill>
              <a:schemeClr val="bg1">
                <a:alpha val="49001"/>
              </a:schemeClr>
            </a:solidFill>
            <a:ln w="9525">
              <a:noFill/>
              <a:round/>
              <a:headEnd/>
              <a:tailEnd/>
            </a:ln>
          </p:spPr>
          <p:txBody>
            <a:bodyPr wrap="none" anchor="ctr"/>
            <a:lstStyle/>
            <a:p>
              <a:endParaRPr lang="en-IN"/>
            </a:p>
          </p:txBody>
        </p:sp>
        <p:sp>
          <p:nvSpPr>
            <p:cNvPr id="16" name="Rectangle 16"/>
            <p:cNvSpPr>
              <a:spLocks noChangeArrowheads="1"/>
            </p:cNvSpPr>
            <p:nvPr userDrawn="1"/>
          </p:nvSpPr>
          <p:spPr bwMode="auto">
            <a:xfrm>
              <a:off x="1877" y="3418"/>
              <a:ext cx="858" cy="288"/>
            </a:xfrm>
            <a:prstGeom prst="rect">
              <a:avLst/>
            </a:prstGeom>
            <a:solidFill>
              <a:schemeClr val="bg1">
                <a:alpha val="49001"/>
              </a:schemeClr>
            </a:solidFill>
            <a:ln w="9525">
              <a:noFill/>
              <a:miter lim="800000"/>
              <a:headEnd/>
              <a:tailEnd/>
            </a:ln>
          </p:spPr>
          <p:txBody>
            <a:bodyPr wrap="none" anchor="ctr"/>
            <a:lstStyle/>
            <a:p>
              <a:endParaRPr lang="en-IN"/>
            </a:p>
          </p:txBody>
        </p:sp>
      </p:grpSp>
      <p:sp>
        <p:nvSpPr>
          <p:cNvPr id="17" name="Line 17"/>
          <p:cNvSpPr>
            <a:spLocks noChangeShapeType="1"/>
          </p:cNvSpPr>
          <p:nvPr/>
        </p:nvSpPr>
        <p:spPr bwMode="auto">
          <a:xfrm>
            <a:off x="280988" y="1158875"/>
            <a:ext cx="9482137" cy="0"/>
          </a:xfrm>
          <a:prstGeom prst="line">
            <a:avLst/>
          </a:prstGeom>
          <a:noFill/>
          <a:ln w="9525">
            <a:solidFill>
              <a:schemeClr val="bg1"/>
            </a:solidFill>
            <a:round/>
            <a:headEnd/>
            <a:tailEnd/>
          </a:ln>
          <a:effectLst/>
        </p:spPr>
        <p:txBody>
          <a:bodyPr/>
          <a:lstStyle/>
          <a:p>
            <a:pPr>
              <a:defRPr/>
            </a:pPr>
            <a:endParaRPr lang="en-IN"/>
          </a:p>
        </p:txBody>
      </p:sp>
      <p:sp>
        <p:nvSpPr>
          <p:cNvPr id="18" name="Rectangle 6"/>
          <p:cNvSpPr>
            <a:spLocks noChangeArrowheads="1"/>
          </p:cNvSpPr>
          <p:nvPr/>
        </p:nvSpPr>
        <p:spPr bwMode="black">
          <a:xfrm>
            <a:off x="6519863" y="7356475"/>
            <a:ext cx="3360737" cy="242888"/>
          </a:xfrm>
          <a:prstGeom prst="rect">
            <a:avLst/>
          </a:prstGeom>
          <a:noFill/>
          <a:ln w="9525">
            <a:noFill/>
            <a:miter lim="800000"/>
            <a:headEnd/>
            <a:tailEnd/>
          </a:ln>
        </p:spPr>
        <p:txBody>
          <a:bodyPr lIns="102590" tIns="51296" rIns="102590" bIns="51296">
            <a:spAutoFit/>
          </a:bodyPr>
          <a:lstStyle/>
          <a:p>
            <a:pPr algn="r" defTabSz="1019175"/>
            <a:r>
              <a:rPr lang="en-US" sz="900"/>
              <a:t>© 2009 IBM Corporation</a:t>
            </a:r>
            <a:endParaRPr lang="en-US"/>
          </a:p>
        </p:txBody>
      </p:sp>
      <p:pic>
        <p:nvPicPr>
          <p:cNvPr id="19" name="Picture 19" descr="5300_IBMpos_black_PPT_bkgd"/>
          <p:cNvPicPr>
            <a:picLocks noChangeAspect="1" noChangeArrowheads="1"/>
          </p:cNvPicPr>
          <p:nvPr/>
        </p:nvPicPr>
        <p:blipFill>
          <a:blip r:embed="rId4"/>
          <a:srcRect/>
          <a:stretch>
            <a:fillRect/>
          </a:stretch>
        </p:blipFill>
        <p:spPr bwMode="auto">
          <a:xfrm>
            <a:off x="8969375" y="769938"/>
            <a:ext cx="644525" cy="266700"/>
          </a:xfrm>
          <a:prstGeom prst="rect">
            <a:avLst/>
          </a:prstGeom>
          <a:noFill/>
          <a:ln w="9525">
            <a:noFill/>
            <a:miter lim="800000"/>
            <a:headEnd/>
            <a:tailEnd/>
          </a:ln>
        </p:spPr>
      </p:pic>
      <p:sp>
        <p:nvSpPr>
          <p:cNvPr id="189444" name="Rectangle 4"/>
          <p:cNvSpPr>
            <a:spLocks noGrp="1" noChangeArrowheads="1"/>
          </p:cNvSpPr>
          <p:nvPr>
            <p:ph type="ctrTitle"/>
          </p:nvPr>
        </p:nvSpPr>
        <p:spPr>
          <a:xfrm>
            <a:off x="153988" y="1619250"/>
            <a:ext cx="9639300" cy="2257425"/>
          </a:xfrm>
        </p:spPr>
        <p:txBody>
          <a:bodyPr anchor="b"/>
          <a:lstStyle>
            <a:lvl1pPr>
              <a:lnSpc>
                <a:spcPts val="3563"/>
              </a:lnSpc>
              <a:defRPr sz="3900"/>
            </a:lvl1pPr>
          </a:lstStyle>
          <a:p>
            <a:r>
              <a:rPr lang="en-US"/>
              <a:t>Click to edit Master title style</a:t>
            </a:r>
          </a:p>
        </p:txBody>
      </p:sp>
      <p:sp>
        <p:nvSpPr>
          <p:cNvPr id="189445" name="Rectangle 5"/>
          <p:cNvSpPr>
            <a:spLocks noGrp="1" noChangeArrowheads="1"/>
          </p:cNvSpPr>
          <p:nvPr>
            <p:ph type="subTitle" idx="1"/>
          </p:nvPr>
        </p:nvSpPr>
        <p:spPr>
          <a:xfrm>
            <a:off x="171450" y="227013"/>
            <a:ext cx="5368925" cy="942975"/>
          </a:xfrm>
        </p:spPr>
        <p:txBody>
          <a:bodyPr anchor="b"/>
          <a:lstStyle>
            <a:lvl1pPr marL="0" indent="0">
              <a:buFont typeface="Wingdings" pitchFamily="2" charset="2"/>
              <a:buNone/>
              <a:defRPr sz="1400"/>
            </a:lvl1pPr>
          </a:lstStyle>
          <a:p>
            <a:r>
              <a:rPr lang="en-US"/>
              <a:t>Click to edit Master subtitle style</a:t>
            </a:r>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5"/>
          <p:cNvSpPr>
            <a:spLocks noGrp="1" noChangeArrowheads="1"/>
          </p:cNvSpPr>
          <p:nvPr>
            <p:ph type="sldNum" sz="quarter" idx="10"/>
          </p:nvPr>
        </p:nvSpPr>
        <p:spPr>
          <a:ln/>
        </p:spPr>
        <p:txBody>
          <a:bodyPr/>
          <a:lstStyle>
            <a:lvl1pPr>
              <a:defRPr/>
            </a:lvl1pPr>
          </a:lstStyle>
          <a:p>
            <a:fld id="{FFFFE842-4967-4C22-AC50-0AC2DFC5671E}"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8" y="4994275"/>
            <a:ext cx="8548687" cy="1544638"/>
          </a:xfrm>
        </p:spPr>
        <p:txBody>
          <a:bodyPr/>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95338" y="3294063"/>
            <a:ext cx="8548687" cy="170021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sldNum" sz="quarter" idx="10"/>
          </p:nvPr>
        </p:nvSpPr>
        <p:spPr>
          <a:ln/>
        </p:spPr>
        <p:txBody>
          <a:bodyPr/>
          <a:lstStyle>
            <a:lvl1pPr>
              <a:defRPr/>
            </a:lvl1pPr>
          </a:lstStyle>
          <a:p>
            <a:fld id="{498C1404-384E-44C2-B17A-64BC90A0A3B1}"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168275" y="2073275"/>
            <a:ext cx="4743450" cy="5094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5064125" y="2073275"/>
            <a:ext cx="4743450" cy="5094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5"/>
          <p:cNvSpPr>
            <a:spLocks noGrp="1" noChangeArrowheads="1"/>
          </p:cNvSpPr>
          <p:nvPr>
            <p:ph type="sldNum" sz="quarter" idx="10"/>
          </p:nvPr>
        </p:nvSpPr>
        <p:spPr>
          <a:ln/>
        </p:spPr>
        <p:txBody>
          <a:bodyPr/>
          <a:lstStyle>
            <a:lvl1pPr>
              <a:defRPr/>
            </a:lvl1pPr>
          </a:lstStyle>
          <a:p>
            <a:fld id="{52F17BB2-DFAE-48B2-B2B3-AD9988CA4B34}"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238" y="311150"/>
            <a:ext cx="9051925" cy="12954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503238" y="1739900"/>
            <a:ext cx="4443412" cy="7254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3238" y="2465388"/>
            <a:ext cx="4443412" cy="44783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5110163" y="1739900"/>
            <a:ext cx="4445000" cy="7254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0163" y="2465388"/>
            <a:ext cx="4445000" cy="44783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5"/>
          <p:cNvSpPr>
            <a:spLocks noGrp="1" noChangeArrowheads="1"/>
          </p:cNvSpPr>
          <p:nvPr>
            <p:ph type="sldNum" sz="quarter" idx="10"/>
          </p:nvPr>
        </p:nvSpPr>
        <p:spPr>
          <a:ln/>
        </p:spPr>
        <p:txBody>
          <a:bodyPr/>
          <a:lstStyle>
            <a:lvl1pPr>
              <a:defRPr/>
            </a:lvl1pPr>
          </a:lstStyle>
          <a:p>
            <a:fld id="{FFDD19DB-FAD1-476A-8DDF-C46B59484205}" type="slidenum">
              <a:rPr lang="en-US"/>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5"/>
          <p:cNvSpPr>
            <a:spLocks noGrp="1" noChangeArrowheads="1"/>
          </p:cNvSpPr>
          <p:nvPr>
            <p:ph type="sldNum" sz="quarter" idx="10"/>
          </p:nvPr>
        </p:nvSpPr>
        <p:spPr>
          <a:ln/>
        </p:spPr>
        <p:txBody>
          <a:bodyPr/>
          <a:lstStyle>
            <a:lvl1pPr>
              <a:defRPr/>
            </a:lvl1pPr>
          </a:lstStyle>
          <a:p>
            <a:fld id="{F48CEEA1-C99E-4625-A6C5-8A043C958794}" type="slidenum">
              <a:rPr lang="en-US"/>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fld id="{146F6417-35AC-47D3-ADF7-1EE0DE4DE114}" type="slidenum">
              <a:rPr lang="en-US"/>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9563"/>
            <a:ext cx="3308350" cy="1317625"/>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932238" y="309563"/>
            <a:ext cx="5622925" cy="66341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503238" y="1627188"/>
            <a:ext cx="3308350" cy="53165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fld id="{1C9B37AB-87CB-4708-8A9C-90417BDE78AC}"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675" y="5440363"/>
            <a:ext cx="6035675" cy="642937"/>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971675" y="693738"/>
            <a:ext cx="6035675" cy="4664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971675" y="6083300"/>
            <a:ext cx="6035675" cy="9112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fld id="{C8ADF890-67D4-4D26-8E79-E76099283AF0}" type="slidenum">
              <a:rPr lang="en-US"/>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5"/>
          <p:cNvSpPr>
            <a:spLocks noGrp="1" noChangeArrowheads="1"/>
          </p:cNvSpPr>
          <p:nvPr>
            <p:ph type="sldNum" sz="quarter" idx="10"/>
          </p:nvPr>
        </p:nvSpPr>
        <p:spPr>
          <a:ln/>
        </p:spPr>
        <p:txBody>
          <a:bodyPr/>
          <a:lstStyle>
            <a:lvl1pPr>
              <a:defRPr/>
            </a:lvl1pPr>
          </a:lstStyle>
          <a:p>
            <a:fld id="{634900AF-AF67-4D1E-9B33-2EAEC376DE98}" type="slidenum">
              <a:rPr lang="en-US"/>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00925" y="620713"/>
            <a:ext cx="2409825" cy="6546850"/>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168275" y="620713"/>
            <a:ext cx="7080250" cy="6546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5"/>
          <p:cNvSpPr>
            <a:spLocks noGrp="1" noChangeArrowheads="1"/>
          </p:cNvSpPr>
          <p:nvPr>
            <p:ph type="sldNum" sz="quarter" idx="10"/>
          </p:nvPr>
        </p:nvSpPr>
        <p:spPr>
          <a:ln/>
        </p:spPr>
        <p:txBody>
          <a:bodyPr/>
          <a:lstStyle>
            <a:lvl1pPr>
              <a:defRPr/>
            </a:lvl1pPr>
          </a:lstStyle>
          <a:p>
            <a:fld id="{F56CFD76-E03A-4EFA-8819-720DA3E0A1F9}" type="slidenum">
              <a:rPr lang="en-US"/>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68275" y="620713"/>
            <a:ext cx="9642475" cy="1295400"/>
          </a:xfrm>
        </p:spPr>
        <p:txBody>
          <a:bodyPr/>
          <a:lstStyle/>
          <a:p>
            <a:r>
              <a:rPr lang="en-US"/>
              <a:t>Click to edit Master title style</a:t>
            </a:r>
            <a:endParaRPr lang="en-IN"/>
          </a:p>
        </p:txBody>
      </p:sp>
      <p:sp>
        <p:nvSpPr>
          <p:cNvPr id="3" name="Chart Placeholder 2"/>
          <p:cNvSpPr>
            <a:spLocks noGrp="1"/>
          </p:cNvSpPr>
          <p:nvPr>
            <p:ph type="chart" idx="1"/>
          </p:nvPr>
        </p:nvSpPr>
        <p:spPr>
          <a:xfrm>
            <a:off x="168275" y="2073275"/>
            <a:ext cx="9639300" cy="5094288"/>
          </a:xfrm>
        </p:spPr>
        <p:txBody>
          <a:bodyPr/>
          <a:lstStyle/>
          <a:p>
            <a:pPr lvl="0"/>
            <a:endParaRPr lang="en-IN" noProof="0"/>
          </a:p>
        </p:txBody>
      </p:sp>
      <p:sp>
        <p:nvSpPr>
          <p:cNvPr id="4" name="Rectangle 5"/>
          <p:cNvSpPr>
            <a:spLocks noGrp="1" noChangeArrowheads="1"/>
          </p:cNvSpPr>
          <p:nvPr>
            <p:ph type="sldNum" sz="quarter" idx="10"/>
          </p:nvPr>
        </p:nvSpPr>
        <p:spPr>
          <a:ln/>
        </p:spPr>
        <p:txBody>
          <a:bodyPr/>
          <a:lstStyle>
            <a:lvl1pPr>
              <a:defRPr/>
            </a:lvl1pPr>
          </a:lstStyle>
          <a:p>
            <a:fld id="{1149F780-4227-4B12-B1DB-90AB0D0ABB99}"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50" name="Text Box 26"/>
          <p:cNvSpPr txBox="1">
            <a:spLocks noChangeArrowheads="1"/>
          </p:cNvSpPr>
          <p:nvPr userDrawn="1"/>
        </p:nvSpPr>
        <p:spPr bwMode="auto">
          <a:xfrm>
            <a:off x="8513763" y="7345363"/>
            <a:ext cx="1277937" cy="300037"/>
          </a:xfrm>
          <a:prstGeom prst="rect">
            <a:avLst/>
          </a:prstGeom>
          <a:noFill/>
          <a:ln w="9525">
            <a:noFill/>
            <a:miter lim="800000"/>
            <a:headEnd/>
            <a:tailEnd/>
          </a:ln>
        </p:spPr>
        <p:txBody>
          <a:bodyPr lIns="101835" tIns="50917" rIns="101835" bIns="50917">
            <a:spAutoFit/>
          </a:bodyPr>
          <a:lstStyle/>
          <a:p>
            <a:pPr algn="r" defTabSz="1019175">
              <a:spcBef>
                <a:spcPct val="50000"/>
              </a:spcBef>
            </a:pPr>
            <a:fld id="{9E97F521-0BA8-49F4-8E53-A4345BCAAB57}" type="slidenum">
              <a:rPr lang="en-US" sz="1300">
                <a:latin typeface="Arial Black" pitchFamily="34" charset="0"/>
              </a:rPr>
              <a:pPr algn="r" defTabSz="1019175">
                <a:spcBef>
                  <a:spcPct val="50000"/>
                </a:spcBef>
              </a:pPr>
              <a:t>‹#›</a:t>
            </a:fld>
            <a:endParaRPr lang="en-US" sz="1300">
              <a:latin typeface="Arial Black" pitchFamily="34" charset="0"/>
            </a:endParaRPr>
          </a:p>
        </p:txBody>
      </p:sp>
      <p:pic>
        <p:nvPicPr>
          <p:cNvPr id="2051" name="Picture 5" descr="white_divider-slide_11"/>
          <p:cNvPicPr>
            <a:picLocks noChangeAspect="1" noChangeArrowheads="1"/>
          </p:cNvPicPr>
          <p:nvPr userDrawn="1"/>
        </p:nvPicPr>
        <p:blipFill>
          <a:blip r:embed="rId13"/>
          <a:srcRect/>
          <a:stretch>
            <a:fillRect/>
          </a:stretch>
        </p:blipFill>
        <p:spPr bwMode="auto">
          <a:xfrm>
            <a:off x="0" y="0"/>
            <a:ext cx="10058400" cy="7772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141" r:id="rId1"/>
    <p:sldLayoutId id="2147484142" r:id="rId2"/>
    <p:sldLayoutId id="2147484143" r:id="rId3"/>
    <p:sldLayoutId id="2147484144" r:id="rId4"/>
    <p:sldLayoutId id="2147484145" r:id="rId5"/>
    <p:sldLayoutId id="2147484146" r:id="rId6"/>
    <p:sldLayoutId id="2147484147" r:id="rId7"/>
    <p:sldLayoutId id="2147484148" r:id="rId8"/>
    <p:sldLayoutId id="2147484149" r:id="rId9"/>
    <p:sldLayoutId id="2147484150" r:id="rId10"/>
    <p:sldLayoutId id="2147484151" r:id="rId11"/>
  </p:sldLayoutIdLst>
  <p:txStyles>
    <p:titleStyle>
      <a:lvl1pPr algn="ctr" defTabSz="1019175" rtl="0" eaLnBrk="0" fontAlgn="base" hangingPunct="0">
        <a:spcBef>
          <a:spcPct val="0"/>
        </a:spcBef>
        <a:spcAft>
          <a:spcPct val="0"/>
        </a:spcAft>
        <a:defRPr sz="4900">
          <a:solidFill>
            <a:schemeClr val="tx2"/>
          </a:solidFill>
          <a:latin typeface="+mj-lt"/>
          <a:ea typeface="Arial" pitchFamily="-65" charset="0"/>
          <a:cs typeface="+mj-cs"/>
        </a:defRPr>
      </a:lvl1pPr>
      <a:lvl2pPr algn="ctr" defTabSz="1019175" rtl="0" eaLnBrk="0" fontAlgn="base" hangingPunct="0">
        <a:spcBef>
          <a:spcPct val="0"/>
        </a:spcBef>
        <a:spcAft>
          <a:spcPct val="0"/>
        </a:spcAft>
        <a:defRPr sz="4900">
          <a:solidFill>
            <a:schemeClr val="tx2"/>
          </a:solidFill>
          <a:latin typeface="Arial" charset="0"/>
          <a:ea typeface="Arial" pitchFamily="-65" charset="0"/>
          <a:cs typeface="Arial" charset="0"/>
        </a:defRPr>
      </a:lvl2pPr>
      <a:lvl3pPr algn="ctr" defTabSz="1019175" rtl="0" eaLnBrk="0" fontAlgn="base" hangingPunct="0">
        <a:spcBef>
          <a:spcPct val="0"/>
        </a:spcBef>
        <a:spcAft>
          <a:spcPct val="0"/>
        </a:spcAft>
        <a:defRPr sz="4900">
          <a:solidFill>
            <a:schemeClr val="tx2"/>
          </a:solidFill>
          <a:latin typeface="Arial" charset="0"/>
          <a:ea typeface="Arial" pitchFamily="-65" charset="0"/>
          <a:cs typeface="Arial" charset="0"/>
        </a:defRPr>
      </a:lvl3pPr>
      <a:lvl4pPr algn="ctr" defTabSz="1019175" rtl="0" eaLnBrk="0" fontAlgn="base" hangingPunct="0">
        <a:spcBef>
          <a:spcPct val="0"/>
        </a:spcBef>
        <a:spcAft>
          <a:spcPct val="0"/>
        </a:spcAft>
        <a:defRPr sz="4900">
          <a:solidFill>
            <a:schemeClr val="tx2"/>
          </a:solidFill>
          <a:latin typeface="Arial" charset="0"/>
          <a:ea typeface="Arial" pitchFamily="-65" charset="0"/>
          <a:cs typeface="Arial" charset="0"/>
        </a:defRPr>
      </a:lvl4pPr>
      <a:lvl5pPr algn="ctr" defTabSz="1019175" rtl="0" eaLnBrk="0" fontAlgn="base" hangingPunct="0">
        <a:spcBef>
          <a:spcPct val="0"/>
        </a:spcBef>
        <a:spcAft>
          <a:spcPct val="0"/>
        </a:spcAft>
        <a:defRPr sz="4900">
          <a:solidFill>
            <a:schemeClr val="tx2"/>
          </a:solidFill>
          <a:latin typeface="Arial" charset="0"/>
          <a:ea typeface="Arial" pitchFamily="-65"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82588" indent="-382588" algn="l" defTabSz="1019175" rtl="0" eaLnBrk="0" fontAlgn="base" hangingPunct="0">
        <a:spcBef>
          <a:spcPct val="20000"/>
        </a:spcBef>
        <a:spcAft>
          <a:spcPct val="0"/>
        </a:spcAft>
        <a:buChar char="•"/>
        <a:defRPr sz="3600">
          <a:solidFill>
            <a:schemeClr val="tx1"/>
          </a:solidFill>
          <a:latin typeface="+mn-lt"/>
          <a:ea typeface="Arial" pitchFamily="-65" charset="0"/>
          <a:cs typeface="+mn-cs"/>
        </a:defRPr>
      </a:lvl1pPr>
      <a:lvl2pPr marL="827088" indent="-317500" algn="l" defTabSz="1019175" rtl="0" eaLnBrk="0" fontAlgn="base" hangingPunct="0">
        <a:spcBef>
          <a:spcPct val="20000"/>
        </a:spcBef>
        <a:spcAft>
          <a:spcPct val="0"/>
        </a:spcAft>
        <a:buChar char="–"/>
        <a:defRPr sz="3100">
          <a:solidFill>
            <a:schemeClr val="tx1"/>
          </a:solidFill>
          <a:latin typeface="+mn-lt"/>
          <a:ea typeface="Arial" pitchFamily="-65" charset="0"/>
          <a:cs typeface="+mn-cs"/>
        </a:defRPr>
      </a:lvl2pPr>
      <a:lvl3pPr marL="1273175" indent="-254000" algn="l" defTabSz="1019175" rtl="0" eaLnBrk="0" fontAlgn="base" hangingPunct="0">
        <a:spcBef>
          <a:spcPct val="20000"/>
        </a:spcBef>
        <a:spcAft>
          <a:spcPct val="0"/>
        </a:spcAft>
        <a:buChar char="•"/>
        <a:defRPr sz="2700">
          <a:solidFill>
            <a:schemeClr val="tx1"/>
          </a:solidFill>
          <a:latin typeface="+mn-lt"/>
          <a:ea typeface="Arial" pitchFamily="-65" charset="0"/>
          <a:cs typeface="+mn-cs"/>
        </a:defRPr>
      </a:lvl3pPr>
      <a:lvl4pPr marL="1782763" indent="-254000" algn="l" defTabSz="1019175" rtl="0" eaLnBrk="0" fontAlgn="base" hangingPunct="0">
        <a:spcBef>
          <a:spcPct val="20000"/>
        </a:spcBef>
        <a:spcAft>
          <a:spcPct val="0"/>
        </a:spcAft>
        <a:buChar char="–"/>
        <a:defRPr sz="2200">
          <a:solidFill>
            <a:schemeClr val="tx1"/>
          </a:solidFill>
          <a:latin typeface="+mn-lt"/>
          <a:ea typeface="Arial" pitchFamily="-65" charset="0"/>
          <a:cs typeface="+mn-cs"/>
        </a:defRPr>
      </a:lvl4pPr>
      <a:lvl5pPr marL="2292350" indent="-254000" algn="l" defTabSz="1019175" rtl="0" eaLnBrk="0" fontAlgn="base" hangingPunct="0">
        <a:spcBef>
          <a:spcPct val="20000"/>
        </a:spcBef>
        <a:spcAft>
          <a:spcPct val="0"/>
        </a:spcAft>
        <a:buChar char="»"/>
        <a:defRPr sz="2200">
          <a:solidFill>
            <a:schemeClr val="tx1"/>
          </a:solidFill>
          <a:latin typeface="+mn-lt"/>
          <a:ea typeface="Arial" pitchFamily="-65" charset="0"/>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074" name="Picture 8" descr="Blank.png"/>
          <p:cNvPicPr>
            <a:picLocks noChangeAspect="1"/>
          </p:cNvPicPr>
          <p:nvPr/>
        </p:nvPicPr>
        <p:blipFill>
          <a:blip r:embed="rId14"/>
          <a:srcRect/>
          <a:stretch>
            <a:fillRect/>
          </a:stretch>
        </p:blipFill>
        <p:spPr bwMode="auto">
          <a:xfrm>
            <a:off x="0" y="0"/>
            <a:ext cx="10058400" cy="7772400"/>
          </a:xfrm>
          <a:prstGeom prst="rect">
            <a:avLst/>
          </a:prstGeom>
          <a:solidFill>
            <a:schemeClr val="bg1"/>
          </a:solidFill>
          <a:ln w="9525">
            <a:noFill/>
            <a:miter lim="800000"/>
            <a:headEnd/>
            <a:tailEnd/>
          </a:ln>
        </p:spPr>
      </p:pic>
      <p:sp>
        <p:nvSpPr>
          <p:cNvPr id="3075" name="Rectangle 2"/>
          <p:cNvSpPr>
            <a:spLocks noGrp="1" noChangeArrowheads="1"/>
          </p:cNvSpPr>
          <p:nvPr>
            <p:ph type="title"/>
          </p:nvPr>
        </p:nvSpPr>
        <p:spPr bwMode="auto">
          <a:xfrm>
            <a:off x="168275" y="620713"/>
            <a:ext cx="9642475" cy="1295400"/>
          </a:xfrm>
          <a:prstGeom prst="rect">
            <a:avLst/>
          </a:prstGeom>
          <a:noFill/>
          <a:ln w="9525">
            <a:noFill/>
            <a:miter lim="800000"/>
            <a:headEnd/>
            <a:tailEnd/>
          </a:ln>
        </p:spPr>
        <p:txBody>
          <a:bodyPr vert="horz" wrap="square" lIns="101882" tIns="50941" rIns="101882" bIns="50941" numCol="1" anchor="t" anchorCtr="0" compatLnSpc="1">
            <a:prstTxWarp prst="textNoShape">
              <a:avLst/>
            </a:prstTxWarp>
          </a:bodyPr>
          <a:lstStyle/>
          <a:p>
            <a:pPr lvl="0"/>
            <a:r>
              <a:rPr lang="en-US"/>
              <a:t>Click to edit Master title style</a:t>
            </a:r>
          </a:p>
        </p:txBody>
      </p:sp>
      <p:sp>
        <p:nvSpPr>
          <p:cNvPr id="3076" name="Rectangle 3"/>
          <p:cNvSpPr>
            <a:spLocks noGrp="1" noChangeArrowheads="1"/>
          </p:cNvSpPr>
          <p:nvPr>
            <p:ph type="body" idx="1"/>
          </p:nvPr>
        </p:nvSpPr>
        <p:spPr bwMode="auto">
          <a:xfrm>
            <a:off x="168275" y="2073275"/>
            <a:ext cx="9639300" cy="5094288"/>
          </a:xfrm>
          <a:prstGeom prst="rect">
            <a:avLst/>
          </a:prstGeom>
          <a:noFill/>
          <a:ln w="9525">
            <a:noFill/>
            <a:miter lim="800000"/>
            <a:headEnd/>
            <a:tailEnd/>
          </a:ln>
        </p:spPr>
        <p:txBody>
          <a:bodyPr vert="horz" wrap="square" lIns="101882" tIns="50941" rIns="101882" bIns="5094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8421" name="Rectangle 5"/>
          <p:cNvSpPr>
            <a:spLocks noGrp="1" noChangeArrowheads="1"/>
          </p:cNvSpPr>
          <p:nvPr>
            <p:ph type="sldNum" sz="quarter" idx="4"/>
          </p:nvPr>
        </p:nvSpPr>
        <p:spPr bwMode="auto">
          <a:xfrm>
            <a:off x="176213" y="7329488"/>
            <a:ext cx="608012" cy="280987"/>
          </a:xfrm>
          <a:prstGeom prst="rect">
            <a:avLst/>
          </a:prstGeom>
          <a:noFill/>
          <a:ln w="9525">
            <a:noFill/>
            <a:miter lim="800000"/>
            <a:headEnd/>
            <a:tailEnd/>
          </a:ln>
          <a:effectLst/>
        </p:spPr>
        <p:txBody>
          <a:bodyPr vert="horz" wrap="square" lIns="101882" tIns="50941" rIns="101882" bIns="50941" numCol="1" anchor="t" anchorCtr="0" compatLnSpc="1">
            <a:prstTxWarp prst="textNoShape">
              <a:avLst/>
            </a:prstTxWarp>
          </a:bodyPr>
          <a:lstStyle>
            <a:lvl1pPr>
              <a:defRPr sz="1100"/>
            </a:lvl1pPr>
          </a:lstStyle>
          <a:p>
            <a:fld id="{7AB26CB2-32E0-46C8-9C01-14032A1F95BF}" type="slidenum">
              <a:rPr lang="en-US"/>
              <a:pPr/>
              <a:t>‹#›</a:t>
            </a:fld>
            <a:endParaRPr lang="en-US"/>
          </a:p>
        </p:txBody>
      </p:sp>
      <p:sp>
        <p:nvSpPr>
          <p:cNvPr id="188422" name="Line 6"/>
          <p:cNvSpPr>
            <a:spLocks noChangeShapeType="1"/>
          </p:cNvSpPr>
          <p:nvPr/>
        </p:nvSpPr>
        <p:spPr bwMode="auto">
          <a:xfrm>
            <a:off x="285750" y="622300"/>
            <a:ext cx="9482138" cy="0"/>
          </a:xfrm>
          <a:prstGeom prst="line">
            <a:avLst/>
          </a:prstGeom>
          <a:noFill/>
          <a:ln w="9525">
            <a:solidFill>
              <a:schemeClr val="tx1"/>
            </a:solidFill>
            <a:round/>
            <a:headEnd/>
            <a:tailEnd/>
          </a:ln>
          <a:effectLst/>
        </p:spPr>
        <p:txBody>
          <a:bodyPr/>
          <a:lstStyle/>
          <a:p>
            <a:pPr>
              <a:defRPr/>
            </a:pPr>
            <a:endParaRPr lang="en-IN"/>
          </a:p>
        </p:txBody>
      </p:sp>
      <p:sp>
        <p:nvSpPr>
          <p:cNvPr id="15" name="Rectangle 6"/>
          <p:cNvSpPr>
            <a:spLocks noChangeArrowheads="1"/>
          </p:cNvSpPr>
          <p:nvPr/>
        </p:nvSpPr>
        <p:spPr bwMode="black">
          <a:xfrm>
            <a:off x="6519863" y="7356475"/>
            <a:ext cx="3360737" cy="242888"/>
          </a:xfrm>
          <a:prstGeom prst="rect">
            <a:avLst/>
          </a:prstGeom>
          <a:noFill/>
          <a:ln w="9525">
            <a:noFill/>
            <a:miter lim="800000"/>
            <a:headEnd/>
            <a:tailEnd/>
          </a:ln>
        </p:spPr>
        <p:txBody>
          <a:bodyPr lIns="102590" tIns="51296" rIns="102590" bIns="51296">
            <a:spAutoFit/>
          </a:bodyPr>
          <a:lstStyle/>
          <a:p>
            <a:pPr algn="r" defTabSz="1019175"/>
            <a:r>
              <a:rPr lang="en-US" sz="900"/>
              <a:t>© 2009 IBM Corporation</a:t>
            </a:r>
            <a:endParaRPr lang="en-US"/>
          </a:p>
        </p:txBody>
      </p:sp>
      <p:sp>
        <p:nvSpPr>
          <p:cNvPr id="16" name="Text Box 46"/>
          <p:cNvSpPr txBox="1">
            <a:spLocks noChangeArrowheads="1"/>
          </p:cNvSpPr>
          <p:nvPr/>
        </p:nvSpPr>
        <p:spPr bwMode="auto">
          <a:xfrm>
            <a:off x="273050" y="400050"/>
            <a:ext cx="2662238" cy="171450"/>
          </a:xfrm>
          <a:prstGeom prst="rect">
            <a:avLst/>
          </a:prstGeom>
          <a:noFill/>
          <a:ln w="9525">
            <a:noFill/>
            <a:miter lim="800000"/>
            <a:headEnd/>
            <a:tailEnd/>
          </a:ln>
        </p:spPr>
        <p:txBody>
          <a:bodyPr lIns="0" tIns="0" rIns="0" bIns="0">
            <a:spAutoFit/>
          </a:bodyPr>
          <a:lstStyle/>
          <a:p>
            <a:pPr defTabSz="1019175">
              <a:spcAft>
                <a:spcPts val="1000"/>
              </a:spcAft>
              <a:defRPr/>
            </a:pPr>
            <a:r>
              <a:rPr lang="en-US" sz="1100"/>
              <a:t>Building a smarter planet</a:t>
            </a:r>
          </a:p>
        </p:txBody>
      </p:sp>
      <p:pic>
        <p:nvPicPr>
          <p:cNvPr id="3081" name="Picture 9" descr="5300_IBMpos_black_PPT_bkgd"/>
          <p:cNvPicPr>
            <a:picLocks noChangeAspect="1" noChangeArrowheads="1"/>
          </p:cNvPicPr>
          <p:nvPr/>
        </p:nvPicPr>
        <p:blipFill>
          <a:blip r:embed="rId15"/>
          <a:srcRect/>
          <a:stretch>
            <a:fillRect/>
          </a:stretch>
        </p:blipFill>
        <p:spPr bwMode="auto">
          <a:xfrm>
            <a:off x="9121775" y="271463"/>
            <a:ext cx="644525" cy="2667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163" r:id="rId1"/>
    <p:sldLayoutId id="2147484152" r:id="rId2"/>
    <p:sldLayoutId id="2147484153" r:id="rId3"/>
    <p:sldLayoutId id="2147484154" r:id="rId4"/>
    <p:sldLayoutId id="2147484155" r:id="rId5"/>
    <p:sldLayoutId id="2147484156" r:id="rId6"/>
    <p:sldLayoutId id="2147484157" r:id="rId7"/>
    <p:sldLayoutId id="2147484158" r:id="rId8"/>
    <p:sldLayoutId id="2147484159" r:id="rId9"/>
    <p:sldLayoutId id="2147484160" r:id="rId10"/>
    <p:sldLayoutId id="2147484161" r:id="rId11"/>
    <p:sldLayoutId id="2147484162" r:id="rId12"/>
  </p:sldLayoutIdLst>
  <p:hf hdr="0" ftr="0" dt="0"/>
  <p:txStyles>
    <p:titleStyle>
      <a:lvl1pPr algn="l" defTabSz="1019175" rtl="0" eaLnBrk="0" fontAlgn="base" hangingPunct="0">
        <a:spcBef>
          <a:spcPct val="0"/>
        </a:spcBef>
        <a:spcAft>
          <a:spcPct val="0"/>
        </a:spcAft>
        <a:defRPr sz="2500">
          <a:solidFill>
            <a:schemeClr val="tx1"/>
          </a:solidFill>
          <a:latin typeface="+mj-lt"/>
          <a:ea typeface="+mj-ea"/>
          <a:cs typeface="+mj-cs"/>
        </a:defRPr>
      </a:lvl1pPr>
      <a:lvl2pPr algn="l" defTabSz="1019175" rtl="0" eaLnBrk="0" fontAlgn="base" hangingPunct="0">
        <a:spcBef>
          <a:spcPct val="0"/>
        </a:spcBef>
        <a:spcAft>
          <a:spcPct val="0"/>
        </a:spcAft>
        <a:defRPr sz="2500">
          <a:solidFill>
            <a:schemeClr val="tx1"/>
          </a:solidFill>
          <a:latin typeface="Arial" pitchFamily="34" charset="0"/>
          <a:ea typeface="MS PGothic" pitchFamily="34" charset="-128"/>
          <a:cs typeface="Arial" pitchFamily="34" charset="0"/>
        </a:defRPr>
      </a:lvl2pPr>
      <a:lvl3pPr algn="l" defTabSz="1019175" rtl="0" eaLnBrk="0" fontAlgn="base" hangingPunct="0">
        <a:spcBef>
          <a:spcPct val="0"/>
        </a:spcBef>
        <a:spcAft>
          <a:spcPct val="0"/>
        </a:spcAft>
        <a:defRPr sz="2500">
          <a:solidFill>
            <a:schemeClr val="tx1"/>
          </a:solidFill>
          <a:latin typeface="Arial" pitchFamily="34" charset="0"/>
          <a:ea typeface="MS PGothic" pitchFamily="34" charset="-128"/>
          <a:cs typeface="Arial" pitchFamily="34" charset="0"/>
        </a:defRPr>
      </a:lvl3pPr>
      <a:lvl4pPr algn="l" defTabSz="1019175" rtl="0" eaLnBrk="0" fontAlgn="base" hangingPunct="0">
        <a:spcBef>
          <a:spcPct val="0"/>
        </a:spcBef>
        <a:spcAft>
          <a:spcPct val="0"/>
        </a:spcAft>
        <a:defRPr sz="2500">
          <a:solidFill>
            <a:schemeClr val="tx1"/>
          </a:solidFill>
          <a:latin typeface="Arial" pitchFamily="34" charset="0"/>
          <a:ea typeface="MS PGothic" pitchFamily="34" charset="-128"/>
          <a:cs typeface="Arial" pitchFamily="34" charset="0"/>
        </a:defRPr>
      </a:lvl4pPr>
      <a:lvl5pPr algn="l" defTabSz="1019175" rtl="0" eaLnBrk="0" fontAlgn="base" hangingPunct="0">
        <a:spcBef>
          <a:spcPct val="0"/>
        </a:spcBef>
        <a:spcAft>
          <a:spcPct val="0"/>
        </a:spcAft>
        <a:defRPr sz="2500">
          <a:solidFill>
            <a:schemeClr val="tx1"/>
          </a:solidFill>
          <a:latin typeface="Arial" pitchFamily="34" charset="0"/>
          <a:ea typeface="MS PGothic" pitchFamily="34" charset="-128"/>
          <a:cs typeface="Arial" pitchFamily="34" charset="0"/>
        </a:defRPr>
      </a:lvl5pPr>
      <a:lvl6pPr marL="457200" algn="l" defTabSz="1019175" rtl="0" fontAlgn="base">
        <a:spcBef>
          <a:spcPct val="0"/>
        </a:spcBef>
        <a:spcAft>
          <a:spcPct val="0"/>
        </a:spcAft>
        <a:defRPr sz="2500">
          <a:solidFill>
            <a:schemeClr val="tx1"/>
          </a:solidFill>
          <a:latin typeface="Arial" pitchFamily="34" charset="0"/>
          <a:ea typeface="MS PGothic" pitchFamily="34" charset="-128"/>
          <a:cs typeface="Arial" pitchFamily="34" charset="0"/>
        </a:defRPr>
      </a:lvl6pPr>
      <a:lvl7pPr marL="914400" algn="l" defTabSz="1019175" rtl="0" fontAlgn="base">
        <a:spcBef>
          <a:spcPct val="0"/>
        </a:spcBef>
        <a:spcAft>
          <a:spcPct val="0"/>
        </a:spcAft>
        <a:defRPr sz="2500">
          <a:solidFill>
            <a:schemeClr val="tx1"/>
          </a:solidFill>
          <a:latin typeface="Arial" pitchFamily="34" charset="0"/>
          <a:ea typeface="MS PGothic" pitchFamily="34" charset="-128"/>
          <a:cs typeface="Arial" pitchFamily="34" charset="0"/>
        </a:defRPr>
      </a:lvl7pPr>
      <a:lvl8pPr marL="1371600" algn="l" defTabSz="1019175" rtl="0" fontAlgn="base">
        <a:spcBef>
          <a:spcPct val="0"/>
        </a:spcBef>
        <a:spcAft>
          <a:spcPct val="0"/>
        </a:spcAft>
        <a:defRPr sz="2500">
          <a:solidFill>
            <a:schemeClr val="tx1"/>
          </a:solidFill>
          <a:latin typeface="Arial" pitchFamily="34" charset="0"/>
          <a:ea typeface="MS PGothic" pitchFamily="34" charset="-128"/>
          <a:cs typeface="Arial" pitchFamily="34" charset="0"/>
        </a:defRPr>
      </a:lvl8pPr>
      <a:lvl9pPr marL="1828800" algn="l" defTabSz="1019175" rtl="0" fontAlgn="base">
        <a:spcBef>
          <a:spcPct val="0"/>
        </a:spcBef>
        <a:spcAft>
          <a:spcPct val="0"/>
        </a:spcAft>
        <a:defRPr sz="2500">
          <a:solidFill>
            <a:schemeClr val="tx1"/>
          </a:solidFill>
          <a:latin typeface="Arial" pitchFamily="34" charset="0"/>
          <a:ea typeface="MS PGothic" pitchFamily="34" charset="-128"/>
          <a:cs typeface="Arial" pitchFamily="34" charset="0"/>
        </a:defRPr>
      </a:lvl9pPr>
    </p:titleStyle>
    <p:bodyStyle>
      <a:lvl1pPr marL="190500" indent="-190500" algn="l" defTabSz="1019175" rtl="0" eaLnBrk="0" fontAlgn="base" hangingPunct="0">
        <a:spcBef>
          <a:spcPct val="20000"/>
        </a:spcBef>
        <a:spcAft>
          <a:spcPct val="0"/>
        </a:spcAft>
        <a:buClr>
          <a:schemeClr val="bg1"/>
        </a:buClr>
        <a:buFont typeface="Wingdings" pitchFamily="2" charset="2"/>
        <a:buChar char="§"/>
        <a:defRPr>
          <a:solidFill>
            <a:schemeClr val="tx1"/>
          </a:solidFill>
          <a:latin typeface="+mn-lt"/>
          <a:ea typeface="+mn-ea"/>
          <a:cs typeface="+mn-cs"/>
        </a:defRPr>
      </a:lvl1pPr>
      <a:lvl2pPr marL="576263" indent="-193675" algn="l" defTabSz="1019175" rtl="0" eaLnBrk="0" fontAlgn="base" hangingPunct="0">
        <a:spcBef>
          <a:spcPct val="20000"/>
        </a:spcBef>
        <a:spcAft>
          <a:spcPct val="0"/>
        </a:spcAft>
        <a:buClr>
          <a:schemeClr val="bg1"/>
        </a:buClr>
        <a:buFont typeface="Arial" pitchFamily="34" charset="0"/>
        <a:buChar char="–"/>
        <a:defRPr sz="1600">
          <a:solidFill>
            <a:schemeClr val="tx1"/>
          </a:solidFill>
          <a:latin typeface="+mn-lt"/>
          <a:ea typeface="+mn-ea"/>
          <a:cs typeface="+mn-cs"/>
        </a:defRPr>
      </a:lvl2pPr>
      <a:lvl3pPr marL="769938" indent="-7938" algn="l" defTabSz="1019175" rtl="0" eaLnBrk="0" fontAlgn="base" hangingPunct="0">
        <a:spcBef>
          <a:spcPct val="20000"/>
        </a:spcBef>
        <a:spcAft>
          <a:spcPct val="0"/>
        </a:spcAft>
        <a:defRPr sz="1600">
          <a:solidFill>
            <a:schemeClr val="tx1"/>
          </a:solidFill>
          <a:latin typeface="+mn-lt"/>
          <a:ea typeface="+mn-ea"/>
          <a:cs typeface="+mn-cs"/>
        </a:defRPr>
      </a:lvl3pPr>
      <a:lvl4pPr marL="1143000" indent="385763" algn="l" defTabSz="1019175" rtl="0" eaLnBrk="0" fontAlgn="base" hangingPunct="0">
        <a:spcBef>
          <a:spcPct val="20000"/>
        </a:spcBef>
        <a:spcAft>
          <a:spcPct val="0"/>
        </a:spcAft>
        <a:defRPr sz="1600">
          <a:solidFill>
            <a:schemeClr val="tx1"/>
          </a:solidFill>
          <a:latin typeface="+mn-lt"/>
          <a:ea typeface="+mn-ea"/>
          <a:cs typeface="+mn-cs"/>
        </a:defRPr>
      </a:lvl4pPr>
      <a:lvl5pPr marL="1528763" indent="509588" algn="l" defTabSz="1019175" rtl="0" eaLnBrk="0" fontAlgn="base" hangingPunct="0">
        <a:spcBef>
          <a:spcPct val="20000"/>
        </a:spcBef>
        <a:spcAft>
          <a:spcPct val="0"/>
        </a:spcAft>
        <a:defRPr sz="1600">
          <a:solidFill>
            <a:schemeClr val="tx1"/>
          </a:solidFill>
          <a:latin typeface="+mn-lt"/>
          <a:ea typeface="+mn-ea"/>
          <a:cs typeface="+mn-cs"/>
        </a:defRPr>
      </a:lvl5pPr>
      <a:lvl6pPr marL="1985963" indent="509588" algn="l" defTabSz="1019175" rtl="0" fontAlgn="base">
        <a:spcBef>
          <a:spcPct val="20000"/>
        </a:spcBef>
        <a:spcAft>
          <a:spcPct val="0"/>
        </a:spcAft>
        <a:defRPr sz="1600">
          <a:solidFill>
            <a:schemeClr val="tx1"/>
          </a:solidFill>
          <a:latin typeface="+mn-lt"/>
          <a:ea typeface="+mn-ea"/>
          <a:cs typeface="+mn-cs"/>
        </a:defRPr>
      </a:lvl6pPr>
      <a:lvl7pPr marL="2443163" indent="509588" algn="l" defTabSz="1019175" rtl="0" fontAlgn="base">
        <a:spcBef>
          <a:spcPct val="20000"/>
        </a:spcBef>
        <a:spcAft>
          <a:spcPct val="0"/>
        </a:spcAft>
        <a:defRPr sz="1600">
          <a:solidFill>
            <a:schemeClr val="tx1"/>
          </a:solidFill>
          <a:latin typeface="+mn-lt"/>
          <a:ea typeface="+mn-ea"/>
          <a:cs typeface="+mn-cs"/>
        </a:defRPr>
      </a:lvl7pPr>
      <a:lvl8pPr marL="2900363" indent="509588" algn="l" defTabSz="1019175" rtl="0" fontAlgn="base">
        <a:spcBef>
          <a:spcPct val="20000"/>
        </a:spcBef>
        <a:spcAft>
          <a:spcPct val="0"/>
        </a:spcAft>
        <a:defRPr sz="1600">
          <a:solidFill>
            <a:schemeClr val="tx1"/>
          </a:solidFill>
          <a:latin typeface="+mn-lt"/>
          <a:ea typeface="+mn-ea"/>
          <a:cs typeface="+mn-cs"/>
        </a:defRPr>
      </a:lvl8pPr>
      <a:lvl9pPr marL="3357563" indent="509588" algn="l" defTabSz="1019175" rtl="0" fontAlgn="base">
        <a:spcBef>
          <a:spcPct val="20000"/>
        </a:spcBef>
        <a:spcAft>
          <a:spcPct val="0"/>
        </a:spcAft>
        <a:defRPr sz="16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1.xml"/><Relationship Id="rId1" Type="http://schemas.openxmlformats.org/officeDocument/2006/relationships/slideLayout" Target="../slideLayouts/slideLayout23.xml"/><Relationship Id="rId4" Type="http://schemas.openxmlformats.org/officeDocument/2006/relationships/image" Target="../media/image29.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6.emf"/><Relationship Id="rId5" Type="http://schemas.openxmlformats.org/officeDocument/2006/relationships/package" Target="../embeddings/Microsoft_Word_Document.docx"/><Relationship Id="rId4" Type="http://schemas.openxmlformats.org/officeDocument/2006/relationships/image" Target="../media/image5.emf"/></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jpeg"/><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8.xml"/><Relationship Id="rId1" Type="http://schemas.openxmlformats.org/officeDocument/2006/relationships/vmlDrawing" Target="../drawings/vmlDrawing2.vml"/><Relationship Id="rId5" Type="http://schemas.openxmlformats.org/officeDocument/2006/relationships/image" Target="../media/image14.png"/><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552450" y="2320925"/>
            <a:ext cx="7864475" cy="1666875"/>
          </a:xfrm>
          <a:noFill/>
        </p:spPr>
        <p:txBody>
          <a:bodyPr lIns="101835" tIns="50917" rIns="101835" bIns="50917"/>
          <a:lstStyle/>
          <a:p>
            <a:pPr eaLnBrk="1" hangingPunct="1"/>
            <a:r>
              <a:rPr lang="en-US" sz="2800"/>
              <a:t>Service Management in an Uncertain Economy</a:t>
            </a:r>
          </a:p>
        </p:txBody>
      </p:sp>
      <p:sp>
        <p:nvSpPr>
          <p:cNvPr id="5123" name="Rectangle 5"/>
          <p:cNvSpPr>
            <a:spLocks noGrp="1" noChangeArrowheads="1"/>
          </p:cNvSpPr>
          <p:nvPr>
            <p:ph type="subTitle" idx="1"/>
          </p:nvPr>
        </p:nvSpPr>
        <p:spPr/>
        <p:txBody>
          <a:bodyPr/>
          <a:lstStyle/>
          <a:p>
            <a:pPr eaLnBrk="1" hangingPunct="1"/>
            <a:r>
              <a:rPr lang="en-US"/>
              <a:t>CIO Program</a:t>
            </a: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1"/>
          <p:cNvSpPr>
            <a:spLocks noGrp="1"/>
          </p:cNvSpPr>
          <p:nvPr>
            <p:ph type="sldNum" sz="quarter" idx="10"/>
          </p:nvPr>
        </p:nvSpPr>
        <p:spPr>
          <a:noFill/>
        </p:spPr>
        <p:txBody>
          <a:bodyPr/>
          <a:lstStyle/>
          <a:p>
            <a:pPr defTabSz="1019175"/>
            <a:fld id="{933CDF55-1AA9-478D-AF42-A799AC3DA54B}" type="slidenum">
              <a:rPr lang="en-US"/>
              <a:pPr defTabSz="1019175"/>
              <a:t>9</a:t>
            </a:fld>
            <a:endParaRPr lang="en-US"/>
          </a:p>
        </p:txBody>
      </p:sp>
      <p:sp>
        <p:nvSpPr>
          <p:cNvPr id="12291" name="Rectangle 24"/>
          <p:cNvSpPr>
            <a:spLocks noChangeArrowheads="1"/>
          </p:cNvSpPr>
          <p:nvPr/>
        </p:nvSpPr>
        <p:spPr bwMode="auto">
          <a:xfrm>
            <a:off x="0" y="1449388"/>
            <a:ext cx="10058400" cy="547687"/>
          </a:xfrm>
          <a:prstGeom prst="rect">
            <a:avLst/>
          </a:prstGeom>
          <a:solidFill>
            <a:schemeClr val="accent1">
              <a:alpha val="20000"/>
            </a:schemeClr>
          </a:solidFill>
          <a:ln w="9525">
            <a:noFill/>
            <a:miter lim="800000"/>
            <a:headEnd/>
            <a:tailEnd/>
          </a:ln>
        </p:spPr>
        <p:txBody>
          <a:bodyPr wrap="none" lIns="101835" tIns="50917" rIns="101835" bIns="50917" anchor="ctr"/>
          <a:lstStyle/>
          <a:p>
            <a:pPr defTabSz="1019175"/>
            <a:endParaRPr lang="ca-ES"/>
          </a:p>
        </p:txBody>
      </p:sp>
      <p:sp>
        <p:nvSpPr>
          <p:cNvPr id="12292" name="Rectangle 2"/>
          <p:cNvSpPr>
            <a:spLocks noGrp="1" noChangeArrowheads="1"/>
          </p:cNvSpPr>
          <p:nvPr>
            <p:ph type="title" idx="4294967295"/>
          </p:nvPr>
        </p:nvSpPr>
        <p:spPr>
          <a:xfrm>
            <a:off x="230188" y="581025"/>
            <a:ext cx="9602787" cy="863600"/>
          </a:xfrm>
        </p:spPr>
        <p:txBody>
          <a:bodyPr lIns="101835" tIns="50917" rIns="101835" bIns="50917"/>
          <a:lstStyle/>
          <a:p>
            <a:pPr eaLnBrk="1" hangingPunct="1"/>
            <a:r>
              <a:rPr lang="en-US" sz="2400"/>
              <a:t>Projects that have been continued, expanded or newly initiated based on service quality and cost objectives</a:t>
            </a:r>
          </a:p>
        </p:txBody>
      </p:sp>
      <p:graphicFrame>
        <p:nvGraphicFramePr>
          <p:cNvPr id="68662" name="Group 54"/>
          <p:cNvGraphicFramePr>
            <a:graphicFrameLocks noGrp="1"/>
          </p:cNvGraphicFramePr>
          <p:nvPr/>
        </p:nvGraphicFramePr>
        <p:xfrm>
          <a:off x="817563" y="2554288"/>
          <a:ext cx="8528050" cy="3273425"/>
        </p:xfrm>
        <a:graphic>
          <a:graphicData uri="http://schemas.openxmlformats.org/drawingml/2006/table">
            <a:tbl>
              <a:tblPr/>
              <a:tblGrid>
                <a:gridCol w="1655762">
                  <a:extLst>
                    <a:ext uri="{9D8B030D-6E8A-4147-A177-3AD203B41FA5}">
                      <a16:colId xmlns:a16="http://schemas.microsoft.com/office/drawing/2014/main" val="20000"/>
                    </a:ext>
                  </a:extLst>
                </a:gridCol>
                <a:gridCol w="3152775">
                  <a:extLst>
                    <a:ext uri="{9D8B030D-6E8A-4147-A177-3AD203B41FA5}">
                      <a16:colId xmlns:a16="http://schemas.microsoft.com/office/drawing/2014/main" val="20001"/>
                    </a:ext>
                  </a:extLst>
                </a:gridCol>
                <a:gridCol w="3719513">
                  <a:extLst>
                    <a:ext uri="{9D8B030D-6E8A-4147-A177-3AD203B41FA5}">
                      <a16:colId xmlns:a16="http://schemas.microsoft.com/office/drawing/2014/main" val="20002"/>
                    </a:ext>
                  </a:extLst>
                </a:gridCol>
              </a:tblGrid>
              <a:tr h="352425">
                <a:tc>
                  <a:txBody>
                    <a:bodyPr/>
                    <a:lstStyle/>
                    <a:p>
                      <a:pPr marL="0" marR="0" lvl="0" indent="0" algn="l" defTabSz="1019175" rtl="0" eaLnBrk="1" fontAlgn="base" latinLnBrk="0" hangingPunct="1">
                        <a:lnSpc>
                          <a:spcPct val="100000"/>
                        </a:lnSpc>
                        <a:spcBef>
                          <a:spcPct val="20000"/>
                        </a:spcBef>
                        <a:spcAft>
                          <a:spcPct val="0"/>
                        </a:spcAft>
                        <a:buClr>
                          <a:schemeClr val="bg1"/>
                        </a:buClr>
                        <a:buSzTx/>
                        <a:buFont typeface="Wingdings" pitchFamily="2" charset="2"/>
                        <a:buNone/>
                        <a:tabLst/>
                      </a:pPr>
                      <a:r>
                        <a:rPr kumimoji="0" lang="en-US" sz="1200" b="1" i="0" u="none" strike="noStrike" cap="none" normalizeH="0" baseline="0" dirty="0">
                          <a:ln>
                            <a:noFill/>
                          </a:ln>
                          <a:solidFill>
                            <a:schemeClr val="bg1"/>
                          </a:solidFill>
                          <a:effectLst/>
                          <a:latin typeface="Arial" pitchFamily="34" charset="0"/>
                          <a:ea typeface="MS PGothic" pitchFamily="34" charset="-128"/>
                          <a:cs typeface="Arial" pitchFamily="34" charset="0"/>
                        </a:rPr>
                        <a:t>Objective</a:t>
                      </a:r>
                    </a:p>
                  </a:txBody>
                  <a:tcPr marL="101835" marR="0" marT="50917" marB="50917"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3366CC"/>
                    </a:solidFill>
                  </a:tcPr>
                </a:tc>
                <a:tc>
                  <a:txBody>
                    <a:bodyPr/>
                    <a:lstStyle/>
                    <a:p>
                      <a:pPr marL="0" marR="0" lvl="0" indent="0" algn="l" defTabSz="1019175" rtl="0" eaLnBrk="1" fontAlgn="base" latinLnBrk="0" hangingPunct="1">
                        <a:lnSpc>
                          <a:spcPct val="100000"/>
                        </a:lnSpc>
                        <a:spcBef>
                          <a:spcPct val="20000"/>
                        </a:spcBef>
                        <a:spcAft>
                          <a:spcPct val="0"/>
                        </a:spcAft>
                        <a:buClr>
                          <a:schemeClr val="bg1"/>
                        </a:buClr>
                        <a:buSzTx/>
                        <a:buFont typeface="Wingdings" pitchFamily="2" charset="2"/>
                        <a:buNone/>
                        <a:tabLst/>
                      </a:pPr>
                      <a:r>
                        <a:rPr kumimoji="0" lang="en-US" sz="1200" b="1" i="0" u="none" strike="noStrike" cap="none" normalizeH="0" baseline="0" dirty="0">
                          <a:ln>
                            <a:noFill/>
                          </a:ln>
                          <a:solidFill>
                            <a:schemeClr val="bg1"/>
                          </a:solidFill>
                          <a:effectLst/>
                          <a:latin typeface="Arial" pitchFamily="34" charset="0"/>
                          <a:ea typeface="MS PGothic" pitchFamily="34" charset="-128"/>
                          <a:cs typeface="Arial" pitchFamily="34" charset="0"/>
                        </a:rPr>
                        <a:t>Approach</a:t>
                      </a:r>
                    </a:p>
                  </a:txBody>
                  <a:tcPr marL="101835" marR="0" marT="50917" marB="50917" anchor="ctr" horzOverflow="overflow">
                    <a:lnL w="12700" cap="flat" cmpd="sng" algn="ctr">
                      <a:solidFill>
                        <a:schemeClr val="bg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3366CC"/>
                    </a:solidFill>
                  </a:tcPr>
                </a:tc>
                <a:tc>
                  <a:txBody>
                    <a:bodyPr/>
                    <a:lstStyle/>
                    <a:p>
                      <a:pPr marL="0" marR="0" lvl="0" indent="0" algn="l" defTabSz="1019175" rtl="0" eaLnBrk="1" fontAlgn="base" latinLnBrk="0" hangingPunct="1">
                        <a:lnSpc>
                          <a:spcPct val="100000"/>
                        </a:lnSpc>
                        <a:spcBef>
                          <a:spcPct val="20000"/>
                        </a:spcBef>
                        <a:spcAft>
                          <a:spcPct val="0"/>
                        </a:spcAft>
                        <a:buClr>
                          <a:schemeClr val="bg1"/>
                        </a:buClr>
                        <a:buSzTx/>
                        <a:buFont typeface="Wingdings" pitchFamily="2" charset="2"/>
                        <a:buNone/>
                        <a:tabLst/>
                      </a:pPr>
                      <a:r>
                        <a:rPr kumimoji="0" lang="en-US" sz="1200" b="1" i="0" u="none" strike="noStrike" cap="none" normalizeH="0" baseline="0" dirty="0">
                          <a:ln>
                            <a:noFill/>
                          </a:ln>
                          <a:solidFill>
                            <a:schemeClr val="bg1"/>
                          </a:solidFill>
                          <a:effectLst/>
                          <a:latin typeface="Arial" pitchFamily="34" charset="0"/>
                          <a:ea typeface="MS PGothic" pitchFamily="34" charset="-128"/>
                          <a:cs typeface="Arial" pitchFamily="34" charset="0"/>
                        </a:rPr>
                        <a:t>Priority projects</a:t>
                      </a:r>
                    </a:p>
                  </a:txBody>
                  <a:tcPr marL="101835" marR="0" marT="50917" marB="50917" anchor="ctr" horzOverflow="overflow">
                    <a:lnL w="12700" cap="flat" cmpd="sng" algn="ctr">
                      <a:solidFill>
                        <a:schemeClr val="bg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3366CC"/>
                    </a:solidFill>
                  </a:tcPr>
                </a:tc>
                <a:extLst>
                  <a:ext uri="{0D108BD9-81ED-4DB2-BD59-A6C34878D82A}">
                    <a16:rowId xmlns:a16="http://schemas.microsoft.com/office/drawing/2014/main" val="10000"/>
                  </a:ext>
                </a:extLst>
              </a:tr>
              <a:tr h="1939925">
                <a:tc>
                  <a:txBody>
                    <a:bodyPr/>
                    <a:lstStyle/>
                    <a:p>
                      <a:pPr marL="0" marR="0" lvl="0" indent="0" algn="ctr" defTabSz="1019175" rtl="0" eaLnBrk="1" fontAlgn="base" latinLnBrk="0" hangingPunct="1">
                        <a:lnSpc>
                          <a:spcPct val="100000"/>
                        </a:lnSpc>
                        <a:spcBef>
                          <a:spcPct val="20000"/>
                        </a:spcBef>
                        <a:spcAft>
                          <a:spcPct val="0"/>
                        </a:spcAft>
                        <a:buClr>
                          <a:schemeClr val="bg1"/>
                        </a:buClr>
                        <a:buSzTx/>
                        <a:buFont typeface="Wingdings" pitchFamily="2" charset="2"/>
                        <a:buNone/>
                        <a:tabLst/>
                      </a:pPr>
                      <a:r>
                        <a:rPr kumimoji="0" lang="en-US" sz="1400" b="1" i="0" u="none" strike="noStrike" cap="none" normalizeH="0" baseline="0" dirty="0">
                          <a:ln>
                            <a:noFill/>
                          </a:ln>
                          <a:solidFill>
                            <a:srgbClr val="6666FB"/>
                          </a:solidFill>
                          <a:effectLst/>
                          <a:latin typeface="Arial" pitchFamily="34" charset="0"/>
                          <a:ea typeface="MS PGothic" pitchFamily="34" charset="-128"/>
                          <a:cs typeface="Arial" pitchFamily="34" charset="0"/>
                        </a:rPr>
                        <a:t>Improve the</a:t>
                      </a:r>
                      <a:br>
                        <a:rPr kumimoji="0" lang="en-US" sz="1400" b="1" i="0" u="none" strike="noStrike" cap="none" normalizeH="0" baseline="0" dirty="0">
                          <a:ln>
                            <a:noFill/>
                          </a:ln>
                          <a:solidFill>
                            <a:srgbClr val="6666FB"/>
                          </a:solidFill>
                          <a:effectLst/>
                          <a:latin typeface="Arial" pitchFamily="34" charset="0"/>
                          <a:ea typeface="MS PGothic" pitchFamily="34" charset="-128"/>
                          <a:cs typeface="Arial" pitchFamily="34" charset="0"/>
                        </a:rPr>
                      </a:br>
                      <a:r>
                        <a:rPr kumimoji="0" lang="en-US" sz="1400" b="1" i="0" u="none" strike="noStrike" cap="none" normalizeH="0" baseline="0" dirty="0">
                          <a:ln>
                            <a:noFill/>
                          </a:ln>
                          <a:solidFill>
                            <a:srgbClr val="6666FB"/>
                          </a:solidFill>
                          <a:effectLst/>
                          <a:latin typeface="Arial" pitchFamily="34" charset="0"/>
                          <a:ea typeface="MS PGothic" pitchFamily="34" charset="-128"/>
                          <a:cs typeface="Arial" pitchFamily="34" charset="0"/>
                        </a:rPr>
                        <a:t>quality or reliability of IT</a:t>
                      </a:r>
                      <a:br>
                        <a:rPr kumimoji="0" lang="en-US" sz="1400" b="1" i="0" u="none" strike="noStrike" cap="none" normalizeH="0" baseline="0" dirty="0">
                          <a:ln>
                            <a:noFill/>
                          </a:ln>
                          <a:solidFill>
                            <a:srgbClr val="6666FB"/>
                          </a:solidFill>
                          <a:effectLst/>
                          <a:latin typeface="Arial" pitchFamily="34" charset="0"/>
                          <a:ea typeface="MS PGothic" pitchFamily="34" charset="-128"/>
                          <a:cs typeface="Arial" pitchFamily="34" charset="0"/>
                        </a:rPr>
                      </a:br>
                      <a:r>
                        <a:rPr kumimoji="0" lang="en-US" sz="1400" b="1" i="0" u="none" strike="noStrike" cap="none" normalizeH="0" baseline="0" dirty="0">
                          <a:ln>
                            <a:noFill/>
                          </a:ln>
                          <a:solidFill>
                            <a:srgbClr val="6666FB"/>
                          </a:solidFill>
                          <a:effectLst/>
                          <a:latin typeface="Arial" pitchFamily="34" charset="0"/>
                          <a:ea typeface="MS PGothic" pitchFamily="34" charset="-128"/>
                          <a:cs typeface="Arial" pitchFamily="34" charset="0"/>
                        </a:rPr>
                        <a:t>services</a:t>
                      </a:r>
                    </a:p>
                  </a:txBody>
                  <a:tcPr marL="101835" marR="0" marT="50917" marB="50917" anchor="ctr" horzOverflow="overflow">
                    <a:lnL w="12700" cap="flat" cmpd="sng" algn="ctr">
                      <a:solidFill>
                        <a:schemeClr val="tx1"/>
                      </a:solidFill>
                      <a:prstDash val="solid"/>
                      <a:round/>
                      <a:headEnd type="none" w="med" len="med"/>
                      <a:tailEnd type="none" w="med" len="med"/>
                    </a:lnL>
                    <a:lnR w="12700" cap="flat" cmpd="sng" algn="ctr">
                      <a:solidFill>
                        <a:schemeClr val="bg2"/>
                      </a:solidFill>
                      <a:prstDash val="solid"/>
                      <a:miter lim="800000"/>
                      <a:headEnd type="none" w="med" len="med"/>
                      <a:tailEnd type="none" w="med" len="med"/>
                    </a:lnR>
                    <a:lnT>
                      <a:noFill/>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125413" marR="0" lvl="0" indent="-125413" algn="l" defTabSz="1019175" rtl="0" eaLnBrk="1" fontAlgn="base" latinLnBrk="0" hangingPunct="1">
                        <a:lnSpc>
                          <a:spcPct val="100000"/>
                        </a:lnSpc>
                        <a:spcBef>
                          <a:spcPct val="0"/>
                        </a:spcBef>
                        <a:spcAft>
                          <a:spcPct val="30000"/>
                        </a:spcAft>
                        <a:buClr>
                          <a:schemeClr val="tx1"/>
                        </a:buClr>
                        <a:buSzTx/>
                        <a:buFont typeface="Wingdings" pitchFamily="2" charset="2"/>
                        <a:buChar char="§"/>
                        <a:tabLst/>
                      </a:pPr>
                      <a:r>
                        <a:rPr kumimoji="0" lang="en-US" sz="1400" b="0" i="0" u="none" strike="noStrike" cap="none" normalizeH="0" baseline="0" dirty="0">
                          <a:ln>
                            <a:noFill/>
                          </a:ln>
                          <a:solidFill>
                            <a:schemeClr val="tx1"/>
                          </a:solidFill>
                          <a:effectLst/>
                          <a:latin typeface="Arial" pitchFamily="34" charset="0"/>
                          <a:ea typeface="MS PGothic" pitchFamily="34" charset="-128"/>
                          <a:cs typeface="Arial" pitchFamily="34" charset="0"/>
                        </a:rPr>
                        <a:t>External provider for process </a:t>
                      </a:r>
                      <a:br>
                        <a:rPr kumimoji="0" lang="en-US" sz="1400" b="0" i="0" u="none" strike="noStrike" cap="none" normalizeH="0" baseline="0" dirty="0">
                          <a:ln>
                            <a:noFill/>
                          </a:ln>
                          <a:solidFill>
                            <a:schemeClr val="tx1"/>
                          </a:solidFill>
                          <a:effectLst/>
                          <a:latin typeface="Arial" pitchFamily="34" charset="0"/>
                          <a:ea typeface="MS PGothic" pitchFamily="34" charset="-128"/>
                          <a:cs typeface="Arial" pitchFamily="34" charset="0"/>
                        </a:rPr>
                      </a:br>
                      <a:r>
                        <a:rPr kumimoji="0" lang="en-US" sz="1400" b="0" i="0" u="none" strike="noStrike" cap="none" normalizeH="0" baseline="0" dirty="0">
                          <a:ln>
                            <a:noFill/>
                          </a:ln>
                          <a:solidFill>
                            <a:schemeClr val="tx1"/>
                          </a:solidFill>
                          <a:effectLst/>
                          <a:latin typeface="Arial" pitchFamily="34" charset="0"/>
                          <a:ea typeface="MS PGothic" pitchFamily="34" charset="-128"/>
                          <a:cs typeface="Arial" pitchFamily="34" charset="0"/>
                        </a:rPr>
                        <a:t>design improvement </a:t>
                      </a:r>
                    </a:p>
                    <a:p>
                      <a:pPr marL="125413" marR="0" lvl="0" indent="-125413" algn="l" defTabSz="1019175" rtl="0" eaLnBrk="1" fontAlgn="base" latinLnBrk="0" hangingPunct="1">
                        <a:lnSpc>
                          <a:spcPct val="100000"/>
                        </a:lnSpc>
                        <a:spcBef>
                          <a:spcPct val="0"/>
                        </a:spcBef>
                        <a:spcAft>
                          <a:spcPct val="30000"/>
                        </a:spcAft>
                        <a:buClr>
                          <a:schemeClr val="tx1"/>
                        </a:buClr>
                        <a:buSzTx/>
                        <a:buFont typeface="Wingdings" pitchFamily="2" charset="2"/>
                        <a:buChar char="§"/>
                        <a:tabLst/>
                      </a:pPr>
                      <a:r>
                        <a:rPr kumimoji="0" lang="en-US" sz="1400" b="0" i="0" u="none" strike="noStrike" cap="none" normalizeH="0" baseline="0" dirty="0">
                          <a:ln>
                            <a:noFill/>
                          </a:ln>
                          <a:solidFill>
                            <a:schemeClr val="tx1"/>
                          </a:solidFill>
                          <a:effectLst/>
                          <a:latin typeface="Arial" pitchFamily="34" charset="0"/>
                          <a:ea typeface="MS PGothic" pitchFamily="34" charset="-128"/>
                          <a:cs typeface="Arial" pitchFamily="34" charset="0"/>
                        </a:rPr>
                        <a:t>External provider for software implementation</a:t>
                      </a:r>
                    </a:p>
                  </a:txBody>
                  <a:tcPr marL="101835" marR="0" marT="50917" marB="50917" anchor="ctr"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a:noFill/>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125413" marR="0" lvl="0" indent="-125413" algn="l" defTabSz="1019175" rtl="0" eaLnBrk="1" fontAlgn="base" latinLnBrk="0" hangingPunct="1">
                        <a:lnSpc>
                          <a:spcPct val="100000"/>
                        </a:lnSpc>
                        <a:spcBef>
                          <a:spcPct val="0"/>
                        </a:spcBef>
                        <a:spcAft>
                          <a:spcPct val="30000"/>
                        </a:spcAft>
                        <a:buClr>
                          <a:schemeClr val="tx1"/>
                        </a:buClr>
                        <a:buSzTx/>
                        <a:buFont typeface="Wingdings" pitchFamily="2" charset="2"/>
                        <a:buChar char="§"/>
                        <a:tabLst/>
                      </a:pPr>
                      <a:r>
                        <a:rPr kumimoji="0" lang="en-US" sz="1400" b="0" i="0" u="none" strike="noStrike" cap="none" normalizeH="0" baseline="0" dirty="0">
                          <a:ln>
                            <a:noFill/>
                          </a:ln>
                          <a:solidFill>
                            <a:schemeClr val="tx1"/>
                          </a:solidFill>
                          <a:effectLst/>
                          <a:latin typeface="Arial" pitchFamily="34" charset="0"/>
                          <a:ea typeface="MS PGothic" pitchFamily="34" charset="-128"/>
                          <a:cs typeface="Arial" pitchFamily="34" charset="0"/>
                        </a:rPr>
                        <a:t>Service level and availability mgmt</a:t>
                      </a:r>
                    </a:p>
                    <a:p>
                      <a:pPr marL="125413" marR="0" lvl="0" indent="-125413" algn="l" defTabSz="1019175" rtl="0" eaLnBrk="1" fontAlgn="base" latinLnBrk="0" hangingPunct="1">
                        <a:lnSpc>
                          <a:spcPct val="100000"/>
                        </a:lnSpc>
                        <a:spcBef>
                          <a:spcPct val="0"/>
                        </a:spcBef>
                        <a:spcAft>
                          <a:spcPct val="30000"/>
                        </a:spcAft>
                        <a:buClr>
                          <a:schemeClr val="tx1"/>
                        </a:buClr>
                        <a:buSzTx/>
                        <a:buFont typeface="Wingdings" pitchFamily="2" charset="2"/>
                        <a:buChar char="§"/>
                        <a:tabLst/>
                      </a:pPr>
                      <a:r>
                        <a:rPr kumimoji="0" lang="en-US" sz="1400" b="0" i="0" u="none" strike="noStrike" cap="none" normalizeH="0" baseline="0" dirty="0">
                          <a:ln>
                            <a:noFill/>
                          </a:ln>
                          <a:solidFill>
                            <a:schemeClr val="tx1"/>
                          </a:solidFill>
                          <a:effectLst/>
                          <a:latin typeface="Arial" pitchFamily="34" charset="0"/>
                          <a:ea typeface="MS PGothic" pitchFamily="34" charset="-128"/>
                          <a:cs typeface="Arial" pitchFamily="34" charset="0"/>
                        </a:rPr>
                        <a:t>Event management and monitoring</a:t>
                      </a:r>
                    </a:p>
                    <a:p>
                      <a:pPr marL="125413" marR="0" lvl="0" indent="-125413" algn="l" defTabSz="1019175" rtl="0" eaLnBrk="1" fontAlgn="base" latinLnBrk="0" hangingPunct="1">
                        <a:lnSpc>
                          <a:spcPct val="100000"/>
                        </a:lnSpc>
                        <a:spcBef>
                          <a:spcPct val="0"/>
                        </a:spcBef>
                        <a:spcAft>
                          <a:spcPct val="30000"/>
                        </a:spcAft>
                        <a:buClr>
                          <a:schemeClr val="tx1"/>
                        </a:buClr>
                        <a:buSzTx/>
                        <a:buFont typeface="Wingdings" pitchFamily="2" charset="2"/>
                        <a:buChar char="§"/>
                        <a:tabLst/>
                      </a:pPr>
                      <a:r>
                        <a:rPr kumimoji="0" lang="en-US" sz="1400" b="0" i="0" u="none" strike="noStrike" cap="none" normalizeH="0" baseline="0" dirty="0">
                          <a:ln>
                            <a:noFill/>
                          </a:ln>
                          <a:solidFill>
                            <a:schemeClr val="tx1"/>
                          </a:solidFill>
                          <a:effectLst/>
                          <a:latin typeface="Arial" pitchFamily="34" charset="0"/>
                          <a:ea typeface="MS PGothic" pitchFamily="34" charset="-128"/>
                          <a:cs typeface="Arial" pitchFamily="34" charset="0"/>
                        </a:rPr>
                        <a:t>Incident, problem and service desk</a:t>
                      </a:r>
                    </a:p>
                    <a:p>
                      <a:pPr marL="125413" marR="0" lvl="0" indent="-125413" algn="l" defTabSz="1019175" rtl="0" eaLnBrk="1" fontAlgn="base" latinLnBrk="0" hangingPunct="1">
                        <a:lnSpc>
                          <a:spcPct val="100000"/>
                        </a:lnSpc>
                        <a:spcBef>
                          <a:spcPct val="0"/>
                        </a:spcBef>
                        <a:spcAft>
                          <a:spcPct val="30000"/>
                        </a:spcAft>
                        <a:buClr>
                          <a:schemeClr val="tx1"/>
                        </a:buClr>
                        <a:buSzTx/>
                        <a:buFont typeface="Wingdings" pitchFamily="2" charset="2"/>
                        <a:buChar char="§"/>
                        <a:tabLst/>
                      </a:pPr>
                      <a:r>
                        <a:rPr kumimoji="0" lang="en-US" sz="1400" b="0" i="0" u="none" strike="noStrike" cap="none" normalizeH="0" baseline="0" dirty="0">
                          <a:ln>
                            <a:noFill/>
                          </a:ln>
                          <a:solidFill>
                            <a:schemeClr val="tx1"/>
                          </a:solidFill>
                          <a:effectLst/>
                          <a:latin typeface="Arial" pitchFamily="34" charset="0"/>
                          <a:ea typeface="MS PGothic" pitchFamily="34" charset="-128"/>
                          <a:cs typeface="Arial" pitchFamily="34" charset="0"/>
                        </a:rPr>
                        <a:t>Service strategy, portfolio, catalog and service request mgmt</a:t>
                      </a:r>
                    </a:p>
                    <a:p>
                      <a:pPr marL="125413" marR="0" lvl="0" indent="-125413" algn="l" defTabSz="1019175" rtl="0" eaLnBrk="1" fontAlgn="base" latinLnBrk="0" hangingPunct="1">
                        <a:lnSpc>
                          <a:spcPct val="100000"/>
                        </a:lnSpc>
                        <a:spcBef>
                          <a:spcPct val="0"/>
                        </a:spcBef>
                        <a:spcAft>
                          <a:spcPct val="30000"/>
                        </a:spcAft>
                        <a:buClr>
                          <a:schemeClr val="tx1"/>
                        </a:buClr>
                        <a:buSzTx/>
                        <a:buFont typeface="Wingdings" pitchFamily="2" charset="2"/>
                        <a:buChar char="§"/>
                        <a:tabLst/>
                      </a:pPr>
                      <a:r>
                        <a:rPr kumimoji="0" lang="en-US" sz="1400" b="0" i="0" u="none" strike="noStrike" cap="none" normalizeH="0" baseline="0" dirty="0">
                          <a:ln>
                            <a:noFill/>
                          </a:ln>
                          <a:solidFill>
                            <a:schemeClr val="tx1"/>
                          </a:solidFill>
                          <a:effectLst/>
                          <a:latin typeface="Arial" pitchFamily="34" charset="0"/>
                          <a:ea typeface="MS PGothic" pitchFamily="34" charset="-128"/>
                          <a:cs typeface="Arial" pitchFamily="34" charset="0"/>
                        </a:rPr>
                        <a:t>Governance of service mgmt</a:t>
                      </a:r>
                    </a:p>
                  </a:txBody>
                  <a:tcPr marL="101835" marR="0" marT="50917" marB="50917" anchor="ctr" horzOverflow="overflow">
                    <a:lnL w="12700" cap="flat" cmpd="sng" algn="ctr">
                      <a:solidFill>
                        <a:schemeClr val="bg2"/>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81075">
                <a:tc>
                  <a:txBody>
                    <a:bodyPr/>
                    <a:lstStyle/>
                    <a:p>
                      <a:pPr marL="0" marR="0" lvl="0" indent="0" algn="ctr" defTabSz="1019175" rtl="0" eaLnBrk="1" fontAlgn="base" latinLnBrk="0" hangingPunct="1">
                        <a:lnSpc>
                          <a:spcPct val="100000"/>
                        </a:lnSpc>
                        <a:spcBef>
                          <a:spcPct val="20000"/>
                        </a:spcBef>
                        <a:spcAft>
                          <a:spcPct val="0"/>
                        </a:spcAft>
                        <a:buClr>
                          <a:schemeClr val="bg1"/>
                        </a:buClr>
                        <a:buSzTx/>
                        <a:buFont typeface="Wingdings" pitchFamily="2" charset="2"/>
                        <a:buNone/>
                        <a:tabLst/>
                      </a:pPr>
                      <a:r>
                        <a:rPr kumimoji="0" lang="en-US" sz="1400" b="1" i="0" u="none" strike="noStrike" cap="none" normalizeH="0" baseline="0" dirty="0">
                          <a:ln>
                            <a:noFill/>
                          </a:ln>
                          <a:solidFill>
                            <a:srgbClr val="6666FB"/>
                          </a:solidFill>
                          <a:effectLst/>
                          <a:latin typeface="Arial" pitchFamily="34" charset="0"/>
                          <a:ea typeface="MS PGothic" pitchFamily="34" charset="-128"/>
                          <a:cs typeface="Arial" pitchFamily="34" charset="0"/>
                        </a:rPr>
                        <a:t>Reduce or</a:t>
                      </a:r>
                      <a:br>
                        <a:rPr kumimoji="0" lang="en-US" sz="1400" b="1" i="0" u="none" strike="noStrike" cap="none" normalizeH="0" baseline="0" dirty="0">
                          <a:ln>
                            <a:noFill/>
                          </a:ln>
                          <a:solidFill>
                            <a:srgbClr val="6666FB"/>
                          </a:solidFill>
                          <a:effectLst/>
                          <a:latin typeface="Arial" pitchFamily="34" charset="0"/>
                          <a:ea typeface="MS PGothic" pitchFamily="34" charset="-128"/>
                          <a:cs typeface="Arial" pitchFamily="34" charset="0"/>
                        </a:rPr>
                      </a:br>
                      <a:r>
                        <a:rPr kumimoji="0" lang="en-US" sz="1400" b="1" i="0" u="none" strike="noStrike" cap="none" normalizeH="0" baseline="0" dirty="0">
                          <a:ln>
                            <a:noFill/>
                          </a:ln>
                          <a:solidFill>
                            <a:srgbClr val="6666FB"/>
                          </a:solidFill>
                          <a:effectLst/>
                          <a:latin typeface="Arial" pitchFamily="34" charset="0"/>
                          <a:ea typeface="MS PGothic" pitchFamily="34" charset="-128"/>
                          <a:cs typeface="Arial" pitchFamily="34" charset="0"/>
                        </a:rPr>
                        <a:t>control costs</a:t>
                      </a:r>
                    </a:p>
                  </a:txBody>
                  <a:tcPr marL="101835" marR="0" marT="50917" marB="50917" anchor="ctr" horzOverflow="overflow">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28575" cap="flat" cmpd="sng" algn="ctr">
                      <a:solidFill>
                        <a:srgbClr val="0066CC"/>
                      </a:solidFill>
                      <a:prstDash val="solid"/>
                      <a:miter lim="800000"/>
                      <a:headEnd type="none" w="med" len="med"/>
                      <a:tailEnd type="none" w="med" len="med"/>
                    </a:lnB>
                    <a:lnTlToBr>
                      <a:noFill/>
                    </a:lnTlToBr>
                    <a:lnBlToTr>
                      <a:noFill/>
                    </a:lnBlToTr>
                    <a:noFill/>
                  </a:tcPr>
                </a:tc>
                <a:tc>
                  <a:txBody>
                    <a:bodyPr/>
                    <a:lstStyle/>
                    <a:p>
                      <a:pPr marL="133350" marR="0" lvl="0" indent="-133350" algn="l" defTabSz="1019175" rtl="0" eaLnBrk="1" fontAlgn="base" latinLnBrk="0" hangingPunct="1">
                        <a:lnSpc>
                          <a:spcPct val="100000"/>
                        </a:lnSpc>
                        <a:spcBef>
                          <a:spcPct val="0"/>
                        </a:spcBef>
                        <a:spcAft>
                          <a:spcPct val="30000"/>
                        </a:spcAft>
                        <a:buClr>
                          <a:schemeClr val="tx1"/>
                        </a:buClr>
                        <a:buSzTx/>
                        <a:buFont typeface="Wingdings" pitchFamily="2" charset="2"/>
                        <a:buChar char="§"/>
                        <a:tabLst/>
                      </a:pPr>
                      <a:r>
                        <a:rPr kumimoji="0" lang="en-US" sz="1400" b="0" i="0" u="none" strike="noStrike" cap="none" normalizeH="0" baseline="0" dirty="0">
                          <a:ln>
                            <a:noFill/>
                          </a:ln>
                          <a:solidFill>
                            <a:schemeClr val="tx1"/>
                          </a:solidFill>
                          <a:effectLst/>
                          <a:latin typeface="Arial" pitchFamily="34" charset="0"/>
                          <a:ea typeface="MS PGothic" pitchFamily="34" charset="-128"/>
                          <a:cs typeface="Arial" pitchFamily="34" charset="0"/>
                        </a:rPr>
                        <a:t>Internal process design project </a:t>
                      </a:r>
                    </a:p>
                    <a:p>
                      <a:pPr marL="133350" marR="0" lvl="0" indent="-133350" algn="l" defTabSz="1019175" rtl="0" eaLnBrk="1" fontAlgn="base" latinLnBrk="0" hangingPunct="1">
                        <a:lnSpc>
                          <a:spcPct val="100000"/>
                        </a:lnSpc>
                        <a:spcBef>
                          <a:spcPct val="0"/>
                        </a:spcBef>
                        <a:spcAft>
                          <a:spcPct val="30000"/>
                        </a:spcAft>
                        <a:buClr>
                          <a:schemeClr val="tx1"/>
                        </a:buClr>
                        <a:buSzTx/>
                        <a:buFont typeface="Wingdings" pitchFamily="2" charset="2"/>
                        <a:buChar char="§"/>
                        <a:tabLst/>
                      </a:pPr>
                      <a:r>
                        <a:rPr kumimoji="0" lang="en-US" sz="1400" b="0" i="0" u="none" strike="noStrike" cap="none" normalizeH="0" baseline="0" dirty="0">
                          <a:ln>
                            <a:noFill/>
                          </a:ln>
                          <a:solidFill>
                            <a:schemeClr val="tx1"/>
                          </a:solidFill>
                          <a:effectLst/>
                          <a:latin typeface="Arial" pitchFamily="34" charset="0"/>
                          <a:ea typeface="MS PGothic" pitchFamily="34" charset="-128"/>
                          <a:cs typeface="Arial" pitchFamily="34" charset="0"/>
                        </a:rPr>
                        <a:t>External provider for software implementation</a:t>
                      </a:r>
                    </a:p>
                  </a:txBody>
                  <a:tcPr marL="101835" marR="0" marT="50917" marB="50917"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28575" cap="flat" cmpd="sng" algn="ctr">
                      <a:solidFill>
                        <a:srgbClr val="0066CC"/>
                      </a:solidFill>
                      <a:prstDash val="solid"/>
                      <a:miter lim="800000"/>
                      <a:headEnd type="none" w="med" len="med"/>
                      <a:tailEnd type="none" w="med" len="med"/>
                    </a:lnB>
                    <a:lnTlToBr>
                      <a:noFill/>
                    </a:lnTlToBr>
                    <a:lnBlToTr>
                      <a:noFill/>
                    </a:lnBlToTr>
                    <a:noFill/>
                  </a:tcPr>
                </a:tc>
                <a:tc>
                  <a:txBody>
                    <a:bodyPr/>
                    <a:lstStyle/>
                    <a:p>
                      <a:pPr marL="133350" marR="0" lvl="0" indent="-133350" algn="l" defTabSz="1019175" rtl="0" eaLnBrk="1" fontAlgn="base" latinLnBrk="0" hangingPunct="1">
                        <a:lnSpc>
                          <a:spcPct val="100000"/>
                        </a:lnSpc>
                        <a:spcBef>
                          <a:spcPct val="0"/>
                        </a:spcBef>
                        <a:spcAft>
                          <a:spcPct val="30000"/>
                        </a:spcAft>
                        <a:buClr>
                          <a:schemeClr val="tx1"/>
                        </a:buClr>
                        <a:buSzTx/>
                        <a:buFont typeface="Wingdings" pitchFamily="2" charset="2"/>
                        <a:buChar char="§"/>
                        <a:tabLst/>
                      </a:pPr>
                      <a:r>
                        <a:rPr kumimoji="0" lang="en-US" sz="1400" b="0" i="0" u="none" strike="noStrike" cap="none" normalizeH="0" baseline="0" dirty="0">
                          <a:ln>
                            <a:noFill/>
                          </a:ln>
                          <a:solidFill>
                            <a:schemeClr val="tx1"/>
                          </a:solidFill>
                          <a:effectLst/>
                          <a:latin typeface="Arial" pitchFamily="34" charset="0"/>
                          <a:ea typeface="MS PGothic" pitchFamily="34" charset="-128"/>
                          <a:cs typeface="Arial" pitchFamily="34" charset="0"/>
                        </a:rPr>
                        <a:t>Asset and configuration/change mgmt</a:t>
                      </a:r>
                    </a:p>
                    <a:p>
                      <a:pPr marL="133350" marR="0" lvl="0" indent="-133350" algn="l" defTabSz="1019175" rtl="0" eaLnBrk="1" fontAlgn="base" latinLnBrk="0" hangingPunct="1">
                        <a:lnSpc>
                          <a:spcPct val="100000"/>
                        </a:lnSpc>
                        <a:spcBef>
                          <a:spcPct val="0"/>
                        </a:spcBef>
                        <a:spcAft>
                          <a:spcPct val="30000"/>
                        </a:spcAft>
                        <a:buClr>
                          <a:schemeClr val="tx1"/>
                        </a:buClr>
                        <a:buSzTx/>
                        <a:buFont typeface="Wingdings" pitchFamily="2" charset="2"/>
                        <a:buChar char="§"/>
                        <a:tabLst/>
                      </a:pPr>
                      <a:r>
                        <a:rPr kumimoji="0" lang="en-US" sz="1400" b="0" i="0" u="none" strike="noStrike" cap="none" normalizeH="0" baseline="0" dirty="0">
                          <a:ln>
                            <a:noFill/>
                          </a:ln>
                          <a:solidFill>
                            <a:schemeClr val="tx1"/>
                          </a:solidFill>
                          <a:effectLst/>
                          <a:latin typeface="Arial" pitchFamily="34" charset="0"/>
                          <a:ea typeface="MS PGothic" pitchFamily="34" charset="-128"/>
                          <a:cs typeface="Arial" pitchFamily="34" charset="0"/>
                        </a:rPr>
                        <a:t>Chargeback and accounting</a:t>
                      </a:r>
                    </a:p>
                    <a:p>
                      <a:pPr marL="133350" marR="0" lvl="0" indent="-133350" algn="l" defTabSz="1019175" rtl="0" eaLnBrk="1" fontAlgn="base" latinLnBrk="0" hangingPunct="1">
                        <a:lnSpc>
                          <a:spcPct val="100000"/>
                        </a:lnSpc>
                        <a:spcBef>
                          <a:spcPct val="0"/>
                        </a:spcBef>
                        <a:spcAft>
                          <a:spcPct val="30000"/>
                        </a:spcAft>
                        <a:buClr>
                          <a:schemeClr val="tx1"/>
                        </a:buClr>
                        <a:buSzTx/>
                        <a:buFont typeface="Wingdings" pitchFamily="2" charset="2"/>
                        <a:buChar char="§"/>
                        <a:tabLst/>
                      </a:pPr>
                      <a:r>
                        <a:rPr kumimoji="0" lang="en-US" sz="1400" b="0" i="0" u="none" strike="noStrike" cap="none" normalizeH="0" baseline="0" dirty="0">
                          <a:ln>
                            <a:noFill/>
                          </a:ln>
                          <a:solidFill>
                            <a:schemeClr val="tx1"/>
                          </a:solidFill>
                          <a:effectLst/>
                          <a:latin typeface="Arial" pitchFamily="34" charset="0"/>
                          <a:ea typeface="MS PGothic" pitchFamily="34" charset="-128"/>
                          <a:cs typeface="Arial" pitchFamily="34" charset="0"/>
                        </a:rPr>
                        <a:t>Performance &amp; capacity mgmt</a:t>
                      </a:r>
                    </a:p>
                  </a:txBody>
                  <a:tcPr marL="101835" marR="0" marT="50917" marB="50917" anchor="ctr" horzOverflow="overflow">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28575" cap="flat" cmpd="sng" algn="ctr">
                      <a:solidFill>
                        <a:srgbClr val="0066CC"/>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2314" name="Rectangle 78"/>
          <p:cNvSpPr>
            <a:spLocks noChangeArrowheads="1"/>
          </p:cNvSpPr>
          <p:nvPr/>
        </p:nvSpPr>
        <p:spPr bwMode="auto">
          <a:xfrm>
            <a:off x="185738" y="1463675"/>
            <a:ext cx="9626600" cy="527050"/>
          </a:xfrm>
          <a:prstGeom prst="rect">
            <a:avLst/>
          </a:prstGeom>
          <a:noFill/>
          <a:ln w="9525">
            <a:noFill/>
            <a:miter lim="800000"/>
            <a:headEnd/>
            <a:tailEnd/>
          </a:ln>
        </p:spPr>
        <p:txBody>
          <a:bodyPr lIns="101835" tIns="50917" rIns="101835" bIns="50917">
            <a:spAutoFit/>
          </a:bodyPr>
          <a:lstStyle/>
          <a:p>
            <a:pPr defTabSz="1019175"/>
            <a:r>
              <a:rPr lang="en-US" sz="1400" i="1">
                <a:solidFill>
                  <a:srgbClr val="000000"/>
                </a:solidFill>
              </a:rPr>
              <a:t>What is the key business objective </a:t>
            </a:r>
            <a:r>
              <a:rPr lang="en-US" sz="1400" i="1"/>
              <a:t>for the service management</a:t>
            </a:r>
            <a:r>
              <a:rPr lang="en-US" sz="1400" i="1">
                <a:solidFill>
                  <a:srgbClr val="000000"/>
                </a:solidFill>
              </a:rPr>
              <a:t> programs/projects you are continuing, expanding or initiating? </a:t>
            </a:r>
          </a:p>
        </p:txBody>
      </p:sp>
      <p:sp>
        <p:nvSpPr>
          <p:cNvPr id="6" name="Line 32"/>
          <p:cNvSpPr>
            <a:spLocks noChangeShapeType="1"/>
          </p:cNvSpPr>
          <p:nvPr/>
        </p:nvSpPr>
        <p:spPr bwMode="auto">
          <a:xfrm>
            <a:off x="0" y="1989138"/>
            <a:ext cx="10058400" cy="0"/>
          </a:xfrm>
          <a:prstGeom prst="line">
            <a:avLst/>
          </a:prstGeom>
          <a:noFill/>
          <a:ln w="9525">
            <a:solidFill>
              <a:schemeClr val="tx2"/>
            </a:solidFill>
            <a:round/>
            <a:headEnd/>
            <a:tailEnd/>
          </a:ln>
          <a:effectLst/>
        </p:spPr>
        <p:txBody>
          <a:bodyPr wrap="none" anchor="ctr"/>
          <a:lstStyle/>
          <a:p>
            <a:pPr>
              <a:defRPr/>
            </a:pPr>
            <a:endParaRPr lang="en-US" sz="1800" dirty="0">
              <a:latin typeface="Arial" pitchFamily="-65" charset="0"/>
              <a:ea typeface="+mn-ea"/>
            </a:endParaRPr>
          </a:p>
        </p:txBody>
      </p:sp>
      <p:sp>
        <p:nvSpPr>
          <p:cNvPr id="126" name="Line 32"/>
          <p:cNvSpPr>
            <a:spLocks noChangeShapeType="1"/>
          </p:cNvSpPr>
          <p:nvPr/>
        </p:nvSpPr>
        <p:spPr bwMode="auto">
          <a:xfrm>
            <a:off x="7938" y="1474788"/>
            <a:ext cx="10058400" cy="0"/>
          </a:xfrm>
          <a:prstGeom prst="line">
            <a:avLst/>
          </a:prstGeom>
          <a:noFill/>
          <a:ln w="9525">
            <a:solidFill>
              <a:schemeClr val="tx2"/>
            </a:solidFill>
            <a:round/>
            <a:headEnd/>
            <a:tailEnd/>
          </a:ln>
          <a:effectLst/>
        </p:spPr>
        <p:txBody>
          <a:bodyPr wrap="none" anchor="ctr"/>
          <a:lstStyle/>
          <a:p>
            <a:pPr>
              <a:defRPr/>
            </a:pPr>
            <a:endParaRPr lang="en-US" sz="1800" dirty="0">
              <a:latin typeface="Arial" pitchFamily="-65" charset="0"/>
              <a:ea typeface="+mn-ea"/>
            </a:endParaRPr>
          </a:p>
        </p:txBody>
      </p:sp>
      <p:sp>
        <p:nvSpPr>
          <p:cNvPr id="12317" name="Text Box 55"/>
          <p:cNvSpPr txBox="1">
            <a:spLocks noChangeArrowheads="1"/>
          </p:cNvSpPr>
          <p:nvPr/>
        </p:nvSpPr>
        <p:spPr bwMode="auto">
          <a:xfrm>
            <a:off x="217488" y="7143750"/>
            <a:ext cx="4864100" cy="228600"/>
          </a:xfrm>
          <a:prstGeom prst="rect">
            <a:avLst/>
          </a:prstGeom>
          <a:noFill/>
          <a:ln w="9525">
            <a:noFill/>
            <a:miter lim="800000"/>
            <a:headEnd/>
            <a:tailEnd/>
          </a:ln>
        </p:spPr>
        <p:txBody>
          <a:bodyPr wrap="none">
            <a:spAutoFit/>
          </a:bodyPr>
          <a:lstStyle/>
          <a:p>
            <a:pPr defTabSz="1019175"/>
            <a:r>
              <a:rPr lang="en-US" sz="900"/>
              <a:t>Source: IBM Market Insights, </a:t>
            </a:r>
            <a:r>
              <a:rPr lang="en-US" sz="900" i="1"/>
              <a:t>Service Management In an Uncertain Economy, January 2009</a:t>
            </a:r>
            <a:r>
              <a:rPr lang="en-US" sz="900"/>
              <a:t>.</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1"/>
          <p:cNvSpPr>
            <a:spLocks noGrp="1"/>
          </p:cNvSpPr>
          <p:nvPr>
            <p:ph type="sldNum" sz="quarter" idx="10"/>
          </p:nvPr>
        </p:nvSpPr>
        <p:spPr>
          <a:noFill/>
        </p:spPr>
        <p:txBody>
          <a:bodyPr/>
          <a:lstStyle/>
          <a:p>
            <a:pPr defTabSz="1019175"/>
            <a:fld id="{4BCE083B-5D6C-4F76-895B-6F3DD838C9A3}" type="slidenum">
              <a:rPr lang="en-US"/>
              <a:pPr defTabSz="1019175"/>
              <a:t>10</a:t>
            </a:fld>
            <a:endParaRPr lang="en-US"/>
          </a:p>
        </p:txBody>
      </p:sp>
      <p:sp>
        <p:nvSpPr>
          <p:cNvPr id="13315" name="Rectangle 23"/>
          <p:cNvSpPr>
            <a:spLocks noChangeArrowheads="1"/>
          </p:cNvSpPr>
          <p:nvPr/>
        </p:nvSpPr>
        <p:spPr bwMode="auto">
          <a:xfrm>
            <a:off x="0" y="1449388"/>
            <a:ext cx="10058400" cy="546100"/>
          </a:xfrm>
          <a:prstGeom prst="rect">
            <a:avLst/>
          </a:prstGeom>
          <a:solidFill>
            <a:schemeClr val="accent1">
              <a:alpha val="20000"/>
            </a:schemeClr>
          </a:solidFill>
          <a:ln w="9525">
            <a:noFill/>
            <a:miter lim="800000"/>
            <a:headEnd/>
            <a:tailEnd/>
          </a:ln>
        </p:spPr>
        <p:txBody>
          <a:bodyPr wrap="none" lIns="101835" tIns="50917" rIns="101835" bIns="50917" anchor="ctr"/>
          <a:lstStyle/>
          <a:p>
            <a:pPr defTabSz="1019175"/>
            <a:endParaRPr lang="ca-ES"/>
          </a:p>
        </p:txBody>
      </p:sp>
      <p:sp>
        <p:nvSpPr>
          <p:cNvPr id="13316" name="Text Box 9"/>
          <p:cNvSpPr txBox="1">
            <a:spLocks noChangeArrowheads="1"/>
          </p:cNvSpPr>
          <p:nvPr/>
        </p:nvSpPr>
        <p:spPr bwMode="auto">
          <a:xfrm>
            <a:off x="2389188" y="2501900"/>
            <a:ext cx="4991100" cy="376238"/>
          </a:xfrm>
          <a:prstGeom prst="rect">
            <a:avLst/>
          </a:prstGeom>
          <a:noFill/>
          <a:ln w="9525">
            <a:noFill/>
            <a:miter lim="800000"/>
            <a:headEnd/>
            <a:tailEnd/>
          </a:ln>
        </p:spPr>
        <p:txBody>
          <a:bodyPr wrap="none" lIns="101835" tIns="50917" rIns="101835" bIns="50917">
            <a:spAutoFit/>
          </a:bodyPr>
          <a:lstStyle/>
          <a:p>
            <a:pPr algn="ctr" defTabSz="1019175"/>
            <a:r>
              <a:rPr lang="en-US" sz="1800" b="1"/>
              <a:t>Breakdown of service management projects</a:t>
            </a:r>
          </a:p>
        </p:txBody>
      </p:sp>
      <p:sp>
        <p:nvSpPr>
          <p:cNvPr id="13317" name="Rectangle 18"/>
          <p:cNvSpPr>
            <a:spLocks noChangeArrowheads="1"/>
          </p:cNvSpPr>
          <p:nvPr/>
        </p:nvSpPr>
        <p:spPr bwMode="gray">
          <a:xfrm>
            <a:off x="3505200" y="3105150"/>
            <a:ext cx="3165475" cy="3268663"/>
          </a:xfrm>
          <a:prstGeom prst="rect">
            <a:avLst/>
          </a:prstGeom>
          <a:solidFill>
            <a:srgbClr val="FFFFFF"/>
          </a:solidFill>
          <a:ln w="7938">
            <a:solidFill>
              <a:srgbClr val="FFFFFF"/>
            </a:solidFill>
            <a:miter lim="800000"/>
            <a:headEnd/>
            <a:tailEnd/>
          </a:ln>
        </p:spPr>
        <p:txBody>
          <a:bodyPr lIns="101835" tIns="50917" rIns="101835" bIns="50917"/>
          <a:lstStyle/>
          <a:p>
            <a:pPr defTabSz="1019175"/>
            <a:endParaRPr lang="ca-ES"/>
          </a:p>
        </p:txBody>
      </p:sp>
      <p:grpSp>
        <p:nvGrpSpPr>
          <p:cNvPr id="13318" name="Freeform 19"/>
          <p:cNvGrpSpPr>
            <a:grpSpLocks/>
          </p:cNvGrpSpPr>
          <p:nvPr/>
        </p:nvGrpSpPr>
        <p:grpSpPr bwMode="auto">
          <a:xfrm>
            <a:off x="5035550" y="3052763"/>
            <a:ext cx="1743075" cy="3394075"/>
            <a:chOff x="2884" y="1697"/>
            <a:chExt cx="998" cy="1886"/>
          </a:xfrm>
        </p:grpSpPr>
        <p:pic>
          <p:nvPicPr>
            <p:cNvPr id="13346" name="Freeform 19"/>
            <p:cNvPicPr>
              <a:picLocks noChangeArrowheads="1"/>
            </p:cNvPicPr>
            <p:nvPr/>
          </p:nvPicPr>
          <p:blipFill>
            <a:blip r:embed="rId3"/>
            <a:srcRect/>
            <a:stretch>
              <a:fillRect/>
            </a:stretch>
          </p:blipFill>
          <p:spPr bwMode="gray">
            <a:xfrm>
              <a:off x="2884" y="1697"/>
              <a:ext cx="998" cy="1886"/>
            </a:xfrm>
            <a:prstGeom prst="rect">
              <a:avLst/>
            </a:prstGeom>
            <a:noFill/>
            <a:ln w="9525">
              <a:noFill/>
              <a:miter lim="800000"/>
              <a:headEnd/>
              <a:tailEnd/>
            </a:ln>
          </p:spPr>
        </p:pic>
        <p:sp>
          <p:nvSpPr>
            <p:cNvPr id="13347" name="Text Box 6"/>
            <p:cNvSpPr txBox="1">
              <a:spLocks noChangeArrowheads="1"/>
            </p:cNvSpPr>
            <p:nvPr/>
          </p:nvSpPr>
          <p:spPr bwMode="auto">
            <a:xfrm>
              <a:off x="2913" y="1726"/>
              <a:ext cx="907" cy="1797"/>
            </a:xfrm>
            <a:prstGeom prst="rect">
              <a:avLst/>
            </a:prstGeom>
            <a:noFill/>
            <a:ln w="9525">
              <a:noFill/>
              <a:miter lim="800000"/>
              <a:headEnd/>
              <a:tailEnd/>
            </a:ln>
          </p:spPr>
          <p:txBody>
            <a:bodyPr lIns="101835" tIns="50917" rIns="101835" bIns="50917"/>
            <a:lstStyle/>
            <a:p>
              <a:pPr defTabSz="1019175"/>
              <a:endParaRPr lang="ca-ES"/>
            </a:p>
          </p:txBody>
        </p:sp>
      </p:grpSp>
      <p:grpSp>
        <p:nvGrpSpPr>
          <p:cNvPr id="13319" name="Freeform 20"/>
          <p:cNvGrpSpPr>
            <a:grpSpLocks/>
          </p:cNvGrpSpPr>
          <p:nvPr/>
        </p:nvGrpSpPr>
        <p:grpSpPr bwMode="auto">
          <a:xfrm>
            <a:off x="3521075" y="4678363"/>
            <a:ext cx="1909763" cy="1787525"/>
            <a:chOff x="2016" y="2600"/>
            <a:chExt cx="1094" cy="994"/>
          </a:xfrm>
        </p:grpSpPr>
        <p:pic>
          <p:nvPicPr>
            <p:cNvPr id="13344" name="Freeform 20"/>
            <p:cNvPicPr>
              <a:picLocks noChangeArrowheads="1"/>
            </p:cNvPicPr>
            <p:nvPr/>
          </p:nvPicPr>
          <p:blipFill>
            <a:blip r:embed="rId4"/>
            <a:srcRect/>
            <a:stretch>
              <a:fillRect/>
            </a:stretch>
          </p:blipFill>
          <p:spPr bwMode="gray">
            <a:xfrm>
              <a:off x="2016" y="2600"/>
              <a:ext cx="1094" cy="994"/>
            </a:xfrm>
            <a:prstGeom prst="rect">
              <a:avLst/>
            </a:prstGeom>
            <a:noFill/>
            <a:ln w="9525">
              <a:noFill/>
              <a:miter lim="800000"/>
              <a:headEnd/>
              <a:tailEnd/>
            </a:ln>
          </p:spPr>
        </p:pic>
        <p:sp>
          <p:nvSpPr>
            <p:cNvPr id="13345" name="Text Box 9"/>
            <p:cNvSpPr txBox="1">
              <a:spLocks noChangeArrowheads="1"/>
            </p:cNvSpPr>
            <p:nvPr/>
          </p:nvSpPr>
          <p:spPr bwMode="auto">
            <a:xfrm>
              <a:off x="2047" y="2632"/>
              <a:ext cx="1002" cy="901"/>
            </a:xfrm>
            <a:prstGeom prst="rect">
              <a:avLst/>
            </a:prstGeom>
            <a:noFill/>
            <a:ln w="9525">
              <a:noFill/>
              <a:miter lim="800000"/>
              <a:headEnd/>
              <a:tailEnd/>
            </a:ln>
          </p:spPr>
          <p:txBody>
            <a:bodyPr lIns="101835" tIns="50917" rIns="101835" bIns="50917"/>
            <a:lstStyle/>
            <a:p>
              <a:pPr defTabSz="1019175"/>
              <a:endParaRPr lang="ca-ES"/>
            </a:p>
          </p:txBody>
        </p:sp>
      </p:grpSp>
      <p:grpSp>
        <p:nvGrpSpPr>
          <p:cNvPr id="13320" name="Freeform 21"/>
          <p:cNvGrpSpPr>
            <a:grpSpLocks/>
          </p:cNvGrpSpPr>
          <p:nvPr/>
        </p:nvGrpSpPr>
        <p:grpSpPr bwMode="auto">
          <a:xfrm>
            <a:off x="3479800" y="4705350"/>
            <a:ext cx="1670050" cy="558800"/>
            <a:chOff x="1993" y="2615"/>
            <a:chExt cx="956" cy="311"/>
          </a:xfrm>
        </p:grpSpPr>
        <p:pic>
          <p:nvPicPr>
            <p:cNvPr id="13342" name="Freeform 21"/>
            <p:cNvPicPr>
              <a:picLocks noChangeArrowheads="1"/>
            </p:cNvPicPr>
            <p:nvPr/>
          </p:nvPicPr>
          <p:blipFill>
            <a:blip r:embed="rId5"/>
            <a:srcRect/>
            <a:stretch>
              <a:fillRect/>
            </a:stretch>
          </p:blipFill>
          <p:spPr bwMode="gray">
            <a:xfrm>
              <a:off x="1993" y="2615"/>
              <a:ext cx="956" cy="311"/>
            </a:xfrm>
            <a:prstGeom prst="rect">
              <a:avLst/>
            </a:prstGeom>
            <a:noFill/>
            <a:ln w="9525">
              <a:noFill/>
              <a:miter lim="800000"/>
              <a:headEnd/>
              <a:tailEnd/>
            </a:ln>
          </p:spPr>
        </p:pic>
        <p:sp>
          <p:nvSpPr>
            <p:cNvPr id="13343" name="Text Box 12"/>
            <p:cNvSpPr txBox="1">
              <a:spLocks noChangeArrowheads="1"/>
            </p:cNvSpPr>
            <p:nvPr/>
          </p:nvSpPr>
          <p:spPr bwMode="auto">
            <a:xfrm>
              <a:off x="2007" y="2632"/>
              <a:ext cx="906" cy="280"/>
            </a:xfrm>
            <a:prstGeom prst="rect">
              <a:avLst/>
            </a:prstGeom>
            <a:noFill/>
            <a:ln w="9525">
              <a:noFill/>
              <a:miter lim="800000"/>
              <a:headEnd/>
              <a:tailEnd/>
            </a:ln>
          </p:spPr>
          <p:txBody>
            <a:bodyPr lIns="101835" tIns="50917" rIns="101835" bIns="50917"/>
            <a:lstStyle/>
            <a:p>
              <a:pPr defTabSz="1019175"/>
              <a:endParaRPr lang="ca-ES"/>
            </a:p>
          </p:txBody>
        </p:sp>
      </p:grpSp>
      <p:grpSp>
        <p:nvGrpSpPr>
          <p:cNvPr id="13321" name="Freeform 22"/>
          <p:cNvGrpSpPr>
            <a:grpSpLocks/>
          </p:cNvGrpSpPr>
          <p:nvPr/>
        </p:nvGrpSpPr>
        <p:grpSpPr bwMode="auto">
          <a:xfrm>
            <a:off x="3473450" y="3862388"/>
            <a:ext cx="1649413" cy="939800"/>
            <a:chOff x="1989" y="2147"/>
            <a:chExt cx="945" cy="522"/>
          </a:xfrm>
        </p:grpSpPr>
        <p:pic>
          <p:nvPicPr>
            <p:cNvPr id="13340" name="Freeform 22"/>
            <p:cNvPicPr>
              <a:picLocks noChangeArrowheads="1"/>
            </p:cNvPicPr>
            <p:nvPr/>
          </p:nvPicPr>
          <p:blipFill>
            <a:blip r:embed="rId6"/>
            <a:srcRect/>
            <a:stretch>
              <a:fillRect/>
            </a:stretch>
          </p:blipFill>
          <p:spPr bwMode="gray">
            <a:xfrm>
              <a:off x="1989" y="2147"/>
              <a:ext cx="945" cy="522"/>
            </a:xfrm>
            <a:prstGeom prst="rect">
              <a:avLst/>
            </a:prstGeom>
            <a:noFill/>
            <a:ln w="9525">
              <a:noFill/>
              <a:miter lim="800000"/>
              <a:headEnd/>
              <a:tailEnd/>
            </a:ln>
          </p:spPr>
        </p:pic>
        <p:sp>
          <p:nvSpPr>
            <p:cNvPr id="13341" name="Text Box 15"/>
            <p:cNvSpPr txBox="1">
              <a:spLocks noChangeArrowheads="1"/>
            </p:cNvSpPr>
            <p:nvPr/>
          </p:nvSpPr>
          <p:spPr bwMode="auto">
            <a:xfrm>
              <a:off x="2002" y="2162"/>
              <a:ext cx="911" cy="495"/>
            </a:xfrm>
            <a:prstGeom prst="rect">
              <a:avLst/>
            </a:prstGeom>
            <a:noFill/>
            <a:ln w="9525">
              <a:noFill/>
              <a:miter lim="800000"/>
              <a:headEnd/>
              <a:tailEnd/>
            </a:ln>
          </p:spPr>
          <p:txBody>
            <a:bodyPr lIns="101835" tIns="50917" rIns="101835" bIns="50917"/>
            <a:lstStyle/>
            <a:p>
              <a:pPr defTabSz="1019175"/>
              <a:endParaRPr lang="ca-ES"/>
            </a:p>
          </p:txBody>
        </p:sp>
      </p:grpSp>
      <p:grpSp>
        <p:nvGrpSpPr>
          <p:cNvPr id="13322" name="Freeform 23"/>
          <p:cNvGrpSpPr>
            <a:grpSpLocks/>
          </p:cNvGrpSpPr>
          <p:nvPr/>
        </p:nvGrpSpPr>
        <p:grpSpPr bwMode="auto">
          <a:xfrm>
            <a:off x="3695700" y="3074988"/>
            <a:ext cx="1414463" cy="1685925"/>
            <a:chOff x="2116" y="1709"/>
            <a:chExt cx="810" cy="937"/>
          </a:xfrm>
        </p:grpSpPr>
        <p:pic>
          <p:nvPicPr>
            <p:cNvPr id="13338" name="Freeform 23"/>
            <p:cNvPicPr>
              <a:picLocks noChangeArrowheads="1"/>
            </p:cNvPicPr>
            <p:nvPr/>
          </p:nvPicPr>
          <p:blipFill>
            <a:blip r:embed="rId7"/>
            <a:srcRect/>
            <a:stretch>
              <a:fillRect/>
            </a:stretch>
          </p:blipFill>
          <p:spPr bwMode="gray">
            <a:xfrm>
              <a:off x="2116" y="1709"/>
              <a:ext cx="810" cy="937"/>
            </a:xfrm>
            <a:prstGeom prst="rect">
              <a:avLst/>
            </a:prstGeom>
            <a:noFill/>
            <a:ln w="9525">
              <a:noFill/>
              <a:miter lim="800000"/>
              <a:headEnd/>
              <a:tailEnd/>
            </a:ln>
          </p:spPr>
        </p:pic>
        <p:sp>
          <p:nvSpPr>
            <p:cNvPr id="13339" name="Text Box 18"/>
            <p:cNvSpPr txBox="1">
              <a:spLocks noChangeArrowheads="1"/>
            </p:cNvSpPr>
            <p:nvPr/>
          </p:nvSpPr>
          <p:spPr bwMode="auto">
            <a:xfrm>
              <a:off x="2132" y="1726"/>
              <a:ext cx="781" cy="906"/>
            </a:xfrm>
            <a:prstGeom prst="rect">
              <a:avLst/>
            </a:prstGeom>
            <a:noFill/>
            <a:ln w="9525">
              <a:noFill/>
              <a:miter lim="800000"/>
              <a:headEnd/>
              <a:tailEnd/>
            </a:ln>
          </p:spPr>
          <p:txBody>
            <a:bodyPr lIns="101835" tIns="50917" rIns="101835" bIns="50917"/>
            <a:lstStyle/>
            <a:p>
              <a:pPr defTabSz="1019175"/>
              <a:endParaRPr lang="ca-ES"/>
            </a:p>
          </p:txBody>
        </p:sp>
      </p:grpSp>
      <p:sp>
        <p:nvSpPr>
          <p:cNvPr id="13323" name="Rectangle 24"/>
          <p:cNvSpPr>
            <a:spLocks noChangeArrowheads="1"/>
          </p:cNvSpPr>
          <p:nvPr/>
        </p:nvSpPr>
        <p:spPr bwMode="gray">
          <a:xfrm>
            <a:off x="1784350" y="4968875"/>
            <a:ext cx="1581150" cy="198438"/>
          </a:xfrm>
          <a:prstGeom prst="rect">
            <a:avLst/>
          </a:prstGeom>
          <a:noFill/>
          <a:ln w="9525">
            <a:noFill/>
            <a:miter lim="800000"/>
            <a:headEnd/>
            <a:tailEnd/>
          </a:ln>
        </p:spPr>
        <p:txBody>
          <a:bodyPr wrap="none" lIns="0" tIns="0" rIns="0" bIns="0">
            <a:spAutoFit/>
          </a:bodyPr>
          <a:lstStyle/>
          <a:p>
            <a:pPr defTabSz="1019175"/>
            <a:r>
              <a:rPr lang="en-US" sz="1300">
                <a:solidFill>
                  <a:srgbClr val="000000"/>
                </a:solidFill>
              </a:rPr>
              <a:t>Did not achieve value</a:t>
            </a:r>
            <a:endParaRPr lang="en-US" sz="1300"/>
          </a:p>
        </p:txBody>
      </p:sp>
      <p:sp>
        <p:nvSpPr>
          <p:cNvPr id="13324" name="Rectangle 25"/>
          <p:cNvSpPr>
            <a:spLocks noChangeArrowheads="1"/>
          </p:cNvSpPr>
          <p:nvPr/>
        </p:nvSpPr>
        <p:spPr bwMode="gray">
          <a:xfrm>
            <a:off x="1460500" y="4186238"/>
            <a:ext cx="1978025" cy="198437"/>
          </a:xfrm>
          <a:prstGeom prst="rect">
            <a:avLst/>
          </a:prstGeom>
          <a:noFill/>
          <a:ln w="9525">
            <a:noFill/>
            <a:miter lim="800000"/>
            <a:headEnd/>
            <a:tailEnd/>
          </a:ln>
        </p:spPr>
        <p:txBody>
          <a:bodyPr wrap="none" lIns="0" tIns="0" rIns="0" bIns="0">
            <a:spAutoFit/>
          </a:bodyPr>
          <a:lstStyle/>
          <a:p>
            <a:pPr defTabSz="1019175"/>
            <a:r>
              <a:rPr lang="en-US" sz="1300">
                <a:solidFill>
                  <a:srgbClr val="000000"/>
                </a:solidFill>
              </a:rPr>
              <a:t>Not able to measure value </a:t>
            </a:r>
            <a:endParaRPr lang="en-US" sz="1300"/>
          </a:p>
        </p:txBody>
      </p:sp>
      <p:sp>
        <p:nvSpPr>
          <p:cNvPr id="13325" name="Rectangle 26"/>
          <p:cNvSpPr>
            <a:spLocks noChangeArrowheads="1"/>
          </p:cNvSpPr>
          <p:nvPr/>
        </p:nvSpPr>
        <p:spPr bwMode="gray">
          <a:xfrm>
            <a:off x="3795713" y="4335463"/>
            <a:ext cx="406400" cy="244475"/>
          </a:xfrm>
          <a:prstGeom prst="rect">
            <a:avLst/>
          </a:prstGeom>
          <a:noFill/>
          <a:ln w="9525">
            <a:noFill/>
            <a:miter lim="800000"/>
            <a:headEnd/>
            <a:tailEnd/>
          </a:ln>
        </p:spPr>
        <p:txBody>
          <a:bodyPr wrap="none" lIns="0" tIns="0" rIns="0" bIns="0">
            <a:spAutoFit/>
          </a:bodyPr>
          <a:lstStyle/>
          <a:p>
            <a:pPr defTabSz="1019175"/>
            <a:r>
              <a:rPr lang="en-US" sz="1600" b="1">
                <a:solidFill>
                  <a:schemeClr val="bg1"/>
                </a:solidFill>
              </a:rPr>
              <a:t>11%</a:t>
            </a:r>
          </a:p>
        </p:txBody>
      </p:sp>
      <p:sp>
        <p:nvSpPr>
          <p:cNvPr id="13326" name="Rectangle 27"/>
          <p:cNvSpPr>
            <a:spLocks noChangeArrowheads="1"/>
          </p:cNvSpPr>
          <p:nvPr/>
        </p:nvSpPr>
        <p:spPr bwMode="auto">
          <a:xfrm>
            <a:off x="6797675" y="4627563"/>
            <a:ext cx="2106613" cy="198437"/>
          </a:xfrm>
          <a:prstGeom prst="rect">
            <a:avLst/>
          </a:prstGeom>
          <a:noFill/>
          <a:ln w="9525">
            <a:noFill/>
            <a:miter lim="800000"/>
            <a:headEnd/>
            <a:tailEnd/>
          </a:ln>
        </p:spPr>
        <p:txBody>
          <a:bodyPr wrap="none" lIns="0" tIns="0" rIns="0" bIns="0">
            <a:spAutoFit/>
          </a:bodyPr>
          <a:lstStyle/>
          <a:p>
            <a:pPr defTabSz="1019175"/>
            <a:r>
              <a:rPr lang="en-US" sz="1300">
                <a:solidFill>
                  <a:srgbClr val="000000"/>
                </a:solidFill>
              </a:rPr>
              <a:t>Produced measurable value </a:t>
            </a:r>
            <a:endParaRPr lang="en-US" sz="1300"/>
          </a:p>
        </p:txBody>
      </p:sp>
      <p:sp>
        <p:nvSpPr>
          <p:cNvPr id="13327" name="Rectangle 28"/>
          <p:cNvSpPr>
            <a:spLocks noChangeArrowheads="1"/>
          </p:cNvSpPr>
          <p:nvPr/>
        </p:nvSpPr>
        <p:spPr bwMode="gray">
          <a:xfrm>
            <a:off x="6043613" y="4560888"/>
            <a:ext cx="406400" cy="244475"/>
          </a:xfrm>
          <a:prstGeom prst="rect">
            <a:avLst/>
          </a:prstGeom>
          <a:noFill/>
          <a:ln w="9525">
            <a:noFill/>
            <a:miter lim="800000"/>
            <a:headEnd/>
            <a:tailEnd/>
          </a:ln>
        </p:spPr>
        <p:txBody>
          <a:bodyPr wrap="none" lIns="0" tIns="0" rIns="0" bIns="0">
            <a:spAutoFit/>
          </a:bodyPr>
          <a:lstStyle/>
          <a:p>
            <a:pPr defTabSz="1019175"/>
            <a:r>
              <a:rPr lang="en-US" sz="1600" b="1">
                <a:solidFill>
                  <a:schemeClr val="bg1"/>
                </a:solidFill>
              </a:rPr>
              <a:t>46%</a:t>
            </a:r>
          </a:p>
        </p:txBody>
      </p:sp>
      <p:sp>
        <p:nvSpPr>
          <p:cNvPr id="13328" name="Rectangle 29"/>
          <p:cNvSpPr>
            <a:spLocks noChangeArrowheads="1"/>
          </p:cNvSpPr>
          <p:nvPr/>
        </p:nvSpPr>
        <p:spPr bwMode="gray">
          <a:xfrm>
            <a:off x="3181350" y="3105150"/>
            <a:ext cx="919163" cy="198438"/>
          </a:xfrm>
          <a:prstGeom prst="rect">
            <a:avLst/>
          </a:prstGeom>
          <a:noFill/>
          <a:ln w="9525">
            <a:noFill/>
            <a:miter lim="800000"/>
            <a:headEnd/>
            <a:tailEnd/>
          </a:ln>
        </p:spPr>
        <p:txBody>
          <a:bodyPr wrap="none" lIns="0" tIns="0" rIns="0" bIns="0">
            <a:spAutoFit/>
          </a:bodyPr>
          <a:lstStyle/>
          <a:p>
            <a:pPr defTabSz="1019175"/>
            <a:r>
              <a:rPr lang="en-US" sz="1300">
                <a:solidFill>
                  <a:srgbClr val="000000"/>
                </a:solidFill>
              </a:rPr>
              <a:t>Do not know</a:t>
            </a:r>
            <a:endParaRPr lang="en-US" sz="1300"/>
          </a:p>
        </p:txBody>
      </p:sp>
      <p:sp>
        <p:nvSpPr>
          <p:cNvPr id="13329" name="Rectangle 30"/>
          <p:cNvSpPr>
            <a:spLocks noChangeArrowheads="1"/>
          </p:cNvSpPr>
          <p:nvPr/>
        </p:nvSpPr>
        <p:spPr bwMode="gray">
          <a:xfrm>
            <a:off x="2392363" y="6194425"/>
            <a:ext cx="2006600" cy="198438"/>
          </a:xfrm>
          <a:prstGeom prst="rect">
            <a:avLst/>
          </a:prstGeom>
          <a:noFill/>
          <a:ln w="9525">
            <a:noFill/>
            <a:miter lim="800000"/>
            <a:headEnd/>
            <a:tailEnd/>
          </a:ln>
        </p:spPr>
        <p:txBody>
          <a:bodyPr wrap="none" lIns="0" tIns="0" rIns="0" bIns="0">
            <a:spAutoFit/>
          </a:bodyPr>
          <a:lstStyle/>
          <a:p>
            <a:pPr defTabSz="1019175"/>
            <a:r>
              <a:rPr lang="en-US" sz="1300">
                <a:solidFill>
                  <a:srgbClr val="000000"/>
                </a:solidFill>
              </a:rPr>
              <a:t>Too early to measure value</a:t>
            </a:r>
            <a:endParaRPr lang="en-US" sz="1300"/>
          </a:p>
        </p:txBody>
      </p:sp>
      <p:sp>
        <p:nvSpPr>
          <p:cNvPr id="13330" name="Rectangle 31"/>
          <p:cNvSpPr>
            <a:spLocks noChangeArrowheads="1"/>
          </p:cNvSpPr>
          <p:nvPr/>
        </p:nvSpPr>
        <p:spPr bwMode="gray">
          <a:xfrm>
            <a:off x="4394200" y="5684838"/>
            <a:ext cx="406400" cy="244475"/>
          </a:xfrm>
          <a:prstGeom prst="rect">
            <a:avLst/>
          </a:prstGeom>
          <a:noFill/>
          <a:ln w="9525">
            <a:noFill/>
            <a:miter lim="800000"/>
            <a:headEnd/>
            <a:tailEnd/>
          </a:ln>
        </p:spPr>
        <p:txBody>
          <a:bodyPr wrap="none" lIns="0" tIns="0" rIns="0" bIns="0">
            <a:spAutoFit/>
          </a:bodyPr>
          <a:lstStyle/>
          <a:p>
            <a:pPr defTabSz="1019175"/>
            <a:r>
              <a:rPr lang="en-US" sz="1600" b="1">
                <a:solidFill>
                  <a:schemeClr val="bg1"/>
                </a:solidFill>
              </a:rPr>
              <a:t>22%</a:t>
            </a:r>
          </a:p>
        </p:txBody>
      </p:sp>
      <p:sp>
        <p:nvSpPr>
          <p:cNvPr id="13331" name="Rectangle 32"/>
          <p:cNvSpPr>
            <a:spLocks noChangeArrowheads="1"/>
          </p:cNvSpPr>
          <p:nvPr/>
        </p:nvSpPr>
        <p:spPr bwMode="gray">
          <a:xfrm>
            <a:off x="4383088" y="3559175"/>
            <a:ext cx="406400" cy="244475"/>
          </a:xfrm>
          <a:prstGeom prst="rect">
            <a:avLst/>
          </a:prstGeom>
          <a:noFill/>
          <a:ln w="9525">
            <a:noFill/>
            <a:miter lim="800000"/>
            <a:headEnd/>
            <a:tailEnd/>
          </a:ln>
        </p:spPr>
        <p:txBody>
          <a:bodyPr wrap="none" lIns="0" tIns="0" rIns="0" bIns="0">
            <a:spAutoFit/>
          </a:bodyPr>
          <a:lstStyle/>
          <a:p>
            <a:pPr defTabSz="1019175"/>
            <a:r>
              <a:rPr lang="en-US" sz="1600" b="1">
                <a:solidFill>
                  <a:schemeClr val="bg1"/>
                </a:solidFill>
              </a:rPr>
              <a:t>16%</a:t>
            </a:r>
          </a:p>
        </p:txBody>
      </p:sp>
      <p:sp>
        <p:nvSpPr>
          <p:cNvPr id="13332" name="Rectangle 33"/>
          <p:cNvSpPr>
            <a:spLocks noChangeArrowheads="1"/>
          </p:cNvSpPr>
          <p:nvPr/>
        </p:nvSpPr>
        <p:spPr bwMode="gray">
          <a:xfrm>
            <a:off x="3775075" y="4811713"/>
            <a:ext cx="293688" cy="244475"/>
          </a:xfrm>
          <a:prstGeom prst="rect">
            <a:avLst/>
          </a:prstGeom>
          <a:noFill/>
          <a:ln w="9525">
            <a:noFill/>
            <a:miter lim="800000"/>
            <a:headEnd/>
            <a:tailEnd/>
          </a:ln>
        </p:spPr>
        <p:txBody>
          <a:bodyPr wrap="none" lIns="0" tIns="0" rIns="0" bIns="0">
            <a:spAutoFit/>
          </a:bodyPr>
          <a:lstStyle/>
          <a:p>
            <a:pPr defTabSz="1019175"/>
            <a:r>
              <a:rPr lang="en-US" sz="1600" b="1">
                <a:solidFill>
                  <a:schemeClr val="bg1"/>
                </a:solidFill>
              </a:rPr>
              <a:t>5%</a:t>
            </a:r>
          </a:p>
        </p:txBody>
      </p:sp>
      <p:sp>
        <p:nvSpPr>
          <p:cNvPr id="13333" name="Rectangle 2"/>
          <p:cNvSpPr>
            <a:spLocks noChangeArrowheads="1"/>
          </p:cNvSpPr>
          <p:nvPr/>
        </p:nvSpPr>
        <p:spPr bwMode="auto">
          <a:xfrm>
            <a:off x="244475" y="630238"/>
            <a:ext cx="9417050" cy="604837"/>
          </a:xfrm>
          <a:prstGeom prst="rect">
            <a:avLst/>
          </a:prstGeom>
          <a:noFill/>
          <a:ln w="9525">
            <a:noFill/>
            <a:miter lim="800000"/>
            <a:headEnd/>
            <a:tailEnd/>
          </a:ln>
        </p:spPr>
        <p:txBody>
          <a:bodyPr lIns="101835" tIns="50917" rIns="101835" bIns="50917" anchor="b"/>
          <a:lstStyle/>
          <a:p>
            <a:pPr defTabSz="1019175" eaLnBrk="0" hangingPunct="0">
              <a:lnSpc>
                <a:spcPct val="90000"/>
              </a:lnSpc>
            </a:pPr>
            <a:r>
              <a:rPr lang="en-US" sz="2400"/>
              <a:t>Measuring the value of service management projects</a:t>
            </a:r>
          </a:p>
        </p:txBody>
      </p:sp>
      <p:sp>
        <p:nvSpPr>
          <p:cNvPr id="13334" name="Text Box 22"/>
          <p:cNvSpPr txBox="1">
            <a:spLocks noChangeArrowheads="1"/>
          </p:cNvSpPr>
          <p:nvPr/>
        </p:nvSpPr>
        <p:spPr bwMode="auto">
          <a:xfrm>
            <a:off x="312738" y="1460500"/>
            <a:ext cx="9220200" cy="527050"/>
          </a:xfrm>
          <a:prstGeom prst="rect">
            <a:avLst/>
          </a:prstGeom>
          <a:noFill/>
          <a:ln w="9525">
            <a:noFill/>
            <a:miter lim="800000"/>
            <a:headEnd/>
            <a:tailEnd/>
          </a:ln>
        </p:spPr>
        <p:txBody>
          <a:bodyPr lIns="101835" tIns="50917" rIns="101835" bIns="50917">
            <a:spAutoFit/>
          </a:bodyPr>
          <a:lstStyle/>
          <a:p>
            <a:pPr defTabSz="1019175"/>
            <a:r>
              <a:rPr lang="en-US" sz="1400" i="1">
                <a:solidFill>
                  <a:srgbClr val="000000"/>
                </a:solidFill>
              </a:rPr>
              <a:t>Overall, how long has it taken to realize the intended business value/ROI for service management programs or projects completed in the last 24 months?</a:t>
            </a:r>
          </a:p>
        </p:txBody>
      </p:sp>
      <p:sp>
        <p:nvSpPr>
          <p:cNvPr id="22" name="Line 32"/>
          <p:cNvSpPr>
            <a:spLocks noChangeShapeType="1"/>
          </p:cNvSpPr>
          <p:nvPr/>
        </p:nvSpPr>
        <p:spPr bwMode="auto">
          <a:xfrm>
            <a:off x="0" y="2005013"/>
            <a:ext cx="10058400" cy="0"/>
          </a:xfrm>
          <a:prstGeom prst="line">
            <a:avLst/>
          </a:prstGeom>
          <a:noFill/>
          <a:ln w="9525">
            <a:solidFill>
              <a:schemeClr val="tx2"/>
            </a:solidFill>
            <a:round/>
            <a:headEnd/>
            <a:tailEnd/>
          </a:ln>
          <a:effectLst/>
        </p:spPr>
        <p:txBody>
          <a:bodyPr wrap="none" anchor="ctr"/>
          <a:lstStyle/>
          <a:p>
            <a:pPr>
              <a:defRPr/>
            </a:pPr>
            <a:endParaRPr lang="en-US" sz="1800" dirty="0">
              <a:latin typeface="Arial" pitchFamily="-65" charset="0"/>
              <a:ea typeface="+mn-ea"/>
            </a:endParaRPr>
          </a:p>
        </p:txBody>
      </p:sp>
      <p:sp>
        <p:nvSpPr>
          <p:cNvPr id="126" name="Line 32"/>
          <p:cNvSpPr>
            <a:spLocks noChangeShapeType="1"/>
          </p:cNvSpPr>
          <p:nvPr/>
        </p:nvSpPr>
        <p:spPr bwMode="auto">
          <a:xfrm>
            <a:off x="7938" y="1474788"/>
            <a:ext cx="10058400" cy="0"/>
          </a:xfrm>
          <a:prstGeom prst="line">
            <a:avLst/>
          </a:prstGeom>
          <a:noFill/>
          <a:ln w="9525">
            <a:solidFill>
              <a:schemeClr val="tx2"/>
            </a:solidFill>
            <a:round/>
            <a:headEnd/>
            <a:tailEnd/>
          </a:ln>
          <a:effectLst/>
        </p:spPr>
        <p:txBody>
          <a:bodyPr wrap="none" anchor="ctr"/>
          <a:lstStyle/>
          <a:p>
            <a:pPr>
              <a:defRPr/>
            </a:pPr>
            <a:endParaRPr lang="en-US" sz="1800" dirty="0">
              <a:latin typeface="Arial" pitchFamily="-65" charset="0"/>
              <a:ea typeface="+mn-ea"/>
            </a:endParaRPr>
          </a:p>
        </p:txBody>
      </p:sp>
      <p:sp>
        <p:nvSpPr>
          <p:cNvPr id="13337" name="Text Box 125"/>
          <p:cNvSpPr txBox="1">
            <a:spLocks noChangeArrowheads="1"/>
          </p:cNvSpPr>
          <p:nvPr/>
        </p:nvSpPr>
        <p:spPr bwMode="auto">
          <a:xfrm>
            <a:off x="217488" y="7143750"/>
            <a:ext cx="4864100" cy="228600"/>
          </a:xfrm>
          <a:prstGeom prst="rect">
            <a:avLst/>
          </a:prstGeom>
          <a:noFill/>
          <a:ln w="9525">
            <a:noFill/>
            <a:miter lim="800000"/>
            <a:headEnd/>
            <a:tailEnd/>
          </a:ln>
        </p:spPr>
        <p:txBody>
          <a:bodyPr wrap="none">
            <a:spAutoFit/>
          </a:bodyPr>
          <a:lstStyle/>
          <a:p>
            <a:pPr defTabSz="1019175"/>
            <a:r>
              <a:rPr lang="en-US" sz="900"/>
              <a:t>Source: IBM Market Insights, </a:t>
            </a:r>
            <a:r>
              <a:rPr lang="en-US" sz="900" i="1"/>
              <a:t>Service Management In an Uncertain Economy, January 2009</a:t>
            </a:r>
            <a:r>
              <a:rPr lang="en-US" sz="900"/>
              <a:t>.</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noFill/>
        </p:spPr>
        <p:txBody>
          <a:bodyPr/>
          <a:lstStyle/>
          <a:p>
            <a:pPr defTabSz="1019175"/>
            <a:fld id="{3524DD55-5578-4069-A6DD-86C0DF7991F5}" type="slidenum">
              <a:rPr lang="en-US"/>
              <a:pPr defTabSz="1019175"/>
              <a:t>11</a:t>
            </a:fld>
            <a:endParaRPr lang="en-US"/>
          </a:p>
        </p:txBody>
      </p:sp>
      <p:grpSp>
        <p:nvGrpSpPr>
          <p:cNvPr id="14339" name="Group 155"/>
          <p:cNvGrpSpPr>
            <a:grpSpLocks/>
          </p:cNvGrpSpPr>
          <p:nvPr/>
        </p:nvGrpSpPr>
        <p:grpSpPr bwMode="auto">
          <a:xfrm>
            <a:off x="0" y="2055813"/>
            <a:ext cx="10058400" cy="866775"/>
            <a:chOff x="0" y="1220"/>
            <a:chExt cx="5760" cy="657"/>
          </a:xfrm>
        </p:grpSpPr>
        <p:sp>
          <p:nvSpPr>
            <p:cNvPr id="14415" name="Rectangle 175"/>
            <p:cNvSpPr>
              <a:spLocks noChangeArrowheads="1"/>
            </p:cNvSpPr>
            <p:nvPr/>
          </p:nvSpPr>
          <p:spPr bwMode="auto">
            <a:xfrm>
              <a:off x="2880" y="1220"/>
              <a:ext cx="2880" cy="657"/>
            </a:xfrm>
            <a:prstGeom prst="rect">
              <a:avLst/>
            </a:prstGeom>
            <a:gradFill rotWithShape="1">
              <a:gsLst>
                <a:gs pos="0">
                  <a:srgbClr val="D5EAFF"/>
                </a:gs>
                <a:gs pos="100000">
                  <a:srgbClr val="8FC7FF"/>
                </a:gs>
              </a:gsLst>
              <a:lin ang="0" scaled="1"/>
            </a:gradFill>
            <a:ln w="9525">
              <a:noFill/>
              <a:miter lim="800000"/>
              <a:headEnd/>
              <a:tailEnd/>
            </a:ln>
          </p:spPr>
          <p:txBody>
            <a:bodyPr wrap="none" lIns="101835" tIns="50917" rIns="101835" bIns="50917" anchor="ctr"/>
            <a:lstStyle/>
            <a:p>
              <a:pPr defTabSz="1019175"/>
              <a:endParaRPr lang="ca-ES"/>
            </a:p>
          </p:txBody>
        </p:sp>
        <p:sp>
          <p:nvSpPr>
            <p:cNvPr id="14416" name="Rectangle 175"/>
            <p:cNvSpPr>
              <a:spLocks noChangeArrowheads="1"/>
            </p:cNvSpPr>
            <p:nvPr/>
          </p:nvSpPr>
          <p:spPr bwMode="auto">
            <a:xfrm flipH="1">
              <a:off x="0" y="1220"/>
              <a:ext cx="2880" cy="657"/>
            </a:xfrm>
            <a:prstGeom prst="rect">
              <a:avLst/>
            </a:prstGeom>
            <a:gradFill rotWithShape="1">
              <a:gsLst>
                <a:gs pos="0">
                  <a:srgbClr val="D5EAFF"/>
                </a:gs>
                <a:gs pos="100000">
                  <a:srgbClr val="8FC7FF"/>
                </a:gs>
              </a:gsLst>
              <a:lin ang="0" scaled="1"/>
            </a:gradFill>
            <a:ln w="9525">
              <a:noFill/>
              <a:miter lim="800000"/>
              <a:headEnd/>
              <a:tailEnd/>
            </a:ln>
          </p:spPr>
          <p:txBody>
            <a:bodyPr wrap="none" lIns="101835" tIns="50917" rIns="101835" bIns="50917" anchor="ctr"/>
            <a:lstStyle/>
            <a:p>
              <a:pPr defTabSz="1019175"/>
              <a:endParaRPr lang="ca-ES"/>
            </a:p>
          </p:txBody>
        </p:sp>
      </p:grpSp>
      <p:grpSp>
        <p:nvGrpSpPr>
          <p:cNvPr id="14340" name="Group 100"/>
          <p:cNvGrpSpPr>
            <a:grpSpLocks/>
          </p:cNvGrpSpPr>
          <p:nvPr/>
        </p:nvGrpSpPr>
        <p:grpSpPr bwMode="auto">
          <a:xfrm>
            <a:off x="1816100" y="5686425"/>
            <a:ext cx="7769225" cy="1484313"/>
            <a:chOff x="3505" y="3393"/>
            <a:chExt cx="4875" cy="935"/>
          </a:xfrm>
        </p:grpSpPr>
        <p:pic>
          <p:nvPicPr>
            <p:cNvPr id="14413" name="Picture 98" descr="0101010"/>
            <p:cNvPicPr>
              <a:picLocks noChangeAspect="1" noChangeArrowheads="1"/>
            </p:cNvPicPr>
            <p:nvPr/>
          </p:nvPicPr>
          <p:blipFill>
            <a:blip r:embed="rId3"/>
            <a:srcRect/>
            <a:stretch>
              <a:fillRect/>
            </a:stretch>
          </p:blipFill>
          <p:spPr bwMode="auto">
            <a:xfrm>
              <a:off x="3507" y="3395"/>
              <a:ext cx="4872" cy="922"/>
            </a:xfrm>
            <a:prstGeom prst="rect">
              <a:avLst/>
            </a:prstGeom>
            <a:noFill/>
            <a:ln w="9525">
              <a:noFill/>
              <a:miter lim="800000"/>
              <a:headEnd/>
              <a:tailEnd/>
            </a:ln>
          </p:spPr>
        </p:pic>
        <p:sp>
          <p:nvSpPr>
            <p:cNvPr id="14414" name="Rectangle 99"/>
            <p:cNvSpPr>
              <a:spLocks noChangeArrowheads="1"/>
            </p:cNvSpPr>
            <p:nvPr/>
          </p:nvSpPr>
          <p:spPr bwMode="auto">
            <a:xfrm>
              <a:off x="3505" y="3393"/>
              <a:ext cx="4875" cy="935"/>
            </a:xfrm>
            <a:prstGeom prst="rect">
              <a:avLst/>
            </a:prstGeom>
            <a:solidFill>
              <a:schemeClr val="bg1">
                <a:alpha val="83920"/>
              </a:schemeClr>
            </a:solidFill>
            <a:ln w="9525">
              <a:noFill/>
              <a:miter lim="800000"/>
              <a:headEnd/>
              <a:tailEnd/>
            </a:ln>
          </p:spPr>
          <p:txBody>
            <a:bodyPr wrap="none" anchor="ctr"/>
            <a:lstStyle/>
            <a:p>
              <a:endParaRPr lang="en-IN"/>
            </a:p>
          </p:txBody>
        </p:sp>
      </p:grpSp>
      <p:sp>
        <p:nvSpPr>
          <p:cNvPr id="14341" name="Rectangle 2"/>
          <p:cNvSpPr>
            <a:spLocks noGrp="1" noChangeArrowheads="1"/>
          </p:cNvSpPr>
          <p:nvPr>
            <p:ph type="title"/>
          </p:nvPr>
        </p:nvSpPr>
        <p:spPr>
          <a:xfrm>
            <a:off x="230188" y="603250"/>
            <a:ext cx="9136062" cy="823913"/>
          </a:xfrm>
        </p:spPr>
        <p:txBody>
          <a:bodyPr/>
          <a:lstStyle/>
          <a:p>
            <a:pPr eaLnBrk="1" hangingPunct="1"/>
            <a:r>
              <a:rPr lang="en-US" sz="2400"/>
              <a:t>What gets measured, gets done:  Trends in measurements are leading indicators of where IT management will get results.</a:t>
            </a:r>
          </a:p>
        </p:txBody>
      </p:sp>
      <p:sp>
        <p:nvSpPr>
          <p:cNvPr id="14342" name="Text Box 5"/>
          <p:cNvSpPr txBox="1">
            <a:spLocks noChangeArrowheads="1"/>
          </p:cNvSpPr>
          <p:nvPr/>
        </p:nvSpPr>
        <p:spPr bwMode="gray">
          <a:xfrm>
            <a:off x="6453188" y="5338763"/>
            <a:ext cx="3544887" cy="255587"/>
          </a:xfrm>
          <a:prstGeom prst="rect">
            <a:avLst/>
          </a:prstGeom>
          <a:noFill/>
          <a:ln w="9525">
            <a:noFill/>
            <a:miter lim="800000"/>
            <a:headEnd/>
            <a:tailEnd/>
          </a:ln>
        </p:spPr>
        <p:txBody>
          <a:bodyPr lIns="101835" tIns="50917" rIns="101835" bIns="50917">
            <a:spAutoFit/>
          </a:bodyPr>
          <a:lstStyle/>
          <a:p>
            <a:pPr defTabSz="1019175">
              <a:spcBef>
                <a:spcPct val="50000"/>
              </a:spcBef>
            </a:pPr>
            <a:r>
              <a:rPr lang="en-US" sz="1000"/>
              <a:t>% indicating usage overall (3,4,5)</a:t>
            </a:r>
            <a:endParaRPr lang="en-US" sz="1000" u="sng"/>
          </a:p>
        </p:txBody>
      </p:sp>
      <p:sp>
        <p:nvSpPr>
          <p:cNvPr id="77829" name="Rectangle 15"/>
          <p:cNvSpPr>
            <a:spLocks noChangeArrowheads="1"/>
          </p:cNvSpPr>
          <p:nvPr/>
        </p:nvSpPr>
        <p:spPr bwMode="gray">
          <a:xfrm>
            <a:off x="6627535" y="2160523"/>
            <a:ext cx="1963539" cy="206404"/>
          </a:xfrm>
          <a:prstGeom prst="rect">
            <a:avLst/>
          </a:prstGeom>
          <a:solidFill>
            <a:srgbClr val="3366CC"/>
          </a:solidFill>
          <a:ln w="9525">
            <a:noFill/>
            <a:miter lim="800000"/>
            <a:headEnd/>
            <a:tailEnd/>
          </a:ln>
          <a:effectLst>
            <a:outerShdw blurRad="53975" dist="50800" dir="2700000" algn="tl" rotWithShape="0">
              <a:srgbClr val="000000">
                <a:alpha val="43000"/>
              </a:srgbClr>
            </a:outerShdw>
            <a:reflection stA="50000" endPos="75000" dist="12700" dir="5400000" sy="-100000" algn="bl" rotWithShape="0"/>
          </a:effectLst>
        </p:spPr>
        <p:txBody>
          <a:bodyPr/>
          <a:lstStyle/>
          <a:p>
            <a:pPr>
              <a:defRPr/>
            </a:pPr>
            <a:endParaRPr lang="en-US" sz="1800">
              <a:latin typeface="Arial" pitchFamily="-65" charset="0"/>
              <a:ea typeface="ＭＳ Ｐゴシック" pitchFamily="-65" charset="-128"/>
              <a:cs typeface="ＭＳ Ｐゴシック" pitchFamily="-65" charset="-128"/>
            </a:endParaRPr>
          </a:p>
        </p:txBody>
      </p:sp>
      <p:sp>
        <p:nvSpPr>
          <p:cNvPr id="77830" name="Rectangle 16"/>
          <p:cNvSpPr>
            <a:spLocks noChangeArrowheads="1"/>
          </p:cNvSpPr>
          <p:nvPr/>
        </p:nvSpPr>
        <p:spPr bwMode="gray">
          <a:xfrm>
            <a:off x="6623908" y="2585837"/>
            <a:ext cx="1503471" cy="206995"/>
          </a:xfrm>
          <a:prstGeom prst="rect">
            <a:avLst/>
          </a:prstGeom>
          <a:solidFill>
            <a:srgbClr val="3366CC"/>
          </a:solidFill>
          <a:ln w="9525">
            <a:noFill/>
            <a:miter lim="800000"/>
            <a:headEnd/>
            <a:tailEnd/>
          </a:ln>
          <a:effectLst>
            <a:outerShdw blurRad="53975" dist="50800" dir="2700000" algn="tl" rotWithShape="0">
              <a:srgbClr val="000000">
                <a:alpha val="43000"/>
              </a:srgbClr>
            </a:outerShdw>
            <a:reflection stA="50000" endPos="75000" dist="12700" dir="5400000" sy="-100000" algn="bl" rotWithShape="0"/>
          </a:effectLst>
        </p:spPr>
        <p:txBody>
          <a:bodyPr/>
          <a:lstStyle/>
          <a:p>
            <a:pPr>
              <a:defRPr/>
            </a:pPr>
            <a:endParaRPr lang="en-US" sz="1800">
              <a:latin typeface="Arial" pitchFamily="-65" charset="0"/>
              <a:ea typeface="ＭＳ Ｐゴシック" pitchFamily="-65" charset="-128"/>
              <a:cs typeface="ＭＳ Ｐゴシック" pitchFamily="-65" charset="-128"/>
            </a:endParaRPr>
          </a:p>
        </p:txBody>
      </p:sp>
      <p:sp>
        <p:nvSpPr>
          <p:cNvPr id="77831" name="Rectangle 17"/>
          <p:cNvSpPr>
            <a:spLocks noChangeArrowheads="1"/>
          </p:cNvSpPr>
          <p:nvPr/>
        </p:nvSpPr>
        <p:spPr bwMode="gray">
          <a:xfrm>
            <a:off x="6625499" y="3013412"/>
            <a:ext cx="1302205" cy="206316"/>
          </a:xfrm>
          <a:prstGeom prst="rect">
            <a:avLst/>
          </a:prstGeom>
          <a:solidFill>
            <a:srgbClr val="3366CC"/>
          </a:solidFill>
          <a:ln w="9525">
            <a:noFill/>
            <a:miter lim="800000"/>
            <a:headEnd/>
            <a:tailEnd/>
          </a:ln>
          <a:effectLst>
            <a:outerShdw blurRad="53975" dist="50800" dir="2700000" algn="tl" rotWithShape="0">
              <a:srgbClr val="000000">
                <a:alpha val="43000"/>
              </a:srgbClr>
            </a:outerShdw>
            <a:reflection stA="50000" endPos="75000" dist="12700" dir="5400000" sy="-100000" algn="bl" rotWithShape="0"/>
          </a:effectLst>
        </p:spPr>
        <p:txBody>
          <a:bodyPr/>
          <a:lstStyle/>
          <a:p>
            <a:pPr>
              <a:defRPr/>
            </a:pPr>
            <a:endParaRPr lang="en-US" sz="1800">
              <a:latin typeface="Arial" pitchFamily="-65" charset="0"/>
              <a:ea typeface="ＭＳ Ｐゴシック" pitchFamily="-65" charset="-128"/>
              <a:cs typeface="ＭＳ Ｐゴシック" pitchFamily="-65" charset="-128"/>
            </a:endParaRPr>
          </a:p>
        </p:txBody>
      </p:sp>
      <p:sp>
        <p:nvSpPr>
          <p:cNvPr id="77832" name="Rectangle 18"/>
          <p:cNvSpPr>
            <a:spLocks noChangeArrowheads="1"/>
          </p:cNvSpPr>
          <p:nvPr/>
        </p:nvSpPr>
        <p:spPr bwMode="gray">
          <a:xfrm>
            <a:off x="6629400" y="3438749"/>
            <a:ext cx="1293813" cy="206995"/>
          </a:xfrm>
          <a:prstGeom prst="rect">
            <a:avLst/>
          </a:prstGeom>
          <a:solidFill>
            <a:srgbClr val="3366CC"/>
          </a:solidFill>
          <a:ln w="9525">
            <a:noFill/>
            <a:miter lim="800000"/>
            <a:headEnd/>
            <a:tailEnd/>
          </a:ln>
          <a:effectLst>
            <a:outerShdw blurRad="53975" dist="50800" dir="2700000" algn="tl" rotWithShape="0">
              <a:srgbClr val="000000">
                <a:alpha val="43000"/>
              </a:srgbClr>
            </a:outerShdw>
            <a:reflection stA="50000" endPos="75000" dist="12700" dir="5400000" sy="-100000" algn="bl" rotWithShape="0"/>
          </a:effectLst>
        </p:spPr>
        <p:txBody>
          <a:bodyPr/>
          <a:lstStyle/>
          <a:p>
            <a:pPr>
              <a:defRPr/>
            </a:pPr>
            <a:endParaRPr lang="en-US" sz="1800">
              <a:latin typeface="Arial" pitchFamily="-65" charset="0"/>
              <a:ea typeface="ＭＳ Ｐゴシック" pitchFamily="-65" charset="-128"/>
              <a:cs typeface="ＭＳ Ｐゴシック" pitchFamily="-65" charset="-128"/>
            </a:endParaRPr>
          </a:p>
        </p:txBody>
      </p:sp>
      <p:sp>
        <p:nvSpPr>
          <p:cNvPr id="77833" name="Rectangle 19"/>
          <p:cNvSpPr>
            <a:spLocks noChangeArrowheads="1"/>
          </p:cNvSpPr>
          <p:nvPr/>
        </p:nvSpPr>
        <p:spPr bwMode="gray">
          <a:xfrm>
            <a:off x="6636921" y="3867074"/>
            <a:ext cx="1282962" cy="206315"/>
          </a:xfrm>
          <a:prstGeom prst="rect">
            <a:avLst/>
          </a:prstGeom>
          <a:solidFill>
            <a:srgbClr val="3366CC"/>
          </a:solidFill>
          <a:ln w="9525">
            <a:noFill/>
            <a:miter lim="800000"/>
            <a:headEnd/>
            <a:tailEnd/>
          </a:ln>
          <a:effectLst>
            <a:outerShdw blurRad="53975" dist="50800" dir="2700000" algn="tl" rotWithShape="0">
              <a:srgbClr val="000000">
                <a:alpha val="43000"/>
              </a:srgbClr>
            </a:outerShdw>
            <a:reflection stA="50000" endPos="75000" dist="12700" dir="5400000" sy="-100000" algn="bl" rotWithShape="0"/>
          </a:effectLst>
        </p:spPr>
        <p:txBody>
          <a:bodyPr/>
          <a:lstStyle/>
          <a:p>
            <a:pPr>
              <a:defRPr/>
            </a:pPr>
            <a:endParaRPr lang="en-US" sz="1800">
              <a:latin typeface="Arial" pitchFamily="-65" charset="0"/>
              <a:ea typeface="ＭＳ Ｐゴシック" pitchFamily="-65" charset="-128"/>
              <a:cs typeface="ＭＳ Ｐゴシック" pitchFamily="-65" charset="-128"/>
            </a:endParaRPr>
          </a:p>
        </p:txBody>
      </p:sp>
      <p:sp>
        <p:nvSpPr>
          <p:cNvPr id="77834" name="Rectangle 20"/>
          <p:cNvSpPr>
            <a:spLocks noChangeArrowheads="1"/>
          </p:cNvSpPr>
          <p:nvPr/>
        </p:nvSpPr>
        <p:spPr bwMode="gray">
          <a:xfrm>
            <a:off x="6630903" y="4291711"/>
            <a:ext cx="1293396" cy="207305"/>
          </a:xfrm>
          <a:prstGeom prst="rect">
            <a:avLst/>
          </a:prstGeom>
          <a:solidFill>
            <a:srgbClr val="3366CC"/>
          </a:solidFill>
          <a:ln w="9525">
            <a:noFill/>
            <a:miter lim="800000"/>
            <a:headEnd/>
            <a:tailEnd/>
          </a:ln>
          <a:effectLst>
            <a:outerShdw blurRad="53975" dist="50800" dir="2700000" algn="tl" rotWithShape="0">
              <a:srgbClr val="000000">
                <a:alpha val="43000"/>
              </a:srgbClr>
            </a:outerShdw>
            <a:reflection stA="50000" endPos="75000" dist="12700" dir="5400000" sy="-100000" algn="bl" rotWithShape="0"/>
          </a:effectLst>
        </p:spPr>
        <p:txBody>
          <a:bodyPr/>
          <a:lstStyle/>
          <a:p>
            <a:pPr>
              <a:defRPr/>
            </a:pPr>
            <a:endParaRPr lang="en-US" sz="1800">
              <a:latin typeface="Arial" pitchFamily="-65" charset="0"/>
              <a:ea typeface="ＭＳ Ｐゴシック" pitchFamily="-65" charset="-128"/>
              <a:cs typeface="ＭＳ Ｐゴシック" pitchFamily="-65" charset="-128"/>
            </a:endParaRPr>
          </a:p>
        </p:txBody>
      </p:sp>
      <p:sp>
        <p:nvSpPr>
          <p:cNvPr id="14349" name="Line 22"/>
          <p:cNvSpPr>
            <a:spLocks noChangeShapeType="1"/>
          </p:cNvSpPr>
          <p:nvPr/>
        </p:nvSpPr>
        <p:spPr bwMode="gray">
          <a:xfrm>
            <a:off x="6632575" y="5062538"/>
            <a:ext cx="2741613" cy="1587"/>
          </a:xfrm>
          <a:prstGeom prst="line">
            <a:avLst/>
          </a:prstGeom>
          <a:noFill/>
          <a:ln w="9525">
            <a:solidFill>
              <a:srgbClr val="000000"/>
            </a:solidFill>
            <a:round/>
            <a:headEnd/>
            <a:tailEnd/>
          </a:ln>
        </p:spPr>
        <p:txBody>
          <a:bodyPr/>
          <a:lstStyle/>
          <a:p>
            <a:endParaRPr lang="hu-HU"/>
          </a:p>
        </p:txBody>
      </p:sp>
      <p:sp>
        <p:nvSpPr>
          <p:cNvPr id="14350" name="Line 23"/>
          <p:cNvSpPr>
            <a:spLocks noChangeShapeType="1"/>
          </p:cNvSpPr>
          <p:nvPr/>
        </p:nvSpPr>
        <p:spPr bwMode="gray">
          <a:xfrm flipV="1">
            <a:off x="6632575" y="5062538"/>
            <a:ext cx="1588" cy="39687"/>
          </a:xfrm>
          <a:prstGeom prst="line">
            <a:avLst/>
          </a:prstGeom>
          <a:noFill/>
          <a:ln w="9525">
            <a:solidFill>
              <a:srgbClr val="000000"/>
            </a:solidFill>
            <a:round/>
            <a:headEnd/>
            <a:tailEnd/>
          </a:ln>
        </p:spPr>
        <p:txBody>
          <a:bodyPr/>
          <a:lstStyle/>
          <a:p>
            <a:endParaRPr lang="hu-HU"/>
          </a:p>
        </p:txBody>
      </p:sp>
      <p:sp>
        <p:nvSpPr>
          <p:cNvPr id="14351" name="Line 24"/>
          <p:cNvSpPr>
            <a:spLocks noChangeShapeType="1"/>
          </p:cNvSpPr>
          <p:nvPr/>
        </p:nvSpPr>
        <p:spPr bwMode="gray">
          <a:xfrm flipV="1">
            <a:off x="7291388" y="5062538"/>
            <a:ext cx="0" cy="39687"/>
          </a:xfrm>
          <a:prstGeom prst="line">
            <a:avLst/>
          </a:prstGeom>
          <a:noFill/>
          <a:ln w="9525">
            <a:solidFill>
              <a:srgbClr val="000000"/>
            </a:solidFill>
            <a:round/>
            <a:headEnd/>
            <a:tailEnd/>
          </a:ln>
        </p:spPr>
        <p:txBody>
          <a:bodyPr/>
          <a:lstStyle/>
          <a:p>
            <a:endParaRPr lang="hu-HU"/>
          </a:p>
        </p:txBody>
      </p:sp>
      <p:sp>
        <p:nvSpPr>
          <p:cNvPr id="14352" name="Line 25"/>
          <p:cNvSpPr>
            <a:spLocks noChangeShapeType="1"/>
          </p:cNvSpPr>
          <p:nvPr/>
        </p:nvSpPr>
        <p:spPr bwMode="gray">
          <a:xfrm flipV="1">
            <a:off x="7948613" y="5062538"/>
            <a:ext cx="1587" cy="39687"/>
          </a:xfrm>
          <a:prstGeom prst="line">
            <a:avLst/>
          </a:prstGeom>
          <a:noFill/>
          <a:ln w="9525">
            <a:solidFill>
              <a:srgbClr val="000000"/>
            </a:solidFill>
            <a:round/>
            <a:headEnd/>
            <a:tailEnd/>
          </a:ln>
        </p:spPr>
        <p:txBody>
          <a:bodyPr/>
          <a:lstStyle/>
          <a:p>
            <a:endParaRPr lang="hu-HU"/>
          </a:p>
        </p:txBody>
      </p:sp>
      <p:sp>
        <p:nvSpPr>
          <p:cNvPr id="14353" name="Line 26"/>
          <p:cNvSpPr>
            <a:spLocks noChangeShapeType="1"/>
          </p:cNvSpPr>
          <p:nvPr/>
        </p:nvSpPr>
        <p:spPr bwMode="gray">
          <a:xfrm flipV="1">
            <a:off x="8618538" y="5062538"/>
            <a:ext cx="0" cy="39687"/>
          </a:xfrm>
          <a:prstGeom prst="line">
            <a:avLst/>
          </a:prstGeom>
          <a:noFill/>
          <a:ln w="9525">
            <a:solidFill>
              <a:srgbClr val="000000"/>
            </a:solidFill>
            <a:round/>
            <a:headEnd/>
            <a:tailEnd/>
          </a:ln>
        </p:spPr>
        <p:txBody>
          <a:bodyPr/>
          <a:lstStyle/>
          <a:p>
            <a:endParaRPr lang="hu-HU"/>
          </a:p>
        </p:txBody>
      </p:sp>
      <p:sp>
        <p:nvSpPr>
          <p:cNvPr id="14354" name="Rectangle 29"/>
          <p:cNvSpPr>
            <a:spLocks noChangeArrowheads="1"/>
          </p:cNvSpPr>
          <p:nvPr/>
        </p:nvSpPr>
        <p:spPr bwMode="gray">
          <a:xfrm>
            <a:off x="8274050" y="2187575"/>
            <a:ext cx="279400" cy="168275"/>
          </a:xfrm>
          <a:prstGeom prst="rect">
            <a:avLst/>
          </a:prstGeom>
          <a:noFill/>
          <a:ln w="9525">
            <a:noFill/>
            <a:miter lim="800000"/>
            <a:headEnd/>
            <a:tailEnd/>
          </a:ln>
        </p:spPr>
        <p:txBody>
          <a:bodyPr wrap="none" lIns="0" tIns="0" rIns="0" bIns="0">
            <a:spAutoFit/>
          </a:bodyPr>
          <a:lstStyle/>
          <a:p>
            <a:pPr defTabSz="1019175"/>
            <a:r>
              <a:rPr lang="en-US" sz="1100" b="1">
                <a:solidFill>
                  <a:schemeClr val="bg1"/>
                </a:solidFill>
              </a:rPr>
              <a:t>90%</a:t>
            </a:r>
          </a:p>
        </p:txBody>
      </p:sp>
      <p:sp>
        <p:nvSpPr>
          <p:cNvPr id="14355" name="Rectangle 30"/>
          <p:cNvSpPr>
            <a:spLocks noChangeArrowheads="1"/>
          </p:cNvSpPr>
          <p:nvPr/>
        </p:nvSpPr>
        <p:spPr bwMode="gray">
          <a:xfrm>
            <a:off x="7832725" y="2613025"/>
            <a:ext cx="279400" cy="168275"/>
          </a:xfrm>
          <a:prstGeom prst="rect">
            <a:avLst/>
          </a:prstGeom>
          <a:noFill/>
          <a:ln w="9525">
            <a:noFill/>
            <a:miter lim="800000"/>
            <a:headEnd/>
            <a:tailEnd/>
          </a:ln>
        </p:spPr>
        <p:txBody>
          <a:bodyPr wrap="none" lIns="0" tIns="0" rIns="0" bIns="0">
            <a:spAutoFit/>
          </a:bodyPr>
          <a:lstStyle/>
          <a:p>
            <a:pPr defTabSz="1019175"/>
            <a:r>
              <a:rPr lang="en-US" sz="1100" b="1">
                <a:solidFill>
                  <a:schemeClr val="bg1"/>
                </a:solidFill>
              </a:rPr>
              <a:t>86%</a:t>
            </a:r>
          </a:p>
        </p:txBody>
      </p:sp>
      <p:sp>
        <p:nvSpPr>
          <p:cNvPr id="14356" name="Rectangle 31"/>
          <p:cNvSpPr>
            <a:spLocks noChangeArrowheads="1"/>
          </p:cNvSpPr>
          <p:nvPr/>
        </p:nvSpPr>
        <p:spPr bwMode="gray">
          <a:xfrm>
            <a:off x="7616825" y="3040063"/>
            <a:ext cx="279400" cy="168275"/>
          </a:xfrm>
          <a:prstGeom prst="rect">
            <a:avLst/>
          </a:prstGeom>
          <a:noFill/>
          <a:ln w="9525">
            <a:noFill/>
            <a:miter lim="800000"/>
            <a:headEnd/>
            <a:tailEnd/>
          </a:ln>
        </p:spPr>
        <p:txBody>
          <a:bodyPr wrap="none" lIns="0" tIns="0" rIns="0" bIns="0">
            <a:spAutoFit/>
          </a:bodyPr>
          <a:lstStyle/>
          <a:p>
            <a:pPr defTabSz="1019175"/>
            <a:r>
              <a:rPr lang="en-US" sz="1100" b="1">
                <a:solidFill>
                  <a:schemeClr val="bg1"/>
                </a:solidFill>
              </a:rPr>
              <a:t>85%</a:t>
            </a:r>
          </a:p>
        </p:txBody>
      </p:sp>
      <p:sp>
        <p:nvSpPr>
          <p:cNvPr id="14357" name="Rectangle 32"/>
          <p:cNvSpPr>
            <a:spLocks noChangeArrowheads="1"/>
          </p:cNvSpPr>
          <p:nvPr/>
        </p:nvSpPr>
        <p:spPr bwMode="gray">
          <a:xfrm>
            <a:off x="7615238" y="3465513"/>
            <a:ext cx="279400" cy="168275"/>
          </a:xfrm>
          <a:prstGeom prst="rect">
            <a:avLst/>
          </a:prstGeom>
          <a:noFill/>
          <a:ln w="9525">
            <a:noFill/>
            <a:miter lim="800000"/>
            <a:headEnd/>
            <a:tailEnd/>
          </a:ln>
        </p:spPr>
        <p:txBody>
          <a:bodyPr wrap="none" lIns="0" tIns="0" rIns="0" bIns="0">
            <a:spAutoFit/>
          </a:bodyPr>
          <a:lstStyle/>
          <a:p>
            <a:pPr defTabSz="1019175"/>
            <a:r>
              <a:rPr lang="en-US" sz="1100" b="1">
                <a:solidFill>
                  <a:schemeClr val="bg1"/>
                </a:solidFill>
              </a:rPr>
              <a:t>85%</a:t>
            </a:r>
          </a:p>
        </p:txBody>
      </p:sp>
      <p:sp>
        <p:nvSpPr>
          <p:cNvPr id="14358" name="Rectangle 33"/>
          <p:cNvSpPr>
            <a:spLocks noChangeArrowheads="1"/>
          </p:cNvSpPr>
          <p:nvPr/>
        </p:nvSpPr>
        <p:spPr bwMode="gray">
          <a:xfrm>
            <a:off x="7613650" y="3883025"/>
            <a:ext cx="279400" cy="168275"/>
          </a:xfrm>
          <a:prstGeom prst="rect">
            <a:avLst/>
          </a:prstGeom>
          <a:noFill/>
          <a:ln w="9525">
            <a:noFill/>
            <a:miter lim="800000"/>
            <a:headEnd/>
            <a:tailEnd/>
          </a:ln>
        </p:spPr>
        <p:txBody>
          <a:bodyPr wrap="none" lIns="0" tIns="0" rIns="0" bIns="0">
            <a:spAutoFit/>
          </a:bodyPr>
          <a:lstStyle/>
          <a:p>
            <a:pPr defTabSz="1019175"/>
            <a:r>
              <a:rPr lang="en-US" sz="1100" b="1">
                <a:solidFill>
                  <a:schemeClr val="bg1"/>
                </a:solidFill>
              </a:rPr>
              <a:t>85%</a:t>
            </a:r>
          </a:p>
        </p:txBody>
      </p:sp>
      <p:sp>
        <p:nvSpPr>
          <p:cNvPr id="14359" name="Rectangle 36"/>
          <p:cNvSpPr>
            <a:spLocks noChangeArrowheads="1"/>
          </p:cNvSpPr>
          <p:nvPr/>
        </p:nvSpPr>
        <p:spPr bwMode="gray">
          <a:xfrm>
            <a:off x="6545263" y="5172075"/>
            <a:ext cx="180975" cy="153988"/>
          </a:xfrm>
          <a:prstGeom prst="rect">
            <a:avLst/>
          </a:prstGeom>
          <a:noFill/>
          <a:ln w="9525">
            <a:noFill/>
            <a:miter lim="800000"/>
            <a:headEnd/>
            <a:tailEnd/>
          </a:ln>
        </p:spPr>
        <p:txBody>
          <a:bodyPr wrap="none" lIns="0" tIns="0" rIns="0" bIns="0">
            <a:spAutoFit/>
          </a:bodyPr>
          <a:lstStyle/>
          <a:p>
            <a:pPr defTabSz="1019175"/>
            <a:r>
              <a:rPr lang="en-US" sz="1000">
                <a:solidFill>
                  <a:srgbClr val="000000"/>
                </a:solidFill>
              </a:rPr>
              <a:t>0%</a:t>
            </a:r>
            <a:endParaRPr lang="en-US"/>
          </a:p>
        </p:txBody>
      </p:sp>
      <p:sp>
        <p:nvSpPr>
          <p:cNvPr id="14360" name="Rectangle 37"/>
          <p:cNvSpPr>
            <a:spLocks noChangeArrowheads="1"/>
          </p:cNvSpPr>
          <p:nvPr/>
        </p:nvSpPr>
        <p:spPr bwMode="gray">
          <a:xfrm>
            <a:off x="7164388" y="5172075"/>
            <a:ext cx="252412" cy="153988"/>
          </a:xfrm>
          <a:prstGeom prst="rect">
            <a:avLst/>
          </a:prstGeom>
          <a:noFill/>
          <a:ln w="9525">
            <a:noFill/>
            <a:miter lim="800000"/>
            <a:headEnd/>
            <a:tailEnd/>
          </a:ln>
        </p:spPr>
        <p:txBody>
          <a:bodyPr wrap="none" lIns="0" tIns="0" rIns="0" bIns="0">
            <a:spAutoFit/>
          </a:bodyPr>
          <a:lstStyle/>
          <a:p>
            <a:pPr defTabSz="1019175"/>
            <a:r>
              <a:rPr lang="en-US" sz="1000">
                <a:solidFill>
                  <a:srgbClr val="000000"/>
                </a:solidFill>
              </a:rPr>
              <a:t>80%</a:t>
            </a:r>
            <a:endParaRPr lang="en-US"/>
          </a:p>
        </p:txBody>
      </p:sp>
      <p:sp>
        <p:nvSpPr>
          <p:cNvPr id="14361" name="Rectangle 38"/>
          <p:cNvSpPr>
            <a:spLocks noChangeArrowheads="1"/>
          </p:cNvSpPr>
          <p:nvPr/>
        </p:nvSpPr>
        <p:spPr bwMode="gray">
          <a:xfrm>
            <a:off x="7823200" y="5172075"/>
            <a:ext cx="254000" cy="152400"/>
          </a:xfrm>
          <a:prstGeom prst="rect">
            <a:avLst/>
          </a:prstGeom>
          <a:noFill/>
          <a:ln w="9525">
            <a:noFill/>
            <a:miter lim="800000"/>
            <a:headEnd/>
            <a:tailEnd/>
          </a:ln>
        </p:spPr>
        <p:txBody>
          <a:bodyPr wrap="none" lIns="0" tIns="0" rIns="0" bIns="0">
            <a:spAutoFit/>
          </a:bodyPr>
          <a:lstStyle/>
          <a:p>
            <a:pPr defTabSz="1019175"/>
            <a:r>
              <a:rPr lang="en-US" sz="1000">
                <a:solidFill>
                  <a:srgbClr val="000000"/>
                </a:solidFill>
              </a:rPr>
              <a:t>85%</a:t>
            </a:r>
            <a:endParaRPr lang="en-US"/>
          </a:p>
        </p:txBody>
      </p:sp>
      <p:sp>
        <p:nvSpPr>
          <p:cNvPr id="14362" name="Rectangle 39"/>
          <p:cNvSpPr>
            <a:spLocks noChangeArrowheads="1"/>
          </p:cNvSpPr>
          <p:nvPr/>
        </p:nvSpPr>
        <p:spPr bwMode="gray">
          <a:xfrm>
            <a:off x="8489950" y="5172075"/>
            <a:ext cx="252413" cy="152400"/>
          </a:xfrm>
          <a:prstGeom prst="rect">
            <a:avLst/>
          </a:prstGeom>
          <a:noFill/>
          <a:ln w="9525">
            <a:noFill/>
            <a:miter lim="800000"/>
            <a:headEnd/>
            <a:tailEnd/>
          </a:ln>
        </p:spPr>
        <p:txBody>
          <a:bodyPr wrap="none" lIns="0" tIns="0" rIns="0" bIns="0">
            <a:spAutoFit/>
          </a:bodyPr>
          <a:lstStyle/>
          <a:p>
            <a:pPr defTabSz="1019175"/>
            <a:r>
              <a:rPr lang="en-US" sz="1000">
                <a:solidFill>
                  <a:srgbClr val="000000"/>
                </a:solidFill>
              </a:rPr>
              <a:t>90%</a:t>
            </a:r>
            <a:endParaRPr lang="en-US"/>
          </a:p>
        </p:txBody>
      </p:sp>
      <p:sp>
        <p:nvSpPr>
          <p:cNvPr id="14363" name="Rectangle 42"/>
          <p:cNvSpPr>
            <a:spLocks noChangeArrowheads="1"/>
          </p:cNvSpPr>
          <p:nvPr/>
        </p:nvSpPr>
        <p:spPr bwMode="gray">
          <a:xfrm>
            <a:off x="4832350" y="2187575"/>
            <a:ext cx="1714500" cy="182563"/>
          </a:xfrm>
          <a:prstGeom prst="rect">
            <a:avLst/>
          </a:prstGeom>
          <a:noFill/>
          <a:ln w="9525">
            <a:noFill/>
            <a:miter lim="800000"/>
            <a:headEnd/>
            <a:tailEnd/>
          </a:ln>
        </p:spPr>
        <p:txBody>
          <a:bodyPr wrap="none" lIns="0" tIns="0" rIns="0" bIns="0">
            <a:spAutoFit/>
          </a:bodyPr>
          <a:lstStyle/>
          <a:p>
            <a:pPr algn="r" defTabSz="1019175"/>
            <a:r>
              <a:rPr lang="en-US" sz="1200">
                <a:solidFill>
                  <a:srgbClr val="000000"/>
                </a:solidFill>
              </a:rPr>
              <a:t>QoS, disruption reduction</a:t>
            </a:r>
            <a:endParaRPr lang="en-US" sz="1200"/>
          </a:p>
        </p:txBody>
      </p:sp>
      <p:sp>
        <p:nvSpPr>
          <p:cNvPr id="14364" name="Rectangle 43"/>
          <p:cNvSpPr>
            <a:spLocks noChangeArrowheads="1"/>
          </p:cNvSpPr>
          <p:nvPr/>
        </p:nvSpPr>
        <p:spPr bwMode="gray">
          <a:xfrm>
            <a:off x="6157913" y="2613025"/>
            <a:ext cx="388937" cy="182563"/>
          </a:xfrm>
          <a:prstGeom prst="rect">
            <a:avLst/>
          </a:prstGeom>
          <a:noFill/>
          <a:ln w="9525">
            <a:noFill/>
            <a:miter lim="800000"/>
            <a:headEnd/>
            <a:tailEnd/>
          </a:ln>
        </p:spPr>
        <p:txBody>
          <a:bodyPr wrap="none" lIns="0" tIns="0" rIns="0" bIns="0">
            <a:spAutoFit/>
          </a:bodyPr>
          <a:lstStyle/>
          <a:p>
            <a:pPr algn="r" defTabSz="1019175"/>
            <a:r>
              <a:rPr lang="en-US" sz="1200">
                <a:solidFill>
                  <a:srgbClr val="000000"/>
                </a:solidFill>
              </a:rPr>
              <a:t>Costs</a:t>
            </a:r>
            <a:endParaRPr lang="en-US" sz="1200"/>
          </a:p>
        </p:txBody>
      </p:sp>
      <p:sp>
        <p:nvSpPr>
          <p:cNvPr id="14365" name="Rectangle 44"/>
          <p:cNvSpPr>
            <a:spLocks noChangeArrowheads="1"/>
          </p:cNvSpPr>
          <p:nvPr/>
        </p:nvSpPr>
        <p:spPr bwMode="gray">
          <a:xfrm>
            <a:off x="4621213" y="3005138"/>
            <a:ext cx="1925637" cy="182562"/>
          </a:xfrm>
          <a:prstGeom prst="rect">
            <a:avLst/>
          </a:prstGeom>
          <a:noFill/>
          <a:ln w="9525">
            <a:noFill/>
            <a:miter lim="800000"/>
            <a:headEnd/>
            <a:tailEnd/>
          </a:ln>
        </p:spPr>
        <p:txBody>
          <a:bodyPr wrap="none" lIns="0" tIns="0" rIns="0" bIns="0">
            <a:spAutoFit/>
          </a:bodyPr>
          <a:lstStyle/>
          <a:p>
            <a:pPr algn="r" defTabSz="1019175"/>
            <a:r>
              <a:rPr lang="en-US" sz="1200">
                <a:solidFill>
                  <a:srgbClr val="000000"/>
                </a:solidFill>
              </a:rPr>
              <a:t>Business function/processes</a:t>
            </a:r>
            <a:endParaRPr lang="en-US" sz="1200"/>
          </a:p>
        </p:txBody>
      </p:sp>
      <p:sp>
        <p:nvSpPr>
          <p:cNvPr id="14366" name="Rectangle 45"/>
          <p:cNvSpPr>
            <a:spLocks noChangeArrowheads="1"/>
          </p:cNvSpPr>
          <p:nvPr/>
        </p:nvSpPr>
        <p:spPr bwMode="gray">
          <a:xfrm>
            <a:off x="4318000" y="3459163"/>
            <a:ext cx="2208213" cy="182562"/>
          </a:xfrm>
          <a:prstGeom prst="rect">
            <a:avLst/>
          </a:prstGeom>
          <a:noFill/>
          <a:ln w="9525">
            <a:noFill/>
            <a:miter lim="800000"/>
            <a:headEnd/>
            <a:tailEnd/>
          </a:ln>
        </p:spPr>
        <p:txBody>
          <a:bodyPr lIns="0" tIns="0" rIns="0" bIns="0">
            <a:spAutoFit/>
          </a:bodyPr>
          <a:lstStyle/>
          <a:p>
            <a:pPr algn="r" defTabSz="1019175"/>
            <a:r>
              <a:rPr lang="en-US" sz="1200">
                <a:solidFill>
                  <a:srgbClr val="000000"/>
                </a:solidFill>
              </a:rPr>
              <a:t>Productivity</a:t>
            </a:r>
            <a:endParaRPr lang="en-US" sz="1200"/>
          </a:p>
        </p:txBody>
      </p:sp>
      <p:sp>
        <p:nvSpPr>
          <p:cNvPr id="14367" name="Rectangle 46"/>
          <p:cNvSpPr>
            <a:spLocks noChangeArrowheads="1"/>
          </p:cNvSpPr>
          <p:nvPr/>
        </p:nvSpPr>
        <p:spPr bwMode="gray">
          <a:xfrm>
            <a:off x="5886450" y="3894138"/>
            <a:ext cx="660400" cy="180975"/>
          </a:xfrm>
          <a:prstGeom prst="rect">
            <a:avLst/>
          </a:prstGeom>
          <a:noFill/>
          <a:ln w="9525">
            <a:noFill/>
            <a:miter lim="800000"/>
            <a:headEnd/>
            <a:tailEnd/>
          </a:ln>
        </p:spPr>
        <p:txBody>
          <a:bodyPr wrap="none" lIns="0" tIns="0" rIns="0" bIns="0">
            <a:spAutoFit/>
          </a:bodyPr>
          <a:lstStyle/>
          <a:p>
            <a:pPr algn="r" defTabSz="1019175"/>
            <a:r>
              <a:rPr lang="en-US" sz="1200">
                <a:solidFill>
                  <a:srgbClr val="000000"/>
                </a:solidFill>
              </a:rPr>
              <a:t>IT service</a:t>
            </a:r>
            <a:endParaRPr lang="en-US" sz="1200"/>
          </a:p>
        </p:txBody>
      </p:sp>
      <p:sp>
        <p:nvSpPr>
          <p:cNvPr id="14368" name="Rectangle 47"/>
          <p:cNvSpPr>
            <a:spLocks noChangeArrowheads="1"/>
          </p:cNvSpPr>
          <p:nvPr/>
        </p:nvSpPr>
        <p:spPr bwMode="gray">
          <a:xfrm>
            <a:off x="5999163" y="4300538"/>
            <a:ext cx="547687" cy="182562"/>
          </a:xfrm>
          <a:prstGeom prst="rect">
            <a:avLst/>
          </a:prstGeom>
          <a:noFill/>
          <a:ln w="9525">
            <a:noFill/>
            <a:miter lim="800000"/>
            <a:headEnd/>
            <a:tailEnd/>
          </a:ln>
        </p:spPr>
        <p:txBody>
          <a:bodyPr wrap="none" lIns="0" tIns="0" rIns="0" bIns="0">
            <a:spAutoFit/>
          </a:bodyPr>
          <a:lstStyle/>
          <a:p>
            <a:pPr algn="r" defTabSz="1019175"/>
            <a:r>
              <a:rPr lang="en-US" sz="1200"/>
              <a:t>Process</a:t>
            </a:r>
          </a:p>
        </p:txBody>
      </p:sp>
      <p:sp>
        <p:nvSpPr>
          <p:cNvPr id="14369" name="Rectangle 48"/>
          <p:cNvSpPr>
            <a:spLocks noChangeArrowheads="1"/>
          </p:cNvSpPr>
          <p:nvPr/>
        </p:nvSpPr>
        <p:spPr bwMode="gray">
          <a:xfrm>
            <a:off x="6300788" y="4714875"/>
            <a:ext cx="246062" cy="182563"/>
          </a:xfrm>
          <a:prstGeom prst="rect">
            <a:avLst/>
          </a:prstGeom>
          <a:noFill/>
          <a:ln w="9525">
            <a:noFill/>
            <a:miter lim="800000"/>
            <a:headEnd/>
            <a:tailEnd/>
          </a:ln>
        </p:spPr>
        <p:txBody>
          <a:bodyPr wrap="none" lIns="0" tIns="0" rIns="0" bIns="0">
            <a:spAutoFit/>
          </a:bodyPr>
          <a:lstStyle/>
          <a:p>
            <a:pPr algn="r" defTabSz="1019175"/>
            <a:r>
              <a:rPr lang="en-US" sz="1200">
                <a:solidFill>
                  <a:srgbClr val="000000"/>
                </a:solidFill>
              </a:rPr>
              <a:t>KPI</a:t>
            </a:r>
            <a:endParaRPr lang="en-US" sz="1200"/>
          </a:p>
        </p:txBody>
      </p:sp>
      <p:sp>
        <p:nvSpPr>
          <p:cNvPr id="14370" name="Line 54"/>
          <p:cNvSpPr>
            <a:spLocks noChangeShapeType="1"/>
          </p:cNvSpPr>
          <p:nvPr/>
        </p:nvSpPr>
        <p:spPr bwMode="gray">
          <a:xfrm>
            <a:off x="6632575" y="2154238"/>
            <a:ext cx="1588" cy="2908300"/>
          </a:xfrm>
          <a:prstGeom prst="line">
            <a:avLst/>
          </a:prstGeom>
          <a:noFill/>
          <a:ln w="9525">
            <a:solidFill>
              <a:srgbClr val="000000"/>
            </a:solidFill>
            <a:round/>
            <a:headEnd/>
            <a:tailEnd/>
          </a:ln>
        </p:spPr>
        <p:txBody>
          <a:bodyPr/>
          <a:lstStyle/>
          <a:p>
            <a:endParaRPr lang="hu-HU"/>
          </a:p>
        </p:txBody>
      </p:sp>
      <p:sp>
        <p:nvSpPr>
          <p:cNvPr id="14371" name="Text Box 82"/>
          <p:cNvSpPr txBox="1">
            <a:spLocks noChangeArrowheads="1"/>
          </p:cNvSpPr>
          <p:nvPr/>
        </p:nvSpPr>
        <p:spPr bwMode="auto">
          <a:xfrm>
            <a:off x="6624638" y="1708150"/>
            <a:ext cx="1682750" cy="366713"/>
          </a:xfrm>
          <a:prstGeom prst="rect">
            <a:avLst/>
          </a:prstGeom>
          <a:noFill/>
          <a:ln w="9525">
            <a:noFill/>
            <a:miter lim="800000"/>
            <a:headEnd/>
            <a:tailEnd/>
          </a:ln>
        </p:spPr>
        <p:txBody>
          <a:bodyPr wrap="none" lIns="91398" tIns="45699" rIns="91398" bIns="45699">
            <a:spAutoFit/>
          </a:bodyPr>
          <a:lstStyle/>
          <a:p>
            <a:pPr defTabSz="1019175"/>
            <a:r>
              <a:rPr lang="en-US" sz="1800" b="1"/>
              <a:t>Overall usage</a:t>
            </a:r>
          </a:p>
        </p:txBody>
      </p:sp>
      <p:sp>
        <p:nvSpPr>
          <p:cNvPr id="2" name="Rectangle 20"/>
          <p:cNvSpPr>
            <a:spLocks noChangeArrowheads="1"/>
          </p:cNvSpPr>
          <p:nvPr/>
        </p:nvSpPr>
        <p:spPr bwMode="gray">
          <a:xfrm>
            <a:off x="6630761" y="4726686"/>
            <a:ext cx="1175696" cy="207305"/>
          </a:xfrm>
          <a:prstGeom prst="rect">
            <a:avLst/>
          </a:prstGeom>
          <a:solidFill>
            <a:srgbClr val="3366CC"/>
          </a:solidFill>
          <a:ln w="9525">
            <a:noFill/>
            <a:miter lim="800000"/>
            <a:headEnd/>
            <a:tailEnd/>
          </a:ln>
          <a:effectLst>
            <a:outerShdw blurRad="53975" dist="50800" dir="2700000" algn="tl" rotWithShape="0">
              <a:srgbClr val="000000">
                <a:alpha val="43000"/>
              </a:srgbClr>
            </a:outerShdw>
            <a:reflection stA="50000" endPos="75000" dist="12700" dir="5400000" sy="-100000" algn="bl" rotWithShape="0"/>
          </a:effectLst>
        </p:spPr>
        <p:txBody>
          <a:bodyPr/>
          <a:lstStyle/>
          <a:p>
            <a:pPr>
              <a:defRPr/>
            </a:pPr>
            <a:endParaRPr lang="en-US" sz="1800">
              <a:latin typeface="Arial" pitchFamily="-65" charset="0"/>
              <a:ea typeface="ＭＳ Ｐゴシック" pitchFamily="-65" charset="-128"/>
              <a:cs typeface="ＭＳ Ｐゴシック" pitchFamily="-65" charset="-128"/>
            </a:endParaRPr>
          </a:p>
        </p:txBody>
      </p:sp>
      <p:sp>
        <p:nvSpPr>
          <p:cNvPr id="14373" name="Rectangle 33"/>
          <p:cNvSpPr>
            <a:spLocks noChangeArrowheads="1"/>
          </p:cNvSpPr>
          <p:nvPr/>
        </p:nvSpPr>
        <p:spPr bwMode="gray">
          <a:xfrm>
            <a:off x="7616825" y="4310063"/>
            <a:ext cx="279400" cy="168275"/>
          </a:xfrm>
          <a:prstGeom prst="rect">
            <a:avLst/>
          </a:prstGeom>
          <a:noFill/>
          <a:ln w="9525">
            <a:noFill/>
            <a:miter lim="800000"/>
            <a:headEnd/>
            <a:tailEnd/>
          </a:ln>
        </p:spPr>
        <p:txBody>
          <a:bodyPr wrap="none" lIns="0" tIns="0" rIns="0" bIns="0">
            <a:spAutoFit/>
          </a:bodyPr>
          <a:lstStyle/>
          <a:p>
            <a:pPr defTabSz="1019175"/>
            <a:r>
              <a:rPr lang="en-US" sz="1100" b="1">
                <a:solidFill>
                  <a:schemeClr val="bg1"/>
                </a:solidFill>
              </a:rPr>
              <a:t>85%</a:t>
            </a:r>
          </a:p>
        </p:txBody>
      </p:sp>
      <p:sp>
        <p:nvSpPr>
          <p:cNvPr id="14374" name="Rectangle 33"/>
          <p:cNvSpPr>
            <a:spLocks noChangeArrowheads="1"/>
          </p:cNvSpPr>
          <p:nvPr/>
        </p:nvSpPr>
        <p:spPr bwMode="gray">
          <a:xfrm>
            <a:off x="7532688" y="4757738"/>
            <a:ext cx="279400" cy="168275"/>
          </a:xfrm>
          <a:prstGeom prst="rect">
            <a:avLst/>
          </a:prstGeom>
          <a:noFill/>
          <a:ln w="9525">
            <a:noFill/>
            <a:miter lim="800000"/>
            <a:headEnd/>
            <a:tailEnd/>
          </a:ln>
        </p:spPr>
        <p:txBody>
          <a:bodyPr wrap="none" lIns="0" tIns="0" rIns="0" bIns="0">
            <a:spAutoFit/>
          </a:bodyPr>
          <a:lstStyle/>
          <a:p>
            <a:pPr defTabSz="1019175"/>
            <a:r>
              <a:rPr lang="en-US" sz="1100" b="1">
                <a:solidFill>
                  <a:schemeClr val="bg1"/>
                </a:solidFill>
              </a:rPr>
              <a:t>84%</a:t>
            </a:r>
          </a:p>
        </p:txBody>
      </p:sp>
      <p:sp>
        <p:nvSpPr>
          <p:cNvPr id="14375" name="Text Box 5"/>
          <p:cNvSpPr txBox="1">
            <a:spLocks noChangeArrowheads="1"/>
          </p:cNvSpPr>
          <p:nvPr/>
        </p:nvSpPr>
        <p:spPr bwMode="gray">
          <a:xfrm>
            <a:off x="1951038" y="5338763"/>
            <a:ext cx="3492500" cy="255587"/>
          </a:xfrm>
          <a:prstGeom prst="rect">
            <a:avLst/>
          </a:prstGeom>
          <a:noFill/>
          <a:ln w="9525">
            <a:noFill/>
            <a:miter lim="800000"/>
            <a:headEnd/>
            <a:tailEnd/>
          </a:ln>
        </p:spPr>
        <p:txBody>
          <a:bodyPr lIns="101835" tIns="50917" rIns="101835" bIns="50917">
            <a:spAutoFit/>
          </a:bodyPr>
          <a:lstStyle/>
          <a:p>
            <a:pPr defTabSz="1019175">
              <a:spcBef>
                <a:spcPct val="50000"/>
              </a:spcBef>
            </a:pPr>
            <a:r>
              <a:rPr lang="en-US" sz="1000"/>
              <a:t>% indicating increasing usage (4,5)</a:t>
            </a:r>
            <a:endParaRPr lang="en-US" sz="1000" u="sng"/>
          </a:p>
        </p:txBody>
      </p:sp>
      <p:sp>
        <p:nvSpPr>
          <p:cNvPr id="3" name="Rectangle 15"/>
          <p:cNvSpPr>
            <a:spLocks noChangeArrowheads="1"/>
          </p:cNvSpPr>
          <p:nvPr/>
        </p:nvSpPr>
        <p:spPr bwMode="gray">
          <a:xfrm>
            <a:off x="2128376" y="2160523"/>
            <a:ext cx="2231158" cy="206404"/>
          </a:xfrm>
          <a:prstGeom prst="rect">
            <a:avLst/>
          </a:prstGeom>
          <a:solidFill>
            <a:srgbClr val="3366CC"/>
          </a:solidFill>
          <a:ln w="9525">
            <a:noFill/>
            <a:miter lim="800000"/>
            <a:headEnd/>
            <a:tailEnd/>
          </a:ln>
          <a:effectLst>
            <a:outerShdw blurRad="53975" dist="50800" dir="2700000" algn="tl" rotWithShape="0">
              <a:srgbClr val="000000">
                <a:alpha val="43000"/>
              </a:srgbClr>
            </a:outerShdw>
            <a:reflection stA="50000" endPos="75000" dist="12700" dir="5400000" sy="-100000" algn="bl" rotWithShape="0"/>
          </a:effectLst>
        </p:spPr>
        <p:txBody>
          <a:bodyPr/>
          <a:lstStyle/>
          <a:p>
            <a:pPr>
              <a:defRPr/>
            </a:pPr>
            <a:endParaRPr lang="en-US" sz="1800">
              <a:latin typeface="Arial" pitchFamily="-65" charset="0"/>
              <a:ea typeface="ＭＳ Ｐゴシック" pitchFamily="-65" charset="-128"/>
              <a:cs typeface="ＭＳ Ｐゴシック" pitchFamily="-65" charset="-128"/>
            </a:endParaRPr>
          </a:p>
        </p:txBody>
      </p:sp>
      <p:sp>
        <p:nvSpPr>
          <p:cNvPr id="4" name="Rectangle 16"/>
          <p:cNvSpPr>
            <a:spLocks noChangeArrowheads="1"/>
          </p:cNvSpPr>
          <p:nvPr/>
        </p:nvSpPr>
        <p:spPr bwMode="gray">
          <a:xfrm>
            <a:off x="2126849" y="2585837"/>
            <a:ext cx="1921268" cy="206995"/>
          </a:xfrm>
          <a:prstGeom prst="rect">
            <a:avLst/>
          </a:prstGeom>
          <a:solidFill>
            <a:srgbClr val="3366CC"/>
          </a:solidFill>
          <a:ln w="9525">
            <a:noFill/>
            <a:miter lim="800000"/>
            <a:headEnd/>
            <a:tailEnd/>
          </a:ln>
          <a:effectLst>
            <a:outerShdw blurRad="53975" dist="50800" dir="2700000" algn="tl" rotWithShape="0">
              <a:srgbClr val="000000">
                <a:alpha val="43000"/>
              </a:srgbClr>
            </a:outerShdw>
            <a:reflection stA="50000" endPos="75000" dist="12700" dir="5400000" sy="-100000" algn="bl" rotWithShape="0"/>
          </a:effectLst>
        </p:spPr>
        <p:txBody>
          <a:bodyPr/>
          <a:lstStyle/>
          <a:p>
            <a:pPr>
              <a:defRPr/>
            </a:pPr>
            <a:endParaRPr lang="en-US" sz="1800">
              <a:latin typeface="Arial" pitchFamily="-65" charset="0"/>
              <a:ea typeface="ＭＳ Ｐゴシック" pitchFamily="-65" charset="-128"/>
              <a:cs typeface="ＭＳ Ｐゴシック" pitchFamily="-65" charset="-128"/>
            </a:endParaRPr>
          </a:p>
        </p:txBody>
      </p:sp>
      <p:sp>
        <p:nvSpPr>
          <p:cNvPr id="5" name="Rectangle 17"/>
          <p:cNvSpPr>
            <a:spLocks noChangeArrowheads="1"/>
          </p:cNvSpPr>
          <p:nvPr/>
        </p:nvSpPr>
        <p:spPr bwMode="gray">
          <a:xfrm>
            <a:off x="2122154" y="3013412"/>
            <a:ext cx="1224044" cy="206316"/>
          </a:xfrm>
          <a:prstGeom prst="rect">
            <a:avLst/>
          </a:prstGeom>
          <a:solidFill>
            <a:srgbClr val="3366CC"/>
          </a:solidFill>
          <a:ln w="9525">
            <a:noFill/>
            <a:miter lim="800000"/>
            <a:headEnd/>
            <a:tailEnd/>
          </a:ln>
          <a:effectLst>
            <a:outerShdw blurRad="53975" dist="50800" dir="2700000" algn="tl" rotWithShape="0">
              <a:srgbClr val="000000">
                <a:alpha val="43000"/>
              </a:srgbClr>
            </a:outerShdw>
            <a:reflection stA="50000" endPos="75000" dist="12700" dir="5400000" sy="-100000" algn="bl" rotWithShape="0"/>
          </a:effectLst>
        </p:spPr>
        <p:txBody>
          <a:bodyPr/>
          <a:lstStyle/>
          <a:p>
            <a:pPr>
              <a:defRPr/>
            </a:pPr>
            <a:endParaRPr lang="en-US" sz="1800">
              <a:latin typeface="Arial" pitchFamily="-65" charset="0"/>
              <a:ea typeface="ＭＳ Ｐゴシック" pitchFamily="-65" charset="-128"/>
              <a:cs typeface="ＭＳ Ｐゴシック" pitchFamily="-65" charset="-128"/>
            </a:endParaRPr>
          </a:p>
        </p:txBody>
      </p:sp>
      <p:sp>
        <p:nvSpPr>
          <p:cNvPr id="6" name="Rectangle 18"/>
          <p:cNvSpPr>
            <a:spLocks noChangeArrowheads="1"/>
          </p:cNvSpPr>
          <p:nvPr/>
        </p:nvSpPr>
        <p:spPr bwMode="gray">
          <a:xfrm>
            <a:off x="2124925" y="3438749"/>
            <a:ext cx="1167481" cy="206995"/>
          </a:xfrm>
          <a:prstGeom prst="rect">
            <a:avLst/>
          </a:prstGeom>
          <a:solidFill>
            <a:srgbClr val="3366CC"/>
          </a:solidFill>
          <a:ln w="9525">
            <a:noFill/>
            <a:miter lim="800000"/>
            <a:headEnd/>
            <a:tailEnd/>
          </a:ln>
          <a:effectLst>
            <a:outerShdw blurRad="53975" dist="50800" dir="2700000" algn="tl" rotWithShape="0">
              <a:srgbClr val="000000">
                <a:alpha val="43000"/>
              </a:srgbClr>
            </a:outerShdw>
            <a:reflection stA="50000" endPos="75000" dist="12700" dir="5400000" sy="-100000" algn="bl" rotWithShape="0"/>
          </a:effectLst>
        </p:spPr>
        <p:txBody>
          <a:bodyPr/>
          <a:lstStyle/>
          <a:p>
            <a:pPr>
              <a:defRPr/>
            </a:pPr>
            <a:endParaRPr lang="en-US" sz="1800">
              <a:latin typeface="Arial" pitchFamily="-65" charset="0"/>
              <a:ea typeface="ＭＳ Ｐゴシック" pitchFamily="-65" charset="-128"/>
              <a:cs typeface="ＭＳ Ｐゴシック" pitchFamily="-65" charset="-128"/>
            </a:endParaRPr>
          </a:p>
        </p:txBody>
      </p:sp>
      <p:sp>
        <p:nvSpPr>
          <p:cNvPr id="7" name="Rectangle 19"/>
          <p:cNvSpPr>
            <a:spLocks noChangeArrowheads="1"/>
          </p:cNvSpPr>
          <p:nvPr/>
        </p:nvSpPr>
        <p:spPr bwMode="gray">
          <a:xfrm>
            <a:off x="2139872" y="3867074"/>
            <a:ext cx="1144042" cy="206315"/>
          </a:xfrm>
          <a:prstGeom prst="rect">
            <a:avLst/>
          </a:prstGeom>
          <a:solidFill>
            <a:srgbClr val="3366CC"/>
          </a:solidFill>
          <a:ln w="9525">
            <a:noFill/>
            <a:miter lim="800000"/>
            <a:headEnd/>
            <a:tailEnd/>
          </a:ln>
          <a:effectLst>
            <a:outerShdw blurRad="53975" dist="50800" dir="2700000" algn="tl" rotWithShape="0">
              <a:srgbClr val="000000">
                <a:alpha val="43000"/>
              </a:srgbClr>
            </a:outerShdw>
            <a:reflection stA="50000" endPos="75000" dist="12700" dir="5400000" sy="-100000" algn="bl" rotWithShape="0"/>
          </a:effectLst>
        </p:spPr>
        <p:txBody>
          <a:bodyPr/>
          <a:lstStyle/>
          <a:p>
            <a:pPr>
              <a:defRPr/>
            </a:pPr>
            <a:endParaRPr lang="en-US" sz="1800">
              <a:latin typeface="Arial" pitchFamily="-65" charset="0"/>
              <a:ea typeface="ＭＳ Ｐゴシック" pitchFamily="-65" charset="-128"/>
              <a:cs typeface="ＭＳ Ｐゴシック" pitchFamily="-65" charset="-128"/>
            </a:endParaRPr>
          </a:p>
        </p:txBody>
      </p:sp>
      <p:sp>
        <p:nvSpPr>
          <p:cNvPr id="14381" name="Line 22"/>
          <p:cNvSpPr>
            <a:spLocks noChangeShapeType="1"/>
          </p:cNvSpPr>
          <p:nvPr/>
        </p:nvSpPr>
        <p:spPr bwMode="gray">
          <a:xfrm>
            <a:off x="2130425" y="5062538"/>
            <a:ext cx="2741613" cy="1587"/>
          </a:xfrm>
          <a:prstGeom prst="line">
            <a:avLst/>
          </a:prstGeom>
          <a:noFill/>
          <a:ln w="9525">
            <a:solidFill>
              <a:srgbClr val="000000"/>
            </a:solidFill>
            <a:round/>
            <a:headEnd/>
            <a:tailEnd/>
          </a:ln>
        </p:spPr>
        <p:txBody>
          <a:bodyPr/>
          <a:lstStyle/>
          <a:p>
            <a:endParaRPr lang="hu-HU"/>
          </a:p>
        </p:txBody>
      </p:sp>
      <p:sp>
        <p:nvSpPr>
          <p:cNvPr id="14382" name="Line 23"/>
          <p:cNvSpPr>
            <a:spLocks noChangeShapeType="1"/>
          </p:cNvSpPr>
          <p:nvPr/>
        </p:nvSpPr>
        <p:spPr bwMode="gray">
          <a:xfrm flipV="1">
            <a:off x="2130425" y="5062538"/>
            <a:ext cx="1588" cy="39687"/>
          </a:xfrm>
          <a:prstGeom prst="line">
            <a:avLst/>
          </a:prstGeom>
          <a:noFill/>
          <a:ln w="9525">
            <a:solidFill>
              <a:srgbClr val="000000"/>
            </a:solidFill>
            <a:round/>
            <a:headEnd/>
            <a:tailEnd/>
          </a:ln>
        </p:spPr>
        <p:txBody>
          <a:bodyPr/>
          <a:lstStyle/>
          <a:p>
            <a:endParaRPr lang="hu-HU"/>
          </a:p>
        </p:txBody>
      </p:sp>
      <p:sp>
        <p:nvSpPr>
          <p:cNvPr id="14383" name="Line 24"/>
          <p:cNvSpPr>
            <a:spLocks noChangeShapeType="1"/>
          </p:cNvSpPr>
          <p:nvPr/>
        </p:nvSpPr>
        <p:spPr bwMode="gray">
          <a:xfrm flipV="1">
            <a:off x="2789238" y="5062538"/>
            <a:ext cx="0" cy="39687"/>
          </a:xfrm>
          <a:prstGeom prst="line">
            <a:avLst/>
          </a:prstGeom>
          <a:noFill/>
          <a:ln w="9525">
            <a:solidFill>
              <a:srgbClr val="000000"/>
            </a:solidFill>
            <a:round/>
            <a:headEnd/>
            <a:tailEnd/>
          </a:ln>
        </p:spPr>
        <p:txBody>
          <a:bodyPr/>
          <a:lstStyle/>
          <a:p>
            <a:endParaRPr lang="hu-HU"/>
          </a:p>
        </p:txBody>
      </p:sp>
      <p:sp>
        <p:nvSpPr>
          <p:cNvPr id="14384" name="Line 25"/>
          <p:cNvSpPr>
            <a:spLocks noChangeShapeType="1"/>
          </p:cNvSpPr>
          <p:nvPr/>
        </p:nvSpPr>
        <p:spPr bwMode="gray">
          <a:xfrm flipV="1">
            <a:off x="3446463" y="5062538"/>
            <a:ext cx="1587" cy="39687"/>
          </a:xfrm>
          <a:prstGeom prst="line">
            <a:avLst/>
          </a:prstGeom>
          <a:noFill/>
          <a:ln w="9525">
            <a:solidFill>
              <a:srgbClr val="000000"/>
            </a:solidFill>
            <a:round/>
            <a:headEnd/>
            <a:tailEnd/>
          </a:ln>
        </p:spPr>
        <p:txBody>
          <a:bodyPr/>
          <a:lstStyle/>
          <a:p>
            <a:endParaRPr lang="hu-HU"/>
          </a:p>
        </p:txBody>
      </p:sp>
      <p:sp>
        <p:nvSpPr>
          <p:cNvPr id="14385" name="Line 26"/>
          <p:cNvSpPr>
            <a:spLocks noChangeShapeType="1"/>
          </p:cNvSpPr>
          <p:nvPr/>
        </p:nvSpPr>
        <p:spPr bwMode="gray">
          <a:xfrm flipV="1">
            <a:off x="4116388" y="5062538"/>
            <a:ext cx="0" cy="39687"/>
          </a:xfrm>
          <a:prstGeom prst="line">
            <a:avLst/>
          </a:prstGeom>
          <a:noFill/>
          <a:ln w="9525">
            <a:solidFill>
              <a:srgbClr val="000000"/>
            </a:solidFill>
            <a:round/>
            <a:headEnd/>
            <a:tailEnd/>
          </a:ln>
        </p:spPr>
        <p:txBody>
          <a:bodyPr/>
          <a:lstStyle/>
          <a:p>
            <a:endParaRPr lang="hu-HU"/>
          </a:p>
        </p:txBody>
      </p:sp>
      <p:sp>
        <p:nvSpPr>
          <p:cNvPr id="14386" name="Rectangle 29"/>
          <p:cNvSpPr>
            <a:spLocks noChangeArrowheads="1"/>
          </p:cNvSpPr>
          <p:nvPr/>
        </p:nvSpPr>
        <p:spPr bwMode="gray">
          <a:xfrm>
            <a:off x="4057650" y="2187575"/>
            <a:ext cx="279400" cy="168275"/>
          </a:xfrm>
          <a:prstGeom prst="rect">
            <a:avLst/>
          </a:prstGeom>
          <a:noFill/>
          <a:ln w="9525">
            <a:noFill/>
            <a:miter lim="800000"/>
            <a:headEnd/>
            <a:tailEnd/>
          </a:ln>
        </p:spPr>
        <p:txBody>
          <a:bodyPr wrap="none" lIns="0" tIns="0" rIns="0" bIns="0">
            <a:spAutoFit/>
          </a:bodyPr>
          <a:lstStyle/>
          <a:p>
            <a:pPr defTabSz="1019175"/>
            <a:r>
              <a:rPr lang="en-US" sz="1100" b="1">
                <a:solidFill>
                  <a:schemeClr val="bg1"/>
                </a:solidFill>
              </a:rPr>
              <a:t>53%</a:t>
            </a:r>
          </a:p>
        </p:txBody>
      </p:sp>
      <p:sp>
        <p:nvSpPr>
          <p:cNvPr id="14387" name="Rectangle 30"/>
          <p:cNvSpPr>
            <a:spLocks noChangeArrowheads="1"/>
          </p:cNvSpPr>
          <p:nvPr/>
        </p:nvSpPr>
        <p:spPr bwMode="gray">
          <a:xfrm>
            <a:off x="3744913" y="2613025"/>
            <a:ext cx="279400" cy="168275"/>
          </a:xfrm>
          <a:prstGeom prst="rect">
            <a:avLst/>
          </a:prstGeom>
          <a:noFill/>
          <a:ln w="9525">
            <a:noFill/>
            <a:miter lim="800000"/>
            <a:headEnd/>
            <a:tailEnd/>
          </a:ln>
        </p:spPr>
        <p:txBody>
          <a:bodyPr wrap="none" lIns="0" tIns="0" rIns="0" bIns="0">
            <a:spAutoFit/>
          </a:bodyPr>
          <a:lstStyle/>
          <a:p>
            <a:pPr defTabSz="1019175"/>
            <a:r>
              <a:rPr lang="en-US" sz="1100" b="1">
                <a:solidFill>
                  <a:schemeClr val="bg1"/>
                </a:solidFill>
              </a:rPr>
              <a:t>49%</a:t>
            </a:r>
          </a:p>
        </p:txBody>
      </p:sp>
      <p:sp>
        <p:nvSpPr>
          <p:cNvPr id="14388" name="Rectangle 31"/>
          <p:cNvSpPr>
            <a:spLocks noChangeArrowheads="1"/>
          </p:cNvSpPr>
          <p:nvPr/>
        </p:nvSpPr>
        <p:spPr bwMode="gray">
          <a:xfrm>
            <a:off x="3033713" y="3040063"/>
            <a:ext cx="279400" cy="168275"/>
          </a:xfrm>
          <a:prstGeom prst="rect">
            <a:avLst/>
          </a:prstGeom>
          <a:noFill/>
          <a:ln w="9525">
            <a:noFill/>
            <a:miter lim="800000"/>
            <a:headEnd/>
            <a:tailEnd/>
          </a:ln>
        </p:spPr>
        <p:txBody>
          <a:bodyPr wrap="none" lIns="0" tIns="0" rIns="0" bIns="0">
            <a:spAutoFit/>
          </a:bodyPr>
          <a:lstStyle/>
          <a:p>
            <a:pPr defTabSz="1019175"/>
            <a:r>
              <a:rPr lang="en-US" sz="1100" b="1">
                <a:solidFill>
                  <a:schemeClr val="bg1"/>
                </a:solidFill>
              </a:rPr>
              <a:t>38%</a:t>
            </a:r>
          </a:p>
        </p:txBody>
      </p:sp>
      <p:sp>
        <p:nvSpPr>
          <p:cNvPr id="14389" name="Rectangle 32"/>
          <p:cNvSpPr>
            <a:spLocks noChangeArrowheads="1"/>
          </p:cNvSpPr>
          <p:nvPr/>
        </p:nvSpPr>
        <p:spPr bwMode="gray">
          <a:xfrm>
            <a:off x="2960688" y="3465513"/>
            <a:ext cx="279400" cy="168275"/>
          </a:xfrm>
          <a:prstGeom prst="rect">
            <a:avLst/>
          </a:prstGeom>
          <a:noFill/>
          <a:ln w="9525">
            <a:noFill/>
            <a:miter lim="800000"/>
            <a:headEnd/>
            <a:tailEnd/>
          </a:ln>
        </p:spPr>
        <p:txBody>
          <a:bodyPr wrap="none" lIns="0" tIns="0" rIns="0" bIns="0">
            <a:spAutoFit/>
          </a:bodyPr>
          <a:lstStyle/>
          <a:p>
            <a:pPr defTabSz="1019175"/>
            <a:r>
              <a:rPr lang="en-US" sz="1100" b="1">
                <a:solidFill>
                  <a:schemeClr val="bg1"/>
                </a:solidFill>
              </a:rPr>
              <a:t>37%</a:t>
            </a:r>
          </a:p>
        </p:txBody>
      </p:sp>
      <p:sp>
        <p:nvSpPr>
          <p:cNvPr id="14390" name="Rectangle 33"/>
          <p:cNvSpPr>
            <a:spLocks noChangeArrowheads="1"/>
          </p:cNvSpPr>
          <p:nvPr/>
        </p:nvSpPr>
        <p:spPr bwMode="gray">
          <a:xfrm>
            <a:off x="2943225" y="3894138"/>
            <a:ext cx="279400" cy="166687"/>
          </a:xfrm>
          <a:prstGeom prst="rect">
            <a:avLst/>
          </a:prstGeom>
          <a:noFill/>
          <a:ln w="9525">
            <a:noFill/>
            <a:miter lim="800000"/>
            <a:headEnd/>
            <a:tailEnd/>
          </a:ln>
        </p:spPr>
        <p:txBody>
          <a:bodyPr wrap="none" lIns="0" tIns="0" rIns="0" bIns="0">
            <a:spAutoFit/>
          </a:bodyPr>
          <a:lstStyle/>
          <a:p>
            <a:pPr defTabSz="1019175"/>
            <a:r>
              <a:rPr lang="en-US" sz="1100" b="1">
                <a:solidFill>
                  <a:schemeClr val="bg1"/>
                </a:solidFill>
              </a:rPr>
              <a:t>37%</a:t>
            </a:r>
          </a:p>
        </p:txBody>
      </p:sp>
      <p:sp>
        <p:nvSpPr>
          <p:cNvPr id="14391" name="Rectangle 34"/>
          <p:cNvSpPr>
            <a:spLocks noChangeArrowheads="1"/>
          </p:cNvSpPr>
          <p:nvPr/>
        </p:nvSpPr>
        <p:spPr bwMode="gray">
          <a:xfrm>
            <a:off x="2463800" y="4300538"/>
            <a:ext cx="279400" cy="168275"/>
          </a:xfrm>
          <a:prstGeom prst="rect">
            <a:avLst/>
          </a:prstGeom>
          <a:noFill/>
          <a:ln w="9525">
            <a:noFill/>
            <a:miter lim="800000"/>
            <a:headEnd/>
            <a:tailEnd/>
          </a:ln>
        </p:spPr>
        <p:txBody>
          <a:bodyPr wrap="none" lIns="0" tIns="0" rIns="0" bIns="0">
            <a:spAutoFit/>
          </a:bodyPr>
          <a:lstStyle/>
          <a:p>
            <a:pPr defTabSz="1019175"/>
            <a:r>
              <a:rPr lang="en-US" sz="1100" b="1">
                <a:solidFill>
                  <a:schemeClr val="bg1"/>
                </a:solidFill>
              </a:rPr>
              <a:t>38%</a:t>
            </a:r>
          </a:p>
        </p:txBody>
      </p:sp>
      <p:sp>
        <p:nvSpPr>
          <p:cNvPr id="14392" name="Rectangle 36"/>
          <p:cNvSpPr>
            <a:spLocks noChangeArrowheads="1"/>
          </p:cNvSpPr>
          <p:nvPr/>
        </p:nvSpPr>
        <p:spPr bwMode="gray">
          <a:xfrm>
            <a:off x="2043113" y="5172075"/>
            <a:ext cx="180975" cy="153988"/>
          </a:xfrm>
          <a:prstGeom prst="rect">
            <a:avLst/>
          </a:prstGeom>
          <a:noFill/>
          <a:ln w="9525">
            <a:noFill/>
            <a:miter lim="800000"/>
            <a:headEnd/>
            <a:tailEnd/>
          </a:ln>
        </p:spPr>
        <p:txBody>
          <a:bodyPr wrap="none" lIns="0" tIns="0" rIns="0" bIns="0">
            <a:spAutoFit/>
          </a:bodyPr>
          <a:lstStyle/>
          <a:p>
            <a:pPr defTabSz="1019175"/>
            <a:r>
              <a:rPr lang="en-US" sz="1000">
                <a:solidFill>
                  <a:srgbClr val="000000"/>
                </a:solidFill>
              </a:rPr>
              <a:t>0%</a:t>
            </a:r>
            <a:endParaRPr lang="en-US"/>
          </a:p>
        </p:txBody>
      </p:sp>
      <p:sp>
        <p:nvSpPr>
          <p:cNvPr id="14393" name="Rectangle 37"/>
          <p:cNvSpPr>
            <a:spLocks noChangeArrowheads="1"/>
          </p:cNvSpPr>
          <p:nvPr/>
        </p:nvSpPr>
        <p:spPr bwMode="gray">
          <a:xfrm>
            <a:off x="2662238" y="5172075"/>
            <a:ext cx="252412" cy="152400"/>
          </a:xfrm>
          <a:prstGeom prst="rect">
            <a:avLst/>
          </a:prstGeom>
          <a:noFill/>
          <a:ln w="9525">
            <a:noFill/>
            <a:miter lim="800000"/>
            <a:headEnd/>
            <a:tailEnd/>
          </a:ln>
        </p:spPr>
        <p:txBody>
          <a:bodyPr wrap="none" lIns="0" tIns="0" rIns="0" bIns="0">
            <a:spAutoFit/>
          </a:bodyPr>
          <a:lstStyle/>
          <a:p>
            <a:pPr defTabSz="1019175"/>
            <a:r>
              <a:rPr lang="en-US" sz="1000">
                <a:solidFill>
                  <a:srgbClr val="000000"/>
                </a:solidFill>
              </a:rPr>
              <a:t>30%</a:t>
            </a:r>
            <a:endParaRPr lang="en-US"/>
          </a:p>
        </p:txBody>
      </p:sp>
      <p:sp>
        <p:nvSpPr>
          <p:cNvPr id="14394" name="Rectangle 38"/>
          <p:cNvSpPr>
            <a:spLocks noChangeArrowheads="1"/>
          </p:cNvSpPr>
          <p:nvPr/>
        </p:nvSpPr>
        <p:spPr bwMode="gray">
          <a:xfrm>
            <a:off x="3321050" y="5172075"/>
            <a:ext cx="250825" cy="153988"/>
          </a:xfrm>
          <a:prstGeom prst="rect">
            <a:avLst/>
          </a:prstGeom>
          <a:noFill/>
          <a:ln w="9525">
            <a:noFill/>
            <a:miter lim="800000"/>
            <a:headEnd/>
            <a:tailEnd/>
          </a:ln>
        </p:spPr>
        <p:txBody>
          <a:bodyPr wrap="none" lIns="0" tIns="0" rIns="0" bIns="0">
            <a:spAutoFit/>
          </a:bodyPr>
          <a:lstStyle/>
          <a:p>
            <a:pPr defTabSz="1019175"/>
            <a:r>
              <a:rPr lang="en-US" sz="1000">
                <a:solidFill>
                  <a:srgbClr val="000000"/>
                </a:solidFill>
              </a:rPr>
              <a:t>40%</a:t>
            </a:r>
            <a:endParaRPr lang="en-US"/>
          </a:p>
        </p:txBody>
      </p:sp>
      <p:sp>
        <p:nvSpPr>
          <p:cNvPr id="14395" name="Rectangle 39"/>
          <p:cNvSpPr>
            <a:spLocks noChangeArrowheads="1"/>
          </p:cNvSpPr>
          <p:nvPr/>
        </p:nvSpPr>
        <p:spPr bwMode="gray">
          <a:xfrm>
            <a:off x="3987800" y="5172075"/>
            <a:ext cx="252413" cy="152400"/>
          </a:xfrm>
          <a:prstGeom prst="rect">
            <a:avLst/>
          </a:prstGeom>
          <a:noFill/>
          <a:ln w="9525">
            <a:noFill/>
            <a:miter lim="800000"/>
            <a:headEnd/>
            <a:tailEnd/>
          </a:ln>
        </p:spPr>
        <p:txBody>
          <a:bodyPr wrap="none" lIns="0" tIns="0" rIns="0" bIns="0">
            <a:spAutoFit/>
          </a:bodyPr>
          <a:lstStyle/>
          <a:p>
            <a:pPr defTabSz="1019175"/>
            <a:r>
              <a:rPr lang="en-US" sz="1000">
                <a:solidFill>
                  <a:srgbClr val="000000"/>
                </a:solidFill>
              </a:rPr>
              <a:t>50%</a:t>
            </a:r>
            <a:endParaRPr lang="en-US"/>
          </a:p>
        </p:txBody>
      </p:sp>
      <p:sp>
        <p:nvSpPr>
          <p:cNvPr id="14396" name="Rectangle 42"/>
          <p:cNvSpPr>
            <a:spLocks noChangeArrowheads="1"/>
          </p:cNvSpPr>
          <p:nvPr/>
        </p:nvSpPr>
        <p:spPr bwMode="gray">
          <a:xfrm>
            <a:off x="1655763" y="2187575"/>
            <a:ext cx="388937" cy="182563"/>
          </a:xfrm>
          <a:prstGeom prst="rect">
            <a:avLst/>
          </a:prstGeom>
          <a:noFill/>
          <a:ln w="9525">
            <a:noFill/>
            <a:miter lim="800000"/>
            <a:headEnd/>
            <a:tailEnd/>
          </a:ln>
        </p:spPr>
        <p:txBody>
          <a:bodyPr wrap="none" lIns="0" tIns="0" rIns="0" bIns="0">
            <a:spAutoFit/>
          </a:bodyPr>
          <a:lstStyle/>
          <a:p>
            <a:pPr algn="r" defTabSz="1019175"/>
            <a:r>
              <a:rPr lang="en-US" sz="1200">
                <a:solidFill>
                  <a:srgbClr val="000000"/>
                </a:solidFill>
              </a:rPr>
              <a:t>Costs</a:t>
            </a:r>
            <a:endParaRPr lang="en-US" sz="1200"/>
          </a:p>
        </p:txBody>
      </p:sp>
      <p:sp>
        <p:nvSpPr>
          <p:cNvPr id="14397" name="Rectangle 43"/>
          <p:cNvSpPr>
            <a:spLocks noChangeArrowheads="1"/>
          </p:cNvSpPr>
          <p:nvPr/>
        </p:nvSpPr>
        <p:spPr bwMode="gray">
          <a:xfrm>
            <a:off x="1258888" y="2613025"/>
            <a:ext cx="785812" cy="182563"/>
          </a:xfrm>
          <a:prstGeom prst="rect">
            <a:avLst/>
          </a:prstGeom>
          <a:noFill/>
          <a:ln w="9525">
            <a:noFill/>
            <a:miter lim="800000"/>
            <a:headEnd/>
            <a:tailEnd/>
          </a:ln>
        </p:spPr>
        <p:txBody>
          <a:bodyPr wrap="none" lIns="0" tIns="0" rIns="0" bIns="0">
            <a:spAutoFit/>
          </a:bodyPr>
          <a:lstStyle/>
          <a:p>
            <a:pPr algn="r" defTabSz="1019175"/>
            <a:r>
              <a:rPr lang="en-US" sz="1200">
                <a:solidFill>
                  <a:srgbClr val="000000"/>
                </a:solidFill>
              </a:rPr>
              <a:t>Productivity</a:t>
            </a:r>
            <a:endParaRPr lang="en-US" sz="1200"/>
          </a:p>
        </p:txBody>
      </p:sp>
      <p:sp>
        <p:nvSpPr>
          <p:cNvPr id="14398" name="Rectangle 44"/>
          <p:cNvSpPr>
            <a:spLocks noChangeArrowheads="1"/>
          </p:cNvSpPr>
          <p:nvPr/>
        </p:nvSpPr>
        <p:spPr bwMode="gray">
          <a:xfrm>
            <a:off x="588963" y="3005138"/>
            <a:ext cx="1455737" cy="182562"/>
          </a:xfrm>
          <a:prstGeom prst="rect">
            <a:avLst/>
          </a:prstGeom>
          <a:noFill/>
          <a:ln w="9525">
            <a:noFill/>
            <a:miter lim="800000"/>
            <a:headEnd/>
            <a:tailEnd/>
          </a:ln>
        </p:spPr>
        <p:txBody>
          <a:bodyPr wrap="none" lIns="0" tIns="0" rIns="0" bIns="0">
            <a:spAutoFit/>
          </a:bodyPr>
          <a:lstStyle/>
          <a:p>
            <a:pPr algn="r" defTabSz="1019175"/>
            <a:r>
              <a:rPr lang="en-US" sz="1200">
                <a:solidFill>
                  <a:srgbClr val="000000"/>
                </a:solidFill>
              </a:rPr>
              <a:t>KGI/Outcome Metrics</a:t>
            </a:r>
            <a:endParaRPr lang="en-US" sz="1200"/>
          </a:p>
        </p:txBody>
      </p:sp>
      <p:sp>
        <p:nvSpPr>
          <p:cNvPr id="14399" name="Rectangle 45"/>
          <p:cNvSpPr>
            <a:spLocks noChangeArrowheads="1"/>
          </p:cNvSpPr>
          <p:nvPr/>
        </p:nvSpPr>
        <p:spPr bwMode="gray">
          <a:xfrm>
            <a:off x="274638" y="3452813"/>
            <a:ext cx="1770062" cy="182562"/>
          </a:xfrm>
          <a:prstGeom prst="rect">
            <a:avLst/>
          </a:prstGeom>
          <a:noFill/>
          <a:ln w="9525">
            <a:noFill/>
            <a:miter lim="800000"/>
            <a:headEnd/>
            <a:tailEnd/>
          </a:ln>
        </p:spPr>
        <p:txBody>
          <a:bodyPr lIns="0" tIns="0" rIns="0" bIns="0">
            <a:spAutoFit/>
          </a:bodyPr>
          <a:lstStyle/>
          <a:p>
            <a:pPr algn="r" defTabSz="1019175"/>
            <a:r>
              <a:rPr lang="en-US" sz="1200">
                <a:solidFill>
                  <a:srgbClr val="000000"/>
                </a:solidFill>
              </a:rPr>
              <a:t>QoS, Reliability</a:t>
            </a:r>
            <a:endParaRPr lang="en-US" sz="1200"/>
          </a:p>
        </p:txBody>
      </p:sp>
      <p:sp>
        <p:nvSpPr>
          <p:cNvPr id="14400" name="Rectangle 46"/>
          <p:cNvSpPr>
            <a:spLocks noChangeArrowheads="1"/>
          </p:cNvSpPr>
          <p:nvPr/>
        </p:nvSpPr>
        <p:spPr bwMode="gray">
          <a:xfrm>
            <a:off x="1798638" y="3894138"/>
            <a:ext cx="246062" cy="180975"/>
          </a:xfrm>
          <a:prstGeom prst="rect">
            <a:avLst/>
          </a:prstGeom>
          <a:noFill/>
          <a:ln w="9525">
            <a:noFill/>
            <a:miter lim="800000"/>
            <a:headEnd/>
            <a:tailEnd/>
          </a:ln>
        </p:spPr>
        <p:txBody>
          <a:bodyPr wrap="none" lIns="0" tIns="0" rIns="0" bIns="0">
            <a:spAutoFit/>
          </a:bodyPr>
          <a:lstStyle/>
          <a:p>
            <a:pPr algn="r" defTabSz="1019175"/>
            <a:r>
              <a:rPr lang="en-US" sz="1200">
                <a:solidFill>
                  <a:srgbClr val="000000"/>
                </a:solidFill>
              </a:rPr>
              <a:t>KPI</a:t>
            </a:r>
            <a:endParaRPr lang="en-US" sz="1200"/>
          </a:p>
        </p:txBody>
      </p:sp>
      <p:sp>
        <p:nvSpPr>
          <p:cNvPr id="14401" name="Rectangle 47"/>
          <p:cNvSpPr>
            <a:spLocks noChangeArrowheads="1"/>
          </p:cNvSpPr>
          <p:nvPr/>
        </p:nvSpPr>
        <p:spPr bwMode="gray">
          <a:xfrm>
            <a:off x="962025" y="4300538"/>
            <a:ext cx="1082675" cy="182562"/>
          </a:xfrm>
          <a:prstGeom prst="rect">
            <a:avLst/>
          </a:prstGeom>
          <a:noFill/>
          <a:ln w="9525">
            <a:noFill/>
            <a:miter lim="800000"/>
            <a:headEnd/>
            <a:tailEnd/>
          </a:ln>
        </p:spPr>
        <p:txBody>
          <a:bodyPr wrap="none" lIns="0" tIns="0" rIns="0" bIns="0">
            <a:spAutoFit/>
          </a:bodyPr>
          <a:lstStyle/>
          <a:p>
            <a:pPr algn="r" defTabSz="1019175"/>
            <a:r>
              <a:rPr lang="en-US" sz="1200"/>
              <a:t>Process Metrics</a:t>
            </a:r>
          </a:p>
        </p:txBody>
      </p:sp>
      <p:sp>
        <p:nvSpPr>
          <p:cNvPr id="14402" name="Rectangle 48"/>
          <p:cNvSpPr>
            <a:spLocks noChangeArrowheads="1"/>
          </p:cNvSpPr>
          <p:nvPr/>
        </p:nvSpPr>
        <p:spPr bwMode="gray">
          <a:xfrm>
            <a:off x="236538" y="4714875"/>
            <a:ext cx="1808162" cy="182563"/>
          </a:xfrm>
          <a:prstGeom prst="rect">
            <a:avLst/>
          </a:prstGeom>
          <a:noFill/>
          <a:ln w="9525">
            <a:noFill/>
            <a:miter lim="800000"/>
            <a:headEnd/>
            <a:tailEnd/>
          </a:ln>
        </p:spPr>
        <p:txBody>
          <a:bodyPr wrap="none" lIns="0" tIns="0" rIns="0" bIns="0">
            <a:spAutoFit/>
          </a:bodyPr>
          <a:lstStyle/>
          <a:p>
            <a:pPr algn="r" defTabSz="1019175"/>
            <a:r>
              <a:rPr lang="en-US" sz="1200">
                <a:solidFill>
                  <a:srgbClr val="000000"/>
                </a:solidFill>
              </a:rPr>
              <a:t>Business User Productivity</a:t>
            </a:r>
            <a:endParaRPr lang="en-US" sz="1200"/>
          </a:p>
        </p:txBody>
      </p:sp>
      <p:sp>
        <p:nvSpPr>
          <p:cNvPr id="14403" name="Line 54"/>
          <p:cNvSpPr>
            <a:spLocks noChangeShapeType="1"/>
          </p:cNvSpPr>
          <p:nvPr/>
        </p:nvSpPr>
        <p:spPr bwMode="gray">
          <a:xfrm>
            <a:off x="2130425" y="2154238"/>
            <a:ext cx="1588" cy="2908300"/>
          </a:xfrm>
          <a:prstGeom prst="line">
            <a:avLst/>
          </a:prstGeom>
          <a:noFill/>
          <a:ln w="9525">
            <a:solidFill>
              <a:srgbClr val="000000"/>
            </a:solidFill>
            <a:round/>
            <a:headEnd/>
            <a:tailEnd/>
          </a:ln>
        </p:spPr>
        <p:txBody>
          <a:bodyPr/>
          <a:lstStyle/>
          <a:p>
            <a:endParaRPr lang="hu-HU"/>
          </a:p>
        </p:txBody>
      </p:sp>
      <p:sp>
        <p:nvSpPr>
          <p:cNvPr id="14404" name="Text Box 81"/>
          <p:cNvSpPr txBox="1">
            <a:spLocks noChangeArrowheads="1"/>
          </p:cNvSpPr>
          <p:nvPr/>
        </p:nvSpPr>
        <p:spPr bwMode="auto">
          <a:xfrm>
            <a:off x="2127250" y="1703388"/>
            <a:ext cx="2051050" cy="366712"/>
          </a:xfrm>
          <a:prstGeom prst="rect">
            <a:avLst/>
          </a:prstGeom>
          <a:noFill/>
          <a:ln w="9525">
            <a:noFill/>
            <a:miter lim="800000"/>
            <a:headEnd/>
            <a:tailEnd/>
          </a:ln>
        </p:spPr>
        <p:txBody>
          <a:bodyPr wrap="none" lIns="91398" tIns="45699" rIns="91398" bIns="45699">
            <a:spAutoFit/>
          </a:bodyPr>
          <a:lstStyle/>
          <a:p>
            <a:pPr defTabSz="1019175"/>
            <a:r>
              <a:rPr lang="en-US" sz="1800" b="1"/>
              <a:t>Increasing usage</a:t>
            </a:r>
          </a:p>
        </p:txBody>
      </p:sp>
      <p:sp>
        <p:nvSpPr>
          <p:cNvPr id="8" name="Rectangle 19"/>
          <p:cNvSpPr>
            <a:spLocks noChangeArrowheads="1"/>
          </p:cNvSpPr>
          <p:nvPr/>
        </p:nvSpPr>
        <p:spPr bwMode="gray">
          <a:xfrm>
            <a:off x="2133626" y="4275150"/>
            <a:ext cx="947921" cy="206994"/>
          </a:xfrm>
          <a:prstGeom prst="rect">
            <a:avLst/>
          </a:prstGeom>
          <a:solidFill>
            <a:srgbClr val="3366CC"/>
          </a:solidFill>
          <a:ln w="9525">
            <a:noFill/>
            <a:miter lim="800000"/>
            <a:headEnd/>
            <a:tailEnd/>
          </a:ln>
          <a:effectLst>
            <a:outerShdw blurRad="53975" dist="50800" dir="2700000" algn="tl" rotWithShape="0">
              <a:srgbClr val="000000">
                <a:alpha val="43000"/>
              </a:srgbClr>
            </a:outerShdw>
            <a:reflection stA="50000" endPos="75000" dist="12700" dir="5400000" sy="-100000" algn="bl" rotWithShape="0"/>
          </a:effectLst>
        </p:spPr>
        <p:txBody>
          <a:bodyPr/>
          <a:lstStyle/>
          <a:p>
            <a:pPr>
              <a:defRPr/>
            </a:pPr>
            <a:endParaRPr lang="en-US" sz="1800">
              <a:latin typeface="Arial" pitchFamily="-65" charset="0"/>
              <a:ea typeface="ＭＳ Ｐゴシック" pitchFamily="-65" charset="-128"/>
              <a:cs typeface="ＭＳ Ｐゴシック" pitchFamily="-65" charset="-128"/>
            </a:endParaRPr>
          </a:p>
        </p:txBody>
      </p:sp>
      <p:sp>
        <p:nvSpPr>
          <p:cNvPr id="14406" name="Rectangle 33"/>
          <p:cNvSpPr>
            <a:spLocks noChangeArrowheads="1"/>
          </p:cNvSpPr>
          <p:nvPr/>
        </p:nvSpPr>
        <p:spPr bwMode="gray">
          <a:xfrm>
            <a:off x="2771775" y="4302125"/>
            <a:ext cx="279400" cy="168275"/>
          </a:xfrm>
          <a:prstGeom prst="rect">
            <a:avLst/>
          </a:prstGeom>
          <a:noFill/>
          <a:ln w="9525">
            <a:noFill/>
            <a:miter lim="800000"/>
            <a:headEnd/>
            <a:tailEnd/>
          </a:ln>
        </p:spPr>
        <p:txBody>
          <a:bodyPr wrap="none" lIns="0" tIns="0" rIns="0" bIns="0">
            <a:spAutoFit/>
          </a:bodyPr>
          <a:lstStyle/>
          <a:p>
            <a:pPr defTabSz="1019175"/>
            <a:r>
              <a:rPr lang="en-US" sz="1100" b="1">
                <a:solidFill>
                  <a:schemeClr val="bg1"/>
                </a:solidFill>
              </a:rPr>
              <a:t>35%</a:t>
            </a:r>
          </a:p>
        </p:txBody>
      </p:sp>
      <p:sp>
        <p:nvSpPr>
          <p:cNvPr id="9" name="Rectangle 19"/>
          <p:cNvSpPr>
            <a:spLocks noChangeArrowheads="1"/>
          </p:cNvSpPr>
          <p:nvPr/>
        </p:nvSpPr>
        <p:spPr bwMode="gray">
          <a:xfrm>
            <a:off x="2133756" y="4703863"/>
            <a:ext cx="952006" cy="207673"/>
          </a:xfrm>
          <a:prstGeom prst="rect">
            <a:avLst/>
          </a:prstGeom>
          <a:solidFill>
            <a:srgbClr val="3366CC"/>
          </a:solidFill>
          <a:ln w="9525">
            <a:noFill/>
            <a:miter lim="800000"/>
            <a:headEnd/>
            <a:tailEnd/>
          </a:ln>
          <a:effectLst>
            <a:outerShdw blurRad="53975" dist="50800" dir="2700000" algn="tl" rotWithShape="0">
              <a:srgbClr val="000000">
                <a:alpha val="43000"/>
              </a:srgbClr>
            </a:outerShdw>
            <a:reflection stA="50000" endPos="75000" dist="12700" dir="5400000" sy="-100000" algn="bl" rotWithShape="0"/>
          </a:effectLst>
        </p:spPr>
        <p:txBody>
          <a:bodyPr/>
          <a:lstStyle/>
          <a:p>
            <a:pPr>
              <a:defRPr/>
            </a:pPr>
            <a:endParaRPr lang="en-US" sz="1800">
              <a:latin typeface="Arial" pitchFamily="-65" charset="0"/>
              <a:ea typeface="ＭＳ Ｐゴシック" pitchFamily="-65" charset="-128"/>
              <a:cs typeface="ＭＳ Ｐゴシック" pitchFamily="-65" charset="-128"/>
            </a:endParaRPr>
          </a:p>
        </p:txBody>
      </p:sp>
      <p:sp>
        <p:nvSpPr>
          <p:cNvPr id="14408" name="Rectangle 33"/>
          <p:cNvSpPr>
            <a:spLocks noChangeArrowheads="1"/>
          </p:cNvSpPr>
          <p:nvPr/>
        </p:nvSpPr>
        <p:spPr bwMode="gray">
          <a:xfrm>
            <a:off x="2757488" y="4730750"/>
            <a:ext cx="279400" cy="168275"/>
          </a:xfrm>
          <a:prstGeom prst="rect">
            <a:avLst/>
          </a:prstGeom>
          <a:noFill/>
          <a:ln w="9525">
            <a:noFill/>
            <a:miter lim="800000"/>
            <a:headEnd/>
            <a:tailEnd/>
          </a:ln>
        </p:spPr>
        <p:txBody>
          <a:bodyPr wrap="none" lIns="0" tIns="0" rIns="0" bIns="0">
            <a:spAutoFit/>
          </a:bodyPr>
          <a:lstStyle/>
          <a:p>
            <a:pPr defTabSz="1019175"/>
            <a:r>
              <a:rPr lang="en-US" sz="1100" b="1">
                <a:solidFill>
                  <a:schemeClr val="bg1"/>
                </a:solidFill>
              </a:rPr>
              <a:t>35%</a:t>
            </a:r>
          </a:p>
        </p:txBody>
      </p:sp>
      <p:sp>
        <p:nvSpPr>
          <p:cNvPr id="14409" name="Rectangle 95"/>
          <p:cNvSpPr>
            <a:spLocks noChangeArrowheads="1"/>
          </p:cNvSpPr>
          <p:nvPr/>
        </p:nvSpPr>
        <p:spPr bwMode="auto">
          <a:xfrm>
            <a:off x="4281488" y="6032500"/>
            <a:ext cx="5238750" cy="884238"/>
          </a:xfrm>
          <a:prstGeom prst="rect">
            <a:avLst/>
          </a:prstGeom>
          <a:noFill/>
          <a:ln w="9525">
            <a:noFill/>
            <a:miter lim="800000"/>
            <a:headEnd/>
            <a:tailEnd/>
          </a:ln>
        </p:spPr>
        <p:txBody>
          <a:bodyPr lIns="91398" tIns="45699" rIns="91398" bIns="45699"/>
          <a:lstStyle/>
          <a:p>
            <a:pPr defTabSz="1019175"/>
            <a:r>
              <a:rPr lang="en-US" sz="1600" i="1"/>
              <a:t>Overall, there are so many metrics in usage, that there is a clear challenge related to gathering, analyzing and communicating metrics that will drive desired outcomes.</a:t>
            </a:r>
          </a:p>
        </p:txBody>
      </p:sp>
      <p:pic>
        <p:nvPicPr>
          <p:cNvPr id="14410" name="Picture 96" descr="oi_w3v8_08"/>
          <p:cNvPicPr>
            <a:picLocks noChangeAspect="1" noChangeArrowheads="1"/>
          </p:cNvPicPr>
          <p:nvPr/>
        </p:nvPicPr>
        <p:blipFill>
          <a:blip r:embed="rId4"/>
          <a:srcRect/>
          <a:stretch>
            <a:fillRect/>
          </a:stretch>
        </p:blipFill>
        <p:spPr bwMode="auto">
          <a:xfrm>
            <a:off x="1819275" y="5699125"/>
            <a:ext cx="2224088" cy="1465263"/>
          </a:xfrm>
          <a:prstGeom prst="rect">
            <a:avLst/>
          </a:prstGeom>
          <a:noFill/>
          <a:ln w="9525">
            <a:noFill/>
            <a:miter lim="800000"/>
            <a:headEnd/>
            <a:tailEnd/>
          </a:ln>
        </p:spPr>
      </p:pic>
      <p:sp>
        <p:nvSpPr>
          <p:cNvPr id="14411" name="Rectangle 97"/>
          <p:cNvSpPr>
            <a:spLocks noChangeArrowheads="1"/>
          </p:cNvSpPr>
          <p:nvPr/>
        </p:nvSpPr>
        <p:spPr bwMode="auto">
          <a:xfrm>
            <a:off x="1819275" y="5695950"/>
            <a:ext cx="7767638" cy="1476375"/>
          </a:xfrm>
          <a:prstGeom prst="rect">
            <a:avLst/>
          </a:prstGeom>
          <a:noFill/>
          <a:ln w="9525">
            <a:solidFill>
              <a:srgbClr val="3366CC"/>
            </a:solidFill>
            <a:miter lim="800000"/>
            <a:headEnd/>
            <a:tailEnd/>
          </a:ln>
        </p:spPr>
        <p:txBody>
          <a:bodyPr wrap="none" anchor="ctr"/>
          <a:lstStyle/>
          <a:p>
            <a:endParaRPr lang="en-IN"/>
          </a:p>
        </p:txBody>
      </p:sp>
      <p:sp>
        <p:nvSpPr>
          <p:cNvPr id="14412" name="Text Box 116"/>
          <p:cNvSpPr txBox="1">
            <a:spLocks noChangeArrowheads="1"/>
          </p:cNvSpPr>
          <p:nvPr/>
        </p:nvSpPr>
        <p:spPr bwMode="auto">
          <a:xfrm>
            <a:off x="217488" y="7143750"/>
            <a:ext cx="4864100" cy="228600"/>
          </a:xfrm>
          <a:prstGeom prst="rect">
            <a:avLst/>
          </a:prstGeom>
          <a:noFill/>
          <a:ln w="9525">
            <a:noFill/>
            <a:miter lim="800000"/>
            <a:headEnd/>
            <a:tailEnd/>
          </a:ln>
        </p:spPr>
        <p:txBody>
          <a:bodyPr wrap="none">
            <a:spAutoFit/>
          </a:bodyPr>
          <a:lstStyle/>
          <a:p>
            <a:pPr defTabSz="1019175"/>
            <a:r>
              <a:rPr lang="en-US" sz="900"/>
              <a:t>Source: IBM Market Insights, </a:t>
            </a:r>
            <a:r>
              <a:rPr lang="en-US" sz="900" i="1"/>
              <a:t>Service Management In an Uncertain Economy, January 2009</a:t>
            </a:r>
            <a:r>
              <a:rPr lang="en-US" sz="900"/>
              <a:t>.</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1"/>
          <p:cNvSpPr>
            <a:spLocks noGrp="1"/>
          </p:cNvSpPr>
          <p:nvPr>
            <p:ph type="sldNum" sz="quarter" idx="10"/>
          </p:nvPr>
        </p:nvSpPr>
        <p:spPr>
          <a:noFill/>
        </p:spPr>
        <p:txBody>
          <a:bodyPr/>
          <a:lstStyle/>
          <a:p>
            <a:pPr defTabSz="1019175"/>
            <a:fld id="{A51134CB-4D0B-4557-ACDE-5C9A393A4F02}" type="slidenum">
              <a:rPr lang="en-US"/>
              <a:pPr defTabSz="1019175"/>
              <a:t>12</a:t>
            </a:fld>
            <a:endParaRPr lang="en-US"/>
          </a:p>
        </p:txBody>
      </p:sp>
      <p:sp>
        <p:nvSpPr>
          <p:cNvPr id="15363" name="Rectangle 12"/>
          <p:cNvSpPr>
            <a:spLocks noChangeArrowheads="1"/>
          </p:cNvSpPr>
          <p:nvPr/>
        </p:nvSpPr>
        <p:spPr bwMode="auto">
          <a:xfrm>
            <a:off x="0" y="1449388"/>
            <a:ext cx="10058400" cy="546100"/>
          </a:xfrm>
          <a:prstGeom prst="rect">
            <a:avLst/>
          </a:prstGeom>
          <a:solidFill>
            <a:schemeClr val="accent1">
              <a:alpha val="20000"/>
            </a:schemeClr>
          </a:solidFill>
          <a:ln w="9525">
            <a:noFill/>
            <a:miter lim="800000"/>
            <a:headEnd/>
            <a:tailEnd/>
          </a:ln>
        </p:spPr>
        <p:txBody>
          <a:bodyPr wrap="none" lIns="101835" tIns="50917" rIns="101835" bIns="50917" anchor="ctr"/>
          <a:lstStyle/>
          <a:p>
            <a:pPr defTabSz="1019175"/>
            <a:endParaRPr lang="ca-ES"/>
          </a:p>
        </p:txBody>
      </p:sp>
      <p:sp>
        <p:nvSpPr>
          <p:cNvPr id="15364" name="Rectangle 5"/>
          <p:cNvSpPr>
            <a:spLocks noGrp="1" noChangeArrowheads="1"/>
          </p:cNvSpPr>
          <p:nvPr>
            <p:ph type="title" idx="4294967295"/>
          </p:nvPr>
        </p:nvSpPr>
        <p:spPr>
          <a:xfrm>
            <a:off x="209550" y="585788"/>
            <a:ext cx="9564688" cy="863600"/>
          </a:xfrm>
          <a:noFill/>
        </p:spPr>
        <p:txBody>
          <a:bodyPr lIns="101835" tIns="50917" rIns="101835" bIns="50917"/>
          <a:lstStyle/>
          <a:p>
            <a:pPr eaLnBrk="1" hangingPunct="1"/>
            <a:r>
              <a:rPr lang="en-US" sz="2400"/>
              <a:t>The most commonly reported service management projects that produced measurable value</a:t>
            </a:r>
          </a:p>
        </p:txBody>
      </p:sp>
      <p:sp>
        <p:nvSpPr>
          <p:cNvPr id="15365" name="Text Box 58"/>
          <p:cNvSpPr txBox="1">
            <a:spLocks noChangeArrowheads="1"/>
          </p:cNvSpPr>
          <p:nvPr/>
        </p:nvSpPr>
        <p:spPr bwMode="auto">
          <a:xfrm>
            <a:off x="338138" y="2587625"/>
            <a:ext cx="4605337" cy="3921125"/>
          </a:xfrm>
          <a:prstGeom prst="rect">
            <a:avLst/>
          </a:prstGeom>
          <a:noFill/>
          <a:ln w="9525">
            <a:noFill/>
            <a:miter lim="800000"/>
            <a:headEnd/>
            <a:tailEnd/>
          </a:ln>
        </p:spPr>
        <p:txBody>
          <a:bodyPr lIns="101835" tIns="50917" rIns="101835" bIns="50917">
            <a:spAutoFit/>
          </a:bodyPr>
          <a:lstStyle/>
          <a:p>
            <a:pPr marL="377825" indent="-377825" defTabSz="1019175">
              <a:spcAft>
                <a:spcPct val="40000"/>
              </a:spcAft>
              <a:buFontTx/>
              <a:buAutoNum type="arabicPeriod"/>
            </a:pPr>
            <a:r>
              <a:rPr lang="en-US" sz="1600" b="1">
                <a:solidFill>
                  <a:srgbClr val="6666FB"/>
                </a:solidFill>
              </a:rPr>
              <a:t>Education, training or briefing services</a:t>
            </a:r>
          </a:p>
          <a:p>
            <a:pPr marL="377825" indent="-377825" defTabSz="1019175">
              <a:spcAft>
                <a:spcPct val="40000"/>
              </a:spcAft>
              <a:buFontTx/>
              <a:buAutoNum type="arabicPeriod"/>
            </a:pPr>
            <a:r>
              <a:rPr lang="en-US" sz="1600" b="1">
                <a:solidFill>
                  <a:srgbClr val="6666FB"/>
                </a:solidFill>
              </a:rPr>
              <a:t>Incident, problem and/or service desk</a:t>
            </a:r>
          </a:p>
          <a:p>
            <a:pPr marL="377825" indent="-377825" defTabSz="1019175">
              <a:spcAft>
                <a:spcPct val="40000"/>
              </a:spcAft>
              <a:buFontTx/>
              <a:buAutoNum type="arabicPeriod"/>
            </a:pPr>
            <a:r>
              <a:rPr lang="en-US" sz="1600" b="1">
                <a:solidFill>
                  <a:srgbClr val="6666FB"/>
                </a:solidFill>
              </a:rPr>
              <a:t>Event management and monitoring</a:t>
            </a:r>
          </a:p>
          <a:p>
            <a:pPr marL="377825" indent="-377825" defTabSz="1019175">
              <a:spcAft>
                <a:spcPct val="40000"/>
              </a:spcAft>
              <a:buFontTx/>
              <a:buAutoNum type="arabicPeriod"/>
            </a:pPr>
            <a:r>
              <a:rPr lang="en-US" sz="1600" b="1">
                <a:solidFill>
                  <a:srgbClr val="6666FB"/>
                </a:solidFill>
              </a:rPr>
              <a:t>Internal project to design process improvements</a:t>
            </a:r>
          </a:p>
          <a:p>
            <a:pPr marL="377825" indent="-377825" defTabSz="1019175">
              <a:spcAft>
                <a:spcPct val="40000"/>
              </a:spcAft>
              <a:buFontTx/>
              <a:buAutoNum type="arabicPeriod"/>
            </a:pPr>
            <a:r>
              <a:rPr lang="en-US" sz="1600" b="1">
                <a:solidFill>
                  <a:srgbClr val="6666FB"/>
                </a:solidFill>
              </a:rPr>
              <a:t>Project with an external provider to </a:t>
            </a:r>
            <a:br>
              <a:rPr lang="en-US" sz="1600" b="1">
                <a:solidFill>
                  <a:srgbClr val="6666FB"/>
                </a:solidFill>
              </a:rPr>
            </a:br>
            <a:r>
              <a:rPr lang="en-US" sz="1600" b="1">
                <a:solidFill>
                  <a:srgbClr val="6666FB"/>
                </a:solidFill>
              </a:rPr>
              <a:t>implement software</a:t>
            </a:r>
          </a:p>
          <a:p>
            <a:pPr marL="377825" indent="-377825" defTabSz="1019175">
              <a:spcAft>
                <a:spcPct val="40000"/>
              </a:spcAft>
              <a:buFontTx/>
              <a:buAutoNum type="arabicPeriod"/>
            </a:pPr>
            <a:r>
              <a:rPr lang="en-US" sz="1600"/>
              <a:t>Performance and capacity management</a:t>
            </a:r>
          </a:p>
          <a:p>
            <a:pPr marL="377825" indent="-377825" defTabSz="1019175">
              <a:spcAft>
                <a:spcPct val="40000"/>
              </a:spcAft>
              <a:buFontTx/>
              <a:buAutoNum type="arabicPeriod"/>
            </a:pPr>
            <a:r>
              <a:rPr lang="en-US" sz="1600"/>
              <a:t>Service level management</a:t>
            </a:r>
          </a:p>
          <a:p>
            <a:pPr marL="377825" indent="-377825" defTabSz="1019175">
              <a:spcAft>
                <a:spcPct val="40000"/>
              </a:spcAft>
              <a:buFontTx/>
              <a:buAutoNum type="arabicPeriod"/>
            </a:pPr>
            <a:r>
              <a:rPr lang="en-US" sz="1600"/>
              <a:t>Asset and configuration/change mgmt</a:t>
            </a:r>
          </a:p>
          <a:p>
            <a:pPr marL="377825" indent="-377825" defTabSz="1019175">
              <a:spcAft>
                <a:spcPct val="40000"/>
              </a:spcAft>
              <a:buFontTx/>
              <a:buAutoNum type="arabicPeriod"/>
            </a:pPr>
            <a:r>
              <a:rPr lang="en-US" sz="1600"/>
              <a:t>IT services strategy and IT service portfolio</a:t>
            </a:r>
          </a:p>
          <a:p>
            <a:pPr marL="377825" indent="-377825" defTabSz="1019175">
              <a:spcAft>
                <a:spcPct val="40000"/>
              </a:spcAft>
              <a:buFontTx/>
              <a:buAutoNum type="arabicPeriod"/>
            </a:pPr>
            <a:r>
              <a:rPr lang="en-US" sz="1600"/>
              <a:t>Improving IT governance  </a:t>
            </a:r>
          </a:p>
        </p:txBody>
      </p:sp>
      <p:sp>
        <p:nvSpPr>
          <p:cNvPr id="15366" name="Text Box 59"/>
          <p:cNvSpPr txBox="1">
            <a:spLocks noChangeArrowheads="1"/>
          </p:cNvSpPr>
          <p:nvPr/>
        </p:nvSpPr>
        <p:spPr bwMode="auto">
          <a:xfrm>
            <a:off x="338138" y="2174875"/>
            <a:ext cx="4424362" cy="376238"/>
          </a:xfrm>
          <a:prstGeom prst="rect">
            <a:avLst/>
          </a:prstGeom>
          <a:noFill/>
          <a:ln w="9525">
            <a:noFill/>
            <a:miter lim="800000"/>
            <a:headEnd/>
            <a:tailEnd/>
          </a:ln>
        </p:spPr>
        <p:txBody>
          <a:bodyPr lIns="101835" tIns="50917" rIns="101835" bIns="50917">
            <a:spAutoFit/>
          </a:bodyPr>
          <a:lstStyle/>
          <a:p>
            <a:pPr defTabSz="1019175"/>
            <a:r>
              <a:rPr lang="en-US" sz="1800" b="1">
                <a:solidFill>
                  <a:srgbClr val="333333"/>
                </a:solidFill>
              </a:rPr>
              <a:t>Quick hits</a:t>
            </a:r>
            <a:r>
              <a:rPr lang="en-US" sz="1800">
                <a:solidFill>
                  <a:srgbClr val="333333"/>
                </a:solidFill>
              </a:rPr>
              <a:t> &lt;12 months</a:t>
            </a:r>
          </a:p>
        </p:txBody>
      </p:sp>
      <p:sp>
        <p:nvSpPr>
          <p:cNvPr id="15367" name="Text Box 60"/>
          <p:cNvSpPr txBox="1">
            <a:spLocks noChangeArrowheads="1"/>
          </p:cNvSpPr>
          <p:nvPr/>
        </p:nvSpPr>
        <p:spPr bwMode="auto">
          <a:xfrm>
            <a:off x="5132388" y="2587625"/>
            <a:ext cx="4518025" cy="4165600"/>
          </a:xfrm>
          <a:prstGeom prst="rect">
            <a:avLst/>
          </a:prstGeom>
          <a:noFill/>
          <a:ln w="9525">
            <a:noFill/>
            <a:miter lim="800000"/>
            <a:headEnd/>
            <a:tailEnd/>
          </a:ln>
        </p:spPr>
        <p:txBody>
          <a:bodyPr lIns="101835" tIns="50917" rIns="101835" bIns="50917">
            <a:spAutoFit/>
          </a:bodyPr>
          <a:lstStyle/>
          <a:p>
            <a:pPr marL="382588" indent="-382588" defTabSz="1019175">
              <a:spcAft>
                <a:spcPct val="40000"/>
              </a:spcAft>
              <a:buFontTx/>
              <a:buAutoNum type="arabicPeriod"/>
            </a:pPr>
            <a:r>
              <a:rPr lang="en-US" sz="1600"/>
              <a:t>Internal project to design process improvements</a:t>
            </a:r>
          </a:p>
          <a:p>
            <a:pPr marL="382588" indent="-382588" defTabSz="1019175">
              <a:spcAft>
                <a:spcPct val="40000"/>
              </a:spcAft>
              <a:buFontTx/>
              <a:buAutoNum type="arabicPeriod"/>
            </a:pPr>
            <a:r>
              <a:rPr lang="en-US" sz="1600"/>
              <a:t>Project with external providers to implement software</a:t>
            </a:r>
          </a:p>
          <a:p>
            <a:pPr marL="382588" indent="-382588" defTabSz="1019175">
              <a:spcAft>
                <a:spcPct val="40000"/>
              </a:spcAft>
              <a:buFontTx/>
              <a:buAutoNum type="arabicPeriod"/>
            </a:pPr>
            <a:r>
              <a:rPr lang="en-US" sz="1600"/>
              <a:t>Project with external providers to design process improvements</a:t>
            </a:r>
          </a:p>
          <a:p>
            <a:pPr marL="382588" indent="-382588" defTabSz="1019175">
              <a:spcAft>
                <a:spcPct val="40000"/>
              </a:spcAft>
              <a:buFontTx/>
              <a:buAutoNum type="arabicPeriod"/>
            </a:pPr>
            <a:r>
              <a:rPr lang="en-US" sz="1600"/>
              <a:t>Performance and capacity management</a:t>
            </a:r>
          </a:p>
          <a:p>
            <a:pPr marL="382588" indent="-382588" defTabSz="1019175">
              <a:spcAft>
                <a:spcPct val="40000"/>
              </a:spcAft>
              <a:buFontTx/>
              <a:buAutoNum type="arabicPeriod"/>
            </a:pPr>
            <a:r>
              <a:rPr lang="en-US" sz="1600"/>
              <a:t>Service level management</a:t>
            </a:r>
          </a:p>
          <a:p>
            <a:pPr marL="382588" indent="-382588" defTabSz="1019175">
              <a:spcAft>
                <a:spcPct val="40000"/>
              </a:spcAft>
              <a:buFontTx/>
              <a:buAutoNum type="arabicPeriod"/>
            </a:pPr>
            <a:r>
              <a:rPr lang="en-US" sz="1600"/>
              <a:t>Incident, problem and/or service desk</a:t>
            </a:r>
          </a:p>
          <a:p>
            <a:pPr marL="382588" indent="-382588" defTabSz="1019175">
              <a:spcAft>
                <a:spcPct val="40000"/>
              </a:spcAft>
              <a:buFontTx/>
              <a:buAutoNum type="arabicPeriod"/>
            </a:pPr>
            <a:r>
              <a:rPr lang="en-US" sz="1600"/>
              <a:t>IT services strategy or IT service portfolio</a:t>
            </a:r>
          </a:p>
          <a:p>
            <a:pPr marL="382588" indent="-382588" defTabSz="1019175">
              <a:spcAft>
                <a:spcPct val="40000"/>
              </a:spcAft>
              <a:buFontTx/>
              <a:buAutoNum type="arabicPeriod"/>
            </a:pPr>
            <a:r>
              <a:rPr lang="en-US" sz="1600"/>
              <a:t>Asset and configuration/change mgmt</a:t>
            </a:r>
          </a:p>
          <a:p>
            <a:pPr marL="382588" indent="-382588" defTabSz="1019175">
              <a:spcAft>
                <a:spcPct val="40000"/>
              </a:spcAft>
              <a:buFontTx/>
              <a:buAutoNum type="arabicPeriod"/>
            </a:pPr>
            <a:r>
              <a:rPr lang="en-US" sz="1600"/>
              <a:t>Availability management</a:t>
            </a:r>
          </a:p>
          <a:p>
            <a:pPr marL="382588" indent="-382588" defTabSz="1019175">
              <a:spcAft>
                <a:spcPct val="40000"/>
              </a:spcAft>
              <a:buFontTx/>
              <a:buAutoNum type="arabicPeriod"/>
            </a:pPr>
            <a:r>
              <a:rPr lang="en-US" sz="1600"/>
              <a:t>Education, training and briefing services</a:t>
            </a:r>
          </a:p>
        </p:txBody>
      </p:sp>
      <p:sp>
        <p:nvSpPr>
          <p:cNvPr id="15368" name="Text Box 61"/>
          <p:cNvSpPr txBox="1">
            <a:spLocks noChangeArrowheads="1"/>
          </p:cNvSpPr>
          <p:nvPr/>
        </p:nvSpPr>
        <p:spPr bwMode="auto">
          <a:xfrm>
            <a:off x="5132388" y="2173288"/>
            <a:ext cx="4692650" cy="376237"/>
          </a:xfrm>
          <a:prstGeom prst="rect">
            <a:avLst/>
          </a:prstGeom>
          <a:noFill/>
          <a:ln w="9525">
            <a:noFill/>
            <a:miter lim="800000"/>
            <a:headEnd/>
            <a:tailEnd/>
          </a:ln>
        </p:spPr>
        <p:txBody>
          <a:bodyPr lIns="101835" tIns="50917" rIns="101835" bIns="50917">
            <a:spAutoFit/>
          </a:bodyPr>
          <a:lstStyle/>
          <a:p>
            <a:pPr defTabSz="1019175"/>
            <a:r>
              <a:rPr lang="en-US" sz="1800" b="1">
                <a:solidFill>
                  <a:srgbClr val="333333"/>
                </a:solidFill>
              </a:rPr>
              <a:t>Longer term</a:t>
            </a:r>
            <a:r>
              <a:rPr lang="en-US" sz="1800">
                <a:solidFill>
                  <a:srgbClr val="333333"/>
                </a:solidFill>
              </a:rPr>
              <a:t> &gt;12 months</a:t>
            </a:r>
          </a:p>
        </p:txBody>
      </p:sp>
      <p:sp>
        <p:nvSpPr>
          <p:cNvPr id="15369" name="Text Box 62"/>
          <p:cNvSpPr txBox="1">
            <a:spLocks noChangeArrowheads="1"/>
          </p:cNvSpPr>
          <p:nvPr/>
        </p:nvSpPr>
        <p:spPr bwMode="auto">
          <a:xfrm>
            <a:off x="481013" y="6626225"/>
            <a:ext cx="2838450" cy="269875"/>
          </a:xfrm>
          <a:prstGeom prst="rect">
            <a:avLst/>
          </a:prstGeom>
          <a:noFill/>
          <a:ln w="9525">
            <a:noFill/>
            <a:miter lim="800000"/>
            <a:headEnd/>
            <a:tailEnd/>
          </a:ln>
        </p:spPr>
        <p:txBody>
          <a:bodyPr wrap="none" lIns="101835" tIns="50917" rIns="101835" bIns="50917">
            <a:spAutoFit/>
          </a:bodyPr>
          <a:lstStyle/>
          <a:p>
            <a:pPr defTabSz="1019175"/>
            <a:r>
              <a:rPr lang="en-US" sz="1100" b="1">
                <a:solidFill>
                  <a:srgbClr val="6666FB"/>
                </a:solidFill>
              </a:rPr>
              <a:t>Noted in blue—ROI in under six months</a:t>
            </a:r>
          </a:p>
        </p:txBody>
      </p:sp>
      <p:sp>
        <p:nvSpPr>
          <p:cNvPr id="15370" name="Rectangle 63"/>
          <p:cNvSpPr>
            <a:spLocks noChangeArrowheads="1"/>
          </p:cNvSpPr>
          <p:nvPr/>
        </p:nvSpPr>
        <p:spPr bwMode="auto">
          <a:xfrm>
            <a:off x="323850" y="1455738"/>
            <a:ext cx="8912225" cy="527050"/>
          </a:xfrm>
          <a:prstGeom prst="rect">
            <a:avLst/>
          </a:prstGeom>
          <a:noFill/>
          <a:ln w="9525">
            <a:noFill/>
            <a:miter lim="800000"/>
            <a:headEnd/>
            <a:tailEnd/>
          </a:ln>
        </p:spPr>
        <p:txBody>
          <a:bodyPr lIns="101835" tIns="50917" rIns="101835" bIns="50917">
            <a:spAutoFit/>
          </a:bodyPr>
          <a:lstStyle/>
          <a:p>
            <a:pPr defTabSz="1019175"/>
            <a:r>
              <a:rPr lang="en-US" sz="1400" i="1"/>
              <a:t>How long has it taken to realize the intended business value/ROI for specific service management programs or projects completed in the last 24 months?</a:t>
            </a:r>
          </a:p>
        </p:txBody>
      </p:sp>
      <p:sp>
        <p:nvSpPr>
          <p:cNvPr id="15371" name="Line 108"/>
          <p:cNvSpPr>
            <a:spLocks noChangeShapeType="1"/>
          </p:cNvSpPr>
          <p:nvPr/>
        </p:nvSpPr>
        <p:spPr bwMode="auto">
          <a:xfrm rot="-5400000">
            <a:off x="2783681" y="4566444"/>
            <a:ext cx="4491038" cy="0"/>
          </a:xfrm>
          <a:prstGeom prst="line">
            <a:avLst/>
          </a:prstGeom>
          <a:noFill/>
          <a:ln w="9525">
            <a:solidFill>
              <a:srgbClr val="867F7F"/>
            </a:solidFill>
            <a:round/>
            <a:headEnd/>
            <a:tailEnd/>
          </a:ln>
        </p:spPr>
        <p:txBody>
          <a:bodyPr/>
          <a:lstStyle/>
          <a:p>
            <a:endParaRPr lang="hu-HU"/>
          </a:p>
        </p:txBody>
      </p:sp>
      <p:sp>
        <p:nvSpPr>
          <p:cNvPr id="11" name="Line 32"/>
          <p:cNvSpPr>
            <a:spLocks noChangeShapeType="1"/>
          </p:cNvSpPr>
          <p:nvPr/>
        </p:nvSpPr>
        <p:spPr bwMode="auto">
          <a:xfrm>
            <a:off x="0" y="2005013"/>
            <a:ext cx="10058400" cy="0"/>
          </a:xfrm>
          <a:prstGeom prst="line">
            <a:avLst/>
          </a:prstGeom>
          <a:noFill/>
          <a:ln w="9525">
            <a:solidFill>
              <a:schemeClr val="tx2"/>
            </a:solidFill>
            <a:round/>
            <a:headEnd/>
            <a:tailEnd/>
          </a:ln>
          <a:effectLst/>
        </p:spPr>
        <p:txBody>
          <a:bodyPr wrap="none" anchor="ctr"/>
          <a:lstStyle/>
          <a:p>
            <a:pPr>
              <a:defRPr/>
            </a:pPr>
            <a:endParaRPr lang="en-US" sz="1800" dirty="0">
              <a:latin typeface="Arial" pitchFamily="-65" charset="0"/>
              <a:ea typeface="+mn-ea"/>
            </a:endParaRPr>
          </a:p>
        </p:txBody>
      </p:sp>
      <p:sp>
        <p:nvSpPr>
          <p:cNvPr id="126" name="Line 32"/>
          <p:cNvSpPr>
            <a:spLocks noChangeShapeType="1"/>
          </p:cNvSpPr>
          <p:nvPr/>
        </p:nvSpPr>
        <p:spPr bwMode="auto">
          <a:xfrm>
            <a:off x="7938" y="1474788"/>
            <a:ext cx="10058400" cy="0"/>
          </a:xfrm>
          <a:prstGeom prst="line">
            <a:avLst/>
          </a:prstGeom>
          <a:noFill/>
          <a:ln w="9525">
            <a:solidFill>
              <a:schemeClr val="tx2"/>
            </a:solidFill>
            <a:round/>
            <a:headEnd/>
            <a:tailEnd/>
          </a:ln>
          <a:effectLst/>
        </p:spPr>
        <p:txBody>
          <a:bodyPr wrap="none" anchor="ctr"/>
          <a:lstStyle/>
          <a:p>
            <a:pPr>
              <a:defRPr/>
            </a:pPr>
            <a:endParaRPr lang="en-US" sz="1800" dirty="0">
              <a:latin typeface="Arial" pitchFamily="-65" charset="0"/>
              <a:ea typeface="+mn-ea"/>
            </a:endParaRPr>
          </a:p>
        </p:txBody>
      </p:sp>
      <p:sp>
        <p:nvSpPr>
          <p:cNvPr id="15374" name="Text Box 15"/>
          <p:cNvSpPr txBox="1">
            <a:spLocks noChangeArrowheads="1"/>
          </p:cNvSpPr>
          <p:nvPr/>
        </p:nvSpPr>
        <p:spPr bwMode="auto">
          <a:xfrm>
            <a:off x="217488" y="7143750"/>
            <a:ext cx="4864100" cy="228600"/>
          </a:xfrm>
          <a:prstGeom prst="rect">
            <a:avLst/>
          </a:prstGeom>
          <a:noFill/>
          <a:ln w="9525">
            <a:noFill/>
            <a:miter lim="800000"/>
            <a:headEnd/>
            <a:tailEnd/>
          </a:ln>
        </p:spPr>
        <p:txBody>
          <a:bodyPr wrap="none">
            <a:spAutoFit/>
          </a:bodyPr>
          <a:lstStyle/>
          <a:p>
            <a:pPr defTabSz="1019175"/>
            <a:r>
              <a:rPr lang="en-US" sz="900"/>
              <a:t>Source: IBM Market Insights, </a:t>
            </a:r>
            <a:r>
              <a:rPr lang="en-US" sz="900" i="1"/>
              <a:t>Service Management In an Uncertain Economy, January 2009</a:t>
            </a:r>
            <a:r>
              <a:rPr lang="en-US" sz="900"/>
              <a:t>.</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1"/>
          <p:cNvSpPr>
            <a:spLocks noGrp="1"/>
          </p:cNvSpPr>
          <p:nvPr>
            <p:ph type="sldNum" sz="quarter" idx="10"/>
          </p:nvPr>
        </p:nvSpPr>
        <p:spPr>
          <a:noFill/>
        </p:spPr>
        <p:txBody>
          <a:bodyPr/>
          <a:lstStyle/>
          <a:p>
            <a:pPr defTabSz="1019175"/>
            <a:fld id="{291C6133-17AE-4ACE-9A86-214B6101C4EF}" type="slidenum">
              <a:rPr lang="en-US"/>
              <a:pPr defTabSz="1019175"/>
              <a:t>13</a:t>
            </a:fld>
            <a:endParaRPr lang="en-US"/>
          </a:p>
        </p:txBody>
      </p:sp>
      <p:sp>
        <p:nvSpPr>
          <p:cNvPr id="16387" name="Rectangle 46"/>
          <p:cNvSpPr>
            <a:spLocks noChangeArrowheads="1"/>
          </p:cNvSpPr>
          <p:nvPr/>
        </p:nvSpPr>
        <p:spPr bwMode="auto">
          <a:xfrm>
            <a:off x="0" y="1449388"/>
            <a:ext cx="10058400" cy="546100"/>
          </a:xfrm>
          <a:prstGeom prst="rect">
            <a:avLst/>
          </a:prstGeom>
          <a:solidFill>
            <a:schemeClr val="accent1">
              <a:alpha val="20000"/>
            </a:schemeClr>
          </a:solidFill>
          <a:ln w="9525">
            <a:noFill/>
            <a:miter lim="800000"/>
            <a:headEnd/>
            <a:tailEnd/>
          </a:ln>
        </p:spPr>
        <p:txBody>
          <a:bodyPr wrap="none" lIns="101835" tIns="50917" rIns="101835" bIns="50917" anchor="ctr"/>
          <a:lstStyle/>
          <a:p>
            <a:pPr defTabSz="1019175"/>
            <a:endParaRPr lang="ca-ES"/>
          </a:p>
        </p:txBody>
      </p:sp>
      <p:sp>
        <p:nvSpPr>
          <p:cNvPr id="16388" name="Rectangle 3"/>
          <p:cNvSpPr>
            <a:spLocks noChangeArrowheads="1"/>
          </p:cNvSpPr>
          <p:nvPr/>
        </p:nvSpPr>
        <p:spPr bwMode="auto">
          <a:xfrm>
            <a:off x="219075" y="592138"/>
            <a:ext cx="9304338" cy="758825"/>
          </a:xfrm>
          <a:prstGeom prst="rect">
            <a:avLst/>
          </a:prstGeom>
          <a:noFill/>
          <a:ln w="9525">
            <a:noFill/>
            <a:miter lim="800000"/>
            <a:headEnd/>
            <a:tailEnd/>
          </a:ln>
        </p:spPr>
        <p:txBody>
          <a:bodyPr lIns="101835" tIns="50917" rIns="101835" bIns="50917">
            <a:spAutoFit/>
          </a:bodyPr>
          <a:lstStyle/>
          <a:p>
            <a:pPr defTabSz="1019175" eaLnBrk="0" hangingPunct="0">
              <a:lnSpc>
                <a:spcPct val="90000"/>
              </a:lnSpc>
            </a:pPr>
            <a:r>
              <a:rPr lang="en-US" sz="2400"/>
              <a:t>The top inhibitors to achieving value from service </a:t>
            </a:r>
            <a:br>
              <a:rPr lang="en-US" sz="2400"/>
            </a:br>
            <a:r>
              <a:rPr lang="en-US" sz="2400"/>
              <a:t>management projects</a:t>
            </a:r>
          </a:p>
        </p:txBody>
      </p:sp>
      <p:sp>
        <p:nvSpPr>
          <p:cNvPr id="16389" name="Text Box 86"/>
          <p:cNvSpPr txBox="1">
            <a:spLocks noChangeArrowheads="1"/>
          </p:cNvSpPr>
          <p:nvPr/>
        </p:nvSpPr>
        <p:spPr bwMode="auto">
          <a:xfrm>
            <a:off x="320675" y="1463675"/>
            <a:ext cx="8597900" cy="527050"/>
          </a:xfrm>
          <a:prstGeom prst="rect">
            <a:avLst/>
          </a:prstGeom>
          <a:noFill/>
          <a:ln w="9525">
            <a:noFill/>
            <a:miter lim="800000"/>
            <a:headEnd/>
            <a:tailEnd/>
          </a:ln>
        </p:spPr>
        <p:txBody>
          <a:bodyPr lIns="101835" tIns="50917" rIns="101835" bIns="50917">
            <a:spAutoFit/>
          </a:bodyPr>
          <a:lstStyle/>
          <a:p>
            <a:pPr defTabSz="1019175">
              <a:buClr>
                <a:schemeClr val="accent2"/>
              </a:buClr>
              <a:buFont typeface="Wingdings" pitchFamily="2" charset="2"/>
              <a:buNone/>
            </a:pPr>
            <a:r>
              <a:rPr lang="en-US" sz="1400" i="1"/>
              <a:t>Do you expect the following factors to inhibit your ability to achieve the desired business value/ROI for your service management programs/projects?  </a:t>
            </a:r>
          </a:p>
        </p:txBody>
      </p:sp>
      <p:sp>
        <p:nvSpPr>
          <p:cNvPr id="16390" name="Text Box 87"/>
          <p:cNvSpPr txBox="1">
            <a:spLocks noChangeArrowheads="1"/>
          </p:cNvSpPr>
          <p:nvPr/>
        </p:nvSpPr>
        <p:spPr bwMode="auto">
          <a:xfrm>
            <a:off x="417513" y="2122488"/>
            <a:ext cx="8528050" cy="376237"/>
          </a:xfrm>
          <a:prstGeom prst="rect">
            <a:avLst/>
          </a:prstGeom>
          <a:noFill/>
          <a:ln w="9525">
            <a:noFill/>
            <a:miter lim="800000"/>
            <a:headEnd/>
            <a:tailEnd/>
          </a:ln>
        </p:spPr>
        <p:txBody>
          <a:bodyPr lIns="101835" tIns="50917" rIns="101835" bIns="50917">
            <a:spAutoFit/>
          </a:bodyPr>
          <a:lstStyle/>
          <a:p>
            <a:pPr defTabSz="1019175">
              <a:buClr>
                <a:schemeClr val="accent2"/>
              </a:buClr>
              <a:buFont typeface="Wingdings" pitchFamily="2" charset="2"/>
              <a:buNone/>
            </a:pPr>
            <a:r>
              <a:rPr lang="en-US" sz="1800" b="1"/>
              <a:t>Top barriers to achieving business value from service management projects  </a:t>
            </a:r>
          </a:p>
        </p:txBody>
      </p:sp>
      <p:sp>
        <p:nvSpPr>
          <p:cNvPr id="45" name="Line 32"/>
          <p:cNvSpPr>
            <a:spLocks noChangeShapeType="1"/>
          </p:cNvSpPr>
          <p:nvPr/>
        </p:nvSpPr>
        <p:spPr bwMode="auto">
          <a:xfrm>
            <a:off x="0" y="2005013"/>
            <a:ext cx="10058400" cy="0"/>
          </a:xfrm>
          <a:prstGeom prst="line">
            <a:avLst/>
          </a:prstGeom>
          <a:noFill/>
          <a:ln w="9525">
            <a:solidFill>
              <a:schemeClr val="tx2"/>
            </a:solidFill>
            <a:round/>
            <a:headEnd/>
            <a:tailEnd/>
          </a:ln>
          <a:effectLst/>
        </p:spPr>
        <p:txBody>
          <a:bodyPr wrap="none" anchor="ctr"/>
          <a:lstStyle/>
          <a:p>
            <a:pPr>
              <a:defRPr/>
            </a:pPr>
            <a:endParaRPr lang="en-US" sz="1800" dirty="0">
              <a:latin typeface="Arial" pitchFamily="-65" charset="0"/>
              <a:ea typeface="+mn-ea"/>
            </a:endParaRPr>
          </a:p>
        </p:txBody>
      </p:sp>
      <p:sp>
        <p:nvSpPr>
          <p:cNvPr id="75779" name="Rectangle 27"/>
          <p:cNvSpPr>
            <a:spLocks noChangeArrowheads="1"/>
          </p:cNvSpPr>
          <p:nvPr/>
        </p:nvSpPr>
        <p:spPr bwMode="gray">
          <a:xfrm>
            <a:off x="570565" y="6215186"/>
            <a:ext cx="5340886" cy="258575"/>
          </a:xfrm>
          <a:prstGeom prst="rect">
            <a:avLst/>
          </a:prstGeom>
          <a:solidFill>
            <a:srgbClr val="3366CC"/>
          </a:solidFill>
          <a:ln w="8001">
            <a:noFill/>
            <a:miter lim="800000"/>
            <a:headEnd/>
            <a:tailEnd/>
          </a:ln>
          <a:effectLst>
            <a:outerShdw blurRad="53975" dist="50800" dir="2700000" algn="tl" rotWithShape="0">
              <a:srgbClr val="000000">
                <a:alpha val="43000"/>
              </a:srgbClr>
            </a:outerShdw>
            <a:reflection stA="50000" endPos="75000" dist="12700" dir="5400000" sy="-100000" algn="bl" rotWithShape="0"/>
          </a:effectLst>
        </p:spPr>
        <p:txBody>
          <a:bodyPr/>
          <a:lstStyle/>
          <a:p>
            <a:pPr>
              <a:defRPr/>
            </a:pPr>
            <a:endParaRPr lang="en-US" sz="1800">
              <a:latin typeface="Arial" pitchFamily="-65" charset="0"/>
              <a:ea typeface="ＭＳ Ｐゴシック" pitchFamily="-65" charset="-128"/>
              <a:cs typeface="ＭＳ Ｐゴシック" pitchFamily="-65" charset="-128"/>
            </a:endParaRPr>
          </a:p>
        </p:txBody>
      </p:sp>
      <p:sp>
        <p:nvSpPr>
          <p:cNvPr id="75780" name="Rectangle 28"/>
          <p:cNvSpPr>
            <a:spLocks noChangeArrowheads="1"/>
          </p:cNvSpPr>
          <p:nvPr/>
        </p:nvSpPr>
        <p:spPr bwMode="gray">
          <a:xfrm>
            <a:off x="570565" y="5764236"/>
            <a:ext cx="5340886" cy="257896"/>
          </a:xfrm>
          <a:prstGeom prst="rect">
            <a:avLst/>
          </a:prstGeom>
          <a:solidFill>
            <a:srgbClr val="3366CC"/>
          </a:solidFill>
          <a:ln w="8001">
            <a:noFill/>
            <a:miter lim="800000"/>
            <a:headEnd/>
            <a:tailEnd/>
          </a:ln>
          <a:effectLst>
            <a:outerShdw blurRad="53975" dist="50800" dir="2700000" algn="tl" rotWithShape="0">
              <a:srgbClr val="000000">
                <a:alpha val="43000"/>
              </a:srgbClr>
            </a:outerShdw>
            <a:reflection stA="50000" endPos="75000" dist="12700" dir="5400000" sy="-100000" algn="bl" rotWithShape="0"/>
          </a:effectLst>
        </p:spPr>
        <p:txBody>
          <a:bodyPr/>
          <a:lstStyle/>
          <a:p>
            <a:pPr>
              <a:defRPr/>
            </a:pPr>
            <a:endParaRPr lang="en-US" sz="1800">
              <a:latin typeface="Arial" pitchFamily="-65" charset="0"/>
              <a:ea typeface="ＭＳ Ｐゴシック" pitchFamily="-65" charset="-128"/>
              <a:cs typeface="ＭＳ Ｐゴシック" pitchFamily="-65" charset="-128"/>
            </a:endParaRPr>
          </a:p>
        </p:txBody>
      </p:sp>
      <p:sp>
        <p:nvSpPr>
          <p:cNvPr id="75781" name="Rectangle 29"/>
          <p:cNvSpPr>
            <a:spLocks noChangeArrowheads="1"/>
          </p:cNvSpPr>
          <p:nvPr/>
        </p:nvSpPr>
        <p:spPr bwMode="gray">
          <a:xfrm>
            <a:off x="570568" y="5314319"/>
            <a:ext cx="5440185" cy="257895"/>
          </a:xfrm>
          <a:prstGeom prst="rect">
            <a:avLst/>
          </a:prstGeom>
          <a:solidFill>
            <a:srgbClr val="3366CC"/>
          </a:solidFill>
          <a:ln w="8001">
            <a:noFill/>
            <a:miter lim="800000"/>
            <a:headEnd/>
            <a:tailEnd/>
          </a:ln>
          <a:effectLst>
            <a:outerShdw blurRad="53975" dist="50800" dir="2700000" algn="tl" rotWithShape="0">
              <a:srgbClr val="000000">
                <a:alpha val="43000"/>
              </a:srgbClr>
            </a:outerShdw>
            <a:reflection stA="50000" endPos="75000" dist="12700" dir="5400000" sy="-100000" algn="bl" rotWithShape="0"/>
          </a:effectLst>
        </p:spPr>
        <p:txBody>
          <a:bodyPr/>
          <a:lstStyle/>
          <a:p>
            <a:pPr>
              <a:defRPr/>
            </a:pPr>
            <a:endParaRPr lang="en-US" sz="1800">
              <a:latin typeface="Arial" pitchFamily="-65" charset="0"/>
              <a:ea typeface="ＭＳ Ｐゴシック" pitchFamily="-65" charset="-128"/>
              <a:cs typeface="ＭＳ Ｐゴシック" pitchFamily="-65" charset="-128"/>
            </a:endParaRPr>
          </a:p>
        </p:txBody>
      </p:sp>
      <p:sp>
        <p:nvSpPr>
          <p:cNvPr id="75782" name="Rectangle 30"/>
          <p:cNvSpPr>
            <a:spLocks noChangeArrowheads="1"/>
          </p:cNvSpPr>
          <p:nvPr/>
        </p:nvSpPr>
        <p:spPr bwMode="gray">
          <a:xfrm>
            <a:off x="570567" y="4865056"/>
            <a:ext cx="5937262" cy="257895"/>
          </a:xfrm>
          <a:prstGeom prst="rect">
            <a:avLst/>
          </a:prstGeom>
          <a:solidFill>
            <a:srgbClr val="3366CC"/>
          </a:solidFill>
          <a:ln w="8001">
            <a:noFill/>
            <a:miter lim="800000"/>
            <a:headEnd/>
            <a:tailEnd/>
          </a:ln>
          <a:effectLst>
            <a:outerShdw blurRad="53975" dist="50800" dir="2700000" algn="tl" rotWithShape="0">
              <a:srgbClr val="000000">
                <a:alpha val="43000"/>
              </a:srgbClr>
            </a:outerShdw>
            <a:reflection stA="50000" endPos="75000" dist="12700" dir="5400000" sy="-100000" algn="bl" rotWithShape="0"/>
          </a:effectLst>
        </p:spPr>
        <p:txBody>
          <a:bodyPr/>
          <a:lstStyle/>
          <a:p>
            <a:pPr>
              <a:defRPr/>
            </a:pPr>
            <a:endParaRPr lang="en-US" sz="1800">
              <a:latin typeface="Arial" pitchFamily="-65" charset="0"/>
              <a:ea typeface="ＭＳ Ｐゴシック" pitchFamily="-65" charset="-128"/>
              <a:cs typeface="ＭＳ Ｐゴシック" pitchFamily="-65" charset="-128"/>
            </a:endParaRPr>
          </a:p>
        </p:txBody>
      </p:sp>
      <p:sp>
        <p:nvSpPr>
          <p:cNvPr id="75783" name="Rectangle 31"/>
          <p:cNvSpPr>
            <a:spLocks noChangeArrowheads="1"/>
          </p:cNvSpPr>
          <p:nvPr/>
        </p:nvSpPr>
        <p:spPr bwMode="gray">
          <a:xfrm>
            <a:off x="570572" y="4415263"/>
            <a:ext cx="6420538" cy="258858"/>
          </a:xfrm>
          <a:prstGeom prst="rect">
            <a:avLst/>
          </a:prstGeom>
          <a:solidFill>
            <a:srgbClr val="3366CC"/>
          </a:solidFill>
          <a:ln w="8001">
            <a:noFill/>
            <a:miter lim="800000"/>
            <a:headEnd/>
            <a:tailEnd/>
          </a:ln>
          <a:effectLst>
            <a:outerShdw blurRad="53975" dist="50800" dir="2700000" algn="tl" rotWithShape="0">
              <a:srgbClr val="000000">
                <a:alpha val="43000"/>
              </a:srgbClr>
            </a:outerShdw>
            <a:reflection stA="50000" endPos="75000" dist="12700" dir="5400000" sy="-100000" algn="bl" rotWithShape="0"/>
          </a:effectLst>
        </p:spPr>
        <p:txBody>
          <a:bodyPr/>
          <a:lstStyle/>
          <a:p>
            <a:pPr>
              <a:defRPr/>
            </a:pPr>
            <a:endParaRPr lang="en-US" sz="1800">
              <a:latin typeface="Arial" pitchFamily="-65" charset="0"/>
              <a:ea typeface="ＭＳ Ｐゴシック" pitchFamily="-65" charset="-128"/>
              <a:cs typeface="ＭＳ Ｐゴシック" pitchFamily="-65" charset="-128"/>
            </a:endParaRPr>
          </a:p>
        </p:txBody>
      </p:sp>
      <p:sp>
        <p:nvSpPr>
          <p:cNvPr id="75784" name="Rectangle 32"/>
          <p:cNvSpPr>
            <a:spLocks noChangeArrowheads="1"/>
          </p:cNvSpPr>
          <p:nvPr/>
        </p:nvSpPr>
        <p:spPr bwMode="gray">
          <a:xfrm>
            <a:off x="570568" y="3964288"/>
            <a:ext cx="6518799" cy="257896"/>
          </a:xfrm>
          <a:prstGeom prst="rect">
            <a:avLst/>
          </a:prstGeom>
          <a:solidFill>
            <a:srgbClr val="3366CC"/>
          </a:solidFill>
          <a:ln w="8001">
            <a:noFill/>
            <a:miter lim="800000"/>
            <a:headEnd/>
            <a:tailEnd/>
          </a:ln>
          <a:effectLst>
            <a:outerShdw blurRad="53975" dist="50800" dir="2700000" algn="tl" rotWithShape="0">
              <a:srgbClr val="000000">
                <a:alpha val="43000"/>
              </a:srgbClr>
            </a:outerShdw>
            <a:reflection stA="50000" endPos="75000" dist="12700" dir="5400000" sy="-100000" algn="bl" rotWithShape="0"/>
          </a:effectLst>
        </p:spPr>
        <p:txBody>
          <a:bodyPr/>
          <a:lstStyle/>
          <a:p>
            <a:pPr>
              <a:defRPr/>
            </a:pPr>
            <a:endParaRPr lang="en-US" sz="1800">
              <a:latin typeface="Arial" pitchFamily="-65" charset="0"/>
              <a:ea typeface="ＭＳ Ｐゴシック" pitchFamily="-65" charset="-128"/>
              <a:cs typeface="ＭＳ Ｐゴシック" pitchFamily="-65" charset="-128"/>
            </a:endParaRPr>
          </a:p>
        </p:txBody>
      </p:sp>
      <p:sp>
        <p:nvSpPr>
          <p:cNvPr id="75785" name="Rectangle 33"/>
          <p:cNvSpPr>
            <a:spLocks noChangeArrowheads="1"/>
          </p:cNvSpPr>
          <p:nvPr/>
        </p:nvSpPr>
        <p:spPr bwMode="gray">
          <a:xfrm>
            <a:off x="570562" y="3515026"/>
            <a:ext cx="6604549" cy="257896"/>
          </a:xfrm>
          <a:prstGeom prst="rect">
            <a:avLst/>
          </a:prstGeom>
          <a:solidFill>
            <a:srgbClr val="3366CC"/>
          </a:solidFill>
          <a:ln w="8001">
            <a:noFill/>
            <a:miter lim="800000"/>
            <a:headEnd/>
            <a:tailEnd/>
          </a:ln>
          <a:effectLst>
            <a:outerShdw blurRad="53975" dist="50800" dir="2700000" algn="tl" rotWithShape="0">
              <a:srgbClr val="000000">
                <a:alpha val="43000"/>
              </a:srgbClr>
            </a:outerShdw>
            <a:reflection stA="50000" endPos="75000" dist="12700" dir="5400000" sy="-100000" algn="bl" rotWithShape="0"/>
          </a:effectLst>
        </p:spPr>
        <p:txBody>
          <a:bodyPr/>
          <a:lstStyle/>
          <a:p>
            <a:pPr>
              <a:defRPr/>
            </a:pPr>
            <a:endParaRPr lang="en-US" sz="1800">
              <a:latin typeface="Arial" pitchFamily="-65" charset="0"/>
              <a:ea typeface="ＭＳ Ｐゴシック" pitchFamily="-65" charset="-128"/>
              <a:cs typeface="ＭＳ Ｐゴシック" pitchFamily="-65" charset="-128"/>
            </a:endParaRPr>
          </a:p>
        </p:txBody>
      </p:sp>
      <p:sp>
        <p:nvSpPr>
          <p:cNvPr id="75786" name="Rectangle 34"/>
          <p:cNvSpPr>
            <a:spLocks noChangeArrowheads="1"/>
          </p:cNvSpPr>
          <p:nvPr/>
        </p:nvSpPr>
        <p:spPr bwMode="gray">
          <a:xfrm>
            <a:off x="570565" y="3065026"/>
            <a:ext cx="7782462" cy="257217"/>
          </a:xfrm>
          <a:prstGeom prst="rect">
            <a:avLst/>
          </a:prstGeom>
          <a:solidFill>
            <a:srgbClr val="3366CC"/>
          </a:solidFill>
          <a:ln w="8001">
            <a:noFill/>
            <a:miter lim="800000"/>
            <a:headEnd/>
            <a:tailEnd/>
          </a:ln>
          <a:effectLst>
            <a:outerShdw blurRad="53975" dist="50800" dir="2700000" algn="tl" rotWithShape="0">
              <a:srgbClr val="000000">
                <a:alpha val="43000"/>
              </a:srgbClr>
            </a:outerShdw>
            <a:reflection stA="50000" endPos="75000" dist="12700" dir="5400000" sy="-100000" algn="bl" rotWithShape="0"/>
          </a:effectLst>
        </p:spPr>
        <p:txBody>
          <a:bodyPr/>
          <a:lstStyle/>
          <a:p>
            <a:pPr>
              <a:defRPr/>
            </a:pPr>
            <a:endParaRPr lang="en-US" sz="1800">
              <a:latin typeface="Arial" pitchFamily="-65" charset="0"/>
              <a:ea typeface="ＭＳ Ｐゴシック" pitchFamily="-65" charset="-128"/>
              <a:cs typeface="ＭＳ Ｐゴシック" pitchFamily="-65" charset="-128"/>
            </a:endParaRPr>
          </a:p>
        </p:txBody>
      </p:sp>
      <p:sp>
        <p:nvSpPr>
          <p:cNvPr id="75787" name="Rectangle 35"/>
          <p:cNvSpPr>
            <a:spLocks noChangeArrowheads="1"/>
          </p:cNvSpPr>
          <p:nvPr/>
        </p:nvSpPr>
        <p:spPr bwMode="gray">
          <a:xfrm>
            <a:off x="570567" y="2616288"/>
            <a:ext cx="7968375" cy="254116"/>
          </a:xfrm>
          <a:prstGeom prst="rect">
            <a:avLst/>
          </a:prstGeom>
          <a:solidFill>
            <a:srgbClr val="3366CC"/>
          </a:solidFill>
          <a:ln w="8001">
            <a:noFill/>
            <a:miter lim="800000"/>
            <a:headEnd/>
            <a:tailEnd/>
          </a:ln>
          <a:effectLst>
            <a:outerShdw blurRad="53975" dist="50800" dir="2700000" algn="tl" rotWithShape="0">
              <a:srgbClr val="000000">
                <a:alpha val="43000"/>
              </a:srgbClr>
            </a:outerShdw>
            <a:reflection stA="50000" endPos="75000" dist="12700" dir="5400000" sy="-100000" algn="bl" rotWithShape="0"/>
          </a:effectLst>
        </p:spPr>
        <p:txBody>
          <a:bodyPr/>
          <a:lstStyle/>
          <a:p>
            <a:pPr>
              <a:defRPr/>
            </a:pPr>
            <a:endParaRPr lang="en-US" sz="1800">
              <a:latin typeface="Arial" pitchFamily="-65" charset="0"/>
              <a:ea typeface="ＭＳ Ｐゴシック" pitchFamily="-65" charset="-128"/>
              <a:cs typeface="ＭＳ Ｐゴシック" pitchFamily="-65" charset="-128"/>
            </a:endParaRPr>
          </a:p>
        </p:txBody>
      </p:sp>
      <p:sp>
        <p:nvSpPr>
          <p:cNvPr id="16401" name="Line 36"/>
          <p:cNvSpPr>
            <a:spLocks noChangeShapeType="1"/>
          </p:cNvSpPr>
          <p:nvPr/>
        </p:nvSpPr>
        <p:spPr bwMode="gray">
          <a:xfrm>
            <a:off x="571500" y="6615113"/>
            <a:ext cx="8750300" cy="1587"/>
          </a:xfrm>
          <a:prstGeom prst="line">
            <a:avLst/>
          </a:prstGeom>
          <a:noFill/>
          <a:ln w="0">
            <a:solidFill>
              <a:srgbClr val="000000"/>
            </a:solidFill>
            <a:round/>
            <a:headEnd/>
            <a:tailEnd/>
          </a:ln>
        </p:spPr>
        <p:txBody>
          <a:bodyPr/>
          <a:lstStyle/>
          <a:p>
            <a:endParaRPr lang="hu-HU"/>
          </a:p>
        </p:txBody>
      </p:sp>
      <p:sp>
        <p:nvSpPr>
          <p:cNvPr id="16402" name="Line 37"/>
          <p:cNvSpPr>
            <a:spLocks noChangeShapeType="1"/>
          </p:cNvSpPr>
          <p:nvPr/>
        </p:nvSpPr>
        <p:spPr bwMode="gray">
          <a:xfrm flipV="1">
            <a:off x="1539875" y="6615113"/>
            <a:ext cx="1588" cy="36512"/>
          </a:xfrm>
          <a:prstGeom prst="line">
            <a:avLst/>
          </a:prstGeom>
          <a:noFill/>
          <a:ln w="0">
            <a:solidFill>
              <a:srgbClr val="000000"/>
            </a:solidFill>
            <a:round/>
            <a:headEnd/>
            <a:tailEnd/>
          </a:ln>
        </p:spPr>
        <p:txBody>
          <a:bodyPr/>
          <a:lstStyle/>
          <a:p>
            <a:endParaRPr lang="hu-HU"/>
          </a:p>
        </p:txBody>
      </p:sp>
      <p:sp>
        <p:nvSpPr>
          <p:cNvPr id="16403" name="Line 38"/>
          <p:cNvSpPr>
            <a:spLocks noChangeShapeType="1"/>
          </p:cNvSpPr>
          <p:nvPr/>
        </p:nvSpPr>
        <p:spPr bwMode="gray">
          <a:xfrm flipV="1">
            <a:off x="2519363" y="6615113"/>
            <a:ext cx="4762" cy="36512"/>
          </a:xfrm>
          <a:prstGeom prst="line">
            <a:avLst/>
          </a:prstGeom>
          <a:noFill/>
          <a:ln w="0">
            <a:solidFill>
              <a:srgbClr val="000000"/>
            </a:solidFill>
            <a:round/>
            <a:headEnd/>
            <a:tailEnd/>
          </a:ln>
        </p:spPr>
        <p:txBody>
          <a:bodyPr/>
          <a:lstStyle/>
          <a:p>
            <a:endParaRPr lang="hu-HU"/>
          </a:p>
        </p:txBody>
      </p:sp>
      <p:sp>
        <p:nvSpPr>
          <p:cNvPr id="16404" name="Line 39"/>
          <p:cNvSpPr>
            <a:spLocks noChangeShapeType="1"/>
          </p:cNvSpPr>
          <p:nvPr/>
        </p:nvSpPr>
        <p:spPr bwMode="gray">
          <a:xfrm flipV="1">
            <a:off x="3484563" y="6615113"/>
            <a:ext cx="1587" cy="36512"/>
          </a:xfrm>
          <a:prstGeom prst="line">
            <a:avLst/>
          </a:prstGeom>
          <a:noFill/>
          <a:ln w="0">
            <a:solidFill>
              <a:srgbClr val="000000"/>
            </a:solidFill>
            <a:round/>
            <a:headEnd/>
            <a:tailEnd/>
          </a:ln>
        </p:spPr>
        <p:txBody>
          <a:bodyPr/>
          <a:lstStyle/>
          <a:p>
            <a:endParaRPr lang="hu-HU"/>
          </a:p>
        </p:txBody>
      </p:sp>
      <p:sp>
        <p:nvSpPr>
          <p:cNvPr id="16405" name="Line 40"/>
          <p:cNvSpPr>
            <a:spLocks noChangeShapeType="1"/>
          </p:cNvSpPr>
          <p:nvPr/>
        </p:nvSpPr>
        <p:spPr bwMode="gray">
          <a:xfrm flipV="1">
            <a:off x="4462463" y="6615113"/>
            <a:ext cx="1587" cy="36512"/>
          </a:xfrm>
          <a:prstGeom prst="line">
            <a:avLst/>
          </a:prstGeom>
          <a:noFill/>
          <a:ln w="0">
            <a:solidFill>
              <a:srgbClr val="000000"/>
            </a:solidFill>
            <a:round/>
            <a:headEnd/>
            <a:tailEnd/>
          </a:ln>
        </p:spPr>
        <p:txBody>
          <a:bodyPr/>
          <a:lstStyle/>
          <a:p>
            <a:endParaRPr lang="hu-HU"/>
          </a:p>
        </p:txBody>
      </p:sp>
      <p:sp>
        <p:nvSpPr>
          <p:cNvPr id="16406" name="Line 41"/>
          <p:cNvSpPr>
            <a:spLocks noChangeShapeType="1"/>
          </p:cNvSpPr>
          <p:nvPr/>
        </p:nvSpPr>
        <p:spPr bwMode="gray">
          <a:xfrm flipV="1">
            <a:off x="5429250" y="6615113"/>
            <a:ext cx="4763" cy="36512"/>
          </a:xfrm>
          <a:prstGeom prst="line">
            <a:avLst/>
          </a:prstGeom>
          <a:noFill/>
          <a:ln w="0">
            <a:solidFill>
              <a:srgbClr val="000000"/>
            </a:solidFill>
            <a:round/>
            <a:headEnd/>
            <a:tailEnd/>
          </a:ln>
        </p:spPr>
        <p:txBody>
          <a:bodyPr/>
          <a:lstStyle/>
          <a:p>
            <a:endParaRPr lang="hu-HU"/>
          </a:p>
        </p:txBody>
      </p:sp>
      <p:sp>
        <p:nvSpPr>
          <p:cNvPr id="16407" name="Line 42"/>
          <p:cNvSpPr>
            <a:spLocks noChangeShapeType="1"/>
          </p:cNvSpPr>
          <p:nvPr/>
        </p:nvSpPr>
        <p:spPr bwMode="gray">
          <a:xfrm flipV="1">
            <a:off x="6410325" y="6615113"/>
            <a:ext cx="1588" cy="36512"/>
          </a:xfrm>
          <a:prstGeom prst="line">
            <a:avLst/>
          </a:prstGeom>
          <a:noFill/>
          <a:ln w="0">
            <a:solidFill>
              <a:srgbClr val="000000"/>
            </a:solidFill>
            <a:round/>
            <a:headEnd/>
            <a:tailEnd/>
          </a:ln>
        </p:spPr>
        <p:txBody>
          <a:bodyPr/>
          <a:lstStyle/>
          <a:p>
            <a:endParaRPr lang="hu-HU"/>
          </a:p>
        </p:txBody>
      </p:sp>
      <p:sp>
        <p:nvSpPr>
          <p:cNvPr id="16408" name="Line 43"/>
          <p:cNvSpPr>
            <a:spLocks noChangeShapeType="1"/>
          </p:cNvSpPr>
          <p:nvPr/>
        </p:nvSpPr>
        <p:spPr bwMode="gray">
          <a:xfrm flipV="1">
            <a:off x="7373938" y="6615113"/>
            <a:ext cx="4762" cy="36512"/>
          </a:xfrm>
          <a:prstGeom prst="line">
            <a:avLst/>
          </a:prstGeom>
          <a:noFill/>
          <a:ln w="0">
            <a:solidFill>
              <a:srgbClr val="000000"/>
            </a:solidFill>
            <a:round/>
            <a:headEnd/>
            <a:tailEnd/>
          </a:ln>
        </p:spPr>
        <p:txBody>
          <a:bodyPr/>
          <a:lstStyle/>
          <a:p>
            <a:endParaRPr lang="hu-HU"/>
          </a:p>
        </p:txBody>
      </p:sp>
      <p:sp>
        <p:nvSpPr>
          <p:cNvPr id="16409" name="Line 44"/>
          <p:cNvSpPr>
            <a:spLocks noChangeShapeType="1"/>
          </p:cNvSpPr>
          <p:nvPr/>
        </p:nvSpPr>
        <p:spPr bwMode="gray">
          <a:xfrm flipV="1">
            <a:off x="8356600" y="6615113"/>
            <a:ext cx="0" cy="36512"/>
          </a:xfrm>
          <a:prstGeom prst="line">
            <a:avLst/>
          </a:prstGeom>
          <a:noFill/>
          <a:ln w="0">
            <a:solidFill>
              <a:srgbClr val="000000"/>
            </a:solidFill>
            <a:round/>
            <a:headEnd/>
            <a:tailEnd/>
          </a:ln>
        </p:spPr>
        <p:txBody>
          <a:bodyPr/>
          <a:lstStyle/>
          <a:p>
            <a:endParaRPr lang="hu-HU"/>
          </a:p>
        </p:txBody>
      </p:sp>
      <p:sp>
        <p:nvSpPr>
          <p:cNvPr id="16410" name="Line 45"/>
          <p:cNvSpPr>
            <a:spLocks noChangeShapeType="1"/>
          </p:cNvSpPr>
          <p:nvPr/>
        </p:nvSpPr>
        <p:spPr bwMode="gray">
          <a:xfrm flipV="1">
            <a:off x="9321800" y="6615113"/>
            <a:ext cx="1588" cy="36512"/>
          </a:xfrm>
          <a:prstGeom prst="line">
            <a:avLst/>
          </a:prstGeom>
          <a:noFill/>
          <a:ln w="0">
            <a:solidFill>
              <a:srgbClr val="000000"/>
            </a:solidFill>
            <a:round/>
            <a:headEnd/>
            <a:tailEnd/>
          </a:ln>
        </p:spPr>
        <p:txBody>
          <a:bodyPr/>
          <a:lstStyle/>
          <a:p>
            <a:endParaRPr lang="hu-HU"/>
          </a:p>
        </p:txBody>
      </p:sp>
      <p:sp>
        <p:nvSpPr>
          <p:cNvPr id="16411" name="Rectangle 46"/>
          <p:cNvSpPr>
            <a:spLocks noChangeArrowheads="1"/>
          </p:cNvSpPr>
          <p:nvPr/>
        </p:nvSpPr>
        <p:spPr bwMode="gray">
          <a:xfrm>
            <a:off x="463550" y="6711950"/>
            <a:ext cx="165100" cy="134938"/>
          </a:xfrm>
          <a:prstGeom prst="rect">
            <a:avLst/>
          </a:prstGeom>
          <a:noFill/>
          <a:ln w="9525">
            <a:noFill/>
            <a:miter lim="800000"/>
            <a:headEnd/>
            <a:tailEnd/>
          </a:ln>
        </p:spPr>
        <p:txBody>
          <a:bodyPr wrap="none" lIns="0" tIns="0" rIns="0" bIns="0">
            <a:spAutoFit/>
          </a:bodyPr>
          <a:lstStyle/>
          <a:p>
            <a:pPr defTabSz="1019175"/>
            <a:r>
              <a:rPr lang="en-US" sz="900">
                <a:solidFill>
                  <a:srgbClr val="000000"/>
                </a:solidFill>
              </a:rPr>
              <a:t>0%</a:t>
            </a:r>
            <a:endParaRPr lang="en-US"/>
          </a:p>
        </p:txBody>
      </p:sp>
      <p:sp>
        <p:nvSpPr>
          <p:cNvPr id="16412" name="Rectangle 47"/>
          <p:cNvSpPr>
            <a:spLocks noChangeArrowheads="1"/>
          </p:cNvSpPr>
          <p:nvPr/>
        </p:nvSpPr>
        <p:spPr bwMode="gray">
          <a:xfrm>
            <a:off x="1390650" y="6711950"/>
            <a:ext cx="228600" cy="138113"/>
          </a:xfrm>
          <a:prstGeom prst="rect">
            <a:avLst/>
          </a:prstGeom>
          <a:noFill/>
          <a:ln w="9525">
            <a:noFill/>
            <a:miter lim="800000"/>
            <a:headEnd/>
            <a:tailEnd/>
          </a:ln>
        </p:spPr>
        <p:txBody>
          <a:bodyPr wrap="none" lIns="0" tIns="0" rIns="0" bIns="0">
            <a:spAutoFit/>
          </a:bodyPr>
          <a:lstStyle/>
          <a:p>
            <a:pPr defTabSz="1019175"/>
            <a:r>
              <a:rPr lang="en-US" sz="900">
                <a:solidFill>
                  <a:srgbClr val="000000"/>
                </a:solidFill>
              </a:rPr>
              <a:t>10%</a:t>
            </a:r>
            <a:endParaRPr lang="en-US"/>
          </a:p>
        </p:txBody>
      </p:sp>
      <p:sp>
        <p:nvSpPr>
          <p:cNvPr id="16413" name="Rectangle 48"/>
          <p:cNvSpPr>
            <a:spLocks noChangeArrowheads="1"/>
          </p:cNvSpPr>
          <p:nvPr/>
        </p:nvSpPr>
        <p:spPr bwMode="gray">
          <a:xfrm>
            <a:off x="2371725" y="6711950"/>
            <a:ext cx="228600" cy="138113"/>
          </a:xfrm>
          <a:prstGeom prst="rect">
            <a:avLst/>
          </a:prstGeom>
          <a:noFill/>
          <a:ln w="9525">
            <a:noFill/>
            <a:miter lim="800000"/>
            <a:headEnd/>
            <a:tailEnd/>
          </a:ln>
        </p:spPr>
        <p:txBody>
          <a:bodyPr wrap="none" lIns="0" tIns="0" rIns="0" bIns="0">
            <a:spAutoFit/>
          </a:bodyPr>
          <a:lstStyle/>
          <a:p>
            <a:pPr defTabSz="1019175"/>
            <a:r>
              <a:rPr lang="en-US" sz="900">
                <a:solidFill>
                  <a:srgbClr val="000000"/>
                </a:solidFill>
              </a:rPr>
              <a:t>20%</a:t>
            </a:r>
            <a:endParaRPr lang="en-US"/>
          </a:p>
        </p:txBody>
      </p:sp>
      <p:sp>
        <p:nvSpPr>
          <p:cNvPr id="16414" name="Rectangle 49"/>
          <p:cNvSpPr>
            <a:spLocks noChangeArrowheads="1"/>
          </p:cNvSpPr>
          <p:nvPr/>
        </p:nvSpPr>
        <p:spPr bwMode="gray">
          <a:xfrm>
            <a:off x="3335338" y="6711950"/>
            <a:ext cx="227012" cy="138113"/>
          </a:xfrm>
          <a:prstGeom prst="rect">
            <a:avLst/>
          </a:prstGeom>
          <a:noFill/>
          <a:ln w="9525">
            <a:noFill/>
            <a:miter lim="800000"/>
            <a:headEnd/>
            <a:tailEnd/>
          </a:ln>
        </p:spPr>
        <p:txBody>
          <a:bodyPr wrap="none" lIns="0" tIns="0" rIns="0" bIns="0">
            <a:spAutoFit/>
          </a:bodyPr>
          <a:lstStyle/>
          <a:p>
            <a:pPr defTabSz="1019175"/>
            <a:r>
              <a:rPr lang="en-US" sz="900">
                <a:solidFill>
                  <a:srgbClr val="000000"/>
                </a:solidFill>
              </a:rPr>
              <a:t>30%</a:t>
            </a:r>
            <a:endParaRPr lang="en-US"/>
          </a:p>
        </p:txBody>
      </p:sp>
      <p:sp>
        <p:nvSpPr>
          <p:cNvPr id="16415" name="Rectangle 50"/>
          <p:cNvSpPr>
            <a:spLocks noChangeArrowheads="1"/>
          </p:cNvSpPr>
          <p:nvPr/>
        </p:nvSpPr>
        <p:spPr bwMode="gray">
          <a:xfrm>
            <a:off x="4313238" y="6711950"/>
            <a:ext cx="228600" cy="138113"/>
          </a:xfrm>
          <a:prstGeom prst="rect">
            <a:avLst/>
          </a:prstGeom>
          <a:noFill/>
          <a:ln w="9525">
            <a:noFill/>
            <a:miter lim="800000"/>
            <a:headEnd/>
            <a:tailEnd/>
          </a:ln>
        </p:spPr>
        <p:txBody>
          <a:bodyPr wrap="none" lIns="0" tIns="0" rIns="0" bIns="0">
            <a:spAutoFit/>
          </a:bodyPr>
          <a:lstStyle/>
          <a:p>
            <a:pPr defTabSz="1019175"/>
            <a:r>
              <a:rPr lang="en-US" sz="900">
                <a:solidFill>
                  <a:srgbClr val="000000"/>
                </a:solidFill>
              </a:rPr>
              <a:t>40%</a:t>
            </a:r>
            <a:endParaRPr lang="en-US"/>
          </a:p>
        </p:txBody>
      </p:sp>
      <p:sp>
        <p:nvSpPr>
          <p:cNvPr id="16416" name="Rectangle 51"/>
          <p:cNvSpPr>
            <a:spLocks noChangeArrowheads="1"/>
          </p:cNvSpPr>
          <p:nvPr/>
        </p:nvSpPr>
        <p:spPr bwMode="gray">
          <a:xfrm>
            <a:off x="5283200" y="6711950"/>
            <a:ext cx="227013" cy="138113"/>
          </a:xfrm>
          <a:prstGeom prst="rect">
            <a:avLst/>
          </a:prstGeom>
          <a:noFill/>
          <a:ln w="9525">
            <a:noFill/>
            <a:miter lim="800000"/>
            <a:headEnd/>
            <a:tailEnd/>
          </a:ln>
        </p:spPr>
        <p:txBody>
          <a:bodyPr wrap="none" lIns="0" tIns="0" rIns="0" bIns="0">
            <a:spAutoFit/>
          </a:bodyPr>
          <a:lstStyle/>
          <a:p>
            <a:pPr defTabSz="1019175"/>
            <a:r>
              <a:rPr lang="en-US" sz="900">
                <a:solidFill>
                  <a:srgbClr val="000000"/>
                </a:solidFill>
              </a:rPr>
              <a:t>50%</a:t>
            </a:r>
            <a:endParaRPr lang="en-US"/>
          </a:p>
        </p:txBody>
      </p:sp>
      <p:sp>
        <p:nvSpPr>
          <p:cNvPr id="16417" name="Rectangle 52"/>
          <p:cNvSpPr>
            <a:spLocks noChangeArrowheads="1"/>
          </p:cNvSpPr>
          <p:nvPr/>
        </p:nvSpPr>
        <p:spPr bwMode="gray">
          <a:xfrm>
            <a:off x="6261100" y="6711950"/>
            <a:ext cx="227013" cy="138113"/>
          </a:xfrm>
          <a:prstGeom prst="rect">
            <a:avLst/>
          </a:prstGeom>
          <a:noFill/>
          <a:ln w="9525">
            <a:noFill/>
            <a:miter lim="800000"/>
            <a:headEnd/>
            <a:tailEnd/>
          </a:ln>
        </p:spPr>
        <p:txBody>
          <a:bodyPr wrap="none" lIns="0" tIns="0" rIns="0" bIns="0">
            <a:spAutoFit/>
          </a:bodyPr>
          <a:lstStyle/>
          <a:p>
            <a:pPr defTabSz="1019175"/>
            <a:r>
              <a:rPr lang="en-US" sz="900">
                <a:solidFill>
                  <a:srgbClr val="000000"/>
                </a:solidFill>
              </a:rPr>
              <a:t>60%</a:t>
            </a:r>
            <a:endParaRPr lang="en-US"/>
          </a:p>
        </p:txBody>
      </p:sp>
      <p:sp>
        <p:nvSpPr>
          <p:cNvPr id="16418" name="Rectangle 53"/>
          <p:cNvSpPr>
            <a:spLocks noChangeArrowheads="1"/>
          </p:cNvSpPr>
          <p:nvPr/>
        </p:nvSpPr>
        <p:spPr bwMode="gray">
          <a:xfrm>
            <a:off x="7226300" y="6711950"/>
            <a:ext cx="228600" cy="138113"/>
          </a:xfrm>
          <a:prstGeom prst="rect">
            <a:avLst/>
          </a:prstGeom>
          <a:noFill/>
          <a:ln w="9525">
            <a:noFill/>
            <a:miter lim="800000"/>
            <a:headEnd/>
            <a:tailEnd/>
          </a:ln>
        </p:spPr>
        <p:txBody>
          <a:bodyPr wrap="none" lIns="0" tIns="0" rIns="0" bIns="0">
            <a:spAutoFit/>
          </a:bodyPr>
          <a:lstStyle/>
          <a:p>
            <a:pPr defTabSz="1019175"/>
            <a:r>
              <a:rPr lang="en-US" sz="900">
                <a:solidFill>
                  <a:srgbClr val="000000"/>
                </a:solidFill>
              </a:rPr>
              <a:t>70%</a:t>
            </a:r>
            <a:endParaRPr lang="en-US"/>
          </a:p>
        </p:txBody>
      </p:sp>
      <p:sp>
        <p:nvSpPr>
          <p:cNvPr id="16419" name="Rectangle 54"/>
          <p:cNvSpPr>
            <a:spLocks noChangeArrowheads="1"/>
          </p:cNvSpPr>
          <p:nvPr/>
        </p:nvSpPr>
        <p:spPr bwMode="gray">
          <a:xfrm>
            <a:off x="8205788" y="6711950"/>
            <a:ext cx="227012" cy="138113"/>
          </a:xfrm>
          <a:prstGeom prst="rect">
            <a:avLst/>
          </a:prstGeom>
          <a:noFill/>
          <a:ln w="9525">
            <a:noFill/>
            <a:miter lim="800000"/>
            <a:headEnd/>
            <a:tailEnd/>
          </a:ln>
        </p:spPr>
        <p:txBody>
          <a:bodyPr wrap="none" lIns="0" tIns="0" rIns="0" bIns="0">
            <a:spAutoFit/>
          </a:bodyPr>
          <a:lstStyle/>
          <a:p>
            <a:pPr defTabSz="1019175"/>
            <a:r>
              <a:rPr lang="en-US" sz="900">
                <a:solidFill>
                  <a:srgbClr val="000000"/>
                </a:solidFill>
              </a:rPr>
              <a:t>80%</a:t>
            </a:r>
            <a:endParaRPr lang="en-US"/>
          </a:p>
        </p:txBody>
      </p:sp>
      <p:sp>
        <p:nvSpPr>
          <p:cNvPr id="16420" name="Rectangle 55"/>
          <p:cNvSpPr>
            <a:spLocks noChangeArrowheads="1"/>
          </p:cNvSpPr>
          <p:nvPr/>
        </p:nvSpPr>
        <p:spPr bwMode="gray">
          <a:xfrm>
            <a:off x="9174163" y="6711950"/>
            <a:ext cx="230187" cy="138113"/>
          </a:xfrm>
          <a:prstGeom prst="rect">
            <a:avLst/>
          </a:prstGeom>
          <a:noFill/>
          <a:ln w="9525">
            <a:noFill/>
            <a:miter lim="800000"/>
            <a:headEnd/>
            <a:tailEnd/>
          </a:ln>
        </p:spPr>
        <p:txBody>
          <a:bodyPr wrap="none" lIns="0" tIns="0" rIns="0" bIns="0">
            <a:spAutoFit/>
          </a:bodyPr>
          <a:lstStyle/>
          <a:p>
            <a:pPr defTabSz="1019175"/>
            <a:r>
              <a:rPr lang="en-US" sz="900">
                <a:solidFill>
                  <a:srgbClr val="000000"/>
                </a:solidFill>
              </a:rPr>
              <a:t>90%</a:t>
            </a:r>
            <a:endParaRPr lang="en-US"/>
          </a:p>
        </p:txBody>
      </p:sp>
      <p:sp>
        <p:nvSpPr>
          <p:cNvPr id="16421" name="Line 65"/>
          <p:cNvSpPr>
            <a:spLocks noChangeShapeType="1"/>
          </p:cNvSpPr>
          <p:nvPr/>
        </p:nvSpPr>
        <p:spPr bwMode="gray">
          <a:xfrm>
            <a:off x="571500" y="2663825"/>
            <a:ext cx="3175" cy="3940175"/>
          </a:xfrm>
          <a:prstGeom prst="line">
            <a:avLst/>
          </a:prstGeom>
          <a:noFill/>
          <a:ln w="0">
            <a:solidFill>
              <a:srgbClr val="000000"/>
            </a:solidFill>
            <a:round/>
            <a:headEnd/>
            <a:tailEnd/>
          </a:ln>
        </p:spPr>
        <p:txBody>
          <a:bodyPr/>
          <a:lstStyle/>
          <a:p>
            <a:endParaRPr lang="hu-HU"/>
          </a:p>
        </p:txBody>
      </p:sp>
      <p:sp>
        <p:nvSpPr>
          <p:cNvPr id="16422" name="Rectangle 69"/>
          <p:cNvSpPr>
            <a:spLocks noChangeArrowheads="1"/>
          </p:cNvSpPr>
          <p:nvPr/>
        </p:nvSpPr>
        <p:spPr bwMode="gray">
          <a:xfrm>
            <a:off x="8124825" y="2647950"/>
            <a:ext cx="330200" cy="198438"/>
          </a:xfrm>
          <a:prstGeom prst="rect">
            <a:avLst/>
          </a:prstGeom>
          <a:noFill/>
          <a:ln w="9525">
            <a:noFill/>
            <a:miter lim="800000"/>
            <a:headEnd/>
            <a:tailEnd/>
          </a:ln>
        </p:spPr>
        <p:txBody>
          <a:bodyPr wrap="none" lIns="0" tIns="0" rIns="0" bIns="0">
            <a:spAutoFit/>
          </a:bodyPr>
          <a:lstStyle/>
          <a:p>
            <a:pPr defTabSz="1019175"/>
            <a:r>
              <a:rPr lang="en-US" sz="1300" b="1">
                <a:solidFill>
                  <a:schemeClr val="bg1"/>
                </a:solidFill>
              </a:rPr>
              <a:t>82%</a:t>
            </a:r>
          </a:p>
        </p:txBody>
      </p:sp>
      <p:sp>
        <p:nvSpPr>
          <p:cNvPr id="16423" name="Rectangle 69"/>
          <p:cNvSpPr>
            <a:spLocks noChangeArrowheads="1"/>
          </p:cNvSpPr>
          <p:nvPr/>
        </p:nvSpPr>
        <p:spPr bwMode="gray">
          <a:xfrm>
            <a:off x="7956550" y="3081338"/>
            <a:ext cx="330200" cy="198437"/>
          </a:xfrm>
          <a:prstGeom prst="rect">
            <a:avLst/>
          </a:prstGeom>
          <a:noFill/>
          <a:ln w="9525">
            <a:noFill/>
            <a:miter lim="800000"/>
            <a:headEnd/>
            <a:tailEnd/>
          </a:ln>
        </p:spPr>
        <p:txBody>
          <a:bodyPr wrap="none" lIns="0" tIns="0" rIns="0" bIns="0">
            <a:spAutoFit/>
          </a:bodyPr>
          <a:lstStyle/>
          <a:p>
            <a:pPr defTabSz="1019175"/>
            <a:r>
              <a:rPr lang="en-US" sz="1300" b="1">
                <a:solidFill>
                  <a:schemeClr val="bg1"/>
                </a:solidFill>
              </a:rPr>
              <a:t>80%</a:t>
            </a:r>
          </a:p>
        </p:txBody>
      </p:sp>
      <p:sp>
        <p:nvSpPr>
          <p:cNvPr id="16424" name="Rectangle 69"/>
          <p:cNvSpPr>
            <a:spLocks noChangeArrowheads="1"/>
          </p:cNvSpPr>
          <p:nvPr/>
        </p:nvSpPr>
        <p:spPr bwMode="gray">
          <a:xfrm>
            <a:off x="6778625" y="3549650"/>
            <a:ext cx="400050" cy="198438"/>
          </a:xfrm>
          <a:prstGeom prst="rect">
            <a:avLst/>
          </a:prstGeom>
          <a:noFill/>
          <a:ln w="9525">
            <a:noFill/>
            <a:miter lim="800000"/>
            <a:headEnd/>
            <a:tailEnd/>
          </a:ln>
        </p:spPr>
        <p:txBody>
          <a:bodyPr lIns="0" tIns="0" rIns="0" bIns="0">
            <a:spAutoFit/>
          </a:bodyPr>
          <a:lstStyle/>
          <a:p>
            <a:pPr defTabSz="1019175"/>
            <a:r>
              <a:rPr lang="en-US" sz="1300" b="1">
                <a:solidFill>
                  <a:schemeClr val="bg1"/>
                </a:solidFill>
              </a:rPr>
              <a:t>68%</a:t>
            </a:r>
          </a:p>
        </p:txBody>
      </p:sp>
      <p:sp>
        <p:nvSpPr>
          <p:cNvPr id="16425" name="Rectangle 69"/>
          <p:cNvSpPr>
            <a:spLocks noChangeArrowheads="1"/>
          </p:cNvSpPr>
          <p:nvPr/>
        </p:nvSpPr>
        <p:spPr bwMode="gray">
          <a:xfrm>
            <a:off x="6657975" y="4002088"/>
            <a:ext cx="330200" cy="196850"/>
          </a:xfrm>
          <a:prstGeom prst="rect">
            <a:avLst/>
          </a:prstGeom>
          <a:noFill/>
          <a:ln w="9525">
            <a:noFill/>
            <a:miter lim="800000"/>
            <a:headEnd/>
            <a:tailEnd/>
          </a:ln>
        </p:spPr>
        <p:txBody>
          <a:bodyPr wrap="none" lIns="0" tIns="0" rIns="0" bIns="0">
            <a:spAutoFit/>
          </a:bodyPr>
          <a:lstStyle/>
          <a:p>
            <a:pPr defTabSz="1019175"/>
            <a:r>
              <a:rPr lang="en-US" sz="1300" b="1">
                <a:solidFill>
                  <a:schemeClr val="bg1"/>
                </a:solidFill>
              </a:rPr>
              <a:t>67%</a:t>
            </a:r>
          </a:p>
        </p:txBody>
      </p:sp>
      <p:sp>
        <p:nvSpPr>
          <p:cNvPr id="16426" name="Rectangle 69"/>
          <p:cNvSpPr>
            <a:spLocks noChangeArrowheads="1"/>
          </p:cNvSpPr>
          <p:nvPr/>
        </p:nvSpPr>
        <p:spPr bwMode="gray">
          <a:xfrm>
            <a:off x="6586538" y="4449763"/>
            <a:ext cx="330200" cy="200025"/>
          </a:xfrm>
          <a:prstGeom prst="rect">
            <a:avLst/>
          </a:prstGeom>
          <a:noFill/>
          <a:ln w="9525">
            <a:noFill/>
            <a:miter lim="800000"/>
            <a:headEnd/>
            <a:tailEnd/>
          </a:ln>
        </p:spPr>
        <p:txBody>
          <a:bodyPr wrap="none" lIns="0" tIns="0" rIns="0" bIns="0">
            <a:spAutoFit/>
          </a:bodyPr>
          <a:lstStyle/>
          <a:p>
            <a:pPr defTabSz="1019175"/>
            <a:r>
              <a:rPr lang="en-US" sz="1300" b="1">
                <a:solidFill>
                  <a:schemeClr val="bg1"/>
                </a:solidFill>
              </a:rPr>
              <a:t>66%</a:t>
            </a:r>
          </a:p>
        </p:txBody>
      </p:sp>
      <p:sp>
        <p:nvSpPr>
          <p:cNvPr id="16427" name="Rectangle 69"/>
          <p:cNvSpPr>
            <a:spLocks noChangeArrowheads="1"/>
          </p:cNvSpPr>
          <p:nvPr/>
        </p:nvSpPr>
        <p:spPr bwMode="gray">
          <a:xfrm>
            <a:off x="6110288" y="4892675"/>
            <a:ext cx="330200" cy="198438"/>
          </a:xfrm>
          <a:prstGeom prst="rect">
            <a:avLst/>
          </a:prstGeom>
          <a:noFill/>
          <a:ln w="9525">
            <a:noFill/>
            <a:miter lim="800000"/>
            <a:headEnd/>
            <a:tailEnd/>
          </a:ln>
        </p:spPr>
        <p:txBody>
          <a:bodyPr wrap="none" lIns="0" tIns="0" rIns="0" bIns="0">
            <a:spAutoFit/>
          </a:bodyPr>
          <a:lstStyle/>
          <a:p>
            <a:pPr defTabSz="1019175"/>
            <a:r>
              <a:rPr lang="en-US" sz="1300" b="1">
                <a:solidFill>
                  <a:schemeClr val="bg1"/>
                </a:solidFill>
              </a:rPr>
              <a:t>61%</a:t>
            </a:r>
          </a:p>
        </p:txBody>
      </p:sp>
      <p:sp>
        <p:nvSpPr>
          <p:cNvPr id="16428" name="Rectangle 69"/>
          <p:cNvSpPr>
            <a:spLocks noChangeArrowheads="1"/>
          </p:cNvSpPr>
          <p:nvPr/>
        </p:nvSpPr>
        <p:spPr bwMode="gray">
          <a:xfrm>
            <a:off x="5597525" y="5345113"/>
            <a:ext cx="331788" cy="198437"/>
          </a:xfrm>
          <a:prstGeom prst="rect">
            <a:avLst/>
          </a:prstGeom>
          <a:noFill/>
          <a:ln w="9525">
            <a:noFill/>
            <a:miter lim="800000"/>
            <a:headEnd/>
            <a:tailEnd/>
          </a:ln>
        </p:spPr>
        <p:txBody>
          <a:bodyPr wrap="none" lIns="0" tIns="0" rIns="0" bIns="0">
            <a:spAutoFit/>
          </a:bodyPr>
          <a:lstStyle/>
          <a:p>
            <a:pPr defTabSz="1019175"/>
            <a:r>
              <a:rPr lang="en-US" sz="1300" b="1">
                <a:solidFill>
                  <a:schemeClr val="bg1"/>
                </a:solidFill>
              </a:rPr>
              <a:t>56%</a:t>
            </a:r>
          </a:p>
        </p:txBody>
      </p:sp>
      <p:sp>
        <p:nvSpPr>
          <p:cNvPr id="16429" name="Rectangle 69"/>
          <p:cNvSpPr>
            <a:spLocks noChangeArrowheads="1"/>
          </p:cNvSpPr>
          <p:nvPr/>
        </p:nvSpPr>
        <p:spPr bwMode="gray">
          <a:xfrm>
            <a:off x="5502275" y="5794375"/>
            <a:ext cx="330200" cy="198438"/>
          </a:xfrm>
          <a:prstGeom prst="rect">
            <a:avLst/>
          </a:prstGeom>
          <a:noFill/>
          <a:ln w="9525">
            <a:noFill/>
            <a:miter lim="800000"/>
            <a:headEnd/>
            <a:tailEnd/>
          </a:ln>
        </p:spPr>
        <p:txBody>
          <a:bodyPr wrap="none" lIns="0" tIns="0" rIns="0" bIns="0">
            <a:spAutoFit/>
          </a:bodyPr>
          <a:lstStyle/>
          <a:p>
            <a:pPr defTabSz="1019175"/>
            <a:r>
              <a:rPr lang="en-US" sz="1300" b="1">
                <a:solidFill>
                  <a:schemeClr val="bg1"/>
                </a:solidFill>
              </a:rPr>
              <a:t>55%</a:t>
            </a:r>
          </a:p>
        </p:txBody>
      </p:sp>
      <p:sp>
        <p:nvSpPr>
          <p:cNvPr id="16430" name="Rectangle 69"/>
          <p:cNvSpPr>
            <a:spLocks noChangeArrowheads="1"/>
          </p:cNvSpPr>
          <p:nvPr/>
        </p:nvSpPr>
        <p:spPr bwMode="gray">
          <a:xfrm>
            <a:off x="5502275" y="6245225"/>
            <a:ext cx="398463" cy="196850"/>
          </a:xfrm>
          <a:prstGeom prst="rect">
            <a:avLst/>
          </a:prstGeom>
          <a:noFill/>
          <a:ln w="9525">
            <a:noFill/>
            <a:miter lim="800000"/>
            <a:headEnd/>
            <a:tailEnd/>
          </a:ln>
        </p:spPr>
        <p:txBody>
          <a:bodyPr lIns="0" tIns="0" rIns="0" bIns="0">
            <a:spAutoFit/>
          </a:bodyPr>
          <a:lstStyle/>
          <a:p>
            <a:pPr defTabSz="1019175"/>
            <a:r>
              <a:rPr lang="en-US" sz="1300" b="1">
                <a:solidFill>
                  <a:schemeClr val="bg1"/>
                </a:solidFill>
              </a:rPr>
              <a:t>55%</a:t>
            </a:r>
          </a:p>
        </p:txBody>
      </p:sp>
      <p:sp>
        <p:nvSpPr>
          <p:cNvPr id="16431" name="Rectangle 56"/>
          <p:cNvSpPr>
            <a:spLocks noChangeArrowheads="1"/>
          </p:cNvSpPr>
          <p:nvPr/>
        </p:nvSpPr>
        <p:spPr bwMode="gray">
          <a:xfrm>
            <a:off x="752475" y="6235700"/>
            <a:ext cx="1720850" cy="212725"/>
          </a:xfrm>
          <a:prstGeom prst="rect">
            <a:avLst/>
          </a:prstGeom>
          <a:noFill/>
          <a:ln w="9525">
            <a:noFill/>
            <a:miter lim="800000"/>
            <a:headEnd/>
            <a:tailEnd/>
          </a:ln>
        </p:spPr>
        <p:txBody>
          <a:bodyPr wrap="none" lIns="0" tIns="0" rIns="0" bIns="0">
            <a:spAutoFit/>
          </a:bodyPr>
          <a:lstStyle/>
          <a:p>
            <a:pPr defTabSz="1019175"/>
            <a:r>
              <a:rPr lang="en-US" sz="1400" b="1">
                <a:solidFill>
                  <a:schemeClr val="bg1"/>
                </a:solidFill>
              </a:rPr>
              <a:t>Insufficient software</a:t>
            </a:r>
          </a:p>
        </p:txBody>
      </p:sp>
      <p:sp>
        <p:nvSpPr>
          <p:cNvPr id="16432" name="Rectangle 57"/>
          <p:cNvSpPr>
            <a:spLocks noChangeArrowheads="1"/>
          </p:cNvSpPr>
          <p:nvPr/>
        </p:nvSpPr>
        <p:spPr bwMode="gray">
          <a:xfrm>
            <a:off x="752475" y="5783263"/>
            <a:ext cx="4694238" cy="212725"/>
          </a:xfrm>
          <a:prstGeom prst="rect">
            <a:avLst/>
          </a:prstGeom>
          <a:noFill/>
          <a:ln w="9525">
            <a:noFill/>
            <a:miter lim="800000"/>
            <a:headEnd/>
            <a:tailEnd/>
          </a:ln>
        </p:spPr>
        <p:txBody>
          <a:bodyPr lIns="0" tIns="0" rIns="0" bIns="0">
            <a:spAutoFit/>
          </a:bodyPr>
          <a:lstStyle/>
          <a:p>
            <a:pPr defTabSz="1019175"/>
            <a:r>
              <a:rPr lang="en-US" sz="1400" b="1">
                <a:solidFill>
                  <a:schemeClr val="bg1"/>
                </a:solidFill>
              </a:rPr>
              <a:t>Technical integration and architecture</a:t>
            </a:r>
          </a:p>
        </p:txBody>
      </p:sp>
      <p:sp>
        <p:nvSpPr>
          <p:cNvPr id="16433" name="Rectangle 58"/>
          <p:cNvSpPr>
            <a:spLocks noChangeArrowheads="1"/>
          </p:cNvSpPr>
          <p:nvPr/>
        </p:nvSpPr>
        <p:spPr bwMode="gray">
          <a:xfrm>
            <a:off x="752475" y="5332413"/>
            <a:ext cx="4705350" cy="212725"/>
          </a:xfrm>
          <a:prstGeom prst="rect">
            <a:avLst/>
          </a:prstGeom>
          <a:noFill/>
          <a:ln w="9525">
            <a:noFill/>
            <a:miter lim="800000"/>
            <a:headEnd/>
            <a:tailEnd/>
          </a:ln>
        </p:spPr>
        <p:txBody>
          <a:bodyPr lIns="0" tIns="0" rIns="0" bIns="0">
            <a:spAutoFit/>
          </a:bodyPr>
          <a:lstStyle/>
          <a:p>
            <a:pPr defTabSz="1019175"/>
            <a:r>
              <a:rPr lang="en-US" sz="1400" b="1">
                <a:solidFill>
                  <a:schemeClr val="bg1"/>
                </a:solidFill>
              </a:rPr>
              <a:t>Infrastructure, reliability, scalability &amp; architecture</a:t>
            </a:r>
          </a:p>
        </p:txBody>
      </p:sp>
      <p:sp>
        <p:nvSpPr>
          <p:cNvPr id="16434" name="Rectangle 59"/>
          <p:cNvSpPr>
            <a:spLocks noChangeArrowheads="1"/>
          </p:cNvSpPr>
          <p:nvPr/>
        </p:nvSpPr>
        <p:spPr bwMode="gray">
          <a:xfrm>
            <a:off x="752475" y="4881563"/>
            <a:ext cx="5313363" cy="211137"/>
          </a:xfrm>
          <a:prstGeom prst="rect">
            <a:avLst/>
          </a:prstGeom>
          <a:noFill/>
          <a:ln w="9525">
            <a:noFill/>
            <a:miter lim="800000"/>
            <a:headEnd/>
            <a:tailEnd/>
          </a:ln>
        </p:spPr>
        <p:txBody>
          <a:bodyPr lIns="0" tIns="0" rIns="0" bIns="0">
            <a:spAutoFit/>
          </a:bodyPr>
          <a:lstStyle/>
          <a:p>
            <a:pPr defTabSz="1019175"/>
            <a:r>
              <a:rPr lang="en-US" sz="1400" b="1">
                <a:solidFill>
                  <a:schemeClr val="bg1"/>
                </a:solidFill>
              </a:rPr>
              <a:t>Lack of lessons learned or assets from similar projects</a:t>
            </a:r>
          </a:p>
        </p:txBody>
      </p:sp>
      <p:sp>
        <p:nvSpPr>
          <p:cNvPr id="16435" name="Rectangle 60"/>
          <p:cNvSpPr>
            <a:spLocks noChangeArrowheads="1"/>
          </p:cNvSpPr>
          <p:nvPr/>
        </p:nvSpPr>
        <p:spPr bwMode="gray">
          <a:xfrm>
            <a:off x="752475" y="4430713"/>
            <a:ext cx="2282825" cy="212725"/>
          </a:xfrm>
          <a:prstGeom prst="rect">
            <a:avLst/>
          </a:prstGeom>
          <a:noFill/>
          <a:ln w="9525">
            <a:noFill/>
            <a:miter lim="800000"/>
            <a:headEnd/>
            <a:tailEnd/>
          </a:ln>
        </p:spPr>
        <p:txBody>
          <a:bodyPr wrap="none" lIns="0" tIns="0" rIns="0" bIns="0">
            <a:spAutoFit/>
          </a:bodyPr>
          <a:lstStyle/>
          <a:p>
            <a:pPr defTabSz="1019175"/>
            <a:r>
              <a:rPr lang="en-US" sz="1400" b="1">
                <a:solidFill>
                  <a:schemeClr val="bg1"/>
                </a:solidFill>
              </a:rPr>
              <a:t>Lack of internal experience</a:t>
            </a:r>
          </a:p>
        </p:txBody>
      </p:sp>
      <p:sp>
        <p:nvSpPr>
          <p:cNvPr id="16436" name="Rectangle 61"/>
          <p:cNvSpPr>
            <a:spLocks noChangeArrowheads="1"/>
          </p:cNvSpPr>
          <p:nvPr/>
        </p:nvSpPr>
        <p:spPr bwMode="gray">
          <a:xfrm>
            <a:off x="752475" y="3978275"/>
            <a:ext cx="1435100" cy="212725"/>
          </a:xfrm>
          <a:prstGeom prst="rect">
            <a:avLst/>
          </a:prstGeom>
          <a:noFill/>
          <a:ln w="9525">
            <a:noFill/>
            <a:miter lim="800000"/>
            <a:headEnd/>
            <a:tailEnd/>
          </a:ln>
        </p:spPr>
        <p:txBody>
          <a:bodyPr wrap="none" lIns="0" tIns="0" rIns="0" bIns="0">
            <a:spAutoFit/>
          </a:bodyPr>
          <a:lstStyle/>
          <a:p>
            <a:pPr defTabSz="1019175"/>
            <a:r>
              <a:rPr lang="en-US" sz="1400" b="1">
                <a:solidFill>
                  <a:schemeClr val="bg1"/>
                </a:solidFill>
              </a:rPr>
              <a:t>Insufficient skills</a:t>
            </a:r>
          </a:p>
        </p:txBody>
      </p:sp>
      <p:sp>
        <p:nvSpPr>
          <p:cNvPr id="16437" name="Rectangle 62"/>
          <p:cNvSpPr>
            <a:spLocks noChangeArrowheads="1"/>
          </p:cNvSpPr>
          <p:nvPr/>
        </p:nvSpPr>
        <p:spPr bwMode="gray">
          <a:xfrm>
            <a:off x="752475" y="3527425"/>
            <a:ext cx="2746375" cy="212725"/>
          </a:xfrm>
          <a:prstGeom prst="rect">
            <a:avLst/>
          </a:prstGeom>
          <a:noFill/>
          <a:ln w="9525">
            <a:noFill/>
            <a:miter lim="800000"/>
            <a:headEnd/>
            <a:tailEnd/>
          </a:ln>
        </p:spPr>
        <p:txBody>
          <a:bodyPr wrap="none" lIns="0" tIns="0" rIns="0" bIns="0">
            <a:spAutoFit/>
          </a:bodyPr>
          <a:lstStyle/>
          <a:p>
            <a:pPr defTabSz="1019175"/>
            <a:r>
              <a:rPr lang="en-US" sz="1400" b="1">
                <a:solidFill>
                  <a:schemeClr val="bg1"/>
                </a:solidFill>
              </a:rPr>
              <a:t>Organizational or cultural issues</a:t>
            </a:r>
          </a:p>
        </p:txBody>
      </p:sp>
      <p:sp>
        <p:nvSpPr>
          <p:cNvPr id="16438" name="Rectangle 63"/>
          <p:cNvSpPr>
            <a:spLocks noChangeArrowheads="1"/>
          </p:cNvSpPr>
          <p:nvPr/>
        </p:nvSpPr>
        <p:spPr bwMode="gray">
          <a:xfrm>
            <a:off x="752475" y="3076575"/>
            <a:ext cx="2211388" cy="212725"/>
          </a:xfrm>
          <a:prstGeom prst="rect">
            <a:avLst/>
          </a:prstGeom>
          <a:noFill/>
          <a:ln w="9525">
            <a:noFill/>
            <a:miter lim="800000"/>
            <a:headEnd/>
            <a:tailEnd/>
          </a:ln>
        </p:spPr>
        <p:txBody>
          <a:bodyPr wrap="none" lIns="0" tIns="0" rIns="0" bIns="0">
            <a:spAutoFit/>
          </a:bodyPr>
          <a:lstStyle/>
          <a:p>
            <a:pPr defTabSz="1019175"/>
            <a:r>
              <a:rPr lang="en-US" sz="1400" b="1">
                <a:solidFill>
                  <a:schemeClr val="bg1"/>
                </a:solidFill>
              </a:rPr>
              <a:t>Insufficient staff available </a:t>
            </a:r>
          </a:p>
        </p:txBody>
      </p:sp>
      <p:sp>
        <p:nvSpPr>
          <p:cNvPr id="16439" name="Rectangle 64"/>
          <p:cNvSpPr>
            <a:spLocks noChangeArrowheads="1"/>
          </p:cNvSpPr>
          <p:nvPr/>
        </p:nvSpPr>
        <p:spPr bwMode="gray">
          <a:xfrm>
            <a:off x="752475" y="2625725"/>
            <a:ext cx="1639888" cy="212725"/>
          </a:xfrm>
          <a:prstGeom prst="rect">
            <a:avLst/>
          </a:prstGeom>
          <a:noFill/>
          <a:ln w="9525">
            <a:noFill/>
            <a:miter lim="800000"/>
            <a:headEnd/>
            <a:tailEnd/>
          </a:ln>
        </p:spPr>
        <p:txBody>
          <a:bodyPr wrap="none" lIns="0" tIns="0" rIns="0" bIns="0">
            <a:spAutoFit/>
          </a:bodyPr>
          <a:lstStyle/>
          <a:p>
            <a:pPr defTabSz="1019175"/>
            <a:r>
              <a:rPr lang="en-US" sz="1400" b="1">
                <a:solidFill>
                  <a:schemeClr val="bg1"/>
                </a:solidFill>
              </a:rPr>
              <a:t>Insufficient funding</a:t>
            </a:r>
          </a:p>
        </p:txBody>
      </p:sp>
      <p:sp>
        <p:nvSpPr>
          <p:cNvPr id="126" name="Line 32"/>
          <p:cNvSpPr>
            <a:spLocks noChangeShapeType="1"/>
          </p:cNvSpPr>
          <p:nvPr/>
        </p:nvSpPr>
        <p:spPr bwMode="auto">
          <a:xfrm>
            <a:off x="7938" y="1474788"/>
            <a:ext cx="10058400" cy="0"/>
          </a:xfrm>
          <a:prstGeom prst="line">
            <a:avLst/>
          </a:prstGeom>
          <a:noFill/>
          <a:ln w="9525">
            <a:solidFill>
              <a:schemeClr val="tx2"/>
            </a:solidFill>
            <a:round/>
            <a:headEnd/>
            <a:tailEnd/>
          </a:ln>
          <a:effectLst/>
        </p:spPr>
        <p:txBody>
          <a:bodyPr wrap="none" anchor="ctr"/>
          <a:lstStyle/>
          <a:p>
            <a:pPr>
              <a:defRPr/>
            </a:pPr>
            <a:endParaRPr lang="en-US" sz="1800" dirty="0">
              <a:latin typeface="Arial" pitchFamily="-65" charset="0"/>
              <a:ea typeface="+mn-ea"/>
            </a:endParaRPr>
          </a:p>
        </p:txBody>
      </p:sp>
      <p:sp>
        <p:nvSpPr>
          <p:cNvPr id="16441" name="Text Box 66"/>
          <p:cNvSpPr txBox="1">
            <a:spLocks noChangeArrowheads="1"/>
          </p:cNvSpPr>
          <p:nvPr/>
        </p:nvSpPr>
        <p:spPr bwMode="auto">
          <a:xfrm>
            <a:off x="217488" y="7143750"/>
            <a:ext cx="4864100" cy="228600"/>
          </a:xfrm>
          <a:prstGeom prst="rect">
            <a:avLst/>
          </a:prstGeom>
          <a:noFill/>
          <a:ln w="9525">
            <a:noFill/>
            <a:miter lim="800000"/>
            <a:headEnd/>
            <a:tailEnd/>
          </a:ln>
        </p:spPr>
        <p:txBody>
          <a:bodyPr wrap="none">
            <a:spAutoFit/>
          </a:bodyPr>
          <a:lstStyle/>
          <a:p>
            <a:pPr defTabSz="1019175"/>
            <a:r>
              <a:rPr lang="en-US" sz="900"/>
              <a:t>Source: IBM Market Insights, </a:t>
            </a:r>
            <a:r>
              <a:rPr lang="en-US" sz="900" i="1"/>
              <a:t>Service Management In an Uncertain Economy, January 2009</a:t>
            </a:r>
            <a:r>
              <a:rPr lang="en-US" sz="900"/>
              <a:t>.</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1"/>
          <p:cNvSpPr>
            <a:spLocks noGrp="1"/>
          </p:cNvSpPr>
          <p:nvPr>
            <p:ph type="sldNum" sz="quarter" idx="10"/>
          </p:nvPr>
        </p:nvSpPr>
        <p:spPr>
          <a:noFill/>
        </p:spPr>
        <p:txBody>
          <a:bodyPr/>
          <a:lstStyle/>
          <a:p>
            <a:pPr defTabSz="1019175"/>
            <a:fld id="{080F2499-2801-4D9A-A261-EB49E75A2F85}" type="slidenum">
              <a:rPr lang="en-US"/>
              <a:pPr defTabSz="1019175"/>
              <a:t>14</a:t>
            </a:fld>
            <a:endParaRPr lang="en-US"/>
          </a:p>
        </p:txBody>
      </p:sp>
      <p:sp>
        <p:nvSpPr>
          <p:cNvPr id="17411" name="Rectangle 43"/>
          <p:cNvSpPr>
            <a:spLocks noChangeArrowheads="1"/>
          </p:cNvSpPr>
          <p:nvPr/>
        </p:nvSpPr>
        <p:spPr bwMode="auto">
          <a:xfrm>
            <a:off x="0" y="1449388"/>
            <a:ext cx="10058400" cy="546100"/>
          </a:xfrm>
          <a:prstGeom prst="rect">
            <a:avLst/>
          </a:prstGeom>
          <a:solidFill>
            <a:schemeClr val="accent1">
              <a:alpha val="20000"/>
            </a:schemeClr>
          </a:solidFill>
          <a:ln w="9525">
            <a:noFill/>
            <a:miter lim="800000"/>
            <a:headEnd/>
            <a:tailEnd/>
          </a:ln>
        </p:spPr>
        <p:txBody>
          <a:bodyPr wrap="none" lIns="101835" tIns="50917" rIns="101835" bIns="50917" anchor="ctr"/>
          <a:lstStyle/>
          <a:p>
            <a:pPr defTabSz="1019175"/>
            <a:endParaRPr lang="ca-ES"/>
          </a:p>
        </p:txBody>
      </p:sp>
      <p:sp>
        <p:nvSpPr>
          <p:cNvPr id="17412" name="Rectangle 3"/>
          <p:cNvSpPr>
            <a:spLocks noChangeArrowheads="1"/>
          </p:cNvSpPr>
          <p:nvPr/>
        </p:nvSpPr>
        <p:spPr bwMode="auto">
          <a:xfrm>
            <a:off x="261938" y="598488"/>
            <a:ext cx="9574212" cy="758825"/>
          </a:xfrm>
          <a:prstGeom prst="rect">
            <a:avLst/>
          </a:prstGeom>
          <a:noFill/>
          <a:ln w="9525">
            <a:noFill/>
            <a:miter lim="800000"/>
            <a:headEnd/>
            <a:tailEnd/>
          </a:ln>
        </p:spPr>
        <p:txBody>
          <a:bodyPr lIns="101835" tIns="50917" rIns="101835" bIns="50917">
            <a:spAutoFit/>
          </a:bodyPr>
          <a:lstStyle/>
          <a:p>
            <a:pPr defTabSz="1019175" eaLnBrk="0" hangingPunct="0">
              <a:lnSpc>
                <a:spcPct val="90000"/>
              </a:lnSpc>
            </a:pPr>
            <a:r>
              <a:rPr lang="en-US" sz="2400"/>
              <a:t>Demonstrating alignment with business priorities was the most effective method for gaining sponsorship …</a:t>
            </a:r>
          </a:p>
        </p:txBody>
      </p:sp>
      <p:sp>
        <p:nvSpPr>
          <p:cNvPr id="17413" name="Text Box 6"/>
          <p:cNvSpPr txBox="1">
            <a:spLocks noChangeArrowheads="1"/>
          </p:cNvSpPr>
          <p:nvPr/>
        </p:nvSpPr>
        <p:spPr bwMode="auto">
          <a:xfrm>
            <a:off x="1755775" y="2117725"/>
            <a:ext cx="6332538" cy="376238"/>
          </a:xfrm>
          <a:prstGeom prst="rect">
            <a:avLst/>
          </a:prstGeom>
          <a:noFill/>
          <a:ln w="9525">
            <a:noFill/>
            <a:miter lim="800000"/>
            <a:headEnd/>
            <a:tailEnd/>
          </a:ln>
        </p:spPr>
        <p:txBody>
          <a:bodyPr lIns="101835" tIns="50917" rIns="101835" bIns="50917">
            <a:spAutoFit/>
          </a:bodyPr>
          <a:lstStyle/>
          <a:p>
            <a:pPr defTabSz="1019175"/>
            <a:r>
              <a:rPr lang="en-US" sz="1800" b="1"/>
              <a:t>Top means to obtain executive sponsorship or buy-in:</a:t>
            </a:r>
            <a:r>
              <a:rPr lang="en-US" sz="1800">
                <a:solidFill>
                  <a:srgbClr val="333333"/>
                </a:solidFill>
              </a:rPr>
              <a:t>  </a:t>
            </a:r>
          </a:p>
        </p:txBody>
      </p:sp>
      <p:sp>
        <p:nvSpPr>
          <p:cNvPr id="17414" name="Text Box 46"/>
          <p:cNvSpPr txBox="1">
            <a:spLocks noChangeArrowheads="1"/>
          </p:cNvSpPr>
          <p:nvPr/>
        </p:nvSpPr>
        <p:spPr bwMode="auto">
          <a:xfrm>
            <a:off x="327025" y="1473200"/>
            <a:ext cx="9080500" cy="527050"/>
          </a:xfrm>
          <a:prstGeom prst="rect">
            <a:avLst/>
          </a:prstGeom>
          <a:noFill/>
          <a:ln w="9525">
            <a:noFill/>
            <a:miter lim="800000"/>
            <a:headEnd/>
            <a:tailEnd/>
          </a:ln>
        </p:spPr>
        <p:txBody>
          <a:bodyPr lIns="101835" tIns="50917" rIns="101835" bIns="50917">
            <a:spAutoFit/>
          </a:bodyPr>
          <a:lstStyle/>
          <a:p>
            <a:pPr defTabSz="1019175"/>
            <a:r>
              <a:rPr lang="en-US" sz="1400" i="1"/>
              <a:t>What</a:t>
            </a:r>
            <a:r>
              <a:rPr lang="en-US" sz="1400" i="1">
                <a:ea typeface="SimSun" pitchFamily="2" charset="-122"/>
              </a:rPr>
              <a:t> are the most effective methods your IT organization/department employs in order to obtain executive sponsorship/buy-in for continued/expanded projects? </a:t>
            </a:r>
            <a:endParaRPr lang="en-US" sz="1400" i="1"/>
          </a:p>
        </p:txBody>
      </p:sp>
      <p:sp>
        <p:nvSpPr>
          <p:cNvPr id="42" name="Line 32"/>
          <p:cNvSpPr>
            <a:spLocks noChangeShapeType="1"/>
          </p:cNvSpPr>
          <p:nvPr/>
        </p:nvSpPr>
        <p:spPr bwMode="auto">
          <a:xfrm>
            <a:off x="0" y="2005013"/>
            <a:ext cx="10058400" cy="0"/>
          </a:xfrm>
          <a:prstGeom prst="line">
            <a:avLst/>
          </a:prstGeom>
          <a:noFill/>
          <a:ln w="9525">
            <a:solidFill>
              <a:schemeClr val="tx2"/>
            </a:solidFill>
            <a:round/>
            <a:headEnd/>
            <a:tailEnd/>
          </a:ln>
          <a:effectLst/>
        </p:spPr>
        <p:txBody>
          <a:bodyPr wrap="none" anchor="ctr"/>
          <a:lstStyle/>
          <a:p>
            <a:pPr>
              <a:defRPr/>
            </a:pPr>
            <a:endParaRPr lang="en-US" sz="1800" dirty="0">
              <a:latin typeface="Arial" pitchFamily="-65" charset="0"/>
              <a:ea typeface="+mn-ea"/>
            </a:endParaRPr>
          </a:p>
        </p:txBody>
      </p:sp>
      <p:sp>
        <p:nvSpPr>
          <p:cNvPr id="17416" name="Text Box 5"/>
          <p:cNvSpPr txBox="1">
            <a:spLocks noChangeArrowheads="1"/>
          </p:cNvSpPr>
          <p:nvPr/>
        </p:nvSpPr>
        <p:spPr bwMode="gray">
          <a:xfrm>
            <a:off x="906463" y="6867525"/>
            <a:ext cx="7820025" cy="254000"/>
          </a:xfrm>
          <a:prstGeom prst="rect">
            <a:avLst/>
          </a:prstGeom>
          <a:noFill/>
          <a:ln w="9525">
            <a:noFill/>
            <a:miter lim="800000"/>
            <a:headEnd/>
            <a:tailEnd/>
          </a:ln>
        </p:spPr>
        <p:txBody>
          <a:bodyPr lIns="101835" tIns="50917" rIns="101835" bIns="50917">
            <a:spAutoFit/>
          </a:bodyPr>
          <a:lstStyle/>
          <a:p>
            <a:pPr algn="ctr" defTabSz="1019175">
              <a:spcBef>
                <a:spcPct val="50000"/>
              </a:spcBef>
            </a:pPr>
            <a:r>
              <a:rPr lang="en-US" sz="1000"/>
              <a:t>Percent selected (Note: Respondents could select up to three methods.)</a:t>
            </a:r>
            <a:endParaRPr lang="en-US" sz="1000" u="sng"/>
          </a:p>
        </p:txBody>
      </p:sp>
      <p:sp>
        <p:nvSpPr>
          <p:cNvPr id="2" name="Rectangle 15"/>
          <p:cNvSpPr>
            <a:spLocks noChangeArrowheads="1"/>
          </p:cNvSpPr>
          <p:nvPr/>
        </p:nvSpPr>
        <p:spPr bwMode="gray">
          <a:xfrm>
            <a:off x="1242173" y="2671058"/>
            <a:ext cx="6884417" cy="274525"/>
          </a:xfrm>
          <a:prstGeom prst="rect">
            <a:avLst/>
          </a:prstGeom>
          <a:solidFill>
            <a:srgbClr val="3366CC"/>
          </a:solidFill>
          <a:ln w="9525">
            <a:noFill/>
            <a:miter lim="800000"/>
            <a:headEnd/>
            <a:tailEnd/>
          </a:ln>
          <a:effectLst>
            <a:outerShdw blurRad="53975" dist="50800" dir="2700000" algn="tl" rotWithShape="0">
              <a:srgbClr val="000000">
                <a:alpha val="43000"/>
              </a:srgbClr>
            </a:outerShdw>
            <a:reflection stA="50000" endPos="75000" dist="12700" dir="5400000" sy="-100000" algn="bl" rotWithShape="0"/>
          </a:effectLst>
        </p:spPr>
        <p:txBody>
          <a:bodyPr/>
          <a:lstStyle/>
          <a:p>
            <a:pPr>
              <a:defRPr/>
            </a:pPr>
            <a:endParaRPr lang="en-US" sz="1800">
              <a:latin typeface="Arial" pitchFamily="-65" charset="0"/>
              <a:ea typeface="ＭＳ Ｐゴシック" pitchFamily="-65" charset="-128"/>
              <a:cs typeface="ＭＳ Ｐゴシック" pitchFamily="-65" charset="-128"/>
            </a:endParaRPr>
          </a:p>
        </p:txBody>
      </p:sp>
      <p:sp>
        <p:nvSpPr>
          <p:cNvPr id="77830" name="Rectangle 16"/>
          <p:cNvSpPr>
            <a:spLocks noChangeArrowheads="1"/>
          </p:cNvSpPr>
          <p:nvPr/>
        </p:nvSpPr>
        <p:spPr bwMode="gray">
          <a:xfrm>
            <a:off x="1238486" y="3232192"/>
            <a:ext cx="6012389" cy="274183"/>
          </a:xfrm>
          <a:prstGeom prst="rect">
            <a:avLst/>
          </a:prstGeom>
          <a:solidFill>
            <a:srgbClr val="3366CC"/>
          </a:solidFill>
          <a:ln w="9525">
            <a:noFill/>
            <a:miter lim="800000"/>
            <a:headEnd/>
            <a:tailEnd/>
          </a:ln>
          <a:effectLst>
            <a:outerShdw blurRad="53975" dist="50800" dir="2700000" algn="tl" rotWithShape="0">
              <a:srgbClr val="000000">
                <a:alpha val="43000"/>
              </a:srgbClr>
            </a:outerShdw>
            <a:reflection stA="50000" endPos="75000" dist="12700" dir="5400000" sy="-100000" algn="bl" rotWithShape="0"/>
          </a:effectLst>
        </p:spPr>
        <p:txBody>
          <a:bodyPr/>
          <a:lstStyle/>
          <a:p>
            <a:pPr>
              <a:defRPr/>
            </a:pPr>
            <a:endParaRPr lang="en-US" sz="1800">
              <a:latin typeface="Arial" pitchFamily="-65" charset="0"/>
              <a:ea typeface="ＭＳ Ｐゴシック" pitchFamily="-65" charset="-128"/>
              <a:cs typeface="ＭＳ Ｐゴシック" pitchFamily="-65" charset="-128"/>
            </a:endParaRPr>
          </a:p>
        </p:txBody>
      </p:sp>
      <p:sp>
        <p:nvSpPr>
          <p:cNvPr id="77831" name="Rectangle 17"/>
          <p:cNvSpPr>
            <a:spLocks noChangeArrowheads="1"/>
          </p:cNvSpPr>
          <p:nvPr/>
        </p:nvSpPr>
        <p:spPr bwMode="gray">
          <a:xfrm>
            <a:off x="1253009" y="3799531"/>
            <a:ext cx="5741210" cy="272825"/>
          </a:xfrm>
          <a:prstGeom prst="rect">
            <a:avLst/>
          </a:prstGeom>
          <a:solidFill>
            <a:srgbClr val="3366CC"/>
          </a:solidFill>
          <a:ln w="9525">
            <a:noFill/>
            <a:miter lim="800000"/>
            <a:headEnd/>
            <a:tailEnd/>
          </a:ln>
          <a:effectLst>
            <a:outerShdw blurRad="53975" dist="50800" dir="2700000" algn="tl" rotWithShape="0">
              <a:srgbClr val="000000">
                <a:alpha val="43000"/>
              </a:srgbClr>
            </a:outerShdw>
            <a:reflection stA="50000" endPos="75000" dist="12700" dir="5400000" sy="-100000" algn="bl" rotWithShape="0"/>
          </a:effectLst>
        </p:spPr>
        <p:txBody>
          <a:bodyPr/>
          <a:lstStyle/>
          <a:p>
            <a:pPr>
              <a:defRPr/>
            </a:pPr>
            <a:endParaRPr lang="en-US" sz="1800">
              <a:latin typeface="Arial" pitchFamily="-65" charset="0"/>
              <a:ea typeface="ＭＳ Ｐゴシック" pitchFamily="-65" charset="-128"/>
              <a:cs typeface="ＭＳ Ｐゴシック" pitchFamily="-65" charset="-128"/>
            </a:endParaRPr>
          </a:p>
        </p:txBody>
      </p:sp>
      <p:sp>
        <p:nvSpPr>
          <p:cNvPr id="77832" name="Rectangle 18"/>
          <p:cNvSpPr>
            <a:spLocks noChangeArrowheads="1"/>
          </p:cNvSpPr>
          <p:nvPr/>
        </p:nvSpPr>
        <p:spPr bwMode="gray">
          <a:xfrm>
            <a:off x="1252562" y="4359228"/>
            <a:ext cx="4745435" cy="273505"/>
          </a:xfrm>
          <a:prstGeom prst="rect">
            <a:avLst/>
          </a:prstGeom>
          <a:solidFill>
            <a:srgbClr val="3366CC"/>
          </a:solidFill>
          <a:ln w="9525">
            <a:noFill/>
            <a:miter lim="800000"/>
            <a:headEnd/>
            <a:tailEnd/>
          </a:ln>
          <a:effectLst>
            <a:outerShdw blurRad="53975" dist="50800" dir="2700000" algn="tl" rotWithShape="0">
              <a:srgbClr val="000000">
                <a:alpha val="43000"/>
              </a:srgbClr>
            </a:outerShdw>
            <a:reflection stA="50000" endPos="75000" dist="12700" dir="5400000" sy="-100000" algn="bl" rotWithShape="0"/>
          </a:effectLst>
        </p:spPr>
        <p:txBody>
          <a:bodyPr/>
          <a:lstStyle/>
          <a:p>
            <a:pPr>
              <a:defRPr/>
            </a:pPr>
            <a:endParaRPr lang="en-US" sz="1800">
              <a:latin typeface="Arial" pitchFamily="-65" charset="0"/>
              <a:ea typeface="ＭＳ Ｐゴシック" pitchFamily="-65" charset="-128"/>
              <a:cs typeface="ＭＳ Ｐゴシック" pitchFamily="-65" charset="-128"/>
            </a:endParaRPr>
          </a:p>
        </p:txBody>
      </p:sp>
      <p:sp>
        <p:nvSpPr>
          <p:cNvPr id="77833" name="Rectangle 19"/>
          <p:cNvSpPr>
            <a:spLocks noChangeArrowheads="1"/>
          </p:cNvSpPr>
          <p:nvPr/>
        </p:nvSpPr>
        <p:spPr bwMode="gray">
          <a:xfrm>
            <a:off x="1251712" y="4921912"/>
            <a:ext cx="2715738" cy="272824"/>
          </a:xfrm>
          <a:prstGeom prst="rect">
            <a:avLst/>
          </a:prstGeom>
          <a:solidFill>
            <a:srgbClr val="3366CC"/>
          </a:solidFill>
          <a:ln w="9525">
            <a:noFill/>
            <a:miter lim="800000"/>
            <a:headEnd/>
            <a:tailEnd/>
          </a:ln>
          <a:effectLst>
            <a:outerShdw blurRad="53975" dist="50800" dir="2700000" algn="tl" rotWithShape="0">
              <a:srgbClr val="000000">
                <a:alpha val="43000"/>
              </a:srgbClr>
            </a:outerShdw>
            <a:reflection stA="50000" endPos="75000" dist="12700" dir="5400000" sy="-100000" algn="bl" rotWithShape="0"/>
          </a:effectLst>
        </p:spPr>
        <p:txBody>
          <a:bodyPr/>
          <a:lstStyle/>
          <a:p>
            <a:pPr>
              <a:defRPr/>
            </a:pPr>
            <a:endParaRPr lang="en-US" sz="1800">
              <a:latin typeface="Arial" pitchFamily="-65" charset="0"/>
              <a:ea typeface="ＭＳ Ｐゴシック" pitchFamily="-65" charset="-128"/>
              <a:cs typeface="ＭＳ Ｐゴシック" pitchFamily="-65" charset="-128"/>
            </a:endParaRPr>
          </a:p>
        </p:txBody>
      </p:sp>
      <p:sp>
        <p:nvSpPr>
          <p:cNvPr id="77834" name="Rectangle 20"/>
          <p:cNvSpPr>
            <a:spLocks noChangeArrowheads="1"/>
          </p:cNvSpPr>
          <p:nvPr/>
        </p:nvSpPr>
        <p:spPr bwMode="gray">
          <a:xfrm>
            <a:off x="1245434" y="5484132"/>
            <a:ext cx="1925054" cy="269498"/>
          </a:xfrm>
          <a:prstGeom prst="rect">
            <a:avLst/>
          </a:prstGeom>
          <a:solidFill>
            <a:srgbClr val="3366CC"/>
          </a:solidFill>
          <a:ln w="9525">
            <a:noFill/>
            <a:miter lim="800000"/>
            <a:headEnd/>
            <a:tailEnd/>
          </a:ln>
          <a:effectLst>
            <a:outerShdw blurRad="53975" dist="50800" dir="2700000" algn="tl" rotWithShape="0">
              <a:srgbClr val="000000">
                <a:alpha val="43000"/>
              </a:srgbClr>
            </a:outerShdw>
            <a:reflection stA="50000" endPos="75000" dist="12700" dir="5400000" sy="-100000" algn="bl" rotWithShape="0"/>
          </a:effectLst>
        </p:spPr>
        <p:txBody>
          <a:bodyPr/>
          <a:lstStyle/>
          <a:p>
            <a:pPr>
              <a:defRPr/>
            </a:pPr>
            <a:endParaRPr lang="en-US" sz="1800">
              <a:latin typeface="Arial" pitchFamily="-65" charset="0"/>
              <a:ea typeface="ＭＳ Ｐゴシック" pitchFamily="-65" charset="-128"/>
              <a:cs typeface="ＭＳ Ｐゴシック" pitchFamily="-65" charset="-128"/>
            </a:endParaRPr>
          </a:p>
        </p:txBody>
      </p:sp>
      <p:sp>
        <p:nvSpPr>
          <p:cNvPr id="17423" name="Rectangle 21"/>
          <p:cNvSpPr>
            <a:spLocks noChangeArrowheads="1"/>
          </p:cNvSpPr>
          <p:nvPr/>
        </p:nvSpPr>
        <p:spPr bwMode="gray">
          <a:xfrm>
            <a:off x="1211263" y="6049963"/>
            <a:ext cx="47625" cy="274637"/>
          </a:xfrm>
          <a:prstGeom prst="rect">
            <a:avLst/>
          </a:prstGeom>
          <a:solidFill>
            <a:srgbClr val="3366CC"/>
          </a:solidFill>
          <a:ln w="9525">
            <a:noFill/>
            <a:miter lim="800000"/>
            <a:headEnd/>
            <a:tailEnd/>
          </a:ln>
        </p:spPr>
        <p:txBody>
          <a:bodyPr lIns="101835" tIns="50917" rIns="101835" bIns="50917"/>
          <a:lstStyle/>
          <a:p>
            <a:pPr defTabSz="1019175"/>
            <a:endParaRPr lang="ca-ES"/>
          </a:p>
        </p:txBody>
      </p:sp>
      <p:sp>
        <p:nvSpPr>
          <p:cNvPr id="17424" name="Rectangle 29"/>
          <p:cNvSpPr>
            <a:spLocks noChangeArrowheads="1"/>
          </p:cNvSpPr>
          <p:nvPr/>
        </p:nvSpPr>
        <p:spPr bwMode="gray">
          <a:xfrm>
            <a:off x="7651750" y="2706688"/>
            <a:ext cx="407988" cy="198437"/>
          </a:xfrm>
          <a:prstGeom prst="rect">
            <a:avLst/>
          </a:prstGeom>
          <a:noFill/>
          <a:ln w="9525">
            <a:noFill/>
            <a:miter lim="800000"/>
            <a:headEnd/>
            <a:tailEnd/>
          </a:ln>
        </p:spPr>
        <p:txBody>
          <a:bodyPr lIns="0" tIns="0" rIns="0" bIns="0">
            <a:spAutoFit/>
          </a:bodyPr>
          <a:lstStyle/>
          <a:p>
            <a:pPr defTabSz="1019175"/>
            <a:r>
              <a:rPr lang="en-US" sz="1300">
                <a:solidFill>
                  <a:schemeClr val="bg1"/>
                </a:solidFill>
              </a:rPr>
              <a:t>67%</a:t>
            </a:r>
          </a:p>
        </p:txBody>
      </p:sp>
      <p:sp>
        <p:nvSpPr>
          <p:cNvPr id="17425" name="Rectangle 30"/>
          <p:cNvSpPr>
            <a:spLocks noChangeArrowheads="1"/>
          </p:cNvSpPr>
          <p:nvPr/>
        </p:nvSpPr>
        <p:spPr bwMode="gray">
          <a:xfrm>
            <a:off x="6834188" y="3268663"/>
            <a:ext cx="330200" cy="198437"/>
          </a:xfrm>
          <a:prstGeom prst="rect">
            <a:avLst/>
          </a:prstGeom>
          <a:noFill/>
          <a:ln w="9525">
            <a:noFill/>
            <a:miter lim="800000"/>
            <a:headEnd/>
            <a:tailEnd/>
          </a:ln>
        </p:spPr>
        <p:txBody>
          <a:bodyPr wrap="none" lIns="0" tIns="0" rIns="0" bIns="0">
            <a:spAutoFit/>
          </a:bodyPr>
          <a:lstStyle/>
          <a:p>
            <a:pPr defTabSz="1019175"/>
            <a:r>
              <a:rPr lang="en-US" sz="1300">
                <a:solidFill>
                  <a:schemeClr val="bg1"/>
                </a:solidFill>
              </a:rPr>
              <a:t>59%</a:t>
            </a:r>
          </a:p>
        </p:txBody>
      </p:sp>
      <p:sp>
        <p:nvSpPr>
          <p:cNvPr id="17426" name="Rectangle 31"/>
          <p:cNvSpPr>
            <a:spLocks noChangeArrowheads="1"/>
          </p:cNvSpPr>
          <p:nvPr/>
        </p:nvSpPr>
        <p:spPr bwMode="gray">
          <a:xfrm>
            <a:off x="6535738" y="3841750"/>
            <a:ext cx="330200" cy="198438"/>
          </a:xfrm>
          <a:prstGeom prst="rect">
            <a:avLst/>
          </a:prstGeom>
          <a:noFill/>
          <a:ln w="9525">
            <a:noFill/>
            <a:miter lim="800000"/>
            <a:headEnd/>
            <a:tailEnd/>
          </a:ln>
        </p:spPr>
        <p:txBody>
          <a:bodyPr wrap="none" lIns="0" tIns="0" rIns="0" bIns="0">
            <a:spAutoFit/>
          </a:bodyPr>
          <a:lstStyle/>
          <a:p>
            <a:pPr defTabSz="1019175"/>
            <a:r>
              <a:rPr lang="en-US" sz="1300">
                <a:solidFill>
                  <a:schemeClr val="bg1"/>
                </a:solidFill>
              </a:rPr>
              <a:t>56%</a:t>
            </a:r>
          </a:p>
        </p:txBody>
      </p:sp>
      <p:sp>
        <p:nvSpPr>
          <p:cNvPr id="17427" name="Rectangle 32"/>
          <p:cNvSpPr>
            <a:spLocks noChangeArrowheads="1"/>
          </p:cNvSpPr>
          <p:nvPr/>
        </p:nvSpPr>
        <p:spPr bwMode="gray">
          <a:xfrm>
            <a:off x="5588000" y="4394200"/>
            <a:ext cx="330200" cy="198438"/>
          </a:xfrm>
          <a:prstGeom prst="rect">
            <a:avLst/>
          </a:prstGeom>
          <a:noFill/>
          <a:ln w="9525">
            <a:noFill/>
            <a:miter lim="800000"/>
            <a:headEnd/>
            <a:tailEnd/>
          </a:ln>
        </p:spPr>
        <p:txBody>
          <a:bodyPr wrap="none" lIns="0" tIns="0" rIns="0" bIns="0">
            <a:spAutoFit/>
          </a:bodyPr>
          <a:lstStyle/>
          <a:p>
            <a:pPr defTabSz="1019175"/>
            <a:r>
              <a:rPr lang="en-US" sz="1300">
                <a:solidFill>
                  <a:schemeClr val="bg1"/>
                </a:solidFill>
              </a:rPr>
              <a:t>44%</a:t>
            </a:r>
          </a:p>
        </p:txBody>
      </p:sp>
      <p:sp>
        <p:nvSpPr>
          <p:cNvPr id="17428" name="Rectangle 33"/>
          <p:cNvSpPr>
            <a:spLocks noChangeArrowheads="1"/>
          </p:cNvSpPr>
          <p:nvPr/>
        </p:nvSpPr>
        <p:spPr bwMode="gray">
          <a:xfrm>
            <a:off x="3590925" y="4967288"/>
            <a:ext cx="330200" cy="198437"/>
          </a:xfrm>
          <a:prstGeom prst="rect">
            <a:avLst/>
          </a:prstGeom>
          <a:noFill/>
          <a:ln w="9525">
            <a:noFill/>
            <a:miter lim="800000"/>
            <a:headEnd/>
            <a:tailEnd/>
          </a:ln>
        </p:spPr>
        <p:txBody>
          <a:bodyPr wrap="none" lIns="0" tIns="0" rIns="0" bIns="0">
            <a:spAutoFit/>
          </a:bodyPr>
          <a:lstStyle/>
          <a:p>
            <a:pPr defTabSz="1019175"/>
            <a:r>
              <a:rPr lang="en-US" sz="1300">
                <a:solidFill>
                  <a:schemeClr val="bg1"/>
                </a:solidFill>
              </a:rPr>
              <a:t>24%</a:t>
            </a:r>
          </a:p>
        </p:txBody>
      </p:sp>
      <p:sp>
        <p:nvSpPr>
          <p:cNvPr id="17429" name="Rectangle 34"/>
          <p:cNvSpPr>
            <a:spLocks noChangeArrowheads="1"/>
          </p:cNvSpPr>
          <p:nvPr/>
        </p:nvSpPr>
        <p:spPr bwMode="gray">
          <a:xfrm>
            <a:off x="2817813" y="5516563"/>
            <a:ext cx="330200" cy="196850"/>
          </a:xfrm>
          <a:prstGeom prst="rect">
            <a:avLst/>
          </a:prstGeom>
          <a:noFill/>
          <a:ln w="9525">
            <a:noFill/>
            <a:miter lim="800000"/>
            <a:headEnd/>
            <a:tailEnd/>
          </a:ln>
        </p:spPr>
        <p:txBody>
          <a:bodyPr wrap="none" lIns="0" tIns="0" rIns="0" bIns="0">
            <a:spAutoFit/>
          </a:bodyPr>
          <a:lstStyle/>
          <a:p>
            <a:pPr defTabSz="1019175"/>
            <a:r>
              <a:rPr lang="en-US" sz="1300">
                <a:solidFill>
                  <a:schemeClr val="bg1"/>
                </a:solidFill>
              </a:rPr>
              <a:t>19%</a:t>
            </a:r>
          </a:p>
        </p:txBody>
      </p:sp>
      <p:sp>
        <p:nvSpPr>
          <p:cNvPr id="17430" name="Rectangle 35"/>
          <p:cNvSpPr>
            <a:spLocks noChangeArrowheads="1"/>
          </p:cNvSpPr>
          <p:nvPr/>
        </p:nvSpPr>
        <p:spPr bwMode="gray">
          <a:xfrm>
            <a:off x="1363663" y="6043613"/>
            <a:ext cx="203200" cy="168275"/>
          </a:xfrm>
          <a:prstGeom prst="rect">
            <a:avLst/>
          </a:prstGeom>
          <a:noFill/>
          <a:ln w="9525">
            <a:noFill/>
            <a:miter lim="800000"/>
            <a:headEnd/>
            <a:tailEnd/>
          </a:ln>
        </p:spPr>
        <p:txBody>
          <a:bodyPr wrap="none" lIns="0" tIns="0" rIns="0" bIns="0">
            <a:spAutoFit/>
          </a:bodyPr>
          <a:lstStyle/>
          <a:p>
            <a:pPr defTabSz="1019175"/>
            <a:r>
              <a:rPr lang="en-US" sz="1100" b="1">
                <a:solidFill>
                  <a:srgbClr val="3366CC"/>
                </a:solidFill>
              </a:rPr>
              <a:t>1%</a:t>
            </a:r>
          </a:p>
        </p:txBody>
      </p:sp>
      <p:grpSp>
        <p:nvGrpSpPr>
          <p:cNvPr id="17431" name="Group 65"/>
          <p:cNvGrpSpPr>
            <a:grpSpLocks/>
          </p:cNvGrpSpPr>
          <p:nvPr/>
        </p:nvGrpSpPr>
        <p:grpSpPr bwMode="auto">
          <a:xfrm>
            <a:off x="1079500" y="6502400"/>
            <a:ext cx="8645525" cy="271463"/>
            <a:chOff x="2516" y="3704"/>
            <a:chExt cx="3236" cy="129"/>
          </a:xfrm>
        </p:grpSpPr>
        <p:sp>
          <p:nvSpPr>
            <p:cNvPr id="17441" name="Line 22"/>
            <p:cNvSpPr>
              <a:spLocks noChangeShapeType="1"/>
            </p:cNvSpPr>
            <p:nvPr/>
          </p:nvSpPr>
          <p:spPr bwMode="gray">
            <a:xfrm>
              <a:off x="2568" y="3704"/>
              <a:ext cx="3184" cy="1"/>
            </a:xfrm>
            <a:prstGeom prst="line">
              <a:avLst/>
            </a:prstGeom>
            <a:noFill/>
            <a:ln w="9525">
              <a:solidFill>
                <a:srgbClr val="000000"/>
              </a:solidFill>
              <a:round/>
              <a:headEnd/>
              <a:tailEnd/>
            </a:ln>
          </p:spPr>
          <p:txBody>
            <a:bodyPr/>
            <a:lstStyle/>
            <a:p>
              <a:endParaRPr lang="hu-HU"/>
            </a:p>
          </p:txBody>
        </p:sp>
        <p:sp>
          <p:nvSpPr>
            <p:cNvPr id="17442" name="Line 23"/>
            <p:cNvSpPr>
              <a:spLocks noChangeShapeType="1"/>
            </p:cNvSpPr>
            <p:nvPr/>
          </p:nvSpPr>
          <p:spPr bwMode="gray">
            <a:xfrm flipV="1">
              <a:off x="2568" y="3704"/>
              <a:ext cx="2" cy="25"/>
            </a:xfrm>
            <a:prstGeom prst="line">
              <a:avLst/>
            </a:prstGeom>
            <a:noFill/>
            <a:ln w="9525">
              <a:solidFill>
                <a:srgbClr val="000000"/>
              </a:solidFill>
              <a:round/>
              <a:headEnd/>
              <a:tailEnd/>
            </a:ln>
          </p:spPr>
          <p:txBody>
            <a:bodyPr/>
            <a:lstStyle/>
            <a:p>
              <a:endParaRPr lang="hu-HU"/>
            </a:p>
          </p:txBody>
        </p:sp>
        <p:sp>
          <p:nvSpPr>
            <p:cNvPr id="17443" name="Rectangle 36"/>
            <p:cNvSpPr>
              <a:spLocks noChangeArrowheads="1"/>
            </p:cNvSpPr>
            <p:nvPr/>
          </p:nvSpPr>
          <p:spPr bwMode="gray">
            <a:xfrm>
              <a:off x="2516" y="3761"/>
              <a:ext cx="68" cy="72"/>
            </a:xfrm>
            <a:prstGeom prst="rect">
              <a:avLst/>
            </a:prstGeom>
            <a:noFill/>
            <a:ln w="9525">
              <a:noFill/>
              <a:miter lim="800000"/>
              <a:headEnd/>
              <a:tailEnd/>
            </a:ln>
          </p:spPr>
          <p:txBody>
            <a:bodyPr wrap="none" lIns="0" tIns="0" rIns="0" bIns="0">
              <a:spAutoFit/>
            </a:bodyPr>
            <a:lstStyle/>
            <a:p>
              <a:pPr defTabSz="1019175"/>
              <a:r>
                <a:rPr lang="en-US" sz="1000">
                  <a:solidFill>
                    <a:srgbClr val="000000"/>
                  </a:solidFill>
                </a:rPr>
                <a:t>0%</a:t>
              </a:r>
              <a:endParaRPr lang="en-US"/>
            </a:p>
          </p:txBody>
        </p:sp>
        <p:sp>
          <p:nvSpPr>
            <p:cNvPr id="17444" name="Line 24"/>
            <p:cNvSpPr>
              <a:spLocks noChangeShapeType="1"/>
            </p:cNvSpPr>
            <p:nvPr/>
          </p:nvSpPr>
          <p:spPr bwMode="gray">
            <a:xfrm flipV="1">
              <a:off x="3369" y="3704"/>
              <a:ext cx="2" cy="25"/>
            </a:xfrm>
            <a:prstGeom prst="line">
              <a:avLst/>
            </a:prstGeom>
            <a:noFill/>
            <a:ln w="9525">
              <a:solidFill>
                <a:srgbClr val="000000"/>
              </a:solidFill>
              <a:round/>
              <a:headEnd/>
              <a:tailEnd/>
            </a:ln>
          </p:spPr>
          <p:txBody>
            <a:bodyPr/>
            <a:lstStyle/>
            <a:p>
              <a:endParaRPr lang="hu-HU"/>
            </a:p>
          </p:txBody>
        </p:sp>
        <p:sp>
          <p:nvSpPr>
            <p:cNvPr id="17445" name="Rectangle 37"/>
            <p:cNvSpPr>
              <a:spLocks noChangeArrowheads="1"/>
            </p:cNvSpPr>
            <p:nvPr/>
          </p:nvSpPr>
          <p:spPr bwMode="gray">
            <a:xfrm>
              <a:off x="3287" y="3761"/>
              <a:ext cx="95" cy="72"/>
            </a:xfrm>
            <a:prstGeom prst="rect">
              <a:avLst/>
            </a:prstGeom>
            <a:noFill/>
            <a:ln w="9525">
              <a:noFill/>
              <a:miter lim="800000"/>
              <a:headEnd/>
              <a:tailEnd/>
            </a:ln>
          </p:spPr>
          <p:txBody>
            <a:bodyPr wrap="none" lIns="0" tIns="0" rIns="0" bIns="0">
              <a:spAutoFit/>
            </a:bodyPr>
            <a:lstStyle/>
            <a:p>
              <a:pPr defTabSz="1019175"/>
              <a:r>
                <a:rPr lang="en-US" sz="1000">
                  <a:solidFill>
                    <a:srgbClr val="000000"/>
                  </a:solidFill>
                </a:rPr>
                <a:t>20%</a:t>
              </a:r>
              <a:endParaRPr lang="en-US"/>
            </a:p>
          </p:txBody>
        </p:sp>
        <p:sp>
          <p:nvSpPr>
            <p:cNvPr id="17446" name="Line 25"/>
            <p:cNvSpPr>
              <a:spLocks noChangeShapeType="1"/>
            </p:cNvSpPr>
            <p:nvPr/>
          </p:nvSpPr>
          <p:spPr bwMode="gray">
            <a:xfrm flipV="1">
              <a:off x="4157" y="3704"/>
              <a:ext cx="2" cy="25"/>
            </a:xfrm>
            <a:prstGeom prst="line">
              <a:avLst/>
            </a:prstGeom>
            <a:noFill/>
            <a:ln w="9525">
              <a:solidFill>
                <a:srgbClr val="000000"/>
              </a:solidFill>
              <a:round/>
              <a:headEnd/>
              <a:tailEnd/>
            </a:ln>
          </p:spPr>
          <p:txBody>
            <a:bodyPr/>
            <a:lstStyle/>
            <a:p>
              <a:endParaRPr lang="hu-HU"/>
            </a:p>
          </p:txBody>
        </p:sp>
        <p:sp>
          <p:nvSpPr>
            <p:cNvPr id="17447" name="Rectangle 38"/>
            <p:cNvSpPr>
              <a:spLocks noChangeArrowheads="1"/>
            </p:cNvSpPr>
            <p:nvPr/>
          </p:nvSpPr>
          <p:spPr bwMode="gray">
            <a:xfrm>
              <a:off x="4075" y="3761"/>
              <a:ext cx="95" cy="72"/>
            </a:xfrm>
            <a:prstGeom prst="rect">
              <a:avLst/>
            </a:prstGeom>
            <a:noFill/>
            <a:ln w="9525">
              <a:noFill/>
              <a:miter lim="800000"/>
              <a:headEnd/>
              <a:tailEnd/>
            </a:ln>
          </p:spPr>
          <p:txBody>
            <a:bodyPr wrap="none" lIns="0" tIns="0" rIns="0" bIns="0">
              <a:spAutoFit/>
            </a:bodyPr>
            <a:lstStyle/>
            <a:p>
              <a:pPr defTabSz="1019175"/>
              <a:r>
                <a:rPr lang="en-US" sz="1000">
                  <a:solidFill>
                    <a:srgbClr val="000000"/>
                  </a:solidFill>
                </a:rPr>
                <a:t>40%</a:t>
              </a:r>
              <a:endParaRPr lang="en-US"/>
            </a:p>
          </p:txBody>
        </p:sp>
        <p:sp>
          <p:nvSpPr>
            <p:cNvPr id="17448" name="Line 26"/>
            <p:cNvSpPr>
              <a:spLocks noChangeShapeType="1"/>
            </p:cNvSpPr>
            <p:nvPr/>
          </p:nvSpPr>
          <p:spPr bwMode="gray">
            <a:xfrm flipV="1">
              <a:off x="4884" y="3704"/>
              <a:ext cx="1" cy="25"/>
            </a:xfrm>
            <a:prstGeom prst="line">
              <a:avLst/>
            </a:prstGeom>
            <a:noFill/>
            <a:ln w="9525">
              <a:solidFill>
                <a:srgbClr val="000000"/>
              </a:solidFill>
              <a:round/>
              <a:headEnd/>
              <a:tailEnd/>
            </a:ln>
          </p:spPr>
          <p:txBody>
            <a:bodyPr/>
            <a:lstStyle/>
            <a:p>
              <a:endParaRPr lang="hu-HU"/>
            </a:p>
          </p:txBody>
        </p:sp>
        <p:sp>
          <p:nvSpPr>
            <p:cNvPr id="17449" name="Rectangle 39"/>
            <p:cNvSpPr>
              <a:spLocks noChangeArrowheads="1"/>
            </p:cNvSpPr>
            <p:nvPr/>
          </p:nvSpPr>
          <p:spPr bwMode="gray">
            <a:xfrm>
              <a:off x="4800" y="3761"/>
              <a:ext cx="95" cy="72"/>
            </a:xfrm>
            <a:prstGeom prst="rect">
              <a:avLst/>
            </a:prstGeom>
            <a:noFill/>
            <a:ln w="9525">
              <a:noFill/>
              <a:miter lim="800000"/>
              <a:headEnd/>
              <a:tailEnd/>
            </a:ln>
          </p:spPr>
          <p:txBody>
            <a:bodyPr wrap="none" lIns="0" tIns="0" rIns="0" bIns="0">
              <a:spAutoFit/>
            </a:bodyPr>
            <a:lstStyle/>
            <a:p>
              <a:pPr defTabSz="1019175"/>
              <a:r>
                <a:rPr lang="en-US" sz="1000">
                  <a:solidFill>
                    <a:srgbClr val="000000"/>
                  </a:solidFill>
                </a:rPr>
                <a:t>60%</a:t>
              </a:r>
              <a:endParaRPr lang="en-US"/>
            </a:p>
          </p:txBody>
        </p:sp>
        <p:sp>
          <p:nvSpPr>
            <p:cNvPr id="17450" name="Line 27"/>
            <p:cNvSpPr>
              <a:spLocks noChangeShapeType="1"/>
            </p:cNvSpPr>
            <p:nvPr/>
          </p:nvSpPr>
          <p:spPr bwMode="gray">
            <a:xfrm flipV="1">
              <a:off x="5657" y="3704"/>
              <a:ext cx="1" cy="25"/>
            </a:xfrm>
            <a:prstGeom prst="line">
              <a:avLst/>
            </a:prstGeom>
            <a:noFill/>
            <a:ln w="9525">
              <a:solidFill>
                <a:srgbClr val="000000"/>
              </a:solidFill>
              <a:round/>
              <a:headEnd/>
              <a:tailEnd/>
            </a:ln>
          </p:spPr>
          <p:txBody>
            <a:bodyPr/>
            <a:lstStyle/>
            <a:p>
              <a:endParaRPr lang="hu-HU"/>
            </a:p>
          </p:txBody>
        </p:sp>
        <p:sp>
          <p:nvSpPr>
            <p:cNvPr id="17451" name="Rectangle 40"/>
            <p:cNvSpPr>
              <a:spLocks noChangeArrowheads="1"/>
            </p:cNvSpPr>
            <p:nvPr/>
          </p:nvSpPr>
          <p:spPr bwMode="gray">
            <a:xfrm>
              <a:off x="5597" y="3761"/>
              <a:ext cx="94" cy="72"/>
            </a:xfrm>
            <a:prstGeom prst="rect">
              <a:avLst/>
            </a:prstGeom>
            <a:noFill/>
            <a:ln w="9525">
              <a:noFill/>
              <a:miter lim="800000"/>
              <a:headEnd/>
              <a:tailEnd/>
            </a:ln>
          </p:spPr>
          <p:txBody>
            <a:bodyPr wrap="none" lIns="0" tIns="0" rIns="0" bIns="0">
              <a:spAutoFit/>
            </a:bodyPr>
            <a:lstStyle/>
            <a:p>
              <a:pPr defTabSz="1019175"/>
              <a:r>
                <a:rPr lang="en-US" sz="1000">
                  <a:solidFill>
                    <a:srgbClr val="000000"/>
                  </a:solidFill>
                </a:rPr>
                <a:t>80%</a:t>
              </a:r>
              <a:endParaRPr lang="en-US"/>
            </a:p>
          </p:txBody>
        </p:sp>
      </p:grpSp>
      <p:sp>
        <p:nvSpPr>
          <p:cNvPr id="17432" name="Rectangle 42"/>
          <p:cNvSpPr>
            <a:spLocks noChangeArrowheads="1"/>
          </p:cNvSpPr>
          <p:nvPr/>
        </p:nvSpPr>
        <p:spPr bwMode="gray">
          <a:xfrm>
            <a:off x="1306513" y="2698750"/>
            <a:ext cx="3251200" cy="198438"/>
          </a:xfrm>
          <a:prstGeom prst="rect">
            <a:avLst/>
          </a:prstGeom>
          <a:noFill/>
          <a:ln w="9525">
            <a:noFill/>
            <a:miter lim="800000"/>
            <a:headEnd/>
            <a:tailEnd/>
          </a:ln>
        </p:spPr>
        <p:txBody>
          <a:bodyPr wrap="none" lIns="0" tIns="0" rIns="0" bIns="0">
            <a:spAutoFit/>
          </a:bodyPr>
          <a:lstStyle/>
          <a:p>
            <a:pPr defTabSz="1019175"/>
            <a:r>
              <a:rPr lang="en-US" sz="1300" b="1">
                <a:solidFill>
                  <a:schemeClr val="bg1"/>
                </a:solidFill>
              </a:rPr>
              <a:t>Aligning projects with business priorities</a:t>
            </a:r>
          </a:p>
        </p:txBody>
      </p:sp>
      <p:sp>
        <p:nvSpPr>
          <p:cNvPr id="17433" name="Rectangle 43"/>
          <p:cNvSpPr>
            <a:spLocks noChangeArrowheads="1"/>
          </p:cNvSpPr>
          <p:nvPr/>
        </p:nvSpPr>
        <p:spPr bwMode="gray">
          <a:xfrm>
            <a:off x="1306513" y="3260725"/>
            <a:ext cx="3086100" cy="198438"/>
          </a:xfrm>
          <a:prstGeom prst="rect">
            <a:avLst/>
          </a:prstGeom>
          <a:noFill/>
          <a:ln w="9525">
            <a:noFill/>
            <a:miter lim="800000"/>
            <a:headEnd/>
            <a:tailEnd/>
          </a:ln>
        </p:spPr>
        <p:txBody>
          <a:bodyPr wrap="none" lIns="0" tIns="0" rIns="0" bIns="0">
            <a:spAutoFit/>
          </a:bodyPr>
          <a:lstStyle/>
          <a:p>
            <a:pPr defTabSz="1019175"/>
            <a:r>
              <a:rPr lang="en-US" sz="1300" b="1">
                <a:solidFill>
                  <a:schemeClr val="bg1"/>
                </a:solidFill>
              </a:rPr>
              <a:t>Demonstrating ROI and business value</a:t>
            </a:r>
          </a:p>
        </p:txBody>
      </p:sp>
      <p:sp>
        <p:nvSpPr>
          <p:cNvPr id="17434" name="Rectangle 44"/>
          <p:cNvSpPr>
            <a:spLocks noChangeArrowheads="1"/>
          </p:cNvSpPr>
          <p:nvPr/>
        </p:nvSpPr>
        <p:spPr bwMode="gray">
          <a:xfrm>
            <a:off x="1306513" y="3824288"/>
            <a:ext cx="2357437" cy="200025"/>
          </a:xfrm>
          <a:prstGeom prst="rect">
            <a:avLst/>
          </a:prstGeom>
          <a:noFill/>
          <a:ln w="9525">
            <a:noFill/>
            <a:miter lim="800000"/>
            <a:headEnd/>
            <a:tailEnd/>
          </a:ln>
        </p:spPr>
        <p:txBody>
          <a:bodyPr wrap="none" lIns="0" tIns="0" rIns="0" bIns="0">
            <a:spAutoFit/>
          </a:bodyPr>
          <a:lstStyle/>
          <a:p>
            <a:pPr defTabSz="1019175"/>
            <a:r>
              <a:rPr lang="en-US" sz="1300" b="1">
                <a:solidFill>
                  <a:schemeClr val="bg1"/>
                </a:solidFill>
              </a:rPr>
              <a:t>Demonstrating cost reduction</a:t>
            </a:r>
          </a:p>
        </p:txBody>
      </p:sp>
      <p:sp>
        <p:nvSpPr>
          <p:cNvPr id="17435" name="Rectangle 45"/>
          <p:cNvSpPr>
            <a:spLocks noChangeArrowheads="1"/>
          </p:cNvSpPr>
          <p:nvPr/>
        </p:nvSpPr>
        <p:spPr bwMode="gray">
          <a:xfrm>
            <a:off x="1306513" y="4364038"/>
            <a:ext cx="6307137" cy="198437"/>
          </a:xfrm>
          <a:prstGeom prst="rect">
            <a:avLst/>
          </a:prstGeom>
          <a:noFill/>
          <a:ln w="9525">
            <a:noFill/>
            <a:miter lim="800000"/>
            <a:headEnd/>
            <a:tailEnd/>
          </a:ln>
        </p:spPr>
        <p:txBody>
          <a:bodyPr lIns="0" tIns="0" rIns="0" bIns="0">
            <a:spAutoFit/>
          </a:bodyPr>
          <a:lstStyle/>
          <a:p>
            <a:pPr defTabSz="1019175"/>
            <a:r>
              <a:rPr lang="en-US" sz="1300" b="1">
                <a:solidFill>
                  <a:schemeClr val="bg1"/>
                </a:solidFill>
              </a:rPr>
              <a:t>Communicating with stakeholders</a:t>
            </a:r>
          </a:p>
        </p:txBody>
      </p:sp>
      <p:sp>
        <p:nvSpPr>
          <p:cNvPr id="17436" name="Rectangle 46"/>
          <p:cNvSpPr>
            <a:spLocks noChangeArrowheads="1"/>
          </p:cNvSpPr>
          <p:nvPr/>
        </p:nvSpPr>
        <p:spPr bwMode="gray">
          <a:xfrm>
            <a:off x="1306513" y="4949825"/>
            <a:ext cx="1066800" cy="196850"/>
          </a:xfrm>
          <a:prstGeom prst="rect">
            <a:avLst/>
          </a:prstGeom>
          <a:noFill/>
          <a:ln w="9525">
            <a:noFill/>
            <a:miter lim="800000"/>
            <a:headEnd/>
            <a:tailEnd/>
          </a:ln>
        </p:spPr>
        <p:txBody>
          <a:bodyPr wrap="none" lIns="0" tIns="0" rIns="0" bIns="0">
            <a:spAutoFit/>
          </a:bodyPr>
          <a:lstStyle/>
          <a:p>
            <a:pPr defTabSz="1019175"/>
            <a:r>
              <a:rPr lang="en-US" sz="1300" b="1">
                <a:solidFill>
                  <a:schemeClr val="bg1"/>
                </a:solidFill>
              </a:rPr>
              <a:t>Reprioritizing</a:t>
            </a:r>
          </a:p>
        </p:txBody>
      </p:sp>
      <p:sp>
        <p:nvSpPr>
          <p:cNvPr id="17437" name="Rectangle 47"/>
          <p:cNvSpPr>
            <a:spLocks noChangeArrowheads="1"/>
          </p:cNvSpPr>
          <p:nvPr/>
        </p:nvSpPr>
        <p:spPr bwMode="gray">
          <a:xfrm>
            <a:off x="1306513" y="5505450"/>
            <a:ext cx="1435100" cy="198438"/>
          </a:xfrm>
          <a:prstGeom prst="rect">
            <a:avLst/>
          </a:prstGeom>
          <a:noFill/>
          <a:ln w="9525">
            <a:noFill/>
            <a:miter lim="800000"/>
            <a:headEnd/>
            <a:tailEnd/>
          </a:ln>
        </p:spPr>
        <p:txBody>
          <a:bodyPr wrap="none" lIns="0" tIns="0" rIns="0" bIns="0">
            <a:spAutoFit/>
          </a:bodyPr>
          <a:lstStyle/>
          <a:p>
            <a:pPr defTabSz="1019175"/>
            <a:r>
              <a:rPr lang="en-US" sz="1300" b="1">
                <a:solidFill>
                  <a:schemeClr val="bg1"/>
                </a:solidFill>
              </a:rPr>
              <a:t>IT/BU Governance</a:t>
            </a:r>
          </a:p>
        </p:txBody>
      </p:sp>
      <p:sp>
        <p:nvSpPr>
          <p:cNvPr id="17438" name="Rectangle 48"/>
          <p:cNvSpPr>
            <a:spLocks noChangeArrowheads="1"/>
          </p:cNvSpPr>
          <p:nvPr/>
        </p:nvSpPr>
        <p:spPr bwMode="gray">
          <a:xfrm>
            <a:off x="1638300" y="6080125"/>
            <a:ext cx="441325" cy="196850"/>
          </a:xfrm>
          <a:prstGeom prst="rect">
            <a:avLst/>
          </a:prstGeom>
          <a:noFill/>
          <a:ln w="9525">
            <a:noFill/>
            <a:miter lim="800000"/>
            <a:headEnd/>
            <a:tailEnd/>
          </a:ln>
        </p:spPr>
        <p:txBody>
          <a:bodyPr wrap="none" lIns="0" tIns="0" rIns="0" bIns="0">
            <a:spAutoFit/>
          </a:bodyPr>
          <a:lstStyle/>
          <a:p>
            <a:pPr algn="r" defTabSz="1019175"/>
            <a:r>
              <a:rPr lang="en-US" sz="1300" b="1"/>
              <a:t>Other</a:t>
            </a:r>
          </a:p>
        </p:txBody>
      </p:sp>
      <p:sp>
        <p:nvSpPr>
          <p:cNvPr id="126" name="Line 32"/>
          <p:cNvSpPr>
            <a:spLocks noChangeShapeType="1"/>
          </p:cNvSpPr>
          <p:nvPr/>
        </p:nvSpPr>
        <p:spPr bwMode="auto">
          <a:xfrm>
            <a:off x="7938" y="1474788"/>
            <a:ext cx="10058400" cy="0"/>
          </a:xfrm>
          <a:prstGeom prst="line">
            <a:avLst/>
          </a:prstGeom>
          <a:noFill/>
          <a:ln w="9525">
            <a:solidFill>
              <a:schemeClr val="tx2"/>
            </a:solidFill>
            <a:round/>
            <a:headEnd/>
            <a:tailEnd/>
          </a:ln>
          <a:effectLst/>
        </p:spPr>
        <p:txBody>
          <a:bodyPr wrap="none" anchor="ctr"/>
          <a:lstStyle/>
          <a:p>
            <a:pPr>
              <a:defRPr/>
            </a:pPr>
            <a:endParaRPr lang="en-US" sz="1800" dirty="0">
              <a:latin typeface="Arial" pitchFamily="-65" charset="0"/>
              <a:ea typeface="+mn-ea"/>
            </a:endParaRPr>
          </a:p>
        </p:txBody>
      </p:sp>
      <p:sp>
        <p:nvSpPr>
          <p:cNvPr id="17440" name="Text Box 82"/>
          <p:cNvSpPr txBox="1">
            <a:spLocks noChangeArrowheads="1"/>
          </p:cNvSpPr>
          <p:nvPr/>
        </p:nvSpPr>
        <p:spPr bwMode="auto">
          <a:xfrm>
            <a:off x="217488" y="7143750"/>
            <a:ext cx="4864100" cy="228600"/>
          </a:xfrm>
          <a:prstGeom prst="rect">
            <a:avLst/>
          </a:prstGeom>
          <a:noFill/>
          <a:ln w="9525">
            <a:noFill/>
            <a:miter lim="800000"/>
            <a:headEnd/>
            <a:tailEnd/>
          </a:ln>
        </p:spPr>
        <p:txBody>
          <a:bodyPr wrap="none">
            <a:spAutoFit/>
          </a:bodyPr>
          <a:lstStyle/>
          <a:p>
            <a:pPr defTabSz="1019175"/>
            <a:r>
              <a:rPr lang="en-US" sz="900"/>
              <a:t>Source: IBM Market Insights, </a:t>
            </a:r>
            <a:r>
              <a:rPr lang="en-US" sz="900" i="1"/>
              <a:t>Service Management In an Uncertain Economy, January 2009</a:t>
            </a:r>
            <a:r>
              <a:rPr lang="en-US" sz="900"/>
              <a:t>.</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1"/>
          <p:cNvSpPr>
            <a:spLocks noGrp="1"/>
          </p:cNvSpPr>
          <p:nvPr>
            <p:ph type="sldNum" sz="quarter" idx="10"/>
          </p:nvPr>
        </p:nvSpPr>
        <p:spPr>
          <a:noFill/>
        </p:spPr>
        <p:txBody>
          <a:bodyPr/>
          <a:lstStyle/>
          <a:p>
            <a:pPr defTabSz="1019175"/>
            <a:fld id="{9F59FE65-9B1A-42FB-B5B7-309DE7F21782}" type="slidenum">
              <a:rPr lang="en-US"/>
              <a:pPr defTabSz="1019175"/>
              <a:t>15</a:t>
            </a:fld>
            <a:endParaRPr lang="en-US"/>
          </a:p>
        </p:txBody>
      </p:sp>
      <p:sp>
        <p:nvSpPr>
          <p:cNvPr id="18435" name="Rectangle 52"/>
          <p:cNvSpPr>
            <a:spLocks noChangeArrowheads="1"/>
          </p:cNvSpPr>
          <p:nvPr/>
        </p:nvSpPr>
        <p:spPr bwMode="auto">
          <a:xfrm>
            <a:off x="0" y="1449388"/>
            <a:ext cx="10058400" cy="546100"/>
          </a:xfrm>
          <a:prstGeom prst="rect">
            <a:avLst/>
          </a:prstGeom>
          <a:solidFill>
            <a:schemeClr val="accent1">
              <a:alpha val="20000"/>
            </a:schemeClr>
          </a:solidFill>
          <a:ln w="9525">
            <a:noFill/>
            <a:miter lim="800000"/>
            <a:headEnd/>
            <a:tailEnd/>
          </a:ln>
        </p:spPr>
        <p:txBody>
          <a:bodyPr wrap="none" lIns="101835" tIns="50917" rIns="101835" bIns="50917" anchor="ctr"/>
          <a:lstStyle/>
          <a:p>
            <a:pPr defTabSz="1019175"/>
            <a:endParaRPr lang="ca-ES"/>
          </a:p>
        </p:txBody>
      </p:sp>
      <p:sp>
        <p:nvSpPr>
          <p:cNvPr id="18436" name="Rectangle 2"/>
          <p:cNvSpPr>
            <a:spLocks noGrp="1" noChangeArrowheads="1"/>
          </p:cNvSpPr>
          <p:nvPr>
            <p:ph type="title" idx="4294967295"/>
          </p:nvPr>
        </p:nvSpPr>
        <p:spPr>
          <a:xfrm>
            <a:off x="214313" y="593725"/>
            <a:ext cx="9551987" cy="904875"/>
          </a:xfrm>
        </p:spPr>
        <p:txBody>
          <a:bodyPr lIns="101835" tIns="50917" rIns="101835" bIns="50917"/>
          <a:lstStyle/>
          <a:p>
            <a:pPr eaLnBrk="1" hangingPunct="1"/>
            <a:r>
              <a:rPr lang="en-US" sz="2400"/>
              <a:t>… and understanding which business functions are the most dependant on IT services for productivity</a:t>
            </a:r>
            <a:endParaRPr lang="en-US" sz="3000">
              <a:solidFill>
                <a:srgbClr val="0066CC"/>
              </a:solidFill>
            </a:endParaRPr>
          </a:p>
        </p:txBody>
      </p:sp>
      <p:sp>
        <p:nvSpPr>
          <p:cNvPr id="18437" name="Text Box 49"/>
          <p:cNvSpPr txBox="1">
            <a:spLocks noChangeArrowheads="1"/>
          </p:cNvSpPr>
          <p:nvPr/>
        </p:nvSpPr>
        <p:spPr bwMode="auto">
          <a:xfrm>
            <a:off x="309563" y="1473200"/>
            <a:ext cx="8575675" cy="527050"/>
          </a:xfrm>
          <a:prstGeom prst="rect">
            <a:avLst/>
          </a:prstGeom>
          <a:noFill/>
          <a:ln w="9525">
            <a:noFill/>
            <a:miter lim="800000"/>
            <a:headEnd/>
            <a:tailEnd/>
          </a:ln>
        </p:spPr>
        <p:txBody>
          <a:bodyPr lIns="101835" tIns="50917" rIns="101835" bIns="50917">
            <a:spAutoFit/>
          </a:bodyPr>
          <a:lstStyle/>
          <a:p>
            <a:pPr defTabSz="1019175"/>
            <a:r>
              <a:rPr lang="en-US" sz="1400" i="1">
                <a:ea typeface="SimSun" pitchFamily="2" charset="-122"/>
              </a:rPr>
              <a:t>Which business functions/processes are the most significant users of IT services to support, enable or automate their business activities?</a:t>
            </a:r>
            <a:endParaRPr lang="en-US" sz="1400" i="1"/>
          </a:p>
        </p:txBody>
      </p:sp>
      <p:sp>
        <p:nvSpPr>
          <p:cNvPr id="18438" name="Text Box 50"/>
          <p:cNvSpPr txBox="1">
            <a:spLocks noChangeArrowheads="1"/>
          </p:cNvSpPr>
          <p:nvPr/>
        </p:nvSpPr>
        <p:spPr bwMode="auto">
          <a:xfrm>
            <a:off x="777875" y="2060575"/>
            <a:ext cx="8156575" cy="650875"/>
          </a:xfrm>
          <a:prstGeom prst="rect">
            <a:avLst/>
          </a:prstGeom>
          <a:noFill/>
          <a:ln w="9525">
            <a:noFill/>
            <a:miter lim="800000"/>
            <a:headEnd/>
            <a:tailEnd/>
          </a:ln>
        </p:spPr>
        <p:txBody>
          <a:bodyPr lIns="101835" tIns="50917" rIns="101835" bIns="50917">
            <a:spAutoFit/>
          </a:bodyPr>
          <a:lstStyle/>
          <a:p>
            <a:pPr defTabSz="1019175"/>
            <a:r>
              <a:rPr lang="en-US" sz="1800">
                <a:solidFill>
                  <a:srgbClr val="333333"/>
                </a:solidFill>
                <a:ea typeface="SimSun" pitchFamily="2" charset="-122"/>
              </a:rPr>
              <a:t>Business functions/processes that are the most significant users of IT services: </a:t>
            </a:r>
            <a:r>
              <a:rPr lang="en-US" sz="1800" i="1">
                <a:solidFill>
                  <a:srgbClr val="6666FB"/>
                </a:solidFill>
                <a:ea typeface="SimSun" pitchFamily="2" charset="-122"/>
              </a:rPr>
              <a:t>Finance, HR, Customer Relationships and Information Access</a:t>
            </a:r>
            <a:endParaRPr lang="en-US" sz="1800" i="1">
              <a:solidFill>
                <a:srgbClr val="6666FB"/>
              </a:solidFill>
            </a:endParaRPr>
          </a:p>
        </p:txBody>
      </p:sp>
      <p:sp>
        <p:nvSpPr>
          <p:cNvPr id="51" name="Line 32"/>
          <p:cNvSpPr>
            <a:spLocks noChangeShapeType="1"/>
          </p:cNvSpPr>
          <p:nvPr/>
        </p:nvSpPr>
        <p:spPr bwMode="auto">
          <a:xfrm>
            <a:off x="0" y="2005013"/>
            <a:ext cx="10058400" cy="0"/>
          </a:xfrm>
          <a:prstGeom prst="line">
            <a:avLst/>
          </a:prstGeom>
          <a:noFill/>
          <a:ln w="9525">
            <a:solidFill>
              <a:schemeClr val="tx2"/>
            </a:solidFill>
            <a:round/>
            <a:headEnd/>
            <a:tailEnd/>
          </a:ln>
          <a:effectLst/>
        </p:spPr>
        <p:txBody>
          <a:bodyPr wrap="none" anchor="ctr"/>
          <a:lstStyle/>
          <a:p>
            <a:pPr>
              <a:defRPr/>
            </a:pPr>
            <a:endParaRPr lang="en-US" sz="1800" dirty="0">
              <a:latin typeface="Arial" pitchFamily="-65" charset="0"/>
              <a:ea typeface="+mn-ea"/>
            </a:endParaRPr>
          </a:p>
        </p:txBody>
      </p:sp>
      <p:sp>
        <p:nvSpPr>
          <p:cNvPr id="18440" name="Text Box 6"/>
          <p:cNvSpPr txBox="1">
            <a:spLocks noChangeArrowheads="1"/>
          </p:cNvSpPr>
          <p:nvPr/>
        </p:nvSpPr>
        <p:spPr bwMode="auto">
          <a:xfrm>
            <a:off x="827088" y="6970713"/>
            <a:ext cx="7889875" cy="269875"/>
          </a:xfrm>
          <a:prstGeom prst="rect">
            <a:avLst/>
          </a:prstGeom>
          <a:noFill/>
          <a:ln w="9525">
            <a:noFill/>
            <a:miter lim="800000"/>
            <a:headEnd/>
            <a:tailEnd/>
          </a:ln>
        </p:spPr>
        <p:txBody>
          <a:bodyPr lIns="101835" tIns="50917" rIns="101835" bIns="50917">
            <a:spAutoFit/>
          </a:bodyPr>
          <a:lstStyle/>
          <a:p>
            <a:pPr algn="ctr" defTabSz="1019175">
              <a:spcBef>
                <a:spcPct val="50000"/>
              </a:spcBef>
            </a:pPr>
            <a:r>
              <a:rPr lang="en-US" sz="1100"/>
              <a:t>Percent selected (Note: Respondents could select multiple functions/processes.)</a:t>
            </a:r>
            <a:endParaRPr lang="en-US" sz="1100" u="sng"/>
          </a:p>
        </p:txBody>
      </p:sp>
      <p:sp>
        <p:nvSpPr>
          <p:cNvPr id="2" name="Rectangle 60"/>
          <p:cNvSpPr>
            <a:spLocks noChangeArrowheads="1"/>
          </p:cNvSpPr>
          <p:nvPr/>
        </p:nvSpPr>
        <p:spPr bwMode="gray">
          <a:xfrm>
            <a:off x="936008" y="2776270"/>
            <a:ext cx="7696968" cy="240048"/>
          </a:xfrm>
          <a:prstGeom prst="rect">
            <a:avLst/>
          </a:prstGeom>
          <a:solidFill>
            <a:srgbClr val="3366CC"/>
          </a:solidFill>
          <a:ln w="9525">
            <a:noFill/>
            <a:miter lim="800000"/>
            <a:headEnd/>
            <a:tailEnd/>
          </a:ln>
          <a:effectLst>
            <a:outerShdw blurRad="53975" dist="50800" dir="2700000" algn="tl" rotWithShape="0">
              <a:srgbClr val="000000">
                <a:alpha val="43000"/>
              </a:srgbClr>
            </a:outerShdw>
            <a:reflection stA="50000" endPos="75000" dist="12700" dir="5400000" sy="-100000" algn="bl" rotWithShape="0"/>
          </a:effectLst>
        </p:spPr>
        <p:txBody>
          <a:bodyPr/>
          <a:lstStyle/>
          <a:p>
            <a:pPr>
              <a:defRPr/>
            </a:pPr>
            <a:endParaRPr lang="en-US" sz="1800">
              <a:latin typeface="Arial" pitchFamily="-65" charset="0"/>
              <a:ea typeface="ＭＳ Ｐゴシック" pitchFamily="-65" charset="-128"/>
              <a:cs typeface="ＭＳ Ｐゴシック" pitchFamily="-65" charset="-128"/>
            </a:endParaRPr>
          </a:p>
        </p:txBody>
      </p:sp>
      <p:sp>
        <p:nvSpPr>
          <p:cNvPr id="78853" name="Rectangle 61"/>
          <p:cNvSpPr>
            <a:spLocks noChangeArrowheads="1"/>
          </p:cNvSpPr>
          <p:nvPr/>
        </p:nvSpPr>
        <p:spPr bwMode="gray">
          <a:xfrm>
            <a:off x="935527" y="3135789"/>
            <a:ext cx="7027060" cy="239327"/>
          </a:xfrm>
          <a:prstGeom prst="rect">
            <a:avLst/>
          </a:prstGeom>
          <a:solidFill>
            <a:srgbClr val="3366CC"/>
          </a:solidFill>
          <a:ln w="9525">
            <a:noFill/>
            <a:miter lim="800000"/>
            <a:headEnd/>
            <a:tailEnd/>
          </a:ln>
          <a:effectLst>
            <a:outerShdw blurRad="53975" dist="50800" dir="2700000" algn="tl" rotWithShape="0">
              <a:srgbClr val="000000">
                <a:alpha val="43000"/>
              </a:srgbClr>
            </a:outerShdw>
            <a:reflection stA="50000" endPos="75000" dist="12700" dir="5400000" sy="-100000" algn="bl" rotWithShape="0"/>
          </a:effectLst>
        </p:spPr>
        <p:txBody>
          <a:bodyPr/>
          <a:lstStyle/>
          <a:p>
            <a:pPr>
              <a:defRPr/>
            </a:pPr>
            <a:endParaRPr lang="en-US" sz="1800">
              <a:latin typeface="Arial" pitchFamily="-65" charset="0"/>
              <a:ea typeface="ＭＳ Ｐゴシック" pitchFamily="-65" charset="-128"/>
              <a:cs typeface="ＭＳ Ｐゴシック" pitchFamily="-65" charset="-128"/>
            </a:endParaRPr>
          </a:p>
        </p:txBody>
      </p:sp>
      <p:sp>
        <p:nvSpPr>
          <p:cNvPr id="78854" name="Rectangle 62"/>
          <p:cNvSpPr>
            <a:spLocks noChangeArrowheads="1"/>
          </p:cNvSpPr>
          <p:nvPr/>
        </p:nvSpPr>
        <p:spPr bwMode="gray">
          <a:xfrm>
            <a:off x="932915" y="3495792"/>
            <a:ext cx="6295679" cy="242043"/>
          </a:xfrm>
          <a:prstGeom prst="rect">
            <a:avLst/>
          </a:prstGeom>
          <a:solidFill>
            <a:srgbClr val="3366CC"/>
          </a:solidFill>
          <a:ln w="9525">
            <a:noFill/>
            <a:miter lim="800000"/>
            <a:headEnd/>
            <a:tailEnd/>
          </a:ln>
          <a:effectLst>
            <a:outerShdw blurRad="53975" dist="50800" dir="2700000" algn="tl" rotWithShape="0">
              <a:srgbClr val="000000">
                <a:alpha val="43000"/>
              </a:srgbClr>
            </a:outerShdw>
            <a:reflection stA="50000" endPos="75000" dist="12700" dir="5400000" sy="-100000" algn="bl" rotWithShape="0"/>
          </a:effectLst>
        </p:spPr>
        <p:txBody>
          <a:bodyPr/>
          <a:lstStyle/>
          <a:p>
            <a:pPr>
              <a:defRPr/>
            </a:pPr>
            <a:endParaRPr lang="en-US" sz="1800">
              <a:latin typeface="Arial" pitchFamily="-65" charset="0"/>
              <a:ea typeface="ＭＳ Ｐゴシック" pitchFamily="-65" charset="-128"/>
              <a:cs typeface="ＭＳ Ｐゴシック" pitchFamily="-65" charset="-128"/>
            </a:endParaRPr>
          </a:p>
        </p:txBody>
      </p:sp>
      <p:sp>
        <p:nvSpPr>
          <p:cNvPr id="78855" name="Rectangle 63"/>
          <p:cNvSpPr>
            <a:spLocks noChangeArrowheads="1"/>
          </p:cNvSpPr>
          <p:nvPr/>
        </p:nvSpPr>
        <p:spPr bwMode="gray">
          <a:xfrm>
            <a:off x="932788" y="3854071"/>
            <a:ext cx="6168604" cy="241167"/>
          </a:xfrm>
          <a:prstGeom prst="rect">
            <a:avLst/>
          </a:prstGeom>
          <a:solidFill>
            <a:srgbClr val="3366CC"/>
          </a:solidFill>
          <a:ln w="9525">
            <a:noFill/>
            <a:miter lim="800000"/>
            <a:headEnd/>
            <a:tailEnd/>
          </a:ln>
          <a:effectLst>
            <a:outerShdw blurRad="53975" dist="50800" dir="2700000" algn="tl" rotWithShape="0">
              <a:srgbClr val="000000">
                <a:alpha val="43000"/>
              </a:srgbClr>
            </a:outerShdw>
            <a:reflection stA="50000" endPos="75000" dist="12700" dir="5400000" sy="-100000" algn="bl" rotWithShape="0"/>
          </a:effectLst>
        </p:spPr>
        <p:txBody>
          <a:bodyPr/>
          <a:lstStyle/>
          <a:p>
            <a:pPr>
              <a:defRPr/>
            </a:pPr>
            <a:endParaRPr lang="en-US" sz="1800">
              <a:latin typeface="Arial" pitchFamily="-65" charset="0"/>
              <a:ea typeface="ＭＳ Ｐゴシック" pitchFamily="-65" charset="-128"/>
              <a:cs typeface="ＭＳ Ｐゴシック" pitchFamily="-65" charset="-128"/>
            </a:endParaRPr>
          </a:p>
        </p:txBody>
      </p:sp>
      <p:sp>
        <p:nvSpPr>
          <p:cNvPr id="78856" name="Rectangle 64"/>
          <p:cNvSpPr>
            <a:spLocks noChangeArrowheads="1"/>
          </p:cNvSpPr>
          <p:nvPr/>
        </p:nvSpPr>
        <p:spPr bwMode="gray">
          <a:xfrm>
            <a:off x="934326" y="4213628"/>
            <a:ext cx="6021521" cy="242597"/>
          </a:xfrm>
          <a:prstGeom prst="rect">
            <a:avLst/>
          </a:prstGeom>
          <a:solidFill>
            <a:srgbClr val="3366CC"/>
          </a:solidFill>
          <a:ln w="9525">
            <a:noFill/>
            <a:miter lim="800000"/>
            <a:headEnd/>
            <a:tailEnd/>
          </a:ln>
          <a:effectLst>
            <a:outerShdw blurRad="53975" dist="50800" dir="2700000" algn="tl" rotWithShape="0">
              <a:srgbClr val="000000">
                <a:alpha val="43000"/>
              </a:srgbClr>
            </a:outerShdw>
            <a:reflection stA="50000" endPos="75000" dist="12700" dir="5400000" sy="-100000" algn="bl" rotWithShape="0"/>
          </a:effectLst>
        </p:spPr>
        <p:txBody>
          <a:bodyPr/>
          <a:lstStyle/>
          <a:p>
            <a:pPr>
              <a:defRPr/>
            </a:pPr>
            <a:endParaRPr lang="en-US" sz="1800">
              <a:latin typeface="Arial" pitchFamily="-65" charset="0"/>
              <a:ea typeface="ＭＳ Ｐゴシック" pitchFamily="-65" charset="-128"/>
              <a:cs typeface="ＭＳ Ｐゴシック" pitchFamily="-65" charset="-128"/>
            </a:endParaRPr>
          </a:p>
        </p:txBody>
      </p:sp>
      <p:sp>
        <p:nvSpPr>
          <p:cNvPr id="78857" name="Rectangle 65"/>
          <p:cNvSpPr>
            <a:spLocks noChangeArrowheads="1"/>
          </p:cNvSpPr>
          <p:nvPr/>
        </p:nvSpPr>
        <p:spPr bwMode="gray">
          <a:xfrm>
            <a:off x="935908" y="4573905"/>
            <a:ext cx="4942217" cy="237944"/>
          </a:xfrm>
          <a:prstGeom prst="rect">
            <a:avLst/>
          </a:prstGeom>
          <a:solidFill>
            <a:srgbClr val="3366CC"/>
          </a:solidFill>
          <a:ln w="9525">
            <a:noFill/>
            <a:miter lim="800000"/>
            <a:headEnd/>
            <a:tailEnd/>
          </a:ln>
          <a:effectLst>
            <a:outerShdw blurRad="53975" dist="50800" dir="2700000" algn="tl" rotWithShape="0">
              <a:srgbClr val="000000">
                <a:alpha val="43000"/>
              </a:srgbClr>
            </a:outerShdw>
            <a:reflection stA="50000" endPos="75000" dist="12700" dir="5400000" sy="-100000" algn="bl" rotWithShape="0"/>
          </a:effectLst>
        </p:spPr>
        <p:txBody>
          <a:bodyPr/>
          <a:lstStyle/>
          <a:p>
            <a:pPr>
              <a:defRPr/>
            </a:pPr>
            <a:endParaRPr lang="en-US" sz="1800">
              <a:latin typeface="Arial" pitchFamily="-65" charset="0"/>
              <a:ea typeface="ＭＳ Ｐゴシック" pitchFamily="-65" charset="-128"/>
              <a:cs typeface="ＭＳ Ｐゴシック" pitchFamily="-65" charset="-128"/>
            </a:endParaRPr>
          </a:p>
        </p:txBody>
      </p:sp>
      <p:sp>
        <p:nvSpPr>
          <p:cNvPr id="78858" name="Rectangle 66"/>
          <p:cNvSpPr>
            <a:spLocks noChangeArrowheads="1"/>
          </p:cNvSpPr>
          <p:nvPr/>
        </p:nvSpPr>
        <p:spPr bwMode="gray">
          <a:xfrm>
            <a:off x="935210" y="4932095"/>
            <a:ext cx="4845940" cy="240048"/>
          </a:xfrm>
          <a:prstGeom prst="rect">
            <a:avLst/>
          </a:prstGeom>
          <a:solidFill>
            <a:srgbClr val="3366CC"/>
          </a:solidFill>
          <a:ln w="9525">
            <a:noFill/>
            <a:miter lim="800000"/>
            <a:headEnd/>
            <a:tailEnd/>
          </a:ln>
          <a:effectLst>
            <a:outerShdw blurRad="53975" dist="50800" dir="2700000" algn="tl" rotWithShape="0">
              <a:srgbClr val="000000">
                <a:alpha val="43000"/>
              </a:srgbClr>
            </a:outerShdw>
            <a:reflection stA="50000" endPos="75000" dist="12700" dir="5400000" sy="-100000" algn="bl" rotWithShape="0"/>
          </a:effectLst>
        </p:spPr>
        <p:txBody>
          <a:bodyPr/>
          <a:lstStyle/>
          <a:p>
            <a:pPr>
              <a:defRPr/>
            </a:pPr>
            <a:endParaRPr lang="en-US" sz="1800">
              <a:latin typeface="Arial" pitchFamily="-65" charset="0"/>
              <a:ea typeface="ＭＳ Ｐゴシック" pitchFamily="-65" charset="-128"/>
              <a:cs typeface="ＭＳ Ｐゴシック" pitchFamily="-65" charset="-128"/>
            </a:endParaRPr>
          </a:p>
        </p:txBody>
      </p:sp>
      <p:sp>
        <p:nvSpPr>
          <p:cNvPr id="78859" name="Rectangle 67"/>
          <p:cNvSpPr>
            <a:spLocks noChangeArrowheads="1"/>
          </p:cNvSpPr>
          <p:nvPr/>
        </p:nvSpPr>
        <p:spPr bwMode="gray">
          <a:xfrm>
            <a:off x="935152" y="5293955"/>
            <a:ext cx="4612646" cy="239366"/>
          </a:xfrm>
          <a:prstGeom prst="rect">
            <a:avLst/>
          </a:prstGeom>
          <a:solidFill>
            <a:srgbClr val="3366CC"/>
          </a:solidFill>
          <a:ln w="9525">
            <a:noFill/>
            <a:miter lim="800000"/>
            <a:headEnd/>
            <a:tailEnd/>
          </a:ln>
          <a:effectLst>
            <a:outerShdw blurRad="53975" dist="50800" dir="2700000" algn="tl" rotWithShape="0">
              <a:srgbClr val="000000">
                <a:alpha val="43000"/>
              </a:srgbClr>
            </a:outerShdw>
            <a:reflection stA="50000" endPos="75000" dist="12700" dir="5400000" sy="-100000" algn="bl" rotWithShape="0"/>
          </a:effectLst>
        </p:spPr>
        <p:txBody>
          <a:bodyPr/>
          <a:lstStyle/>
          <a:p>
            <a:pPr>
              <a:defRPr/>
            </a:pPr>
            <a:endParaRPr lang="en-US" sz="1800">
              <a:latin typeface="Arial" pitchFamily="-65" charset="0"/>
              <a:ea typeface="ＭＳ Ｐゴシック" pitchFamily="-65" charset="-128"/>
              <a:cs typeface="ＭＳ Ｐゴシック" pitchFamily="-65" charset="-128"/>
            </a:endParaRPr>
          </a:p>
        </p:txBody>
      </p:sp>
      <p:sp>
        <p:nvSpPr>
          <p:cNvPr id="78860" name="Rectangle 68"/>
          <p:cNvSpPr>
            <a:spLocks noChangeArrowheads="1"/>
          </p:cNvSpPr>
          <p:nvPr/>
        </p:nvSpPr>
        <p:spPr bwMode="gray">
          <a:xfrm>
            <a:off x="937765" y="5652351"/>
            <a:ext cx="4233152" cy="239327"/>
          </a:xfrm>
          <a:prstGeom prst="rect">
            <a:avLst/>
          </a:prstGeom>
          <a:solidFill>
            <a:srgbClr val="3366CC"/>
          </a:solidFill>
          <a:ln w="9525">
            <a:noFill/>
            <a:miter lim="800000"/>
            <a:headEnd/>
            <a:tailEnd/>
          </a:ln>
          <a:effectLst>
            <a:outerShdw blurRad="53975" dist="50800" dir="2700000" algn="tl" rotWithShape="0">
              <a:srgbClr val="000000">
                <a:alpha val="43000"/>
              </a:srgbClr>
            </a:outerShdw>
            <a:reflection stA="50000" endPos="75000" dist="12700" dir="5400000" sy="-100000" algn="bl" rotWithShape="0"/>
          </a:effectLst>
        </p:spPr>
        <p:txBody>
          <a:bodyPr/>
          <a:lstStyle/>
          <a:p>
            <a:pPr>
              <a:defRPr/>
            </a:pPr>
            <a:endParaRPr lang="en-US" sz="1800">
              <a:latin typeface="Arial" pitchFamily="-65" charset="0"/>
              <a:ea typeface="ＭＳ Ｐゴシック" pitchFamily="-65" charset="-128"/>
              <a:cs typeface="ＭＳ Ｐゴシック" pitchFamily="-65" charset="-128"/>
            </a:endParaRPr>
          </a:p>
        </p:txBody>
      </p:sp>
      <p:sp>
        <p:nvSpPr>
          <p:cNvPr id="78861" name="Rectangle 69"/>
          <p:cNvSpPr>
            <a:spLocks noChangeArrowheads="1"/>
          </p:cNvSpPr>
          <p:nvPr/>
        </p:nvSpPr>
        <p:spPr bwMode="gray">
          <a:xfrm>
            <a:off x="936688" y="6012694"/>
            <a:ext cx="4112075" cy="239164"/>
          </a:xfrm>
          <a:prstGeom prst="rect">
            <a:avLst/>
          </a:prstGeom>
          <a:solidFill>
            <a:srgbClr val="3366CC"/>
          </a:solidFill>
          <a:ln w="9525">
            <a:noFill/>
            <a:miter lim="800000"/>
            <a:headEnd/>
            <a:tailEnd/>
          </a:ln>
          <a:effectLst>
            <a:outerShdw blurRad="53975" dist="50800" dir="2700000" algn="tl" rotWithShape="0">
              <a:srgbClr val="000000">
                <a:alpha val="43000"/>
              </a:srgbClr>
            </a:outerShdw>
            <a:reflection stA="50000" endPos="75000" dist="12700" dir="5400000" sy="-100000" algn="bl" rotWithShape="0"/>
          </a:effectLst>
        </p:spPr>
        <p:txBody>
          <a:bodyPr/>
          <a:lstStyle/>
          <a:p>
            <a:pPr>
              <a:defRPr/>
            </a:pPr>
            <a:endParaRPr lang="en-US" sz="1800">
              <a:latin typeface="Arial" pitchFamily="-65" charset="0"/>
              <a:ea typeface="ＭＳ Ｐゴシック" pitchFamily="-65" charset="-128"/>
              <a:cs typeface="ＭＳ Ｐゴシック" pitchFamily="-65" charset="-128"/>
            </a:endParaRPr>
          </a:p>
        </p:txBody>
      </p:sp>
      <p:sp>
        <p:nvSpPr>
          <p:cNvPr id="78862" name="Rectangle 70"/>
          <p:cNvSpPr>
            <a:spLocks noChangeArrowheads="1"/>
          </p:cNvSpPr>
          <p:nvPr/>
        </p:nvSpPr>
        <p:spPr bwMode="gray">
          <a:xfrm>
            <a:off x="941894" y="6372189"/>
            <a:ext cx="4025909" cy="219398"/>
          </a:xfrm>
          <a:prstGeom prst="rect">
            <a:avLst/>
          </a:prstGeom>
          <a:solidFill>
            <a:srgbClr val="3366CC"/>
          </a:solidFill>
          <a:ln w="9525">
            <a:noFill/>
            <a:miter lim="800000"/>
            <a:headEnd/>
            <a:tailEnd/>
          </a:ln>
          <a:effectLst>
            <a:outerShdw blurRad="53975" dist="50800" dir="2700000" algn="tl" rotWithShape="0">
              <a:srgbClr val="000000">
                <a:alpha val="43000"/>
              </a:srgbClr>
            </a:outerShdw>
            <a:reflection stA="50000" endPos="75000" dist="12700" dir="5400000" sy="-100000" algn="bl" rotWithShape="0"/>
          </a:effectLst>
        </p:spPr>
        <p:txBody>
          <a:bodyPr/>
          <a:lstStyle/>
          <a:p>
            <a:pPr>
              <a:defRPr/>
            </a:pPr>
            <a:endParaRPr lang="en-US" sz="1800">
              <a:latin typeface="Arial" pitchFamily="-65" charset="0"/>
              <a:ea typeface="ＭＳ Ｐゴシック" pitchFamily="-65" charset="-128"/>
              <a:cs typeface="ＭＳ Ｐゴシック" pitchFamily="-65" charset="-128"/>
            </a:endParaRPr>
          </a:p>
        </p:txBody>
      </p:sp>
      <p:sp>
        <p:nvSpPr>
          <p:cNvPr id="18452" name="Line 71"/>
          <p:cNvSpPr>
            <a:spLocks noChangeShapeType="1"/>
          </p:cNvSpPr>
          <p:nvPr/>
        </p:nvSpPr>
        <p:spPr bwMode="gray">
          <a:xfrm>
            <a:off x="938213" y="6732588"/>
            <a:ext cx="8139112" cy="1587"/>
          </a:xfrm>
          <a:prstGeom prst="line">
            <a:avLst/>
          </a:prstGeom>
          <a:noFill/>
          <a:ln w="12700">
            <a:solidFill>
              <a:srgbClr val="000000"/>
            </a:solidFill>
            <a:round/>
            <a:headEnd/>
            <a:tailEnd/>
          </a:ln>
        </p:spPr>
        <p:txBody>
          <a:bodyPr/>
          <a:lstStyle/>
          <a:p>
            <a:endParaRPr lang="hu-HU"/>
          </a:p>
        </p:txBody>
      </p:sp>
      <p:sp>
        <p:nvSpPr>
          <p:cNvPr id="18453" name="Line 72"/>
          <p:cNvSpPr>
            <a:spLocks noChangeShapeType="1"/>
          </p:cNvSpPr>
          <p:nvPr/>
        </p:nvSpPr>
        <p:spPr bwMode="gray">
          <a:xfrm>
            <a:off x="938213" y="2782888"/>
            <a:ext cx="4762" cy="3995737"/>
          </a:xfrm>
          <a:prstGeom prst="line">
            <a:avLst/>
          </a:prstGeom>
          <a:noFill/>
          <a:ln w="12700">
            <a:solidFill>
              <a:srgbClr val="000000"/>
            </a:solidFill>
            <a:round/>
            <a:headEnd/>
            <a:tailEnd/>
          </a:ln>
        </p:spPr>
        <p:txBody>
          <a:bodyPr/>
          <a:lstStyle/>
          <a:p>
            <a:endParaRPr lang="hu-HU"/>
          </a:p>
        </p:txBody>
      </p:sp>
      <p:sp>
        <p:nvSpPr>
          <p:cNvPr id="18454" name="Rectangle 73"/>
          <p:cNvSpPr>
            <a:spLocks noChangeArrowheads="1"/>
          </p:cNvSpPr>
          <p:nvPr/>
        </p:nvSpPr>
        <p:spPr bwMode="gray">
          <a:xfrm>
            <a:off x="8156575" y="2809875"/>
            <a:ext cx="279400" cy="168275"/>
          </a:xfrm>
          <a:prstGeom prst="rect">
            <a:avLst/>
          </a:prstGeom>
          <a:noFill/>
          <a:ln w="9525">
            <a:noFill/>
            <a:miter lim="800000"/>
            <a:headEnd/>
            <a:tailEnd/>
          </a:ln>
        </p:spPr>
        <p:txBody>
          <a:bodyPr wrap="none" lIns="0" tIns="0" rIns="0" bIns="0">
            <a:spAutoFit/>
          </a:bodyPr>
          <a:lstStyle/>
          <a:p>
            <a:pPr defTabSz="1019175"/>
            <a:r>
              <a:rPr lang="en-US" sz="1100" b="1">
                <a:solidFill>
                  <a:schemeClr val="bg1"/>
                </a:solidFill>
                <a:latin typeface="Small Fonts" charset="0"/>
              </a:rPr>
              <a:t>65%</a:t>
            </a:r>
            <a:endParaRPr lang="en-US" sz="1100" b="1">
              <a:solidFill>
                <a:schemeClr val="bg1"/>
              </a:solidFill>
            </a:endParaRPr>
          </a:p>
        </p:txBody>
      </p:sp>
      <p:sp>
        <p:nvSpPr>
          <p:cNvPr id="18455" name="Rectangle 74"/>
          <p:cNvSpPr>
            <a:spLocks noChangeArrowheads="1"/>
          </p:cNvSpPr>
          <p:nvPr/>
        </p:nvSpPr>
        <p:spPr bwMode="gray">
          <a:xfrm>
            <a:off x="7491413" y="3167063"/>
            <a:ext cx="277812" cy="168275"/>
          </a:xfrm>
          <a:prstGeom prst="rect">
            <a:avLst/>
          </a:prstGeom>
          <a:noFill/>
          <a:ln w="9525">
            <a:noFill/>
            <a:miter lim="800000"/>
            <a:headEnd/>
            <a:tailEnd/>
          </a:ln>
        </p:spPr>
        <p:txBody>
          <a:bodyPr wrap="none" lIns="0" tIns="0" rIns="0" bIns="0">
            <a:spAutoFit/>
          </a:bodyPr>
          <a:lstStyle/>
          <a:p>
            <a:pPr defTabSz="1019175"/>
            <a:r>
              <a:rPr lang="en-US" sz="1100" b="1">
                <a:solidFill>
                  <a:schemeClr val="bg1"/>
                </a:solidFill>
                <a:latin typeface="Small Fonts" charset="0"/>
              </a:rPr>
              <a:t>60%</a:t>
            </a:r>
            <a:endParaRPr lang="en-US" sz="1100" b="1">
              <a:solidFill>
                <a:schemeClr val="bg1"/>
              </a:solidFill>
            </a:endParaRPr>
          </a:p>
        </p:txBody>
      </p:sp>
      <p:sp>
        <p:nvSpPr>
          <p:cNvPr id="18456" name="Rectangle 75"/>
          <p:cNvSpPr>
            <a:spLocks noChangeArrowheads="1"/>
          </p:cNvSpPr>
          <p:nvPr/>
        </p:nvSpPr>
        <p:spPr bwMode="gray">
          <a:xfrm>
            <a:off x="6778625" y="3525838"/>
            <a:ext cx="279400" cy="168275"/>
          </a:xfrm>
          <a:prstGeom prst="rect">
            <a:avLst/>
          </a:prstGeom>
          <a:noFill/>
          <a:ln w="9525">
            <a:noFill/>
            <a:miter lim="800000"/>
            <a:headEnd/>
            <a:tailEnd/>
          </a:ln>
        </p:spPr>
        <p:txBody>
          <a:bodyPr wrap="none" lIns="0" tIns="0" rIns="0" bIns="0">
            <a:spAutoFit/>
          </a:bodyPr>
          <a:lstStyle/>
          <a:p>
            <a:pPr defTabSz="1019175"/>
            <a:r>
              <a:rPr lang="en-US" sz="1100" b="1">
                <a:solidFill>
                  <a:schemeClr val="bg1"/>
                </a:solidFill>
                <a:latin typeface="Small Fonts" charset="0"/>
              </a:rPr>
              <a:t>53%</a:t>
            </a:r>
            <a:endParaRPr lang="en-US" sz="1100" b="1">
              <a:solidFill>
                <a:schemeClr val="bg1"/>
              </a:solidFill>
            </a:endParaRPr>
          </a:p>
        </p:txBody>
      </p:sp>
      <p:sp>
        <p:nvSpPr>
          <p:cNvPr id="18457" name="Rectangle 76"/>
          <p:cNvSpPr>
            <a:spLocks noChangeArrowheads="1"/>
          </p:cNvSpPr>
          <p:nvPr/>
        </p:nvSpPr>
        <p:spPr bwMode="gray">
          <a:xfrm>
            <a:off x="6600825" y="3883025"/>
            <a:ext cx="277813" cy="168275"/>
          </a:xfrm>
          <a:prstGeom prst="rect">
            <a:avLst/>
          </a:prstGeom>
          <a:noFill/>
          <a:ln w="9525">
            <a:noFill/>
            <a:miter lim="800000"/>
            <a:headEnd/>
            <a:tailEnd/>
          </a:ln>
        </p:spPr>
        <p:txBody>
          <a:bodyPr wrap="none" lIns="0" tIns="0" rIns="0" bIns="0">
            <a:spAutoFit/>
          </a:bodyPr>
          <a:lstStyle/>
          <a:p>
            <a:pPr defTabSz="1019175"/>
            <a:r>
              <a:rPr lang="en-US" sz="1100" b="1">
                <a:solidFill>
                  <a:schemeClr val="bg1"/>
                </a:solidFill>
                <a:latin typeface="Small Fonts" charset="0"/>
              </a:rPr>
              <a:t>52%</a:t>
            </a:r>
            <a:endParaRPr lang="en-US" sz="1100" b="1">
              <a:solidFill>
                <a:schemeClr val="bg1"/>
              </a:solidFill>
            </a:endParaRPr>
          </a:p>
        </p:txBody>
      </p:sp>
      <p:sp>
        <p:nvSpPr>
          <p:cNvPr id="18458" name="Rectangle 77"/>
          <p:cNvSpPr>
            <a:spLocks noChangeArrowheads="1"/>
          </p:cNvSpPr>
          <p:nvPr/>
        </p:nvSpPr>
        <p:spPr bwMode="gray">
          <a:xfrm>
            <a:off x="6491288" y="4240213"/>
            <a:ext cx="279400" cy="168275"/>
          </a:xfrm>
          <a:prstGeom prst="rect">
            <a:avLst/>
          </a:prstGeom>
          <a:noFill/>
          <a:ln w="9525">
            <a:noFill/>
            <a:miter lim="800000"/>
            <a:headEnd/>
            <a:tailEnd/>
          </a:ln>
        </p:spPr>
        <p:txBody>
          <a:bodyPr wrap="none" lIns="0" tIns="0" rIns="0" bIns="0">
            <a:spAutoFit/>
          </a:bodyPr>
          <a:lstStyle/>
          <a:p>
            <a:pPr defTabSz="1019175"/>
            <a:r>
              <a:rPr lang="en-US" sz="1100" b="1">
                <a:solidFill>
                  <a:schemeClr val="bg1"/>
                </a:solidFill>
                <a:latin typeface="Small Fonts" charset="0"/>
              </a:rPr>
              <a:t>51%</a:t>
            </a:r>
            <a:endParaRPr lang="en-US" sz="1100" b="1">
              <a:solidFill>
                <a:schemeClr val="bg1"/>
              </a:solidFill>
            </a:endParaRPr>
          </a:p>
        </p:txBody>
      </p:sp>
      <p:sp>
        <p:nvSpPr>
          <p:cNvPr id="18459" name="Rectangle 78"/>
          <p:cNvSpPr>
            <a:spLocks noChangeArrowheads="1"/>
          </p:cNvSpPr>
          <p:nvPr/>
        </p:nvSpPr>
        <p:spPr bwMode="gray">
          <a:xfrm>
            <a:off x="5413375" y="4600575"/>
            <a:ext cx="277813" cy="168275"/>
          </a:xfrm>
          <a:prstGeom prst="rect">
            <a:avLst/>
          </a:prstGeom>
          <a:noFill/>
          <a:ln w="9525">
            <a:noFill/>
            <a:miter lim="800000"/>
            <a:headEnd/>
            <a:tailEnd/>
          </a:ln>
        </p:spPr>
        <p:txBody>
          <a:bodyPr wrap="none" lIns="0" tIns="0" rIns="0" bIns="0">
            <a:spAutoFit/>
          </a:bodyPr>
          <a:lstStyle/>
          <a:p>
            <a:pPr defTabSz="1019175"/>
            <a:r>
              <a:rPr lang="en-US" sz="1100" b="1">
                <a:solidFill>
                  <a:schemeClr val="bg1"/>
                </a:solidFill>
                <a:latin typeface="Small Fonts" charset="0"/>
              </a:rPr>
              <a:t>43%</a:t>
            </a:r>
            <a:endParaRPr lang="en-US" sz="1100" b="1">
              <a:solidFill>
                <a:schemeClr val="bg1"/>
              </a:solidFill>
            </a:endParaRPr>
          </a:p>
        </p:txBody>
      </p:sp>
      <p:sp>
        <p:nvSpPr>
          <p:cNvPr id="18460" name="Rectangle 79"/>
          <p:cNvSpPr>
            <a:spLocks noChangeArrowheads="1"/>
          </p:cNvSpPr>
          <p:nvPr/>
        </p:nvSpPr>
        <p:spPr bwMode="gray">
          <a:xfrm>
            <a:off x="5343525" y="4956175"/>
            <a:ext cx="279400" cy="168275"/>
          </a:xfrm>
          <a:prstGeom prst="rect">
            <a:avLst/>
          </a:prstGeom>
          <a:noFill/>
          <a:ln w="9525">
            <a:noFill/>
            <a:miter lim="800000"/>
            <a:headEnd/>
            <a:tailEnd/>
          </a:ln>
        </p:spPr>
        <p:txBody>
          <a:bodyPr wrap="none" lIns="0" tIns="0" rIns="0" bIns="0">
            <a:spAutoFit/>
          </a:bodyPr>
          <a:lstStyle/>
          <a:p>
            <a:pPr defTabSz="1019175"/>
            <a:r>
              <a:rPr lang="en-US" sz="1100" b="1">
                <a:solidFill>
                  <a:schemeClr val="bg1"/>
                </a:solidFill>
                <a:latin typeface="Small Fonts" charset="0"/>
              </a:rPr>
              <a:t>42%</a:t>
            </a:r>
            <a:endParaRPr lang="en-US" sz="1100" b="1">
              <a:solidFill>
                <a:schemeClr val="bg1"/>
              </a:solidFill>
            </a:endParaRPr>
          </a:p>
        </p:txBody>
      </p:sp>
      <p:sp>
        <p:nvSpPr>
          <p:cNvPr id="18461" name="Rectangle 80"/>
          <p:cNvSpPr>
            <a:spLocks noChangeArrowheads="1"/>
          </p:cNvSpPr>
          <p:nvPr/>
        </p:nvSpPr>
        <p:spPr bwMode="gray">
          <a:xfrm>
            <a:off x="5095875" y="5313363"/>
            <a:ext cx="280988" cy="168275"/>
          </a:xfrm>
          <a:prstGeom prst="rect">
            <a:avLst/>
          </a:prstGeom>
          <a:noFill/>
          <a:ln w="9525">
            <a:noFill/>
            <a:miter lim="800000"/>
            <a:headEnd/>
            <a:tailEnd/>
          </a:ln>
        </p:spPr>
        <p:txBody>
          <a:bodyPr wrap="none" lIns="0" tIns="0" rIns="0" bIns="0">
            <a:spAutoFit/>
          </a:bodyPr>
          <a:lstStyle/>
          <a:p>
            <a:pPr defTabSz="1019175"/>
            <a:r>
              <a:rPr lang="en-US" sz="1100" b="1">
                <a:solidFill>
                  <a:schemeClr val="bg1"/>
                </a:solidFill>
                <a:latin typeface="Small Fonts" charset="0"/>
              </a:rPr>
              <a:t>39%</a:t>
            </a:r>
            <a:endParaRPr lang="en-US" sz="1100" b="1">
              <a:solidFill>
                <a:schemeClr val="bg1"/>
              </a:solidFill>
            </a:endParaRPr>
          </a:p>
        </p:txBody>
      </p:sp>
      <p:sp>
        <p:nvSpPr>
          <p:cNvPr id="18462" name="Rectangle 81"/>
          <p:cNvSpPr>
            <a:spLocks noChangeArrowheads="1"/>
          </p:cNvSpPr>
          <p:nvPr/>
        </p:nvSpPr>
        <p:spPr bwMode="gray">
          <a:xfrm>
            <a:off x="4706938" y="5668963"/>
            <a:ext cx="280987" cy="168275"/>
          </a:xfrm>
          <a:prstGeom prst="rect">
            <a:avLst/>
          </a:prstGeom>
          <a:noFill/>
          <a:ln w="9525">
            <a:noFill/>
            <a:miter lim="800000"/>
            <a:headEnd/>
            <a:tailEnd/>
          </a:ln>
        </p:spPr>
        <p:txBody>
          <a:bodyPr wrap="none" lIns="0" tIns="0" rIns="0" bIns="0">
            <a:spAutoFit/>
          </a:bodyPr>
          <a:lstStyle/>
          <a:p>
            <a:pPr defTabSz="1019175"/>
            <a:r>
              <a:rPr lang="en-US" sz="1100" b="1">
                <a:solidFill>
                  <a:schemeClr val="bg1"/>
                </a:solidFill>
                <a:latin typeface="Small Fonts" charset="0"/>
              </a:rPr>
              <a:t>37%</a:t>
            </a:r>
            <a:endParaRPr lang="en-US" sz="1100" b="1">
              <a:solidFill>
                <a:schemeClr val="bg1"/>
              </a:solidFill>
            </a:endParaRPr>
          </a:p>
        </p:txBody>
      </p:sp>
      <p:sp>
        <p:nvSpPr>
          <p:cNvPr id="18463" name="Rectangle 82"/>
          <p:cNvSpPr>
            <a:spLocks noChangeArrowheads="1"/>
          </p:cNvSpPr>
          <p:nvPr/>
        </p:nvSpPr>
        <p:spPr bwMode="gray">
          <a:xfrm>
            <a:off x="4551363" y="6027738"/>
            <a:ext cx="280987" cy="168275"/>
          </a:xfrm>
          <a:prstGeom prst="rect">
            <a:avLst/>
          </a:prstGeom>
          <a:noFill/>
          <a:ln w="9525">
            <a:noFill/>
            <a:miter lim="800000"/>
            <a:headEnd/>
            <a:tailEnd/>
          </a:ln>
        </p:spPr>
        <p:txBody>
          <a:bodyPr wrap="none" lIns="0" tIns="0" rIns="0" bIns="0">
            <a:spAutoFit/>
          </a:bodyPr>
          <a:lstStyle/>
          <a:p>
            <a:pPr defTabSz="1019175"/>
            <a:r>
              <a:rPr lang="en-US" sz="1100" b="1">
                <a:solidFill>
                  <a:schemeClr val="bg1"/>
                </a:solidFill>
                <a:latin typeface="Small Fonts" charset="0"/>
              </a:rPr>
              <a:t>35%</a:t>
            </a:r>
            <a:endParaRPr lang="en-US" sz="1100" b="1">
              <a:solidFill>
                <a:schemeClr val="bg1"/>
              </a:solidFill>
            </a:endParaRPr>
          </a:p>
        </p:txBody>
      </p:sp>
      <p:sp>
        <p:nvSpPr>
          <p:cNvPr id="18464" name="Rectangle 83"/>
          <p:cNvSpPr>
            <a:spLocks noChangeArrowheads="1"/>
          </p:cNvSpPr>
          <p:nvPr/>
        </p:nvSpPr>
        <p:spPr bwMode="gray">
          <a:xfrm>
            <a:off x="4506913" y="6386513"/>
            <a:ext cx="280987" cy="168275"/>
          </a:xfrm>
          <a:prstGeom prst="rect">
            <a:avLst/>
          </a:prstGeom>
          <a:noFill/>
          <a:ln w="9525">
            <a:noFill/>
            <a:miter lim="800000"/>
            <a:headEnd/>
            <a:tailEnd/>
          </a:ln>
        </p:spPr>
        <p:txBody>
          <a:bodyPr wrap="none" lIns="0" tIns="0" rIns="0" bIns="0">
            <a:spAutoFit/>
          </a:bodyPr>
          <a:lstStyle/>
          <a:p>
            <a:pPr defTabSz="1019175"/>
            <a:r>
              <a:rPr lang="en-US" sz="1100" b="1">
                <a:solidFill>
                  <a:schemeClr val="bg1"/>
                </a:solidFill>
                <a:latin typeface="Small Fonts" charset="0"/>
              </a:rPr>
              <a:t>34%</a:t>
            </a:r>
            <a:endParaRPr lang="en-US" sz="1100" b="1">
              <a:solidFill>
                <a:schemeClr val="bg1"/>
              </a:solidFill>
            </a:endParaRPr>
          </a:p>
        </p:txBody>
      </p:sp>
      <p:sp>
        <p:nvSpPr>
          <p:cNvPr id="18465" name="Rectangle 84"/>
          <p:cNvSpPr>
            <a:spLocks noChangeArrowheads="1"/>
          </p:cNvSpPr>
          <p:nvPr/>
        </p:nvSpPr>
        <p:spPr bwMode="gray">
          <a:xfrm>
            <a:off x="822325" y="6811963"/>
            <a:ext cx="203200" cy="166687"/>
          </a:xfrm>
          <a:prstGeom prst="rect">
            <a:avLst/>
          </a:prstGeom>
          <a:noFill/>
          <a:ln w="9525">
            <a:noFill/>
            <a:miter lim="800000"/>
            <a:headEnd/>
            <a:tailEnd/>
          </a:ln>
        </p:spPr>
        <p:txBody>
          <a:bodyPr wrap="none" lIns="0" tIns="0" rIns="0" bIns="0">
            <a:spAutoFit/>
          </a:bodyPr>
          <a:lstStyle/>
          <a:p>
            <a:pPr defTabSz="1019175"/>
            <a:r>
              <a:rPr lang="en-US" sz="1100">
                <a:solidFill>
                  <a:srgbClr val="000000"/>
                </a:solidFill>
                <a:latin typeface="Small Fonts" charset="0"/>
              </a:rPr>
              <a:t>0%</a:t>
            </a:r>
            <a:endParaRPr lang="en-US" sz="1100"/>
          </a:p>
        </p:txBody>
      </p:sp>
      <p:sp>
        <p:nvSpPr>
          <p:cNvPr id="18466" name="Rectangle 85"/>
          <p:cNvSpPr>
            <a:spLocks noChangeArrowheads="1"/>
          </p:cNvSpPr>
          <p:nvPr/>
        </p:nvSpPr>
        <p:spPr bwMode="gray">
          <a:xfrm>
            <a:off x="3101975" y="6811963"/>
            <a:ext cx="279400" cy="166687"/>
          </a:xfrm>
          <a:prstGeom prst="rect">
            <a:avLst/>
          </a:prstGeom>
          <a:noFill/>
          <a:ln w="9525">
            <a:noFill/>
            <a:miter lim="800000"/>
            <a:headEnd/>
            <a:tailEnd/>
          </a:ln>
        </p:spPr>
        <p:txBody>
          <a:bodyPr wrap="none" lIns="0" tIns="0" rIns="0" bIns="0">
            <a:spAutoFit/>
          </a:bodyPr>
          <a:lstStyle/>
          <a:p>
            <a:pPr defTabSz="1019175"/>
            <a:r>
              <a:rPr lang="en-US" sz="1100">
                <a:solidFill>
                  <a:srgbClr val="000000"/>
                </a:solidFill>
                <a:latin typeface="Small Fonts" charset="0"/>
              </a:rPr>
              <a:t>20%</a:t>
            </a:r>
            <a:endParaRPr lang="en-US" sz="1100"/>
          </a:p>
        </p:txBody>
      </p:sp>
      <p:sp>
        <p:nvSpPr>
          <p:cNvPr id="18467" name="Rectangle 86"/>
          <p:cNvSpPr>
            <a:spLocks noChangeArrowheads="1"/>
          </p:cNvSpPr>
          <p:nvPr/>
        </p:nvSpPr>
        <p:spPr bwMode="gray">
          <a:xfrm>
            <a:off x="5435600" y="6811963"/>
            <a:ext cx="279400" cy="166687"/>
          </a:xfrm>
          <a:prstGeom prst="rect">
            <a:avLst/>
          </a:prstGeom>
          <a:noFill/>
          <a:ln w="9525">
            <a:noFill/>
            <a:miter lim="800000"/>
            <a:headEnd/>
            <a:tailEnd/>
          </a:ln>
        </p:spPr>
        <p:txBody>
          <a:bodyPr wrap="none" lIns="0" tIns="0" rIns="0" bIns="0">
            <a:spAutoFit/>
          </a:bodyPr>
          <a:lstStyle/>
          <a:p>
            <a:pPr defTabSz="1019175"/>
            <a:r>
              <a:rPr lang="en-US" sz="1100">
                <a:solidFill>
                  <a:srgbClr val="000000"/>
                </a:solidFill>
                <a:latin typeface="Small Fonts" charset="0"/>
              </a:rPr>
              <a:t>40%</a:t>
            </a:r>
            <a:endParaRPr lang="en-US" sz="1100"/>
          </a:p>
        </p:txBody>
      </p:sp>
      <p:sp>
        <p:nvSpPr>
          <p:cNvPr id="18468" name="Rectangle 87"/>
          <p:cNvSpPr>
            <a:spLocks noChangeArrowheads="1"/>
          </p:cNvSpPr>
          <p:nvPr/>
        </p:nvSpPr>
        <p:spPr bwMode="gray">
          <a:xfrm>
            <a:off x="7737475" y="6811963"/>
            <a:ext cx="279400" cy="166687"/>
          </a:xfrm>
          <a:prstGeom prst="rect">
            <a:avLst/>
          </a:prstGeom>
          <a:noFill/>
          <a:ln w="9525">
            <a:noFill/>
            <a:miter lim="800000"/>
            <a:headEnd/>
            <a:tailEnd/>
          </a:ln>
        </p:spPr>
        <p:txBody>
          <a:bodyPr wrap="none" lIns="0" tIns="0" rIns="0" bIns="0">
            <a:spAutoFit/>
          </a:bodyPr>
          <a:lstStyle/>
          <a:p>
            <a:pPr defTabSz="1019175"/>
            <a:r>
              <a:rPr lang="en-US" sz="1100">
                <a:solidFill>
                  <a:srgbClr val="000000"/>
                </a:solidFill>
                <a:latin typeface="Small Fonts" charset="0"/>
              </a:rPr>
              <a:t>60%</a:t>
            </a:r>
            <a:endParaRPr lang="en-US" sz="1100"/>
          </a:p>
        </p:txBody>
      </p:sp>
      <p:sp>
        <p:nvSpPr>
          <p:cNvPr id="18469" name="Line 103"/>
          <p:cNvSpPr>
            <a:spLocks noChangeShapeType="1"/>
          </p:cNvSpPr>
          <p:nvPr/>
        </p:nvSpPr>
        <p:spPr bwMode="gray">
          <a:xfrm flipV="1">
            <a:off x="3286125" y="6724650"/>
            <a:ext cx="3175" cy="41275"/>
          </a:xfrm>
          <a:prstGeom prst="line">
            <a:avLst/>
          </a:prstGeom>
          <a:noFill/>
          <a:ln w="9525">
            <a:solidFill>
              <a:srgbClr val="000000"/>
            </a:solidFill>
            <a:round/>
            <a:headEnd/>
            <a:tailEnd/>
          </a:ln>
        </p:spPr>
        <p:txBody>
          <a:bodyPr/>
          <a:lstStyle/>
          <a:p>
            <a:endParaRPr lang="hu-HU"/>
          </a:p>
        </p:txBody>
      </p:sp>
      <p:sp>
        <p:nvSpPr>
          <p:cNvPr id="18470" name="Line 104"/>
          <p:cNvSpPr>
            <a:spLocks noChangeShapeType="1"/>
          </p:cNvSpPr>
          <p:nvPr/>
        </p:nvSpPr>
        <p:spPr bwMode="gray">
          <a:xfrm flipV="1">
            <a:off x="7929563" y="6724650"/>
            <a:ext cx="4762" cy="41275"/>
          </a:xfrm>
          <a:prstGeom prst="line">
            <a:avLst/>
          </a:prstGeom>
          <a:noFill/>
          <a:ln w="9525">
            <a:solidFill>
              <a:srgbClr val="000000"/>
            </a:solidFill>
            <a:round/>
            <a:headEnd/>
            <a:tailEnd/>
          </a:ln>
        </p:spPr>
        <p:txBody>
          <a:bodyPr/>
          <a:lstStyle/>
          <a:p>
            <a:endParaRPr lang="hu-HU"/>
          </a:p>
        </p:txBody>
      </p:sp>
      <p:sp>
        <p:nvSpPr>
          <p:cNvPr id="18471" name="Line 106"/>
          <p:cNvSpPr>
            <a:spLocks noChangeShapeType="1"/>
          </p:cNvSpPr>
          <p:nvPr/>
        </p:nvSpPr>
        <p:spPr bwMode="gray">
          <a:xfrm flipV="1">
            <a:off x="5608638" y="6724650"/>
            <a:ext cx="3175" cy="41275"/>
          </a:xfrm>
          <a:prstGeom prst="line">
            <a:avLst/>
          </a:prstGeom>
          <a:noFill/>
          <a:ln w="9525">
            <a:solidFill>
              <a:srgbClr val="000000"/>
            </a:solidFill>
            <a:round/>
            <a:headEnd/>
            <a:tailEnd/>
          </a:ln>
        </p:spPr>
        <p:txBody>
          <a:bodyPr/>
          <a:lstStyle/>
          <a:p>
            <a:endParaRPr lang="hu-HU"/>
          </a:p>
        </p:txBody>
      </p:sp>
      <p:sp>
        <p:nvSpPr>
          <p:cNvPr id="18472" name="Rectangle 89"/>
          <p:cNvSpPr>
            <a:spLocks noChangeArrowheads="1"/>
          </p:cNvSpPr>
          <p:nvPr/>
        </p:nvSpPr>
        <p:spPr bwMode="gray">
          <a:xfrm>
            <a:off x="1057275" y="2789238"/>
            <a:ext cx="1652588" cy="214312"/>
          </a:xfrm>
          <a:prstGeom prst="rect">
            <a:avLst/>
          </a:prstGeom>
          <a:noFill/>
          <a:ln w="9525">
            <a:noFill/>
            <a:miter lim="800000"/>
            <a:headEnd/>
            <a:tailEnd/>
          </a:ln>
        </p:spPr>
        <p:txBody>
          <a:bodyPr wrap="none" lIns="0" tIns="0" rIns="0" bIns="0">
            <a:spAutoFit/>
          </a:bodyPr>
          <a:lstStyle/>
          <a:p>
            <a:pPr defTabSz="1019175"/>
            <a:r>
              <a:rPr lang="en-US" sz="1400" b="1">
                <a:solidFill>
                  <a:schemeClr val="bg1"/>
                </a:solidFill>
                <a:latin typeface="Small Fonts" charset="0"/>
              </a:rPr>
              <a:t>General accounting</a:t>
            </a:r>
            <a:endParaRPr lang="en-US" sz="1400" b="1">
              <a:solidFill>
                <a:schemeClr val="bg1"/>
              </a:solidFill>
            </a:endParaRPr>
          </a:p>
        </p:txBody>
      </p:sp>
      <p:sp>
        <p:nvSpPr>
          <p:cNvPr id="18473" name="Rectangle 90"/>
          <p:cNvSpPr>
            <a:spLocks noChangeArrowheads="1"/>
          </p:cNvSpPr>
          <p:nvPr/>
        </p:nvSpPr>
        <p:spPr bwMode="gray">
          <a:xfrm>
            <a:off x="1057275" y="3149600"/>
            <a:ext cx="1585913" cy="214313"/>
          </a:xfrm>
          <a:prstGeom prst="rect">
            <a:avLst/>
          </a:prstGeom>
          <a:noFill/>
          <a:ln w="9525">
            <a:noFill/>
            <a:miter lim="800000"/>
            <a:headEnd/>
            <a:tailEnd/>
          </a:ln>
        </p:spPr>
        <p:txBody>
          <a:bodyPr wrap="none" lIns="0" tIns="0" rIns="0" bIns="0">
            <a:spAutoFit/>
          </a:bodyPr>
          <a:lstStyle/>
          <a:p>
            <a:pPr defTabSz="1019175"/>
            <a:r>
              <a:rPr lang="en-US" sz="1400" b="1">
                <a:solidFill>
                  <a:schemeClr val="bg1"/>
                </a:solidFill>
                <a:latin typeface="Small Fonts" charset="0"/>
              </a:rPr>
              <a:t>Payroll processing</a:t>
            </a:r>
            <a:endParaRPr lang="en-US" sz="1400" b="1">
              <a:solidFill>
                <a:schemeClr val="bg1"/>
              </a:solidFill>
            </a:endParaRPr>
          </a:p>
        </p:txBody>
      </p:sp>
      <p:sp>
        <p:nvSpPr>
          <p:cNvPr id="18474" name="Rectangle 91"/>
          <p:cNvSpPr>
            <a:spLocks noChangeArrowheads="1"/>
          </p:cNvSpPr>
          <p:nvPr/>
        </p:nvSpPr>
        <p:spPr bwMode="gray">
          <a:xfrm>
            <a:off x="1057275" y="3509963"/>
            <a:ext cx="1514475" cy="212725"/>
          </a:xfrm>
          <a:prstGeom prst="rect">
            <a:avLst/>
          </a:prstGeom>
          <a:noFill/>
          <a:ln w="9525">
            <a:noFill/>
            <a:miter lim="800000"/>
            <a:headEnd/>
            <a:tailEnd/>
          </a:ln>
        </p:spPr>
        <p:txBody>
          <a:bodyPr wrap="none" lIns="0" tIns="0" rIns="0" bIns="0">
            <a:spAutoFit/>
          </a:bodyPr>
          <a:lstStyle/>
          <a:p>
            <a:pPr defTabSz="1019175"/>
            <a:r>
              <a:rPr lang="en-US" sz="1400" b="1">
                <a:solidFill>
                  <a:schemeClr val="bg1"/>
                </a:solidFill>
                <a:latin typeface="Small Fonts" charset="0"/>
              </a:rPr>
              <a:t>Accounts payable</a:t>
            </a:r>
            <a:endParaRPr lang="en-US" sz="1400" b="1">
              <a:solidFill>
                <a:schemeClr val="bg1"/>
              </a:solidFill>
            </a:endParaRPr>
          </a:p>
        </p:txBody>
      </p:sp>
      <p:sp>
        <p:nvSpPr>
          <p:cNvPr id="18475" name="Rectangle 92"/>
          <p:cNvSpPr>
            <a:spLocks noChangeArrowheads="1"/>
          </p:cNvSpPr>
          <p:nvPr/>
        </p:nvSpPr>
        <p:spPr bwMode="gray">
          <a:xfrm>
            <a:off x="1057275" y="3867150"/>
            <a:ext cx="1489075" cy="211138"/>
          </a:xfrm>
          <a:prstGeom prst="rect">
            <a:avLst/>
          </a:prstGeom>
          <a:noFill/>
          <a:ln w="9525">
            <a:noFill/>
            <a:miter lim="800000"/>
            <a:headEnd/>
            <a:tailEnd/>
          </a:ln>
        </p:spPr>
        <p:txBody>
          <a:bodyPr wrap="none" lIns="0" tIns="0" rIns="0" bIns="0">
            <a:spAutoFit/>
          </a:bodyPr>
          <a:lstStyle/>
          <a:p>
            <a:pPr defTabSz="1019175"/>
            <a:r>
              <a:rPr lang="en-US" sz="1400" b="1">
                <a:solidFill>
                  <a:schemeClr val="bg1"/>
                </a:solidFill>
              </a:rPr>
              <a:t>Customer service</a:t>
            </a:r>
          </a:p>
        </p:txBody>
      </p:sp>
      <p:sp>
        <p:nvSpPr>
          <p:cNvPr id="18476" name="Rectangle 93"/>
          <p:cNvSpPr>
            <a:spLocks noChangeArrowheads="1"/>
          </p:cNvSpPr>
          <p:nvPr/>
        </p:nvSpPr>
        <p:spPr bwMode="gray">
          <a:xfrm>
            <a:off x="1057275" y="4225925"/>
            <a:ext cx="1722438" cy="212725"/>
          </a:xfrm>
          <a:prstGeom prst="rect">
            <a:avLst/>
          </a:prstGeom>
          <a:noFill/>
          <a:ln w="9525">
            <a:noFill/>
            <a:miter lim="800000"/>
            <a:headEnd/>
            <a:tailEnd/>
          </a:ln>
        </p:spPr>
        <p:txBody>
          <a:bodyPr wrap="none" lIns="0" tIns="0" rIns="0" bIns="0">
            <a:spAutoFit/>
          </a:bodyPr>
          <a:lstStyle/>
          <a:p>
            <a:pPr defTabSz="1019175"/>
            <a:r>
              <a:rPr lang="en-US" sz="1400" b="1">
                <a:solidFill>
                  <a:schemeClr val="bg1"/>
                </a:solidFill>
                <a:latin typeface="Small Fonts" charset="0"/>
              </a:rPr>
              <a:t>Accounts receivable</a:t>
            </a:r>
            <a:endParaRPr lang="en-US" sz="1400" b="1">
              <a:solidFill>
                <a:schemeClr val="bg1"/>
              </a:solidFill>
            </a:endParaRPr>
          </a:p>
        </p:txBody>
      </p:sp>
      <p:sp>
        <p:nvSpPr>
          <p:cNvPr id="18477" name="Rectangle 94"/>
          <p:cNvSpPr>
            <a:spLocks noChangeArrowheads="1"/>
          </p:cNvSpPr>
          <p:nvPr/>
        </p:nvSpPr>
        <p:spPr bwMode="gray">
          <a:xfrm>
            <a:off x="1057275" y="4586288"/>
            <a:ext cx="541338" cy="212725"/>
          </a:xfrm>
          <a:prstGeom prst="rect">
            <a:avLst/>
          </a:prstGeom>
          <a:noFill/>
          <a:ln w="9525">
            <a:noFill/>
            <a:miter lim="800000"/>
            <a:headEnd/>
            <a:tailEnd/>
          </a:ln>
        </p:spPr>
        <p:txBody>
          <a:bodyPr wrap="none" lIns="0" tIns="0" rIns="0" bIns="0">
            <a:spAutoFit/>
          </a:bodyPr>
          <a:lstStyle/>
          <a:p>
            <a:pPr defTabSz="1019175"/>
            <a:r>
              <a:rPr lang="en-US" sz="1400" b="1">
                <a:solidFill>
                  <a:schemeClr val="bg1"/>
                </a:solidFill>
                <a:latin typeface="Small Fonts" charset="0"/>
              </a:rPr>
              <a:t>Billing</a:t>
            </a:r>
            <a:endParaRPr lang="en-US" sz="1400" b="1">
              <a:solidFill>
                <a:schemeClr val="bg1"/>
              </a:solidFill>
            </a:endParaRPr>
          </a:p>
        </p:txBody>
      </p:sp>
      <p:sp>
        <p:nvSpPr>
          <p:cNvPr id="18478" name="Rectangle 95"/>
          <p:cNvSpPr>
            <a:spLocks noChangeArrowheads="1"/>
          </p:cNvSpPr>
          <p:nvPr/>
        </p:nvSpPr>
        <p:spPr bwMode="gray">
          <a:xfrm>
            <a:off x="1057275" y="4946650"/>
            <a:ext cx="1733550" cy="212725"/>
          </a:xfrm>
          <a:prstGeom prst="rect">
            <a:avLst/>
          </a:prstGeom>
          <a:noFill/>
          <a:ln w="9525">
            <a:noFill/>
            <a:miter lim="800000"/>
            <a:headEnd/>
            <a:tailEnd/>
          </a:ln>
        </p:spPr>
        <p:txBody>
          <a:bodyPr wrap="none" lIns="0" tIns="0" rIns="0" bIns="0">
            <a:spAutoFit/>
          </a:bodyPr>
          <a:lstStyle/>
          <a:p>
            <a:pPr defTabSz="1019175"/>
            <a:r>
              <a:rPr lang="en-US" sz="1400" b="1">
                <a:solidFill>
                  <a:schemeClr val="bg1"/>
                </a:solidFill>
                <a:latin typeface="Small Fonts" charset="0"/>
              </a:rPr>
              <a:t>Payment processing</a:t>
            </a:r>
            <a:endParaRPr lang="en-US" sz="1400" b="1">
              <a:solidFill>
                <a:schemeClr val="bg1"/>
              </a:solidFill>
            </a:endParaRPr>
          </a:p>
        </p:txBody>
      </p:sp>
      <p:sp>
        <p:nvSpPr>
          <p:cNvPr id="18479" name="Rectangle 96"/>
          <p:cNvSpPr>
            <a:spLocks noChangeArrowheads="1"/>
          </p:cNvSpPr>
          <p:nvPr/>
        </p:nvSpPr>
        <p:spPr bwMode="gray">
          <a:xfrm>
            <a:off x="1057275" y="5305425"/>
            <a:ext cx="1527175" cy="212725"/>
          </a:xfrm>
          <a:prstGeom prst="rect">
            <a:avLst/>
          </a:prstGeom>
          <a:noFill/>
          <a:ln w="9525">
            <a:noFill/>
            <a:miter lim="800000"/>
            <a:headEnd/>
            <a:tailEnd/>
          </a:ln>
        </p:spPr>
        <p:txBody>
          <a:bodyPr wrap="none" lIns="0" tIns="0" rIns="0" bIns="0">
            <a:spAutoFit/>
          </a:bodyPr>
          <a:lstStyle/>
          <a:p>
            <a:pPr defTabSz="1019175"/>
            <a:r>
              <a:rPr lang="en-US" sz="1400" b="1">
                <a:solidFill>
                  <a:schemeClr val="bg1"/>
                </a:solidFill>
              </a:rPr>
              <a:t>HR administration</a:t>
            </a:r>
          </a:p>
        </p:txBody>
      </p:sp>
      <p:sp>
        <p:nvSpPr>
          <p:cNvPr id="18480" name="Rectangle 97"/>
          <p:cNvSpPr>
            <a:spLocks noChangeArrowheads="1"/>
          </p:cNvSpPr>
          <p:nvPr/>
        </p:nvSpPr>
        <p:spPr bwMode="gray">
          <a:xfrm>
            <a:off x="1057275" y="5665788"/>
            <a:ext cx="2047875" cy="212725"/>
          </a:xfrm>
          <a:prstGeom prst="rect">
            <a:avLst/>
          </a:prstGeom>
          <a:noFill/>
          <a:ln w="9525">
            <a:noFill/>
            <a:miter lim="800000"/>
            <a:headEnd/>
            <a:tailEnd/>
          </a:ln>
        </p:spPr>
        <p:txBody>
          <a:bodyPr wrap="none" lIns="0" tIns="0" rIns="0" bIns="0">
            <a:spAutoFit/>
          </a:bodyPr>
          <a:lstStyle/>
          <a:p>
            <a:pPr defTabSz="1019175"/>
            <a:r>
              <a:rPr lang="en-US" sz="1400" b="1">
                <a:solidFill>
                  <a:schemeClr val="bg1"/>
                </a:solidFill>
                <a:latin typeface="Small Fonts" charset="0"/>
              </a:rPr>
              <a:t>Customer data analytics</a:t>
            </a:r>
            <a:endParaRPr lang="en-US" sz="1400" b="1">
              <a:solidFill>
                <a:schemeClr val="bg1"/>
              </a:solidFill>
            </a:endParaRPr>
          </a:p>
        </p:txBody>
      </p:sp>
      <p:sp>
        <p:nvSpPr>
          <p:cNvPr id="18481" name="Rectangle 98"/>
          <p:cNvSpPr>
            <a:spLocks noChangeArrowheads="1"/>
          </p:cNvSpPr>
          <p:nvPr/>
        </p:nvSpPr>
        <p:spPr bwMode="gray">
          <a:xfrm>
            <a:off x="1057275" y="6026150"/>
            <a:ext cx="2895600" cy="212725"/>
          </a:xfrm>
          <a:prstGeom prst="rect">
            <a:avLst/>
          </a:prstGeom>
          <a:noFill/>
          <a:ln w="9525">
            <a:noFill/>
            <a:miter lim="800000"/>
            <a:headEnd/>
            <a:tailEnd/>
          </a:ln>
        </p:spPr>
        <p:txBody>
          <a:bodyPr wrap="none" lIns="0" tIns="0" rIns="0" bIns="0">
            <a:spAutoFit/>
          </a:bodyPr>
          <a:lstStyle/>
          <a:p>
            <a:pPr defTabSz="1019175"/>
            <a:r>
              <a:rPr lang="en-US" sz="1400" b="1">
                <a:solidFill>
                  <a:schemeClr val="bg1"/>
                </a:solidFill>
              </a:rPr>
              <a:t>Electronic document management</a:t>
            </a:r>
          </a:p>
        </p:txBody>
      </p:sp>
      <p:sp>
        <p:nvSpPr>
          <p:cNvPr id="18482" name="Rectangle 99"/>
          <p:cNvSpPr>
            <a:spLocks noChangeArrowheads="1"/>
          </p:cNvSpPr>
          <p:nvPr/>
        </p:nvSpPr>
        <p:spPr bwMode="gray">
          <a:xfrm>
            <a:off x="1057275" y="6386513"/>
            <a:ext cx="2265363" cy="212725"/>
          </a:xfrm>
          <a:prstGeom prst="rect">
            <a:avLst/>
          </a:prstGeom>
          <a:noFill/>
          <a:ln w="9525">
            <a:noFill/>
            <a:miter lim="800000"/>
            <a:headEnd/>
            <a:tailEnd/>
          </a:ln>
        </p:spPr>
        <p:txBody>
          <a:bodyPr wrap="none" lIns="0" tIns="0" rIns="0" bIns="0">
            <a:spAutoFit/>
          </a:bodyPr>
          <a:lstStyle/>
          <a:p>
            <a:pPr defTabSz="1019175"/>
            <a:r>
              <a:rPr lang="en-US" sz="1400" b="1">
                <a:solidFill>
                  <a:schemeClr val="bg1"/>
                </a:solidFill>
              </a:rPr>
              <a:t>Sourcing and procurement</a:t>
            </a:r>
          </a:p>
        </p:txBody>
      </p:sp>
      <p:sp>
        <p:nvSpPr>
          <p:cNvPr id="126" name="Line 32"/>
          <p:cNvSpPr>
            <a:spLocks noChangeShapeType="1"/>
          </p:cNvSpPr>
          <p:nvPr/>
        </p:nvSpPr>
        <p:spPr bwMode="auto">
          <a:xfrm>
            <a:off x="7938" y="1474788"/>
            <a:ext cx="10058400" cy="0"/>
          </a:xfrm>
          <a:prstGeom prst="line">
            <a:avLst/>
          </a:prstGeom>
          <a:noFill/>
          <a:ln w="9525">
            <a:solidFill>
              <a:schemeClr val="tx2"/>
            </a:solidFill>
            <a:round/>
            <a:headEnd/>
            <a:tailEnd/>
          </a:ln>
          <a:effectLst/>
        </p:spPr>
        <p:txBody>
          <a:bodyPr wrap="none" anchor="ctr"/>
          <a:lstStyle/>
          <a:p>
            <a:pPr>
              <a:defRPr/>
            </a:pPr>
            <a:endParaRPr lang="en-US" sz="1800" dirty="0">
              <a:latin typeface="Arial" pitchFamily="-65" charset="0"/>
              <a:ea typeface="+mn-ea"/>
            </a:endParaRPr>
          </a:p>
        </p:txBody>
      </p:sp>
      <p:sp>
        <p:nvSpPr>
          <p:cNvPr id="18484" name="Text Box 74"/>
          <p:cNvSpPr txBox="1">
            <a:spLocks noChangeArrowheads="1"/>
          </p:cNvSpPr>
          <p:nvPr/>
        </p:nvSpPr>
        <p:spPr bwMode="auto">
          <a:xfrm>
            <a:off x="217488" y="7143750"/>
            <a:ext cx="4864100" cy="228600"/>
          </a:xfrm>
          <a:prstGeom prst="rect">
            <a:avLst/>
          </a:prstGeom>
          <a:noFill/>
          <a:ln w="9525">
            <a:noFill/>
            <a:miter lim="800000"/>
            <a:headEnd/>
            <a:tailEnd/>
          </a:ln>
        </p:spPr>
        <p:txBody>
          <a:bodyPr wrap="none">
            <a:spAutoFit/>
          </a:bodyPr>
          <a:lstStyle/>
          <a:p>
            <a:pPr defTabSz="1019175"/>
            <a:r>
              <a:rPr lang="en-US" sz="900"/>
              <a:t>Source: IBM Market Insights, </a:t>
            </a:r>
            <a:r>
              <a:rPr lang="en-US" sz="900" i="1"/>
              <a:t>Service Management In an Uncertain Economy, January 2009</a:t>
            </a:r>
            <a:r>
              <a:rPr lang="en-US" sz="900"/>
              <a:t>.</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1"/>
          <p:cNvSpPr>
            <a:spLocks noGrp="1"/>
          </p:cNvSpPr>
          <p:nvPr>
            <p:ph type="sldNum" sz="quarter" idx="10"/>
          </p:nvPr>
        </p:nvSpPr>
        <p:spPr>
          <a:noFill/>
        </p:spPr>
        <p:txBody>
          <a:bodyPr/>
          <a:lstStyle/>
          <a:p>
            <a:pPr defTabSz="1019175"/>
            <a:fld id="{8D058E37-40F5-4879-B7FB-F2C4D95BA16F}" type="slidenum">
              <a:rPr lang="en-US"/>
              <a:pPr defTabSz="1019175"/>
              <a:t>16</a:t>
            </a:fld>
            <a:endParaRPr lang="en-US"/>
          </a:p>
        </p:txBody>
      </p:sp>
      <p:sp>
        <p:nvSpPr>
          <p:cNvPr id="19459" name="Rectangle 8"/>
          <p:cNvSpPr>
            <a:spLocks noChangeArrowheads="1"/>
          </p:cNvSpPr>
          <p:nvPr/>
        </p:nvSpPr>
        <p:spPr bwMode="auto">
          <a:xfrm>
            <a:off x="0" y="1449388"/>
            <a:ext cx="10058400" cy="546100"/>
          </a:xfrm>
          <a:prstGeom prst="rect">
            <a:avLst/>
          </a:prstGeom>
          <a:solidFill>
            <a:schemeClr val="accent1">
              <a:alpha val="20000"/>
            </a:schemeClr>
          </a:solidFill>
          <a:ln w="9525">
            <a:noFill/>
            <a:miter lim="800000"/>
            <a:headEnd/>
            <a:tailEnd/>
          </a:ln>
        </p:spPr>
        <p:txBody>
          <a:bodyPr wrap="none" lIns="101835" tIns="50917" rIns="101835" bIns="50917" anchor="ctr"/>
          <a:lstStyle/>
          <a:p>
            <a:pPr defTabSz="1019175"/>
            <a:endParaRPr lang="ca-ES"/>
          </a:p>
        </p:txBody>
      </p:sp>
      <p:sp>
        <p:nvSpPr>
          <p:cNvPr id="19460" name="Rectangle 4"/>
          <p:cNvSpPr>
            <a:spLocks noGrp="1" noChangeArrowheads="1"/>
          </p:cNvSpPr>
          <p:nvPr>
            <p:ph type="title" idx="4294967295"/>
          </p:nvPr>
        </p:nvSpPr>
        <p:spPr>
          <a:xfrm>
            <a:off x="225425" y="620713"/>
            <a:ext cx="9136063" cy="823912"/>
          </a:xfrm>
        </p:spPr>
        <p:txBody>
          <a:bodyPr lIns="101835" tIns="50917" rIns="101835" bIns="50917"/>
          <a:lstStyle/>
          <a:p>
            <a:pPr eaLnBrk="1" hangingPunct="1"/>
            <a:r>
              <a:rPr lang="en-US" sz="2400"/>
              <a:t>Critical success factors for service management projects that generated value</a:t>
            </a:r>
          </a:p>
        </p:txBody>
      </p:sp>
      <p:sp>
        <p:nvSpPr>
          <p:cNvPr id="19461" name="Text Box 9"/>
          <p:cNvSpPr txBox="1">
            <a:spLocks noChangeArrowheads="1"/>
          </p:cNvSpPr>
          <p:nvPr/>
        </p:nvSpPr>
        <p:spPr bwMode="auto">
          <a:xfrm>
            <a:off x="319088" y="1458913"/>
            <a:ext cx="9150350" cy="527050"/>
          </a:xfrm>
          <a:prstGeom prst="rect">
            <a:avLst/>
          </a:prstGeom>
          <a:noFill/>
          <a:ln w="9525">
            <a:noFill/>
            <a:miter lim="800000"/>
            <a:headEnd/>
            <a:tailEnd/>
          </a:ln>
        </p:spPr>
        <p:txBody>
          <a:bodyPr lIns="101835" tIns="50917" rIns="101835" bIns="50917">
            <a:spAutoFit/>
          </a:bodyPr>
          <a:lstStyle/>
          <a:p>
            <a:pPr defTabSz="1019175"/>
            <a:r>
              <a:rPr lang="en-US" sz="1400" i="1">
                <a:ea typeface="SimSun" pitchFamily="2" charset="-122"/>
              </a:rPr>
              <a:t>As you continue or initiate service management projects in the current economic environment, which of the following will most help to contribute to project success and generation of value?</a:t>
            </a:r>
          </a:p>
        </p:txBody>
      </p:sp>
      <p:sp>
        <p:nvSpPr>
          <p:cNvPr id="19462" name="Rectangle 12"/>
          <p:cNvSpPr>
            <a:spLocks noChangeArrowheads="1"/>
          </p:cNvSpPr>
          <p:nvPr/>
        </p:nvSpPr>
        <p:spPr bwMode="auto">
          <a:xfrm>
            <a:off x="4445000" y="2333625"/>
            <a:ext cx="5153025" cy="4079875"/>
          </a:xfrm>
          <a:prstGeom prst="rect">
            <a:avLst/>
          </a:prstGeom>
          <a:noFill/>
          <a:ln w="9525">
            <a:noFill/>
            <a:miter lim="800000"/>
            <a:headEnd/>
            <a:tailEnd/>
          </a:ln>
        </p:spPr>
        <p:txBody>
          <a:bodyPr lIns="101835" tIns="50917" rIns="101835" bIns="50917"/>
          <a:lstStyle/>
          <a:p>
            <a:pPr marL="190500" indent="-190500" defTabSz="1019175" eaLnBrk="0" hangingPunct="0">
              <a:spcBef>
                <a:spcPct val="50000"/>
              </a:spcBef>
              <a:buClr>
                <a:srgbClr val="6666FB"/>
              </a:buClr>
              <a:buFont typeface="Wingdings" pitchFamily="2" charset="2"/>
              <a:buChar char="§"/>
            </a:pPr>
            <a:r>
              <a:rPr lang="en-US" sz="1600"/>
              <a:t>Stakeholder communications</a:t>
            </a:r>
          </a:p>
          <a:p>
            <a:pPr marL="190500" indent="-190500" defTabSz="1019175" eaLnBrk="0" hangingPunct="0">
              <a:spcBef>
                <a:spcPct val="50000"/>
              </a:spcBef>
              <a:buClr>
                <a:srgbClr val="6666FB"/>
              </a:buClr>
              <a:buFont typeface="Wingdings" pitchFamily="2" charset="2"/>
              <a:buChar char="§"/>
            </a:pPr>
            <a:r>
              <a:rPr lang="en-US" sz="1600"/>
              <a:t>Detailed project plan</a:t>
            </a:r>
          </a:p>
          <a:p>
            <a:pPr marL="190500" indent="-190500" defTabSz="1019175" eaLnBrk="0" hangingPunct="0">
              <a:spcBef>
                <a:spcPct val="50000"/>
              </a:spcBef>
              <a:buClr>
                <a:srgbClr val="6666FB"/>
              </a:buClr>
              <a:buFont typeface="Wingdings" pitchFamily="2" charset="2"/>
              <a:buChar char="§"/>
            </a:pPr>
            <a:r>
              <a:rPr lang="en-US" sz="1600"/>
              <a:t>Collaboration and technical integration</a:t>
            </a:r>
          </a:p>
          <a:p>
            <a:pPr marL="190500" indent="-190500" defTabSz="1019175" eaLnBrk="0" hangingPunct="0">
              <a:spcBef>
                <a:spcPct val="50000"/>
              </a:spcBef>
              <a:buClr>
                <a:srgbClr val="6666FB"/>
              </a:buClr>
              <a:buFont typeface="Wingdings" pitchFamily="2" charset="2"/>
              <a:buChar char="§"/>
            </a:pPr>
            <a:r>
              <a:rPr lang="en-US" sz="1600"/>
              <a:t>Established project execution roles</a:t>
            </a:r>
          </a:p>
          <a:p>
            <a:pPr marL="190500" indent="-190500" defTabSz="1019175" eaLnBrk="0" hangingPunct="0">
              <a:spcBef>
                <a:spcPct val="50000"/>
              </a:spcBef>
              <a:buClr>
                <a:srgbClr val="6666FB"/>
              </a:buClr>
              <a:buFont typeface="Wingdings" pitchFamily="2" charset="2"/>
              <a:buChar char="§"/>
            </a:pPr>
            <a:r>
              <a:rPr lang="en-US" sz="1600"/>
              <a:t>Detailed business case</a:t>
            </a:r>
          </a:p>
          <a:p>
            <a:pPr marL="190500" indent="-190500" defTabSz="1019175" eaLnBrk="0" hangingPunct="0">
              <a:spcBef>
                <a:spcPct val="50000"/>
              </a:spcBef>
              <a:buClr>
                <a:srgbClr val="6666FB"/>
              </a:buClr>
              <a:buFont typeface="Wingdings" pitchFamily="2" charset="2"/>
              <a:buChar char="§"/>
            </a:pPr>
            <a:r>
              <a:rPr lang="en-US" sz="1600"/>
              <a:t>Skill and staffing planning</a:t>
            </a:r>
          </a:p>
          <a:p>
            <a:pPr marL="190500" indent="-190500" defTabSz="1019175" eaLnBrk="0" hangingPunct="0">
              <a:spcBef>
                <a:spcPct val="50000"/>
              </a:spcBef>
              <a:buClr>
                <a:srgbClr val="6666FB"/>
              </a:buClr>
              <a:buFont typeface="Wingdings" pitchFamily="2" charset="2"/>
              <a:buChar char="§"/>
            </a:pPr>
            <a:r>
              <a:rPr lang="en-US" sz="1600"/>
              <a:t>Selection of appropriate software tools</a:t>
            </a:r>
          </a:p>
          <a:p>
            <a:pPr marL="190500" indent="-190500" defTabSz="1019175" eaLnBrk="0" hangingPunct="0">
              <a:spcBef>
                <a:spcPct val="50000"/>
              </a:spcBef>
              <a:buClr>
                <a:srgbClr val="6666FB"/>
              </a:buClr>
              <a:buFont typeface="Wingdings" pitchFamily="2" charset="2"/>
              <a:buChar char="§"/>
            </a:pPr>
            <a:r>
              <a:rPr lang="en-US" sz="1600"/>
              <a:t>Assessing current processes and tools</a:t>
            </a:r>
          </a:p>
          <a:p>
            <a:pPr marL="190500" indent="-190500" defTabSz="1019175" eaLnBrk="0" hangingPunct="0">
              <a:spcBef>
                <a:spcPct val="50000"/>
              </a:spcBef>
              <a:buClr>
                <a:srgbClr val="6666FB"/>
              </a:buClr>
              <a:buFont typeface="Wingdings" pitchFamily="2" charset="2"/>
              <a:buChar char="§"/>
            </a:pPr>
            <a:r>
              <a:rPr lang="en-US" sz="1600"/>
              <a:t>Facilitating cultural change</a:t>
            </a:r>
          </a:p>
          <a:p>
            <a:pPr marL="190500" indent="-190500" defTabSz="1019175" eaLnBrk="0" hangingPunct="0">
              <a:spcBef>
                <a:spcPct val="50000"/>
              </a:spcBef>
              <a:buClr>
                <a:srgbClr val="6666FB"/>
              </a:buClr>
              <a:buFont typeface="Wingdings" pitchFamily="2" charset="2"/>
              <a:buChar char="§"/>
            </a:pPr>
            <a:r>
              <a:rPr lang="en-US" sz="1600"/>
              <a:t>Developing high level project justification</a:t>
            </a:r>
          </a:p>
          <a:p>
            <a:pPr marL="190500" indent="-190500" defTabSz="1019175" eaLnBrk="0" hangingPunct="0">
              <a:spcBef>
                <a:spcPct val="50000"/>
              </a:spcBef>
              <a:buClr>
                <a:srgbClr val="6666FB"/>
              </a:buClr>
              <a:buFont typeface="Wingdings" pitchFamily="2" charset="2"/>
              <a:buChar char="§"/>
            </a:pPr>
            <a:r>
              <a:rPr lang="en-US" sz="1600"/>
              <a:t>Conducting a pilot</a:t>
            </a:r>
          </a:p>
        </p:txBody>
      </p:sp>
      <p:pic>
        <p:nvPicPr>
          <p:cNvPr id="19463" name="Picture 13" descr="oi_w3v8_49"/>
          <p:cNvPicPr>
            <a:picLocks noChangeAspect="1" noChangeArrowheads="1"/>
          </p:cNvPicPr>
          <p:nvPr/>
        </p:nvPicPr>
        <p:blipFill>
          <a:blip r:embed="rId3"/>
          <a:srcRect/>
          <a:stretch>
            <a:fillRect/>
          </a:stretch>
        </p:blipFill>
        <p:spPr bwMode="auto">
          <a:xfrm>
            <a:off x="0" y="2235200"/>
            <a:ext cx="4152900" cy="4286250"/>
          </a:xfrm>
          <a:prstGeom prst="rect">
            <a:avLst/>
          </a:prstGeom>
          <a:noFill/>
          <a:ln w="9525">
            <a:noFill/>
            <a:miter lim="800000"/>
            <a:headEnd/>
            <a:tailEnd/>
          </a:ln>
        </p:spPr>
      </p:pic>
      <p:sp>
        <p:nvSpPr>
          <p:cNvPr id="7" name="Line 32"/>
          <p:cNvSpPr>
            <a:spLocks noChangeShapeType="1"/>
          </p:cNvSpPr>
          <p:nvPr/>
        </p:nvSpPr>
        <p:spPr bwMode="auto">
          <a:xfrm>
            <a:off x="0" y="2005013"/>
            <a:ext cx="10058400" cy="0"/>
          </a:xfrm>
          <a:prstGeom prst="line">
            <a:avLst/>
          </a:prstGeom>
          <a:noFill/>
          <a:ln w="9525">
            <a:solidFill>
              <a:schemeClr val="tx2"/>
            </a:solidFill>
            <a:round/>
            <a:headEnd/>
            <a:tailEnd/>
          </a:ln>
          <a:effectLst/>
        </p:spPr>
        <p:txBody>
          <a:bodyPr wrap="none" anchor="ctr"/>
          <a:lstStyle/>
          <a:p>
            <a:pPr>
              <a:defRPr/>
            </a:pPr>
            <a:endParaRPr lang="en-US" sz="1800" dirty="0">
              <a:latin typeface="Arial" pitchFamily="-65" charset="0"/>
              <a:ea typeface="+mn-ea"/>
            </a:endParaRPr>
          </a:p>
        </p:txBody>
      </p:sp>
      <p:sp>
        <p:nvSpPr>
          <p:cNvPr id="126" name="Line 32"/>
          <p:cNvSpPr>
            <a:spLocks noChangeShapeType="1"/>
          </p:cNvSpPr>
          <p:nvPr/>
        </p:nvSpPr>
        <p:spPr bwMode="auto">
          <a:xfrm>
            <a:off x="7938" y="1474788"/>
            <a:ext cx="10058400" cy="0"/>
          </a:xfrm>
          <a:prstGeom prst="line">
            <a:avLst/>
          </a:prstGeom>
          <a:noFill/>
          <a:ln w="9525">
            <a:solidFill>
              <a:schemeClr val="tx2"/>
            </a:solidFill>
            <a:round/>
            <a:headEnd/>
            <a:tailEnd/>
          </a:ln>
          <a:effectLst/>
        </p:spPr>
        <p:txBody>
          <a:bodyPr wrap="none" anchor="ctr"/>
          <a:lstStyle/>
          <a:p>
            <a:pPr>
              <a:defRPr/>
            </a:pPr>
            <a:endParaRPr lang="en-US" sz="1800" dirty="0">
              <a:latin typeface="Arial" pitchFamily="-65" charset="0"/>
              <a:ea typeface="+mn-ea"/>
            </a:endParaRPr>
          </a:p>
        </p:txBody>
      </p:sp>
      <p:sp>
        <p:nvSpPr>
          <p:cNvPr id="19466" name="Text Box 11"/>
          <p:cNvSpPr txBox="1">
            <a:spLocks noChangeArrowheads="1"/>
          </p:cNvSpPr>
          <p:nvPr/>
        </p:nvSpPr>
        <p:spPr bwMode="auto">
          <a:xfrm>
            <a:off x="217488" y="7143750"/>
            <a:ext cx="4864100" cy="228600"/>
          </a:xfrm>
          <a:prstGeom prst="rect">
            <a:avLst/>
          </a:prstGeom>
          <a:noFill/>
          <a:ln w="9525">
            <a:noFill/>
            <a:miter lim="800000"/>
            <a:headEnd/>
            <a:tailEnd/>
          </a:ln>
        </p:spPr>
        <p:txBody>
          <a:bodyPr wrap="none">
            <a:spAutoFit/>
          </a:bodyPr>
          <a:lstStyle/>
          <a:p>
            <a:pPr defTabSz="1019175"/>
            <a:r>
              <a:rPr lang="en-US" sz="900"/>
              <a:t>Source: IBM Market Insights, </a:t>
            </a:r>
            <a:r>
              <a:rPr lang="en-US" sz="900" i="1"/>
              <a:t>Service Management In an Uncertain Economy, January 2009</a:t>
            </a:r>
            <a:r>
              <a:rPr lang="en-US" sz="900"/>
              <a:t>.</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1"/>
          <p:cNvSpPr>
            <a:spLocks noGrp="1"/>
          </p:cNvSpPr>
          <p:nvPr>
            <p:ph type="sldNum" sz="quarter" idx="10"/>
          </p:nvPr>
        </p:nvSpPr>
        <p:spPr>
          <a:noFill/>
        </p:spPr>
        <p:txBody>
          <a:bodyPr/>
          <a:lstStyle/>
          <a:p>
            <a:pPr defTabSz="1019175"/>
            <a:fld id="{174F54F4-7CA4-448C-8DA8-089804A4077A}" type="slidenum">
              <a:rPr lang="en-US"/>
              <a:pPr defTabSz="1019175"/>
              <a:t>17</a:t>
            </a:fld>
            <a:endParaRPr lang="en-US"/>
          </a:p>
        </p:txBody>
      </p:sp>
      <p:pic>
        <p:nvPicPr>
          <p:cNvPr id="20483" name="Picture 7"/>
          <p:cNvPicPr>
            <a:picLocks noChangeAspect="1" noChangeArrowheads="1"/>
          </p:cNvPicPr>
          <p:nvPr/>
        </p:nvPicPr>
        <p:blipFill>
          <a:blip r:embed="rId3">
            <a:lum bright="12000" contrast="-22000"/>
          </a:blip>
          <a:srcRect t="33087" r="2943" b="20802"/>
          <a:stretch>
            <a:fillRect/>
          </a:stretch>
        </p:blipFill>
        <p:spPr bwMode="auto">
          <a:xfrm>
            <a:off x="868363" y="1857375"/>
            <a:ext cx="3933825" cy="4668838"/>
          </a:xfrm>
          <a:prstGeom prst="rect">
            <a:avLst/>
          </a:prstGeom>
          <a:noFill/>
          <a:ln w="9525">
            <a:noFill/>
            <a:miter lim="800000"/>
            <a:headEnd/>
            <a:tailEnd/>
          </a:ln>
        </p:spPr>
      </p:pic>
      <p:sp>
        <p:nvSpPr>
          <p:cNvPr id="20484" name="Rectangle 13"/>
          <p:cNvSpPr>
            <a:spLocks noGrp="1" noChangeArrowheads="1"/>
          </p:cNvSpPr>
          <p:nvPr>
            <p:ph type="body" sz="half" idx="4294967295"/>
          </p:nvPr>
        </p:nvSpPr>
        <p:spPr>
          <a:xfrm>
            <a:off x="5103813" y="1660525"/>
            <a:ext cx="4740275" cy="5265738"/>
          </a:xfrm>
        </p:spPr>
        <p:txBody>
          <a:bodyPr lIns="101835" tIns="50917" rIns="101835" bIns="50917"/>
          <a:lstStyle/>
          <a:p>
            <a:pPr marL="254000" indent="-254000" eaLnBrk="1" hangingPunct="1">
              <a:spcBef>
                <a:spcPct val="0"/>
              </a:spcBef>
              <a:spcAft>
                <a:spcPct val="20000"/>
              </a:spcAft>
              <a:buClr>
                <a:srgbClr val="333333"/>
              </a:buClr>
              <a:buFont typeface="Wingdings" pitchFamily="2" charset="2"/>
              <a:buNone/>
            </a:pPr>
            <a:r>
              <a:rPr lang="en-US" b="1"/>
              <a:t>Peer-driven recommendations</a:t>
            </a:r>
          </a:p>
          <a:p>
            <a:pPr marL="254000" indent="-254000" eaLnBrk="1" hangingPunct="1">
              <a:spcBef>
                <a:spcPct val="0"/>
              </a:spcBef>
              <a:spcAft>
                <a:spcPct val="20000"/>
              </a:spcAft>
              <a:buClr>
                <a:srgbClr val="333333"/>
              </a:buClr>
              <a:buFont typeface="Times" pitchFamily="18" charset="0"/>
              <a:buAutoNum type="arabicPeriod"/>
            </a:pPr>
            <a:r>
              <a:rPr lang="en-US" sz="1500"/>
              <a:t>Improve the quality and reliability of IT services that enable business workforce productivity</a:t>
            </a:r>
          </a:p>
          <a:p>
            <a:pPr marL="254000" indent="-254000" eaLnBrk="1" hangingPunct="1">
              <a:spcBef>
                <a:spcPts val="600"/>
              </a:spcBef>
              <a:spcAft>
                <a:spcPct val="20000"/>
              </a:spcAft>
              <a:buClr>
                <a:srgbClr val="333333"/>
              </a:buClr>
              <a:buFont typeface="Times" pitchFamily="18" charset="0"/>
              <a:buAutoNum type="arabicPeriod"/>
            </a:pPr>
            <a:r>
              <a:rPr lang="en-US" sz="1500"/>
              <a:t>Prioritize smarter ways of doing things and technology consolidation  </a:t>
            </a:r>
          </a:p>
          <a:p>
            <a:pPr marL="254000" indent="-254000" eaLnBrk="1" hangingPunct="1">
              <a:spcBef>
                <a:spcPts val="600"/>
              </a:spcBef>
              <a:spcAft>
                <a:spcPct val="20000"/>
              </a:spcAft>
              <a:buClr>
                <a:srgbClr val="333333"/>
              </a:buClr>
              <a:buFont typeface="Times" pitchFamily="18" charset="0"/>
              <a:buAutoNum type="arabicPeriod"/>
            </a:pPr>
            <a:r>
              <a:rPr lang="en-US" sz="1500"/>
              <a:t>Revise measurements and reporting to stress business-driven outcome metrics, costs and business value</a:t>
            </a:r>
          </a:p>
          <a:p>
            <a:pPr marL="254000" indent="-254000" eaLnBrk="1" hangingPunct="1">
              <a:spcBef>
                <a:spcPts val="600"/>
              </a:spcBef>
              <a:spcAft>
                <a:spcPct val="20000"/>
              </a:spcAft>
              <a:buClr>
                <a:srgbClr val="333333"/>
              </a:buClr>
              <a:buFont typeface="Times" pitchFamily="18" charset="0"/>
              <a:buAutoNum type="arabicPeriod"/>
            </a:pPr>
            <a:r>
              <a:rPr lang="en-US" sz="1500"/>
              <a:t>Change focus from technology and optimized subsystems to optimization of  IT-enabled business activity</a:t>
            </a:r>
          </a:p>
          <a:p>
            <a:pPr marL="254000" indent="-254000" eaLnBrk="1" hangingPunct="1">
              <a:spcBef>
                <a:spcPts val="600"/>
              </a:spcBef>
              <a:spcAft>
                <a:spcPct val="20000"/>
              </a:spcAft>
              <a:buClr>
                <a:srgbClr val="333333"/>
              </a:buClr>
              <a:buFont typeface="Times" pitchFamily="18" charset="0"/>
              <a:buAutoNum type="arabicPeriod"/>
            </a:pPr>
            <a:r>
              <a:rPr lang="en-US" sz="1500"/>
              <a:t>Apply some investments to tactical quick</a:t>
            </a:r>
            <a:br>
              <a:rPr lang="en-US" sz="1500"/>
            </a:br>
            <a:r>
              <a:rPr lang="en-US" sz="1500"/>
              <a:t>hits—but also make progress on longer-</a:t>
            </a:r>
            <a:br>
              <a:rPr lang="en-US" sz="1500"/>
            </a:br>
            <a:r>
              <a:rPr lang="en-US" sz="1500"/>
              <a:t>term service quality inhibitors</a:t>
            </a:r>
          </a:p>
        </p:txBody>
      </p:sp>
      <p:sp>
        <p:nvSpPr>
          <p:cNvPr id="20485" name="Text Box 12"/>
          <p:cNvSpPr txBox="1">
            <a:spLocks noChangeArrowheads="1"/>
          </p:cNvSpPr>
          <p:nvPr/>
        </p:nvSpPr>
        <p:spPr bwMode="auto">
          <a:xfrm>
            <a:off x="271463" y="3000375"/>
            <a:ext cx="201612" cy="407988"/>
          </a:xfrm>
          <a:prstGeom prst="rect">
            <a:avLst/>
          </a:prstGeom>
          <a:noFill/>
          <a:ln w="9525">
            <a:noFill/>
            <a:miter lim="800000"/>
            <a:headEnd/>
            <a:tailEnd/>
          </a:ln>
        </p:spPr>
        <p:txBody>
          <a:bodyPr wrap="none" lIns="101835" tIns="50917" rIns="101835" bIns="50917">
            <a:spAutoFit/>
          </a:bodyPr>
          <a:lstStyle/>
          <a:p>
            <a:pPr defTabSz="1019175"/>
            <a:endParaRPr lang="ca-ES"/>
          </a:p>
        </p:txBody>
      </p:sp>
      <p:sp>
        <p:nvSpPr>
          <p:cNvPr id="20486" name="Rectangle 26"/>
          <p:cNvSpPr>
            <a:spLocks noGrp="1" noChangeArrowheads="1"/>
          </p:cNvSpPr>
          <p:nvPr>
            <p:ph type="title" idx="4294967295"/>
          </p:nvPr>
        </p:nvSpPr>
        <p:spPr>
          <a:xfrm>
            <a:off x="227013" y="585788"/>
            <a:ext cx="9136062" cy="846137"/>
          </a:xfrm>
          <a:noFill/>
        </p:spPr>
        <p:txBody>
          <a:bodyPr lIns="101835" tIns="50917" rIns="101835" bIns="50917"/>
          <a:lstStyle/>
          <a:p>
            <a:pPr eaLnBrk="1" hangingPunct="1"/>
            <a:r>
              <a:rPr lang="en-US" sz="2400"/>
              <a:t>Changed business requirements and flat budgets drive the need for business-driven IT prioritization</a:t>
            </a:r>
            <a:endParaRPr lang="en-US" sz="3000">
              <a:solidFill>
                <a:srgbClr val="0066CC"/>
              </a:solidFill>
            </a:endParaRPr>
          </a:p>
        </p:txBody>
      </p:sp>
      <p:sp>
        <p:nvSpPr>
          <p:cNvPr id="20487" name="Text Box 28"/>
          <p:cNvSpPr txBox="1">
            <a:spLocks noChangeArrowheads="1"/>
          </p:cNvSpPr>
          <p:nvPr/>
        </p:nvSpPr>
        <p:spPr bwMode="auto">
          <a:xfrm>
            <a:off x="406400" y="1943100"/>
            <a:ext cx="3762375" cy="1689100"/>
          </a:xfrm>
          <a:prstGeom prst="rect">
            <a:avLst/>
          </a:prstGeom>
          <a:noFill/>
          <a:ln w="9525">
            <a:noFill/>
            <a:miter lim="800000"/>
            <a:headEnd/>
            <a:tailEnd/>
          </a:ln>
        </p:spPr>
        <p:txBody>
          <a:bodyPr lIns="101835" tIns="50917" rIns="101835" bIns="50917">
            <a:spAutoFit/>
          </a:bodyPr>
          <a:lstStyle/>
          <a:p>
            <a:pPr defTabSz="1019175">
              <a:lnSpc>
                <a:spcPct val="95000"/>
              </a:lnSpc>
            </a:pPr>
            <a:r>
              <a:rPr lang="en-US" sz="2200" b="1" i="1">
                <a:solidFill>
                  <a:srgbClr val="AE2600"/>
                </a:solidFill>
              </a:rPr>
              <a:t>In an economic downturn, </a:t>
            </a:r>
            <a:br>
              <a:rPr lang="en-US" sz="2200" b="1" i="1">
                <a:solidFill>
                  <a:srgbClr val="AE2600"/>
                </a:solidFill>
              </a:rPr>
            </a:br>
            <a:r>
              <a:rPr lang="en-US" sz="2200" b="1" i="1">
                <a:solidFill>
                  <a:srgbClr val="AE2600"/>
                </a:solidFill>
              </a:rPr>
              <a:t>CIOs are prioritizing their investments to help optimize IT-enabled business services</a:t>
            </a:r>
          </a:p>
        </p:txBody>
      </p:sp>
      <p:sp>
        <p:nvSpPr>
          <p:cNvPr id="20488" name="Text Box 9"/>
          <p:cNvSpPr txBox="1">
            <a:spLocks noChangeArrowheads="1"/>
          </p:cNvSpPr>
          <p:nvPr/>
        </p:nvSpPr>
        <p:spPr bwMode="auto">
          <a:xfrm>
            <a:off x="217488" y="7143750"/>
            <a:ext cx="4864100" cy="228600"/>
          </a:xfrm>
          <a:prstGeom prst="rect">
            <a:avLst/>
          </a:prstGeom>
          <a:noFill/>
          <a:ln w="9525">
            <a:noFill/>
            <a:miter lim="800000"/>
            <a:headEnd/>
            <a:tailEnd/>
          </a:ln>
        </p:spPr>
        <p:txBody>
          <a:bodyPr wrap="none">
            <a:spAutoFit/>
          </a:bodyPr>
          <a:lstStyle/>
          <a:p>
            <a:pPr defTabSz="1019175"/>
            <a:r>
              <a:rPr lang="en-US" sz="900"/>
              <a:t>Source: IBM Market Insights, </a:t>
            </a:r>
            <a:r>
              <a:rPr lang="en-US" sz="900" i="1"/>
              <a:t>Service Management In an Uncertain Economy, January 2009</a:t>
            </a:r>
            <a:r>
              <a:rPr lang="en-US" sz="900"/>
              <a:t>.</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a számának helye 3">
            <a:extLst>
              <a:ext uri="{FF2B5EF4-FFF2-40B4-BE49-F238E27FC236}">
                <a16:creationId xmlns:a16="http://schemas.microsoft.com/office/drawing/2014/main" id="{F5C517AD-9DA8-4162-BF6E-E87FFA1AD47D}"/>
              </a:ext>
            </a:extLst>
          </p:cNvPr>
          <p:cNvSpPr>
            <a:spLocks noGrp="1"/>
          </p:cNvSpPr>
          <p:nvPr>
            <p:ph type="sldNum" sz="quarter" idx="10"/>
          </p:nvPr>
        </p:nvSpPr>
        <p:spPr/>
        <p:txBody>
          <a:bodyPr/>
          <a:lstStyle/>
          <a:p>
            <a:fld id="{FFFFE842-4967-4C22-AC50-0AC2DFC5671E}" type="slidenum">
              <a:rPr lang="en-US" smtClean="0"/>
              <a:pPr/>
              <a:t>1</a:t>
            </a:fld>
            <a:endParaRPr lang="en-US"/>
          </a:p>
        </p:txBody>
      </p:sp>
      <p:graphicFrame>
        <p:nvGraphicFramePr>
          <p:cNvPr id="5" name="Objektum 4">
            <a:extLst>
              <a:ext uri="{FF2B5EF4-FFF2-40B4-BE49-F238E27FC236}">
                <a16:creationId xmlns:a16="http://schemas.microsoft.com/office/drawing/2014/main" id="{D77B3099-F1AF-49D0-BADD-74AAF222E996}"/>
              </a:ext>
            </a:extLst>
          </p:cNvPr>
          <p:cNvGraphicFramePr>
            <a:graphicFrameLocks noChangeAspect="1"/>
          </p:cNvGraphicFramePr>
          <p:nvPr>
            <p:extLst>
              <p:ext uri="{D42A27DB-BD31-4B8C-83A1-F6EECF244321}">
                <p14:modId xmlns:p14="http://schemas.microsoft.com/office/powerpoint/2010/main" val="3146592668"/>
              </p:ext>
            </p:extLst>
          </p:nvPr>
        </p:nvGraphicFramePr>
        <p:xfrm>
          <a:off x="3718719" y="2073275"/>
          <a:ext cx="2620962" cy="4470400"/>
        </p:xfrm>
        <a:graphic>
          <a:graphicData uri="http://schemas.openxmlformats.org/presentationml/2006/ole">
            <mc:AlternateContent xmlns:mc="http://schemas.openxmlformats.org/markup-compatibility/2006">
              <mc:Choice xmlns:v="urn:schemas-microsoft-com:vml" Requires="v">
                <p:oleObj spid="_x0000_s2051" name="Worksheet" r:id="rId3" imgW="6962760" imgH="11877528" progId="Excel.Sheet.12">
                  <p:embed/>
                </p:oleObj>
              </mc:Choice>
              <mc:Fallback>
                <p:oleObj name="Worksheet" r:id="rId3" imgW="6962760" imgH="11877528" progId="Excel.Sheet.12">
                  <p:embed/>
                  <p:pic>
                    <p:nvPicPr>
                      <p:cNvPr id="0" name=""/>
                      <p:cNvPicPr/>
                      <p:nvPr/>
                    </p:nvPicPr>
                    <p:blipFill>
                      <a:blip r:embed="rId4"/>
                      <a:stretch>
                        <a:fillRect/>
                      </a:stretch>
                    </p:blipFill>
                    <p:spPr>
                      <a:xfrm>
                        <a:off x="3718719" y="2073275"/>
                        <a:ext cx="2620962" cy="4470400"/>
                      </a:xfrm>
                      <a:prstGeom prst="rect">
                        <a:avLst/>
                      </a:prstGeom>
                    </p:spPr>
                  </p:pic>
                </p:oleObj>
              </mc:Fallback>
            </mc:AlternateContent>
          </a:graphicData>
        </a:graphic>
      </p:graphicFrame>
      <p:graphicFrame>
        <p:nvGraphicFramePr>
          <p:cNvPr id="2" name="Objektum 1">
            <a:extLst>
              <a:ext uri="{FF2B5EF4-FFF2-40B4-BE49-F238E27FC236}">
                <a16:creationId xmlns:a16="http://schemas.microsoft.com/office/drawing/2014/main" id="{DFE99097-7A5F-418B-8BA6-A3E15D2657AE}"/>
              </a:ext>
            </a:extLst>
          </p:cNvPr>
          <p:cNvGraphicFramePr>
            <a:graphicFrameLocks noChangeAspect="1"/>
          </p:cNvGraphicFramePr>
          <p:nvPr>
            <p:extLst>
              <p:ext uri="{D42A27DB-BD31-4B8C-83A1-F6EECF244321}">
                <p14:modId xmlns:p14="http://schemas.microsoft.com/office/powerpoint/2010/main" val="972329422"/>
              </p:ext>
            </p:extLst>
          </p:nvPr>
        </p:nvGraphicFramePr>
        <p:xfrm>
          <a:off x="-2687638" y="5192713"/>
          <a:ext cx="2779713" cy="4470400"/>
        </p:xfrm>
        <a:graphic>
          <a:graphicData uri="http://schemas.openxmlformats.org/presentationml/2006/ole">
            <mc:AlternateContent xmlns:mc="http://schemas.openxmlformats.org/markup-compatibility/2006">
              <mc:Choice xmlns:v="urn:schemas-microsoft-com:vml" Requires="v">
                <p:oleObj spid="_x0000_s2052" name="Document" r:id="rId5" imgW="6192666" imgH="9959400" progId="Word.Document.12">
                  <p:embed/>
                </p:oleObj>
              </mc:Choice>
              <mc:Fallback>
                <p:oleObj name="Document" r:id="rId5" imgW="6192666" imgH="9959400" progId="Word.Document.12">
                  <p:embed/>
                  <p:pic>
                    <p:nvPicPr>
                      <p:cNvPr id="0" name=""/>
                      <p:cNvPicPr/>
                      <p:nvPr/>
                    </p:nvPicPr>
                    <p:blipFill>
                      <a:blip r:embed="rId6"/>
                      <a:stretch>
                        <a:fillRect/>
                      </a:stretch>
                    </p:blipFill>
                    <p:spPr>
                      <a:xfrm>
                        <a:off x="-2687638" y="5192713"/>
                        <a:ext cx="2779713" cy="4470400"/>
                      </a:xfrm>
                      <a:prstGeom prst="rect">
                        <a:avLst/>
                      </a:prstGeom>
                    </p:spPr>
                  </p:pic>
                </p:oleObj>
              </mc:Fallback>
            </mc:AlternateContent>
          </a:graphicData>
        </a:graphic>
      </p:graphicFrame>
    </p:spTree>
    <p:extLst>
      <p:ext uri="{BB962C8B-B14F-4D97-AF65-F5344CB8AC3E}">
        <p14:creationId xmlns:p14="http://schemas.microsoft.com/office/powerpoint/2010/main" val="4194111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1"/>
          <p:cNvSpPr>
            <a:spLocks noGrp="1"/>
          </p:cNvSpPr>
          <p:nvPr>
            <p:ph type="sldNum" sz="quarter" idx="10"/>
          </p:nvPr>
        </p:nvSpPr>
        <p:spPr>
          <a:noFill/>
        </p:spPr>
        <p:txBody>
          <a:bodyPr/>
          <a:lstStyle/>
          <a:p>
            <a:pPr defTabSz="1019175"/>
            <a:fld id="{54DCF87B-0B3A-4A5C-9250-0302E8672331}" type="slidenum">
              <a:rPr lang="en-US"/>
              <a:pPr defTabSz="1019175"/>
              <a:t>2</a:t>
            </a:fld>
            <a:endParaRPr lang="en-US"/>
          </a:p>
        </p:txBody>
      </p:sp>
      <p:pic>
        <p:nvPicPr>
          <p:cNvPr id="6147" name="Picture 3" descr="Headlines"/>
          <p:cNvPicPr>
            <a:picLocks noChangeAspect="1" noChangeArrowheads="1"/>
          </p:cNvPicPr>
          <p:nvPr/>
        </p:nvPicPr>
        <p:blipFill>
          <a:blip r:embed="rId3"/>
          <a:srcRect/>
          <a:stretch>
            <a:fillRect/>
          </a:stretch>
        </p:blipFill>
        <p:spPr bwMode="auto">
          <a:xfrm>
            <a:off x="49213" y="920750"/>
            <a:ext cx="10009187" cy="6323013"/>
          </a:xfrm>
          <a:prstGeom prst="rect">
            <a:avLst/>
          </a:prstGeom>
          <a:noFill/>
          <a:ln w="9525">
            <a:noFill/>
            <a:miter lim="800000"/>
            <a:headEnd/>
            <a:tailEnd/>
          </a:ln>
        </p:spPr>
      </p:pic>
      <p:sp>
        <p:nvSpPr>
          <p:cNvPr id="6148" name="Rectangle 4"/>
          <p:cNvSpPr>
            <a:spLocks noChangeArrowheads="1"/>
          </p:cNvSpPr>
          <p:nvPr/>
        </p:nvSpPr>
        <p:spPr bwMode="auto">
          <a:xfrm>
            <a:off x="0" y="669925"/>
            <a:ext cx="10058400" cy="6740525"/>
          </a:xfrm>
          <a:prstGeom prst="rect">
            <a:avLst/>
          </a:prstGeom>
          <a:solidFill>
            <a:schemeClr val="bg1">
              <a:alpha val="94901"/>
            </a:schemeClr>
          </a:solidFill>
          <a:ln w="9525">
            <a:noFill/>
            <a:miter lim="800000"/>
            <a:headEnd/>
            <a:tailEnd/>
          </a:ln>
        </p:spPr>
        <p:txBody>
          <a:bodyPr wrap="none" lIns="101835" tIns="50917" rIns="101835" bIns="50917" anchor="ctr"/>
          <a:lstStyle/>
          <a:p>
            <a:pPr defTabSz="1019175"/>
            <a:endParaRPr lang="ca-ES"/>
          </a:p>
        </p:txBody>
      </p:sp>
      <p:pic>
        <p:nvPicPr>
          <p:cNvPr id="6149" name="Picture 5" descr="newspaper"/>
          <p:cNvPicPr>
            <a:picLocks noChangeAspect="1" noChangeArrowheads="1"/>
          </p:cNvPicPr>
          <p:nvPr/>
        </p:nvPicPr>
        <p:blipFill>
          <a:blip r:embed="rId4"/>
          <a:srcRect/>
          <a:stretch>
            <a:fillRect/>
          </a:stretch>
        </p:blipFill>
        <p:spPr bwMode="auto">
          <a:xfrm>
            <a:off x="6081713" y="2555875"/>
            <a:ext cx="3976687" cy="4749800"/>
          </a:xfrm>
          <a:prstGeom prst="rect">
            <a:avLst/>
          </a:prstGeom>
          <a:noFill/>
          <a:ln w="9525">
            <a:noFill/>
            <a:miter lim="800000"/>
            <a:headEnd/>
            <a:tailEnd/>
          </a:ln>
        </p:spPr>
      </p:pic>
      <p:sp>
        <p:nvSpPr>
          <p:cNvPr id="6150" name="Rectangle 6"/>
          <p:cNvSpPr>
            <a:spLocks noChangeArrowheads="1"/>
          </p:cNvSpPr>
          <p:nvPr/>
        </p:nvSpPr>
        <p:spPr bwMode="auto">
          <a:xfrm>
            <a:off x="6202363" y="2555875"/>
            <a:ext cx="3856037" cy="4749800"/>
          </a:xfrm>
          <a:prstGeom prst="rect">
            <a:avLst/>
          </a:prstGeom>
          <a:solidFill>
            <a:schemeClr val="bg1">
              <a:alpha val="50195"/>
            </a:schemeClr>
          </a:solidFill>
          <a:ln w="9525">
            <a:noFill/>
            <a:miter lim="800000"/>
            <a:headEnd/>
            <a:tailEnd/>
          </a:ln>
        </p:spPr>
        <p:txBody>
          <a:bodyPr wrap="none" lIns="101835" tIns="50917" rIns="101835" bIns="50917" anchor="ctr"/>
          <a:lstStyle/>
          <a:p>
            <a:pPr defTabSz="1019175"/>
            <a:endParaRPr lang="ca-ES"/>
          </a:p>
        </p:txBody>
      </p:sp>
      <p:pic>
        <p:nvPicPr>
          <p:cNvPr id="6151" name="Picture 14" descr="Newspaper 4 Perelandra"/>
          <p:cNvPicPr>
            <a:picLocks noChangeAspect="1" noChangeArrowheads="1"/>
          </p:cNvPicPr>
          <p:nvPr/>
        </p:nvPicPr>
        <p:blipFill>
          <a:blip r:embed="rId5"/>
          <a:srcRect/>
          <a:stretch>
            <a:fillRect/>
          </a:stretch>
        </p:blipFill>
        <p:spPr bwMode="auto">
          <a:xfrm>
            <a:off x="1508125" y="1520825"/>
            <a:ext cx="5238750" cy="3540125"/>
          </a:xfrm>
          <a:prstGeom prst="rect">
            <a:avLst/>
          </a:prstGeom>
          <a:noFill/>
          <a:ln w="9525">
            <a:noFill/>
            <a:miter lim="800000"/>
            <a:headEnd/>
            <a:tailEnd/>
          </a:ln>
        </p:spPr>
      </p:pic>
      <p:sp>
        <p:nvSpPr>
          <p:cNvPr id="6152" name="Rectangle 18"/>
          <p:cNvSpPr>
            <a:spLocks noChangeArrowheads="1"/>
          </p:cNvSpPr>
          <p:nvPr/>
        </p:nvSpPr>
        <p:spPr bwMode="auto">
          <a:xfrm>
            <a:off x="1508125" y="1606550"/>
            <a:ext cx="5197475" cy="3540125"/>
          </a:xfrm>
          <a:prstGeom prst="rect">
            <a:avLst/>
          </a:prstGeom>
          <a:solidFill>
            <a:schemeClr val="bg1">
              <a:alpha val="70195"/>
            </a:schemeClr>
          </a:solidFill>
          <a:ln w="9525">
            <a:noFill/>
            <a:miter lim="800000"/>
            <a:headEnd/>
            <a:tailEnd/>
          </a:ln>
        </p:spPr>
        <p:txBody>
          <a:bodyPr wrap="none" lIns="101835" tIns="50917" rIns="101835" bIns="50917" anchor="ctr"/>
          <a:lstStyle/>
          <a:p>
            <a:pPr defTabSz="1019175"/>
            <a:endParaRPr lang="ca-ES"/>
          </a:p>
        </p:txBody>
      </p:sp>
      <p:sp>
        <p:nvSpPr>
          <p:cNvPr id="6153" name="Rectangle 8"/>
          <p:cNvSpPr>
            <a:spLocks noChangeArrowheads="1"/>
          </p:cNvSpPr>
          <p:nvPr/>
        </p:nvSpPr>
        <p:spPr bwMode="auto">
          <a:xfrm>
            <a:off x="0" y="2055813"/>
            <a:ext cx="9539288" cy="3997325"/>
          </a:xfrm>
          <a:prstGeom prst="rect">
            <a:avLst/>
          </a:prstGeom>
          <a:noFill/>
          <a:ln w="9525">
            <a:noFill/>
            <a:miter lim="800000"/>
            <a:headEnd/>
            <a:tailEnd/>
          </a:ln>
        </p:spPr>
        <p:txBody>
          <a:bodyPr wrap="none" lIns="101811" tIns="50906" rIns="101811" bIns="50906" anchor="ctr"/>
          <a:lstStyle/>
          <a:p>
            <a:pPr algn="ctr" defTabSz="1019175"/>
            <a:endParaRPr lang="ca-ES" sz="1800">
              <a:latin typeface="The Crew" pitchFamily="2" charset="0"/>
            </a:endParaRPr>
          </a:p>
        </p:txBody>
      </p:sp>
      <p:sp>
        <p:nvSpPr>
          <p:cNvPr id="6154" name="Text Box 9"/>
          <p:cNvSpPr txBox="1">
            <a:spLocks noChangeArrowheads="1"/>
          </p:cNvSpPr>
          <p:nvPr/>
        </p:nvSpPr>
        <p:spPr bwMode="auto">
          <a:xfrm>
            <a:off x="4445000" y="1730375"/>
            <a:ext cx="3654425" cy="376238"/>
          </a:xfrm>
          <a:prstGeom prst="rect">
            <a:avLst/>
          </a:prstGeom>
          <a:noFill/>
          <a:ln w="15875">
            <a:noFill/>
            <a:miter lim="800000"/>
            <a:headEnd/>
            <a:tailEnd/>
          </a:ln>
        </p:spPr>
        <p:txBody>
          <a:bodyPr lIns="101811" tIns="50906" rIns="101811" bIns="50906">
            <a:spAutoFit/>
          </a:bodyPr>
          <a:lstStyle/>
          <a:p>
            <a:pPr algn="ctr" defTabSz="1019175"/>
            <a:endParaRPr lang="ca-ES" sz="1800"/>
          </a:p>
        </p:txBody>
      </p:sp>
      <p:sp>
        <p:nvSpPr>
          <p:cNvPr id="6155" name="Rectangle 13"/>
          <p:cNvSpPr>
            <a:spLocks noChangeArrowheads="1"/>
          </p:cNvSpPr>
          <p:nvPr/>
        </p:nvSpPr>
        <p:spPr bwMode="auto">
          <a:xfrm>
            <a:off x="1223963" y="1979613"/>
            <a:ext cx="8083550" cy="4421187"/>
          </a:xfrm>
          <a:prstGeom prst="rect">
            <a:avLst/>
          </a:prstGeom>
          <a:noFill/>
          <a:ln w="9525">
            <a:noFill/>
            <a:miter lim="800000"/>
            <a:headEnd/>
            <a:tailEnd/>
          </a:ln>
        </p:spPr>
        <p:txBody>
          <a:bodyPr lIns="101835" tIns="50917" rIns="101835" bIns="50917"/>
          <a:lstStyle/>
          <a:p>
            <a:pPr marL="254000" indent="-254000" defTabSz="1019175" eaLnBrk="0" hangingPunct="0">
              <a:lnSpc>
                <a:spcPct val="90000"/>
              </a:lnSpc>
              <a:spcBef>
                <a:spcPct val="20000"/>
              </a:spcBef>
              <a:buClr>
                <a:schemeClr val="tx2"/>
              </a:buClr>
              <a:buFont typeface="Times" pitchFamily="18" charset="0"/>
              <a:buChar char="•"/>
            </a:pPr>
            <a:endParaRPr lang="ca-ES" sz="2700"/>
          </a:p>
        </p:txBody>
      </p:sp>
      <p:pic>
        <p:nvPicPr>
          <p:cNvPr id="6156" name="Picture 16" descr="quote2"/>
          <p:cNvPicPr>
            <a:picLocks noChangeAspect="1" noChangeArrowheads="1"/>
          </p:cNvPicPr>
          <p:nvPr/>
        </p:nvPicPr>
        <p:blipFill>
          <a:blip r:embed="rId6"/>
          <a:srcRect/>
          <a:stretch>
            <a:fillRect/>
          </a:stretch>
        </p:blipFill>
        <p:spPr bwMode="auto">
          <a:xfrm>
            <a:off x="695325" y="5762625"/>
            <a:ext cx="5508625" cy="1243013"/>
          </a:xfrm>
          <a:prstGeom prst="rect">
            <a:avLst/>
          </a:prstGeom>
          <a:noFill/>
          <a:ln w="9525">
            <a:noFill/>
            <a:miter lim="800000"/>
            <a:headEnd/>
            <a:tailEnd/>
          </a:ln>
        </p:spPr>
      </p:pic>
      <p:pic>
        <p:nvPicPr>
          <p:cNvPr id="6157" name="Picture 25" descr="quote2"/>
          <p:cNvPicPr>
            <a:picLocks noChangeAspect="1" noChangeArrowheads="1"/>
          </p:cNvPicPr>
          <p:nvPr/>
        </p:nvPicPr>
        <p:blipFill>
          <a:blip r:embed="rId7"/>
          <a:srcRect/>
          <a:stretch>
            <a:fillRect/>
          </a:stretch>
        </p:blipFill>
        <p:spPr bwMode="auto">
          <a:xfrm>
            <a:off x="4386263" y="4046538"/>
            <a:ext cx="4257675" cy="1450975"/>
          </a:xfrm>
          <a:prstGeom prst="rect">
            <a:avLst/>
          </a:prstGeom>
          <a:noFill/>
          <a:ln w="9525">
            <a:noFill/>
            <a:miter lim="800000"/>
            <a:headEnd/>
            <a:tailEnd/>
          </a:ln>
        </p:spPr>
      </p:pic>
      <p:grpSp>
        <p:nvGrpSpPr>
          <p:cNvPr id="6158" name="Group 25"/>
          <p:cNvGrpSpPr>
            <a:grpSpLocks/>
          </p:cNvGrpSpPr>
          <p:nvPr/>
        </p:nvGrpSpPr>
        <p:grpSpPr bwMode="auto">
          <a:xfrm>
            <a:off x="0" y="2463800"/>
            <a:ext cx="4427538" cy="1481138"/>
            <a:chOff x="0" y="1077"/>
            <a:chExt cx="2789" cy="934"/>
          </a:xfrm>
        </p:grpSpPr>
        <p:pic>
          <p:nvPicPr>
            <p:cNvPr id="6169" name="Picture 19" descr="quote2"/>
            <p:cNvPicPr>
              <a:picLocks noChangeAspect="1" noChangeArrowheads="1"/>
            </p:cNvPicPr>
            <p:nvPr/>
          </p:nvPicPr>
          <p:blipFill>
            <a:blip r:embed="rId8"/>
            <a:srcRect/>
            <a:stretch>
              <a:fillRect/>
            </a:stretch>
          </p:blipFill>
          <p:spPr bwMode="auto">
            <a:xfrm>
              <a:off x="0" y="1077"/>
              <a:ext cx="2789" cy="934"/>
            </a:xfrm>
            <a:prstGeom prst="rect">
              <a:avLst/>
            </a:prstGeom>
            <a:noFill/>
            <a:ln w="9525">
              <a:noFill/>
              <a:miter lim="800000"/>
              <a:headEnd/>
              <a:tailEnd/>
            </a:ln>
          </p:spPr>
        </p:pic>
        <p:sp>
          <p:nvSpPr>
            <p:cNvPr id="6170" name="Text Box 7"/>
            <p:cNvSpPr txBox="1">
              <a:spLocks noChangeArrowheads="1"/>
            </p:cNvSpPr>
            <p:nvPr/>
          </p:nvSpPr>
          <p:spPr bwMode="auto">
            <a:xfrm>
              <a:off x="277" y="1164"/>
              <a:ext cx="2429" cy="410"/>
            </a:xfrm>
            <a:prstGeom prst="rect">
              <a:avLst/>
            </a:prstGeom>
            <a:noFill/>
            <a:ln w="9525">
              <a:noFill/>
              <a:miter lim="800000"/>
              <a:headEnd/>
              <a:tailEnd/>
            </a:ln>
          </p:spPr>
          <p:txBody>
            <a:bodyPr lIns="101835" tIns="50917" rIns="101835" bIns="50917">
              <a:spAutoFit/>
            </a:bodyPr>
            <a:lstStyle/>
            <a:p>
              <a:pPr defTabSz="1019175"/>
              <a:r>
                <a:rPr lang="en-US" sz="1800" b="1"/>
                <a:t>Unprecedented drop in housing prices in the USA</a:t>
              </a:r>
              <a:endParaRPr lang="en-US" sz="1800"/>
            </a:p>
          </p:txBody>
        </p:sp>
      </p:grpSp>
      <p:pic>
        <p:nvPicPr>
          <p:cNvPr id="6159" name="Picture 11" descr="quote2"/>
          <p:cNvPicPr>
            <a:picLocks noChangeAspect="1" noChangeArrowheads="1"/>
          </p:cNvPicPr>
          <p:nvPr/>
        </p:nvPicPr>
        <p:blipFill>
          <a:blip r:embed="rId9"/>
          <a:srcRect r="8109"/>
          <a:stretch>
            <a:fillRect/>
          </a:stretch>
        </p:blipFill>
        <p:spPr bwMode="auto">
          <a:xfrm>
            <a:off x="5835650" y="1962150"/>
            <a:ext cx="4008438" cy="1547813"/>
          </a:xfrm>
          <a:prstGeom prst="rect">
            <a:avLst/>
          </a:prstGeom>
          <a:noFill/>
          <a:ln w="9525">
            <a:noFill/>
            <a:miter lim="800000"/>
            <a:headEnd/>
            <a:tailEnd/>
          </a:ln>
        </p:spPr>
      </p:pic>
      <p:sp>
        <p:nvSpPr>
          <p:cNvPr id="6160" name="Text Box 11"/>
          <p:cNvSpPr txBox="1">
            <a:spLocks noChangeArrowheads="1"/>
          </p:cNvSpPr>
          <p:nvPr/>
        </p:nvSpPr>
        <p:spPr bwMode="auto">
          <a:xfrm>
            <a:off x="5878513" y="2279650"/>
            <a:ext cx="3913187" cy="406400"/>
          </a:xfrm>
          <a:prstGeom prst="rect">
            <a:avLst/>
          </a:prstGeom>
          <a:noFill/>
          <a:ln w="9525">
            <a:noFill/>
            <a:miter lim="800000"/>
            <a:headEnd/>
            <a:tailEnd/>
          </a:ln>
        </p:spPr>
        <p:txBody>
          <a:bodyPr lIns="101835" tIns="50917" rIns="101835" bIns="50917">
            <a:spAutoFit/>
          </a:bodyPr>
          <a:lstStyle/>
          <a:p>
            <a:pPr algn="ctr" defTabSz="1019175"/>
            <a:r>
              <a:rPr lang="en-US" b="1">
                <a:latin typeface="Times New Roman" pitchFamily="18" charset="0"/>
                <a:cs typeface="Times New Roman" pitchFamily="18" charset="0"/>
              </a:rPr>
              <a:t>New data drives Dow stocks down </a:t>
            </a:r>
          </a:p>
        </p:txBody>
      </p:sp>
      <p:sp>
        <p:nvSpPr>
          <p:cNvPr id="6161" name="Line 28"/>
          <p:cNvSpPr>
            <a:spLocks noChangeShapeType="1"/>
          </p:cNvSpPr>
          <p:nvPr/>
        </p:nvSpPr>
        <p:spPr bwMode="auto">
          <a:xfrm>
            <a:off x="5983288" y="2278063"/>
            <a:ext cx="3687762" cy="0"/>
          </a:xfrm>
          <a:prstGeom prst="line">
            <a:avLst/>
          </a:prstGeom>
          <a:noFill/>
          <a:ln w="15875">
            <a:solidFill>
              <a:schemeClr val="tx1"/>
            </a:solidFill>
            <a:round/>
            <a:headEnd/>
            <a:tailEnd/>
          </a:ln>
        </p:spPr>
        <p:txBody>
          <a:bodyPr/>
          <a:lstStyle/>
          <a:p>
            <a:endParaRPr lang="hu-HU"/>
          </a:p>
        </p:txBody>
      </p:sp>
      <p:sp>
        <p:nvSpPr>
          <p:cNvPr id="6162" name="Line 29"/>
          <p:cNvSpPr>
            <a:spLocks noChangeShapeType="1"/>
          </p:cNvSpPr>
          <p:nvPr/>
        </p:nvSpPr>
        <p:spPr bwMode="auto">
          <a:xfrm>
            <a:off x="5983288" y="2709863"/>
            <a:ext cx="3687762" cy="0"/>
          </a:xfrm>
          <a:prstGeom prst="line">
            <a:avLst/>
          </a:prstGeom>
          <a:noFill/>
          <a:ln w="15875">
            <a:solidFill>
              <a:schemeClr val="tx1"/>
            </a:solidFill>
            <a:round/>
            <a:headEnd/>
            <a:tailEnd/>
          </a:ln>
        </p:spPr>
        <p:txBody>
          <a:bodyPr/>
          <a:lstStyle/>
          <a:p>
            <a:endParaRPr lang="hu-HU"/>
          </a:p>
        </p:txBody>
      </p:sp>
      <p:sp>
        <p:nvSpPr>
          <p:cNvPr id="6163" name="Text Box 9"/>
          <p:cNvSpPr txBox="1">
            <a:spLocks noChangeArrowheads="1"/>
          </p:cNvSpPr>
          <p:nvPr/>
        </p:nvSpPr>
        <p:spPr bwMode="auto">
          <a:xfrm>
            <a:off x="4170363" y="4094163"/>
            <a:ext cx="4022725" cy="711200"/>
          </a:xfrm>
          <a:prstGeom prst="rect">
            <a:avLst/>
          </a:prstGeom>
          <a:noFill/>
          <a:ln w="9525">
            <a:noFill/>
            <a:miter lim="800000"/>
            <a:headEnd/>
            <a:tailEnd/>
          </a:ln>
        </p:spPr>
        <p:txBody>
          <a:bodyPr lIns="101835" tIns="50917" rIns="101835" bIns="50917">
            <a:spAutoFit/>
          </a:bodyPr>
          <a:lstStyle/>
          <a:p>
            <a:pPr algn="ctr" defTabSz="1019175"/>
            <a:r>
              <a:rPr lang="en-US" b="1">
                <a:latin typeface="Georgia" pitchFamily="18" charset="0"/>
              </a:rPr>
              <a:t>Doubters question EU's economic stimulus plan</a:t>
            </a:r>
            <a:endParaRPr lang="en-US" sz="3100">
              <a:latin typeface="Georgia" pitchFamily="18" charset="0"/>
            </a:endParaRPr>
          </a:p>
        </p:txBody>
      </p:sp>
      <p:sp>
        <p:nvSpPr>
          <p:cNvPr id="6164" name="Text Box 17"/>
          <p:cNvSpPr txBox="1">
            <a:spLocks noChangeArrowheads="1"/>
          </p:cNvSpPr>
          <p:nvPr/>
        </p:nvSpPr>
        <p:spPr bwMode="auto">
          <a:xfrm>
            <a:off x="1074738" y="5832475"/>
            <a:ext cx="5180012" cy="652463"/>
          </a:xfrm>
          <a:prstGeom prst="rect">
            <a:avLst/>
          </a:prstGeom>
          <a:noFill/>
          <a:ln w="9525">
            <a:noFill/>
            <a:miter lim="800000"/>
            <a:headEnd/>
            <a:tailEnd/>
          </a:ln>
        </p:spPr>
        <p:txBody>
          <a:bodyPr lIns="101835" tIns="50917" rIns="101835" bIns="50917">
            <a:spAutoFit/>
          </a:bodyPr>
          <a:lstStyle/>
          <a:p>
            <a:pPr algn="ctr" defTabSz="1019175"/>
            <a:r>
              <a:rPr lang="en-US" sz="1800" b="1">
                <a:latin typeface="Courier New" pitchFamily="49" charset="0"/>
                <a:cs typeface="Times New Roman" pitchFamily="18" charset="0"/>
              </a:rPr>
              <a:t>From bad to worse</a:t>
            </a:r>
            <a:br>
              <a:rPr lang="en-US" sz="1800" b="1">
                <a:latin typeface="Courier New" pitchFamily="49" charset="0"/>
                <a:cs typeface="Times New Roman" pitchFamily="18" charset="0"/>
              </a:rPr>
            </a:br>
            <a:r>
              <a:rPr lang="en-US" sz="1800" b="1">
                <a:latin typeface="Courier New" pitchFamily="49" charset="0"/>
                <a:cs typeface="Times New Roman" pitchFamily="18" charset="0"/>
              </a:rPr>
              <a:t>latest economic news roils markets</a:t>
            </a:r>
          </a:p>
        </p:txBody>
      </p:sp>
      <p:grpSp>
        <p:nvGrpSpPr>
          <p:cNvPr id="6165" name="Group 26"/>
          <p:cNvGrpSpPr>
            <a:grpSpLocks/>
          </p:cNvGrpSpPr>
          <p:nvPr/>
        </p:nvGrpSpPr>
        <p:grpSpPr bwMode="auto">
          <a:xfrm>
            <a:off x="268288" y="3763963"/>
            <a:ext cx="3436937" cy="1824037"/>
            <a:chOff x="263" y="2141"/>
            <a:chExt cx="2165" cy="1149"/>
          </a:xfrm>
        </p:grpSpPr>
        <p:pic>
          <p:nvPicPr>
            <p:cNvPr id="6167" name="Picture 22" descr="quote2"/>
            <p:cNvPicPr>
              <a:picLocks noChangeAspect="1" noChangeArrowheads="1"/>
            </p:cNvPicPr>
            <p:nvPr/>
          </p:nvPicPr>
          <p:blipFill>
            <a:blip r:embed="rId7"/>
            <a:srcRect/>
            <a:stretch>
              <a:fillRect/>
            </a:stretch>
          </p:blipFill>
          <p:spPr bwMode="auto">
            <a:xfrm>
              <a:off x="263" y="2141"/>
              <a:ext cx="2165" cy="1149"/>
            </a:xfrm>
            <a:prstGeom prst="rect">
              <a:avLst/>
            </a:prstGeom>
            <a:noFill/>
            <a:ln w="9525">
              <a:noFill/>
              <a:miter lim="800000"/>
              <a:headEnd/>
              <a:tailEnd/>
            </a:ln>
          </p:spPr>
        </p:pic>
        <p:sp>
          <p:nvSpPr>
            <p:cNvPr id="6168" name="Text Box 15"/>
            <p:cNvSpPr txBox="1">
              <a:spLocks noChangeArrowheads="1"/>
            </p:cNvSpPr>
            <p:nvPr/>
          </p:nvSpPr>
          <p:spPr bwMode="auto">
            <a:xfrm>
              <a:off x="350" y="2204"/>
              <a:ext cx="1795" cy="756"/>
            </a:xfrm>
            <a:prstGeom prst="rect">
              <a:avLst/>
            </a:prstGeom>
            <a:noFill/>
            <a:ln w="9525">
              <a:noFill/>
              <a:miter lim="800000"/>
              <a:headEnd/>
              <a:tailEnd/>
            </a:ln>
          </p:spPr>
          <p:txBody>
            <a:bodyPr lIns="101835" tIns="50917" rIns="101835" bIns="50917">
              <a:spAutoFit/>
            </a:bodyPr>
            <a:lstStyle/>
            <a:p>
              <a:pPr defTabSz="1019175"/>
              <a:r>
                <a:rPr lang="en-US" sz="1800" b="1"/>
                <a:t>Asian economies feeling the pinch—Japan rescue package proposed</a:t>
              </a:r>
              <a:endParaRPr lang="en-US" sz="1800"/>
            </a:p>
          </p:txBody>
        </p:sp>
      </p:grpSp>
      <p:sp>
        <p:nvSpPr>
          <p:cNvPr id="6166" name="Rectangle 7"/>
          <p:cNvSpPr>
            <a:spLocks noChangeArrowheads="1"/>
          </p:cNvSpPr>
          <p:nvPr/>
        </p:nvSpPr>
        <p:spPr bwMode="auto">
          <a:xfrm>
            <a:off x="360363" y="739775"/>
            <a:ext cx="9134475" cy="871538"/>
          </a:xfrm>
          <a:prstGeom prst="rect">
            <a:avLst/>
          </a:prstGeom>
          <a:solidFill>
            <a:schemeClr val="bg1"/>
          </a:solidFill>
          <a:ln w="9525">
            <a:noFill/>
            <a:miter lim="800000"/>
            <a:headEnd/>
            <a:tailEnd/>
          </a:ln>
        </p:spPr>
        <p:txBody>
          <a:bodyPr lIns="101811" tIns="50906" rIns="101811" bIns="50906"/>
          <a:lstStyle/>
          <a:p>
            <a:pPr marL="47625" indent="-47625" defTabSz="1019175" eaLnBrk="0" hangingPunct="0">
              <a:lnSpc>
                <a:spcPct val="90000"/>
              </a:lnSpc>
            </a:pPr>
            <a:r>
              <a:rPr lang="en-US" sz="2400"/>
              <a:t>Today’s economic turmoil is challenging CIOs to rethink how to best support their businesses</a:t>
            </a:r>
            <a:r>
              <a:rPr lang="en-US" sz="2400">
                <a:solidFill>
                  <a:srgbClr val="6666FB"/>
                </a:solidFill>
              </a:rPr>
              <a:t>  </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Slide Number Placeholder 1"/>
          <p:cNvSpPr>
            <a:spLocks noGrp="1"/>
          </p:cNvSpPr>
          <p:nvPr>
            <p:ph type="sldNum" sz="quarter" idx="10"/>
          </p:nvPr>
        </p:nvSpPr>
        <p:spPr>
          <a:noFill/>
        </p:spPr>
        <p:txBody>
          <a:bodyPr/>
          <a:lstStyle/>
          <a:p>
            <a:pPr defTabSz="1019175"/>
            <a:fld id="{50A063A7-2F9F-4F8E-89C3-23E216706D48}" type="slidenum">
              <a:rPr lang="en-US"/>
              <a:pPr defTabSz="1019175"/>
              <a:t>3</a:t>
            </a:fld>
            <a:endParaRPr lang="en-US"/>
          </a:p>
        </p:txBody>
      </p:sp>
      <p:graphicFrame>
        <p:nvGraphicFramePr>
          <p:cNvPr id="1026" name="Object 3"/>
          <p:cNvGraphicFramePr>
            <a:graphicFrameLocks noChangeAspect="1"/>
          </p:cNvGraphicFramePr>
          <p:nvPr/>
        </p:nvGraphicFramePr>
        <p:xfrm>
          <a:off x="696913" y="2159000"/>
          <a:ext cx="3919537" cy="3822700"/>
        </p:xfrm>
        <a:graphic>
          <a:graphicData uri="http://schemas.openxmlformats.org/presentationml/2006/ole">
            <mc:AlternateContent xmlns:mc="http://schemas.openxmlformats.org/markup-compatibility/2006">
              <mc:Choice xmlns:v="urn:schemas-microsoft-com:vml" Requires="v">
                <p:oleObj spid="_x0000_s1028" r:id="rId4" imgW="3456146" imgH="3370809" progId="Excel.Chart.8">
                  <p:embed/>
                </p:oleObj>
              </mc:Choice>
              <mc:Fallback>
                <p:oleObj r:id="rId4" imgW="3456146" imgH="3370809" progId="Excel.Chart.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6913" y="2159000"/>
                        <a:ext cx="3919537" cy="3822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8" name="Rectangle 2"/>
          <p:cNvSpPr>
            <a:spLocks noChangeArrowheads="1"/>
          </p:cNvSpPr>
          <p:nvPr/>
        </p:nvSpPr>
        <p:spPr bwMode="auto">
          <a:xfrm>
            <a:off x="293688" y="706438"/>
            <a:ext cx="8864600" cy="850900"/>
          </a:xfrm>
          <a:prstGeom prst="rect">
            <a:avLst/>
          </a:prstGeom>
          <a:noFill/>
          <a:ln w="9525">
            <a:noFill/>
            <a:miter lim="800000"/>
            <a:headEnd/>
            <a:tailEnd/>
          </a:ln>
        </p:spPr>
        <p:txBody>
          <a:bodyPr lIns="101823" tIns="50911" rIns="101823" bIns="50911"/>
          <a:lstStyle/>
          <a:p>
            <a:pPr marL="25400" indent="-25400" defTabSz="1019175" eaLnBrk="0" hangingPunct="0">
              <a:lnSpc>
                <a:spcPct val="90000"/>
              </a:lnSpc>
            </a:pPr>
            <a:r>
              <a:rPr lang="en-US" sz="2400"/>
              <a:t>Your peers recently shared how the recent economic turmoil has affected their service management plans</a:t>
            </a:r>
          </a:p>
        </p:txBody>
      </p:sp>
      <p:sp>
        <p:nvSpPr>
          <p:cNvPr id="1029" name="Text Box 6"/>
          <p:cNvSpPr txBox="1">
            <a:spLocks noChangeArrowheads="1"/>
          </p:cNvSpPr>
          <p:nvPr/>
        </p:nvSpPr>
        <p:spPr bwMode="auto">
          <a:xfrm>
            <a:off x="523875" y="3170238"/>
            <a:ext cx="579438" cy="300037"/>
          </a:xfrm>
          <a:prstGeom prst="rect">
            <a:avLst/>
          </a:prstGeom>
          <a:noFill/>
          <a:ln w="9525">
            <a:noFill/>
            <a:miter lim="800000"/>
            <a:headEnd/>
            <a:tailEnd/>
          </a:ln>
        </p:spPr>
        <p:txBody>
          <a:bodyPr wrap="none" lIns="101823" tIns="50911" rIns="101823" bIns="50911">
            <a:spAutoFit/>
          </a:bodyPr>
          <a:lstStyle/>
          <a:p>
            <a:pPr defTabSz="1019175"/>
            <a:r>
              <a:rPr lang="en-US" sz="1300"/>
              <a:t>CIOs</a:t>
            </a:r>
          </a:p>
        </p:txBody>
      </p:sp>
      <p:sp>
        <p:nvSpPr>
          <p:cNvPr id="1030" name="Text Box 7"/>
          <p:cNvSpPr txBox="1">
            <a:spLocks noChangeArrowheads="1"/>
          </p:cNvSpPr>
          <p:nvPr/>
        </p:nvSpPr>
        <p:spPr bwMode="auto">
          <a:xfrm>
            <a:off x="3702050" y="2749550"/>
            <a:ext cx="1058863" cy="300038"/>
          </a:xfrm>
          <a:prstGeom prst="rect">
            <a:avLst/>
          </a:prstGeom>
          <a:noFill/>
          <a:ln w="9525">
            <a:noFill/>
            <a:miter lim="800000"/>
            <a:headEnd/>
            <a:tailEnd/>
          </a:ln>
        </p:spPr>
        <p:txBody>
          <a:bodyPr wrap="none" lIns="101823" tIns="50911" rIns="101823" bIns="50911">
            <a:spAutoFit/>
          </a:bodyPr>
          <a:lstStyle/>
          <a:p>
            <a:pPr defTabSz="1019175"/>
            <a:r>
              <a:rPr lang="en-US" sz="1300"/>
              <a:t>IT Directors</a:t>
            </a:r>
          </a:p>
        </p:txBody>
      </p:sp>
      <p:sp>
        <p:nvSpPr>
          <p:cNvPr id="1031" name="Text Box 8"/>
          <p:cNvSpPr txBox="1">
            <a:spLocks noChangeArrowheads="1"/>
          </p:cNvSpPr>
          <p:nvPr/>
        </p:nvSpPr>
        <p:spPr bwMode="auto">
          <a:xfrm>
            <a:off x="1831975" y="5962650"/>
            <a:ext cx="1574800" cy="300038"/>
          </a:xfrm>
          <a:prstGeom prst="rect">
            <a:avLst/>
          </a:prstGeom>
          <a:noFill/>
          <a:ln w="9525">
            <a:noFill/>
            <a:miter lim="800000"/>
            <a:headEnd/>
            <a:tailEnd/>
          </a:ln>
        </p:spPr>
        <p:txBody>
          <a:bodyPr lIns="101823" tIns="50911" rIns="101823" bIns="50911">
            <a:spAutoFit/>
          </a:bodyPr>
          <a:lstStyle/>
          <a:p>
            <a:pPr algn="r" defTabSz="1019175"/>
            <a:r>
              <a:rPr lang="en-US" sz="1300"/>
              <a:t>CFOs and others</a:t>
            </a:r>
          </a:p>
        </p:txBody>
      </p:sp>
      <p:sp>
        <p:nvSpPr>
          <p:cNvPr id="1032" name="Text Box 9"/>
          <p:cNvSpPr txBox="1">
            <a:spLocks noChangeArrowheads="1"/>
          </p:cNvSpPr>
          <p:nvPr/>
        </p:nvSpPr>
        <p:spPr bwMode="auto">
          <a:xfrm>
            <a:off x="5749925" y="1909763"/>
            <a:ext cx="3594100" cy="650875"/>
          </a:xfrm>
          <a:prstGeom prst="rect">
            <a:avLst/>
          </a:prstGeom>
          <a:noFill/>
          <a:ln w="9525">
            <a:noFill/>
            <a:miter lim="800000"/>
            <a:headEnd/>
            <a:tailEnd/>
          </a:ln>
        </p:spPr>
        <p:txBody>
          <a:bodyPr wrap="none" lIns="101823" tIns="50911" rIns="101823" bIns="50911">
            <a:spAutoFit/>
          </a:bodyPr>
          <a:lstStyle/>
          <a:p>
            <a:pPr algn="ctr" defTabSz="1019175"/>
            <a:r>
              <a:rPr lang="en-US" sz="1800" b="1">
                <a:solidFill>
                  <a:srgbClr val="333333"/>
                </a:solidFill>
              </a:rPr>
              <a:t>Their level of responsibility for </a:t>
            </a:r>
            <a:br>
              <a:rPr lang="en-US" sz="1800" b="1">
                <a:solidFill>
                  <a:srgbClr val="333333"/>
                </a:solidFill>
              </a:rPr>
            </a:br>
            <a:r>
              <a:rPr lang="en-US" sz="1800" b="1">
                <a:solidFill>
                  <a:srgbClr val="333333"/>
                </a:solidFill>
              </a:rPr>
              <a:t>investment decisions</a:t>
            </a:r>
          </a:p>
        </p:txBody>
      </p:sp>
      <p:sp>
        <p:nvSpPr>
          <p:cNvPr id="1033" name="Text Box 10"/>
          <p:cNvSpPr txBox="1">
            <a:spLocks noChangeArrowheads="1"/>
          </p:cNvSpPr>
          <p:nvPr/>
        </p:nvSpPr>
        <p:spPr bwMode="auto">
          <a:xfrm>
            <a:off x="1627188" y="1960563"/>
            <a:ext cx="2070100" cy="376237"/>
          </a:xfrm>
          <a:prstGeom prst="rect">
            <a:avLst/>
          </a:prstGeom>
          <a:noFill/>
          <a:ln w="9525">
            <a:noFill/>
            <a:miter lim="800000"/>
            <a:headEnd/>
            <a:tailEnd/>
          </a:ln>
        </p:spPr>
        <p:txBody>
          <a:bodyPr wrap="none" lIns="101823" tIns="50911" rIns="101823" bIns="50911">
            <a:spAutoFit/>
          </a:bodyPr>
          <a:lstStyle/>
          <a:p>
            <a:pPr defTabSz="1019175"/>
            <a:r>
              <a:rPr lang="en-US" sz="1800" b="1">
                <a:solidFill>
                  <a:srgbClr val="333333"/>
                </a:solidFill>
              </a:rPr>
              <a:t>Who we talked to</a:t>
            </a:r>
          </a:p>
        </p:txBody>
      </p:sp>
      <p:sp>
        <p:nvSpPr>
          <p:cNvPr id="1034" name="Text Box 13"/>
          <p:cNvSpPr txBox="1">
            <a:spLocks noChangeArrowheads="1"/>
          </p:cNvSpPr>
          <p:nvPr/>
        </p:nvSpPr>
        <p:spPr bwMode="auto">
          <a:xfrm>
            <a:off x="1966913" y="6296025"/>
            <a:ext cx="1325562" cy="252413"/>
          </a:xfrm>
          <a:prstGeom prst="rect">
            <a:avLst/>
          </a:prstGeom>
          <a:noFill/>
          <a:ln w="9525">
            <a:noFill/>
            <a:miter lim="800000"/>
            <a:headEnd/>
            <a:tailEnd/>
          </a:ln>
        </p:spPr>
        <p:txBody>
          <a:bodyPr lIns="101823" tIns="50911" rIns="101823" bIns="50911">
            <a:spAutoFit/>
          </a:bodyPr>
          <a:lstStyle/>
          <a:p>
            <a:pPr algn="ctr" defTabSz="1019175">
              <a:spcBef>
                <a:spcPct val="50000"/>
              </a:spcBef>
            </a:pPr>
            <a:r>
              <a:rPr lang="en-US" sz="1000"/>
              <a:t>N=421 Interviews  </a:t>
            </a:r>
          </a:p>
        </p:txBody>
      </p:sp>
      <p:sp>
        <p:nvSpPr>
          <p:cNvPr id="1035" name="Line 73"/>
          <p:cNvSpPr>
            <a:spLocks noChangeShapeType="1"/>
          </p:cNvSpPr>
          <p:nvPr/>
        </p:nvSpPr>
        <p:spPr bwMode="auto">
          <a:xfrm rot="-5400000">
            <a:off x="2384425" y="4403725"/>
            <a:ext cx="5289550" cy="0"/>
          </a:xfrm>
          <a:prstGeom prst="line">
            <a:avLst/>
          </a:prstGeom>
          <a:noFill/>
          <a:ln w="9525">
            <a:solidFill>
              <a:srgbClr val="867F7F"/>
            </a:solidFill>
            <a:round/>
            <a:headEnd/>
            <a:tailEnd/>
          </a:ln>
        </p:spPr>
        <p:txBody>
          <a:bodyPr/>
          <a:lstStyle/>
          <a:p>
            <a:endParaRPr lang="hu-HU"/>
          </a:p>
        </p:txBody>
      </p:sp>
      <p:sp>
        <p:nvSpPr>
          <p:cNvPr id="58379" name="Rectangle 74"/>
          <p:cNvSpPr>
            <a:spLocks noChangeArrowheads="1"/>
          </p:cNvSpPr>
          <p:nvPr/>
        </p:nvSpPr>
        <p:spPr bwMode="auto">
          <a:xfrm>
            <a:off x="6778625" y="3411538"/>
            <a:ext cx="2514600" cy="206375"/>
          </a:xfrm>
          <a:prstGeom prst="rect">
            <a:avLst/>
          </a:prstGeom>
          <a:solidFill>
            <a:srgbClr val="3366FF"/>
          </a:solidFill>
          <a:ln w="9525">
            <a:noFill/>
            <a:miter lim="800000"/>
            <a:headEnd/>
            <a:tailEnd/>
          </a:ln>
          <a:effectLst>
            <a:outerShdw dist="50800" dir="2700000" algn="tl" rotWithShape="0">
              <a:srgbClr val="808080">
                <a:alpha val="42998"/>
              </a:srgbClr>
            </a:outerShdw>
          </a:effectLst>
        </p:spPr>
        <p:txBody>
          <a:bodyPr wrap="none" lIns="101823" tIns="50911" rIns="101823" bIns="50911" anchor="ctr"/>
          <a:lstStyle/>
          <a:p>
            <a:pPr defTabSz="1019175"/>
            <a:endParaRPr lang="hu-HU"/>
          </a:p>
        </p:txBody>
      </p:sp>
      <p:sp>
        <p:nvSpPr>
          <p:cNvPr id="58380" name="Rectangle 75"/>
          <p:cNvSpPr>
            <a:spLocks noChangeArrowheads="1"/>
          </p:cNvSpPr>
          <p:nvPr/>
        </p:nvSpPr>
        <p:spPr bwMode="auto">
          <a:xfrm>
            <a:off x="6778625" y="3773488"/>
            <a:ext cx="1644650" cy="206375"/>
          </a:xfrm>
          <a:prstGeom prst="rect">
            <a:avLst/>
          </a:prstGeom>
          <a:solidFill>
            <a:srgbClr val="FF6600"/>
          </a:solidFill>
          <a:ln w="9525">
            <a:noFill/>
            <a:miter lim="800000"/>
            <a:headEnd/>
            <a:tailEnd/>
          </a:ln>
          <a:effectLst>
            <a:outerShdw dist="50800" dir="2700000" algn="tl" rotWithShape="0">
              <a:srgbClr val="808080">
                <a:alpha val="42998"/>
              </a:srgbClr>
            </a:outerShdw>
          </a:effectLst>
        </p:spPr>
        <p:txBody>
          <a:bodyPr wrap="none" lIns="101823" tIns="50911" rIns="101823" bIns="50911" anchor="ctr"/>
          <a:lstStyle/>
          <a:p>
            <a:pPr defTabSz="1019175"/>
            <a:endParaRPr lang="hu-HU"/>
          </a:p>
        </p:txBody>
      </p:sp>
      <p:sp>
        <p:nvSpPr>
          <p:cNvPr id="58381" name="Rectangle 76"/>
          <p:cNvSpPr>
            <a:spLocks noChangeArrowheads="1"/>
          </p:cNvSpPr>
          <p:nvPr/>
        </p:nvSpPr>
        <p:spPr bwMode="auto">
          <a:xfrm>
            <a:off x="6778625" y="4146550"/>
            <a:ext cx="411163" cy="176213"/>
          </a:xfrm>
          <a:prstGeom prst="rect">
            <a:avLst/>
          </a:prstGeom>
          <a:solidFill>
            <a:srgbClr val="606060"/>
          </a:solidFill>
          <a:ln w="9525">
            <a:noFill/>
            <a:miter lim="800000"/>
            <a:headEnd/>
            <a:tailEnd/>
          </a:ln>
          <a:effectLst>
            <a:outerShdw dist="50800" dir="2700000" algn="tl" rotWithShape="0">
              <a:srgbClr val="808080">
                <a:alpha val="42998"/>
              </a:srgbClr>
            </a:outerShdw>
          </a:effectLst>
        </p:spPr>
        <p:txBody>
          <a:bodyPr wrap="none" lIns="101823" tIns="50911" rIns="101823" bIns="50911" anchor="ctr"/>
          <a:lstStyle/>
          <a:p>
            <a:pPr defTabSz="1019175"/>
            <a:endParaRPr lang="hu-HU"/>
          </a:p>
        </p:txBody>
      </p:sp>
      <p:sp>
        <p:nvSpPr>
          <p:cNvPr id="1039" name="Text Box 7"/>
          <p:cNvSpPr txBox="1">
            <a:spLocks noChangeArrowheads="1"/>
          </p:cNvSpPr>
          <p:nvPr/>
        </p:nvSpPr>
        <p:spPr bwMode="auto">
          <a:xfrm>
            <a:off x="7180263" y="4052888"/>
            <a:ext cx="496887" cy="346075"/>
          </a:xfrm>
          <a:prstGeom prst="rect">
            <a:avLst/>
          </a:prstGeom>
          <a:noFill/>
          <a:ln w="9525">
            <a:noFill/>
            <a:miter lim="800000"/>
            <a:headEnd/>
            <a:tailEnd/>
          </a:ln>
        </p:spPr>
        <p:txBody>
          <a:bodyPr wrap="none" lIns="101823" tIns="50911" rIns="101823" bIns="50911">
            <a:spAutoFit/>
          </a:bodyPr>
          <a:lstStyle/>
          <a:p>
            <a:pPr defTabSz="1019175"/>
            <a:r>
              <a:rPr lang="en-US" sz="1600" b="1"/>
              <a:t>9%</a:t>
            </a:r>
          </a:p>
        </p:txBody>
      </p:sp>
      <p:sp>
        <p:nvSpPr>
          <p:cNvPr id="1040" name="Text Box 7"/>
          <p:cNvSpPr txBox="1">
            <a:spLocks noChangeArrowheads="1"/>
          </p:cNvSpPr>
          <p:nvPr/>
        </p:nvSpPr>
        <p:spPr bwMode="auto">
          <a:xfrm>
            <a:off x="8443913" y="3700463"/>
            <a:ext cx="611187" cy="346075"/>
          </a:xfrm>
          <a:prstGeom prst="rect">
            <a:avLst/>
          </a:prstGeom>
          <a:noFill/>
          <a:ln w="9525">
            <a:noFill/>
            <a:miter lim="800000"/>
            <a:headEnd/>
            <a:tailEnd/>
          </a:ln>
        </p:spPr>
        <p:txBody>
          <a:bodyPr wrap="none" lIns="101823" tIns="50911" rIns="101823" bIns="50911">
            <a:spAutoFit/>
          </a:bodyPr>
          <a:lstStyle/>
          <a:p>
            <a:pPr defTabSz="1019175"/>
            <a:r>
              <a:rPr lang="en-US" sz="1600" b="1"/>
              <a:t>36%</a:t>
            </a:r>
          </a:p>
        </p:txBody>
      </p:sp>
      <p:sp>
        <p:nvSpPr>
          <p:cNvPr id="1041" name="Text Box 7"/>
          <p:cNvSpPr txBox="1">
            <a:spLocks noChangeArrowheads="1"/>
          </p:cNvSpPr>
          <p:nvPr/>
        </p:nvSpPr>
        <p:spPr bwMode="auto">
          <a:xfrm>
            <a:off x="9286875" y="3338513"/>
            <a:ext cx="609600" cy="346075"/>
          </a:xfrm>
          <a:prstGeom prst="rect">
            <a:avLst/>
          </a:prstGeom>
          <a:noFill/>
          <a:ln w="9525">
            <a:noFill/>
            <a:miter lim="800000"/>
            <a:headEnd/>
            <a:tailEnd/>
          </a:ln>
        </p:spPr>
        <p:txBody>
          <a:bodyPr wrap="none" lIns="101823" tIns="50911" rIns="101823" bIns="50911">
            <a:spAutoFit/>
          </a:bodyPr>
          <a:lstStyle/>
          <a:p>
            <a:pPr defTabSz="1019175"/>
            <a:r>
              <a:rPr lang="en-US" sz="1600" b="1"/>
              <a:t>55%</a:t>
            </a:r>
          </a:p>
        </p:txBody>
      </p:sp>
      <p:sp>
        <p:nvSpPr>
          <p:cNvPr id="1042" name="Text Box 7"/>
          <p:cNvSpPr txBox="1">
            <a:spLocks noChangeArrowheads="1"/>
          </p:cNvSpPr>
          <p:nvPr/>
        </p:nvSpPr>
        <p:spPr bwMode="auto">
          <a:xfrm>
            <a:off x="5991225" y="3371850"/>
            <a:ext cx="773113" cy="300038"/>
          </a:xfrm>
          <a:prstGeom prst="rect">
            <a:avLst/>
          </a:prstGeom>
          <a:noFill/>
          <a:ln w="9525">
            <a:noFill/>
            <a:miter lim="800000"/>
            <a:headEnd/>
            <a:tailEnd/>
          </a:ln>
        </p:spPr>
        <p:txBody>
          <a:bodyPr wrap="none" lIns="101823" tIns="50911" rIns="101823" bIns="50911">
            <a:spAutoFit/>
          </a:bodyPr>
          <a:lstStyle/>
          <a:p>
            <a:pPr algn="r" defTabSz="1019175"/>
            <a:r>
              <a:rPr lang="en-US" sz="1300"/>
              <a:t>Primary</a:t>
            </a:r>
          </a:p>
        </p:txBody>
      </p:sp>
      <p:sp>
        <p:nvSpPr>
          <p:cNvPr id="1043" name="Text Box 7"/>
          <p:cNvSpPr txBox="1">
            <a:spLocks noChangeArrowheads="1"/>
          </p:cNvSpPr>
          <p:nvPr/>
        </p:nvSpPr>
        <p:spPr bwMode="auto">
          <a:xfrm>
            <a:off x="5291138" y="3722688"/>
            <a:ext cx="1473200" cy="300037"/>
          </a:xfrm>
          <a:prstGeom prst="rect">
            <a:avLst/>
          </a:prstGeom>
          <a:noFill/>
          <a:ln w="9525">
            <a:noFill/>
            <a:miter lim="800000"/>
            <a:headEnd/>
            <a:tailEnd/>
          </a:ln>
        </p:spPr>
        <p:txBody>
          <a:bodyPr wrap="none" lIns="101823" tIns="50911" rIns="101823" bIns="50911">
            <a:spAutoFit/>
          </a:bodyPr>
          <a:lstStyle/>
          <a:p>
            <a:pPr algn="r" defTabSz="1019175"/>
            <a:r>
              <a:rPr lang="en-US" sz="1300"/>
              <a:t>Part of core team</a:t>
            </a:r>
          </a:p>
        </p:txBody>
      </p:sp>
      <p:sp>
        <p:nvSpPr>
          <p:cNvPr id="1044" name="Text Box 7"/>
          <p:cNvSpPr txBox="1">
            <a:spLocks noChangeArrowheads="1"/>
          </p:cNvSpPr>
          <p:nvPr/>
        </p:nvSpPr>
        <p:spPr bwMode="auto">
          <a:xfrm>
            <a:off x="5430838" y="4086225"/>
            <a:ext cx="1333500" cy="300038"/>
          </a:xfrm>
          <a:prstGeom prst="rect">
            <a:avLst/>
          </a:prstGeom>
          <a:noFill/>
          <a:ln w="9525">
            <a:noFill/>
            <a:miter lim="800000"/>
            <a:headEnd/>
            <a:tailEnd/>
          </a:ln>
        </p:spPr>
        <p:txBody>
          <a:bodyPr wrap="none" lIns="101823" tIns="50911" rIns="101823" bIns="50911">
            <a:spAutoFit/>
          </a:bodyPr>
          <a:lstStyle/>
          <a:p>
            <a:pPr algn="r" defTabSz="1019175"/>
            <a:r>
              <a:rPr lang="en-US" sz="1300"/>
              <a:t>Knowledgeable</a:t>
            </a:r>
          </a:p>
        </p:txBody>
      </p:sp>
      <p:sp>
        <p:nvSpPr>
          <p:cNvPr id="1045" name="Line 83"/>
          <p:cNvSpPr>
            <a:spLocks noChangeShapeType="1"/>
          </p:cNvSpPr>
          <p:nvPr/>
        </p:nvSpPr>
        <p:spPr bwMode="auto">
          <a:xfrm>
            <a:off x="6778625" y="3413125"/>
            <a:ext cx="1588" cy="927100"/>
          </a:xfrm>
          <a:prstGeom prst="line">
            <a:avLst/>
          </a:prstGeom>
          <a:noFill/>
          <a:ln w="9525">
            <a:solidFill>
              <a:schemeClr val="tx1"/>
            </a:solidFill>
            <a:round/>
            <a:headEnd/>
            <a:tailEnd/>
          </a:ln>
        </p:spPr>
        <p:txBody>
          <a:bodyPr/>
          <a:lstStyle/>
          <a:p>
            <a:endParaRPr lang="hu-HU"/>
          </a:p>
        </p:txBody>
      </p:sp>
      <p:sp>
        <p:nvSpPr>
          <p:cNvPr id="11285" name="Rectangle 21"/>
          <p:cNvSpPr>
            <a:spLocks noChangeArrowheads="1"/>
          </p:cNvSpPr>
          <p:nvPr/>
        </p:nvSpPr>
        <p:spPr bwMode="gray">
          <a:xfrm>
            <a:off x="2314575" y="6624638"/>
            <a:ext cx="5316538" cy="482600"/>
          </a:xfrm>
          <a:prstGeom prst="rect">
            <a:avLst/>
          </a:prstGeom>
          <a:solidFill>
            <a:srgbClr val="3366CC"/>
          </a:solidFill>
          <a:ln w="9525">
            <a:noFill/>
            <a:miter lim="800000"/>
            <a:headEnd/>
            <a:tailEnd/>
          </a:ln>
          <a:effectLst>
            <a:outerShdw dist="38100" dir="2700000" algn="tl" rotWithShape="0">
              <a:srgbClr val="808080">
                <a:alpha val="42999"/>
              </a:srgbClr>
            </a:outerShdw>
          </a:effectLst>
        </p:spPr>
        <p:txBody>
          <a:bodyPr lIns="91388" tIns="45693" rIns="91388" bIns="45693">
            <a:spAutoFit/>
          </a:bodyPr>
          <a:lstStyle/>
          <a:p>
            <a:pPr algn="ctr" defTabSz="1019175" eaLnBrk="0" hangingPunct="0">
              <a:lnSpc>
                <a:spcPct val="80000"/>
              </a:lnSpc>
              <a:spcBef>
                <a:spcPct val="50000"/>
              </a:spcBef>
              <a:defRPr/>
            </a:pPr>
            <a:r>
              <a:rPr lang="en-US" sz="1600" dirty="0">
                <a:solidFill>
                  <a:schemeClr val="bg1"/>
                </a:solidFill>
              </a:rPr>
              <a:t>Interviews with Large Enterprises in the United States, France, Germany, Japan, and China</a:t>
            </a:r>
          </a:p>
        </p:txBody>
      </p:sp>
      <p:sp>
        <p:nvSpPr>
          <p:cNvPr id="1047" name="Text Box 22"/>
          <p:cNvSpPr txBox="1">
            <a:spLocks noChangeArrowheads="1"/>
          </p:cNvSpPr>
          <p:nvPr/>
        </p:nvSpPr>
        <p:spPr bwMode="auto">
          <a:xfrm>
            <a:off x="217488" y="7143750"/>
            <a:ext cx="4864100" cy="228600"/>
          </a:xfrm>
          <a:prstGeom prst="rect">
            <a:avLst/>
          </a:prstGeom>
          <a:noFill/>
          <a:ln w="9525">
            <a:noFill/>
            <a:miter lim="800000"/>
            <a:headEnd/>
            <a:tailEnd/>
          </a:ln>
        </p:spPr>
        <p:txBody>
          <a:bodyPr wrap="none">
            <a:spAutoFit/>
          </a:bodyPr>
          <a:lstStyle/>
          <a:p>
            <a:pPr defTabSz="1019175"/>
            <a:r>
              <a:rPr lang="en-US" sz="900"/>
              <a:t>Source: IBM Market Insights, </a:t>
            </a:r>
            <a:r>
              <a:rPr lang="en-US" sz="900" i="1"/>
              <a:t>Service Management In an Uncertain Economy, January 2009</a:t>
            </a:r>
            <a:r>
              <a:rPr lang="en-US" sz="900"/>
              <a:t>.</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noFill/>
        </p:spPr>
        <p:txBody>
          <a:bodyPr/>
          <a:lstStyle/>
          <a:p>
            <a:pPr defTabSz="1019175"/>
            <a:fld id="{768A638F-2B34-4813-8137-39FF91000B05}" type="slidenum">
              <a:rPr lang="en-US"/>
              <a:pPr defTabSz="1019175"/>
              <a:t>4</a:t>
            </a:fld>
            <a:endParaRPr lang="en-US"/>
          </a:p>
        </p:txBody>
      </p:sp>
      <p:sp>
        <p:nvSpPr>
          <p:cNvPr id="7171" name="Rectangle 2"/>
          <p:cNvSpPr>
            <a:spLocks noGrp="1" noChangeArrowheads="1"/>
          </p:cNvSpPr>
          <p:nvPr>
            <p:ph type="title"/>
          </p:nvPr>
        </p:nvSpPr>
        <p:spPr/>
        <p:txBody>
          <a:bodyPr/>
          <a:lstStyle/>
          <a:p>
            <a:pPr eaLnBrk="1" hangingPunct="1"/>
            <a:r>
              <a:rPr lang="en-US" sz="2400" i="1"/>
              <a:t>Economic uncertainty</a:t>
            </a:r>
            <a:r>
              <a:rPr lang="en-US" sz="2400"/>
              <a:t> is the external influence most impacting business strategy and plans currently</a:t>
            </a:r>
          </a:p>
        </p:txBody>
      </p:sp>
      <p:sp>
        <p:nvSpPr>
          <p:cNvPr id="7172" name="Text Box 6"/>
          <p:cNvSpPr txBox="1">
            <a:spLocks noChangeArrowheads="1"/>
          </p:cNvSpPr>
          <p:nvPr/>
        </p:nvSpPr>
        <p:spPr bwMode="auto">
          <a:xfrm>
            <a:off x="757238" y="6454775"/>
            <a:ext cx="8759825" cy="501650"/>
          </a:xfrm>
          <a:prstGeom prst="rect">
            <a:avLst/>
          </a:prstGeom>
          <a:noFill/>
          <a:ln w="9525">
            <a:noFill/>
            <a:miter lim="800000"/>
            <a:headEnd/>
            <a:tailEnd/>
          </a:ln>
        </p:spPr>
        <p:txBody>
          <a:bodyPr lIns="91398" tIns="45699" rIns="91398" bIns="45699">
            <a:spAutoFit/>
          </a:bodyPr>
          <a:lstStyle/>
          <a:p>
            <a:r>
              <a:rPr lang="en-US" sz="900"/>
              <a:t>Question 2:  </a:t>
            </a:r>
            <a:r>
              <a:rPr lang="en-US" sz="900">
                <a:ea typeface="SimSun" pitchFamily="2" charset="-122"/>
              </a:rPr>
              <a:t>To what extent, if at all, are the following external factors impacting your company’s business strategy and plans?  Please rate each of the following, on a scale of “1” to “5” where “1” means a “No Impact At All” and “5” means “A Significant Impact” on your company’s business strategy and plans.  When answering, please use the </a:t>
            </a:r>
            <a:r>
              <a:rPr lang="en-US" sz="900" i="1">
                <a:ea typeface="SimSun" pitchFamily="2" charset="-122"/>
              </a:rPr>
              <a:t>entire</a:t>
            </a:r>
            <a:r>
              <a:rPr lang="en-US" sz="900">
                <a:ea typeface="SimSun" pitchFamily="2" charset="-122"/>
              </a:rPr>
              <a:t> scale.  </a:t>
            </a:r>
            <a:r>
              <a:rPr lang="en-US" sz="900"/>
              <a:t>Base:  421.</a:t>
            </a:r>
          </a:p>
        </p:txBody>
      </p:sp>
      <p:sp>
        <p:nvSpPr>
          <p:cNvPr id="7173" name="Text Box 7"/>
          <p:cNvSpPr txBox="1">
            <a:spLocks noChangeArrowheads="1"/>
          </p:cNvSpPr>
          <p:nvPr/>
        </p:nvSpPr>
        <p:spPr bwMode="auto">
          <a:xfrm>
            <a:off x="3429000" y="5989638"/>
            <a:ext cx="4495800" cy="396875"/>
          </a:xfrm>
          <a:prstGeom prst="rect">
            <a:avLst/>
          </a:prstGeom>
          <a:noFill/>
          <a:ln w="9525">
            <a:noFill/>
            <a:miter lim="800000"/>
            <a:headEnd/>
            <a:tailEnd/>
          </a:ln>
        </p:spPr>
        <p:txBody>
          <a:bodyPr lIns="91398" tIns="45699" rIns="91398" bIns="45699">
            <a:spAutoFit/>
          </a:bodyPr>
          <a:lstStyle/>
          <a:p>
            <a:pPr algn="ctr">
              <a:spcBef>
                <a:spcPct val="50000"/>
              </a:spcBef>
            </a:pPr>
            <a:r>
              <a:rPr lang="en-US" sz="1000" b="1"/>
              <a:t>Percent Rating As Having A Significant Impact (4 or 5)</a:t>
            </a:r>
            <a:endParaRPr lang="en-US" sz="1000"/>
          </a:p>
          <a:p>
            <a:pPr algn="ctr"/>
            <a:r>
              <a:rPr lang="en-US" sz="1000" i="1"/>
              <a:t>Note: Respondents could rate multiple issues as having a significant impact</a:t>
            </a:r>
            <a:endParaRPr lang="en-US" sz="1000" i="1" u="sng"/>
          </a:p>
        </p:txBody>
      </p:sp>
      <p:grpSp>
        <p:nvGrpSpPr>
          <p:cNvPr id="7174" name="Group 56"/>
          <p:cNvGrpSpPr>
            <a:grpSpLocks/>
          </p:cNvGrpSpPr>
          <p:nvPr/>
        </p:nvGrpSpPr>
        <p:grpSpPr bwMode="auto">
          <a:xfrm>
            <a:off x="796925" y="2066925"/>
            <a:ext cx="7739063" cy="3897313"/>
            <a:chOff x="214" y="1261"/>
            <a:chExt cx="4875" cy="2455"/>
          </a:xfrm>
        </p:grpSpPr>
        <p:sp>
          <p:nvSpPr>
            <p:cNvPr id="78852" name="Rectangle 60"/>
            <p:cNvSpPr>
              <a:spLocks noChangeArrowheads="1"/>
            </p:cNvSpPr>
            <p:nvPr/>
          </p:nvSpPr>
          <p:spPr bwMode="gray">
            <a:xfrm>
              <a:off x="1632" y="1279"/>
              <a:ext cx="3045" cy="138"/>
            </a:xfrm>
            <a:prstGeom prst="rect">
              <a:avLst/>
            </a:prstGeom>
            <a:solidFill>
              <a:srgbClr val="3366CC"/>
            </a:solidFill>
            <a:ln w="9525">
              <a:noFill/>
              <a:miter lim="800000"/>
              <a:headEnd/>
              <a:tailEnd/>
            </a:ln>
            <a:effectLst>
              <a:outerShdw blurRad="53975" dist="50800" dir="2700000" algn="tl" rotWithShape="0">
                <a:srgbClr val="000000">
                  <a:alpha val="43000"/>
                </a:srgbClr>
              </a:outerShdw>
              <a:reflection stA="50000" endPos="75000" dist="12700" dir="5400000" sy="-100000" algn="bl" rotWithShape="0"/>
            </a:effectLst>
          </p:spPr>
          <p:txBody>
            <a:bodyPr/>
            <a:lstStyle/>
            <a:p>
              <a:pPr>
                <a:defRPr/>
              </a:pPr>
              <a:endParaRPr lang="en-US" sz="1800" dirty="0">
                <a:latin typeface="Arial" pitchFamily="-65" charset="0"/>
                <a:ea typeface="ＭＳ Ｐゴシック" pitchFamily="-65" charset="-128"/>
                <a:cs typeface="ＭＳ Ｐゴシック" pitchFamily="-65" charset="-128"/>
              </a:endParaRPr>
            </a:p>
          </p:txBody>
        </p:sp>
        <p:sp>
          <p:nvSpPr>
            <p:cNvPr id="78853" name="Rectangle 61"/>
            <p:cNvSpPr>
              <a:spLocks noChangeArrowheads="1"/>
            </p:cNvSpPr>
            <p:nvPr/>
          </p:nvSpPr>
          <p:spPr bwMode="gray">
            <a:xfrm>
              <a:off x="1630" y="1486"/>
              <a:ext cx="2310" cy="138"/>
            </a:xfrm>
            <a:prstGeom prst="rect">
              <a:avLst/>
            </a:prstGeom>
            <a:solidFill>
              <a:srgbClr val="3366CC"/>
            </a:solidFill>
            <a:ln w="9525">
              <a:noFill/>
              <a:miter lim="800000"/>
              <a:headEnd/>
              <a:tailEnd/>
            </a:ln>
            <a:effectLst>
              <a:outerShdw blurRad="53975" dist="50800" dir="2700000" algn="tl" rotWithShape="0">
                <a:srgbClr val="000000">
                  <a:alpha val="43000"/>
                </a:srgbClr>
              </a:outerShdw>
              <a:reflection stA="50000" endPos="75000" dist="12700" dir="5400000" sy="-100000" algn="bl" rotWithShape="0"/>
            </a:effectLst>
          </p:spPr>
          <p:txBody>
            <a:bodyPr/>
            <a:lstStyle/>
            <a:p>
              <a:pPr>
                <a:defRPr/>
              </a:pPr>
              <a:endParaRPr lang="en-US" sz="1800" dirty="0">
                <a:latin typeface="Arial" pitchFamily="-65" charset="0"/>
                <a:ea typeface="ＭＳ Ｐゴシック" pitchFamily="-65" charset="-128"/>
                <a:cs typeface="ＭＳ Ｐゴシック" pitchFamily="-65" charset="-128"/>
              </a:endParaRPr>
            </a:p>
          </p:txBody>
        </p:sp>
        <p:sp>
          <p:nvSpPr>
            <p:cNvPr id="78854" name="Rectangle 62"/>
            <p:cNvSpPr>
              <a:spLocks noChangeArrowheads="1"/>
            </p:cNvSpPr>
            <p:nvPr/>
          </p:nvSpPr>
          <p:spPr bwMode="gray">
            <a:xfrm>
              <a:off x="1628" y="1693"/>
              <a:ext cx="1922" cy="140"/>
            </a:xfrm>
            <a:prstGeom prst="rect">
              <a:avLst/>
            </a:prstGeom>
            <a:solidFill>
              <a:srgbClr val="3366CC"/>
            </a:solidFill>
            <a:ln w="9525">
              <a:noFill/>
              <a:miter lim="800000"/>
              <a:headEnd/>
              <a:tailEnd/>
            </a:ln>
            <a:effectLst>
              <a:outerShdw blurRad="53975" dist="50800" dir="2700000" algn="tl" rotWithShape="0">
                <a:srgbClr val="000000">
                  <a:alpha val="43000"/>
                </a:srgbClr>
              </a:outerShdw>
              <a:reflection stA="50000" endPos="75000" dist="12700" dir="5400000" sy="-100000" algn="bl" rotWithShape="0"/>
            </a:effectLst>
          </p:spPr>
          <p:txBody>
            <a:bodyPr/>
            <a:lstStyle/>
            <a:p>
              <a:pPr>
                <a:defRPr/>
              </a:pPr>
              <a:endParaRPr lang="en-US" sz="1800" dirty="0">
                <a:latin typeface="Arial" pitchFamily="-65" charset="0"/>
                <a:ea typeface="ＭＳ Ｐゴシック" pitchFamily="-65" charset="-128"/>
                <a:cs typeface="ＭＳ Ｐゴシック" pitchFamily="-65" charset="-128"/>
              </a:endParaRPr>
            </a:p>
          </p:txBody>
        </p:sp>
        <p:sp>
          <p:nvSpPr>
            <p:cNvPr id="78855" name="Rectangle 63"/>
            <p:cNvSpPr>
              <a:spLocks noChangeArrowheads="1"/>
            </p:cNvSpPr>
            <p:nvPr/>
          </p:nvSpPr>
          <p:spPr bwMode="gray">
            <a:xfrm>
              <a:off x="1628" y="1901"/>
              <a:ext cx="1837" cy="140"/>
            </a:xfrm>
            <a:prstGeom prst="rect">
              <a:avLst/>
            </a:prstGeom>
            <a:solidFill>
              <a:srgbClr val="3366CC"/>
            </a:solidFill>
            <a:ln w="9525">
              <a:noFill/>
              <a:miter lim="800000"/>
              <a:headEnd/>
              <a:tailEnd/>
            </a:ln>
            <a:effectLst>
              <a:outerShdw blurRad="53975" dist="50800" dir="2700000" algn="tl" rotWithShape="0">
                <a:srgbClr val="000000">
                  <a:alpha val="43000"/>
                </a:srgbClr>
              </a:outerShdw>
              <a:reflection stA="50000" endPos="75000" dist="12700" dir="5400000" sy="-100000" algn="bl" rotWithShape="0"/>
            </a:effectLst>
          </p:spPr>
          <p:txBody>
            <a:bodyPr/>
            <a:lstStyle/>
            <a:p>
              <a:pPr>
                <a:defRPr/>
              </a:pPr>
              <a:endParaRPr lang="en-US" sz="1800" dirty="0">
                <a:latin typeface="Arial" pitchFamily="-65" charset="0"/>
                <a:ea typeface="ＭＳ Ｐゴシック" pitchFamily="-65" charset="-128"/>
                <a:cs typeface="ＭＳ Ｐゴシック" pitchFamily="-65" charset="-128"/>
              </a:endParaRPr>
            </a:p>
          </p:txBody>
        </p:sp>
        <p:sp>
          <p:nvSpPr>
            <p:cNvPr id="78856" name="Rectangle 64"/>
            <p:cNvSpPr>
              <a:spLocks noChangeArrowheads="1"/>
            </p:cNvSpPr>
            <p:nvPr/>
          </p:nvSpPr>
          <p:spPr bwMode="gray">
            <a:xfrm>
              <a:off x="1628" y="2109"/>
              <a:ext cx="1752" cy="140"/>
            </a:xfrm>
            <a:prstGeom prst="rect">
              <a:avLst/>
            </a:prstGeom>
            <a:solidFill>
              <a:srgbClr val="3366CC"/>
            </a:solidFill>
            <a:ln w="9525">
              <a:noFill/>
              <a:miter lim="800000"/>
              <a:headEnd/>
              <a:tailEnd/>
            </a:ln>
            <a:effectLst>
              <a:outerShdw blurRad="53975" dist="50800" dir="2700000" algn="tl" rotWithShape="0">
                <a:srgbClr val="000000">
                  <a:alpha val="43000"/>
                </a:srgbClr>
              </a:outerShdw>
              <a:reflection stA="50000" endPos="75000" dist="12700" dir="5400000" sy="-100000" algn="bl" rotWithShape="0"/>
            </a:effectLst>
          </p:spPr>
          <p:txBody>
            <a:bodyPr/>
            <a:lstStyle/>
            <a:p>
              <a:pPr>
                <a:defRPr/>
              </a:pPr>
              <a:endParaRPr lang="en-US" sz="1800" dirty="0">
                <a:latin typeface="Arial" pitchFamily="-65" charset="0"/>
                <a:ea typeface="ＭＳ Ｐゴシック" pitchFamily="-65" charset="-128"/>
                <a:cs typeface="ＭＳ Ｐゴシック" pitchFamily="-65" charset="-128"/>
              </a:endParaRPr>
            </a:p>
          </p:txBody>
        </p:sp>
        <p:sp>
          <p:nvSpPr>
            <p:cNvPr id="78857" name="Rectangle 65"/>
            <p:cNvSpPr>
              <a:spLocks noChangeArrowheads="1"/>
            </p:cNvSpPr>
            <p:nvPr/>
          </p:nvSpPr>
          <p:spPr bwMode="gray">
            <a:xfrm>
              <a:off x="1628" y="2317"/>
              <a:ext cx="1344" cy="138"/>
            </a:xfrm>
            <a:prstGeom prst="rect">
              <a:avLst/>
            </a:prstGeom>
            <a:solidFill>
              <a:srgbClr val="3366CC"/>
            </a:solidFill>
            <a:ln w="9525">
              <a:noFill/>
              <a:miter lim="800000"/>
              <a:headEnd/>
              <a:tailEnd/>
            </a:ln>
            <a:effectLst>
              <a:outerShdw blurRad="53975" dist="50800" dir="2700000" algn="tl" rotWithShape="0">
                <a:srgbClr val="000000">
                  <a:alpha val="43000"/>
                </a:srgbClr>
              </a:outerShdw>
              <a:reflection stA="50000" endPos="75000" dist="12700" dir="5400000" sy="-100000" algn="bl" rotWithShape="0"/>
            </a:effectLst>
          </p:spPr>
          <p:txBody>
            <a:bodyPr/>
            <a:lstStyle/>
            <a:p>
              <a:pPr>
                <a:defRPr/>
              </a:pPr>
              <a:endParaRPr lang="en-US" sz="1800" dirty="0">
                <a:latin typeface="Arial" pitchFamily="-65" charset="0"/>
                <a:ea typeface="ＭＳ Ｐゴシック" pitchFamily="-65" charset="-128"/>
                <a:cs typeface="ＭＳ Ｐゴシック" pitchFamily="-65" charset="-128"/>
              </a:endParaRPr>
            </a:p>
          </p:txBody>
        </p:sp>
        <p:sp>
          <p:nvSpPr>
            <p:cNvPr id="78858" name="Rectangle 66"/>
            <p:cNvSpPr>
              <a:spLocks noChangeArrowheads="1"/>
            </p:cNvSpPr>
            <p:nvPr/>
          </p:nvSpPr>
          <p:spPr bwMode="gray">
            <a:xfrm>
              <a:off x="1628" y="2524"/>
              <a:ext cx="1323" cy="138"/>
            </a:xfrm>
            <a:prstGeom prst="rect">
              <a:avLst/>
            </a:prstGeom>
            <a:solidFill>
              <a:srgbClr val="3366CC"/>
            </a:solidFill>
            <a:ln w="9525">
              <a:noFill/>
              <a:miter lim="800000"/>
              <a:headEnd/>
              <a:tailEnd/>
            </a:ln>
            <a:effectLst>
              <a:outerShdw blurRad="53975" dist="50800" dir="2700000" algn="tl" rotWithShape="0">
                <a:srgbClr val="000000">
                  <a:alpha val="43000"/>
                </a:srgbClr>
              </a:outerShdw>
              <a:reflection stA="50000" endPos="75000" dist="12700" dir="5400000" sy="-100000" algn="bl" rotWithShape="0"/>
            </a:effectLst>
          </p:spPr>
          <p:txBody>
            <a:bodyPr/>
            <a:lstStyle/>
            <a:p>
              <a:pPr>
                <a:defRPr/>
              </a:pPr>
              <a:endParaRPr lang="en-US" sz="1800" dirty="0">
                <a:latin typeface="Arial" pitchFamily="-65" charset="0"/>
                <a:ea typeface="ＭＳ Ｐゴシック" pitchFamily="-65" charset="-128"/>
                <a:cs typeface="ＭＳ Ｐゴシック" pitchFamily="-65" charset="-128"/>
              </a:endParaRPr>
            </a:p>
          </p:txBody>
        </p:sp>
        <p:sp>
          <p:nvSpPr>
            <p:cNvPr id="78859" name="Rectangle 67"/>
            <p:cNvSpPr>
              <a:spLocks noChangeArrowheads="1"/>
            </p:cNvSpPr>
            <p:nvPr/>
          </p:nvSpPr>
          <p:spPr bwMode="gray">
            <a:xfrm>
              <a:off x="1628" y="2733"/>
              <a:ext cx="1331" cy="138"/>
            </a:xfrm>
            <a:prstGeom prst="rect">
              <a:avLst/>
            </a:prstGeom>
            <a:solidFill>
              <a:srgbClr val="3366CC"/>
            </a:solidFill>
            <a:ln w="9525">
              <a:noFill/>
              <a:miter lim="800000"/>
              <a:headEnd/>
              <a:tailEnd/>
            </a:ln>
            <a:effectLst>
              <a:outerShdw blurRad="53975" dist="50800" dir="2700000" algn="tl" rotWithShape="0">
                <a:srgbClr val="000000">
                  <a:alpha val="43000"/>
                </a:srgbClr>
              </a:outerShdw>
              <a:reflection stA="50000" endPos="75000" dist="12700" dir="5400000" sy="-100000" algn="bl" rotWithShape="0"/>
            </a:effectLst>
          </p:spPr>
          <p:txBody>
            <a:bodyPr/>
            <a:lstStyle/>
            <a:p>
              <a:pPr>
                <a:defRPr/>
              </a:pPr>
              <a:endParaRPr lang="en-US" sz="1800" dirty="0">
                <a:latin typeface="Arial" pitchFamily="-65" charset="0"/>
                <a:ea typeface="ＭＳ Ｐゴシック" pitchFamily="-65" charset="-128"/>
                <a:cs typeface="ＭＳ Ｐゴシック" pitchFamily="-65" charset="-128"/>
              </a:endParaRPr>
            </a:p>
          </p:txBody>
        </p:sp>
        <p:sp>
          <p:nvSpPr>
            <p:cNvPr id="78860" name="Rectangle 68"/>
            <p:cNvSpPr>
              <a:spLocks noChangeArrowheads="1"/>
            </p:cNvSpPr>
            <p:nvPr/>
          </p:nvSpPr>
          <p:spPr bwMode="gray">
            <a:xfrm>
              <a:off x="1627" y="2940"/>
              <a:ext cx="1011" cy="139"/>
            </a:xfrm>
            <a:prstGeom prst="rect">
              <a:avLst/>
            </a:prstGeom>
            <a:solidFill>
              <a:srgbClr val="3366CC"/>
            </a:solidFill>
            <a:ln w="9525">
              <a:noFill/>
              <a:miter lim="800000"/>
              <a:headEnd/>
              <a:tailEnd/>
            </a:ln>
            <a:effectLst>
              <a:outerShdw blurRad="53975" dist="50800" dir="2700000" algn="tl" rotWithShape="0">
                <a:srgbClr val="000000">
                  <a:alpha val="43000"/>
                </a:srgbClr>
              </a:outerShdw>
              <a:reflection stA="50000" endPos="75000" dist="12700" dir="5400000" sy="-100000" algn="bl" rotWithShape="0"/>
            </a:effectLst>
          </p:spPr>
          <p:txBody>
            <a:bodyPr/>
            <a:lstStyle/>
            <a:p>
              <a:pPr>
                <a:defRPr/>
              </a:pPr>
              <a:endParaRPr lang="en-US" sz="1800" dirty="0">
                <a:latin typeface="Arial" pitchFamily="-65" charset="0"/>
                <a:ea typeface="ＭＳ Ｐゴシック" pitchFamily="-65" charset="-128"/>
                <a:cs typeface="ＭＳ Ｐゴシック" pitchFamily="-65" charset="-128"/>
              </a:endParaRPr>
            </a:p>
          </p:txBody>
        </p:sp>
        <p:sp>
          <p:nvSpPr>
            <p:cNvPr id="78861" name="Rectangle 69"/>
            <p:cNvSpPr>
              <a:spLocks noChangeArrowheads="1"/>
            </p:cNvSpPr>
            <p:nvPr/>
          </p:nvSpPr>
          <p:spPr bwMode="gray">
            <a:xfrm>
              <a:off x="1626" y="3149"/>
              <a:ext cx="925" cy="138"/>
            </a:xfrm>
            <a:prstGeom prst="rect">
              <a:avLst/>
            </a:prstGeom>
            <a:solidFill>
              <a:srgbClr val="3366CC"/>
            </a:solidFill>
            <a:ln w="9525">
              <a:noFill/>
              <a:miter lim="800000"/>
              <a:headEnd/>
              <a:tailEnd/>
            </a:ln>
            <a:effectLst>
              <a:outerShdw blurRad="53975" dist="50800" dir="2700000" algn="tl" rotWithShape="0">
                <a:srgbClr val="000000">
                  <a:alpha val="43000"/>
                </a:srgbClr>
              </a:outerShdw>
              <a:reflection stA="50000" endPos="75000" dist="12700" dir="5400000" sy="-100000" algn="bl" rotWithShape="0"/>
            </a:effectLst>
          </p:spPr>
          <p:txBody>
            <a:bodyPr/>
            <a:lstStyle/>
            <a:p>
              <a:pPr>
                <a:defRPr/>
              </a:pPr>
              <a:endParaRPr lang="en-US" sz="1800" dirty="0">
                <a:latin typeface="Arial" pitchFamily="-65" charset="0"/>
                <a:ea typeface="ＭＳ Ｐゴシック" pitchFamily="-65" charset="-128"/>
                <a:cs typeface="ＭＳ Ｐゴシック" pitchFamily="-65" charset="-128"/>
              </a:endParaRPr>
            </a:p>
          </p:txBody>
        </p:sp>
        <p:sp>
          <p:nvSpPr>
            <p:cNvPr id="78862" name="Rectangle 70"/>
            <p:cNvSpPr>
              <a:spLocks noChangeArrowheads="1"/>
            </p:cNvSpPr>
            <p:nvPr/>
          </p:nvSpPr>
          <p:spPr bwMode="gray">
            <a:xfrm>
              <a:off x="1628" y="3356"/>
              <a:ext cx="924" cy="127"/>
            </a:xfrm>
            <a:prstGeom prst="rect">
              <a:avLst/>
            </a:prstGeom>
            <a:solidFill>
              <a:srgbClr val="3366CC"/>
            </a:solidFill>
            <a:ln w="9525">
              <a:noFill/>
              <a:miter lim="800000"/>
              <a:headEnd/>
              <a:tailEnd/>
            </a:ln>
            <a:effectLst>
              <a:outerShdw blurRad="53975" dist="50800" dir="2700000" algn="tl" rotWithShape="0">
                <a:srgbClr val="000000">
                  <a:alpha val="43000"/>
                </a:srgbClr>
              </a:outerShdw>
              <a:reflection stA="50000" endPos="75000" dist="12700" dir="5400000" sy="-100000" algn="bl" rotWithShape="0"/>
            </a:effectLst>
          </p:spPr>
          <p:txBody>
            <a:bodyPr/>
            <a:lstStyle/>
            <a:p>
              <a:pPr>
                <a:defRPr/>
              </a:pPr>
              <a:endParaRPr lang="en-US" sz="1800" dirty="0">
                <a:latin typeface="Arial" pitchFamily="-65" charset="0"/>
                <a:ea typeface="ＭＳ Ｐゴシック" pitchFamily="-65" charset="-128"/>
                <a:cs typeface="ＭＳ Ｐゴシック" pitchFamily="-65" charset="-128"/>
              </a:endParaRPr>
            </a:p>
          </p:txBody>
        </p:sp>
        <p:sp>
          <p:nvSpPr>
            <p:cNvPr id="7188" name="Line 71"/>
            <p:cNvSpPr>
              <a:spLocks noChangeShapeType="1"/>
            </p:cNvSpPr>
            <p:nvPr/>
          </p:nvSpPr>
          <p:spPr bwMode="gray">
            <a:xfrm>
              <a:off x="1634" y="3564"/>
              <a:ext cx="3455" cy="1"/>
            </a:xfrm>
            <a:prstGeom prst="line">
              <a:avLst/>
            </a:prstGeom>
            <a:noFill/>
            <a:ln w="12700">
              <a:solidFill>
                <a:srgbClr val="000000"/>
              </a:solidFill>
              <a:round/>
              <a:headEnd/>
              <a:tailEnd/>
            </a:ln>
          </p:spPr>
          <p:txBody>
            <a:bodyPr/>
            <a:lstStyle/>
            <a:p>
              <a:endParaRPr lang="hu-HU"/>
            </a:p>
          </p:txBody>
        </p:sp>
        <p:sp>
          <p:nvSpPr>
            <p:cNvPr id="7189" name="Line 72"/>
            <p:cNvSpPr>
              <a:spLocks noChangeShapeType="1"/>
            </p:cNvSpPr>
            <p:nvPr/>
          </p:nvSpPr>
          <p:spPr bwMode="gray">
            <a:xfrm>
              <a:off x="1634" y="1282"/>
              <a:ext cx="2" cy="2309"/>
            </a:xfrm>
            <a:prstGeom prst="line">
              <a:avLst/>
            </a:prstGeom>
            <a:noFill/>
            <a:ln w="12700">
              <a:solidFill>
                <a:srgbClr val="000000"/>
              </a:solidFill>
              <a:round/>
              <a:headEnd/>
              <a:tailEnd/>
            </a:ln>
          </p:spPr>
          <p:txBody>
            <a:bodyPr/>
            <a:lstStyle/>
            <a:p>
              <a:endParaRPr lang="hu-HU"/>
            </a:p>
          </p:txBody>
        </p:sp>
        <p:sp>
          <p:nvSpPr>
            <p:cNvPr id="7190" name="Rectangle 73"/>
            <p:cNvSpPr>
              <a:spLocks noChangeArrowheads="1"/>
            </p:cNvSpPr>
            <p:nvPr/>
          </p:nvSpPr>
          <p:spPr bwMode="gray">
            <a:xfrm>
              <a:off x="4482" y="1298"/>
              <a:ext cx="176" cy="106"/>
            </a:xfrm>
            <a:prstGeom prst="rect">
              <a:avLst/>
            </a:prstGeom>
            <a:noFill/>
            <a:ln w="9525">
              <a:noFill/>
              <a:miter lim="800000"/>
              <a:headEnd/>
              <a:tailEnd/>
            </a:ln>
          </p:spPr>
          <p:txBody>
            <a:bodyPr wrap="none" lIns="0" tIns="0" rIns="0" bIns="0">
              <a:spAutoFit/>
            </a:bodyPr>
            <a:lstStyle/>
            <a:p>
              <a:pPr defTabSz="1019175"/>
              <a:r>
                <a:rPr lang="en-US" sz="1100" b="1">
                  <a:solidFill>
                    <a:schemeClr val="bg1"/>
                  </a:solidFill>
                  <a:latin typeface="Small Fonts" charset="0"/>
                </a:rPr>
                <a:t>61%</a:t>
              </a:r>
              <a:endParaRPr lang="en-US" sz="1100" b="1">
                <a:solidFill>
                  <a:schemeClr val="bg1"/>
                </a:solidFill>
              </a:endParaRPr>
            </a:p>
          </p:txBody>
        </p:sp>
        <p:sp>
          <p:nvSpPr>
            <p:cNvPr id="7191" name="Rectangle 74"/>
            <p:cNvSpPr>
              <a:spLocks noChangeArrowheads="1"/>
            </p:cNvSpPr>
            <p:nvPr/>
          </p:nvSpPr>
          <p:spPr bwMode="gray">
            <a:xfrm>
              <a:off x="3744" y="1504"/>
              <a:ext cx="176" cy="106"/>
            </a:xfrm>
            <a:prstGeom prst="rect">
              <a:avLst/>
            </a:prstGeom>
            <a:noFill/>
            <a:ln w="9525">
              <a:noFill/>
              <a:miter lim="800000"/>
              <a:headEnd/>
              <a:tailEnd/>
            </a:ln>
          </p:spPr>
          <p:txBody>
            <a:bodyPr wrap="none" lIns="0" tIns="0" rIns="0" bIns="0">
              <a:spAutoFit/>
            </a:bodyPr>
            <a:lstStyle/>
            <a:p>
              <a:pPr defTabSz="1019175"/>
              <a:r>
                <a:rPr lang="en-US" sz="1100" b="1">
                  <a:solidFill>
                    <a:schemeClr val="bg1"/>
                  </a:solidFill>
                  <a:latin typeface="Small Fonts" charset="0"/>
                </a:rPr>
                <a:t>46%</a:t>
              </a:r>
              <a:endParaRPr lang="en-US" sz="1100" b="1">
                <a:solidFill>
                  <a:schemeClr val="bg1"/>
                </a:solidFill>
              </a:endParaRPr>
            </a:p>
          </p:txBody>
        </p:sp>
        <p:sp>
          <p:nvSpPr>
            <p:cNvPr id="7192" name="Rectangle 75"/>
            <p:cNvSpPr>
              <a:spLocks noChangeArrowheads="1"/>
            </p:cNvSpPr>
            <p:nvPr/>
          </p:nvSpPr>
          <p:spPr bwMode="gray">
            <a:xfrm>
              <a:off x="3348" y="1711"/>
              <a:ext cx="176" cy="106"/>
            </a:xfrm>
            <a:prstGeom prst="rect">
              <a:avLst/>
            </a:prstGeom>
            <a:noFill/>
            <a:ln w="9525">
              <a:noFill/>
              <a:miter lim="800000"/>
              <a:headEnd/>
              <a:tailEnd/>
            </a:ln>
          </p:spPr>
          <p:txBody>
            <a:bodyPr wrap="none" lIns="0" tIns="0" rIns="0" bIns="0">
              <a:spAutoFit/>
            </a:bodyPr>
            <a:lstStyle/>
            <a:p>
              <a:pPr defTabSz="1019175"/>
              <a:r>
                <a:rPr lang="en-US" sz="1100" b="1">
                  <a:solidFill>
                    <a:schemeClr val="bg1"/>
                  </a:solidFill>
                  <a:latin typeface="Small Fonts" charset="0"/>
                </a:rPr>
                <a:t>38%</a:t>
              </a:r>
              <a:endParaRPr lang="en-US" sz="1100" b="1">
                <a:solidFill>
                  <a:schemeClr val="bg1"/>
                </a:solidFill>
              </a:endParaRPr>
            </a:p>
          </p:txBody>
        </p:sp>
        <p:sp>
          <p:nvSpPr>
            <p:cNvPr id="7193" name="Rectangle 76"/>
            <p:cNvSpPr>
              <a:spLocks noChangeArrowheads="1"/>
            </p:cNvSpPr>
            <p:nvPr/>
          </p:nvSpPr>
          <p:spPr bwMode="gray">
            <a:xfrm>
              <a:off x="3270" y="1918"/>
              <a:ext cx="176" cy="106"/>
            </a:xfrm>
            <a:prstGeom prst="rect">
              <a:avLst/>
            </a:prstGeom>
            <a:noFill/>
            <a:ln w="9525">
              <a:noFill/>
              <a:miter lim="800000"/>
              <a:headEnd/>
              <a:tailEnd/>
            </a:ln>
          </p:spPr>
          <p:txBody>
            <a:bodyPr wrap="none" lIns="0" tIns="0" rIns="0" bIns="0">
              <a:spAutoFit/>
            </a:bodyPr>
            <a:lstStyle/>
            <a:p>
              <a:pPr defTabSz="1019175"/>
              <a:r>
                <a:rPr lang="en-US" sz="1100" b="1">
                  <a:solidFill>
                    <a:schemeClr val="bg1"/>
                  </a:solidFill>
                  <a:latin typeface="Small Fonts" charset="0"/>
                </a:rPr>
                <a:t>36%</a:t>
              </a:r>
              <a:endParaRPr lang="en-US" sz="1100" b="1">
                <a:solidFill>
                  <a:schemeClr val="bg1"/>
                </a:solidFill>
              </a:endParaRPr>
            </a:p>
          </p:txBody>
        </p:sp>
        <p:sp>
          <p:nvSpPr>
            <p:cNvPr id="7194" name="Rectangle 77"/>
            <p:cNvSpPr>
              <a:spLocks noChangeArrowheads="1"/>
            </p:cNvSpPr>
            <p:nvPr/>
          </p:nvSpPr>
          <p:spPr bwMode="gray">
            <a:xfrm>
              <a:off x="3196" y="2124"/>
              <a:ext cx="176" cy="106"/>
            </a:xfrm>
            <a:prstGeom prst="rect">
              <a:avLst/>
            </a:prstGeom>
            <a:noFill/>
            <a:ln w="9525">
              <a:noFill/>
              <a:miter lim="800000"/>
              <a:headEnd/>
              <a:tailEnd/>
            </a:ln>
          </p:spPr>
          <p:txBody>
            <a:bodyPr wrap="none" lIns="0" tIns="0" rIns="0" bIns="0">
              <a:spAutoFit/>
            </a:bodyPr>
            <a:lstStyle/>
            <a:p>
              <a:pPr defTabSz="1019175"/>
              <a:r>
                <a:rPr lang="en-US" sz="1100" b="1">
                  <a:solidFill>
                    <a:schemeClr val="bg1"/>
                  </a:solidFill>
                  <a:latin typeface="Small Fonts" charset="0"/>
                </a:rPr>
                <a:t>34%</a:t>
              </a:r>
              <a:endParaRPr lang="en-US" sz="1100" b="1">
                <a:solidFill>
                  <a:schemeClr val="bg1"/>
                </a:solidFill>
              </a:endParaRPr>
            </a:p>
          </p:txBody>
        </p:sp>
        <p:sp>
          <p:nvSpPr>
            <p:cNvPr id="7195" name="Rectangle 78"/>
            <p:cNvSpPr>
              <a:spLocks noChangeArrowheads="1"/>
            </p:cNvSpPr>
            <p:nvPr/>
          </p:nvSpPr>
          <p:spPr bwMode="gray">
            <a:xfrm>
              <a:off x="2784" y="2332"/>
              <a:ext cx="176" cy="106"/>
            </a:xfrm>
            <a:prstGeom prst="rect">
              <a:avLst/>
            </a:prstGeom>
            <a:noFill/>
            <a:ln w="9525">
              <a:noFill/>
              <a:miter lim="800000"/>
              <a:headEnd/>
              <a:tailEnd/>
            </a:ln>
          </p:spPr>
          <p:txBody>
            <a:bodyPr wrap="none" lIns="0" tIns="0" rIns="0" bIns="0">
              <a:spAutoFit/>
            </a:bodyPr>
            <a:lstStyle/>
            <a:p>
              <a:pPr defTabSz="1019175"/>
              <a:r>
                <a:rPr lang="en-US" sz="1100" b="1">
                  <a:solidFill>
                    <a:schemeClr val="bg1"/>
                  </a:solidFill>
                  <a:latin typeface="Small Fonts" charset="0"/>
                </a:rPr>
                <a:t>26%</a:t>
              </a:r>
              <a:endParaRPr lang="en-US" sz="1100" b="1">
                <a:solidFill>
                  <a:schemeClr val="bg1"/>
                </a:solidFill>
              </a:endParaRPr>
            </a:p>
          </p:txBody>
        </p:sp>
        <p:sp>
          <p:nvSpPr>
            <p:cNvPr id="7196" name="Rectangle 79"/>
            <p:cNvSpPr>
              <a:spLocks noChangeArrowheads="1"/>
            </p:cNvSpPr>
            <p:nvPr/>
          </p:nvSpPr>
          <p:spPr bwMode="gray">
            <a:xfrm>
              <a:off x="2763" y="2538"/>
              <a:ext cx="176" cy="106"/>
            </a:xfrm>
            <a:prstGeom prst="rect">
              <a:avLst/>
            </a:prstGeom>
            <a:noFill/>
            <a:ln w="9525">
              <a:noFill/>
              <a:miter lim="800000"/>
              <a:headEnd/>
              <a:tailEnd/>
            </a:ln>
          </p:spPr>
          <p:txBody>
            <a:bodyPr wrap="none" lIns="0" tIns="0" rIns="0" bIns="0">
              <a:spAutoFit/>
            </a:bodyPr>
            <a:lstStyle/>
            <a:p>
              <a:pPr defTabSz="1019175"/>
              <a:r>
                <a:rPr lang="en-US" sz="1100" b="1">
                  <a:solidFill>
                    <a:schemeClr val="bg1"/>
                  </a:solidFill>
                  <a:latin typeface="Small Fonts" charset="0"/>
                </a:rPr>
                <a:t>25%</a:t>
              </a:r>
              <a:endParaRPr lang="en-US" sz="1100" b="1">
                <a:solidFill>
                  <a:schemeClr val="bg1"/>
                </a:solidFill>
              </a:endParaRPr>
            </a:p>
          </p:txBody>
        </p:sp>
        <p:sp>
          <p:nvSpPr>
            <p:cNvPr id="7197" name="Rectangle 80"/>
            <p:cNvSpPr>
              <a:spLocks noChangeArrowheads="1"/>
            </p:cNvSpPr>
            <p:nvPr/>
          </p:nvSpPr>
          <p:spPr bwMode="gray">
            <a:xfrm>
              <a:off x="2760" y="2744"/>
              <a:ext cx="176" cy="106"/>
            </a:xfrm>
            <a:prstGeom prst="rect">
              <a:avLst/>
            </a:prstGeom>
            <a:noFill/>
            <a:ln w="9525">
              <a:noFill/>
              <a:miter lim="800000"/>
              <a:headEnd/>
              <a:tailEnd/>
            </a:ln>
          </p:spPr>
          <p:txBody>
            <a:bodyPr wrap="none" lIns="0" tIns="0" rIns="0" bIns="0">
              <a:spAutoFit/>
            </a:bodyPr>
            <a:lstStyle/>
            <a:p>
              <a:pPr defTabSz="1019175"/>
              <a:r>
                <a:rPr lang="en-US" sz="1100" b="1">
                  <a:solidFill>
                    <a:schemeClr val="bg1"/>
                  </a:solidFill>
                  <a:latin typeface="Small Fonts" charset="0"/>
                </a:rPr>
                <a:t>25%</a:t>
              </a:r>
              <a:endParaRPr lang="en-US" sz="1100" b="1">
                <a:solidFill>
                  <a:schemeClr val="bg1"/>
                </a:solidFill>
              </a:endParaRPr>
            </a:p>
          </p:txBody>
        </p:sp>
        <p:sp>
          <p:nvSpPr>
            <p:cNvPr id="7198" name="Rectangle 81"/>
            <p:cNvSpPr>
              <a:spLocks noChangeArrowheads="1"/>
            </p:cNvSpPr>
            <p:nvPr/>
          </p:nvSpPr>
          <p:spPr bwMode="gray">
            <a:xfrm>
              <a:off x="2451" y="2950"/>
              <a:ext cx="176" cy="106"/>
            </a:xfrm>
            <a:prstGeom prst="rect">
              <a:avLst/>
            </a:prstGeom>
            <a:noFill/>
            <a:ln w="9525">
              <a:noFill/>
              <a:miter lim="800000"/>
              <a:headEnd/>
              <a:tailEnd/>
            </a:ln>
          </p:spPr>
          <p:txBody>
            <a:bodyPr wrap="none" lIns="0" tIns="0" rIns="0" bIns="0">
              <a:spAutoFit/>
            </a:bodyPr>
            <a:lstStyle/>
            <a:p>
              <a:pPr defTabSz="1019175"/>
              <a:r>
                <a:rPr lang="en-US" sz="1100" b="1">
                  <a:solidFill>
                    <a:schemeClr val="bg1"/>
                  </a:solidFill>
                  <a:latin typeface="Small Fonts" charset="0"/>
                </a:rPr>
                <a:t>20%</a:t>
              </a:r>
              <a:endParaRPr lang="en-US" sz="1100" b="1">
                <a:solidFill>
                  <a:schemeClr val="bg1"/>
                </a:solidFill>
              </a:endParaRPr>
            </a:p>
          </p:txBody>
        </p:sp>
        <p:sp>
          <p:nvSpPr>
            <p:cNvPr id="7199" name="Rectangle 82"/>
            <p:cNvSpPr>
              <a:spLocks noChangeArrowheads="1"/>
            </p:cNvSpPr>
            <p:nvPr/>
          </p:nvSpPr>
          <p:spPr bwMode="gray">
            <a:xfrm>
              <a:off x="2358" y="3157"/>
              <a:ext cx="176" cy="106"/>
            </a:xfrm>
            <a:prstGeom prst="rect">
              <a:avLst/>
            </a:prstGeom>
            <a:noFill/>
            <a:ln w="9525">
              <a:noFill/>
              <a:miter lim="800000"/>
              <a:headEnd/>
              <a:tailEnd/>
            </a:ln>
          </p:spPr>
          <p:txBody>
            <a:bodyPr wrap="none" lIns="0" tIns="0" rIns="0" bIns="0">
              <a:spAutoFit/>
            </a:bodyPr>
            <a:lstStyle/>
            <a:p>
              <a:pPr defTabSz="1019175"/>
              <a:r>
                <a:rPr lang="en-US" sz="1100" b="1">
                  <a:solidFill>
                    <a:schemeClr val="bg1"/>
                  </a:solidFill>
                  <a:latin typeface="Small Fonts" charset="0"/>
                </a:rPr>
                <a:t>18%</a:t>
              </a:r>
              <a:endParaRPr lang="en-US" sz="1100" b="1">
                <a:solidFill>
                  <a:schemeClr val="bg1"/>
                </a:solidFill>
              </a:endParaRPr>
            </a:p>
          </p:txBody>
        </p:sp>
        <p:sp>
          <p:nvSpPr>
            <p:cNvPr id="7200" name="Rectangle 83"/>
            <p:cNvSpPr>
              <a:spLocks noChangeArrowheads="1"/>
            </p:cNvSpPr>
            <p:nvPr/>
          </p:nvSpPr>
          <p:spPr bwMode="gray">
            <a:xfrm>
              <a:off x="2360" y="3364"/>
              <a:ext cx="176" cy="106"/>
            </a:xfrm>
            <a:prstGeom prst="rect">
              <a:avLst/>
            </a:prstGeom>
            <a:noFill/>
            <a:ln w="9525">
              <a:noFill/>
              <a:miter lim="800000"/>
              <a:headEnd/>
              <a:tailEnd/>
            </a:ln>
          </p:spPr>
          <p:txBody>
            <a:bodyPr wrap="none" lIns="0" tIns="0" rIns="0" bIns="0">
              <a:spAutoFit/>
            </a:bodyPr>
            <a:lstStyle/>
            <a:p>
              <a:pPr defTabSz="1019175"/>
              <a:r>
                <a:rPr lang="en-US" sz="1100" b="1">
                  <a:solidFill>
                    <a:schemeClr val="bg1"/>
                  </a:solidFill>
                  <a:latin typeface="Small Fonts" charset="0"/>
                </a:rPr>
                <a:t>18%</a:t>
              </a:r>
              <a:endParaRPr lang="en-US" sz="1100" b="1">
                <a:solidFill>
                  <a:schemeClr val="bg1"/>
                </a:solidFill>
              </a:endParaRPr>
            </a:p>
          </p:txBody>
        </p:sp>
        <p:sp>
          <p:nvSpPr>
            <p:cNvPr id="7201" name="Rectangle 84"/>
            <p:cNvSpPr>
              <a:spLocks noChangeArrowheads="1"/>
            </p:cNvSpPr>
            <p:nvPr/>
          </p:nvSpPr>
          <p:spPr bwMode="gray">
            <a:xfrm>
              <a:off x="1585" y="3610"/>
              <a:ext cx="127" cy="106"/>
            </a:xfrm>
            <a:prstGeom prst="rect">
              <a:avLst/>
            </a:prstGeom>
            <a:noFill/>
            <a:ln w="9525">
              <a:noFill/>
              <a:miter lim="800000"/>
              <a:headEnd/>
              <a:tailEnd/>
            </a:ln>
          </p:spPr>
          <p:txBody>
            <a:bodyPr wrap="none" lIns="0" tIns="0" rIns="0" bIns="0">
              <a:spAutoFit/>
            </a:bodyPr>
            <a:lstStyle/>
            <a:p>
              <a:pPr defTabSz="1019175"/>
              <a:r>
                <a:rPr lang="en-US" sz="1100">
                  <a:solidFill>
                    <a:srgbClr val="000000"/>
                  </a:solidFill>
                  <a:latin typeface="Small Fonts" charset="0"/>
                </a:rPr>
                <a:t>0%</a:t>
              </a:r>
              <a:endParaRPr lang="en-US" sz="1100"/>
            </a:p>
          </p:txBody>
        </p:sp>
        <p:sp>
          <p:nvSpPr>
            <p:cNvPr id="7202" name="Rectangle 85"/>
            <p:cNvSpPr>
              <a:spLocks noChangeArrowheads="1"/>
            </p:cNvSpPr>
            <p:nvPr/>
          </p:nvSpPr>
          <p:spPr bwMode="gray">
            <a:xfrm>
              <a:off x="2553" y="3610"/>
              <a:ext cx="176" cy="106"/>
            </a:xfrm>
            <a:prstGeom prst="rect">
              <a:avLst/>
            </a:prstGeom>
            <a:noFill/>
            <a:ln w="9525">
              <a:noFill/>
              <a:miter lim="800000"/>
              <a:headEnd/>
              <a:tailEnd/>
            </a:ln>
          </p:spPr>
          <p:txBody>
            <a:bodyPr wrap="none" lIns="0" tIns="0" rIns="0" bIns="0">
              <a:spAutoFit/>
            </a:bodyPr>
            <a:lstStyle/>
            <a:p>
              <a:pPr defTabSz="1019175"/>
              <a:r>
                <a:rPr lang="en-US" sz="1100">
                  <a:solidFill>
                    <a:srgbClr val="000000"/>
                  </a:solidFill>
                  <a:latin typeface="Small Fonts" charset="0"/>
                </a:rPr>
                <a:t>20%</a:t>
              </a:r>
              <a:endParaRPr lang="en-US" sz="1100"/>
            </a:p>
          </p:txBody>
        </p:sp>
        <p:sp>
          <p:nvSpPr>
            <p:cNvPr id="7203" name="Rectangle 86"/>
            <p:cNvSpPr>
              <a:spLocks noChangeArrowheads="1"/>
            </p:cNvSpPr>
            <p:nvPr/>
          </p:nvSpPr>
          <p:spPr bwMode="gray">
            <a:xfrm>
              <a:off x="3543" y="3610"/>
              <a:ext cx="176" cy="106"/>
            </a:xfrm>
            <a:prstGeom prst="rect">
              <a:avLst/>
            </a:prstGeom>
            <a:noFill/>
            <a:ln w="9525">
              <a:noFill/>
              <a:miter lim="800000"/>
              <a:headEnd/>
              <a:tailEnd/>
            </a:ln>
          </p:spPr>
          <p:txBody>
            <a:bodyPr wrap="none" lIns="0" tIns="0" rIns="0" bIns="0">
              <a:spAutoFit/>
            </a:bodyPr>
            <a:lstStyle/>
            <a:p>
              <a:pPr defTabSz="1019175"/>
              <a:r>
                <a:rPr lang="en-US" sz="1100">
                  <a:solidFill>
                    <a:srgbClr val="000000"/>
                  </a:solidFill>
                  <a:latin typeface="Small Fonts" charset="0"/>
                </a:rPr>
                <a:t>40%</a:t>
              </a:r>
              <a:endParaRPr lang="en-US" sz="1100"/>
            </a:p>
          </p:txBody>
        </p:sp>
        <p:sp>
          <p:nvSpPr>
            <p:cNvPr id="7204" name="Rectangle 87"/>
            <p:cNvSpPr>
              <a:spLocks noChangeArrowheads="1"/>
            </p:cNvSpPr>
            <p:nvPr/>
          </p:nvSpPr>
          <p:spPr bwMode="gray">
            <a:xfrm>
              <a:off x="4520" y="3610"/>
              <a:ext cx="176" cy="106"/>
            </a:xfrm>
            <a:prstGeom prst="rect">
              <a:avLst/>
            </a:prstGeom>
            <a:noFill/>
            <a:ln w="9525">
              <a:noFill/>
              <a:miter lim="800000"/>
              <a:headEnd/>
              <a:tailEnd/>
            </a:ln>
          </p:spPr>
          <p:txBody>
            <a:bodyPr wrap="none" lIns="0" tIns="0" rIns="0" bIns="0">
              <a:spAutoFit/>
            </a:bodyPr>
            <a:lstStyle/>
            <a:p>
              <a:pPr defTabSz="1019175"/>
              <a:r>
                <a:rPr lang="en-US" sz="1100">
                  <a:solidFill>
                    <a:srgbClr val="000000"/>
                  </a:solidFill>
                  <a:latin typeface="Small Fonts" charset="0"/>
                </a:rPr>
                <a:t>60%</a:t>
              </a:r>
              <a:endParaRPr lang="en-US" sz="1100"/>
            </a:p>
          </p:txBody>
        </p:sp>
        <p:sp>
          <p:nvSpPr>
            <p:cNvPr id="7205" name="Rectangle 89"/>
            <p:cNvSpPr>
              <a:spLocks noChangeArrowheads="1"/>
            </p:cNvSpPr>
            <p:nvPr/>
          </p:nvSpPr>
          <p:spPr bwMode="gray">
            <a:xfrm>
              <a:off x="671" y="1290"/>
              <a:ext cx="915" cy="115"/>
            </a:xfrm>
            <a:prstGeom prst="rect">
              <a:avLst/>
            </a:prstGeom>
            <a:noFill/>
            <a:ln w="9525">
              <a:noFill/>
              <a:miter lim="800000"/>
              <a:headEnd/>
              <a:tailEnd/>
            </a:ln>
          </p:spPr>
          <p:txBody>
            <a:bodyPr wrap="none" lIns="0" tIns="0" rIns="0" bIns="0">
              <a:spAutoFit/>
            </a:bodyPr>
            <a:lstStyle/>
            <a:p>
              <a:pPr algn="r" defTabSz="1019175"/>
              <a:r>
                <a:rPr lang="en-US" sz="1200">
                  <a:solidFill>
                    <a:srgbClr val="000000"/>
                  </a:solidFill>
                  <a:latin typeface="Small Fonts" charset="0"/>
                </a:rPr>
                <a:t>Economic uncertainty</a:t>
              </a:r>
              <a:endParaRPr lang="en-US" sz="1200"/>
            </a:p>
          </p:txBody>
        </p:sp>
        <p:sp>
          <p:nvSpPr>
            <p:cNvPr id="7206" name="Rectangle 90"/>
            <p:cNvSpPr>
              <a:spLocks noChangeArrowheads="1"/>
            </p:cNvSpPr>
            <p:nvPr/>
          </p:nvSpPr>
          <p:spPr bwMode="gray">
            <a:xfrm>
              <a:off x="783" y="1499"/>
              <a:ext cx="803" cy="115"/>
            </a:xfrm>
            <a:prstGeom prst="rect">
              <a:avLst/>
            </a:prstGeom>
            <a:noFill/>
            <a:ln w="9525">
              <a:noFill/>
              <a:miter lim="800000"/>
              <a:headEnd/>
              <a:tailEnd/>
            </a:ln>
          </p:spPr>
          <p:txBody>
            <a:bodyPr wrap="none" lIns="0" tIns="0" rIns="0" bIns="0">
              <a:spAutoFit/>
            </a:bodyPr>
            <a:lstStyle/>
            <a:p>
              <a:pPr algn="r" defTabSz="1019175"/>
              <a:r>
                <a:rPr lang="en-US" sz="1200">
                  <a:solidFill>
                    <a:srgbClr val="000000"/>
                  </a:solidFill>
                  <a:latin typeface="Small Fonts" charset="0"/>
                </a:rPr>
                <a:t>Customer changes</a:t>
              </a:r>
              <a:endParaRPr lang="en-US" sz="1200"/>
            </a:p>
          </p:txBody>
        </p:sp>
        <p:sp>
          <p:nvSpPr>
            <p:cNvPr id="7207" name="Rectangle 91"/>
            <p:cNvSpPr>
              <a:spLocks noChangeArrowheads="1"/>
            </p:cNvSpPr>
            <p:nvPr/>
          </p:nvSpPr>
          <p:spPr bwMode="gray">
            <a:xfrm>
              <a:off x="539" y="1706"/>
              <a:ext cx="1047" cy="115"/>
            </a:xfrm>
            <a:prstGeom prst="rect">
              <a:avLst/>
            </a:prstGeom>
            <a:noFill/>
            <a:ln w="9525">
              <a:noFill/>
              <a:miter lim="800000"/>
              <a:headEnd/>
              <a:tailEnd/>
            </a:ln>
          </p:spPr>
          <p:txBody>
            <a:bodyPr wrap="none" lIns="0" tIns="0" rIns="0" bIns="0">
              <a:spAutoFit/>
            </a:bodyPr>
            <a:lstStyle/>
            <a:p>
              <a:pPr algn="r" defTabSz="1019175"/>
              <a:r>
                <a:rPr lang="en-US" sz="1200">
                  <a:solidFill>
                    <a:srgbClr val="000000"/>
                  </a:solidFill>
                  <a:latin typeface="Small Fonts" charset="0"/>
                </a:rPr>
                <a:t>Regulatory requirements</a:t>
              </a:r>
              <a:endParaRPr lang="en-US" sz="1200"/>
            </a:p>
          </p:txBody>
        </p:sp>
        <p:sp>
          <p:nvSpPr>
            <p:cNvPr id="7208" name="Rectangle 92"/>
            <p:cNvSpPr>
              <a:spLocks noChangeArrowheads="1"/>
            </p:cNvSpPr>
            <p:nvPr/>
          </p:nvSpPr>
          <p:spPr bwMode="gray">
            <a:xfrm>
              <a:off x="376" y="1912"/>
              <a:ext cx="1210" cy="115"/>
            </a:xfrm>
            <a:prstGeom prst="rect">
              <a:avLst/>
            </a:prstGeom>
            <a:noFill/>
            <a:ln w="9525">
              <a:noFill/>
              <a:miter lim="800000"/>
              <a:headEnd/>
              <a:tailEnd/>
            </a:ln>
          </p:spPr>
          <p:txBody>
            <a:bodyPr wrap="none" lIns="0" tIns="0" rIns="0" bIns="0">
              <a:spAutoFit/>
            </a:bodyPr>
            <a:lstStyle/>
            <a:p>
              <a:pPr algn="r" defTabSz="1019175"/>
              <a:r>
                <a:rPr lang="en-US" sz="1200"/>
                <a:t>Consolidation/reorganization</a:t>
              </a:r>
            </a:p>
          </p:txBody>
        </p:sp>
        <p:sp>
          <p:nvSpPr>
            <p:cNvPr id="7209" name="Rectangle 93"/>
            <p:cNvSpPr>
              <a:spLocks noChangeArrowheads="1"/>
            </p:cNvSpPr>
            <p:nvPr/>
          </p:nvSpPr>
          <p:spPr bwMode="gray">
            <a:xfrm>
              <a:off x="686" y="2120"/>
              <a:ext cx="900" cy="115"/>
            </a:xfrm>
            <a:prstGeom prst="rect">
              <a:avLst/>
            </a:prstGeom>
            <a:noFill/>
            <a:ln w="9525">
              <a:noFill/>
              <a:miter lim="800000"/>
              <a:headEnd/>
              <a:tailEnd/>
            </a:ln>
          </p:spPr>
          <p:txBody>
            <a:bodyPr wrap="none" lIns="0" tIns="0" rIns="0" bIns="0">
              <a:spAutoFit/>
            </a:bodyPr>
            <a:lstStyle/>
            <a:p>
              <a:pPr algn="r" defTabSz="1019175"/>
              <a:r>
                <a:rPr lang="en-US" sz="1200">
                  <a:solidFill>
                    <a:srgbClr val="000000"/>
                  </a:solidFill>
                  <a:latin typeface="Small Fonts" charset="0"/>
                </a:rPr>
                <a:t>Low cost competitors</a:t>
              </a:r>
              <a:endParaRPr lang="en-US" sz="1200"/>
            </a:p>
          </p:txBody>
        </p:sp>
        <p:sp>
          <p:nvSpPr>
            <p:cNvPr id="7210" name="Rectangle 94"/>
            <p:cNvSpPr>
              <a:spLocks noChangeArrowheads="1"/>
            </p:cNvSpPr>
            <p:nvPr/>
          </p:nvSpPr>
          <p:spPr bwMode="gray">
            <a:xfrm>
              <a:off x="805" y="2328"/>
              <a:ext cx="781" cy="115"/>
            </a:xfrm>
            <a:prstGeom prst="rect">
              <a:avLst/>
            </a:prstGeom>
            <a:noFill/>
            <a:ln w="9525">
              <a:noFill/>
              <a:miter lim="800000"/>
              <a:headEnd/>
              <a:tailEnd/>
            </a:ln>
          </p:spPr>
          <p:txBody>
            <a:bodyPr wrap="none" lIns="0" tIns="0" rIns="0" bIns="0">
              <a:spAutoFit/>
            </a:bodyPr>
            <a:lstStyle/>
            <a:p>
              <a:pPr algn="r" defTabSz="1019175"/>
              <a:r>
                <a:rPr lang="en-US" sz="1200">
                  <a:solidFill>
                    <a:srgbClr val="000000"/>
                  </a:solidFill>
                  <a:latin typeface="Small Fonts" charset="0"/>
                </a:rPr>
                <a:t>Merger/acquisition</a:t>
              </a:r>
              <a:endParaRPr lang="en-US" sz="1200"/>
            </a:p>
          </p:txBody>
        </p:sp>
        <p:sp>
          <p:nvSpPr>
            <p:cNvPr id="7211" name="Rectangle 95"/>
            <p:cNvSpPr>
              <a:spLocks noChangeArrowheads="1"/>
            </p:cNvSpPr>
            <p:nvPr/>
          </p:nvSpPr>
          <p:spPr bwMode="gray">
            <a:xfrm>
              <a:off x="452" y="2536"/>
              <a:ext cx="1134" cy="115"/>
            </a:xfrm>
            <a:prstGeom prst="rect">
              <a:avLst/>
            </a:prstGeom>
            <a:noFill/>
            <a:ln w="9525">
              <a:noFill/>
              <a:miter lim="800000"/>
              <a:headEnd/>
              <a:tailEnd/>
            </a:ln>
          </p:spPr>
          <p:txBody>
            <a:bodyPr wrap="none" lIns="0" tIns="0" rIns="0" bIns="0">
              <a:spAutoFit/>
            </a:bodyPr>
            <a:lstStyle/>
            <a:p>
              <a:pPr algn="r" defTabSz="1019175"/>
              <a:r>
                <a:rPr lang="en-US" sz="1200">
                  <a:solidFill>
                    <a:srgbClr val="000000"/>
                  </a:solidFill>
                  <a:latin typeface="Small Fonts" charset="0"/>
                </a:rPr>
                <a:t>Scarcity of labor resources</a:t>
              </a:r>
              <a:endParaRPr lang="en-US" sz="1200"/>
            </a:p>
          </p:txBody>
        </p:sp>
        <p:sp>
          <p:nvSpPr>
            <p:cNvPr id="7212" name="Rectangle 96"/>
            <p:cNvSpPr>
              <a:spLocks noChangeArrowheads="1"/>
            </p:cNvSpPr>
            <p:nvPr/>
          </p:nvSpPr>
          <p:spPr bwMode="gray">
            <a:xfrm>
              <a:off x="214" y="2744"/>
              <a:ext cx="1372" cy="115"/>
            </a:xfrm>
            <a:prstGeom prst="rect">
              <a:avLst/>
            </a:prstGeom>
            <a:noFill/>
            <a:ln w="9525">
              <a:noFill/>
              <a:miter lim="800000"/>
              <a:headEnd/>
              <a:tailEnd/>
            </a:ln>
          </p:spPr>
          <p:txBody>
            <a:bodyPr wrap="none" lIns="0" tIns="0" rIns="0" bIns="0">
              <a:spAutoFit/>
            </a:bodyPr>
            <a:lstStyle/>
            <a:p>
              <a:pPr algn="r" defTabSz="1019175"/>
              <a:r>
                <a:rPr lang="en-US" sz="1200"/>
                <a:t>Introduction of new technologies</a:t>
              </a:r>
            </a:p>
          </p:txBody>
        </p:sp>
        <p:sp>
          <p:nvSpPr>
            <p:cNvPr id="7213" name="Rectangle 97"/>
            <p:cNvSpPr>
              <a:spLocks noChangeArrowheads="1"/>
            </p:cNvSpPr>
            <p:nvPr/>
          </p:nvSpPr>
          <p:spPr bwMode="gray">
            <a:xfrm>
              <a:off x="639" y="2952"/>
              <a:ext cx="947" cy="115"/>
            </a:xfrm>
            <a:prstGeom prst="rect">
              <a:avLst/>
            </a:prstGeom>
            <a:noFill/>
            <a:ln w="9525">
              <a:noFill/>
              <a:miter lim="800000"/>
              <a:headEnd/>
              <a:tailEnd/>
            </a:ln>
          </p:spPr>
          <p:txBody>
            <a:bodyPr wrap="none" lIns="0" tIns="0" rIns="0" bIns="0">
              <a:spAutoFit/>
            </a:bodyPr>
            <a:lstStyle/>
            <a:p>
              <a:pPr algn="r" defTabSz="1019175"/>
              <a:r>
                <a:rPr lang="en-US" sz="1200">
                  <a:solidFill>
                    <a:srgbClr val="000000"/>
                  </a:solidFill>
                  <a:latin typeface="Small Fonts" charset="0"/>
                </a:rPr>
                <a:t>New customer options</a:t>
              </a:r>
              <a:endParaRPr lang="en-US" sz="1200"/>
            </a:p>
          </p:txBody>
        </p:sp>
        <p:sp>
          <p:nvSpPr>
            <p:cNvPr id="7214" name="Rectangle 98"/>
            <p:cNvSpPr>
              <a:spLocks noChangeArrowheads="1"/>
            </p:cNvSpPr>
            <p:nvPr/>
          </p:nvSpPr>
          <p:spPr bwMode="gray">
            <a:xfrm>
              <a:off x="651" y="3160"/>
              <a:ext cx="935" cy="115"/>
            </a:xfrm>
            <a:prstGeom prst="rect">
              <a:avLst/>
            </a:prstGeom>
            <a:noFill/>
            <a:ln w="9525">
              <a:noFill/>
              <a:miter lim="800000"/>
              <a:headEnd/>
              <a:tailEnd/>
            </a:ln>
          </p:spPr>
          <p:txBody>
            <a:bodyPr wrap="none" lIns="0" tIns="0" rIns="0" bIns="0">
              <a:spAutoFit/>
            </a:bodyPr>
            <a:lstStyle/>
            <a:p>
              <a:pPr algn="r" defTabSz="1019175"/>
              <a:r>
                <a:rPr lang="en-US" sz="1200"/>
                <a:t>Supply chain changes</a:t>
              </a:r>
            </a:p>
          </p:txBody>
        </p:sp>
        <p:sp>
          <p:nvSpPr>
            <p:cNvPr id="7215" name="Rectangle 99"/>
            <p:cNvSpPr>
              <a:spLocks noChangeArrowheads="1"/>
            </p:cNvSpPr>
            <p:nvPr/>
          </p:nvSpPr>
          <p:spPr bwMode="gray">
            <a:xfrm>
              <a:off x="549" y="3368"/>
              <a:ext cx="1037" cy="115"/>
            </a:xfrm>
            <a:prstGeom prst="rect">
              <a:avLst/>
            </a:prstGeom>
            <a:noFill/>
            <a:ln w="9525">
              <a:noFill/>
              <a:miter lim="800000"/>
              <a:headEnd/>
              <a:tailEnd/>
            </a:ln>
          </p:spPr>
          <p:txBody>
            <a:bodyPr wrap="none" lIns="0" tIns="0" rIns="0" bIns="0">
              <a:spAutoFit/>
            </a:bodyPr>
            <a:lstStyle/>
            <a:p>
              <a:pPr algn="r" defTabSz="1019175"/>
              <a:r>
                <a:rPr lang="en-US" sz="1200"/>
                <a:t>Lack of credit availability</a:t>
              </a:r>
            </a:p>
          </p:txBody>
        </p:sp>
        <p:sp>
          <p:nvSpPr>
            <p:cNvPr id="7216" name="Line 103"/>
            <p:cNvSpPr>
              <a:spLocks noChangeShapeType="1"/>
            </p:cNvSpPr>
            <p:nvPr/>
          </p:nvSpPr>
          <p:spPr bwMode="gray">
            <a:xfrm flipV="1">
              <a:off x="2631" y="3560"/>
              <a:ext cx="1" cy="25"/>
            </a:xfrm>
            <a:prstGeom prst="line">
              <a:avLst/>
            </a:prstGeom>
            <a:noFill/>
            <a:ln w="9525">
              <a:solidFill>
                <a:srgbClr val="000000"/>
              </a:solidFill>
              <a:round/>
              <a:headEnd/>
              <a:tailEnd/>
            </a:ln>
          </p:spPr>
          <p:txBody>
            <a:bodyPr/>
            <a:lstStyle/>
            <a:p>
              <a:endParaRPr lang="hu-HU"/>
            </a:p>
          </p:txBody>
        </p:sp>
        <p:sp>
          <p:nvSpPr>
            <p:cNvPr id="7217" name="Line 104"/>
            <p:cNvSpPr>
              <a:spLocks noChangeShapeType="1"/>
            </p:cNvSpPr>
            <p:nvPr/>
          </p:nvSpPr>
          <p:spPr bwMode="gray">
            <a:xfrm flipV="1">
              <a:off x="4602" y="3560"/>
              <a:ext cx="2" cy="25"/>
            </a:xfrm>
            <a:prstGeom prst="line">
              <a:avLst/>
            </a:prstGeom>
            <a:noFill/>
            <a:ln w="9525">
              <a:solidFill>
                <a:srgbClr val="000000"/>
              </a:solidFill>
              <a:round/>
              <a:headEnd/>
              <a:tailEnd/>
            </a:ln>
          </p:spPr>
          <p:txBody>
            <a:bodyPr/>
            <a:lstStyle/>
            <a:p>
              <a:endParaRPr lang="hu-HU"/>
            </a:p>
          </p:txBody>
        </p:sp>
        <p:sp>
          <p:nvSpPr>
            <p:cNvPr id="7218" name="Line 106"/>
            <p:cNvSpPr>
              <a:spLocks noChangeShapeType="1"/>
            </p:cNvSpPr>
            <p:nvPr/>
          </p:nvSpPr>
          <p:spPr bwMode="gray">
            <a:xfrm flipV="1">
              <a:off x="3617" y="3560"/>
              <a:ext cx="1" cy="25"/>
            </a:xfrm>
            <a:prstGeom prst="line">
              <a:avLst/>
            </a:prstGeom>
            <a:noFill/>
            <a:ln w="9525">
              <a:solidFill>
                <a:srgbClr val="000000"/>
              </a:solidFill>
              <a:round/>
              <a:headEnd/>
              <a:tailEnd/>
            </a:ln>
          </p:spPr>
          <p:txBody>
            <a:bodyPr/>
            <a:lstStyle/>
            <a:p>
              <a:endParaRPr lang="hu-HU"/>
            </a:p>
          </p:txBody>
        </p:sp>
      </p:grpSp>
      <p:sp>
        <p:nvSpPr>
          <p:cNvPr id="7175" name="Rectangle 57"/>
          <p:cNvSpPr>
            <a:spLocks noChangeArrowheads="1"/>
          </p:cNvSpPr>
          <p:nvPr/>
        </p:nvSpPr>
        <p:spPr bwMode="auto">
          <a:xfrm>
            <a:off x="1404938" y="1619250"/>
            <a:ext cx="8312150" cy="366713"/>
          </a:xfrm>
          <a:prstGeom prst="rect">
            <a:avLst/>
          </a:prstGeom>
          <a:noFill/>
          <a:ln w="9525">
            <a:noFill/>
            <a:miter lim="800000"/>
            <a:headEnd/>
            <a:tailEnd/>
          </a:ln>
        </p:spPr>
        <p:txBody>
          <a:bodyPr wrap="none" lIns="91398" tIns="45699" rIns="91398" bIns="45699">
            <a:spAutoFit/>
          </a:bodyPr>
          <a:lstStyle/>
          <a:p>
            <a:pPr defTabSz="1019175"/>
            <a:r>
              <a:rPr lang="en-US" sz="1800" b="1"/>
              <a:t>Top external factors impacting the company’s business strategy and plans</a:t>
            </a:r>
          </a:p>
        </p:txBody>
      </p:sp>
      <p:sp>
        <p:nvSpPr>
          <p:cNvPr id="7176" name="Text Box 58"/>
          <p:cNvSpPr txBox="1">
            <a:spLocks noChangeArrowheads="1"/>
          </p:cNvSpPr>
          <p:nvPr/>
        </p:nvSpPr>
        <p:spPr bwMode="auto">
          <a:xfrm>
            <a:off x="217488" y="7143750"/>
            <a:ext cx="4864100" cy="228600"/>
          </a:xfrm>
          <a:prstGeom prst="rect">
            <a:avLst/>
          </a:prstGeom>
          <a:noFill/>
          <a:ln w="9525">
            <a:noFill/>
            <a:miter lim="800000"/>
            <a:headEnd/>
            <a:tailEnd/>
          </a:ln>
        </p:spPr>
        <p:txBody>
          <a:bodyPr wrap="none">
            <a:spAutoFit/>
          </a:bodyPr>
          <a:lstStyle/>
          <a:p>
            <a:pPr defTabSz="1019175"/>
            <a:r>
              <a:rPr lang="en-US" sz="900"/>
              <a:t>Source: IBM Market Insights, </a:t>
            </a:r>
            <a:r>
              <a:rPr lang="en-US" sz="900" i="1"/>
              <a:t>Service Management In an Uncertain Economy, January 2009</a:t>
            </a:r>
            <a:r>
              <a:rPr lang="en-US" sz="900"/>
              <a:t>.</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1"/>
          <p:cNvSpPr>
            <a:spLocks noGrp="1"/>
          </p:cNvSpPr>
          <p:nvPr>
            <p:ph type="sldNum" sz="quarter" idx="10"/>
          </p:nvPr>
        </p:nvSpPr>
        <p:spPr>
          <a:noFill/>
        </p:spPr>
        <p:txBody>
          <a:bodyPr/>
          <a:lstStyle/>
          <a:p>
            <a:pPr defTabSz="1019175"/>
            <a:fld id="{7EA2BB57-6E0A-484E-9406-7400B2825B5E}" type="slidenum">
              <a:rPr lang="en-US"/>
              <a:pPr defTabSz="1019175"/>
              <a:t>5</a:t>
            </a:fld>
            <a:endParaRPr lang="en-US"/>
          </a:p>
        </p:txBody>
      </p:sp>
      <p:sp>
        <p:nvSpPr>
          <p:cNvPr id="8195" name="Rectangle 39"/>
          <p:cNvSpPr>
            <a:spLocks noChangeArrowheads="1"/>
          </p:cNvSpPr>
          <p:nvPr/>
        </p:nvSpPr>
        <p:spPr bwMode="auto">
          <a:xfrm>
            <a:off x="0" y="1449388"/>
            <a:ext cx="10058400" cy="369887"/>
          </a:xfrm>
          <a:prstGeom prst="rect">
            <a:avLst/>
          </a:prstGeom>
          <a:solidFill>
            <a:schemeClr val="accent1">
              <a:alpha val="20000"/>
            </a:schemeClr>
          </a:solidFill>
          <a:ln w="9525">
            <a:noFill/>
            <a:miter lim="800000"/>
            <a:headEnd/>
            <a:tailEnd/>
          </a:ln>
        </p:spPr>
        <p:txBody>
          <a:bodyPr wrap="none" lIns="101835" tIns="50917" rIns="101835" bIns="50917" anchor="ctr"/>
          <a:lstStyle/>
          <a:p>
            <a:pPr defTabSz="1019175"/>
            <a:endParaRPr lang="ca-ES"/>
          </a:p>
        </p:txBody>
      </p:sp>
      <p:sp>
        <p:nvSpPr>
          <p:cNvPr id="8196" name="Rectangle 2"/>
          <p:cNvSpPr>
            <a:spLocks noChangeArrowheads="1"/>
          </p:cNvSpPr>
          <p:nvPr/>
        </p:nvSpPr>
        <p:spPr bwMode="auto">
          <a:xfrm>
            <a:off x="261938" y="633413"/>
            <a:ext cx="9478962" cy="838200"/>
          </a:xfrm>
          <a:prstGeom prst="rect">
            <a:avLst/>
          </a:prstGeom>
          <a:noFill/>
          <a:ln w="9525">
            <a:noFill/>
            <a:miter lim="800000"/>
            <a:headEnd/>
            <a:tailEnd/>
          </a:ln>
        </p:spPr>
        <p:txBody>
          <a:bodyPr lIns="101835" tIns="50917" rIns="101835" bIns="50917"/>
          <a:lstStyle/>
          <a:p>
            <a:pPr defTabSz="1019175">
              <a:lnSpc>
                <a:spcPct val="90000"/>
              </a:lnSpc>
            </a:pPr>
            <a:r>
              <a:rPr lang="en-US" sz="2400"/>
              <a:t>Flat budgets and changing business requirements are causing most IT organizations to reprioritize</a:t>
            </a:r>
          </a:p>
        </p:txBody>
      </p:sp>
      <p:grpSp>
        <p:nvGrpSpPr>
          <p:cNvPr id="8197" name="Freeform 40"/>
          <p:cNvGrpSpPr>
            <a:grpSpLocks/>
          </p:cNvGrpSpPr>
          <p:nvPr/>
        </p:nvGrpSpPr>
        <p:grpSpPr bwMode="auto">
          <a:xfrm>
            <a:off x="1944688" y="3576638"/>
            <a:ext cx="395287" cy="1258887"/>
            <a:chOff x="1114" y="1893"/>
            <a:chExt cx="226" cy="699"/>
          </a:xfrm>
        </p:grpSpPr>
        <p:pic>
          <p:nvPicPr>
            <p:cNvPr id="8246" name="Freeform 40"/>
            <p:cNvPicPr>
              <a:picLocks noChangeArrowheads="1"/>
            </p:cNvPicPr>
            <p:nvPr/>
          </p:nvPicPr>
          <p:blipFill>
            <a:blip r:embed="rId3"/>
            <a:srcRect/>
            <a:stretch>
              <a:fillRect/>
            </a:stretch>
          </p:blipFill>
          <p:spPr bwMode="gray">
            <a:xfrm>
              <a:off x="1114" y="1893"/>
              <a:ext cx="226" cy="699"/>
            </a:xfrm>
            <a:prstGeom prst="rect">
              <a:avLst/>
            </a:prstGeom>
            <a:noFill/>
            <a:ln w="9525">
              <a:noFill/>
              <a:miter lim="800000"/>
              <a:headEnd/>
              <a:tailEnd/>
            </a:ln>
          </p:spPr>
        </p:pic>
        <p:sp>
          <p:nvSpPr>
            <p:cNvPr id="8247" name="Text Box 5"/>
            <p:cNvSpPr txBox="1">
              <a:spLocks noChangeArrowheads="1"/>
            </p:cNvSpPr>
            <p:nvPr/>
          </p:nvSpPr>
          <p:spPr bwMode="auto">
            <a:xfrm>
              <a:off x="1129" y="1908"/>
              <a:ext cx="198" cy="649"/>
            </a:xfrm>
            <a:prstGeom prst="rect">
              <a:avLst/>
            </a:prstGeom>
            <a:noFill/>
            <a:ln w="9525">
              <a:noFill/>
              <a:miter lim="800000"/>
              <a:headEnd/>
              <a:tailEnd/>
            </a:ln>
          </p:spPr>
          <p:txBody>
            <a:bodyPr lIns="101835" tIns="50917" rIns="101835" bIns="50917"/>
            <a:lstStyle/>
            <a:p>
              <a:pPr defTabSz="1019175"/>
              <a:endParaRPr lang="ca-ES"/>
            </a:p>
          </p:txBody>
        </p:sp>
      </p:grpSp>
      <p:grpSp>
        <p:nvGrpSpPr>
          <p:cNvPr id="8198" name="Freeform 41"/>
          <p:cNvGrpSpPr>
            <a:grpSpLocks/>
          </p:cNvGrpSpPr>
          <p:nvPr/>
        </p:nvGrpSpPr>
        <p:grpSpPr bwMode="auto">
          <a:xfrm>
            <a:off x="1938338" y="3640138"/>
            <a:ext cx="919162" cy="1168400"/>
            <a:chOff x="1110" y="1928"/>
            <a:chExt cx="526" cy="649"/>
          </a:xfrm>
        </p:grpSpPr>
        <p:pic>
          <p:nvPicPr>
            <p:cNvPr id="8244" name="Freeform 41"/>
            <p:cNvPicPr>
              <a:picLocks noChangeArrowheads="1"/>
            </p:cNvPicPr>
            <p:nvPr/>
          </p:nvPicPr>
          <p:blipFill>
            <a:blip r:embed="rId4"/>
            <a:srcRect/>
            <a:stretch>
              <a:fillRect/>
            </a:stretch>
          </p:blipFill>
          <p:spPr bwMode="gray">
            <a:xfrm>
              <a:off x="1110" y="1928"/>
              <a:ext cx="526" cy="649"/>
            </a:xfrm>
            <a:prstGeom prst="rect">
              <a:avLst/>
            </a:prstGeom>
            <a:noFill/>
            <a:ln w="9525">
              <a:noFill/>
              <a:miter lim="800000"/>
              <a:headEnd/>
              <a:tailEnd/>
            </a:ln>
          </p:spPr>
        </p:pic>
        <p:sp>
          <p:nvSpPr>
            <p:cNvPr id="8245" name="Text Box 8"/>
            <p:cNvSpPr txBox="1">
              <a:spLocks noChangeArrowheads="1"/>
            </p:cNvSpPr>
            <p:nvPr/>
          </p:nvSpPr>
          <p:spPr bwMode="auto">
            <a:xfrm>
              <a:off x="1129" y="1943"/>
              <a:ext cx="495" cy="614"/>
            </a:xfrm>
            <a:prstGeom prst="rect">
              <a:avLst/>
            </a:prstGeom>
            <a:noFill/>
            <a:ln w="9525">
              <a:noFill/>
              <a:miter lim="800000"/>
              <a:headEnd/>
              <a:tailEnd/>
            </a:ln>
          </p:spPr>
          <p:txBody>
            <a:bodyPr lIns="101835" tIns="50917" rIns="101835" bIns="50917"/>
            <a:lstStyle/>
            <a:p>
              <a:pPr defTabSz="1019175"/>
              <a:endParaRPr lang="ca-ES"/>
            </a:p>
          </p:txBody>
        </p:sp>
      </p:grpSp>
      <p:grpSp>
        <p:nvGrpSpPr>
          <p:cNvPr id="8199" name="Freeform 42"/>
          <p:cNvGrpSpPr>
            <a:grpSpLocks/>
          </p:cNvGrpSpPr>
          <p:nvPr/>
        </p:nvGrpSpPr>
        <p:grpSpPr bwMode="auto">
          <a:xfrm>
            <a:off x="790575" y="3557588"/>
            <a:ext cx="2420938" cy="2486025"/>
            <a:chOff x="453" y="1882"/>
            <a:chExt cx="1386" cy="1382"/>
          </a:xfrm>
        </p:grpSpPr>
        <p:pic>
          <p:nvPicPr>
            <p:cNvPr id="8242" name="Freeform 42"/>
            <p:cNvPicPr>
              <a:picLocks noChangeArrowheads="1"/>
            </p:cNvPicPr>
            <p:nvPr/>
          </p:nvPicPr>
          <p:blipFill>
            <a:blip r:embed="rId5"/>
            <a:srcRect/>
            <a:stretch>
              <a:fillRect/>
            </a:stretch>
          </p:blipFill>
          <p:spPr bwMode="gray">
            <a:xfrm>
              <a:off x="453" y="1882"/>
              <a:ext cx="1386" cy="1382"/>
            </a:xfrm>
            <a:prstGeom prst="rect">
              <a:avLst/>
            </a:prstGeom>
            <a:noFill/>
            <a:ln w="9525">
              <a:noFill/>
              <a:miter lim="800000"/>
              <a:headEnd/>
              <a:tailEnd/>
            </a:ln>
          </p:spPr>
        </p:pic>
        <p:sp>
          <p:nvSpPr>
            <p:cNvPr id="8243" name="Text Box 11"/>
            <p:cNvSpPr txBox="1">
              <a:spLocks noChangeArrowheads="1"/>
            </p:cNvSpPr>
            <p:nvPr/>
          </p:nvSpPr>
          <p:spPr bwMode="auto">
            <a:xfrm>
              <a:off x="483" y="1912"/>
              <a:ext cx="1296" cy="1292"/>
            </a:xfrm>
            <a:prstGeom prst="rect">
              <a:avLst/>
            </a:prstGeom>
            <a:noFill/>
            <a:ln w="9525">
              <a:noFill/>
              <a:miter lim="800000"/>
              <a:headEnd/>
              <a:tailEnd/>
            </a:ln>
          </p:spPr>
          <p:txBody>
            <a:bodyPr lIns="101835" tIns="50917" rIns="101835" bIns="50917"/>
            <a:lstStyle/>
            <a:p>
              <a:pPr defTabSz="1019175"/>
              <a:endParaRPr lang="ca-ES"/>
            </a:p>
          </p:txBody>
        </p:sp>
      </p:grpSp>
      <p:sp>
        <p:nvSpPr>
          <p:cNvPr id="8200" name="Rectangle 43"/>
          <p:cNvSpPr>
            <a:spLocks noChangeArrowheads="1"/>
          </p:cNvSpPr>
          <p:nvPr/>
        </p:nvSpPr>
        <p:spPr bwMode="gray">
          <a:xfrm>
            <a:off x="2012950" y="3732213"/>
            <a:ext cx="238125" cy="198437"/>
          </a:xfrm>
          <a:prstGeom prst="rect">
            <a:avLst/>
          </a:prstGeom>
          <a:noFill/>
          <a:ln w="9525">
            <a:noFill/>
            <a:miter lim="800000"/>
            <a:headEnd/>
            <a:tailEnd/>
          </a:ln>
        </p:spPr>
        <p:txBody>
          <a:bodyPr wrap="none" lIns="0" tIns="0" rIns="0" bIns="0">
            <a:spAutoFit/>
          </a:bodyPr>
          <a:lstStyle/>
          <a:p>
            <a:pPr defTabSz="1019175"/>
            <a:r>
              <a:rPr lang="en-US" sz="1300" b="1">
                <a:solidFill>
                  <a:schemeClr val="bg1"/>
                </a:solidFill>
              </a:rPr>
              <a:t>5%</a:t>
            </a:r>
          </a:p>
        </p:txBody>
      </p:sp>
      <p:sp>
        <p:nvSpPr>
          <p:cNvPr id="8201" name="Rectangle 44"/>
          <p:cNvSpPr>
            <a:spLocks noChangeArrowheads="1"/>
          </p:cNvSpPr>
          <p:nvPr/>
        </p:nvSpPr>
        <p:spPr bwMode="gray">
          <a:xfrm>
            <a:off x="2362200" y="3914775"/>
            <a:ext cx="330200" cy="198438"/>
          </a:xfrm>
          <a:prstGeom prst="rect">
            <a:avLst/>
          </a:prstGeom>
          <a:noFill/>
          <a:ln w="9525">
            <a:noFill/>
            <a:miter lim="800000"/>
            <a:headEnd/>
            <a:tailEnd/>
          </a:ln>
        </p:spPr>
        <p:txBody>
          <a:bodyPr wrap="none" lIns="0" tIns="0" rIns="0" bIns="0">
            <a:spAutoFit/>
          </a:bodyPr>
          <a:lstStyle/>
          <a:p>
            <a:pPr defTabSz="1019175"/>
            <a:r>
              <a:rPr lang="en-US" sz="1300" b="1">
                <a:solidFill>
                  <a:schemeClr val="bg1"/>
                </a:solidFill>
              </a:rPr>
              <a:t>10%</a:t>
            </a:r>
          </a:p>
        </p:txBody>
      </p:sp>
      <p:sp>
        <p:nvSpPr>
          <p:cNvPr id="8202" name="Rectangle 45"/>
          <p:cNvSpPr>
            <a:spLocks noChangeArrowheads="1"/>
          </p:cNvSpPr>
          <p:nvPr/>
        </p:nvSpPr>
        <p:spPr bwMode="gray">
          <a:xfrm>
            <a:off x="1787525" y="5416550"/>
            <a:ext cx="439738" cy="200025"/>
          </a:xfrm>
          <a:prstGeom prst="rect">
            <a:avLst/>
          </a:prstGeom>
          <a:noFill/>
          <a:ln w="9525">
            <a:noFill/>
            <a:miter lim="800000"/>
            <a:headEnd/>
            <a:tailEnd/>
          </a:ln>
        </p:spPr>
        <p:txBody>
          <a:bodyPr lIns="0" tIns="0" rIns="0" bIns="0">
            <a:spAutoFit/>
          </a:bodyPr>
          <a:lstStyle/>
          <a:p>
            <a:pPr defTabSz="1019175"/>
            <a:r>
              <a:rPr lang="en-US" sz="1300" b="1">
                <a:solidFill>
                  <a:schemeClr val="bg1"/>
                </a:solidFill>
              </a:rPr>
              <a:t>85%</a:t>
            </a:r>
          </a:p>
        </p:txBody>
      </p:sp>
      <p:sp>
        <p:nvSpPr>
          <p:cNvPr id="8203" name="Rectangle 46"/>
          <p:cNvSpPr>
            <a:spLocks noChangeArrowheads="1"/>
          </p:cNvSpPr>
          <p:nvPr/>
        </p:nvSpPr>
        <p:spPr bwMode="gray">
          <a:xfrm>
            <a:off x="84138" y="3235325"/>
            <a:ext cx="1865312" cy="200025"/>
          </a:xfrm>
          <a:prstGeom prst="rect">
            <a:avLst/>
          </a:prstGeom>
          <a:noFill/>
          <a:ln w="9525">
            <a:noFill/>
            <a:miter lim="800000"/>
            <a:headEnd/>
            <a:tailEnd/>
          </a:ln>
        </p:spPr>
        <p:txBody>
          <a:bodyPr lIns="0" tIns="0" rIns="0" bIns="0">
            <a:spAutoFit/>
          </a:bodyPr>
          <a:lstStyle/>
          <a:p>
            <a:pPr algn="r" defTabSz="1019175"/>
            <a:r>
              <a:rPr lang="en-US" sz="1300">
                <a:solidFill>
                  <a:srgbClr val="000000"/>
                </a:solidFill>
              </a:rPr>
              <a:t>Significantly increase</a:t>
            </a:r>
            <a:endParaRPr lang="en-US" sz="1300"/>
          </a:p>
        </p:txBody>
      </p:sp>
      <p:sp>
        <p:nvSpPr>
          <p:cNvPr id="8204" name="Rectangle 47"/>
          <p:cNvSpPr>
            <a:spLocks noChangeArrowheads="1"/>
          </p:cNvSpPr>
          <p:nvPr/>
        </p:nvSpPr>
        <p:spPr bwMode="gray">
          <a:xfrm>
            <a:off x="2676525" y="3446463"/>
            <a:ext cx="1808163" cy="200025"/>
          </a:xfrm>
          <a:prstGeom prst="rect">
            <a:avLst/>
          </a:prstGeom>
          <a:noFill/>
          <a:ln w="9525">
            <a:noFill/>
            <a:miter lim="800000"/>
            <a:headEnd/>
            <a:tailEnd/>
          </a:ln>
        </p:spPr>
        <p:txBody>
          <a:bodyPr lIns="0" tIns="0" rIns="0" bIns="0">
            <a:spAutoFit/>
          </a:bodyPr>
          <a:lstStyle/>
          <a:p>
            <a:pPr defTabSz="1019175"/>
            <a:r>
              <a:rPr lang="en-US" sz="1300">
                <a:solidFill>
                  <a:srgbClr val="000000"/>
                </a:solidFill>
              </a:rPr>
              <a:t>Significantly decrease</a:t>
            </a:r>
            <a:endParaRPr lang="en-US" sz="1300"/>
          </a:p>
        </p:txBody>
      </p:sp>
      <p:sp>
        <p:nvSpPr>
          <p:cNvPr id="8205" name="Rectangle 48"/>
          <p:cNvSpPr>
            <a:spLocks noChangeArrowheads="1"/>
          </p:cNvSpPr>
          <p:nvPr/>
        </p:nvSpPr>
        <p:spPr bwMode="gray">
          <a:xfrm>
            <a:off x="519113" y="6189663"/>
            <a:ext cx="2867025" cy="244475"/>
          </a:xfrm>
          <a:prstGeom prst="rect">
            <a:avLst/>
          </a:prstGeom>
          <a:noFill/>
          <a:ln w="9525">
            <a:noFill/>
            <a:miter lim="800000"/>
            <a:headEnd/>
            <a:tailEnd/>
          </a:ln>
        </p:spPr>
        <p:txBody>
          <a:bodyPr lIns="0" tIns="0" rIns="0" bIns="0">
            <a:spAutoFit/>
          </a:bodyPr>
          <a:lstStyle/>
          <a:p>
            <a:pPr algn="ctr" defTabSz="1019175"/>
            <a:r>
              <a:rPr lang="en-US" sz="1600" b="1">
                <a:solidFill>
                  <a:srgbClr val="000000"/>
                </a:solidFill>
              </a:rPr>
              <a:t>Slight change or flat</a:t>
            </a:r>
            <a:endParaRPr lang="en-US" sz="1600" b="1"/>
          </a:p>
        </p:txBody>
      </p:sp>
      <p:sp>
        <p:nvSpPr>
          <p:cNvPr id="8206" name="Rectangle 49"/>
          <p:cNvSpPr>
            <a:spLocks noChangeArrowheads="1"/>
          </p:cNvSpPr>
          <p:nvPr/>
        </p:nvSpPr>
        <p:spPr bwMode="gray">
          <a:xfrm>
            <a:off x="7910513" y="3273425"/>
            <a:ext cx="1757362" cy="595313"/>
          </a:xfrm>
          <a:prstGeom prst="rect">
            <a:avLst/>
          </a:prstGeom>
          <a:noFill/>
          <a:ln w="9525">
            <a:noFill/>
            <a:miter lim="800000"/>
            <a:headEnd/>
            <a:tailEnd/>
          </a:ln>
        </p:spPr>
        <p:txBody>
          <a:bodyPr lIns="0" tIns="0" rIns="0" bIns="0">
            <a:spAutoFit/>
          </a:bodyPr>
          <a:lstStyle/>
          <a:p>
            <a:pPr defTabSz="1019175"/>
            <a:r>
              <a:rPr lang="en-US" sz="1300">
                <a:solidFill>
                  <a:srgbClr val="000000"/>
                </a:solidFill>
              </a:rPr>
              <a:t>Expect to have more </a:t>
            </a:r>
            <a:br>
              <a:rPr lang="en-US" sz="1300">
                <a:solidFill>
                  <a:srgbClr val="000000"/>
                </a:solidFill>
              </a:rPr>
            </a:br>
            <a:r>
              <a:rPr lang="en-US" sz="1300">
                <a:solidFill>
                  <a:srgbClr val="000000"/>
                </a:solidFill>
              </a:rPr>
              <a:t>than enough budget </a:t>
            </a:r>
            <a:endParaRPr lang="en-US" sz="1300"/>
          </a:p>
          <a:p>
            <a:pPr defTabSz="1019175"/>
            <a:r>
              <a:rPr lang="en-US" sz="1300">
                <a:solidFill>
                  <a:srgbClr val="000000"/>
                </a:solidFill>
              </a:rPr>
              <a:t> </a:t>
            </a:r>
          </a:p>
        </p:txBody>
      </p:sp>
      <p:sp>
        <p:nvSpPr>
          <p:cNvPr id="8207" name="Rectangle 50"/>
          <p:cNvSpPr>
            <a:spLocks noChangeArrowheads="1"/>
          </p:cNvSpPr>
          <p:nvPr/>
        </p:nvSpPr>
        <p:spPr bwMode="gray">
          <a:xfrm>
            <a:off x="8728075" y="4183063"/>
            <a:ext cx="1284288" cy="595312"/>
          </a:xfrm>
          <a:prstGeom prst="rect">
            <a:avLst/>
          </a:prstGeom>
          <a:noFill/>
          <a:ln w="9525">
            <a:noFill/>
            <a:miter lim="800000"/>
            <a:headEnd/>
            <a:tailEnd/>
          </a:ln>
        </p:spPr>
        <p:txBody>
          <a:bodyPr lIns="0" tIns="0" rIns="0" bIns="0">
            <a:spAutoFit/>
          </a:bodyPr>
          <a:lstStyle/>
          <a:p>
            <a:pPr defTabSz="1019175"/>
            <a:r>
              <a:rPr lang="en-US" sz="1300">
                <a:solidFill>
                  <a:srgbClr val="000000"/>
                </a:solidFill>
              </a:rPr>
              <a:t>Expect to have just enough budget</a:t>
            </a:r>
          </a:p>
        </p:txBody>
      </p:sp>
      <p:sp>
        <p:nvSpPr>
          <p:cNvPr id="8208" name="Rectangle 51"/>
          <p:cNvSpPr>
            <a:spLocks noChangeArrowheads="1"/>
          </p:cNvSpPr>
          <p:nvPr/>
        </p:nvSpPr>
        <p:spPr bwMode="gray">
          <a:xfrm>
            <a:off x="6615113" y="6189663"/>
            <a:ext cx="1584325" cy="244475"/>
          </a:xfrm>
          <a:prstGeom prst="rect">
            <a:avLst/>
          </a:prstGeom>
          <a:noFill/>
          <a:ln w="9525">
            <a:noFill/>
            <a:miter lim="800000"/>
            <a:headEnd/>
            <a:tailEnd/>
          </a:ln>
        </p:spPr>
        <p:txBody>
          <a:bodyPr wrap="none" lIns="0" tIns="0" rIns="0" bIns="0">
            <a:spAutoFit/>
          </a:bodyPr>
          <a:lstStyle/>
          <a:p>
            <a:pPr algn="ctr" defTabSz="1019175"/>
            <a:r>
              <a:rPr lang="en-US" sz="1600" b="1">
                <a:solidFill>
                  <a:srgbClr val="000000"/>
                </a:solidFill>
              </a:rPr>
              <a:t>Must reprioritize</a:t>
            </a:r>
          </a:p>
        </p:txBody>
      </p:sp>
      <p:sp>
        <p:nvSpPr>
          <p:cNvPr id="8209" name="Rectangle 52"/>
          <p:cNvSpPr>
            <a:spLocks noChangeArrowheads="1"/>
          </p:cNvSpPr>
          <p:nvPr/>
        </p:nvSpPr>
        <p:spPr bwMode="gray">
          <a:xfrm>
            <a:off x="5233988" y="3546475"/>
            <a:ext cx="1122362" cy="396875"/>
          </a:xfrm>
          <a:prstGeom prst="rect">
            <a:avLst/>
          </a:prstGeom>
          <a:noFill/>
          <a:ln w="9525">
            <a:noFill/>
            <a:miter lim="800000"/>
            <a:headEnd/>
            <a:tailEnd/>
          </a:ln>
        </p:spPr>
        <p:txBody>
          <a:bodyPr wrap="none" lIns="0" tIns="0" rIns="0" bIns="0">
            <a:spAutoFit/>
          </a:bodyPr>
          <a:lstStyle/>
          <a:p>
            <a:pPr algn="r" defTabSz="1019175"/>
            <a:r>
              <a:rPr lang="en-US" sz="1300">
                <a:solidFill>
                  <a:srgbClr val="000000"/>
                </a:solidFill>
              </a:rPr>
              <a:t>Many projects</a:t>
            </a:r>
          </a:p>
          <a:p>
            <a:pPr algn="r" defTabSz="1019175"/>
            <a:r>
              <a:rPr lang="en-US" sz="1300">
                <a:solidFill>
                  <a:srgbClr val="000000"/>
                </a:solidFill>
              </a:rPr>
              <a:t>will be deferred</a:t>
            </a:r>
          </a:p>
        </p:txBody>
      </p:sp>
      <p:grpSp>
        <p:nvGrpSpPr>
          <p:cNvPr id="8210" name="Freeform 53"/>
          <p:cNvGrpSpPr>
            <a:grpSpLocks/>
          </p:cNvGrpSpPr>
          <p:nvPr/>
        </p:nvGrpSpPr>
        <p:grpSpPr bwMode="auto">
          <a:xfrm>
            <a:off x="7402513" y="3584575"/>
            <a:ext cx="644525" cy="1228725"/>
            <a:chOff x="4239" y="1897"/>
            <a:chExt cx="369" cy="683"/>
          </a:xfrm>
        </p:grpSpPr>
        <p:pic>
          <p:nvPicPr>
            <p:cNvPr id="8240" name="Freeform 53"/>
            <p:cNvPicPr>
              <a:picLocks noChangeArrowheads="1"/>
            </p:cNvPicPr>
            <p:nvPr/>
          </p:nvPicPr>
          <p:blipFill>
            <a:blip r:embed="rId6"/>
            <a:srcRect/>
            <a:stretch>
              <a:fillRect/>
            </a:stretch>
          </p:blipFill>
          <p:spPr bwMode="gray">
            <a:xfrm>
              <a:off x="4239" y="1897"/>
              <a:ext cx="369" cy="683"/>
            </a:xfrm>
            <a:prstGeom prst="rect">
              <a:avLst/>
            </a:prstGeom>
            <a:noFill/>
            <a:ln w="9525">
              <a:noFill/>
              <a:miter lim="800000"/>
              <a:headEnd/>
              <a:tailEnd/>
            </a:ln>
          </p:spPr>
        </p:pic>
        <p:sp>
          <p:nvSpPr>
            <p:cNvPr id="8241" name="Text Box 24"/>
            <p:cNvSpPr txBox="1">
              <a:spLocks noChangeArrowheads="1"/>
            </p:cNvSpPr>
            <p:nvPr/>
          </p:nvSpPr>
          <p:spPr bwMode="auto">
            <a:xfrm>
              <a:off x="4256" y="1908"/>
              <a:ext cx="339" cy="649"/>
            </a:xfrm>
            <a:prstGeom prst="rect">
              <a:avLst/>
            </a:prstGeom>
            <a:noFill/>
            <a:ln w="9525">
              <a:noFill/>
              <a:miter lim="800000"/>
              <a:headEnd/>
              <a:tailEnd/>
            </a:ln>
          </p:spPr>
          <p:txBody>
            <a:bodyPr lIns="101835" tIns="50917" rIns="101835" bIns="50917"/>
            <a:lstStyle/>
            <a:p>
              <a:pPr defTabSz="1019175"/>
              <a:endParaRPr lang="ca-ES"/>
            </a:p>
          </p:txBody>
        </p:sp>
      </p:grpSp>
      <p:grpSp>
        <p:nvGrpSpPr>
          <p:cNvPr id="8211" name="Freeform 54"/>
          <p:cNvGrpSpPr>
            <a:grpSpLocks/>
          </p:cNvGrpSpPr>
          <p:nvPr/>
        </p:nvGrpSpPr>
        <p:grpSpPr bwMode="auto">
          <a:xfrm>
            <a:off x="7375525" y="3732213"/>
            <a:ext cx="1295400" cy="1503362"/>
            <a:chOff x="4224" y="1978"/>
            <a:chExt cx="741" cy="837"/>
          </a:xfrm>
        </p:grpSpPr>
        <p:pic>
          <p:nvPicPr>
            <p:cNvPr id="8238" name="Freeform 54"/>
            <p:cNvPicPr>
              <a:picLocks noChangeArrowheads="1"/>
            </p:cNvPicPr>
            <p:nvPr/>
          </p:nvPicPr>
          <p:blipFill>
            <a:blip r:embed="rId7"/>
            <a:srcRect/>
            <a:stretch>
              <a:fillRect/>
            </a:stretch>
          </p:blipFill>
          <p:spPr bwMode="gray">
            <a:xfrm>
              <a:off x="4224" y="1978"/>
              <a:ext cx="741" cy="837"/>
            </a:xfrm>
            <a:prstGeom prst="rect">
              <a:avLst/>
            </a:prstGeom>
            <a:noFill/>
            <a:ln w="9525">
              <a:noFill/>
              <a:miter lim="800000"/>
              <a:headEnd/>
              <a:tailEnd/>
            </a:ln>
          </p:spPr>
        </p:pic>
        <p:sp>
          <p:nvSpPr>
            <p:cNvPr id="8239" name="Text Box 27"/>
            <p:cNvSpPr txBox="1">
              <a:spLocks noChangeArrowheads="1"/>
            </p:cNvSpPr>
            <p:nvPr/>
          </p:nvSpPr>
          <p:spPr bwMode="auto">
            <a:xfrm>
              <a:off x="4256" y="2008"/>
              <a:ext cx="650" cy="747"/>
            </a:xfrm>
            <a:prstGeom prst="rect">
              <a:avLst/>
            </a:prstGeom>
            <a:noFill/>
            <a:ln w="9525">
              <a:noFill/>
              <a:miter lim="800000"/>
              <a:headEnd/>
              <a:tailEnd/>
            </a:ln>
          </p:spPr>
          <p:txBody>
            <a:bodyPr lIns="101835" tIns="50917" rIns="101835" bIns="50917"/>
            <a:lstStyle/>
            <a:p>
              <a:pPr defTabSz="1019175"/>
              <a:endParaRPr lang="ca-ES"/>
            </a:p>
          </p:txBody>
        </p:sp>
      </p:grpSp>
      <p:grpSp>
        <p:nvGrpSpPr>
          <p:cNvPr id="8212" name="Freeform 55"/>
          <p:cNvGrpSpPr>
            <a:grpSpLocks/>
          </p:cNvGrpSpPr>
          <p:nvPr/>
        </p:nvGrpSpPr>
        <p:grpSpPr bwMode="auto">
          <a:xfrm>
            <a:off x="6249988" y="4627563"/>
            <a:ext cx="2365375" cy="1416050"/>
            <a:chOff x="3579" y="2477"/>
            <a:chExt cx="1355" cy="787"/>
          </a:xfrm>
        </p:grpSpPr>
        <p:pic>
          <p:nvPicPr>
            <p:cNvPr id="8236" name="Freeform 55"/>
            <p:cNvPicPr>
              <a:picLocks noChangeArrowheads="1"/>
            </p:cNvPicPr>
            <p:nvPr/>
          </p:nvPicPr>
          <p:blipFill>
            <a:blip r:embed="rId8"/>
            <a:srcRect/>
            <a:stretch>
              <a:fillRect/>
            </a:stretch>
          </p:blipFill>
          <p:spPr bwMode="gray">
            <a:xfrm>
              <a:off x="3579" y="2477"/>
              <a:ext cx="1355" cy="787"/>
            </a:xfrm>
            <a:prstGeom prst="rect">
              <a:avLst/>
            </a:prstGeom>
            <a:noFill/>
            <a:ln w="9525">
              <a:noFill/>
              <a:miter lim="800000"/>
              <a:headEnd/>
              <a:tailEnd/>
            </a:ln>
          </p:spPr>
        </p:pic>
        <p:sp>
          <p:nvSpPr>
            <p:cNvPr id="8237" name="Text Box 30"/>
            <p:cNvSpPr txBox="1">
              <a:spLocks noChangeArrowheads="1"/>
            </p:cNvSpPr>
            <p:nvPr/>
          </p:nvSpPr>
          <p:spPr bwMode="auto">
            <a:xfrm>
              <a:off x="3610" y="2509"/>
              <a:ext cx="1261" cy="695"/>
            </a:xfrm>
            <a:prstGeom prst="rect">
              <a:avLst/>
            </a:prstGeom>
            <a:noFill/>
            <a:ln w="9525">
              <a:noFill/>
              <a:miter lim="800000"/>
              <a:headEnd/>
              <a:tailEnd/>
            </a:ln>
          </p:spPr>
          <p:txBody>
            <a:bodyPr lIns="101835" tIns="50917" rIns="101835" bIns="50917"/>
            <a:lstStyle/>
            <a:p>
              <a:pPr defTabSz="1019175"/>
              <a:endParaRPr lang="ca-ES"/>
            </a:p>
          </p:txBody>
        </p:sp>
      </p:grpSp>
      <p:grpSp>
        <p:nvGrpSpPr>
          <p:cNvPr id="8213" name="Freeform 56"/>
          <p:cNvGrpSpPr>
            <a:grpSpLocks/>
          </p:cNvGrpSpPr>
          <p:nvPr/>
        </p:nvGrpSpPr>
        <p:grpSpPr bwMode="auto">
          <a:xfrm>
            <a:off x="6275388" y="3584575"/>
            <a:ext cx="1174750" cy="1209675"/>
            <a:chOff x="3594" y="1897"/>
            <a:chExt cx="672" cy="672"/>
          </a:xfrm>
        </p:grpSpPr>
        <p:pic>
          <p:nvPicPr>
            <p:cNvPr id="8234" name="Freeform 56"/>
            <p:cNvPicPr>
              <a:picLocks noChangeArrowheads="1"/>
            </p:cNvPicPr>
            <p:nvPr/>
          </p:nvPicPr>
          <p:blipFill>
            <a:blip r:embed="rId9"/>
            <a:srcRect/>
            <a:stretch>
              <a:fillRect/>
            </a:stretch>
          </p:blipFill>
          <p:spPr bwMode="gray">
            <a:xfrm>
              <a:off x="3594" y="1897"/>
              <a:ext cx="672" cy="672"/>
            </a:xfrm>
            <a:prstGeom prst="rect">
              <a:avLst/>
            </a:prstGeom>
            <a:noFill/>
            <a:ln w="9525">
              <a:noFill/>
              <a:miter lim="800000"/>
              <a:headEnd/>
              <a:tailEnd/>
            </a:ln>
          </p:spPr>
        </p:pic>
        <p:sp>
          <p:nvSpPr>
            <p:cNvPr id="8235" name="Text Box 33"/>
            <p:cNvSpPr txBox="1">
              <a:spLocks noChangeArrowheads="1"/>
            </p:cNvSpPr>
            <p:nvPr/>
          </p:nvSpPr>
          <p:spPr bwMode="auto">
            <a:xfrm>
              <a:off x="3610" y="1914"/>
              <a:ext cx="646" cy="643"/>
            </a:xfrm>
            <a:prstGeom prst="rect">
              <a:avLst/>
            </a:prstGeom>
            <a:noFill/>
            <a:ln w="9525">
              <a:noFill/>
              <a:miter lim="800000"/>
              <a:headEnd/>
              <a:tailEnd/>
            </a:ln>
          </p:spPr>
          <p:txBody>
            <a:bodyPr lIns="101835" tIns="50917" rIns="101835" bIns="50917"/>
            <a:lstStyle/>
            <a:p>
              <a:pPr defTabSz="1019175"/>
              <a:endParaRPr lang="ca-ES"/>
            </a:p>
          </p:txBody>
        </p:sp>
      </p:grpSp>
      <p:sp>
        <p:nvSpPr>
          <p:cNvPr id="8214" name="Rectangle 57"/>
          <p:cNvSpPr>
            <a:spLocks noChangeArrowheads="1"/>
          </p:cNvSpPr>
          <p:nvPr/>
        </p:nvSpPr>
        <p:spPr bwMode="gray">
          <a:xfrm>
            <a:off x="7531100" y="3924300"/>
            <a:ext cx="238125" cy="196850"/>
          </a:xfrm>
          <a:prstGeom prst="rect">
            <a:avLst/>
          </a:prstGeom>
          <a:noFill/>
          <a:ln w="9525">
            <a:noFill/>
            <a:miter lim="800000"/>
            <a:headEnd/>
            <a:tailEnd/>
          </a:ln>
        </p:spPr>
        <p:txBody>
          <a:bodyPr wrap="none" lIns="0" tIns="0" rIns="0" bIns="0">
            <a:spAutoFit/>
          </a:bodyPr>
          <a:lstStyle/>
          <a:p>
            <a:pPr defTabSz="1019175"/>
            <a:r>
              <a:rPr lang="en-US" sz="1300" b="1">
                <a:solidFill>
                  <a:schemeClr val="bg1"/>
                </a:solidFill>
              </a:rPr>
              <a:t>8%</a:t>
            </a:r>
            <a:endParaRPr lang="en-US" sz="1300">
              <a:solidFill>
                <a:schemeClr val="bg1"/>
              </a:solidFill>
            </a:endParaRPr>
          </a:p>
        </p:txBody>
      </p:sp>
      <p:sp>
        <p:nvSpPr>
          <p:cNvPr id="8215" name="Rectangle 58"/>
          <p:cNvSpPr>
            <a:spLocks noChangeArrowheads="1"/>
          </p:cNvSpPr>
          <p:nvPr/>
        </p:nvSpPr>
        <p:spPr bwMode="gray">
          <a:xfrm>
            <a:off x="7921625" y="4460875"/>
            <a:ext cx="330200" cy="196850"/>
          </a:xfrm>
          <a:prstGeom prst="rect">
            <a:avLst/>
          </a:prstGeom>
          <a:noFill/>
          <a:ln w="9525">
            <a:noFill/>
            <a:miter lim="800000"/>
            <a:headEnd/>
            <a:tailEnd/>
          </a:ln>
        </p:spPr>
        <p:txBody>
          <a:bodyPr wrap="none" lIns="0" tIns="0" rIns="0" bIns="0">
            <a:spAutoFit/>
          </a:bodyPr>
          <a:lstStyle/>
          <a:p>
            <a:pPr defTabSz="1019175"/>
            <a:r>
              <a:rPr lang="en-US" sz="1300" b="1">
                <a:solidFill>
                  <a:schemeClr val="bg1"/>
                </a:solidFill>
              </a:rPr>
              <a:t>23%</a:t>
            </a:r>
            <a:endParaRPr lang="en-US" sz="1300">
              <a:solidFill>
                <a:schemeClr val="bg1"/>
              </a:solidFill>
            </a:endParaRPr>
          </a:p>
        </p:txBody>
      </p:sp>
      <p:sp>
        <p:nvSpPr>
          <p:cNvPr id="8216" name="Rectangle 59"/>
          <p:cNvSpPr>
            <a:spLocks noChangeArrowheads="1"/>
          </p:cNvSpPr>
          <p:nvPr/>
        </p:nvSpPr>
        <p:spPr bwMode="gray">
          <a:xfrm>
            <a:off x="7292975" y="5384800"/>
            <a:ext cx="330200" cy="198438"/>
          </a:xfrm>
          <a:prstGeom prst="rect">
            <a:avLst/>
          </a:prstGeom>
          <a:noFill/>
          <a:ln w="9525">
            <a:noFill/>
            <a:miter lim="800000"/>
            <a:headEnd/>
            <a:tailEnd/>
          </a:ln>
        </p:spPr>
        <p:txBody>
          <a:bodyPr wrap="none" lIns="0" tIns="0" rIns="0" bIns="0">
            <a:spAutoFit/>
          </a:bodyPr>
          <a:lstStyle/>
          <a:p>
            <a:pPr defTabSz="1019175"/>
            <a:r>
              <a:rPr lang="en-US" sz="1300" b="1">
                <a:solidFill>
                  <a:schemeClr val="bg1"/>
                </a:solidFill>
              </a:rPr>
              <a:t>47%</a:t>
            </a:r>
            <a:endParaRPr lang="en-US" sz="1300">
              <a:solidFill>
                <a:schemeClr val="bg1"/>
              </a:solidFill>
            </a:endParaRPr>
          </a:p>
        </p:txBody>
      </p:sp>
      <p:sp>
        <p:nvSpPr>
          <p:cNvPr id="8217" name="Rectangle 60"/>
          <p:cNvSpPr>
            <a:spLocks noChangeArrowheads="1"/>
          </p:cNvSpPr>
          <p:nvPr/>
        </p:nvSpPr>
        <p:spPr bwMode="gray">
          <a:xfrm>
            <a:off x="6804025" y="4187825"/>
            <a:ext cx="330200" cy="198438"/>
          </a:xfrm>
          <a:prstGeom prst="rect">
            <a:avLst/>
          </a:prstGeom>
          <a:noFill/>
          <a:ln w="9525">
            <a:noFill/>
            <a:miter lim="800000"/>
            <a:headEnd/>
            <a:tailEnd/>
          </a:ln>
        </p:spPr>
        <p:txBody>
          <a:bodyPr wrap="none" lIns="0" tIns="0" rIns="0" bIns="0">
            <a:spAutoFit/>
          </a:bodyPr>
          <a:lstStyle/>
          <a:p>
            <a:pPr defTabSz="1019175"/>
            <a:r>
              <a:rPr lang="en-US" sz="1300" b="1">
                <a:solidFill>
                  <a:schemeClr val="bg1"/>
                </a:solidFill>
              </a:rPr>
              <a:t>22%</a:t>
            </a:r>
            <a:endParaRPr lang="en-US" sz="1300">
              <a:solidFill>
                <a:schemeClr val="bg1"/>
              </a:solidFill>
            </a:endParaRPr>
          </a:p>
        </p:txBody>
      </p:sp>
      <p:sp>
        <p:nvSpPr>
          <p:cNvPr id="8218" name="Rectangle 61"/>
          <p:cNvSpPr>
            <a:spLocks noChangeArrowheads="1"/>
          </p:cNvSpPr>
          <p:nvPr/>
        </p:nvSpPr>
        <p:spPr bwMode="gray">
          <a:xfrm>
            <a:off x="3092450" y="5108575"/>
            <a:ext cx="3175000" cy="695325"/>
          </a:xfrm>
          <a:prstGeom prst="rect">
            <a:avLst/>
          </a:prstGeom>
          <a:noFill/>
          <a:ln w="9525">
            <a:noFill/>
            <a:miter lim="800000"/>
            <a:headEnd/>
            <a:tailEnd/>
          </a:ln>
        </p:spPr>
        <p:txBody>
          <a:bodyPr lIns="101835" tIns="50917" rIns="101835" bIns="50917">
            <a:spAutoFit/>
          </a:bodyPr>
          <a:lstStyle/>
          <a:p>
            <a:pPr algn="ctr" defTabSz="1019175"/>
            <a:r>
              <a:rPr lang="en-US" sz="1300" b="1" i="1">
                <a:solidFill>
                  <a:srgbClr val="3366CC"/>
                </a:solidFill>
              </a:rPr>
              <a:t>IT investments are being reprioritized due to strained budgets and changing business priorities</a:t>
            </a:r>
          </a:p>
        </p:txBody>
      </p:sp>
      <p:sp>
        <p:nvSpPr>
          <p:cNvPr id="8219" name="Line 63"/>
          <p:cNvSpPr>
            <a:spLocks noChangeShapeType="1"/>
          </p:cNvSpPr>
          <p:nvPr/>
        </p:nvSpPr>
        <p:spPr bwMode="gray">
          <a:xfrm flipH="1" flipV="1">
            <a:off x="6389688" y="3776663"/>
            <a:ext cx="252412" cy="150812"/>
          </a:xfrm>
          <a:prstGeom prst="line">
            <a:avLst/>
          </a:prstGeom>
          <a:noFill/>
          <a:ln w="9525">
            <a:solidFill>
              <a:schemeClr val="tx1"/>
            </a:solidFill>
            <a:round/>
            <a:headEnd/>
            <a:tailEnd/>
          </a:ln>
        </p:spPr>
        <p:txBody>
          <a:bodyPr/>
          <a:lstStyle/>
          <a:p>
            <a:endParaRPr lang="hu-HU"/>
          </a:p>
        </p:txBody>
      </p:sp>
      <p:sp>
        <p:nvSpPr>
          <p:cNvPr id="8220" name="Line 64"/>
          <p:cNvSpPr>
            <a:spLocks noChangeShapeType="1"/>
          </p:cNvSpPr>
          <p:nvPr/>
        </p:nvSpPr>
        <p:spPr bwMode="gray">
          <a:xfrm flipV="1">
            <a:off x="7740650" y="3452813"/>
            <a:ext cx="106363" cy="195262"/>
          </a:xfrm>
          <a:prstGeom prst="line">
            <a:avLst/>
          </a:prstGeom>
          <a:noFill/>
          <a:ln w="9525">
            <a:solidFill>
              <a:schemeClr val="tx1"/>
            </a:solidFill>
            <a:round/>
            <a:headEnd/>
            <a:tailEnd/>
          </a:ln>
        </p:spPr>
        <p:txBody>
          <a:bodyPr/>
          <a:lstStyle/>
          <a:p>
            <a:endParaRPr lang="hu-HU"/>
          </a:p>
        </p:txBody>
      </p:sp>
      <p:sp>
        <p:nvSpPr>
          <p:cNvPr id="8221" name="Line 65"/>
          <p:cNvSpPr>
            <a:spLocks noChangeShapeType="1"/>
          </p:cNvSpPr>
          <p:nvPr/>
        </p:nvSpPr>
        <p:spPr bwMode="gray">
          <a:xfrm flipV="1">
            <a:off x="8443913" y="4295775"/>
            <a:ext cx="241300" cy="0"/>
          </a:xfrm>
          <a:prstGeom prst="line">
            <a:avLst/>
          </a:prstGeom>
          <a:noFill/>
          <a:ln w="9525">
            <a:solidFill>
              <a:schemeClr val="tx1"/>
            </a:solidFill>
            <a:round/>
            <a:headEnd/>
            <a:tailEnd/>
          </a:ln>
        </p:spPr>
        <p:txBody>
          <a:bodyPr/>
          <a:lstStyle/>
          <a:p>
            <a:endParaRPr lang="hu-HU"/>
          </a:p>
        </p:txBody>
      </p:sp>
      <p:sp>
        <p:nvSpPr>
          <p:cNvPr id="8222" name="Line 66"/>
          <p:cNvSpPr>
            <a:spLocks noChangeShapeType="1"/>
          </p:cNvSpPr>
          <p:nvPr/>
        </p:nvSpPr>
        <p:spPr bwMode="gray">
          <a:xfrm rot="16200000" flipV="1">
            <a:off x="7289006" y="6053932"/>
            <a:ext cx="249237" cy="0"/>
          </a:xfrm>
          <a:prstGeom prst="line">
            <a:avLst/>
          </a:prstGeom>
          <a:noFill/>
          <a:ln w="9525">
            <a:solidFill>
              <a:schemeClr val="tx1"/>
            </a:solidFill>
            <a:round/>
            <a:headEnd/>
            <a:tailEnd/>
          </a:ln>
        </p:spPr>
        <p:txBody>
          <a:bodyPr/>
          <a:lstStyle/>
          <a:p>
            <a:endParaRPr lang="hu-HU"/>
          </a:p>
        </p:txBody>
      </p:sp>
      <p:sp>
        <p:nvSpPr>
          <p:cNvPr id="8223" name="Line 67"/>
          <p:cNvSpPr>
            <a:spLocks noChangeShapeType="1"/>
          </p:cNvSpPr>
          <p:nvPr/>
        </p:nvSpPr>
        <p:spPr bwMode="gray">
          <a:xfrm rot="16200000" flipV="1">
            <a:off x="1817687" y="6064251"/>
            <a:ext cx="250825" cy="0"/>
          </a:xfrm>
          <a:prstGeom prst="line">
            <a:avLst/>
          </a:prstGeom>
          <a:noFill/>
          <a:ln w="9525">
            <a:solidFill>
              <a:schemeClr val="tx1"/>
            </a:solidFill>
            <a:round/>
            <a:headEnd/>
            <a:tailEnd/>
          </a:ln>
        </p:spPr>
        <p:txBody>
          <a:bodyPr/>
          <a:lstStyle/>
          <a:p>
            <a:endParaRPr lang="hu-HU"/>
          </a:p>
        </p:txBody>
      </p:sp>
      <p:sp>
        <p:nvSpPr>
          <p:cNvPr id="8224" name="Line 68"/>
          <p:cNvSpPr>
            <a:spLocks noChangeShapeType="1"/>
          </p:cNvSpPr>
          <p:nvPr/>
        </p:nvSpPr>
        <p:spPr bwMode="gray">
          <a:xfrm flipH="1" flipV="1">
            <a:off x="1989138" y="3365500"/>
            <a:ext cx="85725" cy="260350"/>
          </a:xfrm>
          <a:prstGeom prst="line">
            <a:avLst/>
          </a:prstGeom>
          <a:noFill/>
          <a:ln w="9525">
            <a:solidFill>
              <a:schemeClr val="tx1"/>
            </a:solidFill>
            <a:round/>
            <a:headEnd/>
            <a:tailEnd/>
          </a:ln>
        </p:spPr>
        <p:txBody>
          <a:bodyPr/>
          <a:lstStyle/>
          <a:p>
            <a:endParaRPr lang="hu-HU"/>
          </a:p>
        </p:txBody>
      </p:sp>
      <p:sp>
        <p:nvSpPr>
          <p:cNvPr id="8225" name="Line 69"/>
          <p:cNvSpPr>
            <a:spLocks noChangeShapeType="1"/>
          </p:cNvSpPr>
          <p:nvPr/>
        </p:nvSpPr>
        <p:spPr bwMode="gray">
          <a:xfrm flipV="1">
            <a:off x="2565400" y="3594100"/>
            <a:ext cx="95250" cy="182563"/>
          </a:xfrm>
          <a:prstGeom prst="line">
            <a:avLst/>
          </a:prstGeom>
          <a:noFill/>
          <a:ln w="9525">
            <a:solidFill>
              <a:schemeClr val="tx1"/>
            </a:solidFill>
            <a:round/>
            <a:headEnd/>
            <a:tailEnd/>
          </a:ln>
        </p:spPr>
        <p:txBody>
          <a:bodyPr/>
          <a:lstStyle/>
          <a:p>
            <a:endParaRPr lang="hu-HU"/>
          </a:p>
        </p:txBody>
      </p:sp>
      <p:sp>
        <p:nvSpPr>
          <p:cNvPr id="8226" name="Text Box 9"/>
          <p:cNvSpPr txBox="1">
            <a:spLocks noChangeArrowheads="1"/>
          </p:cNvSpPr>
          <p:nvPr/>
        </p:nvSpPr>
        <p:spPr bwMode="auto">
          <a:xfrm>
            <a:off x="617538" y="2365375"/>
            <a:ext cx="8629650" cy="376238"/>
          </a:xfrm>
          <a:prstGeom prst="rect">
            <a:avLst/>
          </a:prstGeom>
          <a:noFill/>
          <a:ln w="9525">
            <a:noFill/>
            <a:miter lim="800000"/>
            <a:headEnd/>
            <a:tailEnd/>
          </a:ln>
        </p:spPr>
        <p:txBody>
          <a:bodyPr lIns="101835" tIns="50917" rIns="101835" bIns="50917">
            <a:spAutoFit/>
          </a:bodyPr>
          <a:lstStyle/>
          <a:p>
            <a:pPr algn="ctr" defTabSz="1019175"/>
            <a:r>
              <a:rPr lang="en-US" sz="1800" b="1"/>
              <a:t>Expected change in 2009 budget in comparison to 2008</a:t>
            </a:r>
          </a:p>
        </p:txBody>
      </p:sp>
      <p:sp>
        <p:nvSpPr>
          <p:cNvPr id="8227" name="Rectangle 38"/>
          <p:cNvSpPr>
            <a:spLocks noChangeArrowheads="1"/>
          </p:cNvSpPr>
          <p:nvPr/>
        </p:nvSpPr>
        <p:spPr bwMode="auto">
          <a:xfrm>
            <a:off x="317500" y="1524000"/>
            <a:ext cx="7512050" cy="271463"/>
          </a:xfrm>
          <a:prstGeom prst="rect">
            <a:avLst/>
          </a:prstGeom>
          <a:noFill/>
          <a:ln w="9525">
            <a:noFill/>
            <a:miter lim="800000"/>
            <a:headEnd/>
            <a:tailEnd/>
          </a:ln>
        </p:spPr>
        <p:txBody>
          <a:bodyPr wrap="none" lIns="101835" tIns="50917" rIns="101835" bIns="50917">
            <a:spAutoFit/>
          </a:bodyPr>
          <a:lstStyle/>
          <a:p>
            <a:pPr defTabSz="1019175">
              <a:lnSpc>
                <a:spcPct val="80000"/>
              </a:lnSpc>
            </a:pPr>
            <a:r>
              <a:rPr lang="en-US" sz="1400" i="1">
                <a:solidFill>
                  <a:srgbClr val="000000"/>
                </a:solidFill>
              </a:rPr>
              <a:t>Which of the following </a:t>
            </a:r>
            <a:r>
              <a:rPr lang="en-US" sz="1400">
                <a:solidFill>
                  <a:srgbClr val="000000"/>
                </a:solidFill>
              </a:rPr>
              <a:t>best </a:t>
            </a:r>
            <a:r>
              <a:rPr lang="en-US" sz="1400" i="1">
                <a:solidFill>
                  <a:srgbClr val="000000"/>
                </a:solidFill>
              </a:rPr>
              <a:t>characterizes your total external IT budget in the next 12 months?</a:t>
            </a:r>
          </a:p>
        </p:txBody>
      </p:sp>
      <p:sp>
        <p:nvSpPr>
          <p:cNvPr id="37" name="Line 32"/>
          <p:cNvSpPr>
            <a:spLocks noChangeShapeType="1"/>
          </p:cNvSpPr>
          <p:nvPr/>
        </p:nvSpPr>
        <p:spPr bwMode="auto">
          <a:xfrm>
            <a:off x="0" y="1822450"/>
            <a:ext cx="10058400" cy="0"/>
          </a:xfrm>
          <a:prstGeom prst="line">
            <a:avLst/>
          </a:prstGeom>
          <a:noFill/>
          <a:ln w="9525">
            <a:solidFill>
              <a:schemeClr val="tx2"/>
            </a:solidFill>
            <a:round/>
            <a:headEnd/>
            <a:tailEnd/>
          </a:ln>
          <a:effectLst/>
        </p:spPr>
        <p:txBody>
          <a:bodyPr wrap="none" anchor="ctr"/>
          <a:lstStyle/>
          <a:p>
            <a:pPr>
              <a:defRPr/>
            </a:pPr>
            <a:endParaRPr lang="en-US" sz="1800" dirty="0">
              <a:latin typeface="Arial" pitchFamily="-65" charset="0"/>
              <a:ea typeface="+mn-ea"/>
            </a:endParaRPr>
          </a:p>
        </p:txBody>
      </p:sp>
      <p:grpSp>
        <p:nvGrpSpPr>
          <p:cNvPr id="8229" name="Right Arrow 38"/>
          <p:cNvGrpSpPr>
            <a:grpSpLocks/>
          </p:cNvGrpSpPr>
          <p:nvPr/>
        </p:nvGrpSpPr>
        <p:grpSpPr bwMode="auto">
          <a:xfrm>
            <a:off x="3211513" y="4737100"/>
            <a:ext cx="2998787" cy="484188"/>
            <a:chOff x="1839" y="2538"/>
            <a:chExt cx="1717" cy="269"/>
          </a:xfrm>
        </p:grpSpPr>
        <p:pic>
          <p:nvPicPr>
            <p:cNvPr id="8232" name="Right Arrow 38"/>
            <p:cNvPicPr>
              <a:picLocks noChangeArrowheads="1"/>
            </p:cNvPicPr>
            <p:nvPr/>
          </p:nvPicPr>
          <p:blipFill>
            <a:blip r:embed="rId10"/>
            <a:srcRect/>
            <a:stretch>
              <a:fillRect/>
            </a:stretch>
          </p:blipFill>
          <p:spPr bwMode="gray">
            <a:xfrm>
              <a:off x="1839" y="2538"/>
              <a:ext cx="1717" cy="269"/>
            </a:xfrm>
            <a:prstGeom prst="rect">
              <a:avLst/>
            </a:prstGeom>
            <a:noFill/>
            <a:ln w="9525">
              <a:noFill/>
              <a:miter lim="800000"/>
              <a:headEnd/>
              <a:tailEnd/>
            </a:ln>
          </p:spPr>
        </p:pic>
        <p:sp>
          <p:nvSpPr>
            <p:cNvPr id="8233" name="Text Box 52"/>
            <p:cNvSpPr txBox="1">
              <a:spLocks noChangeArrowheads="1"/>
            </p:cNvSpPr>
            <p:nvPr/>
          </p:nvSpPr>
          <p:spPr bwMode="auto">
            <a:xfrm>
              <a:off x="1879" y="2615"/>
              <a:ext cx="1593" cy="91"/>
            </a:xfrm>
            <a:prstGeom prst="rect">
              <a:avLst/>
            </a:prstGeom>
            <a:noFill/>
            <a:ln w="9525">
              <a:noFill/>
              <a:miter lim="800000"/>
              <a:headEnd/>
              <a:tailEnd/>
            </a:ln>
          </p:spPr>
          <p:txBody>
            <a:bodyPr lIns="101835" tIns="50917" rIns="101835" bIns="50917" anchor="ctr"/>
            <a:lstStyle/>
            <a:p>
              <a:pPr algn="ctr" defTabSz="1019175"/>
              <a:endParaRPr lang="ca-ES">
                <a:solidFill>
                  <a:srgbClr val="FFFFFF"/>
                </a:solidFill>
              </a:endParaRPr>
            </a:p>
          </p:txBody>
        </p:sp>
      </p:grpSp>
      <p:sp>
        <p:nvSpPr>
          <p:cNvPr id="126" name="Line 32"/>
          <p:cNvSpPr>
            <a:spLocks noChangeShapeType="1"/>
          </p:cNvSpPr>
          <p:nvPr/>
        </p:nvSpPr>
        <p:spPr bwMode="auto">
          <a:xfrm>
            <a:off x="7938" y="1474788"/>
            <a:ext cx="10058400" cy="0"/>
          </a:xfrm>
          <a:prstGeom prst="line">
            <a:avLst/>
          </a:prstGeom>
          <a:noFill/>
          <a:ln w="9525">
            <a:solidFill>
              <a:schemeClr val="tx2"/>
            </a:solidFill>
            <a:round/>
            <a:headEnd/>
            <a:tailEnd/>
          </a:ln>
          <a:effectLst/>
        </p:spPr>
        <p:txBody>
          <a:bodyPr wrap="none" anchor="ctr"/>
          <a:lstStyle/>
          <a:p>
            <a:pPr>
              <a:defRPr/>
            </a:pPr>
            <a:endParaRPr lang="en-US" sz="1800" dirty="0">
              <a:latin typeface="Arial" pitchFamily="-65" charset="0"/>
              <a:ea typeface="+mn-ea"/>
            </a:endParaRPr>
          </a:p>
        </p:txBody>
      </p:sp>
      <p:sp>
        <p:nvSpPr>
          <p:cNvPr id="8231" name="Text Box 56"/>
          <p:cNvSpPr txBox="1">
            <a:spLocks noChangeArrowheads="1"/>
          </p:cNvSpPr>
          <p:nvPr/>
        </p:nvSpPr>
        <p:spPr bwMode="auto">
          <a:xfrm>
            <a:off x="217488" y="7143750"/>
            <a:ext cx="4864100" cy="228600"/>
          </a:xfrm>
          <a:prstGeom prst="rect">
            <a:avLst/>
          </a:prstGeom>
          <a:noFill/>
          <a:ln w="9525">
            <a:noFill/>
            <a:miter lim="800000"/>
            <a:headEnd/>
            <a:tailEnd/>
          </a:ln>
        </p:spPr>
        <p:txBody>
          <a:bodyPr wrap="none">
            <a:spAutoFit/>
          </a:bodyPr>
          <a:lstStyle/>
          <a:p>
            <a:pPr defTabSz="1019175"/>
            <a:r>
              <a:rPr lang="en-US" sz="900"/>
              <a:t>Source: IBM Market Insights, </a:t>
            </a:r>
            <a:r>
              <a:rPr lang="en-US" sz="900" i="1"/>
              <a:t>Service Management In an Uncertain Economy, January 2009</a:t>
            </a:r>
            <a:r>
              <a:rPr lang="en-US" sz="900"/>
              <a:t>.</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1"/>
          <p:cNvSpPr>
            <a:spLocks noGrp="1"/>
          </p:cNvSpPr>
          <p:nvPr>
            <p:ph type="sldNum" sz="quarter" idx="10"/>
          </p:nvPr>
        </p:nvSpPr>
        <p:spPr>
          <a:noFill/>
        </p:spPr>
        <p:txBody>
          <a:bodyPr/>
          <a:lstStyle/>
          <a:p>
            <a:pPr defTabSz="1019175"/>
            <a:fld id="{8D382362-72D3-4D98-8FEC-4860E8449D87}" type="slidenum">
              <a:rPr lang="en-US"/>
              <a:pPr defTabSz="1019175"/>
              <a:t>6</a:t>
            </a:fld>
            <a:endParaRPr lang="en-US"/>
          </a:p>
        </p:txBody>
      </p:sp>
      <p:grpSp>
        <p:nvGrpSpPr>
          <p:cNvPr id="9219" name="Group 155"/>
          <p:cNvGrpSpPr>
            <a:grpSpLocks/>
          </p:cNvGrpSpPr>
          <p:nvPr/>
        </p:nvGrpSpPr>
        <p:grpSpPr bwMode="auto">
          <a:xfrm>
            <a:off x="0" y="2078038"/>
            <a:ext cx="10058400" cy="1831975"/>
            <a:chOff x="0" y="1220"/>
            <a:chExt cx="5760" cy="657"/>
          </a:xfrm>
        </p:grpSpPr>
        <p:sp>
          <p:nvSpPr>
            <p:cNvPr id="9340" name="Rectangle 175"/>
            <p:cNvSpPr>
              <a:spLocks noChangeArrowheads="1"/>
            </p:cNvSpPr>
            <p:nvPr/>
          </p:nvSpPr>
          <p:spPr bwMode="gray">
            <a:xfrm>
              <a:off x="2880" y="1220"/>
              <a:ext cx="2880" cy="657"/>
            </a:xfrm>
            <a:prstGeom prst="rect">
              <a:avLst/>
            </a:prstGeom>
            <a:gradFill rotWithShape="1">
              <a:gsLst>
                <a:gs pos="0">
                  <a:srgbClr val="D5EAFF"/>
                </a:gs>
                <a:gs pos="100000">
                  <a:srgbClr val="8FC7FF"/>
                </a:gs>
              </a:gsLst>
              <a:lin ang="0" scaled="1"/>
            </a:gradFill>
            <a:ln w="9525">
              <a:noFill/>
              <a:miter lim="800000"/>
              <a:headEnd/>
              <a:tailEnd/>
            </a:ln>
          </p:spPr>
          <p:txBody>
            <a:bodyPr wrap="none" lIns="101835" tIns="50917" rIns="101835" bIns="50917" anchor="ctr"/>
            <a:lstStyle/>
            <a:p>
              <a:pPr defTabSz="1019175"/>
              <a:endParaRPr lang="ca-ES"/>
            </a:p>
          </p:txBody>
        </p:sp>
        <p:sp>
          <p:nvSpPr>
            <p:cNvPr id="9341" name="Rectangle 175"/>
            <p:cNvSpPr>
              <a:spLocks noChangeArrowheads="1"/>
            </p:cNvSpPr>
            <p:nvPr/>
          </p:nvSpPr>
          <p:spPr bwMode="gray">
            <a:xfrm flipH="1">
              <a:off x="0" y="1220"/>
              <a:ext cx="2880" cy="657"/>
            </a:xfrm>
            <a:prstGeom prst="rect">
              <a:avLst/>
            </a:prstGeom>
            <a:gradFill rotWithShape="1">
              <a:gsLst>
                <a:gs pos="0">
                  <a:srgbClr val="D5EAFF"/>
                </a:gs>
                <a:gs pos="100000">
                  <a:srgbClr val="8FC7FF"/>
                </a:gs>
              </a:gsLst>
              <a:lin ang="0" scaled="1"/>
            </a:gradFill>
            <a:ln w="9525">
              <a:noFill/>
              <a:miter lim="800000"/>
              <a:headEnd/>
              <a:tailEnd/>
            </a:ln>
          </p:spPr>
          <p:txBody>
            <a:bodyPr wrap="none" lIns="101835" tIns="50917" rIns="101835" bIns="50917" anchor="ctr"/>
            <a:lstStyle/>
            <a:p>
              <a:pPr defTabSz="1019175"/>
              <a:endParaRPr lang="ca-ES"/>
            </a:p>
          </p:txBody>
        </p:sp>
      </p:grpSp>
      <p:sp>
        <p:nvSpPr>
          <p:cNvPr id="62581" name="Rectangle 584"/>
          <p:cNvSpPr>
            <a:spLocks noChangeArrowheads="1"/>
          </p:cNvSpPr>
          <p:nvPr/>
        </p:nvSpPr>
        <p:spPr bwMode="gray">
          <a:xfrm flipH="1">
            <a:off x="4527550" y="5786438"/>
            <a:ext cx="1254125" cy="206375"/>
          </a:xfrm>
          <a:prstGeom prst="rect">
            <a:avLst/>
          </a:prstGeom>
          <a:solidFill>
            <a:srgbClr val="3366CC"/>
          </a:solidFill>
          <a:ln w="9525">
            <a:noFill/>
            <a:miter lim="800000"/>
            <a:headEnd/>
            <a:tailEnd/>
          </a:ln>
          <a:effectLst>
            <a:outerShdw dist="38100" dir="2700000" algn="tl" rotWithShape="0">
              <a:srgbClr val="808080">
                <a:alpha val="42999"/>
              </a:srgbClr>
            </a:outerShdw>
          </a:effectLst>
        </p:spPr>
        <p:txBody>
          <a:bodyPr lIns="101835" tIns="50917" rIns="101835" bIns="50917"/>
          <a:lstStyle/>
          <a:p>
            <a:pPr defTabSz="1019175"/>
            <a:endParaRPr lang="hu-HU" sz="1100"/>
          </a:p>
        </p:txBody>
      </p:sp>
      <p:sp>
        <p:nvSpPr>
          <p:cNvPr id="62565" name="Rectangle 575"/>
          <p:cNvSpPr>
            <a:spLocks noChangeArrowheads="1"/>
          </p:cNvSpPr>
          <p:nvPr/>
        </p:nvSpPr>
        <p:spPr bwMode="gray">
          <a:xfrm flipH="1">
            <a:off x="4527550" y="3652838"/>
            <a:ext cx="1790700" cy="206375"/>
          </a:xfrm>
          <a:prstGeom prst="rect">
            <a:avLst/>
          </a:prstGeom>
          <a:solidFill>
            <a:srgbClr val="3366CC"/>
          </a:solidFill>
          <a:ln w="9525">
            <a:noFill/>
            <a:miter lim="800000"/>
            <a:headEnd/>
            <a:tailEnd/>
          </a:ln>
          <a:effectLst>
            <a:outerShdw dist="38100" dir="2700000" algn="tl" rotWithShape="0">
              <a:srgbClr val="808080">
                <a:alpha val="42999"/>
              </a:srgbClr>
            </a:outerShdw>
          </a:effectLst>
        </p:spPr>
        <p:txBody>
          <a:bodyPr lIns="101835" tIns="50917" rIns="101835" bIns="50917"/>
          <a:lstStyle/>
          <a:p>
            <a:pPr defTabSz="1019175"/>
            <a:endParaRPr lang="hu-HU"/>
          </a:p>
        </p:txBody>
      </p:sp>
      <p:sp>
        <p:nvSpPr>
          <p:cNvPr id="62557" name="Rectangle 578"/>
          <p:cNvSpPr>
            <a:spLocks noChangeArrowheads="1"/>
          </p:cNvSpPr>
          <p:nvPr/>
        </p:nvSpPr>
        <p:spPr bwMode="gray">
          <a:xfrm flipH="1">
            <a:off x="4527550" y="3346450"/>
            <a:ext cx="1863725" cy="206375"/>
          </a:xfrm>
          <a:prstGeom prst="rect">
            <a:avLst/>
          </a:prstGeom>
          <a:solidFill>
            <a:srgbClr val="3366CC"/>
          </a:solidFill>
          <a:ln w="9525">
            <a:noFill/>
            <a:miter lim="800000"/>
            <a:headEnd/>
            <a:tailEnd/>
          </a:ln>
          <a:effectLst>
            <a:outerShdw dist="38100" dir="2700000" algn="tl" rotWithShape="0">
              <a:srgbClr val="808080">
                <a:alpha val="42999"/>
              </a:srgbClr>
            </a:outerShdw>
          </a:effectLst>
        </p:spPr>
        <p:txBody>
          <a:bodyPr lIns="101835" tIns="50917" rIns="101835" bIns="50917"/>
          <a:lstStyle/>
          <a:p>
            <a:pPr defTabSz="1019175"/>
            <a:endParaRPr lang="hu-HU"/>
          </a:p>
        </p:txBody>
      </p:sp>
      <p:sp>
        <p:nvSpPr>
          <p:cNvPr id="9223" name="Rectangle 152"/>
          <p:cNvSpPr>
            <a:spLocks noChangeArrowheads="1"/>
          </p:cNvSpPr>
          <p:nvPr/>
        </p:nvSpPr>
        <p:spPr bwMode="auto">
          <a:xfrm>
            <a:off x="0" y="1449388"/>
            <a:ext cx="10058400" cy="369887"/>
          </a:xfrm>
          <a:prstGeom prst="rect">
            <a:avLst/>
          </a:prstGeom>
          <a:solidFill>
            <a:schemeClr val="accent1">
              <a:alpha val="20000"/>
            </a:schemeClr>
          </a:solidFill>
          <a:ln w="9525">
            <a:noFill/>
            <a:miter lim="800000"/>
            <a:headEnd/>
            <a:tailEnd/>
          </a:ln>
        </p:spPr>
        <p:txBody>
          <a:bodyPr wrap="none" lIns="101835" tIns="50917" rIns="101835" bIns="50917" anchor="ctr"/>
          <a:lstStyle/>
          <a:p>
            <a:pPr defTabSz="1019175"/>
            <a:endParaRPr lang="ca-ES"/>
          </a:p>
        </p:txBody>
      </p:sp>
      <p:sp>
        <p:nvSpPr>
          <p:cNvPr id="9224" name="Rectangle 4"/>
          <p:cNvSpPr>
            <a:spLocks noChangeArrowheads="1"/>
          </p:cNvSpPr>
          <p:nvPr/>
        </p:nvSpPr>
        <p:spPr bwMode="auto">
          <a:xfrm>
            <a:off x="212725" y="633413"/>
            <a:ext cx="9494838" cy="806450"/>
          </a:xfrm>
          <a:prstGeom prst="rect">
            <a:avLst/>
          </a:prstGeom>
          <a:noFill/>
          <a:ln w="9525">
            <a:noFill/>
            <a:miter lim="800000"/>
            <a:headEnd/>
            <a:tailEnd/>
          </a:ln>
        </p:spPr>
        <p:txBody>
          <a:bodyPr lIns="101835" tIns="50917" rIns="101835" bIns="50917"/>
          <a:lstStyle/>
          <a:p>
            <a:pPr defTabSz="1019175" eaLnBrk="0" hangingPunct="0">
              <a:lnSpc>
                <a:spcPct val="90000"/>
              </a:lnSpc>
            </a:pPr>
            <a:r>
              <a:rPr lang="en-US" sz="2400"/>
              <a:t>Business priorities causing changes to IT programs </a:t>
            </a:r>
            <a:br>
              <a:rPr lang="en-US" sz="2400"/>
            </a:br>
            <a:r>
              <a:rPr lang="en-US" sz="2400"/>
              <a:t>and project plans</a:t>
            </a:r>
          </a:p>
        </p:txBody>
      </p:sp>
      <p:sp>
        <p:nvSpPr>
          <p:cNvPr id="9225" name="Rectangle 8"/>
          <p:cNvSpPr>
            <a:spLocks noChangeArrowheads="1"/>
          </p:cNvSpPr>
          <p:nvPr/>
        </p:nvSpPr>
        <p:spPr bwMode="auto">
          <a:xfrm>
            <a:off x="4581525" y="6557963"/>
            <a:ext cx="2695575" cy="374650"/>
          </a:xfrm>
          <a:prstGeom prst="rect">
            <a:avLst/>
          </a:prstGeom>
          <a:noFill/>
          <a:ln w="9525">
            <a:noFill/>
            <a:miter lim="800000"/>
            <a:headEnd/>
            <a:tailEnd/>
          </a:ln>
        </p:spPr>
        <p:txBody>
          <a:bodyPr wrap="none" lIns="102541" tIns="51272" rIns="102541" bIns="51272">
            <a:spAutoFit/>
          </a:bodyPr>
          <a:lstStyle/>
          <a:p>
            <a:pPr defTabSz="1019175">
              <a:lnSpc>
                <a:spcPct val="90000"/>
              </a:lnSpc>
            </a:pPr>
            <a:r>
              <a:rPr lang="en-US" sz="1000"/>
              <a:t>Projects expanded/ newly initiated/</a:t>
            </a:r>
            <a:r>
              <a:rPr lang="en-GB" sz="1000"/>
              <a:t>continued</a:t>
            </a:r>
          </a:p>
          <a:p>
            <a:pPr defTabSz="1019175">
              <a:lnSpc>
                <a:spcPct val="90000"/>
              </a:lnSpc>
            </a:pPr>
            <a:r>
              <a:rPr lang="en-GB" sz="1000"/>
              <a:t>Projects cancelled/delayed</a:t>
            </a:r>
          </a:p>
        </p:txBody>
      </p:sp>
      <p:sp>
        <p:nvSpPr>
          <p:cNvPr id="9226" name="Rectangle 10"/>
          <p:cNvSpPr>
            <a:spLocks noChangeArrowheads="1"/>
          </p:cNvSpPr>
          <p:nvPr/>
        </p:nvSpPr>
        <p:spPr bwMode="auto">
          <a:xfrm>
            <a:off x="4498975" y="6778625"/>
            <a:ext cx="82550" cy="92075"/>
          </a:xfrm>
          <a:prstGeom prst="rect">
            <a:avLst/>
          </a:prstGeom>
          <a:solidFill>
            <a:srgbClr val="666666"/>
          </a:solidFill>
          <a:ln w="9525">
            <a:noFill/>
            <a:miter lim="800000"/>
            <a:headEnd/>
            <a:tailEnd/>
          </a:ln>
        </p:spPr>
        <p:txBody>
          <a:bodyPr wrap="none" lIns="101835" tIns="50917" rIns="101835" bIns="50917" anchor="ctr"/>
          <a:lstStyle/>
          <a:p>
            <a:pPr defTabSz="1019175"/>
            <a:endParaRPr lang="ca-ES" baseline="-25000"/>
          </a:p>
        </p:txBody>
      </p:sp>
      <p:sp>
        <p:nvSpPr>
          <p:cNvPr id="9227" name="Rectangle 11"/>
          <p:cNvSpPr>
            <a:spLocks noChangeArrowheads="1"/>
          </p:cNvSpPr>
          <p:nvPr/>
        </p:nvSpPr>
        <p:spPr bwMode="gray">
          <a:xfrm>
            <a:off x="4498975" y="6642100"/>
            <a:ext cx="82550" cy="92075"/>
          </a:xfrm>
          <a:prstGeom prst="rect">
            <a:avLst/>
          </a:prstGeom>
          <a:solidFill>
            <a:srgbClr val="3366CC"/>
          </a:solidFill>
          <a:ln w="9525">
            <a:noFill/>
            <a:miter lim="800000"/>
            <a:headEnd/>
            <a:tailEnd/>
          </a:ln>
        </p:spPr>
        <p:txBody>
          <a:bodyPr wrap="none" lIns="101835" tIns="50917" rIns="101835" bIns="50917" anchor="ctr"/>
          <a:lstStyle/>
          <a:p>
            <a:pPr defTabSz="1019175"/>
            <a:endParaRPr lang="ca-ES"/>
          </a:p>
        </p:txBody>
      </p:sp>
      <p:sp>
        <p:nvSpPr>
          <p:cNvPr id="9228" name="Line 594"/>
          <p:cNvSpPr>
            <a:spLocks noChangeShapeType="1"/>
          </p:cNvSpPr>
          <p:nvPr/>
        </p:nvSpPr>
        <p:spPr bwMode="gray">
          <a:xfrm>
            <a:off x="4527550" y="6313488"/>
            <a:ext cx="4160838" cy="1587"/>
          </a:xfrm>
          <a:prstGeom prst="line">
            <a:avLst/>
          </a:prstGeom>
          <a:noFill/>
          <a:ln w="11113">
            <a:solidFill>
              <a:srgbClr val="000000"/>
            </a:solidFill>
            <a:round/>
            <a:headEnd/>
            <a:tailEnd/>
          </a:ln>
        </p:spPr>
        <p:txBody>
          <a:bodyPr/>
          <a:lstStyle/>
          <a:p>
            <a:endParaRPr lang="hu-HU"/>
          </a:p>
        </p:txBody>
      </p:sp>
      <p:sp>
        <p:nvSpPr>
          <p:cNvPr id="9229" name="Line 595"/>
          <p:cNvSpPr>
            <a:spLocks noChangeShapeType="1"/>
          </p:cNvSpPr>
          <p:nvPr/>
        </p:nvSpPr>
        <p:spPr bwMode="gray">
          <a:xfrm flipV="1">
            <a:off x="4527550" y="6313488"/>
            <a:ext cx="1588" cy="36512"/>
          </a:xfrm>
          <a:prstGeom prst="line">
            <a:avLst/>
          </a:prstGeom>
          <a:noFill/>
          <a:ln w="11113">
            <a:solidFill>
              <a:srgbClr val="000000"/>
            </a:solidFill>
            <a:round/>
            <a:headEnd/>
            <a:tailEnd/>
          </a:ln>
        </p:spPr>
        <p:txBody>
          <a:bodyPr/>
          <a:lstStyle/>
          <a:p>
            <a:endParaRPr lang="hu-HU"/>
          </a:p>
        </p:txBody>
      </p:sp>
      <p:sp>
        <p:nvSpPr>
          <p:cNvPr id="9230" name="Line 596"/>
          <p:cNvSpPr>
            <a:spLocks noChangeShapeType="1"/>
          </p:cNvSpPr>
          <p:nvPr/>
        </p:nvSpPr>
        <p:spPr bwMode="gray">
          <a:xfrm flipV="1">
            <a:off x="5354638" y="6313488"/>
            <a:ext cx="1587" cy="36512"/>
          </a:xfrm>
          <a:prstGeom prst="line">
            <a:avLst/>
          </a:prstGeom>
          <a:noFill/>
          <a:ln w="11113">
            <a:solidFill>
              <a:srgbClr val="000000"/>
            </a:solidFill>
            <a:round/>
            <a:headEnd/>
            <a:tailEnd/>
          </a:ln>
        </p:spPr>
        <p:txBody>
          <a:bodyPr/>
          <a:lstStyle/>
          <a:p>
            <a:endParaRPr lang="hu-HU"/>
          </a:p>
        </p:txBody>
      </p:sp>
      <p:sp>
        <p:nvSpPr>
          <p:cNvPr id="9231" name="Line 597"/>
          <p:cNvSpPr>
            <a:spLocks noChangeShapeType="1"/>
          </p:cNvSpPr>
          <p:nvPr/>
        </p:nvSpPr>
        <p:spPr bwMode="gray">
          <a:xfrm flipV="1">
            <a:off x="6194425" y="6313488"/>
            <a:ext cx="1588" cy="36512"/>
          </a:xfrm>
          <a:prstGeom prst="line">
            <a:avLst/>
          </a:prstGeom>
          <a:noFill/>
          <a:ln w="11113">
            <a:solidFill>
              <a:srgbClr val="000000"/>
            </a:solidFill>
            <a:round/>
            <a:headEnd/>
            <a:tailEnd/>
          </a:ln>
        </p:spPr>
        <p:txBody>
          <a:bodyPr/>
          <a:lstStyle/>
          <a:p>
            <a:endParaRPr lang="hu-HU"/>
          </a:p>
        </p:txBody>
      </p:sp>
      <p:sp>
        <p:nvSpPr>
          <p:cNvPr id="9232" name="Line 598"/>
          <p:cNvSpPr>
            <a:spLocks noChangeShapeType="1"/>
          </p:cNvSpPr>
          <p:nvPr/>
        </p:nvSpPr>
        <p:spPr bwMode="gray">
          <a:xfrm flipV="1">
            <a:off x="7021513" y="6313488"/>
            <a:ext cx="1587" cy="36512"/>
          </a:xfrm>
          <a:prstGeom prst="line">
            <a:avLst/>
          </a:prstGeom>
          <a:noFill/>
          <a:ln w="11113">
            <a:solidFill>
              <a:srgbClr val="000000"/>
            </a:solidFill>
            <a:round/>
            <a:headEnd/>
            <a:tailEnd/>
          </a:ln>
        </p:spPr>
        <p:txBody>
          <a:bodyPr/>
          <a:lstStyle/>
          <a:p>
            <a:endParaRPr lang="hu-HU"/>
          </a:p>
        </p:txBody>
      </p:sp>
      <p:sp>
        <p:nvSpPr>
          <p:cNvPr id="9233" name="Line 599"/>
          <p:cNvSpPr>
            <a:spLocks noChangeShapeType="1"/>
          </p:cNvSpPr>
          <p:nvPr/>
        </p:nvSpPr>
        <p:spPr bwMode="gray">
          <a:xfrm flipV="1">
            <a:off x="7859713" y="6313488"/>
            <a:ext cx="1587" cy="36512"/>
          </a:xfrm>
          <a:prstGeom prst="line">
            <a:avLst/>
          </a:prstGeom>
          <a:noFill/>
          <a:ln w="11113">
            <a:solidFill>
              <a:srgbClr val="000000"/>
            </a:solidFill>
            <a:round/>
            <a:headEnd/>
            <a:tailEnd/>
          </a:ln>
        </p:spPr>
        <p:txBody>
          <a:bodyPr/>
          <a:lstStyle/>
          <a:p>
            <a:endParaRPr lang="hu-HU"/>
          </a:p>
        </p:txBody>
      </p:sp>
      <p:sp>
        <p:nvSpPr>
          <p:cNvPr id="9234" name="Line 600"/>
          <p:cNvSpPr>
            <a:spLocks noChangeShapeType="1"/>
          </p:cNvSpPr>
          <p:nvPr/>
        </p:nvSpPr>
        <p:spPr bwMode="gray">
          <a:xfrm flipV="1">
            <a:off x="8688388" y="6313488"/>
            <a:ext cx="1587" cy="36512"/>
          </a:xfrm>
          <a:prstGeom prst="line">
            <a:avLst/>
          </a:prstGeom>
          <a:noFill/>
          <a:ln w="11113">
            <a:solidFill>
              <a:srgbClr val="000000"/>
            </a:solidFill>
            <a:round/>
            <a:headEnd/>
            <a:tailEnd/>
          </a:ln>
        </p:spPr>
        <p:txBody>
          <a:bodyPr/>
          <a:lstStyle/>
          <a:p>
            <a:endParaRPr lang="hu-HU"/>
          </a:p>
        </p:txBody>
      </p:sp>
      <p:sp>
        <p:nvSpPr>
          <p:cNvPr id="9235" name="Rectangle 629"/>
          <p:cNvSpPr>
            <a:spLocks noChangeArrowheads="1"/>
          </p:cNvSpPr>
          <p:nvPr/>
        </p:nvSpPr>
        <p:spPr bwMode="gray">
          <a:xfrm>
            <a:off x="4476750" y="6386513"/>
            <a:ext cx="182563" cy="152400"/>
          </a:xfrm>
          <a:prstGeom prst="rect">
            <a:avLst/>
          </a:prstGeom>
          <a:noFill/>
          <a:ln w="9525">
            <a:noFill/>
            <a:miter lim="800000"/>
            <a:headEnd/>
            <a:tailEnd/>
          </a:ln>
        </p:spPr>
        <p:txBody>
          <a:bodyPr wrap="none" lIns="0" tIns="0" rIns="0" bIns="0">
            <a:spAutoFit/>
          </a:bodyPr>
          <a:lstStyle/>
          <a:p>
            <a:pPr defTabSz="1019175"/>
            <a:r>
              <a:rPr lang="en-US" sz="1000">
                <a:solidFill>
                  <a:srgbClr val="000000"/>
                </a:solidFill>
              </a:rPr>
              <a:t>0%</a:t>
            </a:r>
            <a:endParaRPr lang="en-US"/>
          </a:p>
        </p:txBody>
      </p:sp>
      <p:sp>
        <p:nvSpPr>
          <p:cNvPr id="9236" name="Rectangle 630"/>
          <p:cNvSpPr>
            <a:spLocks noChangeArrowheads="1"/>
          </p:cNvSpPr>
          <p:nvPr/>
        </p:nvSpPr>
        <p:spPr bwMode="gray">
          <a:xfrm>
            <a:off x="5219700" y="6386513"/>
            <a:ext cx="252413" cy="152400"/>
          </a:xfrm>
          <a:prstGeom prst="rect">
            <a:avLst/>
          </a:prstGeom>
          <a:noFill/>
          <a:ln w="9525">
            <a:noFill/>
            <a:miter lim="800000"/>
            <a:headEnd/>
            <a:tailEnd/>
          </a:ln>
        </p:spPr>
        <p:txBody>
          <a:bodyPr wrap="none" lIns="0" tIns="0" rIns="0" bIns="0">
            <a:spAutoFit/>
          </a:bodyPr>
          <a:lstStyle/>
          <a:p>
            <a:pPr defTabSz="1019175"/>
            <a:r>
              <a:rPr lang="en-US" sz="1000">
                <a:solidFill>
                  <a:srgbClr val="000000"/>
                </a:solidFill>
              </a:rPr>
              <a:t>20%</a:t>
            </a:r>
            <a:endParaRPr lang="en-US"/>
          </a:p>
        </p:txBody>
      </p:sp>
      <p:sp>
        <p:nvSpPr>
          <p:cNvPr id="9237" name="Rectangle 631"/>
          <p:cNvSpPr>
            <a:spLocks noChangeArrowheads="1"/>
          </p:cNvSpPr>
          <p:nvPr/>
        </p:nvSpPr>
        <p:spPr bwMode="gray">
          <a:xfrm>
            <a:off x="6057900" y="6386513"/>
            <a:ext cx="252413" cy="152400"/>
          </a:xfrm>
          <a:prstGeom prst="rect">
            <a:avLst/>
          </a:prstGeom>
          <a:noFill/>
          <a:ln w="9525">
            <a:noFill/>
            <a:miter lim="800000"/>
            <a:headEnd/>
            <a:tailEnd/>
          </a:ln>
        </p:spPr>
        <p:txBody>
          <a:bodyPr wrap="none" lIns="0" tIns="0" rIns="0" bIns="0">
            <a:spAutoFit/>
          </a:bodyPr>
          <a:lstStyle/>
          <a:p>
            <a:pPr defTabSz="1019175"/>
            <a:r>
              <a:rPr lang="en-US" sz="1000">
                <a:solidFill>
                  <a:srgbClr val="000000"/>
                </a:solidFill>
              </a:rPr>
              <a:t>40%</a:t>
            </a:r>
            <a:endParaRPr lang="en-US"/>
          </a:p>
        </p:txBody>
      </p:sp>
      <p:sp>
        <p:nvSpPr>
          <p:cNvPr id="9238" name="Rectangle 632"/>
          <p:cNvSpPr>
            <a:spLocks noChangeArrowheads="1"/>
          </p:cNvSpPr>
          <p:nvPr/>
        </p:nvSpPr>
        <p:spPr bwMode="gray">
          <a:xfrm>
            <a:off x="6884988" y="6386513"/>
            <a:ext cx="252412" cy="152400"/>
          </a:xfrm>
          <a:prstGeom prst="rect">
            <a:avLst/>
          </a:prstGeom>
          <a:noFill/>
          <a:ln w="9525">
            <a:noFill/>
            <a:miter lim="800000"/>
            <a:headEnd/>
            <a:tailEnd/>
          </a:ln>
        </p:spPr>
        <p:txBody>
          <a:bodyPr wrap="none" lIns="0" tIns="0" rIns="0" bIns="0">
            <a:spAutoFit/>
          </a:bodyPr>
          <a:lstStyle/>
          <a:p>
            <a:pPr defTabSz="1019175"/>
            <a:r>
              <a:rPr lang="en-US" sz="1000">
                <a:solidFill>
                  <a:srgbClr val="000000"/>
                </a:solidFill>
              </a:rPr>
              <a:t>60%</a:t>
            </a:r>
            <a:endParaRPr lang="en-US"/>
          </a:p>
        </p:txBody>
      </p:sp>
      <p:sp>
        <p:nvSpPr>
          <p:cNvPr id="9239" name="Rectangle 633"/>
          <p:cNvSpPr>
            <a:spLocks noChangeArrowheads="1"/>
          </p:cNvSpPr>
          <p:nvPr/>
        </p:nvSpPr>
        <p:spPr bwMode="gray">
          <a:xfrm>
            <a:off x="7723188" y="6386513"/>
            <a:ext cx="252412" cy="152400"/>
          </a:xfrm>
          <a:prstGeom prst="rect">
            <a:avLst/>
          </a:prstGeom>
          <a:noFill/>
          <a:ln w="9525">
            <a:noFill/>
            <a:miter lim="800000"/>
            <a:headEnd/>
            <a:tailEnd/>
          </a:ln>
        </p:spPr>
        <p:txBody>
          <a:bodyPr wrap="none" lIns="0" tIns="0" rIns="0" bIns="0">
            <a:spAutoFit/>
          </a:bodyPr>
          <a:lstStyle/>
          <a:p>
            <a:pPr defTabSz="1019175"/>
            <a:r>
              <a:rPr lang="en-US" sz="1000">
                <a:solidFill>
                  <a:srgbClr val="000000"/>
                </a:solidFill>
              </a:rPr>
              <a:t>80%</a:t>
            </a:r>
            <a:endParaRPr lang="en-US"/>
          </a:p>
        </p:txBody>
      </p:sp>
      <p:sp>
        <p:nvSpPr>
          <p:cNvPr id="9240" name="Rectangle 634"/>
          <p:cNvSpPr>
            <a:spLocks noChangeArrowheads="1"/>
          </p:cNvSpPr>
          <p:nvPr/>
        </p:nvSpPr>
        <p:spPr bwMode="gray">
          <a:xfrm>
            <a:off x="8515350" y="6386513"/>
            <a:ext cx="322263" cy="152400"/>
          </a:xfrm>
          <a:prstGeom prst="rect">
            <a:avLst/>
          </a:prstGeom>
          <a:noFill/>
          <a:ln w="9525">
            <a:noFill/>
            <a:miter lim="800000"/>
            <a:headEnd/>
            <a:tailEnd/>
          </a:ln>
        </p:spPr>
        <p:txBody>
          <a:bodyPr wrap="none" lIns="0" tIns="0" rIns="0" bIns="0">
            <a:spAutoFit/>
          </a:bodyPr>
          <a:lstStyle/>
          <a:p>
            <a:pPr defTabSz="1019175"/>
            <a:r>
              <a:rPr lang="en-US" sz="1000">
                <a:solidFill>
                  <a:srgbClr val="000000"/>
                </a:solidFill>
              </a:rPr>
              <a:t>100%</a:t>
            </a:r>
            <a:endParaRPr lang="en-US"/>
          </a:p>
        </p:txBody>
      </p:sp>
      <p:grpSp>
        <p:nvGrpSpPr>
          <p:cNvPr id="3" name="Group 552"/>
          <p:cNvGrpSpPr>
            <a:grpSpLocks/>
          </p:cNvGrpSpPr>
          <p:nvPr/>
        </p:nvGrpSpPr>
        <p:grpSpPr bwMode="gray">
          <a:xfrm flipH="1">
            <a:off x="4516104" y="3049339"/>
            <a:ext cx="1627504" cy="207285"/>
            <a:chOff x="3702" y="1218"/>
            <a:chExt cx="941" cy="115"/>
          </a:xfrm>
          <a:effectLst>
            <a:outerShdw blurRad="50800" dist="38100" dir="2700000" algn="tl" rotWithShape="0">
              <a:srgbClr val="000000">
                <a:alpha val="43000"/>
              </a:srgbClr>
            </a:outerShdw>
          </a:effectLst>
        </p:grpSpPr>
        <p:sp>
          <p:nvSpPr>
            <p:cNvPr id="62610" name="Rectangle 553"/>
            <p:cNvSpPr>
              <a:spLocks noChangeArrowheads="1"/>
            </p:cNvSpPr>
            <p:nvPr/>
          </p:nvSpPr>
          <p:spPr bwMode="gray">
            <a:xfrm>
              <a:off x="3702" y="1218"/>
              <a:ext cx="375" cy="115"/>
            </a:xfrm>
            <a:prstGeom prst="rect">
              <a:avLst/>
            </a:prstGeom>
            <a:solidFill>
              <a:srgbClr val="3366CC"/>
            </a:solidFill>
            <a:ln w="9525">
              <a:noFill/>
              <a:miter lim="800000"/>
              <a:headEnd/>
              <a:tailEnd/>
            </a:ln>
          </p:spPr>
          <p:txBody>
            <a:bodyPr/>
            <a:lstStyle/>
            <a:p>
              <a:pPr>
                <a:defRPr/>
              </a:pPr>
              <a:endParaRPr lang="en-US" sz="1800" dirty="0">
                <a:latin typeface="Arial" pitchFamily="-65" charset="0"/>
                <a:ea typeface="ＭＳ Ｐゴシック" pitchFamily="-65" charset="-128"/>
                <a:cs typeface="ＭＳ Ｐゴシック" pitchFamily="-65" charset="-128"/>
              </a:endParaRPr>
            </a:p>
          </p:txBody>
        </p:sp>
        <p:sp>
          <p:nvSpPr>
            <p:cNvPr id="62611" name="Rectangle 554"/>
            <p:cNvSpPr>
              <a:spLocks noChangeArrowheads="1"/>
            </p:cNvSpPr>
            <p:nvPr/>
          </p:nvSpPr>
          <p:spPr bwMode="gray">
            <a:xfrm>
              <a:off x="4077" y="1218"/>
              <a:ext cx="566" cy="115"/>
            </a:xfrm>
            <a:prstGeom prst="rect">
              <a:avLst/>
            </a:prstGeom>
            <a:solidFill>
              <a:srgbClr val="3366CC"/>
            </a:solidFill>
            <a:ln w="9525">
              <a:noFill/>
              <a:miter lim="800000"/>
              <a:headEnd/>
              <a:tailEnd/>
            </a:ln>
          </p:spPr>
          <p:txBody>
            <a:bodyPr/>
            <a:lstStyle/>
            <a:p>
              <a:pPr>
                <a:defRPr/>
              </a:pPr>
              <a:endParaRPr lang="en-US" sz="1800" dirty="0">
                <a:latin typeface="Arial" pitchFamily="-65" charset="0"/>
                <a:ea typeface="ＭＳ Ｐゴシック" pitchFamily="-65" charset="-128"/>
                <a:cs typeface="ＭＳ Ｐゴシック" pitchFamily="-65" charset="-128"/>
              </a:endParaRPr>
            </a:p>
          </p:txBody>
        </p:sp>
      </p:grpSp>
      <p:grpSp>
        <p:nvGrpSpPr>
          <p:cNvPr id="9242" name="Group 512"/>
          <p:cNvGrpSpPr>
            <a:grpSpLocks/>
          </p:cNvGrpSpPr>
          <p:nvPr/>
        </p:nvGrpSpPr>
        <p:grpSpPr bwMode="auto">
          <a:xfrm flipH="1">
            <a:off x="6134100" y="3049588"/>
            <a:ext cx="1663700" cy="206375"/>
            <a:chOff x="2593" y="1218"/>
            <a:chExt cx="1109" cy="75"/>
          </a:xfrm>
        </p:grpSpPr>
        <p:sp>
          <p:nvSpPr>
            <p:cNvPr id="9338" name="Rectangle 513"/>
            <p:cNvSpPr>
              <a:spLocks noChangeArrowheads="1"/>
            </p:cNvSpPr>
            <p:nvPr/>
          </p:nvSpPr>
          <p:spPr bwMode="gray">
            <a:xfrm>
              <a:off x="2593" y="1218"/>
              <a:ext cx="332" cy="75"/>
            </a:xfrm>
            <a:prstGeom prst="rect">
              <a:avLst/>
            </a:prstGeom>
            <a:solidFill>
              <a:srgbClr val="666666"/>
            </a:solidFill>
            <a:ln w="9525">
              <a:noFill/>
              <a:miter lim="800000"/>
              <a:headEnd/>
              <a:tailEnd/>
            </a:ln>
          </p:spPr>
          <p:txBody>
            <a:bodyPr lIns="101835" tIns="50917" rIns="101835" bIns="50917"/>
            <a:lstStyle/>
            <a:p>
              <a:pPr defTabSz="1019175"/>
              <a:endParaRPr lang="ca-ES"/>
            </a:p>
          </p:txBody>
        </p:sp>
        <p:sp>
          <p:nvSpPr>
            <p:cNvPr id="9339" name="Rectangle 514"/>
            <p:cNvSpPr>
              <a:spLocks noChangeArrowheads="1"/>
            </p:cNvSpPr>
            <p:nvPr/>
          </p:nvSpPr>
          <p:spPr bwMode="gray">
            <a:xfrm>
              <a:off x="2925" y="1218"/>
              <a:ext cx="777" cy="75"/>
            </a:xfrm>
            <a:prstGeom prst="rect">
              <a:avLst/>
            </a:prstGeom>
            <a:solidFill>
              <a:srgbClr val="666666"/>
            </a:solidFill>
            <a:ln w="9525">
              <a:noFill/>
              <a:miter lim="800000"/>
              <a:headEnd/>
              <a:tailEnd/>
            </a:ln>
          </p:spPr>
          <p:txBody>
            <a:bodyPr lIns="101835" tIns="50917" rIns="101835" bIns="50917"/>
            <a:lstStyle/>
            <a:p>
              <a:pPr defTabSz="1019175"/>
              <a:endParaRPr lang="ca-ES"/>
            </a:p>
          </p:txBody>
        </p:sp>
      </p:grpSp>
      <p:sp>
        <p:nvSpPr>
          <p:cNvPr id="9243" name="Rectangle 602"/>
          <p:cNvSpPr>
            <a:spLocks noChangeArrowheads="1"/>
          </p:cNvSpPr>
          <p:nvPr/>
        </p:nvSpPr>
        <p:spPr bwMode="gray">
          <a:xfrm>
            <a:off x="7316788" y="3068638"/>
            <a:ext cx="279400" cy="168275"/>
          </a:xfrm>
          <a:prstGeom prst="rect">
            <a:avLst/>
          </a:prstGeom>
          <a:noFill/>
          <a:ln w="9525">
            <a:noFill/>
            <a:miter lim="800000"/>
            <a:headEnd/>
            <a:tailEnd/>
          </a:ln>
        </p:spPr>
        <p:txBody>
          <a:bodyPr wrap="none" lIns="0" tIns="0" rIns="0" bIns="0">
            <a:spAutoFit/>
          </a:bodyPr>
          <a:lstStyle/>
          <a:p>
            <a:pPr defTabSz="1019175"/>
            <a:r>
              <a:rPr lang="en-US" sz="1100">
                <a:solidFill>
                  <a:schemeClr val="bg1"/>
                </a:solidFill>
              </a:rPr>
              <a:t>39%</a:t>
            </a:r>
          </a:p>
        </p:txBody>
      </p:sp>
      <p:sp>
        <p:nvSpPr>
          <p:cNvPr id="9244" name="Rectangle 615"/>
          <p:cNvSpPr>
            <a:spLocks noChangeArrowheads="1"/>
          </p:cNvSpPr>
          <p:nvPr/>
        </p:nvSpPr>
        <p:spPr bwMode="gray">
          <a:xfrm>
            <a:off x="5641975" y="3054350"/>
            <a:ext cx="279400" cy="168275"/>
          </a:xfrm>
          <a:prstGeom prst="rect">
            <a:avLst/>
          </a:prstGeom>
          <a:noFill/>
          <a:ln w="9525">
            <a:noFill/>
            <a:miter lim="800000"/>
            <a:headEnd/>
            <a:tailEnd/>
          </a:ln>
        </p:spPr>
        <p:txBody>
          <a:bodyPr wrap="none" lIns="0" tIns="0" rIns="0" bIns="0">
            <a:spAutoFit/>
          </a:bodyPr>
          <a:lstStyle/>
          <a:p>
            <a:pPr defTabSz="1019175"/>
            <a:r>
              <a:rPr lang="en-US" sz="1100" b="1">
                <a:solidFill>
                  <a:schemeClr val="bg1"/>
                </a:solidFill>
              </a:rPr>
              <a:t>39%</a:t>
            </a:r>
          </a:p>
        </p:txBody>
      </p:sp>
      <p:sp>
        <p:nvSpPr>
          <p:cNvPr id="9245" name="Rectangle 635"/>
          <p:cNvSpPr>
            <a:spLocks noChangeArrowheads="1"/>
          </p:cNvSpPr>
          <p:nvPr/>
        </p:nvSpPr>
        <p:spPr bwMode="gray">
          <a:xfrm>
            <a:off x="2849563" y="3084513"/>
            <a:ext cx="1520825" cy="166687"/>
          </a:xfrm>
          <a:prstGeom prst="rect">
            <a:avLst/>
          </a:prstGeom>
          <a:noFill/>
          <a:ln w="9525">
            <a:noFill/>
            <a:miter lim="800000"/>
            <a:headEnd/>
            <a:tailEnd/>
          </a:ln>
        </p:spPr>
        <p:txBody>
          <a:bodyPr wrap="none" lIns="0" tIns="0" rIns="0" bIns="0">
            <a:spAutoFit/>
          </a:bodyPr>
          <a:lstStyle/>
          <a:p>
            <a:pPr algn="r" defTabSz="1019175"/>
            <a:r>
              <a:rPr lang="en-US" sz="1100" b="1">
                <a:solidFill>
                  <a:srgbClr val="000000"/>
                </a:solidFill>
              </a:rPr>
              <a:t>Reducing capital costs</a:t>
            </a:r>
            <a:endParaRPr lang="en-US" sz="1100" b="1"/>
          </a:p>
        </p:txBody>
      </p:sp>
      <p:grpSp>
        <p:nvGrpSpPr>
          <p:cNvPr id="9246" name="Group 515"/>
          <p:cNvGrpSpPr>
            <a:grpSpLocks/>
          </p:cNvGrpSpPr>
          <p:nvPr/>
        </p:nvGrpSpPr>
        <p:grpSpPr bwMode="auto">
          <a:xfrm flipH="1">
            <a:off x="7670800" y="2130425"/>
            <a:ext cx="590550" cy="206375"/>
            <a:chOff x="2593" y="1388"/>
            <a:chExt cx="353" cy="115"/>
          </a:xfrm>
        </p:grpSpPr>
        <p:sp>
          <p:nvSpPr>
            <p:cNvPr id="9336" name="Rectangle 516"/>
            <p:cNvSpPr>
              <a:spLocks noChangeArrowheads="1"/>
            </p:cNvSpPr>
            <p:nvPr/>
          </p:nvSpPr>
          <p:spPr bwMode="gray">
            <a:xfrm>
              <a:off x="2593" y="1388"/>
              <a:ext cx="92" cy="115"/>
            </a:xfrm>
            <a:prstGeom prst="rect">
              <a:avLst/>
            </a:prstGeom>
            <a:solidFill>
              <a:srgbClr val="666666"/>
            </a:solidFill>
            <a:ln w="9525">
              <a:noFill/>
              <a:miter lim="800000"/>
              <a:headEnd/>
              <a:tailEnd/>
            </a:ln>
          </p:spPr>
          <p:txBody>
            <a:bodyPr lIns="101835" tIns="50917" rIns="101835" bIns="50917"/>
            <a:lstStyle/>
            <a:p>
              <a:pPr defTabSz="1019175"/>
              <a:endParaRPr lang="ca-ES"/>
            </a:p>
          </p:txBody>
        </p:sp>
        <p:sp>
          <p:nvSpPr>
            <p:cNvPr id="9337" name="Rectangle 517"/>
            <p:cNvSpPr>
              <a:spLocks noChangeArrowheads="1"/>
            </p:cNvSpPr>
            <p:nvPr/>
          </p:nvSpPr>
          <p:spPr bwMode="gray">
            <a:xfrm>
              <a:off x="2685" y="1388"/>
              <a:ext cx="261" cy="115"/>
            </a:xfrm>
            <a:prstGeom prst="rect">
              <a:avLst/>
            </a:prstGeom>
            <a:solidFill>
              <a:srgbClr val="666666"/>
            </a:solidFill>
            <a:ln w="9525">
              <a:noFill/>
              <a:miter lim="800000"/>
              <a:headEnd/>
              <a:tailEnd/>
            </a:ln>
          </p:spPr>
          <p:txBody>
            <a:bodyPr lIns="101835" tIns="50917" rIns="101835" bIns="50917"/>
            <a:lstStyle/>
            <a:p>
              <a:pPr defTabSz="1019175"/>
              <a:endParaRPr lang="ca-ES"/>
            </a:p>
          </p:txBody>
        </p:sp>
      </p:grpSp>
      <p:grpSp>
        <p:nvGrpSpPr>
          <p:cNvPr id="6" name="Group 555"/>
          <p:cNvGrpSpPr>
            <a:grpSpLocks/>
          </p:cNvGrpSpPr>
          <p:nvPr/>
        </p:nvGrpSpPr>
        <p:grpSpPr bwMode="gray">
          <a:xfrm flipH="1">
            <a:off x="4526171" y="2129962"/>
            <a:ext cx="3165089" cy="207286"/>
            <a:chOff x="2946" y="1388"/>
            <a:chExt cx="1887" cy="115"/>
          </a:xfrm>
          <a:effectLst>
            <a:outerShdw blurRad="50800" dist="38100" dir="2700000" algn="tl" rotWithShape="0">
              <a:srgbClr val="000000">
                <a:alpha val="43000"/>
              </a:srgbClr>
            </a:outerShdw>
          </a:effectLst>
        </p:grpSpPr>
        <p:sp>
          <p:nvSpPr>
            <p:cNvPr id="62606" name="Rectangle 556"/>
            <p:cNvSpPr>
              <a:spLocks noChangeArrowheads="1"/>
            </p:cNvSpPr>
            <p:nvPr/>
          </p:nvSpPr>
          <p:spPr bwMode="gray">
            <a:xfrm>
              <a:off x="2946" y="1388"/>
              <a:ext cx="827" cy="115"/>
            </a:xfrm>
            <a:prstGeom prst="rect">
              <a:avLst/>
            </a:prstGeom>
            <a:solidFill>
              <a:srgbClr val="3366CC"/>
            </a:solidFill>
            <a:ln w="9525">
              <a:noFill/>
              <a:miter lim="800000"/>
              <a:headEnd/>
              <a:tailEnd/>
            </a:ln>
          </p:spPr>
          <p:txBody>
            <a:bodyPr/>
            <a:lstStyle/>
            <a:p>
              <a:pPr>
                <a:defRPr/>
              </a:pPr>
              <a:endParaRPr lang="en-US" sz="1800" dirty="0">
                <a:latin typeface="Arial" pitchFamily="-65" charset="0"/>
                <a:ea typeface="ＭＳ Ｐゴシック" pitchFamily="-65" charset="-128"/>
                <a:cs typeface="ＭＳ Ｐゴシック" pitchFamily="-65" charset="-128"/>
              </a:endParaRPr>
            </a:p>
          </p:txBody>
        </p:sp>
        <p:sp>
          <p:nvSpPr>
            <p:cNvPr id="62607" name="Rectangle 557"/>
            <p:cNvSpPr>
              <a:spLocks noChangeArrowheads="1"/>
            </p:cNvSpPr>
            <p:nvPr/>
          </p:nvSpPr>
          <p:spPr bwMode="gray">
            <a:xfrm>
              <a:off x="3773" y="1388"/>
              <a:ext cx="1060" cy="115"/>
            </a:xfrm>
            <a:prstGeom prst="rect">
              <a:avLst/>
            </a:prstGeom>
            <a:solidFill>
              <a:srgbClr val="3366CC"/>
            </a:solidFill>
            <a:ln w="9525">
              <a:noFill/>
              <a:miter lim="800000"/>
              <a:headEnd/>
              <a:tailEnd/>
            </a:ln>
          </p:spPr>
          <p:txBody>
            <a:bodyPr/>
            <a:lstStyle/>
            <a:p>
              <a:pPr>
                <a:defRPr/>
              </a:pPr>
              <a:endParaRPr lang="en-US" sz="1800" dirty="0">
                <a:latin typeface="Arial" pitchFamily="-65" charset="0"/>
                <a:ea typeface="ＭＳ Ｐゴシック" pitchFamily="-65" charset="-128"/>
                <a:cs typeface="ＭＳ Ｐゴシック" pitchFamily="-65" charset="-128"/>
              </a:endParaRPr>
            </a:p>
          </p:txBody>
        </p:sp>
      </p:grpSp>
      <p:sp>
        <p:nvSpPr>
          <p:cNvPr id="9248" name="Rectangle 603"/>
          <p:cNvSpPr>
            <a:spLocks noChangeArrowheads="1"/>
          </p:cNvSpPr>
          <p:nvPr/>
        </p:nvSpPr>
        <p:spPr bwMode="gray">
          <a:xfrm>
            <a:off x="7939088" y="2155825"/>
            <a:ext cx="279400" cy="168275"/>
          </a:xfrm>
          <a:prstGeom prst="rect">
            <a:avLst/>
          </a:prstGeom>
          <a:noFill/>
          <a:ln w="9525">
            <a:noFill/>
            <a:miter lim="800000"/>
            <a:headEnd/>
            <a:tailEnd/>
          </a:ln>
        </p:spPr>
        <p:txBody>
          <a:bodyPr wrap="none" lIns="0" tIns="0" rIns="0" bIns="0">
            <a:spAutoFit/>
          </a:bodyPr>
          <a:lstStyle/>
          <a:p>
            <a:pPr defTabSz="1019175"/>
            <a:r>
              <a:rPr lang="en-US" sz="1100">
                <a:solidFill>
                  <a:schemeClr val="bg1"/>
                </a:solidFill>
              </a:rPr>
              <a:t>15%</a:t>
            </a:r>
          </a:p>
        </p:txBody>
      </p:sp>
      <p:sp>
        <p:nvSpPr>
          <p:cNvPr id="9249" name="Rectangle 616"/>
          <p:cNvSpPr>
            <a:spLocks noChangeArrowheads="1"/>
          </p:cNvSpPr>
          <p:nvPr/>
        </p:nvSpPr>
        <p:spPr bwMode="gray">
          <a:xfrm>
            <a:off x="7366000" y="2155825"/>
            <a:ext cx="279400" cy="168275"/>
          </a:xfrm>
          <a:prstGeom prst="rect">
            <a:avLst/>
          </a:prstGeom>
          <a:noFill/>
          <a:ln w="9525">
            <a:noFill/>
            <a:miter lim="800000"/>
            <a:headEnd/>
            <a:tailEnd/>
          </a:ln>
        </p:spPr>
        <p:txBody>
          <a:bodyPr wrap="none" lIns="0" tIns="0" rIns="0" bIns="0">
            <a:spAutoFit/>
          </a:bodyPr>
          <a:lstStyle/>
          <a:p>
            <a:pPr defTabSz="1019175"/>
            <a:r>
              <a:rPr lang="en-US" sz="1100" b="1">
                <a:solidFill>
                  <a:schemeClr val="bg1"/>
                </a:solidFill>
              </a:rPr>
              <a:t>75%</a:t>
            </a:r>
          </a:p>
        </p:txBody>
      </p:sp>
      <p:sp>
        <p:nvSpPr>
          <p:cNvPr id="9250" name="Rectangle 636"/>
          <p:cNvSpPr>
            <a:spLocks noChangeArrowheads="1"/>
          </p:cNvSpPr>
          <p:nvPr/>
        </p:nvSpPr>
        <p:spPr bwMode="gray">
          <a:xfrm>
            <a:off x="260350" y="2170113"/>
            <a:ext cx="4122738" cy="168275"/>
          </a:xfrm>
          <a:prstGeom prst="rect">
            <a:avLst/>
          </a:prstGeom>
          <a:noFill/>
          <a:ln w="9525">
            <a:noFill/>
            <a:miter lim="800000"/>
            <a:headEnd/>
            <a:tailEnd/>
          </a:ln>
        </p:spPr>
        <p:txBody>
          <a:bodyPr wrap="none" lIns="0" tIns="0" rIns="0" bIns="0">
            <a:spAutoFit/>
          </a:bodyPr>
          <a:lstStyle/>
          <a:p>
            <a:pPr algn="r" defTabSz="1019175"/>
            <a:r>
              <a:rPr lang="en-US" sz="1100" b="1">
                <a:solidFill>
                  <a:srgbClr val="000000"/>
                </a:solidFill>
              </a:rPr>
              <a:t>Improving efficiency and reducing costs of business activities</a:t>
            </a:r>
            <a:endParaRPr lang="en-US" sz="1100" b="1"/>
          </a:p>
        </p:txBody>
      </p:sp>
      <p:grpSp>
        <p:nvGrpSpPr>
          <p:cNvPr id="9251" name="Group 518"/>
          <p:cNvGrpSpPr>
            <a:grpSpLocks/>
          </p:cNvGrpSpPr>
          <p:nvPr/>
        </p:nvGrpSpPr>
        <p:grpSpPr bwMode="auto">
          <a:xfrm flipH="1">
            <a:off x="7688263" y="2433638"/>
            <a:ext cx="392112" cy="207962"/>
            <a:chOff x="2593" y="1550"/>
            <a:chExt cx="261" cy="115"/>
          </a:xfrm>
        </p:grpSpPr>
        <p:sp>
          <p:nvSpPr>
            <p:cNvPr id="9334" name="Rectangle 519"/>
            <p:cNvSpPr>
              <a:spLocks noChangeArrowheads="1"/>
            </p:cNvSpPr>
            <p:nvPr/>
          </p:nvSpPr>
          <p:spPr bwMode="gray">
            <a:xfrm>
              <a:off x="2593" y="1550"/>
              <a:ext cx="92" cy="115"/>
            </a:xfrm>
            <a:prstGeom prst="rect">
              <a:avLst/>
            </a:prstGeom>
            <a:solidFill>
              <a:srgbClr val="666666"/>
            </a:solidFill>
            <a:ln w="9525">
              <a:noFill/>
              <a:miter lim="800000"/>
              <a:headEnd/>
              <a:tailEnd/>
            </a:ln>
          </p:spPr>
          <p:txBody>
            <a:bodyPr lIns="101835" tIns="50917" rIns="101835" bIns="50917"/>
            <a:lstStyle/>
            <a:p>
              <a:pPr defTabSz="1019175"/>
              <a:endParaRPr lang="ca-ES"/>
            </a:p>
          </p:txBody>
        </p:sp>
        <p:sp>
          <p:nvSpPr>
            <p:cNvPr id="9335" name="Rectangle 520"/>
            <p:cNvSpPr>
              <a:spLocks noChangeArrowheads="1"/>
            </p:cNvSpPr>
            <p:nvPr/>
          </p:nvSpPr>
          <p:spPr bwMode="gray">
            <a:xfrm>
              <a:off x="2685" y="1550"/>
              <a:ext cx="169" cy="115"/>
            </a:xfrm>
            <a:prstGeom prst="rect">
              <a:avLst/>
            </a:prstGeom>
            <a:solidFill>
              <a:srgbClr val="666666"/>
            </a:solidFill>
            <a:ln w="9525">
              <a:noFill/>
              <a:miter lim="800000"/>
              <a:headEnd/>
              <a:tailEnd/>
            </a:ln>
          </p:spPr>
          <p:txBody>
            <a:bodyPr lIns="101835" tIns="50917" rIns="101835" bIns="50917"/>
            <a:lstStyle/>
            <a:p>
              <a:pPr defTabSz="1019175"/>
              <a:endParaRPr lang="ca-ES"/>
            </a:p>
          </p:txBody>
        </p:sp>
      </p:grpSp>
      <p:grpSp>
        <p:nvGrpSpPr>
          <p:cNvPr id="8" name="Group 558"/>
          <p:cNvGrpSpPr>
            <a:grpSpLocks/>
          </p:cNvGrpSpPr>
          <p:nvPr/>
        </p:nvGrpSpPr>
        <p:grpSpPr bwMode="gray">
          <a:xfrm flipH="1">
            <a:off x="4528990" y="2434804"/>
            <a:ext cx="3291044" cy="206333"/>
            <a:chOff x="2854" y="1550"/>
            <a:chExt cx="1810" cy="115"/>
          </a:xfrm>
          <a:effectLst>
            <a:outerShdw blurRad="50800" dist="38100" dir="2700000" algn="tl" rotWithShape="0">
              <a:srgbClr val="000000">
                <a:alpha val="43000"/>
              </a:srgbClr>
            </a:outerShdw>
          </a:effectLst>
        </p:grpSpPr>
        <p:sp>
          <p:nvSpPr>
            <p:cNvPr id="62602" name="Rectangle 559"/>
            <p:cNvSpPr>
              <a:spLocks noChangeArrowheads="1"/>
            </p:cNvSpPr>
            <p:nvPr/>
          </p:nvSpPr>
          <p:spPr bwMode="gray">
            <a:xfrm>
              <a:off x="2854" y="1550"/>
              <a:ext cx="884" cy="115"/>
            </a:xfrm>
            <a:prstGeom prst="rect">
              <a:avLst/>
            </a:prstGeom>
            <a:solidFill>
              <a:srgbClr val="3366CC"/>
            </a:solidFill>
            <a:ln w="9525">
              <a:noFill/>
              <a:miter lim="800000"/>
              <a:headEnd/>
              <a:tailEnd/>
            </a:ln>
          </p:spPr>
          <p:txBody>
            <a:bodyPr/>
            <a:lstStyle/>
            <a:p>
              <a:pPr>
                <a:defRPr/>
              </a:pPr>
              <a:endParaRPr lang="en-US" sz="1800" dirty="0">
                <a:latin typeface="Arial" pitchFamily="-65" charset="0"/>
                <a:ea typeface="ＭＳ Ｐゴシック" pitchFamily="-65" charset="-128"/>
                <a:cs typeface="ＭＳ Ｐゴシック" pitchFamily="-65" charset="-128"/>
              </a:endParaRPr>
            </a:p>
          </p:txBody>
        </p:sp>
        <p:sp>
          <p:nvSpPr>
            <p:cNvPr id="62603" name="Rectangle 560"/>
            <p:cNvSpPr>
              <a:spLocks noChangeArrowheads="1"/>
            </p:cNvSpPr>
            <p:nvPr/>
          </p:nvSpPr>
          <p:spPr bwMode="gray">
            <a:xfrm>
              <a:off x="3738" y="1550"/>
              <a:ext cx="926" cy="115"/>
            </a:xfrm>
            <a:prstGeom prst="rect">
              <a:avLst/>
            </a:prstGeom>
            <a:solidFill>
              <a:srgbClr val="3366CC"/>
            </a:solidFill>
            <a:ln w="9525">
              <a:noFill/>
              <a:miter lim="800000"/>
              <a:headEnd/>
              <a:tailEnd/>
            </a:ln>
          </p:spPr>
          <p:txBody>
            <a:bodyPr/>
            <a:lstStyle/>
            <a:p>
              <a:pPr>
                <a:defRPr/>
              </a:pPr>
              <a:endParaRPr lang="en-US" sz="1800" dirty="0">
                <a:latin typeface="Arial" pitchFamily="-65" charset="0"/>
                <a:ea typeface="ＭＳ Ｐゴシック" pitchFamily="-65" charset="-128"/>
                <a:cs typeface="ＭＳ Ｐゴシック" pitchFamily="-65" charset="-128"/>
              </a:endParaRPr>
            </a:p>
          </p:txBody>
        </p:sp>
      </p:grpSp>
      <p:sp>
        <p:nvSpPr>
          <p:cNvPr id="9253" name="Rectangle 604"/>
          <p:cNvSpPr>
            <a:spLocks noChangeArrowheads="1"/>
          </p:cNvSpPr>
          <p:nvPr/>
        </p:nvSpPr>
        <p:spPr bwMode="gray">
          <a:xfrm>
            <a:off x="7872413" y="2455863"/>
            <a:ext cx="201612" cy="169862"/>
          </a:xfrm>
          <a:prstGeom prst="rect">
            <a:avLst/>
          </a:prstGeom>
          <a:noFill/>
          <a:ln w="9525">
            <a:noFill/>
            <a:miter lim="800000"/>
            <a:headEnd/>
            <a:tailEnd/>
          </a:ln>
        </p:spPr>
        <p:txBody>
          <a:bodyPr wrap="none" lIns="0" tIns="0" rIns="0" bIns="0">
            <a:spAutoFit/>
          </a:bodyPr>
          <a:lstStyle/>
          <a:p>
            <a:pPr defTabSz="1019175"/>
            <a:r>
              <a:rPr lang="en-US" sz="1100">
                <a:solidFill>
                  <a:schemeClr val="bg1"/>
                </a:solidFill>
              </a:rPr>
              <a:t>9%</a:t>
            </a:r>
          </a:p>
        </p:txBody>
      </p:sp>
      <p:sp>
        <p:nvSpPr>
          <p:cNvPr id="9254" name="Rectangle 617"/>
          <p:cNvSpPr>
            <a:spLocks noChangeArrowheads="1"/>
          </p:cNvSpPr>
          <p:nvPr/>
        </p:nvSpPr>
        <p:spPr bwMode="gray">
          <a:xfrm>
            <a:off x="7348538" y="2457450"/>
            <a:ext cx="279400" cy="168275"/>
          </a:xfrm>
          <a:prstGeom prst="rect">
            <a:avLst/>
          </a:prstGeom>
          <a:noFill/>
          <a:ln w="9525">
            <a:noFill/>
            <a:miter lim="800000"/>
            <a:headEnd/>
            <a:tailEnd/>
          </a:ln>
        </p:spPr>
        <p:txBody>
          <a:bodyPr wrap="none" lIns="0" tIns="0" rIns="0" bIns="0">
            <a:spAutoFit/>
          </a:bodyPr>
          <a:lstStyle/>
          <a:p>
            <a:pPr defTabSz="1019175"/>
            <a:r>
              <a:rPr lang="en-US" sz="1100" b="1">
                <a:solidFill>
                  <a:schemeClr val="bg1"/>
                </a:solidFill>
              </a:rPr>
              <a:t>76%</a:t>
            </a:r>
          </a:p>
        </p:txBody>
      </p:sp>
      <p:sp>
        <p:nvSpPr>
          <p:cNvPr id="9255" name="Rectangle 637"/>
          <p:cNvSpPr>
            <a:spLocks noChangeArrowheads="1"/>
          </p:cNvSpPr>
          <p:nvPr/>
        </p:nvSpPr>
        <p:spPr bwMode="gray">
          <a:xfrm>
            <a:off x="2003425" y="2479675"/>
            <a:ext cx="2379663" cy="168275"/>
          </a:xfrm>
          <a:prstGeom prst="rect">
            <a:avLst/>
          </a:prstGeom>
          <a:noFill/>
          <a:ln w="9525">
            <a:noFill/>
            <a:miter lim="800000"/>
            <a:headEnd/>
            <a:tailEnd/>
          </a:ln>
        </p:spPr>
        <p:txBody>
          <a:bodyPr wrap="none" lIns="0" tIns="0" rIns="0" bIns="0">
            <a:spAutoFit/>
          </a:bodyPr>
          <a:lstStyle/>
          <a:p>
            <a:pPr algn="r" defTabSz="1019175"/>
            <a:r>
              <a:rPr lang="en-US" sz="1100" b="1">
                <a:solidFill>
                  <a:srgbClr val="000000"/>
                </a:solidFill>
              </a:rPr>
              <a:t>Accelerating workforce productivity</a:t>
            </a:r>
            <a:endParaRPr lang="en-US" sz="1100" b="1"/>
          </a:p>
        </p:txBody>
      </p:sp>
      <p:grpSp>
        <p:nvGrpSpPr>
          <p:cNvPr id="9256" name="Group 521"/>
          <p:cNvGrpSpPr>
            <a:grpSpLocks/>
          </p:cNvGrpSpPr>
          <p:nvPr/>
        </p:nvGrpSpPr>
        <p:grpSpPr bwMode="auto">
          <a:xfrm flipH="1">
            <a:off x="6537325" y="4564063"/>
            <a:ext cx="679450" cy="207962"/>
            <a:chOff x="2593" y="1720"/>
            <a:chExt cx="502" cy="115"/>
          </a:xfrm>
        </p:grpSpPr>
        <p:sp>
          <p:nvSpPr>
            <p:cNvPr id="9332" name="Rectangle 522"/>
            <p:cNvSpPr>
              <a:spLocks noChangeArrowheads="1"/>
            </p:cNvSpPr>
            <p:nvPr/>
          </p:nvSpPr>
          <p:spPr bwMode="gray">
            <a:xfrm>
              <a:off x="2593" y="1720"/>
              <a:ext cx="311" cy="115"/>
            </a:xfrm>
            <a:prstGeom prst="rect">
              <a:avLst/>
            </a:prstGeom>
            <a:solidFill>
              <a:srgbClr val="666666"/>
            </a:solidFill>
            <a:ln w="9525">
              <a:noFill/>
              <a:miter lim="800000"/>
              <a:headEnd/>
              <a:tailEnd/>
            </a:ln>
          </p:spPr>
          <p:txBody>
            <a:bodyPr lIns="101835" tIns="50917" rIns="101835" bIns="50917"/>
            <a:lstStyle/>
            <a:p>
              <a:pPr defTabSz="1019175"/>
              <a:endParaRPr lang="ca-ES"/>
            </a:p>
          </p:txBody>
        </p:sp>
        <p:sp>
          <p:nvSpPr>
            <p:cNvPr id="9333" name="Rectangle 523"/>
            <p:cNvSpPr>
              <a:spLocks noChangeArrowheads="1"/>
            </p:cNvSpPr>
            <p:nvPr/>
          </p:nvSpPr>
          <p:spPr bwMode="gray">
            <a:xfrm>
              <a:off x="2904" y="1720"/>
              <a:ext cx="191" cy="115"/>
            </a:xfrm>
            <a:prstGeom prst="rect">
              <a:avLst/>
            </a:prstGeom>
            <a:solidFill>
              <a:srgbClr val="666666"/>
            </a:solidFill>
            <a:ln w="9525">
              <a:noFill/>
              <a:miter lim="800000"/>
              <a:headEnd/>
              <a:tailEnd/>
            </a:ln>
          </p:spPr>
          <p:txBody>
            <a:bodyPr lIns="101835" tIns="50917" rIns="101835" bIns="50917"/>
            <a:lstStyle/>
            <a:p>
              <a:pPr defTabSz="1019175"/>
              <a:endParaRPr lang="ca-ES"/>
            </a:p>
          </p:txBody>
        </p:sp>
      </p:grpSp>
      <p:grpSp>
        <p:nvGrpSpPr>
          <p:cNvPr id="10" name="Group 561"/>
          <p:cNvGrpSpPr>
            <a:grpSpLocks/>
          </p:cNvGrpSpPr>
          <p:nvPr/>
        </p:nvGrpSpPr>
        <p:grpSpPr bwMode="gray">
          <a:xfrm flipH="1">
            <a:off x="4530398" y="4564029"/>
            <a:ext cx="2015163" cy="207284"/>
            <a:chOff x="3095" y="1720"/>
            <a:chExt cx="1067" cy="115"/>
          </a:xfrm>
          <a:effectLst>
            <a:outerShdw blurRad="50800" dist="38100" dir="2700000" algn="tl" rotWithShape="0">
              <a:srgbClr val="000000">
                <a:alpha val="43000"/>
              </a:srgbClr>
            </a:outerShdw>
          </a:effectLst>
        </p:grpSpPr>
        <p:sp>
          <p:nvSpPr>
            <p:cNvPr id="62598" name="Rectangle 562"/>
            <p:cNvSpPr>
              <a:spLocks noChangeArrowheads="1"/>
            </p:cNvSpPr>
            <p:nvPr/>
          </p:nvSpPr>
          <p:spPr bwMode="gray">
            <a:xfrm>
              <a:off x="3095" y="1720"/>
              <a:ext cx="452" cy="115"/>
            </a:xfrm>
            <a:prstGeom prst="rect">
              <a:avLst/>
            </a:prstGeom>
            <a:solidFill>
              <a:srgbClr val="3366CC"/>
            </a:solidFill>
            <a:ln w="9525">
              <a:noFill/>
              <a:miter lim="800000"/>
              <a:headEnd/>
              <a:tailEnd/>
            </a:ln>
          </p:spPr>
          <p:txBody>
            <a:bodyPr/>
            <a:lstStyle/>
            <a:p>
              <a:pPr>
                <a:defRPr/>
              </a:pPr>
              <a:endParaRPr lang="en-US" sz="1800" dirty="0">
                <a:latin typeface="Arial" pitchFamily="-65" charset="0"/>
                <a:ea typeface="ＭＳ Ｐゴシック" pitchFamily="-65" charset="-128"/>
                <a:cs typeface="ＭＳ Ｐゴシック" pitchFamily="-65" charset="-128"/>
              </a:endParaRPr>
            </a:p>
          </p:txBody>
        </p:sp>
        <p:sp>
          <p:nvSpPr>
            <p:cNvPr id="62599" name="Rectangle 563"/>
            <p:cNvSpPr>
              <a:spLocks noChangeArrowheads="1"/>
            </p:cNvSpPr>
            <p:nvPr/>
          </p:nvSpPr>
          <p:spPr bwMode="gray">
            <a:xfrm>
              <a:off x="3547" y="1720"/>
              <a:ext cx="615" cy="115"/>
            </a:xfrm>
            <a:prstGeom prst="rect">
              <a:avLst/>
            </a:prstGeom>
            <a:solidFill>
              <a:srgbClr val="3366CC"/>
            </a:solidFill>
            <a:ln w="9525">
              <a:noFill/>
              <a:miter lim="800000"/>
              <a:headEnd/>
              <a:tailEnd/>
            </a:ln>
          </p:spPr>
          <p:txBody>
            <a:bodyPr/>
            <a:lstStyle/>
            <a:p>
              <a:pPr>
                <a:defRPr/>
              </a:pPr>
              <a:endParaRPr lang="en-US" sz="1800" dirty="0">
                <a:latin typeface="Arial" pitchFamily="-65" charset="0"/>
                <a:ea typeface="ＭＳ Ｐゴシック" pitchFamily="-65" charset="-128"/>
                <a:cs typeface="ＭＳ Ｐゴシック" pitchFamily="-65" charset="-128"/>
              </a:endParaRPr>
            </a:p>
          </p:txBody>
        </p:sp>
      </p:grpSp>
      <p:sp>
        <p:nvSpPr>
          <p:cNvPr id="9258" name="Rectangle 605"/>
          <p:cNvSpPr>
            <a:spLocks noChangeArrowheads="1"/>
          </p:cNvSpPr>
          <p:nvPr/>
        </p:nvSpPr>
        <p:spPr bwMode="gray">
          <a:xfrm>
            <a:off x="6904038" y="4578350"/>
            <a:ext cx="279400" cy="168275"/>
          </a:xfrm>
          <a:prstGeom prst="rect">
            <a:avLst/>
          </a:prstGeom>
          <a:noFill/>
          <a:ln w="9525">
            <a:noFill/>
            <a:miter lim="800000"/>
            <a:headEnd/>
            <a:tailEnd/>
          </a:ln>
        </p:spPr>
        <p:txBody>
          <a:bodyPr wrap="none" lIns="0" tIns="0" rIns="0" bIns="0">
            <a:spAutoFit/>
          </a:bodyPr>
          <a:lstStyle/>
          <a:p>
            <a:pPr defTabSz="1019175"/>
            <a:r>
              <a:rPr lang="en-US" sz="1100">
                <a:solidFill>
                  <a:schemeClr val="bg1"/>
                </a:solidFill>
              </a:rPr>
              <a:t>17%</a:t>
            </a:r>
          </a:p>
        </p:txBody>
      </p:sp>
      <p:sp>
        <p:nvSpPr>
          <p:cNvPr id="9259" name="Rectangle 618"/>
          <p:cNvSpPr>
            <a:spLocks noChangeArrowheads="1"/>
          </p:cNvSpPr>
          <p:nvPr/>
        </p:nvSpPr>
        <p:spPr bwMode="gray">
          <a:xfrm>
            <a:off x="6218238" y="4578350"/>
            <a:ext cx="279400" cy="168275"/>
          </a:xfrm>
          <a:prstGeom prst="rect">
            <a:avLst/>
          </a:prstGeom>
          <a:noFill/>
          <a:ln w="9525">
            <a:noFill/>
            <a:miter lim="800000"/>
            <a:headEnd/>
            <a:tailEnd/>
          </a:ln>
        </p:spPr>
        <p:txBody>
          <a:bodyPr wrap="none" lIns="0" tIns="0" rIns="0" bIns="0">
            <a:spAutoFit/>
          </a:bodyPr>
          <a:lstStyle/>
          <a:p>
            <a:pPr defTabSz="1019175"/>
            <a:r>
              <a:rPr lang="en-US" sz="1100" b="1">
                <a:solidFill>
                  <a:schemeClr val="bg1"/>
                </a:solidFill>
              </a:rPr>
              <a:t>47%</a:t>
            </a:r>
          </a:p>
        </p:txBody>
      </p:sp>
      <p:sp>
        <p:nvSpPr>
          <p:cNvPr id="9260" name="Rectangle 638"/>
          <p:cNvSpPr>
            <a:spLocks noChangeArrowheads="1"/>
          </p:cNvSpPr>
          <p:nvPr/>
        </p:nvSpPr>
        <p:spPr bwMode="gray">
          <a:xfrm>
            <a:off x="1187450" y="4600575"/>
            <a:ext cx="3195638" cy="168275"/>
          </a:xfrm>
          <a:prstGeom prst="rect">
            <a:avLst/>
          </a:prstGeom>
          <a:noFill/>
          <a:ln w="9525">
            <a:noFill/>
            <a:miter lim="800000"/>
            <a:headEnd/>
            <a:tailEnd/>
          </a:ln>
        </p:spPr>
        <p:txBody>
          <a:bodyPr wrap="none" lIns="0" tIns="0" rIns="0" bIns="0">
            <a:spAutoFit/>
          </a:bodyPr>
          <a:lstStyle/>
          <a:p>
            <a:pPr algn="r" defTabSz="1019175"/>
            <a:r>
              <a:rPr lang="en-US" sz="1100"/>
              <a:t>Adapting to consolidations, layoffs and restructuring</a:t>
            </a:r>
          </a:p>
        </p:txBody>
      </p:sp>
      <p:grpSp>
        <p:nvGrpSpPr>
          <p:cNvPr id="9261" name="Group 524"/>
          <p:cNvGrpSpPr>
            <a:grpSpLocks/>
          </p:cNvGrpSpPr>
          <p:nvPr/>
        </p:nvGrpSpPr>
        <p:grpSpPr bwMode="auto">
          <a:xfrm flipH="1">
            <a:off x="6292850" y="3956050"/>
            <a:ext cx="1033463" cy="207963"/>
            <a:chOff x="2593" y="1889"/>
            <a:chExt cx="699" cy="68"/>
          </a:xfrm>
        </p:grpSpPr>
        <p:sp>
          <p:nvSpPr>
            <p:cNvPr id="9330" name="Rectangle 525"/>
            <p:cNvSpPr>
              <a:spLocks noChangeArrowheads="1"/>
            </p:cNvSpPr>
            <p:nvPr/>
          </p:nvSpPr>
          <p:spPr bwMode="gray">
            <a:xfrm>
              <a:off x="2593" y="1889"/>
              <a:ext cx="169" cy="68"/>
            </a:xfrm>
            <a:prstGeom prst="rect">
              <a:avLst/>
            </a:prstGeom>
            <a:solidFill>
              <a:srgbClr val="666666"/>
            </a:solidFill>
            <a:ln w="9525">
              <a:noFill/>
              <a:miter lim="800000"/>
              <a:headEnd/>
              <a:tailEnd/>
            </a:ln>
          </p:spPr>
          <p:txBody>
            <a:bodyPr lIns="101835" tIns="50917" rIns="101835" bIns="50917"/>
            <a:lstStyle/>
            <a:p>
              <a:pPr defTabSz="1019175"/>
              <a:endParaRPr lang="ca-ES"/>
            </a:p>
          </p:txBody>
        </p:sp>
        <p:sp>
          <p:nvSpPr>
            <p:cNvPr id="9331" name="Rectangle 526"/>
            <p:cNvSpPr>
              <a:spLocks noChangeArrowheads="1"/>
            </p:cNvSpPr>
            <p:nvPr/>
          </p:nvSpPr>
          <p:spPr bwMode="gray">
            <a:xfrm>
              <a:off x="2762" y="1889"/>
              <a:ext cx="530" cy="68"/>
            </a:xfrm>
            <a:prstGeom prst="rect">
              <a:avLst/>
            </a:prstGeom>
            <a:solidFill>
              <a:srgbClr val="666666"/>
            </a:solidFill>
            <a:ln w="9525">
              <a:noFill/>
              <a:miter lim="800000"/>
              <a:headEnd/>
              <a:tailEnd/>
            </a:ln>
          </p:spPr>
          <p:txBody>
            <a:bodyPr lIns="101835" tIns="50917" rIns="101835" bIns="50917"/>
            <a:lstStyle/>
            <a:p>
              <a:pPr defTabSz="1019175"/>
              <a:endParaRPr lang="ca-ES"/>
            </a:p>
          </p:txBody>
        </p:sp>
      </p:grpSp>
      <p:grpSp>
        <p:nvGrpSpPr>
          <p:cNvPr id="12" name="Group 564"/>
          <p:cNvGrpSpPr>
            <a:grpSpLocks/>
          </p:cNvGrpSpPr>
          <p:nvPr/>
        </p:nvGrpSpPr>
        <p:grpSpPr bwMode="gray">
          <a:xfrm flipH="1">
            <a:off x="4527559" y="3956017"/>
            <a:ext cx="1765901" cy="207284"/>
            <a:chOff x="3292" y="1889"/>
            <a:chExt cx="1011" cy="115"/>
          </a:xfrm>
          <a:effectLst>
            <a:outerShdw blurRad="50800" dist="38100" dir="2700000" algn="tl" rotWithShape="0">
              <a:srgbClr val="000000">
                <a:alpha val="43000"/>
              </a:srgbClr>
            </a:outerShdw>
          </a:effectLst>
        </p:grpSpPr>
        <p:sp>
          <p:nvSpPr>
            <p:cNvPr id="62594" name="Rectangle 565"/>
            <p:cNvSpPr>
              <a:spLocks noChangeArrowheads="1"/>
            </p:cNvSpPr>
            <p:nvPr/>
          </p:nvSpPr>
          <p:spPr bwMode="gray">
            <a:xfrm>
              <a:off x="3292" y="1889"/>
              <a:ext cx="213" cy="115"/>
            </a:xfrm>
            <a:prstGeom prst="rect">
              <a:avLst/>
            </a:prstGeom>
            <a:solidFill>
              <a:srgbClr val="3366CC"/>
            </a:solidFill>
            <a:ln w="9525">
              <a:noFill/>
              <a:miter lim="800000"/>
              <a:headEnd/>
              <a:tailEnd/>
            </a:ln>
          </p:spPr>
          <p:txBody>
            <a:bodyPr/>
            <a:lstStyle/>
            <a:p>
              <a:pPr>
                <a:defRPr/>
              </a:pPr>
              <a:endParaRPr lang="en-US" sz="1800" dirty="0">
                <a:latin typeface="Arial" pitchFamily="-65" charset="0"/>
                <a:ea typeface="ＭＳ Ｐゴシック" pitchFamily="-65" charset="-128"/>
                <a:cs typeface="ＭＳ Ｐゴシック" pitchFamily="-65" charset="-128"/>
              </a:endParaRPr>
            </a:p>
          </p:txBody>
        </p:sp>
        <p:sp>
          <p:nvSpPr>
            <p:cNvPr id="62595" name="Rectangle 566"/>
            <p:cNvSpPr>
              <a:spLocks noChangeArrowheads="1"/>
            </p:cNvSpPr>
            <p:nvPr/>
          </p:nvSpPr>
          <p:spPr bwMode="gray">
            <a:xfrm>
              <a:off x="3505" y="1889"/>
              <a:ext cx="798" cy="115"/>
            </a:xfrm>
            <a:prstGeom prst="rect">
              <a:avLst/>
            </a:prstGeom>
            <a:solidFill>
              <a:srgbClr val="3366CC"/>
            </a:solidFill>
            <a:ln w="9525">
              <a:noFill/>
              <a:miter lim="800000"/>
              <a:headEnd/>
              <a:tailEnd/>
            </a:ln>
          </p:spPr>
          <p:txBody>
            <a:bodyPr/>
            <a:lstStyle/>
            <a:p>
              <a:pPr>
                <a:defRPr/>
              </a:pPr>
              <a:endParaRPr lang="en-US" sz="1800" dirty="0">
                <a:latin typeface="Arial" pitchFamily="-65" charset="0"/>
                <a:ea typeface="ＭＳ Ｐゴシック" pitchFamily="-65" charset="-128"/>
                <a:cs typeface="ＭＳ Ｐゴシック" pitchFamily="-65" charset="-128"/>
              </a:endParaRPr>
            </a:p>
          </p:txBody>
        </p:sp>
      </p:grpSp>
      <p:sp>
        <p:nvSpPr>
          <p:cNvPr id="9263" name="Rectangle 606"/>
          <p:cNvSpPr>
            <a:spLocks noChangeArrowheads="1"/>
          </p:cNvSpPr>
          <p:nvPr/>
        </p:nvSpPr>
        <p:spPr bwMode="gray">
          <a:xfrm>
            <a:off x="7023100" y="3983038"/>
            <a:ext cx="279400" cy="168275"/>
          </a:xfrm>
          <a:prstGeom prst="rect">
            <a:avLst/>
          </a:prstGeom>
          <a:noFill/>
          <a:ln w="9525">
            <a:noFill/>
            <a:miter lim="800000"/>
            <a:headEnd/>
            <a:tailEnd/>
          </a:ln>
        </p:spPr>
        <p:txBody>
          <a:bodyPr wrap="none" lIns="0" tIns="0" rIns="0" bIns="0">
            <a:spAutoFit/>
          </a:bodyPr>
          <a:lstStyle/>
          <a:p>
            <a:pPr defTabSz="1019175"/>
            <a:r>
              <a:rPr lang="en-US" sz="1100">
                <a:solidFill>
                  <a:schemeClr val="bg1"/>
                </a:solidFill>
              </a:rPr>
              <a:t>25%</a:t>
            </a:r>
          </a:p>
        </p:txBody>
      </p:sp>
      <p:sp>
        <p:nvSpPr>
          <p:cNvPr id="9264" name="Rectangle 619"/>
          <p:cNvSpPr>
            <a:spLocks noChangeArrowheads="1"/>
          </p:cNvSpPr>
          <p:nvPr/>
        </p:nvSpPr>
        <p:spPr bwMode="gray">
          <a:xfrm>
            <a:off x="5989638" y="3968750"/>
            <a:ext cx="279400" cy="168275"/>
          </a:xfrm>
          <a:prstGeom prst="rect">
            <a:avLst/>
          </a:prstGeom>
          <a:noFill/>
          <a:ln w="9525">
            <a:noFill/>
            <a:miter lim="800000"/>
            <a:headEnd/>
            <a:tailEnd/>
          </a:ln>
        </p:spPr>
        <p:txBody>
          <a:bodyPr wrap="none" lIns="0" tIns="0" rIns="0" bIns="0">
            <a:spAutoFit/>
          </a:bodyPr>
          <a:lstStyle/>
          <a:p>
            <a:pPr defTabSz="1019175"/>
            <a:r>
              <a:rPr lang="en-US" sz="1100" b="1">
                <a:solidFill>
                  <a:schemeClr val="bg1"/>
                </a:solidFill>
              </a:rPr>
              <a:t>42%</a:t>
            </a:r>
          </a:p>
        </p:txBody>
      </p:sp>
      <p:sp>
        <p:nvSpPr>
          <p:cNvPr id="9265" name="Rectangle 639"/>
          <p:cNvSpPr>
            <a:spLocks noChangeArrowheads="1"/>
          </p:cNvSpPr>
          <p:nvPr/>
        </p:nvSpPr>
        <p:spPr bwMode="gray">
          <a:xfrm>
            <a:off x="2916238" y="3997325"/>
            <a:ext cx="1466850" cy="168275"/>
          </a:xfrm>
          <a:prstGeom prst="rect">
            <a:avLst/>
          </a:prstGeom>
          <a:noFill/>
          <a:ln w="9525">
            <a:noFill/>
            <a:miter lim="800000"/>
            <a:headEnd/>
            <a:tailEnd/>
          </a:ln>
        </p:spPr>
        <p:txBody>
          <a:bodyPr wrap="none" lIns="0" tIns="0" rIns="0" bIns="0">
            <a:spAutoFit/>
          </a:bodyPr>
          <a:lstStyle/>
          <a:p>
            <a:pPr algn="r" defTabSz="1019175"/>
            <a:r>
              <a:rPr lang="en-US" sz="1100">
                <a:solidFill>
                  <a:srgbClr val="000000"/>
                </a:solidFill>
              </a:rPr>
              <a:t>Improving cash position</a:t>
            </a:r>
            <a:endParaRPr lang="en-US" sz="1100"/>
          </a:p>
        </p:txBody>
      </p:sp>
      <p:grpSp>
        <p:nvGrpSpPr>
          <p:cNvPr id="9266" name="Group 527"/>
          <p:cNvGrpSpPr>
            <a:grpSpLocks/>
          </p:cNvGrpSpPr>
          <p:nvPr/>
        </p:nvGrpSpPr>
        <p:grpSpPr bwMode="auto">
          <a:xfrm flipH="1">
            <a:off x="7613650" y="2744788"/>
            <a:ext cx="420688" cy="209550"/>
            <a:chOff x="2593" y="2052"/>
            <a:chExt cx="261" cy="115"/>
          </a:xfrm>
        </p:grpSpPr>
        <p:sp>
          <p:nvSpPr>
            <p:cNvPr id="9328" name="Rectangle 528"/>
            <p:cNvSpPr>
              <a:spLocks noChangeArrowheads="1"/>
            </p:cNvSpPr>
            <p:nvPr/>
          </p:nvSpPr>
          <p:spPr bwMode="gray">
            <a:xfrm>
              <a:off x="2593" y="2052"/>
              <a:ext cx="21" cy="115"/>
            </a:xfrm>
            <a:prstGeom prst="rect">
              <a:avLst/>
            </a:prstGeom>
            <a:solidFill>
              <a:srgbClr val="666666"/>
            </a:solidFill>
            <a:ln w="9525">
              <a:noFill/>
              <a:miter lim="800000"/>
              <a:headEnd/>
              <a:tailEnd/>
            </a:ln>
          </p:spPr>
          <p:txBody>
            <a:bodyPr lIns="101835" tIns="50917" rIns="101835" bIns="50917"/>
            <a:lstStyle/>
            <a:p>
              <a:pPr defTabSz="1019175"/>
              <a:endParaRPr lang="ca-ES"/>
            </a:p>
          </p:txBody>
        </p:sp>
        <p:sp>
          <p:nvSpPr>
            <p:cNvPr id="9329" name="Rectangle 529"/>
            <p:cNvSpPr>
              <a:spLocks noChangeArrowheads="1"/>
            </p:cNvSpPr>
            <p:nvPr/>
          </p:nvSpPr>
          <p:spPr bwMode="gray">
            <a:xfrm>
              <a:off x="2614" y="2052"/>
              <a:ext cx="240" cy="115"/>
            </a:xfrm>
            <a:prstGeom prst="rect">
              <a:avLst/>
            </a:prstGeom>
            <a:solidFill>
              <a:srgbClr val="666666"/>
            </a:solidFill>
            <a:ln w="9525">
              <a:noFill/>
              <a:miter lim="800000"/>
              <a:headEnd/>
              <a:tailEnd/>
            </a:ln>
          </p:spPr>
          <p:txBody>
            <a:bodyPr lIns="101835" tIns="50917" rIns="101835" bIns="50917"/>
            <a:lstStyle/>
            <a:p>
              <a:pPr defTabSz="1019175"/>
              <a:endParaRPr lang="ca-ES"/>
            </a:p>
          </p:txBody>
        </p:sp>
      </p:grpSp>
      <p:grpSp>
        <p:nvGrpSpPr>
          <p:cNvPr id="14" name="Group 567"/>
          <p:cNvGrpSpPr>
            <a:grpSpLocks/>
          </p:cNvGrpSpPr>
          <p:nvPr/>
        </p:nvGrpSpPr>
        <p:grpSpPr bwMode="gray">
          <a:xfrm flipH="1">
            <a:off x="4527562" y="2747542"/>
            <a:ext cx="3086689" cy="206333"/>
            <a:chOff x="2854" y="2052"/>
            <a:chExt cx="1767" cy="115"/>
          </a:xfrm>
          <a:effectLst>
            <a:outerShdw blurRad="50800" dist="38100" dir="2700000" algn="tl" rotWithShape="0">
              <a:srgbClr val="000000">
                <a:alpha val="43000"/>
              </a:srgbClr>
            </a:outerShdw>
          </a:effectLst>
        </p:grpSpPr>
        <p:sp>
          <p:nvSpPr>
            <p:cNvPr id="62590" name="Rectangle 568"/>
            <p:cNvSpPr>
              <a:spLocks noChangeArrowheads="1"/>
            </p:cNvSpPr>
            <p:nvPr/>
          </p:nvSpPr>
          <p:spPr bwMode="gray">
            <a:xfrm>
              <a:off x="2854" y="2052"/>
              <a:ext cx="566" cy="115"/>
            </a:xfrm>
            <a:prstGeom prst="rect">
              <a:avLst/>
            </a:prstGeom>
            <a:solidFill>
              <a:srgbClr val="3366CC"/>
            </a:solidFill>
            <a:ln w="9525">
              <a:noFill/>
              <a:miter lim="800000"/>
              <a:headEnd/>
              <a:tailEnd/>
            </a:ln>
          </p:spPr>
          <p:txBody>
            <a:bodyPr/>
            <a:lstStyle/>
            <a:p>
              <a:pPr>
                <a:defRPr/>
              </a:pPr>
              <a:endParaRPr lang="en-US" sz="1800" dirty="0">
                <a:latin typeface="Arial" pitchFamily="-65" charset="0"/>
                <a:ea typeface="ＭＳ Ｐゴシック" pitchFamily="-65" charset="-128"/>
                <a:cs typeface="ＭＳ Ｐゴシック" pitchFamily="-65" charset="-128"/>
              </a:endParaRPr>
            </a:p>
          </p:txBody>
        </p:sp>
        <p:sp>
          <p:nvSpPr>
            <p:cNvPr id="62591" name="Rectangle 569"/>
            <p:cNvSpPr>
              <a:spLocks noChangeArrowheads="1"/>
            </p:cNvSpPr>
            <p:nvPr/>
          </p:nvSpPr>
          <p:spPr bwMode="gray">
            <a:xfrm>
              <a:off x="3420" y="2052"/>
              <a:ext cx="1201" cy="115"/>
            </a:xfrm>
            <a:prstGeom prst="rect">
              <a:avLst/>
            </a:prstGeom>
            <a:solidFill>
              <a:srgbClr val="3366CC"/>
            </a:solidFill>
            <a:ln w="9525">
              <a:noFill/>
              <a:miter lim="800000"/>
              <a:headEnd/>
              <a:tailEnd/>
            </a:ln>
          </p:spPr>
          <p:txBody>
            <a:bodyPr/>
            <a:lstStyle/>
            <a:p>
              <a:pPr>
                <a:defRPr/>
              </a:pPr>
              <a:endParaRPr lang="en-US" sz="1800" dirty="0">
                <a:latin typeface="Arial" pitchFamily="-65" charset="0"/>
                <a:ea typeface="ＭＳ Ｐゴシック" pitchFamily="-65" charset="-128"/>
                <a:cs typeface="ＭＳ Ｐゴシック" pitchFamily="-65" charset="-128"/>
              </a:endParaRPr>
            </a:p>
          </p:txBody>
        </p:sp>
      </p:grpSp>
      <p:sp>
        <p:nvSpPr>
          <p:cNvPr id="9268" name="Rectangle 607"/>
          <p:cNvSpPr>
            <a:spLocks noChangeArrowheads="1"/>
          </p:cNvSpPr>
          <p:nvPr/>
        </p:nvSpPr>
        <p:spPr bwMode="gray">
          <a:xfrm>
            <a:off x="7715250" y="2755900"/>
            <a:ext cx="279400" cy="168275"/>
          </a:xfrm>
          <a:prstGeom prst="rect">
            <a:avLst/>
          </a:prstGeom>
          <a:noFill/>
          <a:ln w="9525">
            <a:noFill/>
            <a:miter lim="800000"/>
            <a:headEnd/>
            <a:tailEnd/>
          </a:ln>
        </p:spPr>
        <p:txBody>
          <a:bodyPr wrap="none" lIns="0" tIns="0" rIns="0" bIns="0">
            <a:spAutoFit/>
          </a:bodyPr>
          <a:lstStyle/>
          <a:p>
            <a:pPr defTabSz="1019175"/>
            <a:r>
              <a:rPr lang="en-US" sz="1100">
                <a:solidFill>
                  <a:schemeClr val="bg1"/>
                </a:solidFill>
              </a:rPr>
              <a:t>12%</a:t>
            </a:r>
          </a:p>
        </p:txBody>
      </p:sp>
      <p:sp>
        <p:nvSpPr>
          <p:cNvPr id="9269" name="Rectangle 620"/>
          <p:cNvSpPr>
            <a:spLocks noChangeArrowheads="1"/>
          </p:cNvSpPr>
          <p:nvPr/>
        </p:nvSpPr>
        <p:spPr bwMode="gray">
          <a:xfrm>
            <a:off x="7285038" y="2755900"/>
            <a:ext cx="279400" cy="168275"/>
          </a:xfrm>
          <a:prstGeom prst="rect">
            <a:avLst/>
          </a:prstGeom>
          <a:noFill/>
          <a:ln w="9525">
            <a:noFill/>
            <a:miter lim="800000"/>
            <a:headEnd/>
            <a:tailEnd/>
          </a:ln>
        </p:spPr>
        <p:txBody>
          <a:bodyPr wrap="none" lIns="0" tIns="0" rIns="0" bIns="0">
            <a:spAutoFit/>
          </a:bodyPr>
          <a:lstStyle/>
          <a:p>
            <a:pPr defTabSz="1019175"/>
            <a:r>
              <a:rPr lang="en-US" sz="1100" b="1">
                <a:solidFill>
                  <a:schemeClr val="bg1"/>
                </a:solidFill>
              </a:rPr>
              <a:t>72%</a:t>
            </a:r>
          </a:p>
        </p:txBody>
      </p:sp>
      <p:sp>
        <p:nvSpPr>
          <p:cNvPr id="9270" name="Rectangle 640"/>
          <p:cNvSpPr>
            <a:spLocks noChangeArrowheads="1"/>
          </p:cNvSpPr>
          <p:nvPr/>
        </p:nvSpPr>
        <p:spPr bwMode="gray">
          <a:xfrm>
            <a:off x="647700" y="2782888"/>
            <a:ext cx="3735388" cy="168275"/>
          </a:xfrm>
          <a:prstGeom prst="rect">
            <a:avLst/>
          </a:prstGeom>
          <a:noFill/>
          <a:ln w="9525">
            <a:noFill/>
            <a:miter lim="800000"/>
            <a:headEnd/>
            <a:tailEnd/>
          </a:ln>
        </p:spPr>
        <p:txBody>
          <a:bodyPr wrap="none" lIns="0" tIns="0" rIns="0" bIns="0">
            <a:spAutoFit/>
          </a:bodyPr>
          <a:lstStyle/>
          <a:p>
            <a:pPr algn="r" defTabSz="1019175"/>
            <a:r>
              <a:rPr lang="en-US" sz="1100" b="1"/>
              <a:t>Improving access to &amp; leveraging customer information </a:t>
            </a:r>
          </a:p>
        </p:txBody>
      </p:sp>
      <p:grpSp>
        <p:nvGrpSpPr>
          <p:cNvPr id="9271" name="Group 530"/>
          <p:cNvGrpSpPr>
            <a:grpSpLocks/>
          </p:cNvGrpSpPr>
          <p:nvPr/>
        </p:nvGrpSpPr>
        <p:grpSpPr bwMode="auto">
          <a:xfrm flipH="1">
            <a:off x="6326188" y="4873625"/>
            <a:ext cx="838200" cy="207963"/>
            <a:chOff x="2593" y="2221"/>
            <a:chExt cx="445" cy="115"/>
          </a:xfrm>
        </p:grpSpPr>
        <p:sp>
          <p:nvSpPr>
            <p:cNvPr id="9326" name="Rectangle 531"/>
            <p:cNvSpPr>
              <a:spLocks noChangeArrowheads="1"/>
            </p:cNvSpPr>
            <p:nvPr/>
          </p:nvSpPr>
          <p:spPr bwMode="gray">
            <a:xfrm>
              <a:off x="2593" y="2221"/>
              <a:ext cx="92" cy="115"/>
            </a:xfrm>
            <a:prstGeom prst="rect">
              <a:avLst/>
            </a:prstGeom>
            <a:solidFill>
              <a:srgbClr val="666666"/>
            </a:solidFill>
            <a:ln w="9525">
              <a:noFill/>
              <a:miter lim="800000"/>
              <a:headEnd/>
              <a:tailEnd/>
            </a:ln>
          </p:spPr>
          <p:txBody>
            <a:bodyPr lIns="101835" tIns="50917" rIns="101835" bIns="50917"/>
            <a:lstStyle/>
            <a:p>
              <a:pPr defTabSz="1019175"/>
              <a:endParaRPr lang="ca-ES"/>
            </a:p>
          </p:txBody>
        </p:sp>
        <p:sp>
          <p:nvSpPr>
            <p:cNvPr id="9327" name="Rectangle 532"/>
            <p:cNvSpPr>
              <a:spLocks noChangeArrowheads="1"/>
            </p:cNvSpPr>
            <p:nvPr/>
          </p:nvSpPr>
          <p:spPr bwMode="gray">
            <a:xfrm>
              <a:off x="2685" y="2221"/>
              <a:ext cx="353" cy="115"/>
            </a:xfrm>
            <a:prstGeom prst="rect">
              <a:avLst/>
            </a:prstGeom>
            <a:solidFill>
              <a:srgbClr val="666666"/>
            </a:solidFill>
            <a:ln w="9525">
              <a:noFill/>
              <a:miter lim="800000"/>
              <a:headEnd/>
              <a:tailEnd/>
            </a:ln>
          </p:spPr>
          <p:txBody>
            <a:bodyPr lIns="101835" tIns="50917" rIns="101835" bIns="50917"/>
            <a:lstStyle/>
            <a:p>
              <a:pPr defTabSz="1019175"/>
              <a:endParaRPr lang="ca-ES"/>
            </a:p>
          </p:txBody>
        </p:sp>
      </p:grpSp>
      <p:grpSp>
        <p:nvGrpSpPr>
          <p:cNvPr id="16" name="Group 570"/>
          <p:cNvGrpSpPr>
            <a:grpSpLocks/>
          </p:cNvGrpSpPr>
          <p:nvPr/>
        </p:nvGrpSpPr>
        <p:grpSpPr bwMode="gray">
          <a:xfrm flipH="1">
            <a:off x="4525258" y="4870442"/>
            <a:ext cx="1811156" cy="206334"/>
            <a:chOff x="3038" y="2189"/>
            <a:chExt cx="1110" cy="115"/>
          </a:xfrm>
          <a:effectLst>
            <a:outerShdw blurRad="50800" dist="38100" dir="2700000" algn="tl" rotWithShape="0">
              <a:srgbClr val="000000">
                <a:alpha val="43000"/>
              </a:srgbClr>
            </a:outerShdw>
          </a:effectLst>
        </p:grpSpPr>
        <p:sp>
          <p:nvSpPr>
            <p:cNvPr id="62586" name="Rectangle 571"/>
            <p:cNvSpPr>
              <a:spLocks noChangeArrowheads="1"/>
            </p:cNvSpPr>
            <p:nvPr/>
          </p:nvSpPr>
          <p:spPr bwMode="gray">
            <a:xfrm>
              <a:off x="3038" y="2189"/>
              <a:ext cx="353" cy="115"/>
            </a:xfrm>
            <a:prstGeom prst="rect">
              <a:avLst/>
            </a:prstGeom>
            <a:solidFill>
              <a:srgbClr val="3366CC"/>
            </a:solidFill>
            <a:ln w="9525">
              <a:noFill/>
              <a:miter lim="800000"/>
              <a:headEnd/>
              <a:tailEnd/>
            </a:ln>
          </p:spPr>
          <p:txBody>
            <a:bodyPr/>
            <a:lstStyle/>
            <a:p>
              <a:pPr>
                <a:defRPr/>
              </a:pPr>
              <a:endParaRPr lang="en-US" sz="1800" dirty="0">
                <a:latin typeface="Arial" pitchFamily="-65" charset="0"/>
                <a:ea typeface="ＭＳ Ｐゴシック" pitchFamily="-65" charset="-128"/>
                <a:cs typeface="ＭＳ Ｐゴシック" pitchFamily="-65" charset="-128"/>
              </a:endParaRPr>
            </a:p>
          </p:txBody>
        </p:sp>
        <p:sp>
          <p:nvSpPr>
            <p:cNvPr id="62587" name="Rectangle 572"/>
            <p:cNvSpPr>
              <a:spLocks noChangeArrowheads="1"/>
            </p:cNvSpPr>
            <p:nvPr/>
          </p:nvSpPr>
          <p:spPr bwMode="gray">
            <a:xfrm>
              <a:off x="3391" y="2189"/>
              <a:ext cx="757" cy="115"/>
            </a:xfrm>
            <a:prstGeom prst="rect">
              <a:avLst/>
            </a:prstGeom>
            <a:solidFill>
              <a:srgbClr val="3366CC"/>
            </a:solidFill>
            <a:ln w="9525">
              <a:noFill/>
              <a:miter lim="800000"/>
              <a:headEnd/>
              <a:tailEnd/>
            </a:ln>
          </p:spPr>
          <p:txBody>
            <a:bodyPr/>
            <a:lstStyle/>
            <a:p>
              <a:pPr>
                <a:defRPr/>
              </a:pPr>
              <a:endParaRPr lang="en-US" sz="1800" dirty="0">
                <a:latin typeface="Arial" pitchFamily="-65" charset="0"/>
                <a:ea typeface="ＭＳ Ｐゴシック" pitchFamily="-65" charset="-128"/>
                <a:cs typeface="ＭＳ Ｐゴシック" pitchFamily="-65" charset="-128"/>
              </a:endParaRPr>
            </a:p>
          </p:txBody>
        </p:sp>
      </p:grpSp>
      <p:sp>
        <p:nvSpPr>
          <p:cNvPr id="9273" name="Rectangle 608"/>
          <p:cNvSpPr>
            <a:spLocks noChangeArrowheads="1"/>
          </p:cNvSpPr>
          <p:nvPr/>
        </p:nvSpPr>
        <p:spPr bwMode="gray">
          <a:xfrm>
            <a:off x="6851650" y="4886325"/>
            <a:ext cx="279400" cy="168275"/>
          </a:xfrm>
          <a:prstGeom prst="rect">
            <a:avLst/>
          </a:prstGeom>
          <a:noFill/>
          <a:ln w="9525">
            <a:noFill/>
            <a:miter lim="800000"/>
            <a:headEnd/>
            <a:tailEnd/>
          </a:ln>
        </p:spPr>
        <p:txBody>
          <a:bodyPr wrap="none" lIns="0" tIns="0" rIns="0" bIns="0">
            <a:spAutoFit/>
          </a:bodyPr>
          <a:lstStyle/>
          <a:p>
            <a:pPr defTabSz="1019175"/>
            <a:r>
              <a:rPr lang="en-US" sz="1100">
                <a:solidFill>
                  <a:schemeClr val="bg1"/>
                </a:solidFill>
              </a:rPr>
              <a:t>20%</a:t>
            </a:r>
          </a:p>
        </p:txBody>
      </p:sp>
      <p:sp>
        <p:nvSpPr>
          <p:cNvPr id="9274" name="Rectangle 621"/>
          <p:cNvSpPr>
            <a:spLocks noChangeArrowheads="1"/>
          </p:cNvSpPr>
          <p:nvPr/>
        </p:nvSpPr>
        <p:spPr bwMode="gray">
          <a:xfrm>
            <a:off x="6002338" y="4886325"/>
            <a:ext cx="279400" cy="168275"/>
          </a:xfrm>
          <a:prstGeom prst="rect">
            <a:avLst/>
          </a:prstGeom>
          <a:noFill/>
          <a:ln w="9525">
            <a:noFill/>
            <a:miter lim="800000"/>
            <a:headEnd/>
            <a:tailEnd/>
          </a:ln>
        </p:spPr>
        <p:txBody>
          <a:bodyPr wrap="none" lIns="0" tIns="0" rIns="0" bIns="0">
            <a:spAutoFit/>
          </a:bodyPr>
          <a:lstStyle/>
          <a:p>
            <a:pPr defTabSz="1019175"/>
            <a:r>
              <a:rPr lang="en-US" sz="1100" b="1">
                <a:solidFill>
                  <a:schemeClr val="bg1"/>
                </a:solidFill>
              </a:rPr>
              <a:t>43%</a:t>
            </a:r>
          </a:p>
        </p:txBody>
      </p:sp>
      <p:sp>
        <p:nvSpPr>
          <p:cNvPr id="9275" name="Rectangle 641"/>
          <p:cNvSpPr>
            <a:spLocks noChangeArrowheads="1"/>
          </p:cNvSpPr>
          <p:nvPr/>
        </p:nvSpPr>
        <p:spPr bwMode="gray">
          <a:xfrm>
            <a:off x="2773363" y="4908550"/>
            <a:ext cx="1609725" cy="168275"/>
          </a:xfrm>
          <a:prstGeom prst="rect">
            <a:avLst/>
          </a:prstGeom>
          <a:noFill/>
          <a:ln w="9525">
            <a:noFill/>
            <a:miter lim="800000"/>
            <a:headEnd/>
            <a:tailEnd/>
          </a:ln>
        </p:spPr>
        <p:txBody>
          <a:bodyPr wrap="none" lIns="0" tIns="0" rIns="0" bIns="0">
            <a:spAutoFit/>
          </a:bodyPr>
          <a:lstStyle/>
          <a:p>
            <a:pPr algn="r" defTabSz="1019175"/>
            <a:r>
              <a:rPr lang="en-US" sz="1100">
                <a:solidFill>
                  <a:srgbClr val="000000"/>
                </a:solidFill>
              </a:rPr>
              <a:t>Changing business model</a:t>
            </a:r>
            <a:endParaRPr lang="en-US" sz="1100"/>
          </a:p>
        </p:txBody>
      </p:sp>
      <p:sp>
        <p:nvSpPr>
          <p:cNvPr id="9276" name="Rectangle 643"/>
          <p:cNvSpPr>
            <a:spLocks noChangeArrowheads="1"/>
          </p:cNvSpPr>
          <p:nvPr/>
        </p:nvSpPr>
        <p:spPr bwMode="gray">
          <a:xfrm>
            <a:off x="3405188" y="3382963"/>
            <a:ext cx="977900" cy="168275"/>
          </a:xfrm>
          <a:prstGeom prst="rect">
            <a:avLst/>
          </a:prstGeom>
          <a:noFill/>
          <a:ln w="9525">
            <a:noFill/>
            <a:miter lim="800000"/>
            <a:headEnd/>
            <a:tailEnd/>
          </a:ln>
        </p:spPr>
        <p:txBody>
          <a:bodyPr wrap="none" lIns="0" tIns="0" rIns="0" bIns="0">
            <a:spAutoFit/>
          </a:bodyPr>
          <a:lstStyle/>
          <a:p>
            <a:pPr algn="r" defTabSz="1019175"/>
            <a:r>
              <a:rPr lang="en-US" sz="1100">
                <a:solidFill>
                  <a:srgbClr val="000000"/>
                </a:solidFill>
              </a:rPr>
              <a:t>Improving sales</a:t>
            </a:r>
            <a:endParaRPr lang="en-US" sz="1100"/>
          </a:p>
        </p:txBody>
      </p:sp>
      <p:sp>
        <p:nvSpPr>
          <p:cNvPr id="9277" name="Rectangle 539"/>
          <p:cNvSpPr>
            <a:spLocks noChangeArrowheads="1"/>
          </p:cNvSpPr>
          <p:nvPr/>
        </p:nvSpPr>
        <p:spPr bwMode="gray">
          <a:xfrm flipH="1">
            <a:off x="6611938" y="5178425"/>
            <a:ext cx="390525" cy="206375"/>
          </a:xfrm>
          <a:prstGeom prst="rect">
            <a:avLst/>
          </a:prstGeom>
          <a:solidFill>
            <a:srgbClr val="666666"/>
          </a:solidFill>
          <a:ln w="9525">
            <a:noFill/>
            <a:miter lim="800000"/>
            <a:headEnd/>
            <a:tailEnd/>
          </a:ln>
        </p:spPr>
        <p:txBody>
          <a:bodyPr lIns="101835" tIns="50917" rIns="101835" bIns="50917"/>
          <a:lstStyle/>
          <a:p>
            <a:pPr defTabSz="1019175"/>
            <a:endParaRPr lang="ca-ES"/>
          </a:p>
        </p:txBody>
      </p:sp>
      <p:grpSp>
        <p:nvGrpSpPr>
          <p:cNvPr id="17" name="Group 579"/>
          <p:cNvGrpSpPr>
            <a:grpSpLocks/>
          </p:cNvGrpSpPr>
          <p:nvPr/>
        </p:nvGrpSpPr>
        <p:grpSpPr bwMode="gray">
          <a:xfrm flipH="1">
            <a:off x="4526503" y="5178176"/>
            <a:ext cx="2095352" cy="207285"/>
            <a:chOff x="2833" y="2723"/>
            <a:chExt cx="1237" cy="115"/>
          </a:xfrm>
          <a:effectLst>
            <a:outerShdw blurRad="50800" dist="38100" dir="2700000" algn="tl" rotWithShape="0">
              <a:srgbClr val="000000">
                <a:alpha val="43000"/>
              </a:srgbClr>
            </a:outerShdw>
          </a:effectLst>
        </p:grpSpPr>
        <p:sp>
          <p:nvSpPr>
            <p:cNvPr id="62584" name="Rectangle 580"/>
            <p:cNvSpPr>
              <a:spLocks noChangeArrowheads="1"/>
            </p:cNvSpPr>
            <p:nvPr/>
          </p:nvSpPr>
          <p:spPr bwMode="gray">
            <a:xfrm>
              <a:off x="2833" y="2723"/>
              <a:ext cx="403" cy="115"/>
            </a:xfrm>
            <a:prstGeom prst="rect">
              <a:avLst/>
            </a:prstGeom>
            <a:solidFill>
              <a:srgbClr val="3366CC"/>
            </a:solidFill>
            <a:ln w="9525">
              <a:noFill/>
              <a:miter lim="800000"/>
              <a:headEnd/>
              <a:tailEnd/>
            </a:ln>
          </p:spPr>
          <p:txBody>
            <a:bodyPr/>
            <a:lstStyle/>
            <a:p>
              <a:pPr>
                <a:defRPr/>
              </a:pPr>
              <a:endParaRPr lang="en-US" sz="1800" dirty="0">
                <a:latin typeface="Arial" pitchFamily="-65" charset="0"/>
                <a:ea typeface="ＭＳ Ｐゴシック" pitchFamily="-65" charset="-128"/>
                <a:cs typeface="ＭＳ Ｐゴシック" pitchFamily="-65" charset="-128"/>
              </a:endParaRPr>
            </a:p>
          </p:txBody>
        </p:sp>
        <p:sp>
          <p:nvSpPr>
            <p:cNvPr id="62585" name="Rectangle 581"/>
            <p:cNvSpPr>
              <a:spLocks noChangeArrowheads="1"/>
            </p:cNvSpPr>
            <p:nvPr/>
          </p:nvSpPr>
          <p:spPr bwMode="gray">
            <a:xfrm>
              <a:off x="3236" y="2723"/>
              <a:ext cx="834" cy="115"/>
            </a:xfrm>
            <a:prstGeom prst="rect">
              <a:avLst/>
            </a:prstGeom>
            <a:solidFill>
              <a:srgbClr val="3366CC"/>
            </a:solidFill>
            <a:ln w="9525">
              <a:noFill/>
              <a:miter lim="800000"/>
              <a:headEnd/>
              <a:tailEnd/>
            </a:ln>
          </p:spPr>
          <p:txBody>
            <a:bodyPr/>
            <a:lstStyle/>
            <a:p>
              <a:pPr>
                <a:defRPr/>
              </a:pPr>
              <a:endParaRPr lang="en-US" sz="1800" dirty="0">
                <a:latin typeface="Arial" pitchFamily="-65" charset="0"/>
                <a:ea typeface="ＭＳ Ｐゴシック" pitchFamily="-65" charset="-128"/>
                <a:cs typeface="ＭＳ Ｐゴシック" pitchFamily="-65" charset="-128"/>
              </a:endParaRPr>
            </a:p>
          </p:txBody>
        </p:sp>
      </p:grpSp>
      <p:sp>
        <p:nvSpPr>
          <p:cNvPr id="9279" name="Rectangle 610"/>
          <p:cNvSpPr>
            <a:spLocks noChangeArrowheads="1"/>
          </p:cNvSpPr>
          <p:nvPr/>
        </p:nvSpPr>
        <p:spPr bwMode="gray">
          <a:xfrm>
            <a:off x="6724650" y="5184775"/>
            <a:ext cx="279400" cy="168275"/>
          </a:xfrm>
          <a:prstGeom prst="rect">
            <a:avLst/>
          </a:prstGeom>
          <a:noFill/>
          <a:ln w="9525">
            <a:noFill/>
            <a:miter lim="800000"/>
            <a:headEnd/>
            <a:tailEnd/>
          </a:ln>
        </p:spPr>
        <p:txBody>
          <a:bodyPr wrap="none" lIns="0" tIns="0" rIns="0" bIns="0">
            <a:spAutoFit/>
          </a:bodyPr>
          <a:lstStyle/>
          <a:p>
            <a:pPr defTabSz="1019175"/>
            <a:r>
              <a:rPr lang="en-US" sz="1100">
                <a:solidFill>
                  <a:schemeClr val="bg1"/>
                </a:solidFill>
              </a:rPr>
              <a:t>10%</a:t>
            </a:r>
          </a:p>
        </p:txBody>
      </p:sp>
      <p:sp>
        <p:nvSpPr>
          <p:cNvPr id="9280" name="Rectangle 624"/>
          <p:cNvSpPr>
            <a:spLocks noChangeArrowheads="1"/>
          </p:cNvSpPr>
          <p:nvPr/>
        </p:nvSpPr>
        <p:spPr bwMode="gray">
          <a:xfrm>
            <a:off x="6335713" y="5184775"/>
            <a:ext cx="279400" cy="168275"/>
          </a:xfrm>
          <a:prstGeom prst="rect">
            <a:avLst/>
          </a:prstGeom>
          <a:noFill/>
          <a:ln w="9525">
            <a:noFill/>
            <a:miter lim="800000"/>
            <a:headEnd/>
            <a:tailEnd/>
          </a:ln>
        </p:spPr>
        <p:txBody>
          <a:bodyPr wrap="none" lIns="0" tIns="0" rIns="0" bIns="0">
            <a:spAutoFit/>
          </a:bodyPr>
          <a:lstStyle/>
          <a:p>
            <a:pPr defTabSz="1019175"/>
            <a:r>
              <a:rPr lang="en-US" sz="1100" b="1">
                <a:solidFill>
                  <a:schemeClr val="bg1"/>
                </a:solidFill>
              </a:rPr>
              <a:t>50%</a:t>
            </a:r>
          </a:p>
        </p:txBody>
      </p:sp>
      <p:sp>
        <p:nvSpPr>
          <p:cNvPr id="9281" name="Rectangle 644"/>
          <p:cNvSpPr>
            <a:spLocks noChangeArrowheads="1"/>
          </p:cNvSpPr>
          <p:nvPr/>
        </p:nvSpPr>
        <p:spPr bwMode="gray">
          <a:xfrm>
            <a:off x="1978025" y="5218113"/>
            <a:ext cx="2405063" cy="168275"/>
          </a:xfrm>
          <a:prstGeom prst="rect">
            <a:avLst/>
          </a:prstGeom>
          <a:noFill/>
          <a:ln w="9525">
            <a:noFill/>
            <a:miter lim="800000"/>
            <a:headEnd/>
            <a:tailEnd/>
          </a:ln>
        </p:spPr>
        <p:txBody>
          <a:bodyPr wrap="none" lIns="0" tIns="0" rIns="0" bIns="0">
            <a:spAutoFit/>
          </a:bodyPr>
          <a:lstStyle/>
          <a:p>
            <a:pPr algn="r" defTabSz="1019175"/>
            <a:r>
              <a:rPr lang="en-US" sz="1100"/>
              <a:t>Changing mix of products and services</a:t>
            </a:r>
          </a:p>
        </p:txBody>
      </p:sp>
      <p:sp>
        <p:nvSpPr>
          <p:cNvPr id="9282" name="Rectangle 541"/>
          <p:cNvSpPr>
            <a:spLocks noChangeArrowheads="1"/>
          </p:cNvSpPr>
          <p:nvPr/>
        </p:nvSpPr>
        <p:spPr bwMode="gray">
          <a:xfrm flipH="1">
            <a:off x="6427788" y="5786438"/>
            <a:ext cx="122237" cy="206375"/>
          </a:xfrm>
          <a:prstGeom prst="rect">
            <a:avLst/>
          </a:prstGeom>
          <a:solidFill>
            <a:srgbClr val="666666"/>
          </a:solidFill>
          <a:ln w="9525">
            <a:noFill/>
            <a:miter lim="800000"/>
            <a:headEnd/>
            <a:tailEnd/>
          </a:ln>
        </p:spPr>
        <p:txBody>
          <a:bodyPr lIns="101835" tIns="50917" rIns="101835" bIns="50917"/>
          <a:lstStyle/>
          <a:p>
            <a:pPr defTabSz="1019175"/>
            <a:endParaRPr lang="ca-ES"/>
          </a:p>
        </p:txBody>
      </p:sp>
      <p:sp>
        <p:nvSpPr>
          <p:cNvPr id="9283" name="Rectangle 542"/>
          <p:cNvSpPr>
            <a:spLocks noChangeArrowheads="1"/>
          </p:cNvSpPr>
          <p:nvPr/>
        </p:nvSpPr>
        <p:spPr bwMode="gray">
          <a:xfrm flipH="1">
            <a:off x="5773738" y="5786438"/>
            <a:ext cx="654050" cy="206375"/>
          </a:xfrm>
          <a:prstGeom prst="rect">
            <a:avLst/>
          </a:prstGeom>
          <a:solidFill>
            <a:srgbClr val="666666"/>
          </a:solidFill>
          <a:ln w="9525">
            <a:noFill/>
            <a:miter lim="800000"/>
            <a:headEnd/>
            <a:tailEnd/>
          </a:ln>
        </p:spPr>
        <p:txBody>
          <a:bodyPr lIns="101835" tIns="50917" rIns="101835" bIns="50917"/>
          <a:lstStyle/>
          <a:p>
            <a:pPr defTabSz="1019175"/>
            <a:endParaRPr lang="ca-ES"/>
          </a:p>
        </p:txBody>
      </p:sp>
      <p:sp>
        <p:nvSpPr>
          <p:cNvPr id="9284" name="Rectangle 611"/>
          <p:cNvSpPr>
            <a:spLocks noChangeArrowheads="1"/>
          </p:cNvSpPr>
          <p:nvPr/>
        </p:nvSpPr>
        <p:spPr bwMode="gray">
          <a:xfrm>
            <a:off x="6146800" y="5803900"/>
            <a:ext cx="279400" cy="168275"/>
          </a:xfrm>
          <a:prstGeom prst="rect">
            <a:avLst/>
          </a:prstGeom>
          <a:noFill/>
          <a:ln w="9525">
            <a:noFill/>
            <a:miter lim="800000"/>
            <a:headEnd/>
            <a:tailEnd/>
          </a:ln>
        </p:spPr>
        <p:txBody>
          <a:bodyPr wrap="none" lIns="0" tIns="0" rIns="0" bIns="0">
            <a:spAutoFit/>
          </a:bodyPr>
          <a:lstStyle/>
          <a:p>
            <a:pPr defTabSz="1019175"/>
            <a:r>
              <a:rPr lang="en-US" sz="1100">
                <a:solidFill>
                  <a:schemeClr val="bg1"/>
                </a:solidFill>
              </a:rPr>
              <a:t>18%</a:t>
            </a:r>
          </a:p>
        </p:txBody>
      </p:sp>
      <p:sp>
        <p:nvSpPr>
          <p:cNvPr id="9285" name="Rectangle 625"/>
          <p:cNvSpPr>
            <a:spLocks noChangeArrowheads="1"/>
          </p:cNvSpPr>
          <p:nvPr/>
        </p:nvSpPr>
        <p:spPr bwMode="gray">
          <a:xfrm>
            <a:off x="5392738" y="5797550"/>
            <a:ext cx="279400" cy="168275"/>
          </a:xfrm>
          <a:prstGeom prst="rect">
            <a:avLst/>
          </a:prstGeom>
          <a:noFill/>
          <a:ln w="9525">
            <a:noFill/>
            <a:miter lim="800000"/>
            <a:headEnd/>
            <a:tailEnd/>
          </a:ln>
        </p:spPr>
        <p:txBody>
          <a:bodyPr wrap="none" lIns="0" tIns="0" rIns="0" bIns="0">
            <a:spAutoFit/>
          </a:bodyPr>
          <a:lstStyle/>
          <a:p>
            <a:pPr defTabSz="1019175"/>
            <a:r>
              <a:rPr lang="en-US" sz="1100" b="1">
                <a:solidFill>
                  <a:schemeClr val="bg1"/>
                </a:solidFill>
              </a:rPr>
              <a:t>30%</a:t>
            </a:r>
          </a:p>
        </p:txBody>
      </p:sp>
      <p:sp>
        <p:nvSpPr>
          <p:cNvPr id="9286" name="Rectangle 645"/>
          <p:cNvSpPr>
            <a:spLocks noChangeArrowheads="1"/>
          </p:cNvSpPr>
          <p:nvPr/>
        </p:nvSpPr>
        <p:spPr bwMode="gray">
          <a:xfrm>
            <a:off x="941388" y="5830888"/>
            <a:ext cx="3441700" cy="168275"/>
          </a:xfrm>
          <a:prstGeom prst="rect">
            <a:avLst/>
          </a:prstGeom>
          <a:noFill/>
          <a:ln w="9525">
            <a:noFill/>
            <a:miter lim="800000"/>
            <a:headEnd/>
            <a:tailEnd/>
          </a:ln>
        </p:spPr>
        <p:txBody>
          <a:bodyPr wrap="none" lIns="0" tIns="0" rIns="0" bIns="0">
            <a:spAutoFit/>
          </a:bodyPr>
          <a:lstStyle/>
          <a:p>
            <a:pPr algn="r" defTabSz="1019175"/>
            <a:r>
              <a:rPr lang="en-US" sz="1100"/>
              <a:t>Adapting to a conservative customer credit environment</a:t>
            </a:r>
          </a:p>
        </p:txBody>
      </p:sp>
      <p:grpSp>
        <p:nvGrpSpPr>
          <p:cNvPr id="9287" name="Group 543"/>
          <p:cNvGrpSpPr>
            <a:grpSpLocks/>
          </p:cNvGrpSpPr>
          <p:nvPr/>
        </p:nvGrpSpPr>
        <p:grpSpPr bwMode="auto">
          <a:xfrm flipH="1">
            <a:off x="6708775" y="4260850"/>
            <a:ext cx="590550" cy="206375"/>
            <a:chOff x="2593" y="3055"/>
            <a:chExt cx="360" cy="75"/>
          </a:xfrm>
        </p:grpSpPr>
        <p:sp>
          <p:nvSpPr>
            <p:cNvPr id="9324" name="Rectangle 544"/>
            <p:cNvSpPr>
              <a:spLocks noChangeArrowheads="1"/>
            </p:cNvSpPr>
            <p:nvPr/>
          </p:nvSpPr>
          <p:spPr bwMode="gray">
            <a:xfrm>
              <a:off x="2593" y="3055"/>
              <a:ext cx="92" cy="75"/>
            </a:xfrm>
            <a:prstGeom prst="rect">
              <a:avLst/>
            </a:prstGeom>
            <a:solidFill>
              <a:srgbClr val="666666"/>
            </a:solidFill>
            <a:ln w="9525">
              <a:noFill/>
              <a:miter lim="800000"/>
              <a:headEnd/>
              <a:tailEnd/>
            </a:ln>
          </p:spPr>
          <p:txBody>
            <a:bodyPr lIns="101835" tIns="50917" rIns="101835" bIns="50917"/>
            <a:lstStyle/>
            <a:p>
              <a:pPr defTabSz="1019175"/>
              <a:endParaRPr lang="ca-ES"/>
            </a:p>
          </p:txBody>
        </p:sp>
        <p:sp>
          <p:nvSpPr>
            <p:cNvPr id="9325" name="Rectangle 545"/>
            <p:cNvSpPr>
              <a:spLocks noChangeArrowheads="1"/>
            </p:cNvSpPr>
            <p:nvPr/>
          </p:nvSpPr>
          <p:spPr bwMode="gray">
            <a:xfrm>
              <a:off x="2685" y="3055"/>
              <a:ext cx="268" cy="75"/>
            </a:xfrm>
            <a:prstGeom prst="rect">
              <a:avLst/>
            </a:prstGeom>
            <a:solidFill>
              <a:srgbClr val="666666"/>
            </a:solidFill>
            <a:ln w="9525">
              <a:noFill/>
              <a:miter lim="800000"/>
              <a:headEnd/>
              <a:tailEnd/>
            </a:ln>
          </p:spPr>
          <p:txBody>
            <a:bodyPr lIns="101835" tIns="50917" rIns="101835" bIns="50917"/>
            <a:lstStyle/>
            <a:p>
              <a:pPr defTabSz="1019175"/>
              <a:endParaRPr lang="ca-ES"/>
            </a:p>
          </p:txBody>
        </p:sp>
      </p:grpSp>
      <p:grpSp>
        <p:nvGrpSpPr>
          <p:cNvPr id="19" name="Group 585"/>
          <p:cNvGrpSpPr>
            <a:grpSpLocks/>
          </p:cNvGrpSpPr>
          <p:nvPr/>
        </p:nvGrpSpPr>
        <p:grpSpPr bwMode="gray">
          <a:xfrm flipH="1">
            <a:off x="4525573" y="4260635"/>
            <a:ext cx="2189373" cy="206334"/>
            <a:chOff x="2953" y="3055"/>
            <a:chExt cx="1329" cy="115"/>
          </a:xfrm>
          <a:effectLst>
            <a:outerShdw blurRad="50800" dist="38100" dir="2700000" algn="tl" rotWithShape="0">
              <a:srgbClr val="000000">
                <a:alpha val="43000"/>
              </a:srgbClr>
            </a:outerShdw>
          </a:effectLst>
        </p:grpSpPr>
        <p:sp>
          <p:nvSpPr>
            <p:cNvPr id="27" name="Rectangle 586"/>
            <p:cNvSpPr>
              <a:spLocks noChangeArrowheads="1"/>
            </p:cNvSpPr>
            <p:nvPr/>
          </p:nvSpPr>
          <p:spPr bwMode="gray">
            <a:xfrm>
              <a:off x="2953" y="3055"/>
              <a:ext cx="262" cy="115"/>
            </a:xfrm>
            <a:prstGeom prst="rect">
              <a:avLst/>
            </a:prstGeom>
            <a:solidFill>
              <a:srgbClr val="3366CC"/>
            </a:solidFill>
            <a:ln w="9525">
              <a:noFill/>
              <a:miter lim="800000"/>
              <a:headEnd/>
              <a:tailEnd/>
            </a:ln>
          </p:spPr>
          <p:txBody>
            <a:bodyPr/>
            <a:lstStyle/>
            <a:p>
              <a:pPr>
                <a:defRPr/>
              </a:pPr>
              <a:endParaRPr lang="en-US" sz="1800" dirty="0">
                <a:latin typeface="Arial" pitchFamily="-65" charset="0"/>
                <a:ea typeface="ＭＳ Ｐゴシック" pitchFamily="-65" charset="-128"/>
                <a:cs typeface="ＭＳ Ｐゴシック" pitchFamily="-65" charset="-128"/>
              </a:endParaRPr>
            </a:p>
          </p:txBody>
        </p:sp>
        <p:sp>
          <p:nvSpPr>
            <p:cNvPr id="28" name="Rectangle 587"/>
            <p:cNvSpPr>
              <a:spLocks noChangeArrowheads="1"/>
            </p:cNvSpPr>
            <p:nvPr/>
          </p:nvSpPr>
          <p:spPr bwMode="gray">
            <a:xfrm>
              <a:off x="3215" y="3055"/>
              <a:ext cx="1067" cy="115"/>
            </a:xfrm>
            <a:prstGeom prst="rect">
              <a:avLst/>
            </a:prstGeom>
            <a:solidFill>
              <a:srgbClr val="3366CC"/>
            </a:solidFill>
            <a:ln w="9525">
              <a:noFill/>
              <a:miter lim="800000"/>
              <a:headEnd/>
              <a:tailEnd/>
            </a:ln>
          </p:spPr>
          <p:txBody>
            <a:bodyPr/>
            <a:lstStyle/>
            <a:p>
              <a:pPr>
                <a:defRPr/>
              </a:pPr>
              <a:endParaRPr lang="en-US" sz="1800" dirty="0">
                <a:latin typeface="Arial" pitchFamily="-65" charset="0"/>
                <a:ea typeface="ＭＳ Ｐゴシック" pitchFamily="-65" charset="-128"/>
                <a:cs typeface="ＭＳ Ｐゴシック" pitchFamily="-65" charset="-128"/>
              </a:endParaRPr>
            </a:p>
          </p:txBody>
        </p:sp>
      </p:grpSp>
      <p:sp>
        <p:nvSpPr>
          <p:cNvPr id="9289" name="Rectangle 612"/>
          <p:cNvSpPr>
            <a:spLocks noChangeArrowheads="1"/>
          </p:cNvSpPr>
          <p:nvPr/>
        </p:nvSpPr>
        <p:spPr bwMode="gray">
          <a:xfrm>
            <a:off x="6994525" y="4281488"/>
            <a:ext cx="279400" cy="168275"/>
          </a:xfrm>
          <a:prstGeom prst="rect">
            <a:avLst/>
          </a:prstGeom>
          <a:noFill/>
          <a:ln w="9525">
            <a:noFill/>
            <a:miter lim="800000"/>
            <a:headEnd/>
            <a:tailEnd/>
          </a:ln>
        </p:spPr>
        <p:txBody>
          <a:bodyPr wrap="none" lIns="0" tIns="0" rIns="0" bIns="0">
            <a:spAutoFit/>
          </a:bodyPr>
          <a:lstStyle/>
          <a:p>
            <a:pPr defTabSz="1019175"/>
            <a:r>
              <a:rPr lang="en-US" sz="1100">
                <a:solidFill>
                  <a:schemeClr val="bg1"/>
                </a:solidFill>
              </a:rPr>
              <a:t>14%</a:t>
            </a:r>
          </a:p>
        </p:txBody>
      </p:sp>
      <p:sp>
        <p:nvSpPr>
          <p:cNvPr id="9290" name="Rectangle 626"/>
          <p:cNvSpPr>
            <a:spLocks noChangeArrowheads="1"/>
          </p:cNvSpPr>
          <p:nvPr/>
        </p:nvSpPr>
        <p:spPr bwMode="gray">
          <a:xfrm>
            <a:off x="6388100" y="4271963"/>
            <a:ext cx="279400" cy="168275"/>
          </a:xfrm>
          <a:prstGeom prst="rect">
            <a:avLst/>
          </a:prstGeom>
          <a:noFill/>
          <a:ln w="9525">
            <a:noFill/>
            <a:miter lim="800000"/>
            <a:headEnd/>
            <a:tailEnd/>
          </a:ln>
        </p:spPr>
        <p:txBody>
          <a:bodyPr wrap="none" lIns="0" tIns="0" rIns="0" bIns="0">
            <a:spAutoFit/>
          </a:bodyPr>
          <a:lstStyle/>
          <a:p>
            <a:pPr defTabSz="1019175"/>
            <a:r>
              <a:rPr lang="en-US" sz="1100" b="1">
                <a:solidFill>
                  <a:schemeClr val="bg1"/>
                </a:solidFill>
              </a:rPr>
              <a:t>52%</a:t>
            </a:r>
          </a:p>
        </p:txBody>
      </p:sp>
      <p:sp>
        <p:nvSpPr>
          <p:cNvPr id="9291" name="Rectangle 646"/>
          <p:cNvSpPr>
            <a:spLocks noChangeArrowheads="1"/>
          </p:cNvSpPr>
          <p:nvPr/>
        </p:nvSpPr>
        <p:spPr bwMode="gray">
          <a:xfrm>
            <a:off x="1538288" y="4295775"/>
            <a:ext cx="2844800" cy="168275"/>
          </a:xfrm>
          <a:prstGeom prst="rect">
            <a:avLst/>
          </a:prstGeom>
          <a:noFill/>
          <a:ln w="9525">
            <a:noFill/>
            <a:miter lim="800000"/>
            <a:headEnd/>
            <a:tailEnd/>
          </a:ln>
        </p:spPr>
        <p:txBody>
          <a:bodyPr wrap="none" lIns="0" tIns="0" rIns="0" bIns="0">
            <a:spAutoFit/>
          </a:bodyPr>
          <a:lstStyle/>
          <a:p>
            <a:pPr algn="r" defTabSz="1019175"/>
            <a:r>
              <a:rPr lang="en-US" sz="1100"/>
              <a:t>Improving management of all company assets</a:t>
            </a:r>
          </a:p>
        </p:txBody>
      </p:sp>
      <p:grpSp>
        <p:nvGrpSpPr>
          <p:cNvPr id="9292" name="Group 549"/>
          <p:cNvGrpSpPr>
            <a:grpSpLocks/>
          </p:cNvGrpSpPr>
          <p:nvPr/>
        </p:nvGrpSpPr>
        <p:grpSpPr bwMode="auto">
          <a:xfrm flipH="1">
            <a:off x="5803900" y="6091238"/>
            <a:ext cx="444500" cy="207962"/>
            <a:chOff x="2593" y="3387"/>
            <a:chExt cx="240" cy="115"/>
          </a:xfrm>
        </p:grpSpPr>
        <p:sp>
          <p:nvSpPr>
            <p:cNvPr id="9322" name="Rectangle 550"/>
            <p:cNvSpPr>
              <a:spLocks noChangeArrowheads="1"/>
            </p:cNvSpPr>
            <p:nvPr/>
          </p:nvSpPr>
          <p:spPr bwMode="gray">
            <a:xfrm>
              <a:off x="2593" y="3387"/>
              <a:ext cx="49" cy="115"/>
            </a:xfrm>
            <a:prstGeom prst="rect">
              <a:avLst/>
            </a:prstGeom>
            <a:solidFill>
              <a:srgbClr val="666666"/>
            </a:solidFill>
            <a:ln w="9525">
              <a:noFill/>
              <a:miter lim="800000"/>
              <a:headEnd/>
              <a:tailEnd/>
            </a:ln>
          </p:spPr>
          <p:txBody>
            <a:bodyPr lIns="101835" tIns="50917" rIns="101835" bIns="50917"/>
            <a:lstStyle/>
            <a:p>
              <a:pPr defTabSz="1019175"/>
              <a:endParaRPr lang="ca-ES"/>
            </a:p>
          </p:txBody>
        </p:sp>
        <p:sp>
          <p:nvSpPr>
            <p:cNvPr id="9323" name="Rectangle 551"/>
            <p:cNvSpPr>
              <a:spLocks noChangeArrowheads="1"/>
            </p:cNvSpPr>
            <p:nvPr/>
          </p:nvSpPr>
          <p:spPr bwMode="gray">
            <a:xfrm>
              <a:off x="2642" y="3387"/>
              <a:ext cx="191" cy="115"/>
            </a:xfrm>
            <a:prstGeom prst="rect">
              <a:avLst/>
            </a:prstGeom>
            <a:solidFill>
              <a:srgbClr val="666666"/>
            </a:solidFill>
            <a:ln w="9525">
              <a:noFill/>
              <a:miter lim="800000"/>
              <a:headEnd/>
              <a:tailEnd/>
            </a:ln>
          </p:spPr>
          <p:txBody>
            <a:bodyPr lIns="101835" tIns="50917" rIns="101835" bIns="50917"/>
            <a:lstStyle/>
            <a:p>
              <a:pPr defTabSz="1019175"/>
              <a:endParaRPr lang="ca-ES"/>
            </a:p>
          </p:txBody>
        </p:sp>
      </p:grpSp>
      <p:grpSp>
        <p:nvGrpSpPr>
          <p:cNvPr id="21" name="Group 591"/>
          <p:cNvGrpSpPr>
            <a:grpSpLocks/>
          </p:cNvGrpSpPr>
          <p:nvPr/>
        </p:nvGrpSpPr>
        <p:grpSpPr bwMode="gray">
          <a:xfrm flipH="1">
            <a:off x="4528590" y="6092610"/>
            <a:ext cx="1283936" cy="206334"/>
            <a:chOff x="2833" y="3387"/>
            <a:chExt cx="714" cy="115"/>
          </a:xfrm>
          <a:effectLst>
            <a:outerShdw blurRad="50800" dist="38100" dir="2700000" algn="tl" rotWithShape="0">
              <a:srgbClr val="000000">
                <a:alpha val="43000"/>
              </a:srgbClr>
            </a:outerShdw>
          </a:effectLst>
        </p:grpSpPr>
        <p:sp>
          <p:nvSpPr>
            <p:cNvPr id="62568" name="Rectangle 592"/>
            <p:cNvSpPr>
              <a:spLocks noChangeArrowheads="1"/>
            </p:cNvSpPr>
            <p:nvPr/>
          </p:nvSpPr>
          <p:spPr bwMode="gray">
            <a:xfrm>
              <a:off x="2833" y="3387"/>
              <a:ext cx="120" cy="115"/>
            </a:xfrm>
            <a:prstGeom prst="rect">
              <a:avLst/>
            </a:prstGeom>
            <a:solidFill>
              <a:srgbClr val="3366CC"/>
            </a:solidFill>
            <a:ln w="9525">
              <a:noFill/>
              <a:miter lim="800000"/>
              <a:headEnd/>
              <a:tailEnd/>
            </a:ln>
          </p:spPr>
          <p:txBody>
            <a:bodyPr/>
            <a:lstStyle/>
            <a:p>
              <a:pPr>
                <a:defRPr/>
              </a:pPr>
              <a:endParaRPr lang="en-US" sz="1800" dirty="0">
                <a:latin typeface="Arial" pitchFamily="-65" charset="0"/>
                <a:ea typeface="ＭＳ Ｐゴシック" pitchFamily="-65" charset="-128"/>
                <a:cs typeface="ＭＳ Ｐゴシック" pitchFamily="-65" charset="-128"/>
              </a:endParaRPr>
            </a:p>
          </p:txBody>
        </p:sp>
        <p:sp>
          <p:nvSpPr>
            <p:cNvPr id="62569" name="Rectangle 593"/>
            <p:cNvSpPr>
              <a:spLocks noChangeArrowheads="1"/>
            </p:cNvSpPr>
            <p:nvPr/>
          </p:nvSpPr>
          <p:spPr bwMode="gray">
            <a:xfrm>
              <a:off x="2953" y="3387"/>
              <a:ext cx="594" cy="115"/>
            </a:xfrm>
            <a:prstGeom prst="rect">
              <a:avLst/>
            </a:prstGeom>
            <a:solidFill>
              <a:srgbClr val="3366CC"/>
            </a:solidFill>
            <a:ln w="9525">
              <a:noFill/>
              <a:miter lim="800000"/>
              <a:headEnd/>
              <a:tailEnd/>
            </a:ln>
          </p:spPr>
          <p:txBody>
            <a:bodyPr/>
            <a:lstStyle/>
            <a:p>
              <a:pPr>
                <a:defRPr/>
              </a:pPr>
              <a:endParaRPr lang="en-US" sz="1800" dirty="0">
                <a:latin typeface="Arial" pitchFamily="-65" charset="0"/>
                <a:ea typeface="ＭＳ Ｐゴシック" pitchFamily="-65" charset="-128"/>
                <a:cs typeface="ＭＳ Ｐゴシック" pitchFamily="-65" charset="-128"/>
              </a:endParaRPr>
            </a:p>
          </p:txBody>
        </p:sp>
      </p:grpSp>
      <p:sp>
        <p:nvSpPr>
          <p:cNvPr id="9294" name="Rectangle 614"/>
          <p:cNvSpPr>
            <a:spLocks noChangeArrowheads="1"/>
          </p:cNvSpPr>
          <p:nvPr/>
        </p:nvSpPr>
        <p:spPr bwMode="gray">
          <a:xfrm>
            <a:off x="5884863" y="6118225"/>
            <a:ext cx="279400" cy="168275"/>
          </a:xfrm>
          <a:prstGeom prst="rect">
            <a:avLst/>
          </a:prstGeom>
          <a:noFill/>
          <a:ln w="9525">
            <a:noFill/>
            <a:miter lim="800000"/>
            <a:headEnd/>
            <a:tailEnd/>
          </a:ln>
        </p:spPr>
        <p:txBody>
          <a:bodyPr lIns="0" tIns="0" rIns="0" bIns="0">
            <a:spAutoFit/>
          </a:bodyPr>
          <a:lstStyle/>
          <a:p>
            <a:pPr defTabSz="1019175"/>
            <a:r>
              <a:rPr lang="en-US" sz="1100">
                <a:solidFill>
                  <a:schemeClr val="bg1"/>
                </a:solidFill>
              </a:rPr>
              <a:t>11%</a:t>
            </a:r>
          </a:p>
        </p:txBody>
      </p:sp>
      <p:sp>
        <p:nvSpPr>
          <p:cNvPr id="9295" name="Rectangle 628"/>
          <p:cNvSpPr>
            <a:spLocks noChangeArrowheads="1"/>
          </p:cNvSpPr>
          <p:nvPr/>
        </p:nvSpPr>
        <p:spPr bwMode="gray">
          <a:xfrm>
            <a:off x="5480050" y="6118225"/>
            <a:ext cx="279400" cy="169863"/>
          </a:xfrm>
          <a:prstGeom prst="rect">
            <a:avLst/>
          </a:prstGeom>
          <a:noFill/>
          <a:ln w="9525">
            <a:noFill/>
            <a:miter lim="800000"/>
            <a:headEnd/>
            <a:tailEnd/>
          </a:ln>
        </p:spPr>
        <p:txBody>
          <a:bodyPr wrap="none" lIns="0" tIns="0" rIns="0" bIns="0">
            <a:spAutoFit/>
          </a:bodyPr>
          <a:lstStyle/>
          <a:p>
            <a:pPr defTabSz="1019175"/>
            <a:r>
              <a:rPr lang="en-US" sz="1100" b="1">
                <a:solidFill>
                  <a:schemeClr val="bg1"/>
                </a:solidFill>
              </a:rPr>
              <a:t>31%</a:t>
            </a:r>
          </a:p>
        </p:txBody>
      </p:sp>
      <p:sp>
        <p:nvSpPr>
          <p:cNvPr id="9296" name="Rectangle 648"/>
          <p:cNvSpPr>
            <a:spLocks noChangeArrowheads="1"/>
          </p:cNvSpPr>
          <p:nvPr/>
        </p:nvSpPr>
        <p:spPr bwMode="gray">
          <a:xfrm>
            <a:off x="1023938" y="6137275"/>
            <a:ext cx="3359150" cy="168275"/>
          </a:xfrm>
          <a:prstGeom prst="rect">
            <a:avLst/>
          </a:prstGeom>
          <a:noFill/>
          <a:ln w="9525">
            <a:noFill/>
            <a:miter lim="800000"/>
            <a:headEnd/>
            <a:tailEnd/>
          </a:ln>
        </p:spPr>
        <p:txBody>
          <a:bodyPr wrap="none" lIns="0" tIns="0" rIns="0" bIns="0">
            <a:spAutoFit/>
          </a:bodyPr>
          <a:lstStyle/>
          <a:p>
            <a:pPr algn="r" defTabSz="1019175"/>
            <a:r>
              <a:rPr lang="en-US" sz="1100"/>
              <a:t>Adapting to a conservative supplier credit environment</a:t>
            </a:r>
          </a:p>
        </p:txBody>
      </p:sp>
      <p:grpSp>
        <p:nvGrpSpPr>
          <p:cNvPr id="9297" name="Group 533"/>
          <p:cNvGrpSpPr>
            <a:grpSpLocks/>
          </p:cNvGrpSpPr>
          <p:nvPr/>
        </p:nvGrpSpPr>
        <p:grpSpPr bwMode="auto">
          <a:xfrm flipH="1">
            <a:off x="7153275" y="3652838"/>
            <a:ext cx="319088" cy="206375"/>
            <a:chOff x="2593" y="2391"/>
            <a:chExt cx="141" cy="115"/>
          </a:xfrm>
        </p:grpSpPr>
        <p:sp>
          <p:nvSpPr>
            <p:cNvPr id="9320" name="Rectangle 534"/>
            <p:cNvSpPr>
              <a:spLocks noChangeArrowheads="1"/>
            </p:cNvSpPr>
            <p:nvPr/>
          </p:nvSpPr>
          <p:spPr bwMode="gray">
            <a:xfrm>
              <a:off x="2593" y="2391"/>
              <a:ext cx="21" cy="115"/>
            </a:xfrm>
            <a:prstGeom prst="rect">
              <a:avLst/>
            </a:prstGeom>
            <a:solidFill>
              <a:srgbClr val="666666"/>
            </a:solidFill>
            <a:ln w="9525">
              <a:noFill/>
              <a:miter lim="800000"/>
              <a:headEnd/>
              <a:tailEnd/>
            </a:ln>
          </p:spPr>
          <p:txBody>
            <a:bodyPr lIns="101835" tIns="50917" rIns="101835" bIns="50917"/>
            <a:lstStyle/>
            <a:p>
              <a:pPr defTabSz="1019175"/>
              <a:endParaRPr lang="ca-ES"/>
            </a:p>
          </p:txBody>
        </p:sp>
        <p:sp>
          <p:nvSpPr>
            <p:cNvPr id="9321" name="Rectangle 535"/>
            <p:cNvSpPr>
              <a:spLocks noChangeArrowheads="1"/>
            </p:cNvSpPr>
            <p:nvPr/>
          </p:nvSpPr>
          <p:spPr bwMode="gray">
            <a:xfrm>
              <a:off x="2614" y="2391"/>
              <a:ext cx="120" cy="115"/>
            </a:xfrm>
            <a:prstGeom prst="rect">
              <a:avLst/>
            </a:prstGeom>
            <a:solidFill>
              <a:srgbClr val="666666"/>
            </a:solidFill>
            <a:ln w="9525">
              <a:noFill/>
              <a:miter lim="800000"/>
              <a:headEnd/>
              <a:tailEnd/>
            </a:ln>
          </p:spPr>
          <p:txBody>
            <a:bodyPr lIns="101835" tIns="50917" rIns="101835" bIns="50917"/>
            <a:lstStyle/>
            <a:p>
              <a:pPr defTabSz="1019175"/>
              <a:endParaRPr lang="ca-ES"/>
            </a:p>
          </p:txBody>
        </p:sp>
      </p:grpSp>
      <p:sp>
        <p:nvSpPr>
          <p:cNvPr id="62564" name="Rectangle 574"/>
          <p:cNvSpPr>
            <a:spLocks noChangeArrowheads="1"/>
          </p:cNvSpPr>
          <p:nvPr/>
        </p:nvSpPr>
        <p:spPr bwMode="gray">
          <a:xfrm flipH="1">
            <a:off x="6318250" y="3652838"/>
            <a:ext cx="838200" cy="206375"/>
          </a:xfrm>
          <a:prstGeom prst="rect">
            <a:avLst/>
          </a:prstGeom>
          <a:solidFill>
            <a:srgbClr val="3366CC"/>
          </a:solidFill>
          <a:ln w="9525">
            <a:noFill/>
            <a:miter lim="800000"/>
            <a:headEnd/>
            <a:tailEnd/>
          </a:ln>
          <a:effectLst>
            <a:outerShdw dist="38100" dir="2700000" algn="tl" rotWithShape="0">
              <a:srgbClr val="808080">
                <a:alpha val="42999"/>
              </a:srgbClr>
            </a:outerShdw>
          </a:effectLst>
        </p:spPr>
        <p:txBody>
          <a:bodyPr lIns="101835" tIns="50917" rIns="101835" bIns="50917"/>
          <a:lstStyle/>
          <a:p>
            <a:pPr defTabSz="1019175"/>
            <a:endParaRPr lang="hu-HU"/>
          </a:p>
        </p:txBody>
      </p:sp>
      <p:sp>
        <p:nvSpPr>
          <p:cNvPr id="9299" name="Rectangle 622"/>
          <p:cNvSpPr>
            <a:spLocks noChangeArrowheads="1"/>
          </p:cNvSpPr>
          <p:nvPr/>
        </p:nvSpPr>
        <p:spPr bwMode="gray">
          <a:xfrm>
            <a:off x="6808788" y="3670300"/>
            <a:ext cx="279400" cy="169863"/>
          </a:xfrm>
          <a:prstGeom prst="rect">
            <a:avLst/>
          </a:prstGeom>
          <a:noFill/>
          <a:ln w="9525">
            <a:noFill/>
            <a:miter lim="800000"/>
            <a:headEnd/>
            <a:tailEnd/>
          </a:ln>
        </p:spPr>
        <p:txBody>
          <a:bodyPr wrap="none" lIns="0" tIns="0" rIns="0" bIns="0">
            <a:spAutoFit/>
          </a:bodyPr>
          <a:lstStyle/>
          <a:p>
            <a:pPr defTabSz="1019175"/>
            <a:r>
              <a:rPr lang="en-US" sz="1100" b="1">
                <a:solidFill>
                  <a:schemeClr val="bg1"/>
                </a:solidFill>
              </a:rPr>
              <a:t>63%</a:t>
            </a:r>
          </a:p>
        </p:txBody>
      </p:sp>
      <p:sp>
        <p:nvSpPr>
          <p:cNvPr id="9300" name="Rectangle 642"/>
          <p:cNvSpPr>
            <a:spLocks noChangeArrowheads="1"/>
          </p:cNvSpPr>
          <p:nvPr/>
        </p:nvSpPr>
        <p:spPr bwMode="gray">
          <a:xfrm>
            <a:off x="2111375" y="3695700"/>
            <a:ext cx="2271713" cy="168275"/>
          </a:xfrm>
          <a:prstGeom prst="rect">
            <a:avLst/>
          </a:prstGeom>
          <a:noFill/>
          <a:ln w="9525">
            <a:noFill/>
            <a:miter lim="800000"/>
            <a:headEnd/>
            <a:tailEnd/>
          </a:ln>
        </p:spPr>
        <p:txBody>
          <a:bodyPr wrap="none" lIns="0" tIns="0" rIns="0" bIns="0">
            <a:spAutoFit/>
          </a:bodyPr>
          <a:lstStyle/>
          <a:p>
            <a:pPr algn="r" defTabSz="1019175"/>
            <a:r>
              <a:rPr lang="en-US" sz="1100">
                <a:solidFill>
                  <a:srgbClr val="000000"/>
                </a:solidFill>
              </a:rPr>
              <a:t>Increasing customer retention/loyalty</a:t>
            </a:r>
            <a:endParaRPr lang="en-US" sz="1100"/>
          </a:p>
        </p:txBody>
      </p:sp>
      <p:sp>
        <p:nvSpPr>
          <p:cNvPr id="9301" name="Rectangle 658"/>
          <p:cNvSpPr>
            <a:spLocks noChangeArrowheads="1"/>
          </p:cNvSpPr>
          <p:nvPr/>
        </p:nvSpPr>
        <p:spPr bwMode="gray">
          <a:xfrm>
            <a:off x="7261225" y="3667125"/>
            <a:ext cx="182563" cy="152400"/>
          </a:xfrm>
          <a:prstGeom prst="rect">
            <a:avLst/>
          </a:prstGeom>
          <a:noFill/>
          <a:ln w="9525">
            <a:noFill/>
            <a:miter lim="800000"/>
            <a:headEnd/>
            <a:tailEnd/>
          </a:ln>
        </p:spPr>
        <p:txBody>
          <a:bodyPr wrap="none" lIns="0" tIns="0" rIns="0" bIns="0">
            <a:spAutoFit/>
          </a:bodyPr>
          <a:lstStyle/>
          <a:p>
            <a:pPr defTabSz="1019175"/>
            <a:r>
              <a:rPr lang="en-US" sz="1000">
                <a:solidFill>
                  <a:schemeClr val="bg1"/>
                </a:solidFill>
              </a:rPr>
              <a:t>9%</a:t>
            </a:r>
          </a:p>
        </p:txBody>
      </p:sp>
      <p:grpSp>
        <p:nvGrpSpPr>
          <p:cNvPr id="9302" name="Group 546"/>
          <p:cNvGrpSpPr>
            <a:grpSpLocks/>
          </p:cNvGrpSpPr>
          <p:nvPr/>
        </p:nvGrpSpPr>
        <p:grpSpPr bwMode="auto">
          <a:xfrm flipH="1">
            <a:off x="6130925" y="5481638"/>
            <a:ext cx="457200" cy="207962"/>
            <a:chOff x="2593" y="3224"/>
            <a:chExt cx="212" cy="115"/>
          </a:xfrm>
        </p:grpSpPr>
        <p:sp>
          <p:nvSpPr>
            <p:cNvPr id="9318" name="Rectangle 547"/>
            <p:cNvSpPr>
              <a:spLocks noChangeArrowheads="1"/>
            </p:cNvSpPr>
            <p:nvPr/>
          </p:nvSpPr>
          <p:spPr bwMode="gray">
            <a:xfrm>
              <a:off x="2593" y="3224"/>
              <a:ext cx="70" cy="115"/>
            </a:xfrm>
            <a:prstGeom prst="rect">
              <a:avLst/>
            </a:prstGeom>
            <a:solidFill>
              <a:srgbClr val="666666"/>
            </a:solidFill>
            <a:ln w="9525">
              <a:noFill/>
              <a:miter lim="800000"/>
              <a:headEnd/>
              <a:tailEnd/>
            </a:ln>
          </p:spPr>
          <p:txBody>
            <a:bodyPr lIns="101835" tIns="50917" rIns="101835" bIns="50917"/>
            <a:lstStyle/>
            <a:p>
              <a:pPr defTabSz="1019175"/>
              <a:endParaRPr lang="ca-ES"/>
            </a:p>
          </p:txBody>
        </p:sp>
        <p:sp>
          <p:nvSpPr>
            <p:cNvPr id="9319" name="Rectangle 548"/>
            <p:cNvSpPr>
              <a:spLocks noChangeArrowheads="1"/>
            </p:cNvSpPr>
            <p:nvPr/>
          </p:nvSpPr>
          <p:spPr bwMode="gray">
            <a:xfrm>
              <a:off x="2663" y="3224"/>
              <a:ext cx="142" cy="115"/>
            </a:xfrm>
            <a:prstGeom prst="rect">
              <a:avLst/>
            </a:prstGeom>
            <a:solidFill>
              <a:srgbClr val="666666"/>
            </a:solidFill>
            <a:ln w="9525">
              <a:noFill/>
              <a:miter lim="800000"/>
              <a:headEnd/>
              <a:tailEnd/>
            </a:ln>
          </p:spPr>
          <p:txBody>
            <a:bodyPr lIns="101835" tIns="50917" rIns="101835" bIns="50917"/>
            <a:lstStyle/>
            <a:p>
              <a:pPr defTabSz="1019175"/>
              <a:endParaRPr lang="ca-ES"/>
            </a:p>
          </p:txBody>
        </p:sp>
      </p:grpSp>
      <p:grpSp>
        <p:nvGrpSpPr>
          <p:cNvPr id="24" name="Group 588"/>
          <p:cNvGrpSpPr>
            <a:grpSpLocks/>
          </p:cNvGrpSpPr>
          <p:nvPr/>
        </p:nvGrpSpPr>
        <p:grpSpPr bwMode="gray">
          <a:xfrm flipH="1">
            <a:off x="4529005" y="5481391"/>
            <a:ext cx="1606186" cy="207283"/>
            <a:chOff x="2805" y="3224"/>
            <a:chExt cx="883" cy="115"/>
          </a:xfrm>
          <a:effectLst>
            <a:outerShdw blurRad="50800" dist="38100" dir="2700000" algn="tl" rotWithShape="0">
              <a:srgbClr val="000000">
                <a:alpha val="43000"/>
              </a:srgbClr>
            </a:outerShdw>
          </a:effectLst>
        </p:grpSpPr>
        <p:sp>
          <p:nvSpPr>
            <p:cNvPr id="62560" name="Rectangle 589"/>
            <p:cNvSpPr>
              <a:spLocks noChangeArrowheads="1"/>
            </p:cNvSpPr>
            <p:nvPr/>
          </p:nvSpPr>
          <p:spPr bwMode="gray">
            <a:xfrm>
              <a:off x="2805" y="3224"/>
              <a:ext cx="191" cy="115"/>
            </a:xfrm>
            <a:prstGeom prst="rect">
              <a:avLst/>
            </a:prstGeom>
            <a:solidFill>
              <a:srgbClr val="3366CC"/>
            </a:solidFill>
            <a:ln w="9525">
              <a:noFill/>
              <a:miter lim="800000"/>
              <a:headEnd/>
              <a:tailEnd/>
            </a:ln>
          </p:spPr>
          <p:txBody>
            <a:bodyPr/>
            <a:lstStyle/>
            <a:p>
              <a:pPr>
                <a:defRPr/>
              </a:pPr>
              <a:endParaRPr lang="en-US" sz="1800" dirty="0">
                <a:latin typeface="Arial" pitchFamily="-65" charset="0"/>
                <a:ea typeface="ＭＳ Ｐゴシック" pitchFamily="-65" charset="-128"/>
                <a:cs typeface="ＭＳ Ｐゴシック" pitchFamily="-65" charset="-128"/>
              </a:endParaRPr>
            </a:p>
          </p:txBody>
        </p:sp>
        <p:sp>
          <p:nvSpPr>
            <p:cNvPr id="62561" name="Rectangle 590"/>
            <p:cNvSpPr>
              <a:spLocks noChangeArrowheads="1"/>
            </p:cNvSpPr>
            <p:nvPr/>
          </p:nvSpPr>
          <p:spPr bwMode="gray">
            <a:xfrm>
              <a:off x="2996" y="3224"/>
              <a:ext cx="692" cy="115"/>
            </a:xfrm>
            <a:prstGeom prst="rect">
              <a:avLst/>
            </a:prstGeom>
            <a:solidFill>
              <a:srgbClr val="3366CC"/>
            </a:solidFill>
            <a:ln w="9525">
              <a:noFill/>
              <a:miter lim="800000"/>
              <a:headEnd/>
              <a:tailEnd/>
            </a:ln>
          </p:spPr>
          <p:txBody>
            <a:bodyPr/>
            <a:lstStyle/>
            <a:p>
              <a:pPr>
                <a:defRPr/>
              </a:pPr>
              <a:endParaRPr lang="en-US" sz="1800" dirty="0">
                <a:latin typeface="Arial" pitchFamily="-65" charset="0"/>
                <a:ea typeface="ＭＳ Ｐゴシック" pitchFamily="-65" charset="-128"/>
                <a:cs typeface="ＭＳ Ｐゴシック" pitchFamily="-65" charset="-128"/>
              </a:endParaRPr>
            </a:p>
          </p:txBody>
        </p:sp>
      </p:grpSp>
      <p:sp>
        <p:nvSpPr>
          <p:cNvPr id="9304" name="Rectangle 627"/>
          <p:cNvSpPr>
            <a:spLocks noChangeArrowheads="1"/>
          </p:cNvSpPr>
          <p:nvPr/>
        </p:nvSpPr>
        <p:spPr bwMode="gray">
          <a:xfrm>
            <a:off x="5672138" y="5502275"/>
            <a:ext cx="279400" cy="168275"/>
          </a:xfrm>
          <a:prstGeom prst="rect">
            <a:avLst/>
          </a:prstGeom>
          <a:noFill/>
          <a:ln w="9525">
            <a:noFill/>
            <a:miter lim="800000"/>
            <a:headEnd/>
            <a:tailEnd/>
          </a:ln>
        </p:spPr>
        <p:txBody>
          <a:bodyPr wrap="none" lIns="0" tIns="0" rIns="0" bIns="0">
            <a:spAutoFit/>
          </a:bodyPr>
          <a:lstStyle/>
          <a:p>
            <a:pPr defTabSz="1019175"/>
            <a:r>
              <a:rPr lang="en-US" sz="1100" b="1">
                <a:solidFill>
                  <a:schemeClr val="bg1"/>
                </a:solidFill>
              </a:rPr>
              <a:t>39%</a:t>
            </a:r>
          </a:p>
        </p:txBody>
      </p:sp>
      <p:sp>
        <p:nvSpPr>
          <p:cNvPr id="9305" name="Rectangle 647"/>
          <p:cNvSpPr>
            <a:spLocks noChangeArrowheads="1"/>
          </p:cNvSpPr>
          <p:nvPr/>
        </p:nvSpPr>
        <p:spPr bwMode="gray">
          <a:xfrm>
            <a:off x="2581275" y="5522913"/>
            <a:ext cx="1801813" cy="168275"/>
          </a:xfrm>
          <a:prstGeom prst="rect">
            <a:avLst/>
          </a:prstGeom>
          <a:noFill/>
          <a:ln w="9525">
            <a:noFill/>
            <a:miter lim="800000"/>
            <a:headEnd/>
            <a:tailEnd/>
          </a:ln>
        </p:spPr>
        <p:txBody>
          <a:bodyPr wrap="none" lIns="0" tIns="0" rIns="0" bIns="0">
            <a:spAutoFit/>
          </a:bodyPr>
          <a:lstStyle/>
          <a:p>
            <a:pPr algn="r" defTabSz="1019175"/>
            <a:r>
              <a:rPr lang="en-US" sz="1100"/>
              <a:t>Managing supply-chain risks </a:t>
            </a:r>
          </a:p>
        </p:txBody>
      </p:sp>
      <p:sp>
        <p:nvSpPr>
          <p:cNvPr id="9306" name="Rectangle 664"/>
          <p:cNvSpPr>
            <a:spLocks noChangeArrowheads="1"/>
          </p:cNvSpPr>
          <p:nvPr/>
        </p:nvSpPr>
        <p:spPr bwMode="gray">
          <a:xfrm>
            <a:off x="6223000" y="5502275"/>
            <a:ext cx="279400" cy="168275"/>
          </a:xfrm>
          <a:prstGeom prst="rect">
            <a:avLst/>
          </a:prstGeom>
          <a:noFill/>
          <a:ln w="9525">
            <a:noFill/>
            <a:miter lim="800000"/>
            <a:headEnd/>
            <a:tailEnd/>
          </a:ln>
        </p:spPr>
        <p:txBody>
          <a:bodyPr wrap="none" lIns="0" tIns="0" rIns="0" bIns="0">
            <a:spAutoFit/>
          </a:bodyPr>
          <a:lstStyle/>
          <a:p>
            <a:pPr defTabSz="1019175"/>
            <a:r>
              <a:rPr lang="en-US" sz="1100">
                <a:solidFill>
                  <a:schemeClr val="bg1"/>
                </a:solidFill>
              </a:rPr>
              <a:t>10%</a:t>
            </a:r>
          </a:p>
        </p:txBody>
      </p:sp>
      <p:sp>
        <p:nvSpPr>
          <p:cNvPr id="9307" name="Line 681"/>
          <p:cNvSpPr>
            <a:spLocks noChangeShapeType="1"/>
          </p:cNvSpPr>
          <p:nvPr/>
        </p:nvSpPr>
        <p:spPr bwMode="gray">
          <a:xfrm>
            <a:off x="4527550" y="2139950"/>
            <a:ext cx="1588" cy="4173538"/>
          </a:xfrm>
          <a:prstGeom prst="line">
            <a:avLst/>
          </a:prstGeom>
          <a:noFill/>
          <a:ln w="11113">
            <a:solidFill>
              <a:srgbClr val="000000"/>
            </a:solidFill>
            <a:round/>
            <a:headEnd/>
            <a:tailEnd/>
          </a:ln>
        </p:spPr>
        <p:txBody>
          <a:bodyPr/>
          <a:lstStyle/>
          <a:p>
            <a:endParaRPr lang="hu-HU"/>
          </a:p>
        </p:txBody>
      </p:sp>
      <p:grpSp>
        <p:nvGrpSpPr>
          <p:cNvPr id="9308" name="Group 167"/>
          <p:cNvGrpSpPr>
            <a:grpSpLocks/>
          </p:cNvGrpSpPr>
          <p:nvPr/>
        </p:nvGrpSpPr>
        <p:grpSpPr bwMode="auto">
          <a:xfrm>
            <a:off x="7353300" y="3346450"/>
            <a:ext cx="265113" cy="206375"/>
            <a:chOff x="4211" y="1860"/>
            <a:chExt cx="212" cy="115"/>
          </a:xfrm>
        </p:grpSpPr>
        <p:sp>
          <p:nvSpPr>
            <p:cNvPr id="9316" name="Rectangle 537"/>
            <p:cNvSpPr>
              <a:spLocks noChangeArrowheads="1"/>
            </p:cNvSpPr>
            <p:nvPr/>
          </p:nvSpPr>
          <p:spPr bwMode="gray">
            <a:xfrm flipH="1">
              <a:off x="4402" y="1860"/>
              <a:ext cx="21" cy="115"/>
            </a:xfrm>
            <a:prstGeom prst="rect">
              <a:avLst/>
            </a:prstGeom>
            <a:solidFill>
              <a:srgbClr val="666666"/>
            </a:solidFill>
            <a:ln w="9525">
              <a:noFill/>
              <a:miter lim="800000"/>
              <a:headEnd/>
              <a:tailEnd/>
            </a:ln>
          </p:spPr>
          <p:txBody>
            <a:bodyPr lIns="101835" tIns="50917" rIns="101835" bIns="50917"/>
            <a:lstStyle/>
            <a:p>
              <a:pPr defTabSz="1019175"/>
              <a:endParaRPr lang="ca-ES"/>
            </a:p>
          </p:txBody>
        </p:sp>
        <p:sp>
          <p:nvSpPr>
            <p:cNvPr id="9317" name="Rectangle 538"/>
            <p:cNvSpPr>
              <a:spLocks noChangeArrowheads="1"/>
            </p:cNvSpPr>
            <p:nvPr/>
          </p:nvSpPr>
          <p:spPr bwMode="gray">
            <a:xfrm flipH="1">
              <a:off x="4211" y="1860"/>
              <a:ext cx="191" cy="115"/>
            </a:xfrm>
            <a:prstGeom prst="rect">
              <a:avLst/>
            </a:prstGeom>
            <a:solidFill>
              <a:srgbClr val="666666"/>
            </a:solidFill>
            <a:ln w="9525">
              <a:noFill/>
              <a:miter lim="800000"/>
              <a:headEnd/>
              <a:tailEnd/>
            </a:ln>
          </p:spPr>
          <p:txBody>
            <a:bodyPr lIns="101835" tIns="50917" rIns="101835" bIns="50917"/>
            <a:lstStyle/>
            <a:p>
              <a:pPr defTabSz="1019175"/>
              <a:endParaRPr lang="ca-ES"/>
            </a:p>
          </p:txBody>
        </p:sp>
      </p:grpSp>
      <p:sp>
        <p:nvSpPr>
          <p:cNvPr id="62556" name="Rectangle 577"/>
          <p:cNvSpPr>
            <a:spLocks noChangeArrowheads="1"/>
          </p:cNvSpPr>
          <p:nvPr/>
        </p:nvSpPr>
        <p:spPr bwMode="gray">
          <a:xfrm flipH="1">
            <a:off x="6391275" y="3346450"/>
            <a:ext cx="971550" cy="206375"/>
          </a:xfrm>
          <a:prstGeom prst="rect">
            <a:avLst/>
          </a:prstGeom>
          <a:solidFill>
            <a:srgbClr val="3366CC"/>
          </a:solidFill>
          <a:ln w="9525">
            <a:noFill/>
            <a:miter lim="800000"/>
            <a:headEnd/>
            <a:tailEnd/>
          </a:ln>
          <a:effectLst>
            <a:outerShdw dist="38100" dir="2700000" algn="tl" rotWithShape="0">
              <a:srgbClr val="808080">
                <a:alpha val="42999"/>
              </a:srgbClr>
            </a:outerShdw>
          </a:effectLst>
        </p:spPr>
        <p:txBody>
          <a:bodyPr lIns="101835" tIns="50917" rIns="101835" bIns="50917"/>
          <a:lstStyle/>
          <a:p>
            <a:pPr defTabSz="1019175"/>
            <a:endParaRPr lang="hu-HU"/>
          </a:p>
        </p:txBody>
      </p:sp>
      <p:sp>
        <p:nvSpPr>
          <p:cNvPr id="9310" name="Rectangle 623"/>
          <p:cNvSpPr>
            <a:spLocks noChangeArrowheads="1"/>
          </p:cNvSpPr>
          <p:nvPr/>
        </p:nvSpPr>
        <p:spPr bwMode="gray">
          <a:xfrm>
            <a:off x="6999288" y="3368675"/>
            <a:ext cx="279400" cy="168275"/>
          </a:xfrm>
          <a:prstGeom prst="rect">
            <a:avLst/>
          </a:prstGeom>
          <a:noFill/>
          <a:ln w="9525">
            <a:noFill/>
            <a:miter lim="800000"/>
            <a:headEnd/>
            <a:tailEnd/>
          </a:ln>
        </p:spPr>
        <p:txBody>
          <a:bodyPr wrap="none" lIns="0" tIns="0" rIns="0" bIns="0">
            <a:spAutoFit/>
          </a:bodyPr>
          <a:lstStyle/>
          <a:p>
            <a:pPr defTabSz="1019175"/>
            <a:r>
              <a:rPr lang="en-US" sz="1100" b="1">
                <a:solidFill>
                  <a:schemeClr val="bg1"/>
                </a:solidFill>
              </a:rPr>
              <a:t>68%</a:t>
            </a:r>
          </a:p>
        </p:txBody>
      </p:sp>
      <p:sp>
        <p:nvSpPr>
          <p:cNvPr id="9311" name="Rectangle 609"/>
          <p:cNvSpPr>
            <a:spLocks noChangeArrowheads="1"/>
          </p:cNvSpPr>
          <p:nvPr/>
        </p:nvSpPr>
        <p:spPr bwMode="gray">
          <a:xfrm>
            <a:off x="7413625" y="3351213"/>
            <a:ext cx="200025" cy="207962"/>
          </a:xfrm>
          <a:prstGeom prst="rect">
            <a:avLst/>
          </a:prstGeom>
          <a:noFill/>
          <a:ln w="9525">
            <a:noFill/>
            <a:miter lim="800000"/>
            <a:headEnd/>
            <a:tailEnd/>
          </a:ln>
        </p:spPr>
        <p:txBody>
          <a:bodyPr wrap="none" lIns="0" tIns="0" rIns="0" bIns="0"/>
          <a:lstStyle/>
          <a:p>
            <a:pPr defTabSz="1019175"/>
            <a:r>
              <a:rPr lang="en-US" sz="1100">
                <a:solidFill>
                  <a:schemeClr val="bg1"/>
                </a:solidFill>
              </a:rPr>
              <a:t>6%</a:t>
            </a:r>
          </a:p>
        </p:txBody>
      </p:sp>
      <p:sp>
        <p:nvSpPr>
          <p:cNvPr id="9312" name="Rectangle 174"/>
          <p:cNvSpPr>
            <a:spLocks noChangeArrowheads="1"/>
          </p:cNvSpPr>
          <p:nvPr/>
        </p:nvSpPr>
        <p:spPr bwMode="auto">
          <a:xfrm>
            <a:off x="315913" y="1493838"/>
            <a:ext cx="8005762" cy="314325"/>
          </a:xfrm>
          <a:prstGeom prst="rect">
            <a:avLst/>
          </a:prstGeom>
          <a:noFill/>
          <a:ln w="9525">
            <a:noFill/>
            <a:miter lim="800000"/>
            <a:headEnd/>
            <a:tailEnd/>
          </a:ln>
        </p:spPr>
        <p:txBody>
          <a:bodyPr wrap="none" lIns="101835" tIns="50917" rIns="101835" bIns="50917">
            <a:spAutoFit/>
          </a:bodyPr>
          <a:lstStyle/>
          <a:p>
            <a:pPr defTabSz="1019175" eaLnBrk="0" hangingPunct="0">
              <a:spcBef>
                <a:spcPct val="30000"/>
              </a:spcBef>
            </a:pPr>
            <a:r>
              <a:rPr lang="en-US" sz="1400" i="1"/>
              <a:t>What impact</a:t>
            </a:r>
            <a:r>
              <a:rPr lang="en-US" sz="1400" i="1">
                <a:solidFill>
                  <a:srgbClr val="FF0000"/>
                </a:solidFill>
              </a:rPr>
              <a:t> </a:t>
            </a:r>
            <a:r>
              <a:rPr lang="en-US" sz="1400" i="1"/>
              <a:t>are these business objectives/actions having on associated IT programs and projects?</a:t>
            </a:r>
          </a:p>
        </p:txBody>
      </p:sp>
      <p:sp>
        <p:nvSpPr>
          <p:cNvPr id="149" name="Line 32"/>
          <p:cNvSpPr>
            <a:spLocks noChangeShapeType="1"/>
          </p:cNvSpPr>
          <p:nvPr/>
        </p:nvSpPr>
        <p:spPr bwMode="gray">
          <a:xfrm>
            <a:off x="0" y="1822450"/>
            <a:ext cx="10058400" cy="0"/>
          </a:xfrm>
          <a:prstGeom prst="line">
            <a:avLst/>
          </a:prstGeom>
          <a:noFill/>
          <a:ln w="9525">
            <a:solidFill>
              <a:schemeClr val="tx2"/>
            </a:solidFill>
            <a:round/>
            <a:headEnd/>
            <a:tailEnd/>
          </a:ln>
          <a:effectLst/>
        </p:spPr>
        <p:txBody>
          <a:bodyPr wrap="none" anchor="ctr"/>
          <a:lstStyle/>
          <a:p>
            <a:pPr>
              <a:defRPr/>
            </a:pPr>
            <a:endParaRPr lang="en-US" sz="1800" dirty="0">
              <a:latin typeface="Arial" pitchFamily="-65" charset="0"/>
              <a:ea typeface="+mn-ea"/>
            </a:endParaRPr>
          </a:p>
        </p:txBody>
      </p:sp>
      <p:sp>
        <p:nvSpPr>
          <p:cNvPr id="126" name="Line 32"/>
          <p:cNvSpPr>
            <a:spLocks noChangeShapeType="1"/>
          </p:cNvSpPr>
          <p:nvPr/>
        </p:nvSpPr>
        <p:spPr bwMode="auto">
          <a:xfrm>
            <a:off x="7938" y="1474788"/>
            <a:ext cx="10058400" cy="0"/>
          </a:xfrm>
          <a:prstGeom prst="line">
            <a:avLst/>
          </a:prstGeom>
          <a:noFill/>
          <a:ln w="9525">
            <a:solidFill>
              <a:schemeClr val="tx2"/>
            </a:solidFill>
            <a:round/>
            <a:headEnd/>
            <a:tailEnd/>
          </a:ln>
          <a:effectLst/>
        </p:spPr>
        <p:txBody>
          <a:bodyPr wrap="none" anchor="ctr"/>
          <a:lstStyle/>
          <a:p>
            <a:pPr>
              <a:defRPr/>
            </a:pPr>
            <a:endParaRPr lang="en-US" sz="1800" dirty="0">
              <a:latin typeface="Arial" pitchFamily="-65" charset="0"/>
              <a:ea typeface="+mn-ea"/>
            </a:endParaRPr>
          </a:p>
        </p:txBody>
      </p:sp>
      <p:sp>
        <p:nvSpPr>
          <p:cNvPr id="9315" name="Text Box 142"/>
          <p:cNvSpPr txBox="1">
            <a:spLocks noChangeArrowheads="1"/>
          </p:cNvSpPr>
          <p:nvPr/>
        </p:nvSpPr>
        <p:spPr bwMode="auto">
          <a:xfrm>
            <a:off x="217488" y="7143750"/>
            <a:ext cx="4864100" cy="228600"/>
          </a:xfrm>
          <a:prstGeom prst="rect">
            <a:avLst/>
          </a:prstGeom>
          <a:noFill/>
          <a:ln w="9525">
            <a:noFill/>
            <a:miter lim="800000"/>
            <a:headEnd/>
            <a:tailEnd/>
          </a:ln>
        </p:spPr>
        <p:txBody>
          <a:bodyPr wrap="none">
            <a:spAutoFit/>
          </a:bodyPr>
          <a:lstStyle/>
          <a:p>
            <a:pPr defTabSz="1019175"/>
            <a:r>
              <a:rPr lang="en-US" sz="900"/>
              <a:t>Source: IBM Market Insights, </a:t>
            </a:r>
            <a:r>
              <a:rPr lang="en-US" sz="900" i="1"/>
              <a:t>Service Management In an Uncertain Economy, January 2009</a:t>
            </a:r>
            <a:r>
              <a:rPr lang="en-US" sz="900"/>
              <a:t>.</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1"/>
          <p:cNvSpPr>
            <a:spLocks noGrp="1"/>
          </p:cNvSpPr>
          <p:nvPr>
            <p:ph type="sldNum" sz="quarter" idx="10"/>
          </p:nvPr>
        </p:nvSpPr>
        <p:spPr>
          <a:noFill/>
        </p:spPr>
        <p:txBody>
          <a:bodyPr/>
          <a:lstStyle/>
          <a:p>
            <a:pPr defTabSz="1019175"/>
            <a:fld id="{70A38902-6488-4D98-BEA9-907579B88106}" type="slidenum">
              <a:rPr lang="en-US"/>
              <a:pPr defTabSz="1019175"/>
              <a:t>7</a:t>
            </a:fld>
            <a:endParaRPr lang="en-US"/>
          </a:p>
        </p:txBody>
      </p:sp>
      <p:grpSp>
        <p:nvGrpSpPr>
          <p:cNvPr id="10243" name="Group 155"/>
          <p:cNvGrpSpPr>
            <a:grpSpLocks/>
          </p:cNvGrpSpPr>
          <p:nvPr/>
        </p:nvGrpSpPr>
        <p:grpSpPr bwMode="auto">
          <a:xfrm>
            <a:off x="0" y="2251075"/>
            <a:ext cx="10058400" cy="1546225"/>
            <a:chOff x="0" y="1220"/>
            <a:chExt cx="5760" cy="657"/>
          </a:xfrm>
        </p:grpSpPr>
        <p:sp>
          <p:nvSpPr>
            <p:cNvPr id="10368" name="Rectangle 175"/>
            <p:cNvSpPr>
              <a:spLocks noChangeArrowheads="1"/>
            </p:cNvSpPr>
            <p:nvPr/>
          </p:nvSpPr>
          <p:spPr bwMode="auto">
            <a:xfrm>
              <a:off x="2880" y="1220"/>
              <a:ext cx="2880" cy="657"/>
            </a:xfrm>
            <a:prstGeom prst="rect">
              <a:avLst/>
            </a:prstGeom>
            <a:gradFill rotWithShape="1">
              <a:gsLst>
                <a:gs pos="0">
                  <a:srgbClr val="D5EAFF"/>
                </a:gs>
                <a:gs pos="100000">
                  <a:srgbClr val="8FC7FF"/>
                </a:gs>
              </a:gsLst>
              <a:lin ang="0" scaled="1"/>
            </a:gradFill>
            <a:ln w="9525">
              <a:noFill/>
              <a:miter lim="800000"/>
              <a:headEnd/>
              <a:tailEnd/>
            </a:ln>
          </p:spPr>
          <p:txBody>
            <a:bodyPr wrap="none" lIns="101835" tIns="50917" rIns="101835" bIns="50917" anchor="ctr"/>
            <a:lstStyle/>
            <a:p>
              <a:pPr defTabSz="1019175"/>
              <a:endParaRPr lang="ca-ES"/>
            </a:p>
          </p:txBody>
        </p:sp>
        <p:sp>
          <p:nvSpPr>
            <p:cNvPr id="10369" name="Rectangle 175"/>
            <p:cNvSpPr>
              <a:spLocks noChangeArrowheads="1"/>
            </p:cNvSpPr>
            <p:nvPr/>
          </p:nvSpPr>
          <p:spPr bwMode="auto">
            <a:xfrm flipH="1">
              <a:off x="0" y="1220"/>
              <a:ext cx="2880" cy="657"/>
            </a:xfrm>
            <a:prstGeom prst="rect">
              <a:avLst/>
            </a:prstGeom>
            <a:gradFill rotWithShape="1">
              <a:gsLst>
                <a:gs pos="0">
                  <a:srgbClr val="D5EAFF"/>
                </a:gs>
                <a:gs pos="100000">
                  <a:srgbClr val="8FC7FF"/>
                </a:gs>
              </a:gsLst>
              <a:lin ang="0" scaled="1"/>
            </a:gradFill>
            <a:ln w="9525">
              <a:noFill/>
              <a:miter lim="800000"/>
              <a:headEnd/>
              <a:tailEnd/>
            </a:ln>
          </p:spPr>
          <p:txBody>
            <a:bodyPr wrap="none" lIns="101835" tIns="50917" rIns="101835" bIns="50917" anchor="ctr"/>
            <a:lstStyle/>
            <a:p>
              <a:pPr defTabSz="1019175"/>
              <a:endParaRPr lang="ca-ES"/>
            </a:p>
          </p:txBody>
        </p:sp>
      </p:grpSp>
      <p:sp>
        <p:nvSpPr>
          <p:cNvPr id="10244" name="Rectangle 165"/>
          <p:cNvSpPr>
            <a:spLocks noChangeArrowheads="1"/>
          </p:cNvSpPr>
          <p:nvPr/>
        </p:nvSpPr>
        <p:spPr bwMode="gray">
          <a:xfrm>
            <a:off x="6823075" y="4451350"/>
            <a:ext cx="1417638" cy="193675"/>
          </a:xfrm>
          <a:prstGeom prst="rect">
            <a:avLst/>
          </a:prstGeom>
          <a:solidFill>
            <a:srgbClr val="606060"/>
          </a:solidFill>
          <a:ln w="9525">
            <a:noFill/>
            <a:miter lim="800000"/>
            <a:headEnd/>
            <a:tailEnd/>
          </a:ln>
        </p:spPr>
        <p:txBody>
          <a:bodyPr lIns="101835" tIns="50917" rIns="101835" bIns="50917"/>
          <a:lstStyle/>
          <a:p>
            <a:pPr defTabSz="1019175"/>
            <a:endParaRPr lang="ca-ES"/>
          </a:p>
        </p:txBody>
      </p:sp>
      <p:sp>
        <p:nvSpPr>
          <p:cNvPr id="10245" name="Rectangle 168"/>
          <p:cNvSpPr>
            <a:spLocks noChangeArrowheads="1"/>
          </p:cNvSpPr>
          <p:nvPr/>
        </p:nvSpPr>
        <p:spPr bwMode="gray">
          <a:xfrm>
            <a:off x="6238875" y="5370513"/>
            <a:ext cx="2012950" cy="193675"/>
          </a:xfrm>
          <a:prstGeom prst="rect">
            <a:avLst/>
          </a:prstGeom>
          <a:solidFill>
            <a:srgbClr val="606060"/>
          </a:solidFill>
          <a:ln w="9525">
            <a:noFill/>
            <a:miter lim="800000"/>
            <a:headEnd/>
            <a:tailEnd/>
          </a:ln>
        </p:spPr>
        <p:txBody>
          <a:bodyPr lIns="101835" tIns="50917" rIns="101835" bIns="50917"/>
          <a:lstStyle/>
          <a:p>
            <a:pPr defTabSz="1019175"/>
            <a:endParaRPr lang="ca-ES"/>
          </a:p>
        </p:txBody>
      </p:sp>
      <p:sp>
        <p:nvSpPr>
          <p:cNvPr id="10246" name="Rectangle 148"/>
          <p:cNvSpPr>
            <a:spLocks noChangeArrowheads="1"/>
          </p:cNvSpPr>
          <p:nvPr/>
        </p:nvSpPr>
        <p:spPr bwMode="gray">
          <a:xfrm>
            <a:off x="6211888" y="3533775"/>
            <a:ext cx="1539875" cy="193675"/>
          </a:xfrm>
          <a:prstGeom prst="rect">
            <a:avLst/>
          </a:prstGeom>
          <a:solidFill>
            <a:srgbClr val="FF7B00"/>
          </a:solidFill>
          <a:ln w="9525">
            <a:noFill/>
            <a:miter lim="800000"/>
            <a:headEnd/>
            <a:tailEnd/>
          </a:ln>
        </p:spPr>
        <p:txBody>
          <a:bodyPr lIns="101835" tIns="50917" rIns="101835" bIns="50917"/>
          <a:lstStyle/>
          <a:p>
            <a:pPr defTabSz="1019175"/>
            <a:endParaRPr lang="ca-ES"/>
          </a:p>
        </p:txBody>
      </p:sp>
      <p:sp>
        <p:nvSpPr>
          <p:cNvPr id="10247" name="Rectangle 149"/>
          <p:cNvSpPr>
            <a:spLocks noChangeArrowheads="1"/>
          </p:cNvSpPr>
          <p:nvPr/>
        </p:nvSpPr>
        <p:spPr bwMode="gray">
          <a:xfrm>
            <a:off x="6107113" y="3840163"/>
            <a:ext cx="1258887" cy="193675"/>
          </a:xfrm>
          <a:prstGeom prst="rect">
            <a:avLst/>
          </a:prstGeom>
          <a:solidFill>
            <a:srgbClr val="FF7B00"/>
          </a:solidFill>
          <a:ln w="9525">
            <a:noFill/>
            <a:miter lim="800000"/>
            <a:headEnd/>
            <a:tailEnd/>
          </a:ln>
        </p:spPr>
        <p:txBody>
          <a:bodyPr lIns="101835" tIns="50917" rIns="101835" bIns="50917"/>
          <a:lstStyle/>
          <a:p>
            <a:pPr defTabSz="1019175"/>
            <a:endParaRPr lang="ca-ES"/>
          </a:p>
        </p:txBody>
      </p:sp>
      <p:sp>
        <p:nvSpPr>
          <p:cNvPr id="10248" name="Rectangle 150"/>
          <p:cNvSpPr>
            <a:spLocks noChangeArrowheads="1"/>
          </p:cNvSpPr>
          <p:nvPr/>
        </p:nvSpPr>
        <p:spPr bwMode="gray">
          <a:xfrm>
            <a:off x="6053138" y="4144963"/>
            <a:ext cx="1035050" cy="195262"/>
          </a:xfrm>
          <a:prstGeom prst="rect">
            <a:avLst/>
          </a:prstGeom>
          <a:solidFill>
            <a:srgbClr val="FF7B00"/>
          </a:solidFill>
          <a:ln w="9525">
            <a:noFill/>
            <a:miter lim="800000"/>
            <a:headEnd/>
            <a:tailEnd/>
          </a:ln>
        </p:spPr>
        <p:txBody>
          <a:bodyPr lIns="101835" tIns="50917" rIns="101835" bIns="50917"/>
          <a:lstStyle/>
          <a:p>
            <a:pPr defTabSz="1019175"/>
            <a:endParaRPr lang="ca-ES"/>
          </a:p>
        </p:txBody>
      </p:sp>
      <p:sp>
        <p:nvSpPr>
          <p:cNvPr id="10249" name="Rectangle 151"/>
          <p:cNvSpPr>
            <a:spLocks noChangeArrowheads="1"/>
          </p:cNvSpPr>
          <p:nvPr/>
        </p:nvSpPr>
        <p:spPr bwMode="gray">
          <a:xfrm>
            <a:off x="5819775" y="4451350"/>
            <a:ext cx="1536700" cy="193675"/>
          </a:xfrm>
          <a:prstGeom prst="rect">
            <a:avLst/>
          </a:prstGeom>
          <a:solidFill>
            <a:srgbClr val="FF7B00"/>
          </a:solidFill>
          <a:ln w="9525">
            <a:noFill/>
            <a:miter lim="800000"/>
            <a:headEnd/>
            <a:tailEnd/>
          </a:ln>
        </p:spPr>
        <p:txBody>
          <a:bodyPr lIns="101835" tIns="50917" rIns="101835" bIns="50917"/>
          <a:lstStyle/>
          <a:p>
            <a:pPr defTabSz="1019175"/>
            <a:endParaRPr lang="ca-ES"/>
          </a:p>
        </p:txBody>
      </p:sp>
      <p:sp>
        <p:nvSpPr>
          <p:cNvPr id="10250" name="Rectangle 152"/>
          <p:cNvSpPr>
            <a:spLocks noChangeArrowheads="1"/>
          </p:cNvSpPr>
          <p:nvPr/>
        </p:nvSpPr>
        <p:spPr bwMode="gray">
          <a:xfrm>
            <a:off x="5824538" y="4757738"/>
            <a:ext cx="1568450" cy="193675"/>
          </a:xfrm>
          <a:prstGeom prst="rect">
            <a:avLst/>
          </a:prstGeom>
          <a:solidFill>
            <a:srgbClr val="FF7B00"/>
          </a:solidFill>
          <a:ln w="9525">
            <a:noFill/>
            <a:miter lim="800000"/>
            <a:headEnd/>
            <a:tailEnd/>
          </a:ln>
        </p:spPr>
        <p:txBody>
          <a:bodyPr lIns="101835" tIns="50917" rIns="101835" bIns="50917"/>
          <a:lstStyle/>
          <a:p>
            <a:pPr defTabSz="1019175"/>
            <a:endParaRPr lang="ca-ES"/>
          </a:p>
        </p:txBody>
      </p:sp>
      <p:sp>
        <p:nvSpPr>
          <p:cNvPr id="10251" name="Rectangle 153"/>
          <p:cNvSpPr>
            <a:spLocks noChangeArrowheads="1"/>
          </p:cNvSpPr>
          <p:nvPr/>
        </p:nvSpPr>
        <p:spPr bwMode="gray">
          <a:xfrm>
            <a:off x="5816600" y="5062538"/>
            <a:ext cx="1325563" cy="196850"/>
          </a:xfrm>
          <a:prstGeom prst="rect">
            <a:avLst/>
          </a:prstGeom>
          <a:solidFill>
            <a:srgbClr val="FF7B00"/>
          </a:solidFill>
          <a:ln w="9525">
            <a:noFill/>
            <a:miter lim="800000"/>
            <a:headEnd/>
            <a:tailEnd/>
          </a:ln>
        </p:spPr>
        <p:txBody>
          <a:bodyPr lIns="101835" tIns="50917" rIns="101835" bIns="50917"/>
          <a:lstStyle/>
          <a:p>
            <a:pPr defTabSz="1019175"/>
            <a:endParaRPr lang="ca-ES"/>
          </a:p>
        </p:txBody>
      </p:sp>
      <p:sp>
        <p:nvSpPr>
          <p:cNvPr id="10252" name="Rectangle 154"/>
          <p:cNvSpPr>
            <a:spLocks noChangeArrowheads="1"/>
          </p:cNvSpPr>
          <p:nvPr/>
        </p:nvSpPr>
        <p:spPr bwMode="gray">
          <a:xfrm>
            <a:off x="5775325" y="5370513"/>
            <a:ext cx="822325" cy="193675"/>
          </a:xfrm>
          <a:prstGeom prst="rect">
            <a:avLst/>
          </a:prstGeom>
          <a:solidFill>
            <a:srgbClr val="FF7B00"/>
          </a:solidFill>
          <a:ln w="9525">
            <a:noFill/>
            <a:miter lim="800000"/>
            <a:headEnd/>
            <a:tailEnd/>
          </a:ln>
        </p:spPr>
        <p:txBody>
          <a:bodyPr lIns="101835" tIns="50917" rIns="101835" bIns="50917"/>
          <a:lstStyle/>
          <a:p>
            <a:pPr defTabSz="1019175"/>
            <a:endParaRPr lang="ca-ES"/>
          </a:p>
        </p:txBody>
      </p:sp>
      <p:sp>
        <p:nvSpPr>
          <p:cNvPr id="10253" name="Rectangle 155"/>
          <p:cNvSpPr>
            <a:spLocks noChangeArrowheads="1"/>
          </p:cNvSpPr>
          <p:nvPr/>
        </p:nvSpPr>
        <p:spPr bwMode="gray">
          <a:xfrm>
            <a:off x="5592763" y="5676900"/>
            <a:ext cx="1646237" cy="193675"/>
          </a:xfrm>
          <a:prstGeom prst="rect">
            <a:avLst/>
          </a:prstGeom>
          <a:solidFill>
            <a:srgbClr val="FF7B00"/>
          </a:solidFill>
          <a:ln w="9525">
            <a:noFill/>
            <a:miter lim="800000"/>
            <a:headEnd/>
            <a:tailEnd/>
          </a:ln>
        </p:spPr>
        <p:txBody>
          <a:bodyPr lIns="101835" tIns="50917" rIns="101835" bIns="50917"/>
          <a:lstStyle/>
          <a:p>
            <a:pPr defTabSz="1019175"/>
            <a:endParaRPr lang="ca-ES"/>
          </a:p>
        </p:txBody>
      </p:sp>
      <p:sp>
        <p:nvSpPr>
          <p:cNvPr id="10254" name="Rectangle 156"/>
          <p:cNvSpPr>
            <a:spLocks noChangeArrowheads="1"/>
          </p:cNvSpPr>
          <p:nvPr/>
        </p:nvSpPr>
        <p:spPr bwMode="gray">
          <a:xfrm>
            <a:off x="4686300" y="5981700"/>
            <a:ext cx="1420813" cy="195263"/>
          </a:xfrm>
          <a:prstGeom prst="rect">
            <a:avLst/>
          </a:prstGeom>
          <a:solidFill>
            <a:srgbClr val="FF7B00"/>
          </a:solidFill>
          <a:ln w="9525">
            <a:noFill/>
            <a:miter lim="800000"/>
            <a:headEnd/>
            <a:tailEnd/>
          </a:ln>
        </p:spPr>
        <p:txBody>
          <a:bodyPr lIns="101835" tIns="50917" rIns="101835" bIns="50917"/>
          <a:lstStyle/>
          <a:p>
            <a:pPr defTabSz="1019175"/>
            <a:endParaRPr lang="ca-ES"/>
          </a:p>
        </p:txBody>
      </p:sp>
      <p:sp>
        <p:nvSpPr>
          <p:cNvPr id="10255" name="Rectangle 157"/>
          <p:cNvSpPr>
            <a:spLocks noChangeArrowheads="1"/>
          </p:cNvSpPr>
          <p:nvPr/>
        </p:nvSpPr>
        <p:spPr bwMode="gray">
          <a:xfrm>
            <a:off x="4246563" y="6288088"/>
            <a:ext cx="1263650" cy="193675"/>
          </a:xfrm>
          <a:prstGeom prst="rect">
            <a:avLst/>
          </a:prstGeom>
          <a:solidFill>
            <a:srgbClr val="FF7B00"/>
          </a:solidFill>
          <a:ln w="9525">
            <a:noFill/>
            <a:miter lim="800000"/>
            <a:headEnd/>
            <a:tailEnd/>
          </a:ln>
        </p:spPr>
        <p:txBody>
          <a:bodyPr lIns="101835" tIns="50917" rIns="101835" bIns="50917"/>
          <a:lstStyle/>
          <a:p>
            <a:pPr defTabSz="1019175"/>
            <a:endParaRPr lang="ca-ES"/>
          </a:p>
        </p:txBody>
      </p:sp>
      <p:sp>
        <p:nvSpPr>
          <p:cNvPr id="10256" name="Rectangle 127"/>
          <p:cNvSpPr>
            <a:spLocks noChangeArrowheads="1"/>
          </p:cNvSpPr>
          <p:nvPr/>
        </p:nvSpPr>
        <p:spPr bwMode="auto">
          <a:xfrm>
            <a:off x="0" y="1449388"/>
            <a:ext cx="10058400" cy="369887"/>
          </a:xfrm>
          <a:prstGeom prst="rect">
            <a:avLst/>
          </a:prstGeom>
          <a:solidFill>
            <a:schemeClr val="accent1">
              <a:alpha val="20000"/>
            </a:schemeClr>
          </a:solidFill>
          <a:ln w="9525">
            <a:noFill/>
            <a:miter lim="800000"/>
            <a:headEnd/>
            <a:tailEnd/>
          </a:ln>
        </p:spPr>
        <p:txBody>
          <a:bodyPr wrap="none" lIns="101835" tIns="50917" rIns="101835" bIns="50917" anchor="ctr"/>
          <a:lstStyle/>
          <a:p>
            <a:pPr defTabSz="1019175"/>
            <a:endParaRPr lang="ca-ES"/>
          </a:p>
        </p:txBody>
      </p:sp>
      <p:sp>
        <p:nvSpPr>
          <p:cNvPr id="10257" name="Rectangle 145"/>
          <p:cNvSpPr>
            <a:spLocks noChangeArrowheads="1"/>
          </p:cNvSpPr>
          <p:nvPr/>
        </p:nvSpPr>
        <p:spPr bwMode="gray">
          <a:xfrm>
            <a:off x="6384925" y="2616200"/>
            <a:ext cx="822325" cy="193675"/>
          </a:xfrm>
          <a:prstGeom prst="rect">
            <a:avLst/>
          </a:prstGeom>
          <a:solidFill>
            <a:srgbClr val="FF7B00"/>
          </a:solidFill>
          <a:ln w="9525">
            <a:noFill/>
            <a:miter lim="800000"/>
            <a:headEnd/>
            <a:tailEnd/>
          </a:ln>
        </p:spPr>
        <p:txBody>
          <a:bodyPr lIns="101835" tIns="50917" rIns="101835" bIns="50917"/>
          <a:lstStyle/>
          <a:p>
            <a:pPr defTabSz="1019175"/>
            <a:endParaRPr lang="ca-ES"/>
          </a:p>
        </p:txBody>
      </p:sp>
      <p:sp>
        <p:nvSpPr>
          <p:cNvPr id="10258" name="Rectangle 146"/>
          <p:cNvSpPr>
            <a:spLocks noChangeArrowheads="1"/>
          </p:cNvSpPr>
          <p:nvPr/>
        </p:nvSpPr>
        <p:spPr bwMode="gray">
          <a:xfrm>
            <a:off x="6318250" y="2922588"/>
            <a:ext cx="1485900" cy="193675"/>
          </a:xfrm>
          <a:prstGeom prst="rect">
            <a:avLst/>
          </a:prstGeom>
          <a:solidFill>
            <a:srgbClr val="FF7B00"/>
          </a:solidFill>
          <a:ln w="9525">
            <a:noFill/>
            <a:miter lim="800000"/>
            <a:headEnd/>
            <a:tailEnd/>
          </a:ln>
        </p:spPr>
        <p:txBody>
          <a:bodyPr lIns="101835" tIns="50917" rIns="101835" bIns="50917"/>
          <a:lstStyle/>
          <a:p>
            <a:pPr defTabSz="1019175"/>
            <a:endParaRPr lang="ca-ES"/>
          </a:p>
        </p:txBody>
      </p:sp>
      <p:sp>
        <p:nvSpPr>
          <p:cNvPr id="10259" name="Rectangle 2"/>
          <p:cNvSpPr>
            <a:spLocks noChangeArrowheads="1"/>
          </p:cNvSpPr>
          <p:nvPr/>
        </p:nvSpPr>
        <p:spPr bwMode="auto">
          <a:xfrm>
            <a:off x="227013" y="614363"/>
            <a:ext cx="9069387" cy="909637"/>
          </a:xfrm>
          <a:prstGeom prst="rect">
            <a:avLst/>
          </a:prstGeom>
          <a:noFill/>
          <a:ln w="9525">
            <a:noFill/>
            <a:miter lim="800000"/>
            <a:headEnd/>
            <a:tailEnd/>
          </a:ln>
        </p:spPr>
        <p:txBody>
          <a:bodyPr lIns="101835" tIns="50917" rIns="101835" bIns="50917"/>
          <a:lstStyle/>
          <a:p>
            <a:pPr defTabSz="1019175">
              <a:lnSpc>
                <a:spcPct val="90000"/>
              </a:lnSpc>
            </a:pPr>
            <a:r>
              <a:rPr lang="en-US" sz="2400"/>
              <a:t>Top priorities for IT project investments are now security, compliance and improved management</a:t>
            </a:r>
          </a:p>
        </p:txBody>
      </p:sp>
      <p:sp>
        <p:nvSpPr>
          <p:cNvPr id="10260" name="Rectangle 9"/>
          <p:cNvSpPr>
            <a:spLocks noChangeArrowheads="1"/>
          </p:cNvSpPr>
          <p:nvPr/>
        </p:nvSpPr>
        <p:spPr bwMode="gray">
          <a:xfrm>
            <a:off x="2859088" y="6824663"/>
            <a:ext cx="1744662" cy="346075"/>
          </a:xfrm>
          <a:prstGeom prst="rect">
            <a:avLst/>
          </a:prstGeom>
          <a:noFill/>
          <a:ln w="9525">
            <a:noFill/>
            <a:miter lim="800000"/>
            <a:headEnd/>
            <a:tailEnd/>
          </a:ln>
        </p:spPr>
        <p:txBody>
          <a:bodyPr lIns="102541" tIns="51272" rIns="102541" bIns="51272">
            <a:spAutoFit/>
          </a:bodyPr>
          <a:lstStyle/>
          <a:p>
            <a:pPr defTabSz="1019175">
              <a:lnSpc>
                <a:spcPct val="90000"/>
              </a:lnSpc>
            </a:pPr>
            <a:r>
              <a:rPr lang="en-US" sz="900"/>
              <a:t>Projects continued, expanded or newly initiated</a:t>
            </a:r>
          </a:p>
        </p:txBody>
      </p:sp>
      <p:sp>
        <p:nvSpPr>
          <p:cNvPr id="10261" name="Rectangle 10"/>
          <p:cNvSpPr>
            <a:spLocks noChangeArrowheads="1"/>
          </p:cNvSpPr>
          <p:nvPr/>
        </p:nvSpPr>
        <p:spPr bwMode="gray">
          <a:xfrm>
            <a:off x="2771775" y="6881813"/>
            <a:ext cx="87313" cy="103187"/>
          </a:xfrm>
          <a:prstGeom prst="rect">
            <a:avLst/>
          </a:prstGeom>
          <a:solidFill>
            <a:srgbClr val="3366CC"/>
          </a:solidFill>
          <a:ln w="9525">
            <a:noFill/>
            <a:miter lim="800000"/>
            <a:headEnd/>
            <a:tailEnd/>
          </a:ln>
        </p:spPr>
        <p:txBody>
          <a:bodyPr wrap="none" lIns="101835" tIns="50917" rIns="101835" bIns="50917" anchor="ctr"/>
          <a:lstStyle/>
          <a:p>
            <a:pPr defTabSz="1019175"/>
            <a:endParaRPr lang="ca-ES"/>
          </a:p>
        </p:txBody>
      </p:sp>
      <p:sp>
        <p:nvSpPr>
          <p:cNvPr id="10262" name="Rectangle 11"/>
          <p:cNvSpPr>
            <a:spLocks noChangeArrowheads="1"/>
          </p:cNvSpPr>
          <p:nvPr/>
        </p:nvSpPr>
        <p:spPr bwMode="gray">
          <a:xfrm>
            <a:off x="4856163" y="6891338"/>
            <a:ext cx="87312" cy="101600"/>
          </a:xfrm>
          <a:prstGeom prst="rect">
            <a:avLst/>
          </a:prstGeom>
          <a:solidFill>
            <a:srgbClr val="FF7B00"/>
          </a:solidFill>
          <a:ln w="9525">
            <a:noFill/>
            <a:miter lim="800000"/>
            <a:headEnd/>
            <a:tailEnd/>
          </a:ln>
        </p:spPr>
        <p:txBody>
          <a:bodyPr wrap="none" lIns="101835" tIns="50917" rIns="101835" bIns="50917" anchor="ctr"/>
          <a:lstStyle/>
          <a:p>
            <a:pPr defTabSz="1019175"/>
            <a:endParaRPr lang="ca-ES"/>
          </a:p>
        </p:txBody>
      </p:sp>
      <p:sp>
        <p:nvSpPr>
          <p:cNvPr id="10263" name="Rectangle 12"/>
          <p:cNvSpPr>
            <a:spLocks noChangeArrowheads="1"/>
          </p:cNvSpPr>
          <p:nvPr/>
        </p:nvSpPr>
        <p:spPr bwMode="gray">
          <a:xfrm>
            <a:off x="6762750" y="6859588"/>
            <a:ext cx="87313" cy="104775"/>
          </a:xfrm>
          <a:prstGeom prst="rect">
            <a:avLst/>
          </a:prstGeom>
          <a:solidFill>
            <a:srgbClr val="606060"/>
          </a:solidFill>
          <a:ln w="9525">
            <a:noFill/>
            <a:miter lim="800000"/>
            <a:headEnd/>
            <a:tailEnd/>
          </a:ln>
        </p:spPr>
        <p:txBody>
          <a:bodyPr wrap="none" lIns="101835" tIns="50917" rIns="101835" bIns="50917" anchor="ctr"/>
          <a:lstStyle/>
          <a:p>
            <a:pPr defTabSz="1019175"/>
            <a:endParaRPr lang="ca-ES"/>
          </a:p>
        </p:txBody>
      </p:sp>
      <p:sp>
        <p:nvSpPr>
          <p:cNvPr id="2" name="Rectangle 130"/>
          <p:cNvSpPr>
            <a:spLocks noChangeArrowheads="1"/>
          </p:cNvSpPr>
          <p:nvPr/>
        </p:nvSpPr>
        <p:spPr bwMode="gray">
          <a:xfrm>
            <a:off x="2762250" y="2309813"/>
            <a:ext cx="3940175" cy="195262"/>
          </a:xfrm>
          <a:prstGeom prst="rect">
            <a:avLst/>
          </a:prstGeom>
          <a:solidFill>
            <a:srgbClr val="3366CC"/>
          </a:solidFill>
          <a:ln w="9525">
            <a:noFill/>
            <a:miter lim="800000"/>
            <a:headEnd/>
            <a:tailEnd/>
          </a:ln>
          <a:effectLst>
            <a:outerShdw dist="63500" dir="2700000" algn="tl" rotWithShape="0">
              <a:srgbClr val="808080">
                <a:alpha val="42999"/>
              </a:srgbClr>
            </a:outerShdw>
          </a:effectLst>
        </p:spPr>
        <p:txBody>
          <a:bodyPr lIns="101835" tIns="50917" rIns="101835" bIns="50917"/>
          <a:lstStyle/>
          <a:p>
            <a:pPr defTabSz="1019175"/>
            <a:endParaRPr lang="hu-HU"/>
          </a:p>
        </p:txBody>
      </p:sp>
      <p:sp>
        <p:nvSpPr>
          <p:cNvPr id="3" name="Rectangle 131"/>
          <p:cNvSpPr>
            <a:spLocks noChangeArrowheads="1"/>
          </p:cNvSpPr>
          <p:nvPr/>
        </p:nvSpPr>
        <p:spPr bwMode="gray">
          <a:xfrm>
            <a:off x="2762250" y="2616200"/>
            <a:ext cx="3622675" cy="193675"/>
          </a:xfrm>
          <a:prstGeom prst="rect">
            <a:avLst/>
          </a:prstGeom>
          <a:solidFill>
            <a:srgbClr val="3366CC"/>
          </a:solidFill>
          <a:ln w="9525">
            <a:noFill/>
            <a:miter lim="800000"/>
            <a:headEnd/>
            <a:tailEnd/>
          </a:ln>
          <a:effectLst>
            <a:outerShdw dist="63500" dir="2700000" algn="tl" rotWithShape="0">
              <a:srgbClr val="808080">
                <a:alpha val="42999"/>
              </a:srgbClr>
            </a:outerShdw>
          </a:effectLst>
        </p:spPr>
        <p:txBody>
          <a:bodyPr lIns="101835" tIns="50917" rIns="101835" bIns="50917"/>
          <a:lstStyle/>
          <a:p>
            <a:pPr defTabSz="1019175"/>
            <a:endParaRPr lang="hu-HU"/>
          </a:p>
        </p:txBody>
      </p:sp>
      <p:sp>
        <p:nvSpPr>
          <p:cNvPr id="4" name="Rectangle 132"/>
          <p:cNvSpPr>
            <a:spLocks noChangeArrowheads="1"/>
          </p:cNvSpPr>
          <p:nvPr/>
        </p:nvSpPr>
        <p:spPr bwMode="gray">
          <a:xfrm>
            <a:off x="2762250" y="2922588"/>
            <a:ext cx="3581400" cy="193675"/>
          </a:xfrm>
          <a:prstGeom prst="rect">
            <a:avLst/>
          </a:prstGeom>
          <a:solidFill>
            <a:srgbClr val="3366CC"/>
          </a:solidFill>
          <a:ln w="9525">
            <a:noFill/>
            <a:miter lim="800000"/>
            <a:headEnd/>
            <a:tailEnd/>
          </a:ln>
          <a:effectLst>
            <a:outerShdw dist="63500" dir="2700000" algn="tl" rotWithShape="0">
              <a:srgbClr val="808080">
                <a:alpha val="42999"/>
              </a:srgbClr>
            </a:outerShdw>
          </a:effectLst>
        </p:spPr>
        <p:txBody>
          <a:bodyPr lIns="101835" tIns="50917" rIns="101835" bIns="50917"/>
          <a:lstStyle/>
          <a:p>
            <a:pPr defTabSz="1019175"/>
            <a:endParaRPr lang="hu-HU"/>
          </a:p>
        </p:txBody>
      </p:sp>
      <p:sp>
        <p:nvSpPr>
          <p:cNvPr id="5" name="Rectangle 133"/>
          <p:cNvSpPr>
            <a:spLocks noChangeArrowheads="1"/>
          </p:cNvSpPr>
          <p:nvPr/>
        </p:nvSpPr>
        <p:spPr bwMode="gray">
          <a:xfrm>
            <a:off x="2762250" y="3227388"/>
            <a:ext cx="3556000" cy="195262"/>
          </a:xfrm>
          <a:prstGeom prst="rect">
            <a:avLst/>
          </a:prstGeom>
          <a:solidFill>
            <a:srgbClr val="3366CC"/>
          </a:solidFill>
          <a:ln w="9525">
            <a:noFill/>
            <a:miter lim="800000"/>
            <a:headEnd/>
            <a:tailEnd/>
          </a:ln>
          <a:effectLst>
            <a:outerShdw dist="63500" dir="2700000" algn="tl" rotWithShape="0">
              <a:srgbClr val="808080">
                <a:alpha val="42999"/>
              </a:srgbClr>
            </a:outerShdw>
          </a:effectLst>
        </p:spPr>
        <p:txBody>
          <a:bodyPr lIns="101835" tIns="50917" rIns="101835" bIns="50917"/>
          <a:lstStyle/>
          <a:p>
            <a:pPr defTabSz="1019175"/>
            <a:endParaRPr lang="hu-HU"/>
          </a:p>
        </p:txBody>
      </p:sp>
      <p:sp>
        <p:nvSpPr>
          <p:cNvPr id="6" name="Rectangle 134"/>
          <p:cNvSpPr>
            <a:spLocks noChangeArrowheads="1"/>
          </p:cNvSpPr>
          <p:nvPr/>
        </p:nvSpPr>
        <p:spPr bwMode="gray">
          <a:xfrm>
            <a:off x="2762250" y="3533775"/>
            <a:ext cx="3548063" cy="193675"/>
          </a:xfrm>
          <a:prstGeom prst="rect">
            <a:avLst/>
          </a:prstGeom>
          <a:solidFill>
            <a:srgbClr val="3366CC"/>
          </a:solidFill>
          <a:ln w="9525">
            <a:noFill/>
            <a:miter lim="800000"/>
            <a:headEnd/>
            <a:tailEnd/>
          </a:ln>
          <a:effectLst>
            <a:outerShdw dist="63500" dir="2700000" algn="tl" rotWithShape="0">
              <a:srgbClr val="808080">
                <a:alpha val="42999"/>
              </a:srgbClr>
            </a:outerShdw>
          </a:effectLst>
        </p:spPr>
        <p:txBody>
          <a:bodyPr lIns="101835" tIns="50917" rIns="101835" bIns="50917"/>
          <a:lstStyle/>
          <a:p>
            <a:pPr defTabSz="1019175"/>
            <a:endParaRPr lang="hu-HU"/>
          </a:p>
        </p:txBody>
      </p:sp>
      <p:sp>
        <p:nvSpPr>
          <p:cNvPr id="7" name="Rectangle 135"/>
          <p:cNvSpPr>
            <a:spLocks noChangeArrowheads="1"/>
          </p:cNvSpPr>
          <p:nvPr/>
        </p:nvSpPr>
        <p:spPr bwMode="gray">
          <a:xfrm>
            <a:off x="2762250" y="3840163"/>
            <a:ext cx="3344863" cy="193675"/>
          </a:xfrm>
          <a:prstGeom prst="rect">
            <a:avLst/>
          </a:prstGeom>
          <a:solidFill>
            <a:srgbClr val="3366CC"/>
          </a:solidFill>
          <a:ln w="9525">
            <a:noFill/>
            <a:miter lim="800000"/>
            <a:headEnd/>
            <a:tailEnd/>
          </a:ln>
          <a:effectLst>
            <a:outerShdw dist="63500" dir="2700000" algn="tl" rotWithShape="0">
              <a:srgbClr val="808080">
                <a:alpha val="42999"/>
              </a:srgbClr>
            </a:outerShdw>
          </a:effectLst>
        </p:spPr>
        <p:txBody>
          <a:bodyPr lIns="101835" tIns="50917" rIns="101835" bIns="50917"/>
          <a:lstStyle/>
          <a:p>
            <a:pPr defTabSz="1019175"/>
            <a:endParaRPr lang="hu-HU"/>
          </a:p>
        </p:txBody>
      </p:sp>
      <p:sp>
        <p:nvSpPr>
          <p:cNvPr id="8" name="Rectangle 136"/>
          <p:cNvSpPr>
            <a:spLocks noChangeArrowheads="1"/>
          </p:cNvSpPr>
          <p:nvPr/>
        </p:nvSpPr>
        <p:spPr bwMode="gray">
          <a:xfrm>
            <a:off x="2762250" y="4144963"/>
            <a:ext cx="3290888" cy="195262"/>
          </a:xfrm>
          <a:prstGeom prst="rect">
            <a:avLst/>
          </a:prstGeom>
          <a:solidFill>
            <a:srgbClr val="3366CC"/>
          </a:solidFill>
          <a:ln w="9525">
            <a:noFill/>
            <a:miter lim="800000"/>
            <a:headEnd/>
            <a:tailEnd/>
          </a:ln>
          <a:effectLst>
            <a:outerShdw dist="63500" dir="2700000" algn="tl" rotWithShape="0">
              <a:srgbClr val="808080">
                <a:alpha val="42999"/>
              </a:srgbClr>
            </a:outerShdw>
          </a:effectLst>
        </p:spPr>
        <p:txBody>
          <a:bodyPr lIns="101835" tIns="50917" rIns="101835" bIns="50917"/>
          <a:lstStyle/>
          <a:p>
            <a:pPr defTabSz="1019175"/>
            <a:endParaRPr lang="hu-HU"/>
          </a:p>
        </p:txBody>
      </p:sp>
      <p:sp>
        <p:nvSpPr>
          <p:cNvPr id="9" name="Rectangle 137"/>
          <p:cNvSpPr>
            <a:spLocks noChangeArrowheads="1"/>
          </p:cNvSpPr>
          <p:nvPr/>
        </p:nvSpPr>
        <p:spPr bwMode="gray">
          <a:xfrm>
            <a:off x="2762250" y="4451350"/>
            <a:ext cx="3063875" cy="193675"/>
          </a:xfrm>
          <a:prstGeom prst="rect">
            <a:avLst/>
          </a:prstGeom>
          <a:solidFill>
            <a:srgbClr val="3366CC"/>
          </a:solidFill>
          <a:ln w="9525">
            <a:noFill/>
            <a:miter lim="800000"/>
            <a:headEnd/>
            <a:tailEnd/>
          </a:ln>
          <a:effectLst>
            <a:outerShdw dist="63500" dir="2700000" algn="tl" rotWithShape="0">
              <a:srgbClr val="808080">
                <a:alpha val="42999"/>
              </a:srgbClr>
            </a:outerShdw>
          </a:effectLst>
        </p:spPr>
        <p:txBody>
          <a:bodyPr lIns="101835" tIns="50917" rIns="101835" bIns="50917"/>
          <a:lstStyle/>
          <a:p>
            <a:pPr defTabSz="1019175"/>
            <a:endParaRPr lang="hu-HU"/>
          </a:p>
        </p:txBody>
      </p:sp>
      <p:sp>
        <p:nvSpPr>
          <p:cNvPr id="10" name="Rectangle 138"/>
          <p:cNvSpPr>
            <a:spLocks noChangeArrowheads="1"/>
          </p:cNvSpPr>
          <p:nvPr/>
        </p:nvSpPr>
        <p:spPr bwMode="gray">
          <a:xfrm>
            <a:off x="2762250" y="4757738"/>
            <a:ext cx="3063875" cy="193675"/>
          </a:xfrm>
          <a:prstGeom prst="rect">
            <a:avLst/>
          </a:prstGeom>
          <a:solidFill>
            <a:srgbClr val="3366CC"/>
          </a:solidFill>
          <a:ln w="9525">
            <a:noFill/>
            <a:miter lim="800000"/>
            <a:headEnd/>
            <a:tailEnd/>
          </a:ln>
          <a:effectLst>
            <a:outerShdw dist="63500" dir="2700000" algn="tl" rotWithShape="0">
              <a:srgbClr val="808080">
                <a:alpha val="42999"/>
              </a:srgbClr>
            </a:outerShdw>
          </a:effectLst>
        </p:spPr>
        <p:txBody>
          <a:bodyPr lIns="101835" tIns="50917" rIns="101835" bIns="50917"/>
          <a:lstStyle/>
          <a:p>
            <a:pPr defTabSz="1019175"/>
            <a:endParaRPr lang="hu-HU"/>
          </a:p>
        </p:txBody>
      </p:sp>
      <p:sp>
        <p:nvSpPr>
          <p:cNvPr id="11" name="Rectangle 139"/>
          <p:cNvSpPr>
            <a:spLocks noChangeArrowheads="1"/>
          </p:cNvSpPr>
          <p:nvPr/>
        </p:nvSpPr>
        <p:spPr bwMode="gray">
          <a:xfrm>
            <a:off x="2762250" y="5062538"/>
            <a:ext cx="3057525" cy="196850"/>
          </a:xfrm>
          <a:prstGeom prst="rect">
            <a:avLst/>
          </a:prstGeom>
          <a:solidFill>
            <a:srgbClr val="3366CC"/>
          </a:solidFill>
          <a:ln w="9525">
            <a:noFill/>
            <a:miter lim="800000"/>
            <a:headEnd/>
            <a:tailEnd/>
          </a:ln>
          <a:effectLst>
            <a:outerShdw dist="63500" dir="2700000" algn="tl" rotWithShape="0">
              <a:srgbClr val="808080">
                <a:alpha val="42999"/>
              </a:srgbClr>
            </a:outerShdw>
          </a:effectLst>
        </p:spPr>
        <p:txBody>
          <a:bodyPr lIns="101835" tIns="50917" rIns="101835" bIns="50917"/>
          <a:lstStyle/>
          <a:p>
            <a:pPr defTabSz="1019175"/>
            <a:endParaRPr lang="hu-HU"/>
          </a:p>
        </p:txBody>
      </p:sp>
      <p:sp>
        <p:nvSpPr>
          <p:cNvPr id="12" name="Rectangle 140"/>
          <p:cNvSpPr>
            <a:spLocks noChangeArrowheads="1"/>
          </p:cNvSpPr>
          <p:nvPr/>
        </p:nvSpPr>
        <p:spPr bwMode="gray">
          <a:xfrm>
            <a:off x="2762250" y="5370513"/>
            <a:ext cx="3013075" cy="193675"/>
          </a:xfrm>
          <a:prstGeom prst="rect">
            <a:avLst/>
          </a:prstGeom>
          <a:solidFill>
            <a:srgbClr val="3366CC"/>
          </a:solidFill>
          <a:ln w="9525">
            <a:noFill/>
            <a:miter lim="800000"/>
            <a:headEnd/>
            <a:tailEnd/>
          </a:ln>
          <a:effectLst>
            <a:outerShdw dist="63500" dir="2700000" algn="tl" rotWithShape="0">
              <a:srgbClr val="808080">
                <a:alpha val="42999"/>
              </a:srgbClr>
            </a:outerShdw>
          </a:effectLst>
        </p:spPr>
        <p:txBody>
          <a:bodyPr lIns="101835" tIns="50917" rIns="101835" bIns="50917"/>
          <a:lstStyle/>
          <a:p>
            <a:pPr defTabSz="1019175"/>
            <a:endParaRPr lang="hu-HU"/>
          </a:p>
        </p:txBody>
      </p:sp>
      <p:sp>
        <p:nvSpPr>
          <p:cNvPr id="13" name="Rectangle 141"/>
          <p:cNvSpPr>
            <a:spLocks noChangeArrowheads="1"/>
          </p:cNvSpPr>
          <p:nvPr/>
        </p:nvSpPr>
        <p:spPr bwMode="gray">
          <a:xfrm>
            <a:off x="2762250" y="5676900"/>
            <a:ext cx="2835275" cy="193675"/>
          </a:xfrm>
          <a:prstGeom prst="rect">
            <a:avLst/>
          </a:prstGeom>
          <a:solidFill>
            <a:srgbClr val="3366CC"/>
          </a:solidFill>
          <a:ln w="9525">
            <a:noFill/>
            <a:miter lim="800000"/>
            <a:headEnd/>
            <a:tailEnd/>
          </a:ln>
          <a:effectLst>
            <a:outerShdw dist="63500" dir="2700000" algn="tl" rotWithShape="0">
              <a:srgbClr val="808080">
                <a:alpha val="42999"/>
              </a:srgbClr>
            </a:outerShdw>
          </a:effectLst>
        </p:spPr>
        <p:txBody>
          <a:bodyPr lIns="101835" tIns="50917" rIns="101835" bIns="50917"/>
          <a:lstStyle/>
          <a:p>
            <a:pPr defTabSz="1019175"/>
            <a:endParaRPr lang="hu-HU"/>
          </a:p>
        </p:txBody>
      </p:sp>
      <p:sp>
        <p:nvSpPr>
          <p:cNvPr id="14" name="Rectangle 142"/>
          <p:cNvSpPr>
            <a:spLocks noChangeArrowheads="1"/>
          </p:cNvSpPr>
          <p:nvPr/>
        </p:nvSpPr>
        <p:spPr bwMode="gray">
          <a:xfrm>
            <a:off x="2762250" y="5981700"/>
            <a:ext cx="1924050" cy="195263"/>
          </a:xfrm>
          <a:prstGeom prst="rect">
            <a:avLst/>
          </a:prstGeom>
          <a:solidFill>
            <a:srgbClr val="3366CC"/>
          </a:solidFill>
          <a:ln w="9525">
            <a:noFill/>
            <a:miter lim="800000"/>
            <a:headEnd/>
            <a:tailEnd/>
          </a:ln>
          <a:effectLst>
            <a:outerShdw dist="63500" dir="2700000" algn="tl" rotWithShape="0">
              <a:srgbClr val="808080">
                <a:alpha val="42999"/>
              </a:srgbClr>
            </a:outerShdw>
          </a:effectLst>
        </p:spPr>
        <p:txBody>
          <a:bodyPr lIns="101835" tIns="50917" rIns="101835" bIns="50917"/>
          <a:lstStyle/>
          <a:p>
            <a:pPr defTabSz="1019175"/>
            <a:endParaRPr lang="hu-HU"/>
          </a:p>
        </p:txBody>
      </p:sp>
      <p:sp>
        <p:nvSpPr>
          <p:cNvPr id="64533" name="Rectangle 143"/>
          <p:cNvSpPr>
            <a:spLocks noChangeArrowheads="1"/>
          </p:cNvSpPr>
          <p:nvPr/>
        </p:nvSpPr>
        <p:spPr bwMode="gray">
          <a:xfrm>
            <a:off x="2762250" y="6288088"/>
            <a:ext cx="1484313" cy="193675"/>
          </a:xfrm>
          <a:prstGeom prst="rect">
            <a:avLst/>
          </a:prstGeom>
          <a:solidFill>
            <a:srgbClr val="3366CC"/>
          </a:solidFill>
          <a:ln w="9525">
            <a:noFill/>
            <a:miter lim="800000"/>
            <a:headEnd/>
            <a:tailEnd/>
          </a:ln>
          <a:effectLst>
            <a:outerShdw dist="63500" dir="2700000" algn="tl" rotWithShape="0">
              <a:srgbClr val="808080">
                <a:alpha val="42999"/>
              </a:srgbClr>
            </a:outerShdw>
          </a:effectLst>
        </p:spPr>
        <p:txBody>
          <a:bodyPr lIns="101835" tIns="50917" rIns="101835" bIns="50917"/>
          <a:lstStyle/>
          <a:p>
            <a:pPr defTabSz="1019175"/>
            <a:endParaRPr lang="hu-HU"/>
          </a:p>
        </p:txBody>
      </p:sp>
      <p:sp>
        <p:nvSpPr>
          <p:cNvPr id="10278" name="Rectangle 158"/>
          <p:cNvSpPr>
            <a:spLocks noChangeArrowheads="1"/>
          </p:cNvSpPr>
          <p:nvPr/>
        </p:nvSpPr>
        <p:spPr bwMode="gray">
          <a:xfrm>
            <a:off x="7526338" y="2309813"/>
            <a:ext cx="714375" cy="195262"/>
          </a:xfrm>
          <a:prstGeom prst="rect">
            <a:avLst/>
          </a:prstGeom>
          <a:solidFill>
            <a:srgbClr val="606060"/>
          </a:solidFill>
          <a:ln w="9525">
            <a:noFill/>
            <a:miter lim="800000"/>
            <a:headEnd/>
            <a:tailEnd/>
          </a:ln>
        </p:spPr>
        <p:txBody>
          <a:bodyPr lIns="101835" tIns="50917" rIns="101835" bIns="50917"/>
          <a:lstStyle/>
          <a:p>
            <a:pPr defTabSz="1019175"/>
            <a:endParaRPr lang="ca-ES"/>
          </a:p>
        </p:txBody>
      </p:sp>
      <p:sp>
        <p:nvSpPr>
          <p:cNvPr id="10279" name="Rectangle 159"/>
          <p:cNvSpPr>
            <a:spLocks noChangeArrowheads="1"/>
          </p:cNvSpPr>
          <p:nvPr/>
        </p:nvSpPr>
        <p:spPr bwMode="gray">
          <a:xfrm>
            <a:off x="7207250" y="2616200"/>
            <a:ext cx="1033463" cy="193675"/>
          </a:xfrm>
          <a:prstGeom prst="rect">
            <a:avLst/>
          </a:prstGeom>
          <a:solidFill>
            <a:srgbClr val="606060"/>
          </a:solidFill>
          <a:ln w="9525">
            <a:noFill/>
            <a:miter lim="800000"/>
            <a:headEnd/>
            <a:tailEnd/>
          </a:ln>
        </p:spPr>
        <p:txBody>
          <a:bodyPr lIns="101835" tIns="50917" rIns="101835" bIns="50917"/>
          <a:lstStyle/>
          <a:p>
            <a:pPr defTabSz="1019175"/>
            <a:endParaRPr lang="ca-ES"/>
          </a:p>
        </p:txBody>
      </p:sp>
      <p:sp>
        <p:nvSpPr>
          <p:cNvPr id="10280" name="Rectangle 160"/>
          <p:cNvSpPr>
            <a:spLocks noChangeArrowheads="1"/>
          </p:cNvSpPr>
          <p:nvPr/>
        </p:nvSpPr>
        <p:spPr bwMode="gray">
          <a:xfrm>
            <a:off x="7804150" y="2922588"/>
            <a:ext cx="436563" cy="193675"/>
          </a:xfrm>
          <a:prstGeom prst="rect">
            <a:avLst/>
          </a:prstGeom>
          <a:solidFill>
            <a:srgbClr val="606060"/>
          </a:solidFill>
          <a:ln w="9525">
            <a:noFill/>
            <a:miter lim="800000"/>
            <a:headEnd/>
            <a:tailEnd/>
          </a:ln>
        </p:spPr>
        <p:txBody>
          <a:bodyPr lIns="101835" tIns="50917" rIns="101835" bIns="50917"/>
          <a:lstStyle/>
          <a:p>
            <a:pPr defTabSz="1019175"/>
            <a:endParaRPr lang="ca-ES"/>
          </a:p>
        </p:txBody>
      </p:sp>
      <p:sp>
        <p:nvSpPr>
          <p:cNvPr id="10281" name="Rectangle 161"/>
          <p:cNvSpPr>
            <a:spLocks noChangeArrowheads="1"/>
          </p:cNvSpPr>
          <p:nvPr/>
        </p:nvSpPr>
        <p:spPr bwMode="gray">
          <a:xfrm>
            <a:off x="7419975" y="3227388"/>
            <a:ext cx="820738" cy="195262"/>
          </a:xfrm>
          <a:prstGeom prst="rect">
            <a:avLst/>
          </a:prstGeom>
          <a:solidFill>
            <a:srgbClr val="606060"/>
          </a:solidFill>
          <a:ln w="9525">
            <a:noFill/>
            <a:miter lim="800000"/>
            <a:headEnd/>
            <a:tailEnd/>
          </a:ln>
        </p:spPr>
        <p:txBody>
          <a:bodyPr lIns="101835" tIns="50917" rIns="101835" bIns="50917"/>
          <a:lstStyle/>
          <a:p>
            <a:pPr defTabSz="1019175"/>
            <a:endParaRPr lang="ca-ES"/>
          </a:p>
        </p:txBody>
      </p:sp>
      <p:sp>
        <p:nvSpPr>
          <p:cNvPr id="10282" name="Rectangle 162"/>
          <p:cNvSpPr>
            <a:spLocks noChangeArrowheads="1"/>
          </p:cNvSpPr>
          <p:nvPr/>
        </p:nvSpPr>
        <p:spPr bwMode="gray">
          <a:xfrm>
            <a:off x="7751763" y="3533775"/>
            <a:ext cx="488950" cy="193675"/>
          </a:xfrm>
          <a:prstGeom prst="rect">
            <a:avLst/>
          </a:prstGeom>
          <a:solidFill>
            <a:srgbClr val="606060"/>
          </a:solidFill>
          <a:ln w="9525">
            <a:noFill/>
            <a:miter lim="800000"/>
            <a:headEnd/>
            <a:tailEnd/>
          </a:ln>
        </p:spPr>
        <p:txBody>
          <a:bodyPr lIns="101835" tIns="50917" rIns="101835" bIns="50917"/>
          <a:lstStyle/>
          <a:p>
            <a:pPr defTabSz="1019175"/>
            <a:endParaRPr lang="ca-ES"/>
          </a:p>
        </p:txBody>
      </p:sp>
      <p:sp>
        <p:nvSpPr>
          <p:cNvPr id="10283" name="Rectangle 163"/>
          <p:cNvSpPr>
            <a:spLocks noChangeArrowheads="1"/>
          </p:cNvSpPr>
          <p:nvPr/>
        </p:nvSpPr>
        <p:spPr bwMode="gray">
          <a:xfrm>
            <a:off x="7366000" y="3840163"/>
            <a:ext cx="874713" cy="193675"/>
          </a:xfrm>
          <a:prstGeom prst="rect">
            <a:avLst/>
          </a:prstGeom>
          <a:solidFill>
            <a:srgbClr val="606060"/>
          </a:solidFill>
          <a:ln w="9525">
            <a:noFill/>
            <a:miter lim="800000"/>
            <a:headEnd/>
            <a:tailEnd/>
          </a:ln>
        </p:spPr>
        <p:txBody>
          <a:bodyPr lIns="101835" tIns="50917" rIns="101835" bIns="50917"/>
          <a:lstStyle/>
          <a:p>
            <a:pPr defTabSz="1019175"/>
            <a:endParaRPr lang="ca-ES"/>
          </a:p>
        </p:txBody>
      </p:sp>
      <p:sp>
        <p:nvSpPr>
          <p:cNvPr id="10284" name="Rectangle 164"/>
          <p:cNvSpPr>
            <a:spLocks noChangeArrowheads="1"/>
          </p:cNvSpPr>
          <p:nvPr/>
        </p:nvSpPr>
        <p:spPr bwMode="gray">
          <a:xfrm>
            <a:off x="7088188" y="4144963"/>
            <a:ext cx="1152525" cy="195262"/>
          </a:xfrm>
          <a:prstGeom prst="rect">
            <a:avLst/>
          </a:prstGeom>
          <a:solidFill>
            <a:srgbClr val="606060"/>
          </a:solidFill>
          <a:ln w="9525">
            <a:noFill/>
            <a:miter lim="800000"/>
            <a:headEnd/>
            <a:tailEnd/>
          </a:ln>
        </p:spPr>
        <p:txBody>
          <a:bodyPr lIns="101835" tIns="50917" rIns="101835" bIns="50917"/>
          <a:lstStyle/>
          <a:p>
            <a:pPr defTabSz="1019175"/>
            <a:endParaRPr lang="ca-ES"/>
          </a:p>
        </p:txBody>
      </p:sp>
      <p:sp>
        <p:nvSpPr>
          <p:cNvPr id="10285" name="Rectangle 166"/>
          <p:cNvSpPr>
            <a:spLocks noChangeArrowheads="1"/>
          </p:cNvSpPr>
          <p:nvPr/>
        </p:nvSpPr>
        <p:spPr bwMode="gray">
          <a:xfrm>
            <a:off x="7389813" y="4757738"/>
            <a:ext cx="850900" cy="193675"/>
          </a:xfrm>
          <a:prstGeom prst="rect">
            <a:avLst/>
          </a:prstGeom>
          <a:solidFill>
            <a:srgbClr val="606060"/>
          </a:solidFill>
          <a:ln w="9525">
            <a:noFill/>
            <a:miter lim="800000"/>
            <a:headEnd/>
            <a:tailEnd/>
          </a:ln>
        </p:spPr>
        <p:txBody>
          <a:bodyPr lIns="101835" tIns="50917" rIns="101835" bIns="50917"/>
          <a:lstStyle/>
          <a:p>
            <a:pPr defTabSz="1019175"/>
            <a:endParaRPr lang="ca-ES"/>
          </a:p>
        </p:txBody>
      </p:sp>
      <p:sp>
        <p:nvSpPr>
          <p:cNvPr id="10286" name="Rectangle 167"/>
          <p:cNvSpPr>
            <a:spLocks noChangeArrowheads="1"/>
          </p:cNvSpPr>
          <p:nvPr/>
        </p:nvSpPr>
        <p:spPr bwMode="gray">
          <a:xfrm>
            <a:off x="7142163" y="5062538"/>
            <a:ext cx="1098550" cy="196850"/>
          </a:xfrm>
          <a:prstGeom prst="rect">
            <a:avLst/>
          </a:prstGeom>
          <a:solidFill>
            <a:srgbClr val="606060"/>
          </a:solidFill>
          <a:ln w="9525">
            <a:noFill/>
            <a:miter lim="800000"/>
            <a:headEnd/>
            <a:tailEnd/>
          </a:ln>
        </p:spPr>
        <p:txBody>
          <a:bodyPr lIns="101835" tIns="50917" rIns="101835" bIns="50917"/>
          <a:lstStyle/>
          <a:p>
            <a:pPr defTabSz="1019175"/>
            <a:endParaRPr lang="ca-ES"/>
          </a:p>
        </p:txBody>
      </p:sp>
      <p:sp>
        <p:nvSpPr>
          <p:cNvPr id="10287" name="Rectangle 169"/>
          <p:cNvSpPr>
            <a:spLocks noChangeArrowheads="1"/>
          </p:cNvSpPr>
          <p:nvPr/>
        </p:nvSpPr>
        <p:spPr bwMode="gray">
          <a:xfrm>
            <a:off x="7158038" y="5676900"/>
            <a:ext cx="1082675" cy="193675"/>
          </a:xfrm>
          <a:prstGeom prst="rect">
            <a:avLst/>
          </a:prstGeom>
          <a:solidFill>
            <a:srgbClr val="606060"/>
          </a:solidFill>
          <a:ln w="9525">
            <a:noFill/>
            <a:miter lim="800000"/>
            <a:headEnd/>
            <a:tailEnd/>
          </a:ln>
        </p:spPr>
        <p:txBody>
          <a:bodyPr lIns="101835" tIns="50917" rIns="101835" bIns="50917"/>
          <a:lstStyle/>
          <a:p>
            <a:pPr defTabSz="1019175"/>
            <a:endParaRPr lang="ca-ES"/>
          </a:p>
        </p:txBody>
      </p:sp>
      <p:sp>
        <p:nvSpPr>
          <p:cNvPr id="10288" name="Rectangle 170"/>
          <p:cNvSpPr>
            <a:spLocks noChangeArrowheads="1"/>
          </p:cNvSpPr>
          <p:nvPr/>
        </p:nvSpPr>
        <p:spPr bwMode="gray">
          <a:xfrm>
            <a:off x="6107113" y="5981700"/>
            <a:ext cx="2133600" cy="195263"/>
          </a:xfrm>
          <a:prstGeom prst="rect">
            <a:avLst/>
          </a:prstGeom>
          <a:solidFill>
            <a:srgbClr val="606060"/>
          </a:solidFill>
          <a:ln w="9525">
            <a:noFill/>
            <a:miter lim="800000"/>
            <a:headEnd/>
            <a:tailEnd/>
          </a:ln>
        </p:spPr>
        <p:txBody>
          <a:bodyPr lIns="101835" tIns="50917" rIns="101835" bIns="50917"/>
          <a:lstStyle/>
          <a:p>
            <a:pPr defTabSz="1019175"/>
            <a:endParaRPr lang="ca-ES"/>
          </a:p>
        </p:txBody>
      </p:sp>
      <p:sp>
        <p:nvSpPr>
          <p:cNvPr id="10289" name="Rectangle 171"/>
          <p:cNvSpPr>
            <a:spLocks noChangeArrowheads="1"/>
          </p:cNvSpPr>
          <p:nvPr/>
        </p:nvSpPr>
        <p:spPr bwMode="gray">
          <a:xfrm>
            <a:off x="5510213" y="6288088"/>
            <a:ext cx="2730500" cy="193675"/>
          </a:xfrm>
          <a:prstGeom prst="rect">
            <a:avLst/>
          </a:prstGeom>
          <a:solidFill>
            <a:srgbClr val="606060"/>
          </a:solidFill>
          <a:ln w="9525">
            <a:noFill/>
            <a:miter lim="800000"/>
            <a:headEnd/>
            <a:tailEnd/>
          </a:ln>
        </p:spPr>
        <p:txBody>
          <a:bodyPr lIns="101835" tIns="50917" rIns="101835" bIns="50917"/>
          <a:lstStyle/>
          <a:p>
            <a:pPr defTabSz="1019175"/>
            <a:endParaRPr lang="ca-ES"/>
          </a:p>
        </p:txBody>
      </p:sp>
      <p:sp>
        <p:nvSpPr>
          <p:cNvPr id="10290" name="Line 172"/>
          <p:cNvSpPr>
            <a:spLocks noChangeShapeType="1"/>
          </p:cNvSpPr>
          <p:nvPr/>
        </p:nvSpPr>
        <p:spPr bwMode="gray">
          <a:xfrm>
            <a:off x="2762250" y="6567488"/>
            <a:ext cx="5478463" cy="1587"/>
          </a:xfrm>
          <a:prstGeom prst="line">
            <a:avLst/>
          </a:prstGeom>
          <a:noFill/>
          <a:ln w="11113">
            <a:solidFill>
              <a:srgbClr val="000000"/>
            </a:solidFill>
            <a:round/>
            <a:headEnd/>
            <a:tailEnd/>
          </a:ln>
        </p:spPr>
        <p:txBody>
          <a:bodyPr/>
          <a:lstStyle/>
          <a:p>
            <a:endParaRPr lang="hu-HU"/>
          </a:p>
        </p:txBody>
      </p:sp>
      <p:sp>
        <p:nvSpPr>
          <p:cNvPr id="10291" name="Line 173"/>
          <p:cNvSpPr>
            <a:spLocks noChangeShapeType="1"/>
          </p:cNvSpPr>
          <p:nvPr/>
        </p:nvSpPr>
        <p:spPr bwMode="gray">
          <a:xfrm flipV="1">
            <a:off x="3862388" y="6567488"/>
            <a:ext cx="1587" cy="36512"/>
          </a:xfrm>
          <a:prstGeom prst="line">
            <a:avLst/>
          </a:prstGeom>
          <a:noFill/>
          <a:ln w="11113">
            <a:solidFill>
              <a:srgbClr val="000000"/>
            </a:solidFill>
            <a:round/>
            <a:headEnd/>
            <a:tailEnd/>
          </a:ln>
        </p:spPr>
        <p:txBody>
          <a:bodyPr/>
          <a:lstStyle/>
          <a:p>
            <a:endParaRPr lang="hu-HU"/>
          </a:p>
        </p:txBody>
      </p:sp>
      <p:sp>
        <p:nvSpPr>
          <p:cNvPr id="10292" name="Line 174"/>
          <p:cNvSpPr>
            <a:spLocks noChangeShapeType="1"/>
          </p:cNvSpPr>
          <p:nvPr/>
        </p:nvSpPr>
        <p:spPr bwMode="gray">
          <a:xfrm flipV="1">
            <a:off x="4951413" y="6567488"/>
            <a:ext cx="1587" cy="36512"/>
          </a:xfrm>
          <a:prstGeom prst="line">
            <a:avLst/>
          </a:prstGeom>
          <a:noFill/>
          <a:ln w="11113">
            <a:solidFill>
              <a:srgbClr val="000000"/>
            </a:solidFill>
            <a:round/>
            <a:headEnd/>
            <a:tailEnd/>
          </a:ln>
        </p:spPr>
        <p:txBody>
          <a:bodyPr/>
          <a:lstStyle/>
          <a:p>
            <a:endParaRPr lang="hu-HU"/>
          </a:p>
        </p:txBody>
      </p:sp>
      <p:sp>
        <p:nvSpPr>
          <p:cNvPr id="10293" name="Line 175"/>
          <p:cNvSpPr>
            <a:spLocks noChangeShapeType="1"/>
          </p:cNvSpPr>
          <p:nvPr/>
        </p:nvSpPr>
        <p:spPr bwMode="gray">
          <a:xfrm flipV="1">
            <a:off x="6053138" y="6567488"/>
            <a:ext cx="1587" cy="36512"/>
          </a:xfrm>
          <a:prstGeom prst="line">
            <a:avLst/>
          </a:prstGeom>
          <a:noFill/>
          <a:ln w="11113">
            <a:solidFill>
              <a:srgbClr val="000000"/>
            </a:solidFill>
            <a:round/>
            <a:headEnd/>
            <a:tailEnd/>
          </a:ln>
        </p:spPr>
        <p:txBody>
          <a:bodyPr/>
          <a:lstStyle/>
          <a:p>
            <a:endParaRPr lang="hu-HU"/>
          </a:p>
        </p:txBody>
      </p:sp>
      <p:sp>
        <p:nvSpPr>
          <p:cNvPr id="10294" name="Line 176"/>
          <p:cNvSpPr>
            <a:spLocks noChangeShapeType="1"/>
          </p:cNvSpPr>
          <p:nvPr/>
        </p:nvSpPr>
        <p:spPr bwMode="gray">
          <a:xfrm flipV="1">
            <a:off x="7142163" y="6567488"/>
            <a:ext cx="1587" cy="36512"/>
          </a:xfrm>
          <a:prstGeom prst="line">
            <a:avLst/>
          </a:prstGeom>
          <a:noFill/>
          <a:ln w="11113">
            <a:solidFill>
              <a:srgbClr val="000000"/>
            </a:solidFill>
            <a:round/>
            <a:headEnd/>
            <a:tailEnd/>
          </a:ln>
        </p:spPr>
        <p:txBody>
          <a:bodyPr/>
          <a:lstStyle/>
          <a:p>
            <a:endParaRPr lang="hu-HU"/>
          </a:p>
        </p:txBody>
      </p:sp>
      <p:sp>
        <p:nvSpPr>
          <p:cNvPr id="10295" name="Line 177"/>
          <p:cNvSpPr>
            <a:spLocks noChangeShapeType="1"/>
          </p:cNvSpPr>
          <p:nvPr/>
        </p:nvSpPr>
        <p:spPr bwMode="gray">
          <a:xfrm flipV="1">
            <a:off x="8240713" y="6567488"/>
            <a:ext cx="1587" cy="36512"/>
          </a:xfrm>
          <a:prstGeom prst="line">
            <a:avLst/>
          </a:prstGeom>
          <a:noFill/>
          <a:ln w="11113">
            <a:solidFill>
              <a:srgbClr val="000000"/>
            </a:solidFill>
            <a:round/>
            <a:headEnd/>
            <a:tailEnd/>
          </a:ln>
        </p:spPr>
        <p:txBody>
          <a:bodyPr/>
          <a:lstStyle/>
          <a:p>
            <a:endParaRPr lang="hu-HU"/>
          </a:p>
        </p:txBody>
      </p:sp>
      <p:sp>
        <p:nvSpPr>
          <p:cNvPr id="64568" name="Line 178"/>
          <p:cNvSpPr>
            <a:spLocks noChangeShapeType="1"/>
          </p:cNvSpPr>
          <p:nvPr/>
        </p:nvSpPr>
        <p:spPr bwMode="gray">
          <a:xfrm>
            <a:off x="2770188" y="2308225"/>
            <a:ext cx="3175" cy="4325938"/>
          </a:xfrm>
          <a:prstGeom prst="line">
            <a:avLst/>
          </a:prstGeom>
          <a:noFill/>
          <a:ln w="11113">
            <a:solidFill>
              <a:srgbClr val="000000"/>
            </a:solidFill>
            <a:round/>
            <a:headEnd/>
            <a:tailEnd/>
          </a:ln>
        </p:spPr>
        <p:txBody>
          <a:bodyPr/>
          <a:lstStyle/>
          <a:p>
            <a:pPr>
              <a:defRPr/>
            </a:pPr>
            <a:endParaRPr lang="en-US" sz="1050" dirty="0">
              <a:latin typeface="Arial" pitchFamily="-65" charset="0"/>
              <a:ea typeface="ＭＳ Ｐゴシック" pitchFamily="-65" charset="-128"/>
              <a:cs typeface="ＭＳ Ｐゴシック" pitchFamily="-65" charset="-128"/>
            </a:endParaRPr>
          </a:p>
        </p:txBody>
      </p:sp>
      <p:sp>
        <p:nvSpPr>
          <p:cNvPr id="10297" name="Rectangle 179"/>
          <p:cNvSpPr>
            <a:spLocks noChangeArrowheads="1"/>
          </p:cNvSpPr>
          <p:nvPr/>
        </p:nvSpPr>
        <p:spPr bwMode="gray">
          <a:xfrm>
            <a:off x="6365875" y="2312988"/>
            <a:ext cx="279400" cy="168275"/>
          </a:xfrm>
          <a:prstGeom prst="rect">
            <a:avLst/>
          </a:prstGeom>
          <a:noFill/>
          <a:ln w="9525">
            <a:noFill/>
            <a:miter lim="800000"/>
            <a:headEnd/>
            <a:tailEnd/>
          </a:ln>
        </p:spPr>
        <p:txBody>
          <a:bodyPr wrap="none" lIns="0" tIns="0" rIns="0" bIns="0">
            <a:spAutoFit/>
          </a:bodyPr>
          <a:lstStyle/>
          <a:p>
            <a:pPr defTabSz="1019175"/>
            <a:r>
              <a:rPr lang="en-US" sz="1100" b="1">
                <a:solidFill>
                  <a:schemeClr val="bg1"/>
                </a:solidFill>
              </a:rPr>
              <a:t>74%</a:t>
            </a:r>
          </a:p>
        </p:txBody>
      </p:sp>
      <p:sp>
        <p:nvSpPr>
          <p:cNvPr id="10298" name="Rectangle 180"/>
          <p:cNvSpPr>
            <a:spLocks noChangeArrowheads="1"/>
          </p:cNvSpPr>
          <p:nvPr/>
        </p:nvSpPr>
        <p:spPr bwMode="gray">
          <a:xfrm>
            <a:off x="6019800" y="2619375"/>
            <a:ext cx="279400" cy="168275"/>
          </a:xfrm>
          <a:prstGeom prst="rect">
            <a:avLst/>
          </a:prstGeom>
          <a:noFill/>
          <a:ln w="9525">
            <a:noFill/>
            <a:miter lim="800000"/>
            <a:headEnd/>
            <a:tailEnd/>
          </a:ln>
        </p:spPr>
        <p:txBody>
          <a:bodyPr wrap="none" lIns="0" tIns="0" rIns="0" bIns="0">
            <a:spAutoFit/>
          </a:bodyPr>
          <a:lstStyle/>
          <a:p>
            <a:pPr defTabSz="1019175"/>
            <a:r>
              <a:rPr lang="en-US" sz="1100" b="1">
                <a:solidFill>
                  <a:srgbClr val="FFFFFF"/>
                </a:solidFill>
              </a:rPr>
              <a:t>67%</a:t>
            </a:r>
            <a:endParaRPr lang="en-US" sz="1100" b="1"/>
          </a:p>
        </p:txBody>
      </p:sp>
      <p:sp>
        <p:nvSpPr>
          <p:cNvPr id="10299" name="Rectangle 181"/>
          <p:cNvSpPr>
            <a:spLocks noChangeArrowheads="1"/>
          </p:cNvSpPr>
          <p:nvPr/>
        </p:nvSpPr>
        <p:spPr bwMode="gray">
          <a:xfrm>
            <a:off x="5959475" y="2925763"/>
            <a:ext cx="277813" cy="169862"/>
          </a:xfrm>
          <a:prstGeom prst="rect">
            <a:avLst/>
          </a:prstGeom>
          <a:noFill/>
          <a:ln w="9525">
            <a:noFill/>
            <a:miter lim="800000"/>
            <a:headEnd/>
            <a:tailEnd/>
          </a:ln>
        </p:spPr>
        <p:txBody>
          <a:bodyPr wrap="none" lIns="0" tIns="0" rIns="0" bIns="0">
            <a:spAutoFit/>
          </a:bodyPr>
          <a:lstStyle/>
          <a:p>
            <a:pPr defTabSz="1019175"/>
            <a:r>
              <a:rPr lang="en-US" sz="1100" b="1">
                <a:solidFill>
                  <a:srgbClr val="FFFFFF"/>
                </a:solidFill>
              </a:rPr>
              <a:t>65%</a:t>
            </a:r>
            <a:endParaRPr lang="en-US" sz="1100" b="1"/>
          </a:p>
        </p:txBody>
      </p:sp>
      <p:sp>
        <p:nvSpPr>
          <p:cNvPr id="10300" name="Rectangle 182"/>
          <p:cNvSpPr>
            <a:spLocks noChangeArrowheads="1"/>
          </p:cNvSpPr>
          <p:nvPr/>
        </p:nvSpPr>
        <p:spPr bwMode="gray">
          <a:xfrm>
            <a:off x="5959475" y="3233738"/>
            <a:ext cx="279400" cy="168275"/>
          </a:xfrm>
          <a:prstGeom prst="rect">
            <a:avLst/>
          </a:prstGeom>
          <a:noFill/>
          <a:ln w="9525">
            <a:noFill/>
            <a:miter lim="800000"/>
            <a:headEnd/>
            <a:tailEnd/>
          </a:ln>
        </p:spPr>
        <p:txBody>
          <a:bodyPr wrap="none" lIns="0" tIns="0" rIns="0" bIns="0">
            <a:spAutoFit/>
          </a:bodyPr>
          <a:lstStyle/>
          <a:p>
            <a:pPr defTabSz="1019175"/>
            <a:r>
              <a:rPr lang="en-US" sz="1100" b="1">
                <a:solidFill>
                  <a:srgbClr val="FFFFFF"/>
                </a:solidFill>
              </a:rPr>
              <a:t>64%</a:t>
            </a:r>
            <a:endParaRPr lang="en-US" sz="1100" b="1"/>
          </a:p>
        </p:txBody>
      </p:sp>
      <p:sp>
        <p:nvSpPr>
          <p:cNvPr id="10301" name="Rectangle 183"/>
          <p:cNvSpPr>
            <a:spLocks noChangeArrowheads="1"/>
          </p:cNvSpPr>
          <p:nvPr/>
        </p:nvSpPr>
        <p:spPr bwMode="gray">
          <a:xfrm>
            <a:off x="5938838" y="3540125"/>
            <a:ext cx="279400" cy="168275"/>
          </a:xfrm>
          <a:prstGeom prst="rect">
            <a:avLst/>
          </a:prstGeom>
          <a:noFill/>
          <a:ln w="9525">
            <a:noFill/>
            <a:miter lim="800000"/>
            <a:headEnd/>
            <a:tailEnd/>
          </a:ln>
        </p:spPr>
        <p:txBody>
          <a:bodyPr wrap="none" lIns="0" tIns="0" rIns="0" bIns="0">
            <a:spAutoFit/>
          </a:bodyPr>
          <a:lstStyle/>
          <a:p>
            <a:pPr defTabSz="1019175"/>
            <a:r>
              <a:rPr lang="en-US" sz="1100" b="1">
                <a:solidFill>
                  <a:srgbClr val="FFFFFF"/>
                </a:solidFill>
              </a:rPr>
              <a:t>64%</a:t>
            </a:r>
            <a:endParaRPr lang="en-US" sz="1100" b="1"/>
          </a:p>
        </p:txBody>
      </p:sp>
      <p:sp>
        <p:nvSpPr>
          <p:cNvPr id="10302" name="Rectangle 184"/>
          <p:cNvSpPr>
            <a:spLocks noChangeArrowheads="1"/>
          </p:cNvSpPr>
          <p:nvPr/>
        </p:nvSpPr>
        <p:spPr bwMode="gray">
          <a:xfrm>
            <a:off x="5738813" y="3848100"/>
            <a:ext cx="279400" cy="168275"/>
          </a:xfrm>
          <a:prstGeom prst="rect">
            <a:avLst/>
          </a:prstGeom>
          <a:noFill/>
          <a:ln w="9525">
            <a:noFill/>
            <a:miter lim="800000"/>
            <a:headEnd/>
            <a:tailEnd/>
          </a:ln>
        </p:spPr>
        <p:txBody>
          <a:bodyPr wrap="none" lIns="0" tIns="0" rIns="0" bIns="0">
            <a:spAutoFit/>
          </a:bodyPr>
          <a:lstStyle/>
          <a:p>
            <a:pPr defTabSz="1019175"/>
            <a:r>
              <a:rPr lang="en-US" sz="1100" b="1">
                <a:solidFill>
                  <a:srgbClr val="FFFFFF"/>
                </a:solidFill>
              </a:rPr>
              <a:t>59%</a:t>
            </a:r>
            <a:endParaRPr lang="en-US" sz="1100" b="1"/>
          </a:p>
        </p:txBody>
      </p:sp>
      <p:sp>
        <p:nvSpPr>
          <p:cNvPr id="10303" name="Rectangle 185"/>
          <p:cNvSpPr>
            <a:spLocks noChangeArrowheads="1"/>
          </p:cNvSpPr>
          <p:nvPr/>
        </p:nvSpPr>
        <p:spPr bwMode="gray">
          <a:xfrm>
            <a:off x="5691188" y="4154488"/>
            <a:ext cx="279400" cy="168275"/>
          </a:xfrm>
          <a:prstGeom prst="rect">
            <a:avLst/>
          </a:prstGeom>
          <a:noFill/>
          <a:ln w="9525">
            <a:noFill/>
            <a:miter lim="800000"/>
            <a:headEnd/>
            <a:tailEnd/>
          </a:ln>
        </p:spPr>
        <p:txBody>
          <a:bodyPr wrap="none" lIns="0" tIns="0" rIns="0" bIns="0">
            <a:spAutoFit/>
          </a:bodyPr>
          <a:lstStyle/>
          <a:p>
            <a:pPr defTabSz="1019175"/>
            <a:r>
              <a:rPr lang="en-US" sz="1100" b="1">
                <a:solidFill>
                  <a:srgbClr val="FFFFFF"/>
                </a:solidFill>
              </a:rPr>
              <a:t>58%</a:t>
            </a:r>
            <a:endParaRPr lang="en-US" sz="1100" b="1"/>
          </a:p>
        </p:txBody>
      </p:sp>
      <p:sp>
        <p:nvSpPr>
          <p:cNvPr id="10304" name="Rectangle 186"/>
          <p:cNvSpPr>
            <a:spLocks noChangeArrowheads="1"/>
          </p:cNvSpPr>
          <p:nvPr/>
        </p:nvSpPr>
        <p:spPr bwMode="gray">
          <a:xfrm>
            <a:off x="5510213" y="4464050"/>
            <a:ext cx="279400" cy="168275"/>
          </a:xfrm>
          <a:prstGeom prst="rect">
            <a:avLst/>
          </a:prstGeom>
          <a:noFill/>
          <a:ln w="9525">
            <a:noFill/>
            <a:miter lim="800000"/>
            <a:headEnd/>
            <a:tailEnd/>
          </a:ln>
        </p:spPr>
        <p:txBody>
          <a:bodyPr wrap="none" lIns="0" tIns="0" rIns="0" bIns="0">
            <a:spAutoFit/>
          </a:bodyPr>
          <a:lstStyle/>
          <a:p>
            <a:pPr defTabSz="1019175"/>
            <a:r>
              <a:rPr lang="en-US" sz="1100" b="1">
                <a:solidFill>
                  <a:srgbClr val="FFFFFF"/>
                </a:solidFill>
              </a:rPr>
              <a:t>55%</a:t>
            </a:r>
            <a:endParaRPr lang="en-US" sz="1100" b="1"/>
          </a:p>
        </p:txBody>
      </p:sp>
      <p:sp>
        <p:nvSpPr>
          <p:cNvPr id="10305" name="Rectangle 187"/>
          <p:cNvSpPr>
            <a:spLocks noChangeArrowheads="1"/>
          </p:cNvSpPr>
          <p:nvPr/>
        </p:nvSpPr>
        <p:spPr bwMode="gray">
          <a:xfrm>
            <a:off x="5514975" y="4768850"/>
            <a:ext cx="279400" cy="168275"/>
          </a:xfrm>
          <a:prstGeom prst="rect">
            <a:avLst/>
          </a:prstGeom>
          <a:noFill/>
          <a:ln w="9525">
            <a:noFill/>
            <a:miter lim="800000"/>
            <a:headEnd/>
            <a:tailEnd/>
          </a:ln>
        </p:spPr>
        <p:txBody>
          <a:bodyPr wrap="none" lIns="0" tIns="0" rIns="0" bIns="0">
            <a:spAutoFit/>
          </a:bodyPr>
          <a:lstStyle/>
          <a:p>
            <a:pPr defTabSz="1019175"/>
            <a:r>
              <a:rPr lang="en-US" sz="1100" b="1">
                <a:solidFill>
                  <a:srgbClr val="FFFFFF"/>
                </a:solidFill>
              </a:rPr>
              <a:t>55%</a:t>
            </a:r>
            <a:endParaRPr lang="en-US" sz="1100" b="1"/>
          </a:p>
        </p:txBody>
      </p:sp>
      <p:sp>
        <p:nvSpPr>
          <p:cNvPr id="10306" name="Rectangle 188"/>
          <p:cNvSpPr>
            <a:spLocks noChangeArrowheads="1"/>
          </p:cNvSpPr>
          <p:nvPr/>
        </p:nvSpPr>
        <p:spPr bwMode="gray">
          <a:xfrm>
            <a:off x="5503863" y="5076825"/>
            <a:ext cx="279400" cy="168275"/>
          </a:xfrm>
          <a:prstGeom prst="rect">
            <a:avLst/>
          </a:prstGeom>
          <a:noFill/>
          <a:ln w="9525">
            <a:noFill/>
            <a:miter lim="800000"/>
            <a:headEnd/>
            <a:tailEnd/>
          </a:ln>
        </p:spPr>
        <p:txBody>
          <a:bodyPr wrap="none" lIns="0" tIns="0" rIns="0" bIns="0">
            <a:spAutoFit/>
          </a:bodyPr>
          <a:lstStyle/>
          <a:p>
            <a:pPr defTabSz="1019175"/>
            <a:r>
              <a:rPr lang="en-US" sz="1100" b="1">
                <a:solidFill>
                  <a:srgbClr val="FFFFFF"/>
                </a:solidFill>
              </a:rPr>
              <a:t>55%</a:t>
            </a:r>
            <a:endParaRPr lang="en-US" sz="1100" b="1"/>
          </a:p>
        </p:txBody>
      </p:sp>
      <p:sp>
        <p:nvSpPr>
          <p:cNvPr id="10307" name="Rectangle 189"/>
          <p:cNvSpPr>
            <a:spLocks noChangeArrowheads="1"/>
          </p:cNvSpPr>
          <p:nvPr/>
        </p:nvSpPr>
        <p:spPr bwMode="gray">
          <a:xfrm>
            <a:off x="5410200" y="5384800"/>
            <a:ext cx="279400" cy="166688"/>
          </a:xfrm>
          <a:prstGeom prst="rect">
            <a:avLst/>
          </a:prstGeom>
          <a:noFill/>
          <a:ln w="9525">
            <a:noFill/>
            <a:miter lim="800000"/>
            <a:headEnd/>
            <a:tailEnd/>
          </a:ln>
        </p:spPr>
        <p:txBody>
          <a:bodyPr wrap="none" lIns="0" tIns="0" rIns="0" bIns="0">
            <a:spAutoFit/>
          </a:bodyPr>
          <a:lstStyle/>
          <a:p>
            <a:pPr defTabSz="1019175"/>
            <a:r>
              <a:rPr lang="en-US" sz="1100" b="1">
                <a:solidFill>
                  <a:srgbClr val="FFFFFF"/>
                </a:solidFill>
              </a:rPr>
              <a:t>54%</a:t>
            </a:r>
            <a:endParaRPr lang="en-US" sz="1100" b="1"/>
          </a:p>
        </p:txBody>
      </p:sp>
      <p:sp>
        <p:nvSpPr>
          <p:cNvPr id="10308" name="Rectangle 190"/>
          <p:cNvSpPr>
            <a:spLocks noChangeArrowheads="1"/>
          </p:cNvSpPr>
          <p:nvPr/>
        </p:nvSpPr>
        <p:spPr bwMode="gray">
          <a:xfrm>
            <a:off x="5259388" y="5692775"/>
            <a:ext cx="279400" cy="168275"/>
          </a:xfrm>
          <a:prstGeom prst="rect">
            <a:avLst/>
          </a:prstGeom>
          <a:noFill/>
          <a:ln w="9525">
            <a:noFill/>
            <a:miter lim="800000"/>
            <a:headEnd/>
            <a:tailEnd/>
          </a:ln>
        </p:spPr>
        <p:txBody>
          <a:bodyPr wrap="none" lIns="0" tIns="0" rIns="0" bIns="0">
            <a:spAutoFit/>
          </a:bodyPr>
          <a:lstStyle/>
          <a:p>
            <a:pPr defTabSz="1019175"/>
            <a:r>
              <a:rPr lang="en-US" sz="1100" b="1">
                <a:solidFill>
                  <a:srgbClr val="FFFFFF"/>
                </a:solidFill>
              </a:rPr>
              <a:t>50%</a:t>
            </a:r>
            <a:endParaRPr lang="en-US" sz="1100" b="1"/>
          </a:p>
        </p:txBody>
      </p:sp>
      <p:sp>
        <p:nvSpPr>
          <p:cNvPr id="10309" name="Rectangle 191"/>
          <p:cNvSpPr>
            <a:spLocks noChangeArrowheads="1"/>
          </p:cNvSpPr>
          <p:nvPr/>
        </p:nvSpPr>
        <p:spPr bwMode="gray">
          <a:xfrm>
            <a:off x="4351338" y="5999163"/>
            <a:ext cx="279400" cy="168275"/>
          </a:xfrm>
          <a:prstGeom prst="rect">
            <a:avLst/>
          </a:prstGeom>
          <a:noFill/>
          <a:ln w="9525">
            <a:noFill/>
            <a:miter lim="800000"/>
            <a:headEnd/>
            <a:tailEnd/>
          </a:ln>
        </p:spPr>
        <p:txBody>
          <a:bodyPr wrap="none" lIns="0" tIns="0" rIns="0" bIns="0">
            <a:spAutoFit/>
          </a:bodyPr>
          <a:lstStyle/>
          <a:p>
            <a:pPr defTabSz="1019175"/>
            <a:r>
              <a:rPr lang="en-US" sz="1100" b="1">
                <a:solidFill>
                  <a:srgbClr val="FFFFFF"/>
                </a:solidFill>
              </a:rPr>
              <a:t>34%</a:t>
            </a:r>
            <a:endParaRPr lang="en-US" sz="1100" b="1"/>
          </a:p>
        </p:txBody>
      </p:sp>
      <p:sp>
        <p:nvSpPr>
          <p:cNvPr id="10310" name="Rectangle 192"/>
          <p:cNvSpPr>
            <a:spLocks noChangeArrowheads="1"/>
          </p:cNvSpPr>
          <p:nvPr/>
        </p:nvSpPr>
        <p:spPr bwMode="gray">
          <a:xfrm>
            <a:off x="3917950" y="6310313"/>
            <a:ext cx="279400" cy="168275"/>
          </a:xfrm>
          <a:prstGeom prst="rect">
            <a:avLst/>
          </a:prstGeom>
          <a:noFill/>
          <a:ln w="9525">
            <a:noFill/>
            <a:miter lim="800000"/>
            <a:headEnd/>
            <a:tailEnd/>
          </a:ln>
        </p:spPr>
        <p:txBody>
          <a:bodyPr wrap="none" lIns="0" tIns="0" rIns="0" bIns="0">
            <a:spAutoFit/>
          </a:bodyPr>
          <a:lstStyle/>
          <a:p>
            <a:pPr defTabSz="1019175"/>
            <a:r>
              <a:rPr lang="en-US" sz="1100" b="1">
                <a:solidFill>
                  <a:srgbClr val="FFFFFF"/>
                </a:solidFill>
              </a:rPr>
              <a:t>26%</a:t>
            </a:r>
            <a:endParaRPr lang="en-US" sz="1100" b="1"/>
          </a:p>
        </p:txBody>
      </p:sp>
      <p:sp>
        <p:nvSpPr>
          <p:cNvPr id="10311" name="Rectangle 194"/>
          <p:cNvSpPr>
            <a:spLocks noChangeArrowheads="1"/>
          </p:cNvSpPr>
          <p:nvPr/>
        </p:nvSpPr>
        <p:spPr bwMode="gray">
          <a:xfrm>
            <a:off x="6864350" y="2619375"/>
            <a:ext cx="279400" cy="168275"/>
          </a:xfrm>
          <a:prstGeom prst="rect">
            <a:avLst/>
          </a:prstGeom>
          <a:noFill/>
          <a:ln w="9525">
            <a:noFill/>
            <a:miter lim="800000"/>
            <a:headEnd/>
            <a:tailEnd/>
          </a:ln>
        </p:spPr>
        <p:txBody>
          <a:bodyPr wrap="none" lIns="0" tIns="0" rIns="0" bIns="0">
            <a:spAutoFit/>
          </a:bodyPr>
          <a:lstStyle/>
          <a:p>
            <a:pPr defTabSz="1019175"/>
            <a:r>
              <a:rPr lang="en-US" sz="1100">
                <a:solidFill>
                  <a:schemeClr val="bg1"/>
                </a:solidFill>
              </a:rPr>
              <a:t>14%</a:t>
            </a:r>
          </a:p>
        </p:txBody>
      </p:sp>
      <p:sp>
        <p:nvSpPr>
          <p:cNvPr id="10312" name="Rectangle 195"/>
          <p:cNvSpPr>
            <a:spLocks noChangeArrowheads="1"/>
          </p:cNvSpPr>
          <p:nvPr/>
        </p:nvSpPr>
        <p:spPr bwMode="gray">
          <a:xfrm>
            <a:off x="7505700" y="2924175"/>
            <a:ext cx="279400" cy="168275"/>
          </a:xfrm>
          <a:prstGeom prst="rect">
            <a:avLst/>
          </a:prstGeom>
          <a:noFill/>
          <a:ln w="9525">
            <a:noFill/>
            <a:miter lim="800000"/>
            <a:headEnd/>
            <a:tailEnd/>
          </a:ln>
        </p:spPr>
        <p:txBody>
          <a:bodyPr wrap="none" lIns="0" tIns="0" rIns="0" bIns="0">
            <a:spAutoFit/>
          </a:bodyPr>
          <a:lstStyle/>
          <a:p>
            <a:pPr defTabSz="1019175"/>
            <a:r>
              <a:rPr lang="en-US" sz="1100">
                <a:solidFill>
                  <a:schemeClr val="bg1"/>
                </a:solidFill>
              </a:rPr>
              <a:t>26%</a:t>
            </a:r>
          </a:p>
        </p:txBody>
      </p:sp>
      <p:sp>
        <p:nvSpPr>
          <p:cNvPr id="10313" name="Rectangle 197"/>
          <p:cNvSpPr>
            <a:spLocks noChangeArrowheads="1"/>
          </p:cNvSpPr>
          <p:nvPr/>
        </p:nvSpPr>
        <p:spPr bwMode="gray">
          <a:xfrm>
            <a:off x="7427913" y="3536950"/>
            <a:ext cx="279400" cy="168275"/>
          </a:xfrm>
          <a:prstGeom prst="rect">
            <a:avLst/>
          </a:prstGeom>
          <a:noFill/>
          <a:ln w="9525">
            <a:noFill/>
            <a:miter lim="800000"/>
            <a:headEnd/>
            <a:tailEnd/>
          </a:ln>
        </p:spPr>
        <p:txBody>
          <a:bodyPr wrap="none" lIns="0" tIns="0" rIns="0" bIns="0">
            <a:spAutoFit/>
          </a:bodyPr>
          <a:lstStyle/>
          <a:p>
            <a:pPr defTabSz="1019175"/>
            <a:r>
              <a:rPr lang="en-US" sz="1100">
                <a:solidFill>
                  <a:schemeClr val="bg1"/>
                </a:solidFill>
              </a:rPr>
              <a:t>27%</a:t>
            </a:r>
          </a:p>
        </p:txBody>
      </p:sp>
      <p:sp>
        <p:nvSpPr>
          <p:cNvPr id="10314" name="Rectangle 198"/>
          <p:cNvSpPr>
            <a:spLocks noChangeArrowheads="1"/>
          </p:cNvSpPr>
          <p:nvPr/>
        </p:nvSpPr>
        <p:spPr bwMode="gray">
          <a:xfrm>
            <a:off x="7037388" y="3854450"/>
            <a:ext cx="430212" cy="168275"/>
          </a:xfrm>
          <a:prstGeom prst="rect">
            <a:avLst/>
          </a:prstGeom>
          <a:noFill/>
          <a:ln w="9525">
            <a:noFill/>
            <a:miter lim="800000"/>
            <a:headEnd/>
            <a:tailEnd/>
          </a:ln>
        </p:spPr>
        <p:txBody>
          <a:bodyPr lIns="0" tIns="0" rIns="0" bIns="0">
            <a:spAutoFit/>
          </a:bodyPr>
          <a:lstStyle/>
          <a:p>
            <a:pPr defTabSz="1019175"/>
            <a:r>
              <a:rPr lang="en-US" sz="1100">
                <a:solidFill>
                  <a:schemeClr val="bg1"/>
                </a:solidFill>
              </a:rPr>
              <a:t>22%</a:t>
            </a:r>
          </a:p>
        </p:txBody>
      </p:sp>
      <p:sp>
        <p:nvSpPr>
          <p:cNvPr id="10315" name="Rectangle 199"/>
          <p:cNvSpPr>
            <a:spLocks noChangeArrowheads="1"/>
          </p:cNvSpPr>
          <p:nvPr/>
        </p:nvSpPr>
        <p:spPr bwMode="gray">
          <a:xfrm>
            <a:off x="6754813" y="4148138"/>
            <a:ext cx="279400" cy="168275"/>
          </a:xfrm>
          <a:prstGeom prst="rect">
            <a:avLst/>
          </a:prstGeom>
          <a:noFill/>
          <a:ln w="9525">
            <a:noFill/>
            <a:miter lim="800000"/>
            <a:headEnd/>
            <a:tailEnd/>
          </a:ln>
        </p:spPr>
        <p:txBody>
          <a:bodyPr wrap="none" lIns="0" tIns="0" rIns="0" bIns="0">
            <a:spAutoFit/>
          </a:bodyPr>
          <a:lstStyle/>
          <a:p>
            <a:pPr defTabSz="1019175"/>
            <a:r>
              <a:rPr lang="en-US" sz="1100">
                <a:solidFill>
                  <a:schemeClr val="bg1"/>
                </a:solidFill>
              </a:rPr>
              <a:t>19%</a:t>
            </a:r>
          </a:p>
        </p:txBody>
      </p:sp>
      <p:sp>
        <p:nvSpPr>
          <p:cNvPr id="10316" name="Rectangle 200"/>
          <p:cNvSpPr>
            <a:spLocks noChangeArrowheads="1"/>
          </p:cNvSpPr>
          <p:nvPr/>
        </p:nvSpPr>
        <p:spPr bwMode="gray">
          <a:xfrm>
            <a:off x="6478588" y="4457700"/>
            <a:ext cx="279400" cy="168275"/>
          </a:xfrm>
          <a:prstGeom prst="rect">
            <a:avLst/>
          </a:prstGeom>
          <a:noFill/>
          <a:ln w="9525">
            <a:noFill/>
            <a:miter lim="800000"/>
            <a:headEnd/>
            <a:tailEnd/>
          </a:ln>
        </p:spPr>
        <p:txBody>
          <a:bodyPr wrap="none" lIns="0" tIns="0" rIns="0" bIns="0">
            <a:spAutoFit/>
          </a:bodyPr>
          <a:lstStyle/>
          <a:p>
            <a:pPr defTabSz="1019175"/>
            <a:r>
              <a:rPr lang="en-US" sz="1100">
                <a:solidFill>
                  <a:schemeClr val="bg1"/>
                </a:solidFill>
              </a:rPr>
              <a:t>28%</a:t>
            </a:r>
          </a:p>
        </p:txBody>
      </p:sp>
      <p:sp>
        <p:nvSpPr>
          <p:cNvPr id="10317" name="Rectangle 201"/>
          <p:cNvSpPr>
            <a:spLocks noChangeArrowheads="1"/>
          </p:cNvSpPr>
          <p:nvPr/>
        </p:nvSpPr>
        <p:spPr bwMode="gray">
          <a:xfrm>
            <a:off x="7077075" y="4765675"/>
            <a:ext cx="279400" cy="168275"/>
          </a:xfrm>
          <a:prstGeom prst="rect">
            <a:avLst/>
          </a:prstGeom>
          <a:noFill/>
          <a:ln w="9525">
            <a:noFill/>
            <a:miter lim="800000"/>
            <a:headEnd/>
            <a:tailEnd/>
          </a:ln>
        </p:spPr>
        <p:txBody>
          <a:bodyPr wrap="none" lIns="0" tIns="0" rIns="0" bIns="0">
            <a:spAutoFit/>
          </a:bodyPr>
          <a:lstStyle/>
          <a:p>
            <a:pPr defTabSz="1019175"/>
            <a:r>
              <a:rPr lang="en-US" sz="1100">
                <a:solidFill>
                  <a:schemeClr val="bg1"/>
                </a:solidFill>
              </a:rPr>
              <a:t>29%</a:t>
            </a:r>
          </a:p>
        </p:txBody>
      </p:sp>
      <p:sp>
        <p:nvSpPr>
          <p:cNvPr id="10318" name="Rectangle 202"/>
          <p:cNvSpPr>
            <a:spLocks noChangeArrowheads="1"/>
          </p:cNvSpPr>
          <p:nvPr/>
        </p:nvSpPr>
        <p:spPr bwMode="gray">
          <a:xfrm>
            <a:off x="6834188" y="5070475"/>
            <a:ext cx="279400" cy="168275"/>
          </a:xfrm>
          <a:prstGeom prst="rect">
            <a:avLst/>
          </a:prstGeom>
          <a:noFill/>
          <a:ln w="9525">
            <a:noFill/>
            <a:miter lim="800000"/>
            <a:headEnd/>
            <a:tailEnd/>
          </a:ln>
        </p:spPr>
        <p:txBody>
          <a:bodyPr wrap="none" lIns="0" tIns="0" rIns="0" bIns="0">
            <a:spAutoFit/>
          </a:bodyPr>
          <a:lstStyle/>
          <a:p>
            <a:pPr defTabSz="1019175"/>
            <a:r>
              <a:rPr lang="en-US" sz="1100">
                <a:solidFill>
                  <a:schemeClr val="bg1"/>
                </a:solidFill>
              </a:rPr>
              <a:t>22%</a:t>
            </a:r>
          </a:p>
        </p:txBody>
      </p:sp>
      <p:sp>
        <p:nvSpPr>
          <p:cNvPr id="10319" name="Rectangle 203"/>
          <p:cNvSpPr>
            <a:spLocks noChangeArrowheads="1"/>
          </p:cNvSpPr>
          <p:nvPr/>
        </p:nvSpPr>
        <p:spPr bwMode="gray">
          <a:xfrm>
            <a:off x="6286500" y="5384800"/>
            <a:ext cx="279400" cy="166688"/>
          </a:xfrm>
          <a:prstGeom prst="rect">
            <a:avLst/>
          </a:prstGeom>
          <a:noFill/>
          <a:ln w="9525">
            <a:noFill/>
            <a:miter lim="800000"/>
            <a:headEnd/>
            <a:tailEnd/>
          </a:ln>
        </p:spPr>
        <p:txBody>
          <a:bodyPr wrap="none" lIns="0" tIns="0" rIns="0" bIns="0">
            <a:spAutoFit/>
          </a:bodyPr>
          <a:lstStyle/>
          <a:p>
            <a:pPr defTabSz="1019175"/>
            <a:r>
              <a:rPr lang="en-US" sz="1100">
                <a:solidFill>
                  <a:schemeClr val="bg1"/>
                </a:solidFill>
              </a:rPr>
              <a:t>14%</a:t>
            </a:r>
          </a:p>
        </p:txBody>
      </p:sp>
      <p:sp>
        <p:nvSpPr>
          <p:cNvPr id="10320" name="Rectangle 204"/>
          <p:cNvSpPr>
            <a:spLocks noChangeArrowheads="1"/>
          </p:cNvSpPr>
          <p:nvPr/>
        </p:nvSpPr>
        <p:spPr bwMode="gray">
          <a:xfrm>
            <a:off x="6851650" y="5683250"/>
            <a:ext cx="279400" cy="168275"/>
          </a:xfrm>
          <a:prstGeom prst="rect">
            <a:avLst/>
          </a:prstGeom>
          <a:noFill/>
          <a:ln w="9525">
            <a:noFill/>
            <a:miter lim="800000"/>
            <a:headEnd/>
            <a:tailEnd/>
          </a:ln>
        </p:spPr>
        <p:txBody>
          <a:bodyPr wrap="none" lIns="0" tIns="0" rIns="0" bIns="0">
            <a:spAutoFit/>
          </a:bodyPr>
          <a:lstStyle/>
          <a:p>
            <a:pPr defTabSz="1019175"/>
            <a:r>
              <a:rPr lang="en-US" sz="1100">
                <a:solidFill>
                  <a:schemeClr val="bg1"/>
                </a:solidFill>
              </a:rPr>
              <a:t>27%</a:t>
            </a:r>
          </a:p>
        </p:txBody>
      </p:sp>
      <p:sp>
        <p:nvSpPr>
          <p:cNvPr id="10321" name="Rectangle 205"/>
          <p:cNvSpPr>
            <a:spLocks noChangeArrowheads="1"/>
          </p:cNvSpPr>
          <p:nvPr/>
        </p:nvSpPr>
        <p:spPr bwMode="gray">
          <a:xfrm>
            <a:off x="5749925" y="5989638"/>
            <a:ext cx="279400" cy="168275"/>
          </a:xfrm>
          <a:prstGeom prst="rect">
            <a:avLst/>
          </a:prstGeom>
          <a:noFill/>
          <a:ln w="9525">
            <a:noFill/>
            <a:miter lim="800000"/>
            <a:headEnd/>
            <a:tailEnd/>
          </a:ln>
        </p:spPr>
        <p:txBody>
          <a:bodyPr wrap="none" lIns="0" tIns="0" rIns="0" bIns="0">
            <a:spAutoFit/>
          </a:bodyPr>
          <a:lstStyle/>
          <a:p>
            <a:pPr defTabSz="1019175"/>
            <a:r>
              <a:rPr lang="en-US" sz="1100">
                <a:solidFill>
                  <a:schemeClr val="bg1"/>
                </a:solidFill>
              </a:rPr>
              <a:t>25%</a:t>
            </a:r>
          </a:p>
        </p:txBody>
      </p:sp>
      <p:sp>
        <p:nvSpPr>
          <p:cNvPr id="10322" name="Rectangle 206"/>
          <p:cNvSpPr>
            <a:spLocks noChangeArrowheads="1"/>
          </p:cNvSpPr>
          <p:nvPr/>
        </p:nvSpPr>
        <p:spPr bwMode="gray">
          <a:xfrm>
            <a:off x="5149850" y="6299200"/>
            <a:ext cx="279400" cy="168275"/>
          </a:xfrm>
          <a:prstGeom prst="rect">
            <a:avLst/>
          </a:prstGeom>
          <a:noFill/>
          <a:ln w="9525">
            <a:noFill/>
            <a:miter lim="800000"/>
            <a:headEnd/>
            <a:tailEnd/>
          </a:ln>
        </p:spPr>
        <p:txBody>
          <a:bodyPr wrap="none" lIns="0" tIns="0" rIns="0" bIns="0">
            <a:spAutoFit/>
          </a:bodyPr>
          <a:lstStyle/>
          <a:p>
            <a:pPr defTabSz="1019175"/>
            <a:r>
              <a:rPr lang="en-US" sz="1100">
                <a:solidFill>
                  <a:schemeClr val="bg1"/>
                </a:solidFill>
              </a:rPr>
              <a:t>22%</a:t>
            </a:r>
          </a:p>
        </p:txBody>
      </p:sp>
      <p:sp>
        <p:nvSpPr>
          <p:cNvPr id="10323" name="Rectangle 207"/>
          <p:cNvSpPr>
            <a:spLocks noChangeArrowheads="1"/>
          </p:cNvSpPr>
          <p:nvPr/>
        </p:nvSpPr>
        <p:spPr bwMode="gray">
          <a:xfrm>
            <a:off x="7926388" y="2619375"/>
            <a:ext cx="279400" cy="168275"/>
          </a:xfrm>
          <a:prstGeom prst="rect">
            <a:avLst/>
          </a:prstGeom>
          <a:noFill/>
          <a:ln w="9525">
            <a:noFill/>
            <a:miter lim="800000"/>
            <a:headEnd/>
            <a:tailEnd/>
          </a:ln>
        </p:spPr>
        <p:txBody>
          <a:bodyPr wrap="none" lIns="0" tIns="0" rIns="0" bIns="0">
            <a:spAutoFit/>
          </a:bodyPr>
          <a:lstStyle/>
          <a:p>
            <a:pPr defTabSz="1019175"/>
            <a:r>
              <a:rPr lang="en-US" sz="1100">
                <a:solidFill>
                  <a:schemeClr val="bg1"/>
                </a:solidFill>
              </a:rPr>
              <a:t>19%</a:t>
            </a:r>
            <a:endParaRPr lang="en-US">
              <a:solidFill>
                <a:schemeClr val="bg1"/>
              </a:solidFill>
            </a:endParaRPr>
          </a:p>
        </p:txBody>
      </p:sp>
      <p:sp>
        <p:nvSpPr>
          <p:cNvPr id="10324" name="Rectangle 208"/>
          <p:cNvSpPr>
            <a:spLocks noChangeArrowheads="1"/>
          </p:cNvSpPr>
          <p:nvPr/>
        </p:nvSpPr>
        <p:spPr bwMode="gray">
          <a:xfrm>
            <a:off x="7926388" y="3230563"/>
            <a:ext cx="279400" cy="168275"/>
          </a:xfrm>
          <a:prstGeom prst="rect">
            <a:avLst/>
          </a:prstGeom>
          <a:noFill/>
          <a:ln w="9525">
            <a:noFill/>
            <a:miter lim="800000"/>
            <a:headEnd/>
            <a:tailEnd/>
          </a:ln>
        </p:spPr>
        <p:txBody>
          <a:bodyPr wrap="none" lIns="0" tIns="0" rIns="0" bIns="0">
            <a:spAutoFit/>
          </a:bodyPr>
          <a:lstStyle/>
          <a:p>
            <a:pPr defTabSz="1019175"/>
            <a:r>
              <a:rPr lang="en-US" sz="1100">
                <a:solidFill>
                  <a:schemeClr val="bg1"/>
                </a:solidFill>
              </a:rPr>
              <a:t>17%</a:t>
            </a:r>
            <a:endParaRPr lang="en-US">
              <a:solidFill>
                <a:schemeClr val="bg1"/>
              </a:solidFill>
            </a:endParaRPr>
          </a:p>
        </p:txBody>
      </p:sp>
      <p:sp>
        <p:nvSpPr>
          <p:cNvPr id="10325" name="Rectangle 209"/>
          <p:cNvSpPr>
            <a:spLocks noChangeArrowheads="1"/>
          </p:cNvSpPr>
          <p:nvPr/>
        </p:nvSpPr>
        <p:spPr bwMode="gray">
          <a:xfrm>
            <a:off x="7926388" y="3843338"/>
            <a:ext cx="279400" cy="168275"/>
          </a:xfrm>
          <a:prstGeom prst="rect">
            <a:avLst/>
          </a:prstGeom>
          <a:noFill/>
          <a:ln w="9525">
            <a:noFill/>
            <a:miter lim="800000"/>
            <a:headEnd/>
            <a:tailEnd/>
          </a:ln>
        </p:spPr>
        <p:txBody>
          <a:bodyPr wrap="none" lIns="0" tIns="0" rIns="0" bIns="0">
            <a:spAutoFit/>
          </a:bodyPr>
          <a:lstStyle/>
          <a:p>
            <a:pPr defTabSz="1019175"/>
            <a:r>
              <a:rPr lang="en-US" sz="1100">
                <a:solidFill>
                  <a:schemeClr val="bg1"/>
                </a:solidFill>
              </a:rPr>
              <a:t>19%</a:t>
            </a:r>
            <a:endParaRPr lang="en-US">
              <a:solidFill>
                <a:schemeClr val="bg1"/>
              </a:solidFill>
            </a:endParaRPr>
          </a:p>
        </p:txBody>
      </p:sp>
      <p:sp>
        <p:nvSpPr>
          <p:cNvPr id="10326" name="Rectangle 210"/>
          <p:cNvSpPr>
            <a:spLocks noChangeArrowheads="1"/>
          </p:cNvSpPr>
          <p:nvPr/>
        </p:nvSpPr>
        <p:spPr bwMode="gray">
          <a:xfrm>
            <a:off x="7927975" y="4148138"/>
            <a:ext cx="279400" cy="168275"/>
          </a:xfrm>
          <a:prstGeom prst="rect">
            <a:avLst/>
          </a:prstGeom>
          <a:noFill/>
          <a:ln w="9525">
            <a:noFill/>
            <a:miter lim="800000"/>
            <a:headEnd/>
            <a:tailEnd/>
          </a:ln>
        </p:spPr>
        <p:txBody>
          <a:bodyPr wrap="none" lIns="0" tIns="0" rIns="0" bIns="0">
            <a:spAutoFit/>
          </a:bodyPr>
          <a:lstStyle/>
          <a:p>
            <a:pPr defTabSz="1019175"/>
            <a:r>
              <a:rPr lang="en-US" sz="1100">
                <a:solidFill>
                  <a:schemeClr val="bg1"/>
                </a:solidFill>
              </a:rPr>
              <a:t>23%</a:t>
            </a:r>
            <a:endParaRPr lang="en-US">
              <a:solidFill>
                <a:schemeClr val="bg1"/>
              </a:solidFill>
            </a:endParaRPr>
          </a:p>
        </p:txBody>
      </p:sp>
      <p:sp>
        <p:nvSpPr>
          <p:cNvPr id="10327" name="Rectangle 211"/>
          <p:cNvSpPr>
            <a:spLocks noChangeArrowheads="1"/>
          </p:cNvSpPr>
          <p:nvPr/>
        </p:nvSpPr>
        <p:spPr bwMode="gray">
          <a:xfrm>
            <a:off x="7926388" y="4457700"/>
            <a:ext cx="279400" cy="168275"/>
          </a:xfrm>
          <a:prstGeom prst="rect">
            <a:avLst/>
          </a:prstGeom>
          <a:noFill/>
          <a:ln w="9525">
            <a:noFill/>
            <a:miter lim="800000"/>
            <a:headEnd/>
            <a:tailEnd/>
          </a:ln>
        </p:spPr>
        <p:txBody>
          <a:bodyPr wrap="none" lIns="0" tIns="0" rIns="0" bIns="0">
            <a:spAutoFit/>
          </a:bodyPr>
          <a:lstStyle/>
          <a:p>
            <a:pPr defTabSz="1019175"/>
            <a:r>
              <a:rPr lang="en-US" sz="1100">
                <a:solidFill>
                  <a:schemeClr val="bg1"/>
                </a:solidFill>
              </a:rPr>
              <a:t>17%</a:t>
            </a:r>
            <a:endParaRPr lang="en-US">
              <a:solidFill>
                <a:schemeClr val="bg1"/>
              </a:solidFill>
            </a:endParaRPr>
          </a:p>
        </p:txBody>
      </p:sp>
      <p:sp>
        <p:nvSpPr>
          <p:cNvPr id="10328" name="Rectangle 212"/>
          <p:cNvSpPr>
            <a:spLocks noChangeArrowheads="1"/>
          </p:cNvSpPr>
          <p:nvPr/>
        </p:nvSpPr>
        <p:spPr bwMode="gray">
          <a:xfrm>
            <a:off x="7926388" y="4765675"/>
            <a:ext cx="279400" cy="168275"/>
          </a:xfrm>
          <a:prstGeom prst="rect">
            <a:avLst/>
          </a:prstGeom>
          <a:noFill/>
          <a:ln w="9525">
            <a:noFill/>
            <a:miter lim="800000"/>
            <a:headEnd/>
            <a:tailEnd/>
          </a:ln>
        </p:spPr>
        <p:txBody>
          <a:bodyPr wrap="none" lIns="0" tIns="0" rIns="0" bIns="0">
            <a:spAutoFit/>
          </a:bodyPr>
          <a:lstStyle/>
          <a:p>
            <a:pPr defTabSz="1019175"/>
            <a:r>
              <a:rPr lang="en-US" sz="1100">
                <a:solidFill>
                  <a:schemeClr val="bg1"/>
                </a:solidFill>
              </a:rPr>
              <a:t>16%</a:t>
            </a:r>
            <a:endParaRPr lang="en-US">
              <a:solidFill>
                <a:schemeClr val="bg1"/>
              </a:solidFill>
            </a:endParaRPr>
          </a:p>
        </p:txBody>
      </p:sp>
      <p:sp>
        <p:nvSpPr>
          <p:cNvPr id="10329" name="Rectangle 213"/>
          <p:cNvSpPr>
            <a:spLocks noChangeArrowheads="1"/>
          </p:cNvSpPr>
          <p:nvPr/>
        </p:nvSpPr>
        <p:spPr bwMode="gray">
          <a:xfrm>
            <a:off x="7926388" y="5070475"/>
            <a:ext cx="279400" cy="168275"/>
          </a:xfrm>
          <a:prstGeom prst="rect">
            <a:avLst/>
          </a:prstGeom>
          <a:noFill/>
          <a:ln w="9525">
            <a:noFill/>
            <a:miter lim="800000"/>
            <a:headEnd/>
            <a:tailEnd/>
          </a:ln>
        </p:spPr>
        <p:txBody>
          <a:bodyPr wrap="none" lIns="0" tIns="0" rIns="0" bIns="0">
            <a:spAutoFit/>
          </a:bodyPr>
          <a:lstStyle/>
          <a:p>
            <a:pPr defTabSz="1019175"/>
            <a:r>
              <a:rPr lang="en-US" sz="1100">
                <a:solidFill>
                  <a:schemeClr val="bg1"/>
                </a:solidFill>
              </a:rPr>
              <a:t>23%</a:t>
            </a:r>
            <a:endParaRPr lang="en-US">
              <a:solidFill>
                <a:schemeClr val="bg1"/>
              </a:solidFill>
            </a:endParaRPr>
          </a:p>
        </p:txBody>
      </p:sp>
      <p:sp>
        <p:nvSpPr>
          <p:cNvPr id="10330" name="Rectangle 214"/>
          <p:cNvSpPr>
            <a:spLocks noChangeArrowheads="1"/>
          </p:cNvSpPr>
          <p:nvPr/>
        </p:nvSpPr>
        <p:spPr bwMode="gray">
          <a:xfrm>
            <a:off x="7926388" y="5375275"/>
            <a:ext cx="279400" cy="168275"/>
          </a:xfrm>
          <a:prstGeom prst="rect">
            <a:avLst/>
          </a:prstGeom>
          <a:noFill/>
          <a:ln w="9525">
            <a:noFill/>
            <a:miter lim="800000"/>
            <a:headEnd/>
            <a:tailEnd/>
          </a:ln>
        </p:spPr>
        <p:txBody>
          <a:bodyPr wrap="none" lIns="0" tIns="0" rIns="0" bIns="0">
            <a:spAutoFit/>
          </a:bodyPr>
          <a:lstStyle/>
          <a:p>
            <a:pPr defTabSz="1019175"/>
            <a:r>
              <a:rPr lang="en-US" sz="1100">
                <a:solidFill>
                  <a:schemeClr val="bg1"/>
                </a:solidFill>
              </a:rPr>
              <a:t>32%</a:t>
            </a:r>
            <a:endParaRPr lang="en-US">
              <a:solidFill>
                <a:schemeClr val="bg1"/>
              </a:solidFill>
            </a:endParaRPr>
          </a:p>
        </p:txBody>
      </p:sp>
      <p:sp>
        <p:nvSpPr>
          <p:cNvPr id="10331" name="Rectangle 215"/>
          <p:cNvSpPr>
            <a:spLocks noChangeArrowheads="1"/>
          </p:cNvSpPr>
          <p:nvPr/>
        </p:nvSpPr>
        <p:spPr bwMode="gray">
          <a:xfrm>
            <a:off x="7926388" y="5683250"/>
            <a:ext cx="279400" cy="168275"/>
          </a:xfrm>
          <a:prstGeom prst="rect">
            <a:avLst/>
          </a:prstGeom>
          <a:noFill/>
          <a:ln w="9525">
            <a:noFill/>
            <a:miter lim="800000"/>
            <a:headEnd/>
            <a:tailEnd/>
          </a:ln>
        </p:spPr>
        <p:txBody>
          <a:bodyPr wrap="none" lIns="0" tIns="0" rIns="0" bIns="0">
            <a:spAutoFit/>
          </a:bodyPr>
          <a:lstStyle/>
          <a:p>
            <a:pPr defTabSz="1019175"/>
            <a:r>
              <a:rPr lang="en-US" sz="1100">
                <a:solidFill>
                  <a:schemeClr val="bg1"/>
                </a:solidFill>
              </a:rPr>
              <a:t>23%</a:t>
            </a:r>
            <a:endParaRPr lang="en-US">
              <a:solidFill>
                <a:schemeClr val="bg1"/>
              </a:solidFill>
            </a:endParaRPr>
          </a:p>
        </p:txBody>
      </p:sp>
      <p:sp>
        <p:nvSpPr>
          <p:cNvPr id="10332" name="Rectangle 216"/>
          <p:cNvSpPr>
            <a:spLocks noChangeArrowheads="1"/>
          </p:cNvSpPr>
          <p:nvPr/>
        </p:nvSpPr>
        <p:spPr bwMode="gray">
          <a:xfrm>
            <a:off x="7926388" y="5989638"/>
            <a:ext cx="279400" cy="168275"/>
          </a:xfrm>
          <a:prstGeom prst="rect">
            <a:avLst/>
          </a:prstGeom>
          <a:noFill/>
          <a:ln w="9525">
            <a:noFill/>
            <a:miter lim="800000"/>
            <a:headEnd/>
            <a:tailEnd/>
          </a:ln>
        </p:spPr>
        <p:txBody>
          <a:bodyPr wrap="none" lIns="0" tIns="0" rIns="0" bIns="0">
            <a:spAutoFit/>
          </a:bodyPr>
          <a:lstStyle/>
          <a:p>
            <a:pPr defTabSz="1019175"/>
            <a:r>
              <a:rPr lang="en-US" sz="1100">
                <a:solidFill>
                  <a:schemeClr val="bg1"/>
                </a:solidFill>
              </a:rPr>
              <a:t>41%</a:t>
            </a:r>
            <a:endParaRPr lang="en-US">
              <a:solidFill>
                <a:schemeClr val="bg1"/>
              </a:solidFill>
            </a:endParaRPr>
          </a:p>
        </p:txBody>
      </p:sp>
      <p:sp>
        <p:nvSpPr>
          <p:cNvPr id="10333" name="Rectangle 217"/>
          <p:cNvSpPr>
            <a:spLocks noChangeArrowheads="1"/>
          </p:cNvSpPr>
          <p:nvPr/>
        </p:nvSpPr>
        <p:spPr bwMode="gray">
          <a:xfrm>
            <a:off x="7926388" y="6299200"/>
            <a:ext cx="279400" cy="168275"/>
          </a:xfrm>
          <a:prstGeom prst="rect">
            <a:avLst/>
          </a:prstGeom>
          <a:noFill/>
          <a:ln w="9525">
            <a:noFill/>
            <a:miter lim="800000"/>
            <a:headEnd/>
            <a:tailEnd/>
          </a:ln>
        </p:spPr>
        <p:txBody>
          <a:bodyPr wrap="none" lIns="0" tIns="0" rIns="0" bIns="0">
            <a:spAutoFit/>
          </a:bodyPr>
          <a:lstStyle/>
          <a:p>
            <a:pPr defTabSz="1019175"/>
            <a:r>
              <a:rPr lang="en-US" sz="1100">
                <a:solidFill>
                  <a:schemeClr val="bg1"/>
                </a:solidFill>
              </a:rPr>
              <a:t>51%</a:t>
            </a:r>
            <a:endParaRPr lang="en-US">
              <a:solidFill>
                <a:schemeClr val="bg1"/>
              </a:solidFill>
            </a:endParaRPr>
          </a:p>
        </p:txBody>
      </p:sp>
      <p:sp>
        <p:nvSpPr>
          <p:cNvPr id="10334" name="Rectangle 218"/>
          <p:cNvSpPr>
            <a:spLocks noChangeArrowheads="1"/>
          </p:cNvSpPr>
          <p:nvPr/>
        </p:nvSpPr>
        <p:spPr bwMode="gray">
          <a:xfrm>
            <a:off x="8001000" y="2924175"/>
            <a:ext cx="201613" cy="168275"/>
          </a:xfrm>
          <a:prstGeom prst="rect">
            <a:avLst/>
          </a:prstGeom>
          <a:noFill/>
          <a:ln w="9525">
            <a:noFill/>
            <a:miter lim="800000"/>
            <a:headEnd/>
            <a:tailEnd/>
          </a:ln>
        </p:spPr>
        <p:txBody>
          <a:bodyPr wrap="none" lIns="0" tIns="0" rIns="0" bIns="0">
            <a:spAutoFit/>
          </a:bodyPr>
          <a:lstStyle/>
          <a:p>
            <a:pPr defTabSz="1019175"/>
            <a:r>
              <a:rPr lang="en-US" sz="1100">
                <a:solidFill>
                  <a:schemeClr val="bg1"/>
                </a:solidFill>
              </a:rPr>
              <a:t>9%</a:t>
            </a:r>
            <a:endParaRPr lang="en-US">
              <a:solidFill>
                <a:schemeClr val="bg1"/>
              </a:solidFill>
            </a:endParaRPr>
          </a:p>
        </p:txBody>
      </p:sp>
      <p:sp>
        <p:nvSpPr>
          <p:cNvPr id="10335" name="Rectangle 219"/>
          <p:cNvSpPr>
            <a:spLocks noChangeArrowheads="1"/>
          </p:cNvSpPr>
          <p:nvPr/>
        </p:nvSpPr>
        <p:spPr bwMode="gray">
          <a:xfrm>
            <a:off x="8002588" y="3536950"/>
            <a:ext cx="201612" cy="168275"/>
          </a:xfrm>
          <a:prstGeom prst="rect">
            <a:avLst/>
          </a:prstGeom>
          <a:noFill/>
          <a:ln w="9525">
            <a:noFill/>
            <a:miter lim="800000"/>
            <a:headEnd/>
            <a:tailEnd/>
          </a:ln>
        </p:spPr>
        <p:txBody>
          <a:bodyPr wrap="none" lIns="0" tIns="0" rIns="0" bIns="0">
            <a:spAutoFit/>
          </a:bodyPr>
          <a:lstStyle/>
          <a:p>
            <a:pPr defTabSz="1019175"/>
            <a:r>
              <a:rPr lang="en-US" sz="1100">
                <a:solidFill>
                  <a:schemeClr val="bg1"/>
                </a:solidFill>
              </a:rPr>
              <a:t>9%</a:t>
            </a:r>
            <a:endParaRPr lang="en-US">
              <a:solidFill>
                <a:schemeClr val="bg1"/>
              </a:solidFill>
            </a:endParaRPr>
          </a:p>
        </p:txBody>
      </p:sp>
      <p:sp>
        <p:nvSpPr>
          <p:cNvPr id="10336" name="Rectangle 220"/>
          <p:cNvSpPr>
            <a:spLocks noChangeArrowheads="1"/>
          </p:cNvSpPr>
          <p:nvPr/>
        </p:nvSpPr>
        <p:spPr bwMode="gray">
          <a:xfrm>
            <a:off x="7926388" y="2312988"/>
            <a:ext cx="279400" cy="168275"/>
          </a:xfrm>
          <a:prstGeom prst="rect">
            <a:avLst/>
          </a:prstGeom>
          <a:noFill/>
          <a:ln w="9525">
            <a:noFill/>
            <a:miter lim="800000"/>
            <a:headEnd/>
            <a:tailEnd/>
          </a:ln>
        </p:spPr>
        <p:txBody>
          <a:bodyPr wrap="none" lIns="0" tIns="0" rIns="0" bIns="0">
            <a:spAutoFit/>
          </a:bodyPr>
          <a:lstStyle/>
          <a:p>
            <a:pPr defTabSz="1019175"/>
            <a:r>
              <a:rPr lang="en-US" sz="1100">
                <a:solidFill>
                  <a:schemeClr val="bg1"/>
                </a:solidFill>
              </a:rPr>
              <a:t>11%</a:t>
            </a:r>
          </a:p>
        </p:txBody>
      </p:sp>
      <p:sp>
        <p:nvSpPr>
          <p:cNvPr id="10337" name="Rectangle 221"/>
          <p:cNvSpPr>
            <a:spLocks noChangeArrowheads="1"/>
          </p:cNvSpPr>
          <p:nvPr/>
        </p:nvSpPr>
        <p:spPr bwMode="gray">
          <a:xfrm>
            <a:off x="2705100" y="6680200"/>
            <a:ext cx="182563" cy="152400"/>
          </a:xfrm>
          <a:prstGeom prst="rect">
            <a:avLst/>
          </a:prstGeom>
          <a:noFill/>
          <a:ln w="9525">
            <a:noFill/>
            <a:miter lim="800000"/>
            <a:headEnd/>
            <a:tailEnd/>
          </a:ln>
        </p:spPr>
        <p:txBody>
          <a:bodyPr wrap="none" lIns="0" tIns="0" rIns="0" bIns="0">
            <a:spAutoFit/>
          </a:bodyPr>
          <a:lstStyle/>
          <a:p>
            <a:pPr algn="r" defTabSz="1019175"/>
            <a:r>
              <a:rPr lang="en-US" sz="1000">
                <a:solidFill>
                  <a:srgbClr val="000000"/>
                </a:solidFill>
              </a:rPr>
              <a:t>0%</a:t>
            </a:r>
            <a:endParaRPr lang="en-US" sz="1000"/>
          </a:p>
        </p:txBody>
      </p:sp>
      <p:sp>
        <p:nvSpPr>
          <p:cNvPr id="10338" name="Rectangle 222"/>
          <p:cNvSpPr>
            <a:spLocks noChangeArrowheads="1"/>
          </p:cNvSpPr>
          <p:nvPr/>
        </p:nvSpPr>
        <p:spPr bwMode="gray">
          <a:xfrm>
            <a:off x="3717925" y="6680200"/>
            <a:ext cx="252413" cy="152400"/>
          </a:xfrm>
          <a:prstGeom prst="rect">
            <a:avLst/>
          </a:prstGeom>
          <a:noFill/>
          <a:ln w="9525">
            <a:noFill/>
            <a:miter lim="800000"/>
            <a:headEnd/>
            <a:tailEnd/>
          </a:ln>
        </p:spPr>
        <p:txBody>
          <a:bodyPr wrap="none" lIns="0" tIns="0" rIns="0" bIns="0">
            <a:spAutoFit/>
          </a:bodyPr>
          <a:lstStyle/>
          <a:p>
            <a:pPr defTabSz="1019175"/>
            <a:r>
              <a:rPr lang="en-US" sz="1000">
                <a:solidFill>
                  <a:srgbClr val="000000"/>
                </a:solidFill>
              </a:rPr>
              <a:t>20%</a:t>
            </a:r>
            <a:endParaRPr lang="en-US"/>
          </a:p>
        </p:txBody>
      </p:sp>
      <p:sp>
        <p:nvSpPr>
          <p:cNvPr id="10339" name="Rectangle 223"/>
          <p:cNvSpPr>
            <a:spLocks noChangeArrowheads="1"/>
          </p:cNvSpPr>
          <p:nvPr/>
        </p:nvSpPr>
        <p:spPr bwMode="gray">
          <a:xfrm>
            <a:off x="4805363" y="6680200"/>
            <a:ext cx="252412" cy="152400"/>
          </a:xfrm>
          <a:prstGeom prst="rect">
            <a:avLst/>
          </a:prstGeom>
          <a:noFill/>
          <a:ln w="9525">
            <a:noFill/>
            <a:miter lim="800000"/>
            <a:headEnd/>
            <a:tailEnd/>
          </a:ln>
        </p:spPr>
        <p:txBody>
          <a:bodyPr wrap="none" lIns="0" tIns="0" rIns="0" bIns="0">
            <a:spAutoFit/>
          </a:bodyPr>
          <a:lstStyle/>
          <a:p>
            <a:pPr defTabSz="1019175"/>
            <a:r>
              <a:rPr lang="en-US" sz="1000">
                <a:solidFill>
                  <a:srgbClr val="000000"/>
                </a:solidFill>
              </a:rPr>
              <a:t>40%</a:t>
            </a:r>
            <a:endParaRPr lang="en-US"/>
          </a:p>
        </p:txBody>
      </p:sp>
      <p:sp>
        <p:nvSpPr>
          <p:cNvPr id="10340" name="Rectangle 224"/>
          <p:cNvSpPr>
            <a:spLocks noChangeArrowheads="1"/>
          </p:cNvSpPr>
          <p:nvPr/>
        </p:nvSpPr>
        <p:spPr bwMode="gray">
          <a:xfrm>
            <a:off x="5905500" y="6680200"/>
            <a:ext cx="252413" cy="152400"/>
          </a:xfrm>
          <a:prstGeom prst="rect">
            <a:avLst/>
          </a:prstGeom>
          <a:noFill/>
          <a:ln w="9525">
            <a:noFill/>
            <a:miter lim="800000"/>
            <a:headEnd/>
            <a:tailEnd/>
          </a:ln>
        </p:spPr>
        <p:txBody>
          <a:bodyPr wrap="none" lIns="0" tIns="0" rIns="0" bIns="0">
            <a:spAutoFit/>
          </a:bodyPr>
          <a:lstStyle/>
          <a:p>
            <a:pPr defTabSz="1019175"/>
            <a:r>
              <a:rPr lang="en-US" sz="1000">
                <a:solidFill>
                  <a:srgbClr val="000000"/>
                </a:solidFill>
              </a:rPr>
              <a:t>60%</a:t>
            </a:r>
            <a:endParaRPr lang="en-US"/>
          </a:p>
        </p:txBody>
      </p:sp>
      <p:sp>
        <p:nvSpPr>
          <p:cNvPr id="10341" name="Rectangle 225"/>
          <p:cNvSpPr>
            <a:spLocks noChangeArrowheads="1"/>
          </p:cNvSpPr>
          <p:nvPr/>
        </p:nvSpPr>
        <p:spPr bwMode="gray">
          <a:xfrm>
            <a:off x="6994525" y="6680200"/>
            <a:ext cx="252413" cy="152400"/>
          </a:xfrm>
          <a:prstGeom prst="rect">
            <a:avLst/>
          </a:prstGeom>
          <a:noFill/>
          <a:ln w="9525">
            <a:noFill/>
            <a:miter lim="800000"/>
            <a:headEnd/>
            <a:tailEnd/>
          </a:ln>
        </p:spPr>
        <p:txBody>
          <a:bodyPr wrap="none" lIns="0" tIns="0" rIns="0" bIns="0">
            <a:spAutoFit/>
          </a:bodyPr>
          <a:lstStyle/>
          <a:p>
            <a:pPr defTabSz="1019175"/>
            <a:r>
              <a:rPr lang="en-US" sz="1000">
                <a:solidFill>
                  <a:srgbClr val="000000"/>
                </a:solidFill>
              </a:rPr>
              <a:t>80%</a:t>
            </a:r>
            <a:endParaRPr lang="en-US"/>
          </a:p>
        </p:txBody>
      </p:sp>
      <p:sp>
        <p:nvSpPr>
          <p:cNvPr id="10342" name="Rectangle 226"/>
          <p:cNvSpPr>
            <a:spLocks noChangeArrowheads="1"/>
          </p:cNvSpPr>
          <p:nvPr/>
        </p:nvSpPr>
        <p:spPr bwMode="gray">
          <a:xfrm>
            <a:off x="8056563" y="6680200"/>
            <a:ext cx="322262" cy="152400"/>
          </a:xfrm>
          <a:prstGeom prst="rect">
            <a:avLst/>
          </a:prstGeom>
          <a:noFill/>
          <a:ln w="9525">
            <a:noFill/>
            <a:miter lim="800000"/>
            <a:headEnd/>
            <a:tailEnd/>
          </a:ln>
        </p:spPr>
        <p:txBody>
          <a:bodyPr wrap="none" lIns="0" tIns="0" rIns="0" bIns="0">
            <a:spAutoFit/>
          </a:bodyPr>
          <a:lstStyle/>
          <a:p>
            <a:pPr defTabSz="1019175"/>
            <a:r>
              <a:rPr lang="en-US" sz="1000">
                <a:solidFill>
                  <a:srgbClr val="000000"/>
                </a:solidFill>
              </a:rPr>
              <a:t>100%</a:t>
            </a:r>
            <a:endParaRPr lang="en-US"/>
          </a:p>
        </p:txBody>
      </p:sp>
      <p:sp>
        <p:nvSpPr>
          <p:cNvPr id="10343" name="Rectangle 227"/>
          <p:cNvSpPr>
            <a:spLocks noChangeArrowheads="1"/>
          </p:cNvSpPr>
          <p:nvPr/>
        </p:nvSpPr>
        <p:spPr bwMode="gray">
          <a:xfrm>
            <a:off x="2108200" y="2312988"/>
            <a:ext cx="550863" cy="168275"/>
          </a:xfrm>
          <a:prstGeom prst="rect">
            <a:avLst/>
          </a:prstGeom>
          <a:noFill/>
          <a:ln w="9525">
            <a:noFill/>
            <a:miter lim="800000"/>
            <a:headEnd/>
            <a:tailEnd/>
          </a:ln>
        </p:spPr>
        <p:txBody>
          <a:bodyPr wrap="none" lIns="0" tIns="0" rIns="0" bIns="0">
            <a:spAutoFit/>
          </a:bodyPr>
          <a:lstStyle/>
          <a:p>
            <a:pPr algn="r" defTabSz="1019175"/>
            <a:r>
              <a:rPr lang="en-US" sz="1100" b="1">
                <a:solidFill>
                  <a:srgbClr val="000000"/>
                </a:solidFill>
              </a:rPr>
              <a:t>Security</a:t>
            </a:r>
            <a:endParaRPr lang="en-US" sz="1100" b="1"/>
          </a:p>
        </p:txBody>
      </p:sp>
      <p:sp>
        <p:nvSpPr>
          <p:cNvPr id="10344" name="Rectangle 228"/>
          <p:cNvSpPr>
            <a:spLocks noChangeArrowheads="1"/>
          </p:cNvSpPr>
          <p:nvPr/>
        </p:nvSpPr>
        <p:spPr bwMode="gray">
          <a:xfrm>
            <a:off x="1866900" y="2619375"/>
            <a:ext cx="792163" cy="168275"/>
          </a:xfrm>
          <a:prstGeom prst="rect">
            <a:avLst/>
          </a:prstGeom>
          <a:noFill/>
          <a:ln w="9525">
            <a:noFill/>
            <a:miter lim="800000"/>
            <a:headEnd/>
            <a:tailEnd/>
          </a:ln>
        </p:spPr>
        <p:txBody>
          <a:bodyPr wrap="none" lIns="0" tIns="0" rIns="0" bIns="0">
            <a:spAutoFit/>
          </a:bodyPr>
          <a:lstStyle/>
          <a:p>
            <a:pPr algn="r" defTabSz="1019175"/>
            <a:r>
              <a:rPr lang="en-US" sz="1100" b="1">
                <a:solidFill>
                  <a:srgbClr val="000000"/>
                </a:solidFill>
              </a:rPr>
              <a:t>Compliance</a:t>
            </a:r>
            <a:endParaRPr lang="en-US" sz="1100" b="1"/>
          </a:p>
        </p:txBody>
      </p:sp>
      <p:sp>
        <p:nvSpPr>
          <p:cNvPr id="10345" name="Rectangle 229"/>
          <p:cNvSpPr>
            <a:spLocks noChangeArrowheads="1"/>
          </p:cNvSpPr>
          <p:nvPr/>
        </p:nvSpPr>
        <p:spPr bwMode="gray">
          <a:xfrm>
            <a:off x="1039813" y="2925763"/>
            <a:ext cx="1619250" cy="168275"/>
          </a:xfrm>
          <a:prstGeom prst="rect">
            <a:avLst/>
          </a:prstGeom>
          <a:noFill/>
          <a:ln w="9525">
            <a:noFill/>
            <a:miter lim="800000"/>
            <a:headEnd/>
            <a:tailEnd/>
          </a:ln>
        </p:spPr>
        <p:txBody>
          <a:bodyPr wrap="none" lIns="0" tIns="0" rIns="0" bIns="0">
            <a:spAutoFit/>
          </a:bodyPr>
          <a:lstStyle/>
          <a:p>
            <a:pPr algn="r" defTabSz="1019175"/>
            <a:r>
              <a:rPr lang="en-US" sz="1100" b="1">
                <a:solidFill>
                  <a:srgbClr val="000000"/>
                </a:solidFill>
              </a:rPr>
              <a:t>IT systems management</a:t>
            </a:r>
            <a:endParaRPr lang="en-US" sz="1100" b="1"/>
          </a:p>
        </p:txBody>
      </p:sp>
      <p:sp>
        <p:nvSpPr>
          <p:cNvPr id="10346" name="Rectangle 230"/>
          <p:cNvSpPr>
            <a:spLocks noChangeArrowheads="1"/>
          </p:cNvSpPr>
          <p:nvPr/>
        </p:nvSpPr>
        <p:spPr bwMode="gray">
          <a:xfrm>
            <a:off x="1262063" y="3230563"/>
            <a:ext cx="1397000" cy="168275"/>
          </a:xfrm>
          <a:prstGeom prst="rect">
            <a:avLst/>
          </a:prstGeom>
          <a:noFill/>
          <a:ln w="9525">
            <a:noFill/>
            <a:miter lim="800000"/>
            <a:headEnd/>
            <a:tailEnd/>
          </a:ln>
        </p:spPr>
        <p:txBody>
          <a:bodyPr wrap="none" lIns="0" tIns="0" rIns="0" bIns="0">
            <a:spAutoFit/>
          </a:bodyPr>
          <a:lstStyle/>
          <a:p>
            <a:pPr algn="r" defTabSz="1019175"/>
            <a:r>
              <a:rPr lang="en-US" sz="1100" b="1">
                <a:solidFill>
                  <a:srgbClr val="000000"/>
                </a:solidFill>
              </a:rPr>
              <a:t>Service management</a:t>
            </a:r>
            <a:endParaRPr lang="en-US" sz="1100" b="1"/>
          </a:p>
        </p:txBody>
      </p:sp>
      <p:sp>
        <p:nvSpPr>
          <p:cNvPr id="10347" name="Rectangle 231"/>
          <p:cNvSpPr>
            <a:spLocks noChangeArrowheads="1"/>
          </p:cNvSpPr>
          <p:nvPr/>
        </p:nvSpPr>
        <p:spPr bwMode="gray">
          <a:xfrm>
            <a:off x="455613" y="3538538"/>
            <a:ext cx="2203450" cy="168275"/>
          </a:xfrm>
          <a:prstGeom prst="rect">
            <a:avLst/>
          </a:prstGeom>
          <a:noFill/>
          <a:ln w="9525">
            <a:noFill/>
            <a:miter lim="800000"/>
            <a:headEnd/>
            <a:tailEnd/>
          </a:ln>
        </p:spPr>
        <p:txBody>
          <a:bodyPr wrap="none" lIns="0" tIns="0" rIns="0" bIns="0">
            <a:spAutoFit/>
          </a:bodyPr>
          <a:lstStyle/>
          <a:p>
            <a:pPr algn="r" defTabSz="1019175"/>
            <a:r>
              <a:rPr lang="en-US" sz="1100" b="1">
                <a:solidFill>
                  <a:srgbClr val="000000"/>
                </a:solidFill>
              </a:rPr>
              <a:t>Server deployment/consolidation</a:t>
            </a:r>
            <a:endParaRPr lang="en-US" sz="1100" b="1"/>
          </a:p>
        </p:txBody>
      </p:sp>
      <p:sp>
        <p:nvSpPr>
          <p:cNvPr id="10348" name="Rectangle 232"/>
          <p:cNvSpPr>
            <a:spLocks noChangeArrowheads="1"/>
          </p:cNvSpPr>
          <p:nvPr/>
        </p:nvSpPr>
        <p:spPr bwMode="auto">
          <a:xfrm>
            <a:off x="423863" y="3862388"/>
            <a:ext cx="2227262" cy="168275"/>
          </a:xfrm>
          <a:prstGeom prst="rect">
            <a:avLst/>
          </a:prstGeom>
          <a:noFill/>
          <a:ln w="9525">
            <a:noFill/>
            <a:miter lim="800000"/>
            <a:headEnd/>
            <a:tailEnd/>
          </a:ln>
        </p:spPr>
        <p:txBody>
          <a:bodyPr wrap="none" lIns="0" tIns="0" rIns="0" bIns="0">
            <a:spAutoFit/>
          </a:bodyPr>
          <a:lstStyle/>
          <a:p>
            <a:pPr algn="r" defTabSz="1019175"/>
            <a:r>
              <a:rPr lang="en-US" sz="1100"/>
              <a:t>Network changes and convergence </a:t>
            </a:r>
          </a:p>
        </p:txBody>
      </p:sp>
      <p:sp>
        <p:nvSpPr>
          <p:cNvPr id="10349" name="Rectangle 233"/>
          <p:cNvSpPr>
            <a:spLocks noChangeArrowheads="1"/>
          </p:cNvSpPr>
          <p:nvPr/>
        </p:nvSpPr>
        <p:spPr bwMode="gray">
          <a:xfrm>
            <a:off x="1857375" y="4152900"/>
            <a:ext cx="801688" cy="168275"/>
          </a:xfrm>
          <a:prstGeom prst="rect">
            <a:avLst/>
          </a:prstGeom>
          <a:noFill/>
          <a:ln w="9525">
            <a:noFill/>
            <a:miter lim="800000"/>
            <a:headEnd/>
            <a:tailEnd/>
          </a:ln>
        </p:spPr>
        <p:txBody>
          <a:bodyPr wrap="none" lIns="0" tIns="0" rIns="0" bIns="0">
            <a:spAutoFit/>
          </a:bodyPr>
          <a:lstStyle/>
          <a:p>
            <a:pPr algn="r" defTabSz="1019175"/>
            <a:r>
              <a:rPr lang="en-US" sz="1100">
                <a:solidFill>
                  <a:srgbClr val="000000"/>
                </a:solidFill>
              </a:rPr>
              <a:t>Virtualization</a:t>
            </a:r>
            <a:endParaRPr lang="en-US" sz="1100"/>
          </a:p>
        </p:txBody>
      </p:sp>
      <p:sp>
        <p:nvSpPr>
          <p:cNvPr id="10350" name="Rectangle 234"/>
          <p:cNvSpPr>
            <a:spLocks noChangeArrowheads="1"/>
          </p:cNvSpPr>
          <p:nvPr/>
        </p:nvSpPr>
        <p:spPr bwMode="auto">
          <a:xfrm>
            <a:off x="546100" y="4476750"/>
            <a:ext cx="2105025" cy="168275"/>
          </a:xfrm>
          <a:prstGeom prst="rect">
            <a:avLst/>
          </a:prstGeom>
          <a:noFill/>
          <a:ln w="9525">
            <a:noFill/>
            <a:miter lim="800000"/>
            <a:headEnd/>
            <a:tailEnd/>
          </a:ln>
        </p:spPr>
        <p:txBody>
          <a:bodyPr wrap="none" lIns="0" tIns="0" rIns="0" bIns="0">
            <a:spAutoFit/>
          </a:bodyPr>
          <a:lstStyle/>
          <a:p>
            <a:pPr algn="r" defTabSz="1019175"/>
            <a:r>
              <a:rPr lang="en-US" sz="1100">
                <a:solidFill>
                  <a:srgbClr val="000000"/>
                </a:solidFill>
              </a:rPr>
              <a:t>Storage deployment/consolidation</a:t>
            </a:r>
            <a:endParaRPr lang="en-US" sz="1100"/>
          </a:p>
        </p:txBody>
      </p:sp>
      <p:sp>
        <p:nvSpPr>
          <p:cNvPr id="10351" name="Rectangle 235"/>
          <p:cNvSpPr>
            <a:spLocks noChangeArrowheads="1"/>
          </p:cNvSpPr>
          <p:nvPr/>
        </p:nvSpPr>
        <p:spPr bwMode="gray">
          <a:xfrm>
            <a:off x="2146300" y="4765675"/>
            <a:ext cx="512763" cy="168275"/>
          </a:xfrm>
          <a:prstGeom prst="rect">
            <a:avLst/>
          </a:prstGeom>
          <a:noFill/>
          <a:ln w="9525">
            <a:noFill/>
            <a:miter lim="800000"/>
            <a:headEnd/>
            <a:tailEnd/>
          </a:ln>
        </p:spPr>
        <p:txBody>
          <a:bodyPr wrap="none" lIns="0" tIns="0" rIns="0" bIns="0">
            <a:spAutoFit/>
          </a:bodyPr>
          <a:lstStyle/>
          <a:p>
            <a:pPr algn="r" defTabSz="1019175"/>
            <a:r>
              <a:rPr lang="en-US" sz="1100"/>
              <a:t>Desktop</a:t>
            </a:r>
          </a:p>
        </p:txBody>
      </p:sp>
      <p:sp>
        <p:nvSpPr>
          <p:cNvPr id="10352" name="Rectangle 236"/>
          <p:cNvSpPr>
            <a:spLocks noChangeArrowheads="1"/>
          </p:cNvSpPr>
          <p:nvPr/>
        </p:nvSpPr>
        <p:spPr bwMode="gray">
          <a:xfrm>
            <a:off x="158750" y="5070475"/>
            <a:ext cx="2500313" cy="168275"/>
          </a:xfrm>
          <a:prstGeom prst="rect">
            <a:avLst/>
          </a:prstGeom>
          <a:noFill/>
          <a:ln w="9525">
            <a:noFill/>
            <a:miter lim="800000"/>
            <a:headEnd/>
            <a:tailEnd/>
          </a:ln>
        </p:spPr>
        <p:txBody>
          <a:bodyPr wrap="none" lIns="0" tIns="0" rIns="0" bIns="0">
            <a:spAutoFit/>
          </a:bodyPr>
          <a:lstStyle/>
          <a:p>
            <a:pPr algn="r" defTabSz="1019175"/>
            <a:r>
              <a:rPr lang="en-US" sz="1100"/>
              <a:t>Mobility, intelligent or connected devices</a:t>
            </a:r>
          </a:p>
        </p:txBody>
      </p:sp>
      <p:sp>
        <p:nvSpPr>
          <p:cNvPr id="10353" name="Rectangle 237"/>
          <p:cNvSpPr>
            <a:spLocks noChangeArrowheads="1"/>
          </p:cNvSpPr>
          <p:nvPr/>
        </p:nvSpPr>
        <p:spPr bwMode="auto">
          <a:xfrm>
            <a:off x="401638" y="5378450"/>
            <a:ext cx="2257425" cy="168275"/>
          </a:xfrm>
          <a:prstGeom prst="rect">
            <a:avLst/>
          </a:prstGeom>
          <a:noFill/>
          <a:ln w="9525">
            <a:noFill/>
            <a:miter lim="800000"/>
            <a:headEnd/>
            <a:tailEnd/>
          </a:ln>
        </p:spPr>
        <p:txBody>
          <a:bodyPr wrap="none" lIns="0" tIns="0" rIns="0" bIns="0">
            <a:spAutoFit/>
          </a:bodyPr>
          <a:lstStyle/>
          <a:p>
            <a:pPr algn="r" defTabSz="1019175"/>
            <a:r>
              <a:rPr lang="en-US" sz="1100">
                <a:solidFill>
                  <a:srgbClr val="000000"/>
                </a:solidFill>
              </a:rPr>
              <a:t>Business Performance Management</a:t>
            </a:r>
            <a:endParaRPr lang="en-US" sz="1100"/>
          </a:p>
        </p:txBody>
      </p:sp>
      <p:sp>
        <p:nvSpPr>
          <p:cNvPr id="10354" name="Rectangle 238"/>
          <p:cNvSpPr>
            <a:spLocks noChangeArrowheads="1"/>
          </p:cNvSpPr>
          <p:nvPr/>
        </p:nvSpPr>
        <p:spPr bwMode="gray">
          <a:xfrm>
            <a:off x="1401763" y="5683250"/>
            <a:ext cx="1257300" cy="168275"/>
          </a:xfrm>
          <a:prstGeom prst="rect">
            <a:avLst/>
          </a:prstGeom>
          <a:noFill/>
          <a:ln w="9525">
            <a:noFill/>
            <a:miter lim="800000"/>
            <a:headEnd/>
            <a:tailEnd/>
          </a:ln>
        </p:spPr>
        <p:txBody>
          <a:bodyPr wrap="none" lIns="0" tIns="0" rIns="0" bIns="0">
            <a:spAutoFit/>
          </a:bodyPr>
          <a:lstStyle/>
          <a:p>
            <a:pPr algn="r" defTabSz="1019175"/>
            <a:r>
              <a:rPr lang="en-US" sz="1100">
                <a:solidFill>
                  <a:srgbClr val="000000"/>
                </a:solidFill>
              </a:rPr>
              <a:t>Data center facilities</a:t>
            </a:r>
            <a:endParaRPr lang="en-US" sz="1100"/>
          </a:p>
        </p:txBody>
      </p:sp>
      <p:sp>
        <p:nvSpPr>
          <p:cNvPr id="10355" name="Rectangle 239"/>
          <p:cNvSpPr>
            <a:spLocks noChangeArrowheads="1"/>
          </p:cNvSpPr>
          <p:nvPr/>
        </p:nvSpPr>
        <p:spPr bwMode="gray">
          <a:xfrm>
            <a:off x="469900" y="5991225"/>
            <a:ext cx="2189163" cy="169863"/>
          </a:xfrm>
          <a:prstGeom prst="rect">
            <a:avLst/>
          </a:prstGeom>
          <a:noFill/>
          <a:ln w="9525">
            <a:noFill/>
            <a:miter lim="800000"/>
            <a:headEnd/>
            <a:tailEnd/>
          </a:ln>
        </p:spPr>
        <p:txBody>
          <a:bodyPr lIns="0" tIns="0" rIns="0" bIns="0">
            <a:spAutoFit/>
          </a:bodyPr>
          <a:lstStyle/>
          <a:p>
            <a:pPr algn="r" defTabSz="1019175"/>
            <a:r>
              <a:rPr lang="en-US" sz="1100"/>
              <a:t>Energy efficiency or “Green IT”</a:t>
            </a:r>
          </a:p>
        </p:txBody>
      </p:sp>
      <p:sp>
        <p:nvSpPr>
          <p:cNvPr id="10356" name="Rectangle 240"/>
          <p:cNvSpPr>
            <a:spLocks noChangeArrowheads="1"/>
          </p:cNvSpPr>
          <p:nvPr/>
        </p:nvSpPr>
        <p:spPr bwMode="gray">
          <a:xfrm>
            <a:off x="1609725" y="6300788"/>
            <a:ext cx="1049338" cy="168275"/>
          </a:xfrm>
          <a:prstGeom prst="rect">
            <a:avLst/>
          </a:prstGeom>
          <a:noFill/>
          <a:ln w="9525">
            <a:noFill/>
            <a:miter lim="800000"/>
            <a:headEnd/>
            <a:tailEnd/>
          </a:ln>
        </p:spPr>
        <p:txBody>
          <a:bodyPr wrap="none" lIns="0" tIns="0" rIns="0" bIns="0">
            <a:spAutoFit/>
          </a:bodyPr>
          <a:lstStyle/>
          <a:p>
            <a:pPr algn="r" defTabSz="1019175"/>
            <a:r>
              <a:rPr lang="en-US" sz="1100">
                <a:solidFill>
                  <a:srgbClr val="000000"/>
                </a:solidFill>
              </a:rPr>
              <a:t>SOA/middleware</a:t>
            </a:r>
            <a:endParaRPr lang="en-US" sz="1100"/>
          </a:p>
        </p:txBody>
      </p:sp>
      <p:sp>
        <p:nvSpPr>
          <p:cNvPr id="10357" name="Rectangle 9"/>
          <p:cNvSpPr>
            <a:spLocks noChangeArrowheads="1"/>
          </p:cNvSpPr>
          <p:nvPr/>
        </p:nvSpPr>
        <p:spPr bwMode="gray">
          <a:xfrm>
            <a:off x="4964113" y="6824663"/>
            <a:ext cx="1692275" cy="346075"/>
          </a:xfrm>
          <a:prstGeom prst="rect">
            <a:avLst/>
          </a:prstGeom>
          <a:noFill/>
          <a:ln w="9525">
            <a:noFill/>
            <a:miter lim="800000"/>
            <a:headEnd/>
            <a:tailEnd/>
          </a:ln>
        </p:spPr>
        <p:txBody>
          <a:bodyPr lIns="102541" tIns="51272" rIns="102541" bIns="51272">
            <a:spAutoFit/>
          </a:bodyPr>
          <a:lstStyle/>
          <a:p>
            <a:pPr defTabSz="1019175">
              <a:lnSpc>
                <a:spcPct val="90000"/>
              </a:lnSpc>
            </a:pPr>
            <a:r>
              <a:rPr lang="en-GB" sz="900"/>
              <a:t>Projects cancelled or delayed</a:t>
            </a:r>
          </a:p>
        </p:txBody>
      </p:sp>
      <p:sp>
        <p:nvSpPr>
          <p:cNvPr id="10358" name="Rectangle 144"/>
          <p:cNvSpPr>
            <a:spLocks noChangeArrowheads="1"/>
          </p:cNvSpPr>
          <p:nvPr/>
        </p:nvSpPr>
        <p:spPr bwMode="gray">
          <a:xfrm>
            <a:off x="6702425" y="2309813"/>
            <a:ext cx="823913" cy="195262"/>
          </a:xfrm>
          <a:prstGeom prst="rect">
            <a:avLst/>
          </a:prstGeom>
          <a:solidFill>
            <a:srgbClr val="FF7B00"/>
          </a:solidFill>
          <a:ln w="9525">
            <a:noFill/>
            <a:miter lim="800000"/>
            <a:headEnd/>
            <a:tailEnd/>
          </a:ln>
        </p:spPr>
        <p:txBody>
          <a:bodyPr lIns="101835" tIns="50917" rIns="101835" bIns="50917"/>
          <a:lstStyle/>
          <a:p>
            <a:pPr defTabSz="1019175"/>
            <a:endParaRPr lang="ca-ES"/>
          </a:p>
        </p:txBody>
      </p:sp>
      <p:sp>
        <p:nvSpPr>
          <p:cNvPr id="10359" name="Rectangle 147"/>
          <p:cNvSpPr>
            <a:spLocks noChangeArrowheads="1"/>
          </p:cNvSpPr>
          <p:nvPr/>
        </p:nvSpPr>
        <p:spPr bwMode="gray">
          <a:xfrm>
            <a:off x="6318250" y="3227388"/>
            <a:ext cx="1101725" cy="195262"/>
          </a:xfrm>
          <a:prstGeom prst="rect">
            <a:avLst/>
          </a:prstGeom>
          <a:solidFill>
            <a:srgbClr val="FF7B00"/>
          </a:solidFill>
          <a:ln w="9525">
            <a:noFill/>
            <a:miter lim="800000"/>
            <a:headEnd/>
            <a:tailEnd/>
          </a:ln>
        </p:spPr>
        <p:txBody>
          <a:bodyPr lIns="101835" tIns="50917" rIns="101835" bIns="50917"/>
          <a:lstStyle/>
          <a:p>
            <a:pPr defTabSz="1019175"/>
            <a:endParaRPr lang="ca-ES"/>
          </a:p>
        </p:txBody>
      </p:sp>
      <p:sp>
        <p:nvSpPr>
          <p:cNvPr id="10360" name="Rectangle 9"/>
          <p:cNvSpPr>
            <a:spLocks noChangeArrowheads="1"/>
          </p:cNvSpPr>
          <p:nvPr/>
        </p:nvSpPr>
        <p:spPr bwMode="gray">
          <a:xfrm>
            <a:off x="6819900" y="6824663"/>
            <a:ext cx="1544638" cy="346075"/>
          </a:xfrm>
          <a:prstGeom prst="rect">
            <a:avLst/>
          </a:prstGeom>
          <a:noFill/>
          <a:ln w="9525">
            <a:noFill/>
            <a:miter lim="800000"/>
            <a:headEnd/>
            <a:tailEnd/>
          </a:ln>
        </p:spPr>
        <p:txBody>
          <a:bodyPr lIns="102541" tIns="51272" rIns="102541" bIns="51272">
            <a:spAutoFit/>
          </a:bodyPr>
          <a:lstStyle/>
          <a:p>
            <a:pPr defTabSz="1019175">
              <a:lnSpc>
                <a:spcPct val="90000"/>
              </a:lnSpc>
            </a:pPr>
            <a:r>
              <a:rPr lang="en-US" sz="900"/>
              <a:t>No IT programs or projects</a:t>
            </a:r>
            <a:endParaRPr lang="en-GB" sz="900"/>
          </a:p>
        </p:txBody>
      </p:sp>
      <p:sp>
        <p:nvSpPr>
          <p:cNvPr id="10361" name="Text Box 6"/>
          <p:cNvSpPr txBox="1">
            <a:spLocks noChangeArrowheads="1"/>
          </p:cNvSpPr>
          <p:nvPr/>
        </p:nvSpPr>
        <p:spPr bwMode="auto">
          <a:xfrm>
            <a:off x="2725738" y="1865313"/>
            <a:ext cx="7470775" cy="376237"/>
          </a:xfrm>
          <a:prstGeom prst="rect">
            <a:avLst/>
          </a:prstGeom>
          <a:noFill/>
          <a:ln w="9525">
            <a:noFill/>
            <a:miter lim="800000"/>
            <a:headEnd/>
            <a:tailEnd/>
          </a:ln>
        </p:spPr>
        <p:txBody>
          <a:bodyPr lIns="101835" tIns="50917" rIns="101835" bIns="50917">
            <a:spAutoFit/>
          </a:bodyPr>
          <a:lstStyle/>
          <a:p>
            <a:pPr defTabSz="1019175"/>
            <a:r>
              <a:rPr lang="en-US" sz="1800" b="1"/>
              <a:t>Current priorities for IT programs and projects</a:t>
            </a:r>
          </a:p>
        </p:txBody>
      </p:sp>
      <p:sp>
        <p:nvSpPr>
          <p:cNvPr id="10362" name="Rectangle 123"/>
          <p:cNvSpPr>
            <a:spLocks noChangeArrowheads="1"/>
          </p:cNvSpPr>
          <p:nvPr/>
        </p:nvSpPr>
        <p:spPr bwMode="auto">
          <a:xfrm>
            <a:off x="330200" y="1495425"/>
            <a:ext cx="9382125" cy="314325"/>
          </a:xfrm>
          <a:prstGeom prst="rect">
            <a:avLst/>
          </a:prstGeom>
          <a:noFill/>
          <a:ln w="9525">
            <a:noFill/>
            <a:miter lim="800000"/>
            <a:headEnd/>
            <a:tailEnd/>
          </a:ln>
        </p:spPr>
        <p:txBody>
          <a:bodyPr lIns="101835" tIns="50917" rIns="101835" bIns="50917">
            <a:spAutoFit/>
          </a:bodyPr>
          <a:lstStyle/>
          <a:p>
            <a:pPr defTabSz="1019175"/>
            <a:r>
              <a:rPr lang="en-US" sz="1400" i="1">
                <a:solidFill>
                  <a:srgbClr val="000000"/>
                </a:solidFill>
              </a:rPr>
              <a:t>How has the current economic/business environment impacted projects in the following IT areas?</a:t>
            </a:r>
          </a:p>
        </p:txBody>
      </p:sp>
      <p:sp>
        <p:nvSpPr>
          <p:cNvPr id="126" name="Line 32"/>
          <p:cNvSpPr>
            <a:spLocks noChangeShapeType="1"/>
          </p:cNvSpPr>
          <p:nvPr/>
        </p:nvSpPr>
        <p:spPr bwMode="auto">
          <a:xfrm>
            <a:off x="0" y="1822450"/>
            <a:ext cx="10058400" cy="0"/>
          </a:xfrm>
          <a:prstGeom prst="line">
            <a:avLst/>
          </a:prstGeom>
          <a:noFill/>
          <a:ln w="9525">
            <a:solidFill>
              <a:schemeClr val="tx2"/>
            </a:solidFill>
            <a:round/>
            <a:headEnd/>
            <a:tailEnd/>
          </a:ln>
          <a:effectLst/>
        </p:spPr>
        <p:txBody>
          <a:bodyPr wrap="none" anchor="ctr"/>
          <a:lstStyle/>
          <a:p>
            <a:pPr>
              <a:defRPr/>
            </a:pPr>
            <a:endParaRPr lang="en-US" sz="1800" dirty="0">
              <a:latin typeface="Arial" pitchFamily="-65" charset="0"/>
              <a:ea typeface="+mn-ea"/>
            </a:endParaRPr>
          </a:p>
        </p:txBody>
      </p:sp>
      <p:sp>
        <p:nvSpPr>
          <p:cNvPr id="10364" name="Rectangle 193"/>
          <p:cNvSpPr>
            <a:spLocks noChangeArrowheads="1"/>
          </p:cNvSpPr>
          <p:nvPr/>
        </p:nvSpPr>
        <p:spPr bwMode="gray">
          <a:xfrm>
            <a:off x="7181850" y="2312988"/>
            <a:ext cx="279400" cy="168275"/>
          </a:xfrm>
          <a:prstGeom prst="rect">
            <a:avLst/>
          </a:prstGeom>
          <a:noFill/>
          <a:ln w="9525">
            <a:noFill/>
            <a:miter lim="800000"/>
            <a:headEnd/>
            <a:tailEnd/>
          </a:ln>
        </p:spPr>
        <p:txBody>
          <a:bodyPr wrap="none" lIns="0" tIns="0" rIns="0" bIns="0">
            <a:spAutoFit/>
          </a:bodyPr>
          <a:lstStyle/>
          <a:p>
            <a:pPr defTabSz="1019175"/>
            <a:r>
              <a:rPr lang="en-US" sz="1100">
                <a:solidFill>
                  <a:schemeClr val="bg1"/>
                </a:solidFill>
              </a:rPr>
              <a:t>15%</a:t>
            </a:r>
          </a:p>
        </p:txBody>
      </p:sp>
      <p:sp>
        <p:nvSpPr>
          <p:cNvPr id="10365" name="Rectangle 196"/>
          <p:cNvSpPr>
            <a:spLocks noChangeArrowheads="1"/>
          </p:cNvSpPr>
          <p:nvPr/>
        </p:nvSpPr>
        <p:spPr bwMode="gray">
          <a:xfrm>
            <a:off x="7067550" y="3230563"/>
            <a:ext cx="279400" cy="168275"/>
          </a:xfrm>
          <a:prstGeom prst="rect">
            <a:avLst/>
          </a:prstGeom>
          <a:noFill/>
          <a:ln w="9525">
            <a:noFill/>
            <a:miter lim="800000"/>
            <a:headEnd/>
            <a:tailEnd/>
          </a:ln>
        </p:spPr>
        <p:txBody>
          <a:bodyPr wrap="none" lIns="0" tIns="0" rIns="0" bIns="0">
            <a:spAutoFit/>
          </a:bodyPr>
          <a:lstStyle/>
          <a:p>
            <a:pPr defTabSz="1019175"/>
            <a:r>
              <a:rPr lang="en-US" sz="1100">
                <a:solidFill>
                  <a:schemeClr val="bg1"/>
                </a:solidFill>
              </a:rPr>
              <a:t>19%</a:t>
            </a:r>
          </a:p>
        </p:txBody>
      </p:sp>
      <p:sp>
        <p:nvSpPr>
          <p:cNvPr id="20" name="Line 32"/>
          <p:cNvSpPr>
            <a:spLocks noChangeShapeType="1"/>
          </p:cNvSpPr>
          <p:nvPr/>
        </p:nvSpPr>
        <p:spPr bwMode="auto">
          <a:xfrm>
            <a:off x="7938" y="1474788"/>
            <a:ext cx="10058400" cy="0"/>
          </a:xfrm>
          <a:prstGeom prst="line">
            <a:avLst/>
          </a:prstGeom>
          <a:noFill/>
          <a:ln w="9525">
            <a:solidFill>
              <a:schemeClr val="tx2"/>
            </a:solidFill>
            <a:round/>
            <a:headEnd/>
            <a:tailEnd/>
          </a:ln>
          <a:effectLst/>
        </p:spPr>
        <p:txBody>
          <a:bodyPr wrap="none" anchor="ctr"/>
          <a:lstStyle/>
          <a:p>
            <a:pPr>
              <a:defRPr/>
            </a:pPr>
            <a:endParaRPr lang="en-US" sz="1800" dirty="0">
              <a:latin typeface="Arial" pitchFamily="-65" charset="0"/>
              <a:ea typeface="+mn-ea"/>
            </a:endParaRPr>
          </a:p>
        </p:txBody>
      </p:sp>
      <p:sp>
        <p:nvSpPr>
          <p:cNvPr id="10367" name="Text Box 261"/>
          <p:cNvSpPr txBox="1">
            <a:spLocks noChangeArrowheads="1"/>
          </p:cNvSpPr>
          <p:nvPr/>
        </p:nvSpPr>
        <p:spPr bwMode="auto">
          <a:xfrm>
            <a:off x="217488" y="7143750"/>
            <a:ext cx="4864100" cy="228600"/>
          </a:xfrm>
          <a:prstGeom prst="rect">
            <a:avLst/>
          </a:prstGeom>
          <a:noFill/>
          <a:ln w="9525">
            <a:noFill/>
            <a:miter lim="800000"/>
            <a:headEnd/>
            <a:tailEnd/>
          </a:ln>
        </p:spPr>
        <p:txBody>
          <a:bodyPr wrap="none">
            <a:spAutoFit/>
          </a:bodyPr>
          <a:lstStyle/>
          <a:p>
            <a:pPr defTabSz="1019175"/>
            <a:r>
              <a:rPr lang="en-US" sz="900"/>
              <a:t>Source: IBM Market Insights, </a:t>
            </a:r>
            <a:r>
              <a:rPr lang="en-US" sz="900" i="1"/>
              <a:t>Service Management In an Uncertain Economy, January 2009</a:t>
            </a:r>
            <a:r>
              <a:rPr lang="en-US" sz="900"/>
              <a:t>.</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1"/>
          <p:cNvSpPr>
            <a:spLocks noGrp="1"/>
          </p:cNvSpPr>
          <p:nvPr>
            <p:ph type="sldNum" sz="quarter" idx="10"/>
          </p:nvPr>
        </p:nvSpPr>
        <p:spPr>
          <a:noFill/>
        </p:spPr>
        <p:txBody>
          <a:bodyPr/>
          <a:lstStyle/>
          <a:p>
            <a:pPr defTabSz="1019175"/>
            <a:fld id="{7F13B2A2-D23B-4895-BB17-0C9368AC9CF1}" type="slidenum">
              <a:rPr lang="en-US"/>
              <a:pPr defTabSz="1019175"/>
              <a:t>8</a:t>
            </a:fld>
            <a:endParaRPr lang="en-US"/>
          </a:p>
        </p:txBody>
      </p:sp>
      <p:sp>
        <p:nvSpPr>
          <p:cNvPr id="11267" name="Rectangle 45"/>
          <p:cNvSpPr>
            <a:spLocks noChangeArrowheads="1"/>
          </p:cNvSpPr>
          <p:nvPr/>
        </p:nvSpPr>
        <p:spPr bwMode="auto">
          <a:xfrm>
            <a:off x="0" y="1449388"/>
            <a:ext cx="10058400" cy="536575"/>
          </a:xfrm>
          <a:prstGeom prst="rect">
            <a:avLst/>
          </a:prstGeom>
          <a:solidFill>
            <a:schemeClr val="accent1">
              <a:alpha val="20000"/>
            </a:schemeClr>
          </a:solidFill>
          <a:ln w="9525">
            <a:noFill/>
            <a:miter lim="800000"/>
            <a:headEnd/>
            <a:tailEnd/>
          </a:ln>
        </p:spPr>
        <p:txBody>
          <a:bodyPr wrap="none" lIns="101835" tIns="50917" rIns="101835" bIns="50917" anchor="ctr"/>
          <a:lstStyle/>
          <a:p>
            <a:pPr defTabSz="1019175"/>
            <a:endParaRPr lang="ca-ES"/>
          </a:p>
        </p:txBody>
      </p:sp>
      <p:sp>
        <p:nvSpPr>
          <p:cNvPr id="11268" name="Rectangle 2"/>
          <p:cNvSpPr>
            <a:spLocks noChangeArrowheads="1"/>
          </p:cNvSpPr>
          <p:nvPr/>
        </p:nvSpPr>
        <p:spPr bwMode="auto">
          <a:xfrm>
            <a:off x="239713" y="633413"/>
            <a:ext cx="9752012" cy="941387"/>
          </a:xfrm>
          <a:prstGeom prst="rect">
            <a:avLst/>
          </a:prstGeom>
          <a:noFill/>
          <a:ln w="9525">
            <a:noFill/>
            <a:miter lim="800000"/>
            <a:headEnd/>
            <a:tailEnd/>
          </a:ln>
        </p:spPr>
        <p:txBody>
          <a:bodyPr lIns="101835" tIns="50917" rIns="101835" bIns="50917"/>
          <a:lstStyle/>
          <a:p>
            <a:pPr defTabSz="1019175">
              <a:lnSpc>
                <a:spcPct val="90000"/>
              </a:lnSpc>
            </a:pPr>
            <a:r>
              <a:rPr lang="en-US" sz="2400"/>
              <a:t>Key business drivers for service management projects that have been continued, expanded or newly initiated</a:t>
            </a:r>
          </a:p>
        </p:txBody>
      </p:sp>
      <p:sp>
        <p:nvSpPr>
          <p:cNvPr id="11269" name="Text Box 7"/>
          <p:cNvSpPr txBox="1">
            <a:spLocks noChangeArrowheads="1"/>
          </p:cNvSpPr>
          <p:nvPr/>
        </p:nvSpPr>
        <p:spPr bwMode="auto">
          <a:xfrm>
            <a:off x="1243013" y="2043113"/>
            <a:ext cx="7486650" cy="650875"/>
          </a:xfrm>
          <a:prstGeom prst="rect">
            <a:avLst/>
          </a:prstGeom>
          <a:noFill/>
          <a:ln w="9525">
            <a:noFill/>
            <a:miter lim="800000"/>
            <a:headEnd/>
            <a:tailEnd/>
          </a:ln>
        </p:spPr>
        <p:txBody>
          <a:bodyPr lIns="101835" tIns="50917" rIns="101835" bIns="50917">
            <a:spAutoFit/>
          </a:bodyPr>
          <a:lstStyle/>
          <a:p>
            <a:pPr defTabSz="1019175"/>
            <a:r>
              <a:rPr lang="en-US" sz="1800" b="1"/>
              <a:t>Business objectives for </a:t>
            </a:r>
            <a:r>
              <a:rPr lang="en-US" sz="1800" b="1">
                <a:solidFill>
                  <a:srgbClr val="6666FB"/>
                </a:solidFill>
              </a:rPr>
              <a:t>service management</a:t>
            </a:r>
            <a:r>
              <a:rPr lang="en-US" sz="1800" b="1"/>
              <a:t> programs and projects that have been continued, expanded or newly initiated</a:t>
            </a:r>
          </a:p>
        </p:txBody>
      </p:sp>
      <p:sp>
        <p:nvSpPr>
          <p:cNvPr id="11270" name="Rectangle 44"/>
          <p:cNvSpPr>
            <a:spLocks noChangeArrowheads="1"/>
          </p:cNvSpPr>
          <p:nvPr/>
        </p:nvSpPr>
        <p:spPr bwMode="auto">
          <a:xfrm>
            <a:off x="236538" y="1447800"/>
            <a:ext cx="9566275" cy="527050"/>
          </a:xfrm>
          <a:prstGeom prst="rect">
            <a:avLst/>
          </a:prstGeom>
          <a:noFill/>
          <a:ln w="9525">
            <a:noFill/>
            <a:miter lim="800000"/>
            <a:headEnd/>
            <a:tailEnd/>
          </a:ln>
        </p:spPr>
        <p:txBody>
          <a:bodyPr lIns="101835" tIns="50917" rIns="101835" bIns="50917">
            <a:spAutoFit/>
          </a:bodyPr>
          <a:lstStyle/>
          <a:p>
            <a:pPr defTabSz="1019175"/>
            <a:r>
              <a:rPr lang="en-US" sz="1400" i="1"/>
              <a:t>What is the key business objective for the service management programs/projects you are continuing, expanding or initiating?  </a:t>
            </a:r>
          </a:p>
        </p:txBody>
      </p:sp>
      <p:sp>
        <p:nvSpPr>
          <p:cNvPr id="44" name="Line 32"/>
          <p:cNvSpPr>
            <a:spLocks noChangeShapeType="1"/>
          </p:cNvSpPr>
          <p:nvPr/>
        </p:nvSpPr>
        <p:spPr bwMode="auto">
          <a:xfrm>
            <a:off x="0" y="1966913"/>
            <a:ext cx="10058400" cy="0"/>
          </a:xfrm>
          <a:prstGeom prst="line">
            <a:avLst/>
          </a:prstGeom>
          <a:noFill/>
          <a:ln w="9525">
            <a:solidFill>
              <a:schemeClr val="tx2"/>
            </a:solidFill>
            <a:round/>
            <a:headEnd/>
            <a:tailEnd/>
          </a:ln>
          <a:effectLst/>
        </p:spPr>
        <p:txBody>
          <a:bodyPr wrap="none" anchor="ctr"/>
          <a:lstStyle/>
          <a:p>
            <a:pPr>
              <a:defRPr/>
            </a:pPr>
            <a:endParaRPr lang="en-US" sz="1800" dirty="0">
              <a:latin typeface="Arial" pitchFamily="-65" charset="0"/>
              <a:ea typeface="+mn-ea"/>
            </a:endParaRPr>
          </a:p>
        </p:txBody>
      </p:sp>
      <p:sp>
        <p:nvSpPr>
          <p:cNvPr id="11272" name="Text Box 6"/>
          <p:cNvSpPr txBox="1">
            <a:spLocks noChangeArrowheads="1"/>
          </p:cNvSpPr>
          <p:nvPr/>
        </p:nvSpPr>
        <p:spPr bwMode="auto">
          <a:xfrm>
            <a:off x="857250" y="6611938"/>
            <a:ext cx="8523288" cy="268287"/>
          </a:xfrm>
          <a:prstGeom prst="rect">
            <a:avLst/>
          </a:prstGeom>
          <a:noFill/>
          <a:ln w="9525">
            <a:noFill/>
            <a:miter lim="800000"/>
            <a:headEnd/>
            <a:tailEnd/>
          </a:ln>
        </p:spPr>
        <p:txBody>
          <a:bodyPr lIns="101835" tIns="50917" rIns="101835" bIns="50917">
            <a:spAutoFit/>
          </a:bodyPr>
          <a:lstStyle/>
          <a:p>
            <a:pPr algn="ctr" defTabSz="1019175">
              <a:spcBef>
                <a:spcPct val="50000"/>
              </a:spcBef>
            </a:pPr>
            <a:r>
              <a:rPr lang="en-US" sz="1100"/>
              <a:t>Percent selected (Note: Respondents could select multiple objectives.)</a:t>
            </a:r>
            <a:endParaRPr lang="en-US" sz="1100" u="sng"/>
          </a:p>
        </p:txBody>
      </p:sp>
      <p:sp>
        <p:nvSpPr>
          <p:cNvPr id="66564" name="Rectangle 48"/>
          <p:cNvSpPr>
            <a:spLocks noChangeArrowheads="1"/>
          </p:cNvSpPr>
          <p:nvPr/>
        </p:nvSpPr>
        <p:spPr bwMode="gray">
          <a:xfrm>
            <a:off x="834965" y="5543864"/>
            <a:ext cx="1135824" cy="304119"/>
          </a:xfrm>
          <a:prstGeom prst="rect">
            <a:avLst/>
          </a:prstGeom>
          <a:solidFill>
            <a:srgbClr val="3366CC"/>
          </a:solidFill>
          <a:ln w="6350">
            <a:noFill/>
            <a:miter lim="800000"/>
            <a:headEnd/>
            <a:tailEnd/>
          </a:ln>
          <a:effectLst>
            <a:outerShdw blurRad="53975" dist="50800" dir="2700000" algn="tl" rotWithShape="0">
              <a:srgbClr val="000000">
                <a:alpha val="43000"/>
              </a:srgbClr>
            </a:outerShdw>
            <a:reflection stA="50000" endPos="75000" dist="12700" dir="5400000" sy="-100000" algn="bl" rotWithShape="0"/>
          </a:effectLst>
        </p:spPr>
        <p:txBody>
          <a:bodyPr/>
          <a:lstStyle/>
          <a:p>
            <a:pPr>
              <a:defRPr/>
            </a:pPr>
            <a:endParaRPr lang="en-US" sz="1800" dirty="0">
              <a:latin typeface="Arial" pitchFamily="-65" charset="0"/>
              <a:ea typeface="Arial" pitchFamily="-65" charset="0"/>
            </a:endParaRPr>
          </a:p>
        </p:txBody>
      </p:sp>
      <p:sp>
        <p:nvSpPr>
          <p:cNvPr id="66565" name="Rectangle 49"/>
          <p:cNvSpPr>
            <a:spLocks noChangeArrowheads="1"/>
          </p:cNvSpPr>
          <p:nvPr/>
        </p:nvSpPr>
        <p:spPr bwMode="gray">
          <a:xfrm>
            <a:off x="837447" y="4986225"/>
            <a:ext cx="2031324" cy="312965"/>
          </a:xfrm>
          <a:prstGeom prst="rect">
            <a:avLst/>
          </a:prstGeom>
          <a:solidFill>
            <a:srgbClr val="3366CC"/>
          </a:solidFill>
          <a:ln w="6350">
            <a:noFill/>
            <a:miter lim="800000"/>
            <a:headEnd/>
            <a:tailEnd/>
          </a:ln>
          <a:effectLst>
            <a:outerShdw blurRad="53975" dist="50800" dir="2700000" algn="tl" rotWithShape="0">
              <a:srgbClr val="000000">
                <a:alpha val="43000"/>
              </a:srgbClr>
            </a:outerShdw>
            <a:reflection stA="50000" endPos="75000" dist="12700" dir="5400000" sy="-100000" algn="bl" rotWithShape="0"/>
          </a:effectLst>
        </p:spPr>
        <p:txBody>
          <a:bodyPr/>
          <a:lstStyle/>
          <a:p>
            <a:pPr>
              <a:defRPr/>
            </a:pPr>
            <a:endParaRPr lang="en-US" sz="1800" dirty="0">
              <a:latin typeface="Arial" pitchFamily="-65" charset="0"/>
              <a:ea typeface="Arial" pitchFamily="-65" charset="0"/>
            </a:endParaRPr>
          </a:p>
        </p:txBody>
      </p:sp>
      <p:sp>
        <p:nvSpPr>
          <p:cNvPr id="66566" name="Rectangle 50"/>
          <p:cNvSpPr>
            <a:spLocks noChangeArrowheads="1"/>
          </p:cNvSpPr>
          <p:nvPr/>
        </p:nvSpPr>
        <p:spPr bwMode="gray">
          <a:xfrm>
            <a:off x="829406" y="4441128"/>
            <a:ext cx="3704496" cy="304119"/>
          </a:xfrm>
          <a:prstGeom prst="rect">
            <a:avLst/>
          </a:prstGeom>
          <a:solidFill>
            <a:srgbClr val="3366CC"/>
          </a:solidFill>
          <a:ln w="6350">
            <a:noFill/>
            <a:miter lim="800000"/>
            <a:headEnd/>
            <a:tailEnd/>
          </a:ln>
          <a:effectLst>
            <a:outerShdw blurRad="53975" dist="50800" dir="2700000" algn="tl" rotWithShape="0">
              <a:srgbClr val="000000">
                <a:alpha val="43000"/>
              </a:srgbClr>
            </a:outerShdw>
            <a:reflection stA="50000" endPos="75000" dist="12700" dir="5400000" sy="-100000" algn="bl" rotWithShape="0"/>
          </a:effectLst>
        </p:spPr>
        <p:txBody>
          <a:bodyPr/>
          <a:lstStyle/>
          <a:p>
            <a:pPr>
              <a:defRPr/>
            </a:pPr>
            <a:endParaRPr lang="en-US" sz="1800" dirty="0">
              <a:latin typeface="Arial" pitchFamily="-65" charset="0"/>
              <a:ea typeface="Arial" pitchFamily="-65" charset="0"/>
            </a:endParaRPr>
          </a:p>
        </p:txBody>
      </p:sp>
      <p:sp>
        <p:nvSpPr>
          <p:cNvPr id="66567" name="Rectangle 51"/>
          <p:cNvSpPr>
            <a:spLocks noChangeArrowheads="1"/>
          </p:cNvSpPr>
          <p:nvPr/>
        </p:nvSpPr>
        <p:spPr bwMode="gray">
          <a:xfrm>
            <a:off x="837978" y="3892957"/>
            <a:ext cx="4898920" cy="304800"/>
          </a:xfrm>
          <a:prstGeom prst="rect">
            <a:avLst/>
          </a:prstGeom>
          <a:solidFill>
            <a:srgbClr val="3366CC"/>
          </a:solidFill>
          <a:ln w="6350">
            <a:noFill/>
            <a:miter lim="800000"/>
            <a:headEnd/>
            <a:tailEnd/>
          </a:ln>
          <a:effectLst>
            <a:outerShdw blurRad="53975" dist="50800" dir="2700000" algn="tl" rotWithShape="0">
              <a:srgbClr val="000000">
                <a:alpha val="43000"/>
              </a:srgbClr>
            </a:outerShdw>
            <a:reflection stA="50000" endPos="75000" dist="12700" dir="5400000" sy="-100000" algn="bl" rotWithShape="0"/>
          </a:effectLst>
        </p:spPr>
        <p:txBody>
          <a:bodyPr/>
          <a:lstStyle/>
          <a:p>
            <a:pPr>
              <a:defRPr/>
            </a:pPr>
            <a:endParaRPr lang="en-US" sz="1800" dirty="0">
              <a:latin typeface="Arial" pitchFamily="-65" charset="0"/>
              <a:ea typeface="Arial" pitchFamily="-65" charset="0"/>
            </a:endParaRPr>
          </a:p>
        </p:txBody>
      </p:sp>
      <p:sp>
        <p:nvSpPr>
          <p:cNvPr id="66568" name="Rectangle 52"/>
          <p:cNvSpPr>
            <a:spLocks noChangeArrowheads="1"/>
          </p:cNvSpPr>
          <p:nvPr/>
        </p:nvSpPr>
        <p:spPr bwMode="gray">
          <a:xfrm>
            <a:off x="831605" y="3336655"/>
            <a:ext cx="6935711" cy="314448"/>
          </a:xfrm>
          <a:prstGeom prst="rect">
            <a:avLst/>
          </a:prstGeom>
          <a:solidFill>
            <a:srgbClr val="3366CC"/>
          </a:solidFill>
          <a:ln w="6350">
            <a:noFill/>
            <a:miter lim="800000"/>
            <a:headEnd/>
            <a:tailEnd/>
          </a:ln>
          <a:effectLst>
            <a:outerShdw blurRad="53975" dist="50800" dir="2700000" algn="tl" rotWithShape="0">
              <a:srgbClr val="000000">
                <a:alpha val="43000"/>
              </a:srgbClr>
            </a:outerShdw>
            <a:reflection stA="50000" endPos="75000" dist="12700" dir="5400000" sy="-100000" algn="bl" rotWithShape="0"/>
          </a:effectLst>
        </p:spPr>
        <p:txBody>
          <a:bodyPr/>
          <a:lstStyle/>
          <a:p>
            <a:pPr>
              <a:defRPr/>
            </a:pPr>
            <a:endParaRPr lang="en-US" sz="1800" dirty="0">
              <a:latin typeface="Arial" pitchFamily="-65" charset="0"/>
              <a:ea typeface="Arial" pitchFamily="-65" charset="0"/>
            </a:endParaRPr>
          </a:p>
        </p:txBody>
      </p:sp>
      <p:sp>
        <p:nvSpPr>
          <p:cNvPr id="66569" name="Rectangle 53"/>
          <p:cNvSpPr>
            <a:spLocks noChangeArrowheads="1"/>
          </p:cNvSpPr>
          <p:nvPr/>
        </p:nvSpPr>
        <p:spPr bwMode="gray">
          <a:xfrm>
            <a:off x="836408" y="2789278"/>
            <a:ext cx="8175318" cy="305480"/>
          </a:xfrm>
          <a:prstGeom prst="rect">
            <a:avLst/>
          </a:prstGeom>
          <a:solidFill>
            <a:srgbClr val="3366CC"/>
          </a:solidFill>
          <a:ln w="6350">
            <a:noFill/>
            <a:miter lim="800000"/>
            <a:headEnd/>
            <a:tailEnd/>
          </a:ln>
          <a:effectLst>
            <a:outerShdw blurRad="53975" dist="50800" dir="2700000" algn="tl" rotWithShape="0">
              <a:srgbClr val="000000">
                <a:alpha val="43000"/>
              </a:srgbClr>
            </a:outerShdw>
            <a:reflection stA="50000" endPos="75000" dist="12700" dir="5400000" sy="-100000" algn="bl" rotWithShape="0"/>
          </a:effectLst>
        </p:spPr>
        <p:txBody>
          <a:bodyPr/>
          <a:lstStyle/>
          <a:p>
            <a:pPr>
              <a:defRPr/>
            </a:pPr>
            <a:endParaRPr lang="en-US" sz="1800" dirty="0">
              <a:latin typeface="Arial" pitchFamily="-65" charset="0"/>
              <a:ea typeface="Arial" pitchFamily="-65" charset="0"/>
            </a:endParaRPr>
          </a:p>
        </p:txBody>
      </p:sp>
      <p:sp>
        <p:nvSpPr>
          <p:cNvPr id="11279" name="Line 54"/>
          <p:cNvSpPr>
            <a:spLocks noChangeShapeType="1"/>
          </p:cNvSpPr>
          <p:nvPr/>
        </p:nvSpPr>
        <p:spPr bwMode="gray">
          <a:xfrm>
            <a:off x="831850" y="6211888"/>
            <a:ext cx="8531225" cy="4762"/>
          </a:xfrm>
          <a:prstGeom prst="line">
            <a:avLst/>
          </a:prstGeom>
          <a:noFill/>
          <a:ln w="0">
            <a:solidFill>
              <a:srgbClr val="000000"/>
            </a:solidFill>
            <a:round/>
            <a:headEnd/>
            <a:tailEnd/>
          </a:ln>
        </p:spPr>
        <p:txBody>
          <a:bodyPr/>
          <a:lstStyle/>
          <a:p>
            <a:endParaRPr lang="hu-HU"/>
          </a:p>
        </p:txBody>
      </p:sp>
      <p:sp>
        <p:nvSpPr>
          <p:cNvPr id="11280" name="Line 55"/>
          <p:cNvSpPr>
            <a:spLocks noChangeShapeType="1"/>
          </p:cNvSpPr>
          <p:nvPr/>
        </p:nvSpPr>
        <p:spPr bwMode="gray">
          <a:xfrm flipV="1">
            <a:off x="1901825" y="6211888"/>
            <a:ext cx="3175" cy="38100"/>
          </a:xfrm>
          <a:prstGeom prst="line">
            <a:avLst/>
          </a:prstGeom>
          <a:noFill/>
          <a:ln w="0">
            <a:solidFill>
              <a:srgbClr val="000000"/>
            </a:solidFill>
            <a:round/>
            <a:headEnd/>
            <a:tailEnd/>
          </a:ln>
        </p:spPr>
        <p:txBody>
          <a:bodyPr/>
          <a:lstStyle/>
          <a:p>
            <a:endParaRPr lang="hu-HU"/>
          </a:p>
        </p:txBody>
      </p:sp>
      <p:sp>
        <p:nvSpPr>
          <p:cNvPr id="11281" name="Line 56"/>
          <p:cNvSpPr>
            <a:spLocks noChangeShapeType="1"/>
          </p:cNvSpPr>
          <p:nvPr/>
        </p:nvSpPr>
        <p:spPr bwMode="gray">
          <a:xfrm flipV="1">
            <a:off x="2968625" y="6211888"/>
            <a:ext cx="1588" cy="38100"/>
          </a:xfrm>
          <a:prstGeom prst="line">
            <a:avLst/>
          </a:prstGeom>
          <a:noFill/>
          <a:ln w="0">
            <a:solidFill>
              <a:srgbClr val="000000"/>
            </a:solidFill>
            <a:round/>
            <a:headEnd/>
            <a:tailEnd/>
          </a:ln>
        </p:spPr>
        <p:txBody>
          <a:bodyPr/>
          <a:lstStyle/>
          <a:p>
            <a:endParaRPr lang="hu-HU"/>
          </a:p>
        </p:txBody>
      </p:sp>
      <p:sp>
        <p:nvSpPr>
          <p:cNvPr id="11282" name="Line 57"/>
          <p:cNvSpPr>
            <a:spLocks noChangeShapeType="1"/>
          </p:cNvSpPr>
          <p:nvPr/>
        </p:nvSpPr>
        <p:spPr bwMode="gray">
          <a:xfrm flipV="1">
            <a:off x="4033838" y="6211888"/>
            <a:ext cx="4762" cy="38100"/>
          </a:xfrm>
          <a:prstGeom prst="line">
            <a:avLst/>
          </a:prstGeom>
          <a:noFill/>
          <a:ln w="0">
            <a:solidFill>
              <a:srgbClr val="000000"/>
            </a:solidFill>
            <a:round/>
            <a:headEnd/>
            <a:tailEnd/>
          </a:ln>
        </p:spPr>
        <p:txBody>
          <a:bodyPr/>
          <a:lstStyle/>
          <a:p>
            <a:endParaRPr lang="hu-HU"/>
          </a:p>
        </p:txBody>
      </p:sp>
      <p:sp>
        <p:nvSpPr>
          <p:cNvPr id="11283" name="Line 58"/>
          <p:cNvSpPr>
            <a:spLocks noChangeShapeType="1"/>
          </p:cNvSpPr>
          <p:nvPr/>
        </p:nvSpPr>
        <p:spPr bwMode="gray">
          <a:xfrm flipV="1">
            <a:off x="5108575" y="6211888"/>
            <a:ext cx="0" cy="38100"/>
          </a:xfrm>
          <a:prstGeom prst="line">
            <a:avLst/>
          </a:prstGeom>
          <a:noFill/>
          <a:ln w="0">
            <a:solidFill>
              <a:srgbClr val="000000"/>
            </a:solidFill>
            <a:round/>
            <a:headEnd/>
            <a:tailEnd/>
          </a:ln>
        </p:spPr>
        <p:txBody>
          <a:bodyPr/>
          <a:lstStyle/>
          <a:p>
            <a:endParaRPr lang="hu-HU"/>
          </a:p>
        </p:txBody>
      </p:sp>
      <p:sp>
        <p:nvSpPr>
          <p:cNvPr id="11284" name="Line 59"/>
          <p:cNvSpPr>
            <a:spLocks noChangeShapeType="1"/>
          </p:cNvSpPr>
          <p:nvPr/>
        </p:nvSpPr>
        <p:spPr bwMode="gray">
          <a:xfrm flipV="1">
            <a:off x="6159500" y="6211888"/>
            <a:ext cx="6350" cy="38100"/>
          </a:xfrm>
          <a:prstGeom prst="line">
            <a:avLst/>
          </a:prstGeom>
          <a:noFill/>
          <a:ln w="0">
            <a:solidFill>
              <a:srgbClr val="000000"/>
            </a:solidFill>
            <a:round/>
            <a:headEnd/>
            <a:tailEnd/>
          </a:ln>
        </p:spPr>
        <p:txBody>
          <a:bodyPr/>
          <a:lstStyle/>
          <a:p>
            <a:endParaRPr lang="hu-HU"/>
          </a:p>
        </p:txBody>
      </p:sp>
      <p:sp>
        <p:nvSpPr>
          <p:cNvPr id="11285" name="Line 60"/>
          <p:cNvSpPr>
            <a:spLocks noChangeShapeType="1"/>
          </p:cNvSpPr>
          <p:nvPr/>
        </p:nvSpPr>
        <p:spPr bwMode="gray">
          <a:xfrm flipV="1">
            <a:off x="7226300" y="6211888"/>
            <a:ext cx="3175" cy="38100"/>
          </a:xfrm>
          <a:prstGeom prst="line">
            <a:avLst/>
          </a:prstGeom>
          <a:noFill/>
          <a:ln w="0">
            <a:solidFill>
              <a:srgbClr val="000000"/>
            </a:solidFill>
            <a:round/>
            <a:headEnd/>
            <a:tailEnd/>
          </a:ln>
        </p:spPr>
        <p:txBody>
          <a:bodyPr/>
          <a:lstStyle/>
          <a:p>
            <a:endParaRPr lang="hu-HU"/>
          </a:p>
        </p:txBody>
      </p:sp>
      <p:sp>
        <p:nvSpPr>
          <p:cNvPr id="11286" name="Line 61"/>
          <p:cNvSpPr>
            <a:spLocks noChangeShapeType="1"/>
          </p:cNvSpPr>
          <p:nvPr/>
        </p:nvSpPr>
        <p:spPr bwMode="gray">
          <a:xfrm flipV="1">
            <a:off x="8294688" y="6211888"/>
            <a:ext cx="3175" cy="38100"/>
          </a:xfrm>
          <a:prstGeom prst="line">
            <a:avLst/>
          </a:prstGeom>
          <a:noFill/>
          <a:ln w="0">
            <a:solidFill>
              <a:srgbClr val="000000"/>
            </a:solidFill>
            <a:round/>
            <a:headEnd/>
            <a:tailEnd/>
          </a:ln>
        </p:spPr>
        <p:txBody>
          <a:bodyPr/>
          <a:lstStyle/>
          <a:p>
            <a:endParaRPr lang="hu-HU"/>
          </a:p>
        </p:txBody>
      </p:sp>
      <p:sp>
        <p:nvSpPr>
          <p:cNvPr id="11287" name="Line 62"/>
          <p:cNvSpPr>
            <a:spLocks noChangeShapeType="1"/>
          </p:cNvSpPr>
          <p:nvPr/>
        </p:nvSpPr>
        <p:spPr bwMode="gray">
          <a:xfrm flipV="1">
            <a:off x="9363075" y="6211888"/>
            <a:ext cx="1588" cy="38100"/>
          </a:xfrm>
          <a:prstGeom prst="line">
            <a:avLst/>
          </a:prstGeom>
          <a:noFill/>
          <a:ln w="0">
            <a:solidFill>
              <a:srgbClr val="000000"/>
            </a:solidFill>
            <a:round/>
            <a:headEnd/>
            <a:tailEnd/>
          </a:ln>
        </p:spPr>
        <p:txBody>
          <a:bodyPr/>
          <a:lstStyle/>
          <a:p>
            <a:endParaRPr lang="hu-HU"/>
          </a:p>
        </p:txBody>
      </p:sp>
      <p:sp>
        <p:nvSpPr>
          <p:cNvPr id="11288" name="Line 63"/>
          <p:cNvSpPr>
            <a:spLocks noChangeShapeType="1"/>
          </p:cNvSpPr>
          <p:nvPr/>
        </p:nvSpPr>
        <p:spPr bwMode="gray">
          <a:xfrm>
            <a:off x="831850" y="2789238"/>
            <a:ext cx="4763" cy="3455987"/>
          </a:xfrm>
          <a:prstGeom prst="line">
            <a:avLst/>
          </a:prstGeom>
          <a:noFill/>
          <a:ln w="0">
            <a:solidFill>
              <a:srgbClr val="000000"/>
            </a:solidFill>
            <a:round/>
            <a:headEnd/>
            <a:tailEnd/>
          </a:ln>
        </p:spPr>
        <p:txBody>
          <a:bodyPr/>
          <a:lstStyle/>
          <a:p>
            <a:endParaRPr lang="hu-HU"/>
          </a:p>
        </p:txBody>
      </p:sp>
      <p:sp>
        <p:nvSpPr>
          <p:cNvPr id="11289" name="Rectangle 64"/>
          <p:cNvSpPr>
            <a:spLocks noChangeArrowheads="1"/>
          </p:cNvSpPr>
          <p:nvPr/>
        </p:nvSpPr>
        <p:spPr bwMode="gray">
          <a:xfrm>
            <a:off x="1695450" y="5608638"/>
            <a:ext cx="238125" cy="198437"/>
          </a:xfrm>
          <a:prstGeom prst="rect">
            <a:avLst/>
          </a:prstGeom>
          <a:noFill/>
          <a:ln w="9525">
            <a:noFill/>
            <a:miter lim="800000"/>
            <a:headEnd/>
            <a:tailEnd/>
          </a:ln>
        </p:spPr>
        <p:txBody>
          <a:bodyPr wrap="none" lIns="0" tIns="0" rIns="0" bIns="0">
            <a:spAutoFit/>
          </a:bodyPr>
          <a:lstStyle/>
          <a:p>
            <a:pPr defTabSz="1019175"/>
            <a:r>
              <a:rPr lang="en-US" sz="1300" b="1">
                <a:solidFill>
                  <a:schemeClr val="bg1"/>
                </a:solidFill>
              </a:rPr>
              <a:t>5%</a:t>
            </a:r>
          </a:p>
        </p:txBody>
      </p:sp>
      <p:sp>
        <p:nvSpPr>
          <p:cNvPr id="11290" name="Rectangle 65"/>
          <p:cNvSpPr>
            <a:spLocks noChangeArrowheads="1"/>
          </p:cNvSpPr>
          <p:nvPr/>
        </p:nvSpPr>
        <p:spPr bwMode="gray">
          <a:xfrm>
            <a:off x="2443163" y="5043488"/>
            <a:ext cx="330200" cy="200025"/>
          </a:xfrm>
          <a:prstGeom prst="rect">
            <a:avLst/>
          </a:prstGeom>
          <a:noFill/>
          <a:ln w="9525">
            <a:noFill/>
            <a:miter lim="800000"/>
            <a:headEnd/>
            <a:tailEnd/>
          </a:ln>
        </p:spPr>
        <p:txBody>
          <a:bodyPr wrap="none" lIns="0" tIns="0" rIns="0" bIns="0">
            <a:spAutoFit/>
          </a:bodyPr>
          <a:lstStyle/>
          <a:p>
            <a:pPr defTabSz="1019175"/>
            <a:r>
              <a:rPr lang="en-US" sz="1300" b="1">
                <a:solidFill>
                  <a:schemeClr val="bg1"/>
                </a:solidFill>
              </a:rPr>
              <a:t>10%</a:t>
            </a:r>
          </a:p>
        </p:txBody>
      </p:sp>
      <p:sp>
        <p:nvSpPr>
          <p:cNvPr id="11291" name="Rectangle 66"/>
          <p:cNvSpPr>
            <a:spLocks noChangeArrowheads="1"/>
          </p:cNvSpPr>
          <p:nvPr/>
        </p:nvSpPr>
        <p:spPr bwMode="gray">
          <a:xfrm>
            <a:off x="4141788" y="4489450"/>
            <a:ext cx="330200" cy="198438"/>
          </a:xfrm>
          <a:prstGeom prst="rect">
            <a:avLst/>
          </a:prstGeom>
          <a:noFill/>
          <a:ln w="9525">
            <a:noFill/>
            <a:miter lim="800000"/>
            <a:headEnd/>
            <a:tailEnd/>
          </a:ln>
        </p:spPr>
        <p:txBody>
          <a:bodyPr wrap="none" lIns="0" tIns="0" rIns="0" bIns="0">
            <a:spAutoFit/>
          </a:bodyPr>
          <a:lstStyle/>
          <a:p>
            <a:pPr defTabSz="1019175"/>
            <a:r>
              <a:rPr lang="en-US" sz="1300" b="1">
                <a:solidFill>
                  <a:schemeClr val="bg1"/>
                </a:solidFill>
              </a:rPr>
              <a:t>17%</a:t>
            </a:r>
          </a:p>
        </p:txBody>
      </p:sp>
      <p:sp>
        <p:nvSpPr>
          <p:cNvPr id="11292" name="Rectangle 67"/>
          <p:cNvSpPr>
            <a:spLocks noChangeArrowheads="1"/>
          </p:cNvSpPr>
          <p:nvPr/>
        </p:nvSpPr>
        <p:spPr bwMode="gray">
          <a:xfrm>
            <a:off x="5318125" y="3952875"/>
            <a:ext cx="328613" cy="198438"/>
          </a:xfrm>
          <a:prstGeom prst="rect">
            <a:avLst/>
          </a:prstGeom>
          <a:noFill/>
          <a:ln w="9525">
            <a:noFill/>
            <a:miter lim="800000"/>
            <a:headEnd/>
            <a:tailEnd/>
          </a:ln>
        </p:spPr>
        <p:txBody>
          <a:bodyPr wrap="none" lIns="0" tIns="0" rIns="0" bIns="0">
            <a:spAutoFit/>
          </a:bodyPr>
          <a:lstStyle/>
          <a:p>
            <a:pPr defTabSz="1019175"/>
            <a:r>
              <a:rPr lang="en-US" sz="1300" b="1">
                <a:solidFill>
                  <a:schemeClr val="bg1"/>
                </a:solidFill>
              </a:rPr>
              <a:t>24%</a:t>
            </a:r>
          </a:p>
        </p:txBody>
      </p:sp>
      <p:sp>
        <p:nvSpPr>
          <p:cNvPr id="11293" name="Rectangle 68"/>
          <p:cNvSpPr>
            <a:spLocks noChangeArrowheads="1"/>
          </p:cNvSpPr>
          <p:nvPr/>
        </p:nvSpPr>
        <p:spPr bwMode="gray">
          <a:xfrm>
            <a:off x="7364413" y="3408363"/>
            <a:ext cx="330200" cy="196850"/>
          </a:xfrm>
          <a:prstGeom prst="rect">
            <a:avLst/>
          </a:prstGeom>
          <a:noFill/>
          <a:ln w="9525">
            <a:noFill/>
            <a:miter lim="800000"/>
            <a:headEnd/>
            <a:tailEnd/>
          </a:ln>
        </p:spPr>
        <p:txBody>
          <a:bodyPr wrap="none" lIns="0" tIns="0" rIns="0" bIns="0">
            <a:spAutoFit/>
          </a:bodyPr>
          <a:lstStyle/>
          <a:p>
            <a:pPr defTabSz="1019175"/>
            <a:r>
              <a:rPr lang="en-US" sz="1300" b="1">
                <a:solidFill>
                  <a:schemeClr val="bg1"/>
                </a:solidFill>
              </a:rPr>
              <a:t>34%</a:t>
            </a:r>
          </a:p>
        </p:txBody>
      </p:sp>
      <p:sp>
        <p:nvSpPr>
          <p:cNvPr id="11294" name="Rectangle 69"/>
          <p:cNvSpPr>
            <a:spLocks noChangeArrowheads="1"/>
          </p:cNvSpPr>
          <p:nvPr/>
        </p:nvSpPr>
        <p:spPr bwMode="gray">
          <a:xfrm>
            <a:off x="8604250" y="2843213"/>
            <a:ext cx="330200" cy="198437"/>
          </a:xfrm>
          <a:prstGeom prst="rect">
            <a:avLst/>
          </a:prstGeom>
          <a:noFill/>
          <a:ln w="9525">
            <a:noFill/>
            <a:miter lim="800000"/>
            <a:headEnd/>
            <a:tailEnd/>
          </a:ln>
        </p:spPr>
        <p:txBody>
          <a:bodyPr wrap="none" lIns="0" tIns="0" rIns="0" bIns="0">
            <a:spAutoFit/>
          </a:bodyPr>
          <a:lstStyle/>
          <a:p>
            <a:pPr defTabSz="1019175"/>
            <a:r>
              <a:rPr lang="en-US" sz="1300" b="1">
                <a:solidFill>
                  <a:schemeClr val="bg1"/>
                </a:solidFill>
              </a:rPr>
              <a:t>39%</a:t>
            </a:r>
          </a:p>
        </p:txBody>
      </p:sp>
      <p:sp>
        <p:nvSpPr>
          <p:cNvPr id="11295" name="Rectangle 70"/>
          <p:cNvSpPr>
            <a:spLocks noChangeArrowheads="1"/>
          </p:cNvSpPr>
          <p:nvPr/>
        </p:nvSpPr>
        <p:spPr bwMode="gray">
          <a:xfrm>
            <a:off x="703263" y="6359525"/>
            <a:ext cx="182562" cy="152400"/>
          </a:xfrm>
          <a:prstGeom prst="rect">
            <a:avLst/>
          </a:prstGeom>
          <a:noFill/>
          <a:ln w="9525">
            <a:noFill/>
            <a:miter lim="800000"/>
            <a:headEnd/>
            <a:tailEnd/>
          </a:ln>
        </p:spPr>
        <p:txBody>
          <a:bodyPr wrap="none" lIns="0" tIns="0" rIns="0" bIns="0">
            <a:spAutoFit/>
          </a:bodyPr>
          <a:lstStyle/>
          <a:p>
            <a:pPr defTabSz="1019175"/>
            <a:r>
              <a:rPr lang="en-US" sz="1000">
                <a:solidFill>
                  <a:srgbClr val="000000"/>
                </a:solidFill>
              </a:rPr>
              <a:t>0%</a:t>
            </a:r>
            <a:endParaRPr lang="en-US" sz="1000"/>
          </a:p>
        </p:txBody>
      </p:sp>
      <p:sp>
        <p:nvSpPr>
          <p:cNvPr id="11296" name="Rectangle 71"/>
          <p:cNvSpPr>
            <a:spLocks noChangeArrowheads="1"/>
          </p:cNvSpPr>
          <p:nvPr/>
        </p:nvSpPr>
        <p:spPr bwMode="gray">
          <a:xfrm>
            <a:off x="1757363" y="6359525"/>
            <a:ext cx="182562" cy="152400"/>
          </a:xfrm>
          <a:prstGeom prst="rect">
            <a:avLst/>
          </a:prstGeom>
          <a:noFill/>
          <a:ln w="9525">
            <a:noFill/>
            <a:miter lim="800000"/>
            <a:headEnd/>
            <a:tailEnd/>
          </a:ln>
        </p:spPr>
        <p:txBody>
          <a:bodyPr wrap="none" lIns="0" tIns="0" rIns="0" bIns="0">
            <a:spAutoFit/>
          </a:bodyPr>
          <a:lstStyle/>
          <a:p>
            <a:pPr defTabSz="1019175"/>
            <a:r>
              <a:rPr lang="en-US" sz="1000">
                <a:solidFill>
                  <a:srgbClr val="000000"/>
                </a:solidFill>
              </a:rPr>
              <a:t>5%</a:t>
            </a:r>
            <a:endParaRPr lang="en-US" sz="1000"/>
          </a:p>
        </p:txBody>
      </p:sp>
      <p:sp>
        <p:nvSpPr>
          <p:cNvPr id="11297" name="Rectangle 72"/>
          <p:cNvSpPr>
            <a:spLocks noChangeArrowheads="1"/>
          </p:cNvSpPr>
          <p:nvPr/>
        </p:nvSpPr>
        <p:spPr bwMode="gray">
          <a:xfrm>
            <a:off x="2787650" y="6359525"/>
            <a:ext cx="252413" cy="152400"/>
          </a:xfrm>
          <a:prstGeom prst="rect">
            <a:avLst/>
          </a:prstGeom>
          <a:noFill/>
          <a:ln w="9525">
            <a:noFill/>
            <a:miter lim="800000"/>
            <a:headEnd/>
            <a:tailEnd/>
          </a:ln>
        </p:spPr>
        <p:txBody>
          <a:bodyPr wrap="none" lIns="0" tIns="0" rIns="0" bIns="0">
            <a:spAutoFit/>
          </a:bodyPr>
          <a:lstStyle/>
          <a:p>
            <a:pPr defTabSz="1019175"/>
            <a:r>
              <a:rPr lang="en-US" sz="1000">
                <a:solidFill>
                  <a:srgbClr val="000000"/>
                </a:solidFill>
              </a:rPr>
              <a:t>10%</a:t>
            </a:r>
            <a:endParaRPr lang="en-US" sz="1000"/>
          </a:p>
        </p:txBody>
      </p:sp>
      <p:sp>
        <p:nvSpPr>
          <p:cNvPr id="11298" name="Rectangle 73"/>
          <p:cNvSpPr>
            <a:spLocks noChangeArrowheads="1"/>
          </p:cNvSpPr>
          <p:nvPr/>
        </p:nvSpPr>
        <p:spPr bwMode="gray">
          <a:xfrm>
            <a:off x="3856038" y="6359525"/>
            <a:ext cx="252412" cy="152400"/>
          </a:xfrm>
          <a:prstGeom prst="rect">
            <a:avLst/>
          </a:prstGeom>
          <a:noFill/>
          <a:ln w="9525">
            <a:noFill/>
            <a:miter lim="800000"/>
            <a:headEnd/>
            <a:tailEnd/>
          </a:ln>
        </p:spPr>
        <p:txBody>
          <a:bodyPr wrap="none" lIns="0" tIns="0" rIns="0" bIns="0">
            <a:spAutoFit/>
          </a:bodyPr>
          <a:lstStyle/>
          <a:p>
            <a:pPr defTabSz="1019175"/>
            <a:r>
              <a:rPr lang="en-US" sz="1000">
                <a:solidFill>
                  <a:srgbClr val="000000"/>
                </a:solidFill>
              </a:rPr>
              <a:t>15%</a:t>
            </a:r>
            <a:endParaRPr lang="en-US" sz="1000"/>
          </a:p>
        </p:txBody>
      </p:sp>
      <p:sp>
        <p:nvSpPr>
          <p:cNvPr id="11299" name="Rectangle 74"/>
          <p:cNvSpPr>
            <a:spLocks noChangeArrowheads="1"/>
          </p:cNvSpPr>
          <p:nvPr/>
        </p:nvSpPr>
        <p:spPr bwMode="gray">
          <a:xfrm>
            <a:off x="4924425" y="6359525"/>
            <a:ext cx="254000" cy="152400"/>
          </a:xfrm>
          <a:prstGeom prst="rect">
            <a:avLst/>
          </a:prstGeom>
          <a:noFill/>
          <a:ln w="9525">
            <a:noFill/>
            <a:miter lim="800000"/>
            <a:headEnd/>
            <a:tailEnd/>
          </a:ln>
        </p:spPr>
        <p:txBody>
          <a:bodyPr wrap="none" lIns="0" tIns="0" rIns="0" bIns="0">
            <a:spAutoFit/>
          </a:bodyPr>
          <a:lstStyle/>
          <a:p>
            <a:pPr defTabSz="1019175"/>
            <a:r>
              <a:rPr lang="en-US" sz="1000">
                <a:solidFill>
                  <a:srgbClr val="000000"/>
                </a:solidFill>
              </a:rPr>
              <a:t>20%</a:t>
            </a:r>
            <a:endParaRPr lang="en-US" sz="1000"/>
          </a:p>
        </p:txBody>
      </p:sp>
      <p:sp>
        <p:nvSpPr>
          <p:cNvPr id="11300" name="Rectangle 75"/>
          <p:cNvSpPr>
            <a:spLocks noChangeArrowheads="1"/>
          </p:cNvSpPr>
          <p:nvPr/>
        </p:nvSpPr>
        <p:spPr bwMode="gray">
          <a:xfrm>
            <a:off x="5978525" y="6359525"/>
            <a:ext cx="252413" cy="152400"/>
          </a:xfrm>
          <a:prstGeom prst="rect">
            <a:avLst/>
          </a:prstGeom>
          <a:noFill/>
          <a:ln w="9525">
            <a:noFill/>
            <a:miter lim="800000"/>
            <a:headEnd/>
            <a:tailEnd/>
          </a:ln>
        </p:spPr>
        <p:txBody>
          <a:bodyPr wrap="none" lIns="0" tIns="0" rIns="0" bIns="0">
            <a:spAutoFit/>
          </a:bodyPr>
          <a:lstStyle/>
          <a:p>
            <a:pPr defTabSz="1019175"/>
            <a:r>
              <a:rPr lang="en-US" sz="1000">
                <a:solidFill>
                  <a:srgbClr val="000000"/>
                </a:solidFill>
              </a:rPr>
              <a:t>25%</a:t>
            </a:r>
            <a:endParaRPr lang="en-US" sz="1000"/>
          </a:p>
        </p:txBody>
      </p:sp>
      <p:sp>
        <p:nvSpPr>
          <p:cNvPr id="11301" name="Rectangle 76"/>
          <p:cNvSpPr>
            <a:spLocks noChangeArrowheads="1"/>
          </p:cNvSpPr>
          <p:nvPr/>
        </p:nvSpPr>
        <p:spPr bwMode="gray">
          <a:xfrm>
            <a:off x="7048500" y="6359525"/>
            <a:ext cx="254000" cy="152400"/>
          </a:xfrm>
          <a:prstGeom prst="rect">
            <a:avLst/>
          </a:prstGeom>
          <a:noFill/>
          <a:ln w="9525">
            <a:noFill/>
            <a:miter lim="800000"/>
            <a:headEnd/>
            <a:tailEnd/>
          </a:ln>
        </p:spPr>
        <p:txBody>
          <a:bodyPr wrap="none" lIns="0" tIns="0" rIns="0" bIns="0">
            <a:spAutoFit/>
          </a:bodyPr>
          <a:lstStyle/>
          <a:p>
            <a:pPr defTabSz="1019175"/>
            <a:r>
              <a:rPr lang="en-US" sz="1000">
                <a:solidFill>
                  <a:srgbClr val="000000"/>
                </a:solidFill>
              </a:rPr>
              <a:t>30%</a:t>
            </a:r>
            <a:endParaRPr lang="en-US" sz="1000"/>
          </a:p>
        </p:txBody>
      </p:sp>
      <p:sp>
        <p:nvSpPr>
          <p:cNvPr id="11302" name="Rectangle 77"/>
          <p:cNvSpPr>
            <a:spLocks noChangeArrowheads="1"/>
          </p:cNvSpPr>
          <p:nvPr/>
        </p:nvSpPr>
        <p:spPr bwMode="gray">
          <a:xfrm>
            <a:off x="8116888" y="6359525"/>
            <a:ext cx="252412" cy="152400"/>
          </a:xfrm>
          <a:prstGeom prst="rect">
            <a:avLst/>
          </a:prstGeom>
          <a:noFill/>
          <a:ln w="9525">
            <a:noFill/>
            <a:miter lim="800000"/>
            <a:headEnd/>
            <a:tailEnd/>
          </a:ln>
        </p:spPr>
        <p:txBody>
          <a:bodyPr wrap="none" lIns="0" tIns="0" rIns="0" bIns="0">
            <a:spAutoFit/>
          </a:bodyPr>
          <a:lstStyle/>
          <a:p>
            <a:pPr defTabSz="1019175"/>
            <a:r>
              <a:rPr lang="en-US" sz="1000">
                <a:solidFill>
                  <a:srgbClr val="000000"/>
                </a:solidFill>
              </a:rPr>
              <a:t>35%</a:t>
            </a:r>
            <a:endParaRPr lang="en-US" sz="1000"/>
          </a:p>
        </p:txBody>
      </p:sp>
      <p:sp>
        <p:nvSpPr>
          <p:cNvPr id="11303" name="Rectangle 78"/>
          <p:cNvSpPr>
            <a:spLocks noChangeArrowheads="1"/>
          </p:cNvSpPr>
          <p:nvPr/>
        </p:nvSpPr>
        <p:spPr bwMode="gray">
          <a:xfrm>
            <a:off x="9180513" y="6359525"/>
            <a:ext cx="252412" cy="152400"/>
          </a:xfrm>
          <a:prstGeom prst="rect">
            <a:avLst/>
          </a:prstGeom>
          <a:noFill/>
          <a:ln w="9525">
            <a:noFill/>
            <a:miter lim="800000"/>
            <a:headEnd/>
            <a:tailEnd/>
          </a:ln>
        </p:spPr>
        <p:txBody>
          <a:bodyPr wrap="none" lIns="0" tIns="0" rIns="0" bIns="0">
            <a:spAutoFit/>
          </a:bodyPr>
          <a:lstStyle/>
          <a:p>
            <a:pPr defTabSz="1019175"/>
            <a:r>
              <a:rPr lang="en-US" sz="1000">
                <a:solidFill>
                  <a:srgbClr val="000000"/>
                </a:solidFill>
              </a:rPr>
              <a:t>40%</a:t>
            </a:r>
            <a:endParaRPr lang="en-US" sz="1000"/>
          </a:p>
        </p:txBody>
      </p:sp>
      <p:sp>
        <p:nvSpPr>
          <p:cNvPr id="11304" name="Rectangle 79"/>
          <p:cNvSpPr>
            <a:spLocks noChangeArrowheads="1"/>
          </p:cNvSpPr>
          <p:nvPr/>
        </p:nvSpPr>
        <p:spPr bwMode="gray">
          <a:xfrm>
            <a:off x="906463" y="5594350"/>
            <a:ext cx="473075" cy="212725"/>
          </a:xfrm>
          <a:prstGeom prst="rect">
            <a:avLst/>
          </a:prstGeom>
          <a:noFill/>
          <a:ln w="9525">
            <a:noFill/>
            <a:miter lim="800000"/>
            <a:headEnd/>
            <a:tailEnd/>
          </a:ln>
        </p:spPr>
        <p:txBody>
          <a:bodyPr wrap="none" lIns="0" tIns="0" rIns="0" bIns="0">
            <a:spAutoFit/>
          </a:bodyPr>
          <a:lstStyle/>
          <a:p>
            <a:pPr defTabSz="1019175"/>
            <a:r>
              <a:rPr lang="en-US" sz="1400" b="1">
                <a:solidFill>
                  <a:schemeClr val="bg1"/>
                </a:solidFill>
              </a:rPr>
              <a:t>Other</a:t>
            </a:r>
          </a:p>
        </p:txBody>
      </p:sp>
      <p:sp>
        <p:nvSpPr>
          <p:cNvPr id="11305" name="Rectangle 80"/>
          <p:cNvSpPr>
            <a:spLocks noChangeArrowheads="1"/>
          </p:cNvSpPr>
          <p:nvPr/>
        </p:nvSpPr>
        <p:spPr bwMode="gray">
          <a:xfrm>
            <a:off x="906463" y="5041900"/>
            <a:ext cx="1122362" cy="212725"/>
          </a:xfrm>
          <a:prstGeom prst="rect">
            <a:avLst/>
          </a:prstGeom>
          <a:noFill/>
          <a:ln w="9525">
            <a:noFill/>
            <a:miter lim="800000"/>
            <a:headEnd/>
            <a:tailEnd/>
          </a:ln>
        </p:spPr>
        <p:txBody>
          <a:bodyPr wrap="none" lIns="0" tIns="0" rIns="0" bIns="0">
            <a:spAutoFit/>
          </a:bodyPr>
          <a:lstStyle/>
          <a:p>
            <a:pPr defTabSz="1019175"/>
            <a:r>
              <a:rPr lang="en-US" sz="1400" b="1">
                <a:solidFill>
                  <a:schemeClr val="bg1"/>
                </a:solidFill>
              </a:rPr>
              <a:t>Free up labor</a:t>
            </a:r>
          </a:p>
        </p:txBody>
      </p:sp>
      <p:sp>
        <p:nvSpPr>
          <p:cNvPr id="11306" name="Rectangle 81"/>
          <p:cNvSpPr>
            <a:spLocks noChangeArrowheads="1"/>
          </p:cNvSpPr>
          <p:nvPr/>
        </p:nvSpPr>
        <p:spPr bwMode="gray">
          <a:xfrm>
            <a:off x="906463" y="4481513"/>
            <a:ext cx="3328987" cy="212725"/>
          </a:xfrm>
          <a:prstGeom prst="rect">
            <a:avLst/>
          </a:prstGeom>
          <a:noFill/>
          <a:ln w="9525">
            <a:noFill/>
            <a:miter lim="800000"/>
            <a:headEnd/>
            <a:tailEnd/>
          </a:ln>
        </p:spPr>
        <p:txBody>
          <a:bodyPr lIns="0" tIns="0" rIns="0" bIns="0">
            <a:spAutoFit/>
          </a:bodyPr>
          <a:lstStyle/>
          <a:p>
            <a:pPr defTabSz="1019175"/>
            <a:r>
              <a:rPr lang="en-US" sz="1400" b="1">
                <a:solidFill>
                  <a:schemeClr val="bg1"/>
                </a:solidFill>
              </a:rPr>
              <a:t>Support a specific business function</a:t>
            </a:r>
          </a:p>
        </p:txBody>
      </p:sp>
      <p:sp>
        <p:nvSpPr>
          <p:cNvPr id="11307" name="Rectangle 82"/>
          <p:cNvSpPr>
            <a:spLocks noChangeArrowheads="1"/>
          </p:cNvSpPr>
          <p:nvPr/>
        </p:nvSpPr>
        <p:spPr bwMode="gray">
          <a:xfrm>
            <a:off x="906463" y="3940175"/>
            <a:ext cx="4411662" cy="212725"/>
          </a:xfrm>
          <a:prstGeom prst="rect">
            <a:avLst/>
          </a:prstGeom>
          <a:noFill/>
          <a:ln w="9525">
            <a:noFill/>
            <a:miter lim="800000"/>
            <a:headEnd/>
            <a:tailEnd/>
          </a:ln>
        </p:spPr>
        <p:txBody>
          <a:bodyPr lIns="0" tIns="0" rIns="0" bIns="0">
            <a:spAutoFit/>
          </a:bodyPr>
          <a:lstStyle/>
          <a:p>
            <a:pPr defTabSz="1019175"/>
            <a:r>
              <a:rPr lang="en-US" sz="1400" b="1">
                <a:solidFill>
                  <a:schemeClr val="bg1"/>
                </a:solidFill>
              </a:rPr>
              <a:t>Increase workforce productivity</a:t>
            </a:r>
          </a:p>
        </p:txBody>
      </p:sp>
      <p:sp>
        <p:nvSpPr>
          <p:cNvPr id="11308" name="Rectangle 83"/>
          <p:cNvSpPr>
            <a:spLocks noChangeArrowheads="1"/>
          </p:cNvSpPr>
          <p:nvPr/>
        </p:nvSpPr>
        <p:spPr bwMode="gray">
          <a:xfrm>
            <a:off x="906463" y="3387725"/>
            <a:ext cx="1800225" cy="212725"/>
          </a:xfrm>
          <a:prstGeom prst="rect">
            <a:avLst/>
          </a:prstGeom>
          <a:noFill/>
          <a:ln w="9525">
            <a:noFill/>
            <a:miter lim="800000"/>
            <a:headEnd/>
            <a:tailEnd/>
          </a:ln>
        </p:spPr>
        <p:txBody>
          <a:bodyPr wrap="none" lIns="0" tIns="0" rIns="0" bIns="0">
            <a:spAutoFit/>
          </a:bodyPr>
          <a:lstStyle/>
          <a:p>
            <a:pPr defTabSz="1019175"/>
            <a:r>
              <a:rPr lang="en-US" sz="1400" b="1">
                <a:solidFill>
                  <a:schemeClr val="bg1"/>
                </a:solidFill>
              </a:rPr>
              <a:t>Reduce/control costs</a:t>
            </a:r>
          </a:p>
        </p:txBody>
      </p:sp>
      <p:sp>
        <p:nvSpPr>
          <p:cNvPr id="11309" name="Rectangle 84"/>
          <p:cNvSpPr>
            <a:spLocks noChangeArrowheads="1"/>
          </p:cNvSpPr>
          <p:nvPr/>
        </p:nvSpPr>
        <p:spPr bwMode="gray">
          <a:xfrm>
            <a:off x="906463" y="2825750"/>
            <a:ext cx="2036762" cy="214313"/>
          </a:xfrm>
          <a:prstGeom prst="rect">
            <a:avLst/>
          </a:prstGeom>
          <a:noFill/>
          <a:ln w="9525">
            <a:noFill/>
            <a:miter lim="800000"/>
            <a:headEnd/>
            <a:tailEnd/>
          </a:ln>
        </p:spPr>
        <p:txBody>
          <a:bodyPr wrap="none" lIns="0" tIns="0" rIns="0" bIns="0">
            <a:spAutoFit/>
          </a:bodyPr>
          <a:lstStyle/>
          <a:p>
            <a:pPr defTabSz="1019175"/>
            <a:r>
              <a:rPr lang="en-US" sz="1400" b="1">
                <a:solidFill>
                  <a:schemeClr val="bg1"/>
                </a:solidFill>
              </a:rPr>
              <a:t>Improve quality or value</a:t>
            </a:r>
          </a:p>
        </p:txBody>
      </p:sp>
      <p:sp>
        <p:nvSpPr>
          <p:cNvPr id="126" name="Line 32"/>
          <p:cNvSpPr>
            <a:spLocks noChangeShapeType="1"/>
          </p:cNvSpPr>
          <p:nvPr/>
        </p:nvSpPr>
        <p:spPr bwMode="auto">
          <a:xfrm>
            <a:off x="7938" y="1474788"/>
            <a:ext cx="10058400" cy="0"/>
          </a:xfrm>
          <a:prstGeom prst="line">
            <a:avLst/>
          </a:prstGeom>
          <a:noFill/>
          <a:ln w="9525">
            <a:solidFill>
              <a:schemeClr val="tx2"/>
            </a:solidFill>
            <a:round/>
            <a:headEnd/>
            <a:tailEnd/>
          </a:ln>
          <a:effectLst/>
        </p:spPr>
        <p:txBody>
          <a:bodyPr wrap="none" anchor="ctr"/>
          <a:lstStyle/>
          <a:p>
            <a:pPr>
              <a:defRPr/>
            </a:pPr>
            <a:endParaRPr lang="en-US" sz="1800" dirty="0">
              <a:latin typeface="Arial" pitchFamily="-65" charset="0"/>
              <a:ea typeface="+mn-ea"/>
            </a:endParaRPr>
          </a:p>
        </p:txBody>
      </p:sp>
      <p:sp>
        <p:nvSpPr>
          <p:cNvPr id="11311" name="Text Box 53"/>
          <p:cNvSpPr txBox="1">
            <a:spLocks noChangeArrowheads="1"/>
          </p:cNvSpPr>
          <p:nvPr/>
        </p:nvSpPr>
        <p:spPr bwMode="auto">
          <a:xfrm>
            <a:off x="217488" y="7143750"/>
            <a:ext cx="4864100" cy="228600"/>
          </a:xfrm>
          <a:prstGeom prst="rect">
            <a:avLst/>
          </a:prstGeom>
          <a:noFill/>
          <a:ln w="9525">
            <a:noFill/>
            <a:miter lim="800000"/>
            <a:headEnd/>
            <a:tailEnd/>
          </a:ln>
        </p:spPr>
        <p:txBody>
          <a:bodyPr wrap="none">
            <a:spAutoFit/>
          </a:bodyPr>
          <a:lstStyle/>
          <a:p>
            <a:pPr defTabSz="1019175"/>
            <a:r>
              <a:rPr lang="en-US" sz="900"/>
              <a:t>Source: IBM Market Insights, </a:t>
            </a:r>
            <a:r>
              <a:rPr lang="en-US" sz="900" i="1"/>
              <a:t>Service Management In an Uncertain Economy, January 2009</a:t>
            </a:r>
            <a:r>
              <a:rPr lang="en-US" sz="900"/>
              <a:t>.</a:t>
            </a:r>
            <a:endParaRPr lang="en-US"/>
          </a:p>
        </p:txBody>
      </p:sp>
    </p:spTree>
  </p:cSld>
  <p:clrMapOvr>
    <a:masterClrMapping/>
  </p:clrMapOvr>
</p:sld>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lack012909">
  <a:themeElements>
    <a:clrScheme name="">
      <a:dk1>
        <a:srgbClr val="000000"/>
      </a:dk1>
      <a:lt1>
        <a:srgbClr val="FFFFFF"/>
      </a:lt1>
      <a:dk2>
        <a:srgbClr val="0083B9"/>
      </a:dk2>
      <a:lt2>
        <a:srgbClr val="454746"/>
      </a:lt2>
      <a:accent1>
        <a:srgbClr val="7889FB"/>
      </a:accent1>
      <a:accent2>
        <a:srgbClr val="A5A216"/>
      </a:accent2>
      <a:accent3>
        <a:srgbClr val="FFFFFF"/>
      </a:accent3>
      <a:accent4>
        <a:srgbClr val="000000"/>
      </a:accent4>
      <a:accent5>
        <a:srgbClr val="BEC4FD"/>
      </a:accent5>
      <a:accent6>
        <a:srgbClr val="959213"/>
      </a:accent6>
      <a:hlink>
        <a:srgbClr val="CCCCFF"/>
      </a:hlink>
      <a:folHlink>
        <a:srgbClr val="B2B2B2"/>
      </a:folHlink>
    </a:clrScheme>
    <a:fontScheme name="black012909">
      <a:majorFont>
        <a:latin typeface="Arial"/>
        <a:ea typeface="MS PGothic"/>
        <a:cs typeface="Arial"/>
      </a:majorFont>
      <a:minorFont>
        <a:latin typeface="Arial"/>
        <a:ea typeface="MS PGothic"/>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ack012909 1">
        <a:dk1>
          <a:srgbClr val="000000"/>
        </a:dk1>
        <a:lt1>
          <a:srgbClr val="FFFFFF"/>
        </a:lt1>
        <a:dk2>
          <a:srgbClr val="000000"/>
        </a:dk2>
        <a:lt2>
          <a:srgbClr val="808080"/>
        </a:lt2>
        <a:accent1>
          <a:srgbClr val="7889FB"/>
        </a:accent1>
        <a:accent2>
          <a:srgbClr val="71BFC5"/>
        </a:accent2>
        <a:accent3>
          <a:srgbClr val="FFFFFF"/>
        </a:accent3>
        <a:accent4>
          <a:srgbClr val="000000"/>
        </a:accent4>
        <a:accent5>
          <a:srgbClr val="BEC4FD"/>
        </a:accent5>
        <a:accent6>
          <a:srgbClr val="66ADB2"/>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ck012909 2">
        <a:dk1>
          <a:srgbClr val="FFFFFF"/>
        </a:dk1>
        <a:lt1>
          <a:srgbClr val="FFFFFF"/>
        </a:lt1>
        <a:dk2>
          <a:srgbClr val="FFFFFF"/>
        </a:dk2>
        <a:lt2>
          <a:srgbClr val="808080"/>
        </a:lt2>
        <a:accent1>
          <a:srgbClr val="7889FB"/>
        </a:accent1>
        <a:accent2>
          <a:srgbClr val="71BFC5"/>
        </a:accent2>
        <a:accent3>
          <a:srgbClr val="FFFFFF"/>
        </a:accent3>
        <a:accent4>
          <a:srgbClr val="DADADA"/>
        </a:accent4>
        <a:accent5>
          <a:srgbClr val="BEC4FD"/>
        </a:accent5>
        <a:accent6>
          <a:srgbClr val="66ADB2"/>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
    <a:dk1>
      <a:srgbClr val="000000"/>
    </a:dk1>
    <a:lt1>
      <a:srgbClr val="FFFFFF"/>
    </a:lt1>
    <a:dk2>
      <a:srgbClr val="FF0000"/>
    </a:dk2>
    <a:lt2>
      <a:srgbClr val="808080"/>
    </a:lt2>
    <a:accent1>
      <a:srgbClr val="69696A"/>
    </a:accent1>
    <a:accent2>
      <a:srgbClr val="6A1B13"/>
    </a:accent2>
    <a:accent3>
      <a:srgbClr val="FFFFFF"/>
    </a:accent3>
    <a:accent4>
      <a:srgbClr val="000000"/>
    </a:accent4>
    <a:accent5>
      <a:srgbClr val="B9B9B9"/>
    </a:accent5>
    <a:accent6>
      <a:srgbClr val="5F1710"/>
    </a:accent6>
    <a:hlink>
      <a:srgbClr val="081EF3"/>
    </a:hlink>
    <a:folHlink>
      <a:srgbClr val="FFE013"/>
    </a:folHlink>
  </a:clrScheme>
</a:themeOverride>
</file>

<file path=docProps/app.xml><?xml version="1.0" encoding="utf-8"?>
<Properties xmlns="http://schemas.openxmlformats.org/officeDocument/2006/extended-properties" xmlns:vt="http://schemas.openxmlformats.org/officeDocument/2006/docPropsVTypes">
  <Template>Macintosh HD:Users:linda:Desktop:03-KM08-156 Pulse 2008 P#86FACA:from K:TIV.PULSE08.PPT TEMP#86FAD0.pot</Template>
  <TotalTime>8451</TotalTime>
  <Words>6506</Words>
  <Application>Microsoft Office PowerPoint</Application>
  <PresentationFormat>Egyéni</PresentationFormat>
  <Paragraphs>649</Paragraphs>
  <Slides>18</Slides>
  <Notes>17</Notes>
  <HiddenSlides>0</HiddenSlides>
  <MMClips>0</MMClips>
  <ScaleCrop>false</ScaleCrop>
  <HeadingPairs>
    <vt:vector size="8" baseType="variant">
      <vt:variant>
        <vt:lpstr>Használt betűtípusok</vt:lpstr>
      </vt:variant>
      <vt:variant>
        <vt:i4>9</vt:i4>
      </vt:variant>
      <vt:variant>
        <vt:lpstr>Téma</vt:lpstr>
      </vt:variant>
      <vt:variant>
        <vt:i4>2</vt:i4>
      </vt:variant>
      <vt:variant>
        <vt:lpstr>Beágyazott OLE kiszolgálók</vt:lpstr>
      </vt:variant>
      <vt:variant>
        <vt:i4>3</vt:i4>
      </vt:variant>
      <vt:variant>
        <vt:lpstr>Diacímek</vt:lpstr>
      </vt:variant>
      <vt:variant>
        <vt:i4>18</vt:i4>
      </vt:variant>
    </vt:vector>
  </HeadingPairs>
  <TitlesOfParts>
    <vt:vector size="32" baseType="lpstr">
      <vt:lpstr>Arial</vt:lpstr>
      <vt:lpstr>Arial Black</vt:lpstr>
      <vt:lpstr>Courier New</vt:lpstr>
      <vt:lpstr>Georgia</vt:lpstr>
      <vt:lpstr>Small Fonts</vt:lpstr>
      <vt:lpstr>The Crew</vt:lpstr>
      <vt:lpstr>Times</vt:lpstr>
      <vt:lpstr>Times New Roman</vt:lpstr>
      <vt:lpstr>Wingdings</vt:lpstr>
      <vt:lpstr>Custom Design</vt:lpstr>
      <vt:lpstr>black012909</vt:lpstr>
      <vt:lpstr>Worksheet</vt:lpstr>
      <vt:lpstr>Microsoft Excel Chart</vt:lpstr>
      <vt:lpstr>Microsoft Word Document</vt:lpstr>
      <vt:lpstr>Service Management in an Uncertain Economy</vt:lpstr>
      <vt:lpstr>PowerPoint-bemutató</vt:lpstr>
      <vt:lpstr>PowerPoint-bemutató</vt:lpstr>
      <vt:lpstr>PowerPoint-bemutató</vt:lpstr>
      <vt:lpstr>Economic uncertainty is the external influence most impacting business strategy and plans currently</vt:lpstr>
      <vt:lpstr>PowerPoint-bemutató</vt:lpstr>
      <vt:lpstr>PowerPoint-bemutató</vt:lpstr>
      <vt:lpstr>PowerPoint-bemutató</vt:lpstr>
      <vt:lpstr>PowerPoint-bemutató</vt:lpstr>
      <vt:lpstr>Projects that have been continued, expanded or newly initiated based on service quality and cost objectives</vt:lpstr>
      <vt:lpstr>PowerPoint-bemutató</vt:lpstr>
      <vt:lpstr>What gets measured, gets done:  Trends in measurements are leading indicators of where IT management will get results.</vt:lpstr>
      <vt:lpstr>The most commonly reported service management projects that produced measurable value</vt:lpstr>
      <vt:lpstr>PowerPoint-bemutató</vt:lpstr>
      <vt:lpstr>PowerPoint-bemutató</vt:lpstr>
      <vt:lpstr>… and understanding which business functions are the most dependant on IT services for productivity</vt:lpstr>
      <vt:lpstr>Critical success factors for service management projects that generated value</vt:lpstr>
      <vt:lpstr>Changed business requirements and flat budgets drive the need for business-driven IT prioritization</vt:lpstr>
    </vt:vector>
  </TitlesOfParts>
  <Company>ؘ쀀ؖজ</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creator>linda anon</dc:creator>
  <cp:lastModifiedBy>tester</cp:lastModifiedBy>
  <cp:revision>455</cp:revision>
  <dcterms:created xsi:type="dcterms:W3CDTF">2009-02-05T00:10:48Z</dcterms:created>
  <dcterms:modified xsi:type="dcterms:W3CDTF">2019-08-02T11:18:39Z</dcterms:modified>
</cp:coreProperties>
</file>