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6CF0-0C9D-D242-B677-38D9597890A7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F736-4603-6440-A5CE-3F5C672F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ambda.gsfc.nasa.gov/toolbox/" TargetMode="External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smologist.info/cosmomc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Fisher 1935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Tegmark, Taylor, Heavens 1997 </a:t>
            </a:r>
          </a:p>
        </p:txBody>
      </p:sp>
    </p:spTree>
    <p:extLst>
      <p:ext uri="{BB962C8B-B14F-4D97-AF65-F5344CB8AC3E}">
        <p14:creationId xmlns:p14="http://schemas.microsoft.com/office/powerpoint/2010/main" val="9937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284663" y="333375"/>
            <a:ext cx="0" cy="633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07950" y="3429000"/>
            <a:ext cx="8640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771" name="TextBox 10"/>
          <p:cNvSpPr txBox="1">
            <a:spLocks noChangeArrowheads="1"/>
          </p:cNvSpPr>
          <p:nvPr/>
        </p:nvSpPr>
        <p:spPr bwMode="auto">
          <a:xfrm>
            <a:off x="0" y="115888"/>
            <a:ext cx="31321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/>
              <a:t>Theory: y=mx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r>
              <a:rPr lang="en-US"/>
              <a:t>New Experiment can measure y with error σ(y) 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r>
              <a:rPr lang="en-US"/>
              <a:t>What value of x is best for measuring m?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51500" y="1773238"/>
            <a:ext cx="806450" cy="935037"/>
            <a:chOff x="5651500" y="1773238"/>
            <a:chExt cx="806450" cy="935037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651500" y="1773238"/>
              <a:ext cx="0" cy="93503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776" name="Rectangle 11"/>
            <p:cNvSpPr>
              <a:spLocks noChangeArrowheads="1"/>
            </p:cNvSpPr>
            <p:nvPr/>
          </p:nvSpPr>
          <p:spPr bwMode="auto">
            <a:xfrm>
              <a:off x="5724525" y="1916113"/>
              <a:ext cx="7334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σ(y)</a:t>
              </a:r>
            </a:p>
          </p:txBody>
        </p:sp>
      </p:grpSp>
      <p:sp>
        <p:nvSpPr>
          <p:cNvPr id="32773" name="TextBox 12"/>
          <p:cNvSpPr txBox="1">
            <a:spLocks noChangeArrowheads="1"/>
          </p:cNvSpPr>
          <p:nvPr/>
        </p:nvSpPr>
        <p:spPr bwMode="auto">
          <a:xfrm>
            <a:off x="8532813" y="35004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32774" name="TextBox 13"/>
          <p:cNvSpPr txBox="1">
            <a:spLocks noChangeArrowheads="1"/>
          </p:cNvSpPr>
          <p:nvPr/>
        </p:nvSpPr>
        <p:spPr bwMode="auto">
          <a:xfrm>
            <a:off x="4356100" y="1889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7766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82 -0.00509 L 0.26284 -0.00509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The theory: y=mx</a:t>
            </a:r>
          </a:p>
          <a:p>
            <a:pPr>
              <a:defRPr/>
            </a:pPr>
            <a:r>
              <a:rPr lang="en-US" sz="2800" dirty="0" smtClean="0"/>
              <a:t>Experiment can measure </a:t>
            </a:r>
            <a:r>
              <a:rPr lang="en-US" sz="2800" dirty="0" err="1" smtClean="0"/>
              <a:t>σ</a:t>
            </a:r>
            <a:r>
              <a:rPr lang="en-US" sz="2800" dirty="0" smtClean="0"/>
              <a:t>(y)</a:t>
            </a:r>
          </a:p>
          <a:p>
            <a:pPr>
              <a:defRPr/>
            </a:pPr>
            <a:r>
              <a:rPr lang="en-US" sz="2800" dirty="0" smtClean="0"/>
              <a:t>Question: what x value is best?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Covariance does not depend on m so first term zero</a:t>
            </a:r>
            <a:endParaRPr lang="en-US" sz="2800" dirty="0"/>
          </a:p>
          <a:p>
            <a:pPr>
              <a:defRPr/>
            </a:pPr>
            <a:r>
              <a:rPr lang="en-US" sz="2800" dirty="0" err="1" smtClean="0"/>
              <a:t>dy</a:t>
            </a:r>
            <a:r>
              <a:rPr lang="en-US" sz="2800" dirty="0" smtClean="0"/>
              <a:t>/</a:t>
            </a:r>
            <a:r>
              <a:rPr lang="en-US" sz="2800" dirty="0" err="1" smtClean="0"/>
              <a:t>dm</a:t>
            </a:r>
            <a:r>
              <a:rPr lang="en-US" sz="2800" dirty="0" smtClean="0"/>
              <a:t>=x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err="1" smtClean="0">
                <a:solidFill>
                  <a:srgbClr val="FF0000"/>
                </a:solidFill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mm</a:t>
            </a:r>
            <a:r>
              <a:rPr lang="en-US" sz="2800" dirty="0" smtClean="0">
                <a:solidFill>
                  <a:srgbClr val="FF0000"/>
                </a:solidFill>
              </a:rPr>
              <a:t>=(1/σ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(y))x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endParaRPr lang="en-US" sz="2800" baseline="30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800" dirty="0" err="1" smtClean="0"/>
              <a:t>σ</a:t>
            </a:r>
            <a:r>
              <a:rPr lang="en-US" sz="2800" dirty="0" smtClean="0"/>
              <a:t>(m)=√[F</a:t>
            </a:r>
            <a:r>
              <a:rPr lang="en-US" sz="2800" baseline="30000" dirty="0" smtClean="0"/>
              <a:t>-1</a:t>
            </a:r>
            <a:r>
              <a:rPr lang="en-US" sz="2800" baseline="-25000" dirty="0" smtClean="0"/>
              <a:t>mm</a:t>
            </a:r>
            <a:r>
              <a:rPr lang="en-US" sz="2800" dirty="0" smtClean="0"/>
              <a:t>]=√[σ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(y) x</a:t>
            </a:r>
            <a:r>
              <a:rPr lang="en-US" sz="2800" baseline="30000" dirty="0" smtClean="0"/>
              <a:t>-2</a:t>
            </a:r>
            <a:r>
              <a:rPr lang="en-US" sz="2800" dirty="0" smtClean="0"/>
              <a:t>]=</a:t>
            </a:r>
            <a:r>
              <a:rPr lang="en-US" sz="2800" dirty="0" err="1" smtClean="0"/>
              <a:t>σ</a:t>
            </a:r>
            <a:r>
              <a:rPr lang="en-US" sz="2800" dirty="0" smtClean="0"/>
              <a:t>(y) x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</a:t>
            </a:r>
          </a:p>
          <a:p>
            <a:pPr marL="0" indent="0">
              <a:buFontTx/>
              <a:buNone/>
              <a:defRPr/>
            </a:pPr>
            <a:endParaRPr lang="en-US" sz="2800" baseline="30000" dirty="0"/>
          </a:p>
          <a:p>
            <a:pPr>
              <a:defRPr/>
            </a:pPr>
            <a:r>
              <a:rPr lang="en-US" sz="2800" dirty="0" smtClean="0"/>
              <a:t>Better measure of m at large x</a:t>
            </a:r>
          </a:p>
          <a:p>
            <a:pPr>
              <a:defRPr/>
            </a:pPr>
            <a:endParaRPr lang="en-US" sz="2800" baseline="30000" dirty="0"/>
          </a:p>
          <a:p>
            <a:pPr>
              <a:defRPr/>
            </a:pPr>
            <a:endParaRPr lang="en-US" sz="2800" baseline="30000" dirty="0" smtClean="0"/>
          </a:p>
          <a:p>
            <a:pPr>
              <a:defRPr/>
            </a:pPr>
            <a:endParaRPr lang="en-US" sz="2800" dirty="0"/>
          </a:p>
        </p:txBody>
      </p:sp>
      <p:grpSp>
        <p:nvGrpSpPr>
          <p:cNvPr id="33794" name="Group 4"/>
          <p:cNvGrpSpPr>
            <a:grpSpLocks/>
          </p:cNvGrpSpPr>
          <p:nvPr/>
        </p:nvGrpSpPr>
        <p:grpSpPr bwMode="auto">
          <a:xfrm>
            <a:off x="1042988" y="115888"/>
            <a:ext cx="7291387" cy="711200"/>
            <a:chOff x="720" y="1200"/>
            <a:chExt cx="4593" cy="44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701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 bwMode="auto">
          <a:xfrm flipV="1">
            <a:off x="4284663" y="333375"/>
            <a:ext cx="0" cy="633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>
            <a:off x="107950" y="3429000"/>
            <a:ext cx="8640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5651500" y="1773238"/>
            <a:ext cx="0" cy="935037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820" name="TextBox 10"/>
          <p:cNvSpPr txBox="1">
            <a:spLocks noChangeArrowheads="1"/>
          </p:cNvSpPr>
          <p:nvPr/>
        </p:nvSpPr>
        <p:spPr bwMode="auto">
          <a:xfrm>
            <a:off x="0" y="115888"/>
            <a:ext cx="313213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/>
              <a:t>Better at large x</a:t>
            </a:r>
          </a:p>
          <a:p>
            <a:pPr>
              <a:buFont typeface="Arial" charset="0"/>
              <a:buChar char="•"/>
            </a:pPr>
            <a:endParaRPr lang="en-US"/>
          </a:p>
          <a:p>
            <a:pPr>
              <a:buFont typeface="Arial" charset="0"/>
              <a:buChar char="•"/>
            </a:pPr>
            <a:r>
              <a:rPr lang="en-US"/>
              <a:t>More lever on m </a:t>
            </a:r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5724525" y="1916113"/>
            <a:ext cx="733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σ(y)</a:t>
            </a:r>
          </a:p>
        </p:txBody>
      </p:sp>
      <p:sp>
        <p:nvSpPr>
          <p:cNvPr id="34822" name="TextBox 12"/>
          <p:cNvSpPr txBox="1">
            <a:spLocks noChangeArrowheads="1"/>
          </p:cNvSpPr>
          <p:nvPr/>
        </p:nvSpPr>
        <p:spPr bwMode="auto">
          <a:xfrm>
            <a:off x="8532813" y="350043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34823" name="TextBox 13"/>
          <p:cNvSpPr txBox="1">
            <a:spLocks noChangeArrowheads="1"/>
          </p:cNvSpPr>
          <p:nvPr/>
        </p:nvSpPr>
        <p:spPr bwMode="auto">
          <a:xfrm>
            <a:off x="4356100" y="1889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y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323850" y="2781300"/>
            <a:ext cx="8351838" cy="12239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2339975" y="404813"/>
            <a:ext cx="3887788" cy="6048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774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nomenclature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/>
              <a:t>σ</a:t>
            </a:r>
            <a:r>
              <a:rPr lang="en-US" dirty="0" smtClean="0"/>
              <a:t>(m)=√[F</a:t>
            </a:r>
            <a:r>
              <a:rPr lang="en-US" baseline="30000" dirty="0" smtClean="0"/>
              <a:t>-1</a:t>
            </a:r>
            <a:r>
              <a:rPr lang="en-US" baseline="-25000" dirty="0" smtClean="0"/>
              <a:t>mm</a:t>
            </a:r>
            <a:r>
              <a:rPr lang="en-US" dirty="0" smtClean="0"/>
              <a:t>]=√[σ</a:t>
            </a:r>
            <a:r>
              <a:rPr lang="en-US" baseline="30000" dirty="0" smtClean="0"/>
              <a:t>2</a:t>
            </a:r>
            <a:r>
              <a:rPr lang="en-US" dirty="0" smtClean="0"/>
              <a:t>(y) x</a:t>
            </a:r>
            <a:r>
              <a:rPr lang="en-US" baseline="30000" dirty="0" smtClean="0"/>
              <a:t>-2</a:t>
            </a:r>
            <a:r>
              <a:rPr lang="en-US" dirty="0" smtClean="0"/>
              <a:t>]=</a:t>
            </a:r>
            <a:r>
              <a:rPr lang="en-US" dirty="0" err="1" smtClean="0"/>
              <a:t>σ</a:t>
            </a:r>
            <a:r>
              <a:rPr lang="en-US" dirty="0" smtClean="0"/>
              <a:t>(y) x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Need a “</a:t>
            </a:r>
            <a:r>
              <a:rPr lang="en-US" dirty="0" err="1" smtClean="0"/>
              <a:t>fiducial</a:t>
            </a:r>
            <a:r>
              <a:rPr lang="en-US" dirty="0" smtClean="0"/>
              <a:t>” value to make quantitative predictions</a:t>
            </a:r>
          </a:p>
          <a:p>
            <a:pPr lvl="1">
              <a:defRPr/>
            </a:pPr>
            <a:r>
              <a:rPr lang="en-US" dirty="0" smtClean="0"/>
              <a:t>If derivative is analytic then fairly straightforward (not always the case!)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Some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nice properties of Fisher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matrices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F=     A    B  </a:t>
            </a:r>
          </a:p>
          <a:p>
            <a:pPr marL="457200" lvl="1" indent="0">
              <a:buFont typeface="Times" charset="0"/>
              <a:buNone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       C     D </a:t>
            </a:r>
          </a:p>
          <a:p>
            <a:pPr marL="457200" lvl="1" indent="0">
              <a:buFont typeface="Time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Matrix Manipulation: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Inversion F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Addition   F=G+H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Rotation   G=RFR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</a:p>
          <a:p>
            <a:pPr lvl="1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Schur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Complement F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=A-BD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-1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endParaRPr lang="en-US" baseline="30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1187450" y="2060575"/>
            <a:ext cx="41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400"/>
              <a:t>(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 rot="10800000">
            <a:off x="2555875" y="2276475"/>
            <a:ext cx="41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40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60469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Adding Extra Parameters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add parameters to a Fisher Matrix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Simply extend the matrix 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47783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92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Combining Experiments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two experiments are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independent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then the combined error is simply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comb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=F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+F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Same for n experiments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not independent need to have a single Fisher matrix with a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joint covariance</a:t>
            </a:r>
          </a:p>
        </p:txBody>
      </p:sp>
    </p:spTree>
    <p:extLst>
      <p:ext uri="{BB962C8B-B14F-4D97-AF65-F5344CB8AC3E}">
        <p14:creationId xmlns:p14="http://schemas.microsoft.com/office/powerpoint/2010/main" val="124239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Re-Parameterising</a:t>
            </a:r>
          </a:p>
        </p:txBody>
      </p:sp>
      <p:pic>
        <p:nvPicPr>
          <p:cNvPr id="399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88106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05038"/>
            <a:ext cx="1828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16"/>
          <p:cNvSpPr>
            <a:spLocks noChangeArrowheads="1"/>
          </p:cNvSpPr>
          <p:nvPr/>
        </p:nvSpPr>
        <p:spPr bwMode="auto">
          <a:xfrm>
            <a:off x="0" y="6237288"/>
            <a:ext cx="9467850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5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62" name="Group 1"/>
          <p:cNvGrpSpPr>
            <a:grpSpLocks/>
          </p:cNvGrpSpPr>
          <p:nvPr/>
        </p:nvGrpSpPr>
        <p:grpSpPr bwMode="auto">
          <a:xfrm>
            <a:off x="3251200" y="1917700"/>
            <a:ext cx="3808413" cy="2479675"/>
            <a:chOff x="3251085" y="1917831"/>
            <a:chExt cx="3808412" cy="2479675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3251085" y="1917831"/>
              <a:ext cx="31750" cy="24796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82835" y="4397506"/>
              <a:ext cx="37766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963" name="TextBox 11"/>
          <p:cNvSpPr txBox="1">
            <a:spLocks noChangeArrowheads="1"/>
          </p:cNvSpPr>
          <p:nvPr/>
        </p:nvSpPr>
        <p:spPr bwMode="auto">
          <a:xfrm>
            <a:off x="4259263" y="4438650"/>
            <a:ext cx="2100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2a</a:t>
            </a:r>
          </a:p>
        </p:txBody>
      </p:sp>
      <p:sp>
        <p:nvSpPr>
          <p:cNvPr id="40964" name="TextBox 12"/>
          <p:cNvSpPr txBox="1">
            <a:spLocks noChangeArrowheads="1"/>
          </p:cNvSpPr>
          <p:nvPr/>
        </p:nvSpPr>
        <p:spPr bwMode="auto">
          <a:xfrm>
            <a:off x="971550" y="1844675"/>
            <a:ext cx="2100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1a</a:t>
            </a:r>
          </a:p>
        </p:txBody>
      </p:sp>
      <p:sp>
        <p:nvSpPr>
          <p:cNvPr id="3" name="Oval 2"/>
          <p:cNvSpPr/>
          <p:nvPr/>
        </p:nvSpPr>
        <p:spPr bwMode="auto">
          <a:xfrm rot="1568148">
            <a:off x="3519488" y="2439988"/>
            <a:ext cx="3313112" cy="12207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0966" name="Group 26"/>
          <p:cNvGrpSpPr>
            <a:grpSpLocks/>
          </p:cNvGrpSpPr>
          <p:nvPr/>
        </p:nvGrpSpPr>
        <p:grpSpPr bwMode="auto">
          <a:xfrm rot="-1701017">
            <a:off x="2484438" y="1160463"/>
            <a:ext cx="3808412" cy="2479675"/>
            <a:chOff x="3251085" y="1917831"/>
            <a:chExt cx="3808412" cy="2479675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3248640" y="1916787"/>
              <a:ext cx="31750" cy="247967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283093" y="4394797"/>
              <a:ext cx="377666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6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828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33375"/>
            <a:ext cx="2463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TextBox 12"/>
          <p:cNvSpPr txBox="1">
            <a:spLocks noChangeArrowheads="1"/>
          </p:cNvSpPr>
          <p:nvPr/>
        </p:nvSpPr>
        <p:spPr bwMode="auto">
          <a:xfrm>
            <a:off x="395288" y="2492375"/>
            <a:ext cx="2100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parameter  1b</a:t>
            </a:r>
          </a:p>
        </p:txBody>
      </p:sp>
      <p:sp>
        <p:nvSpPr>
          <p:cNvPr id="40970" name="TextBox 11"/>
          <p:cNvSpPr txBox="1">
            <a:spLocks noChangeArrowheads="1"/>
          </p:cNvSpPr>
          <p:nvPr/>
        </p:nvSpPr>
        <p:spPr bwMode="auto">
          <a:xfrm>
            <a:off x="6588125" y="2420938"/>
            <a:ext cx="2100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parameter  2b</a:t>
            </a:r>
          </a:p>
        </p:txBody>
      </p:sp>
    </p:spTree>
    <p:extLst>
      <p:ext uri="{BB962C8B-B14F-4D97-AF65-F5344CB8AC3E}">
        <p14:creationId xmlns:p14="http://schemas.microsoft.com/office/powerpoint/2010/main" val="34026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Schur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Tx/>
              <a:buChar char="•"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Schur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Complement F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=A-BD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-1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endParaRPr lang="en-US" baseline="30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is equivalent of the following operation </a:t>
            </a:r>
          </a:p>
          <a:p>
            <a:pPr lvl="1">
              <a:defRPr/>
            </a:pPr>
            <a:r>
              <a:rPr lang="en-US" dirty="0" smtClean="0"/>
              <a:t>Invert entire matrix  F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Select the A-part of the inverse F</a:t>
            </a:r>
            <a:r>
              <a:rPr lang="en-US" baseline="30000" dirty="0" smtClean="0"/>
              <a:t>-1</a:t>
            </a:r>
            <a:r>
              <a:rPr lang="en-US" dirty="0" smtClean="0"/>
              <a:t>(A)</a:t>
            </a:r>
          </a:p>
          <a:p>
            <a:pPr lvl="1">
              <a:defRPr/>
            </a:pPr>
            <a:r>
              <a:rPr lang="en-US" dirty="0" err="1" smtClean="0"/>
              <a:t>Reinvert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What you have is a new “sub” Fisher matrix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What is does this correspond to ?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4198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0"/>
            <a:ext cx="2184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3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692275" y="115888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24025" y="2595563"/>
            <a:ext cx="3775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309813" y="542925"/>
            <a:ext cx="2390775" cy="2041525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107950" y="1052513"/>
            <a:ext cx="146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likelihood</a:t>
            </a:r>
          </a:p>
        </p:txBody>
      </p: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2700338" y="2636838"/>
            <a:ext cx="158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843213" y="1341438"/>
            <a:ext cx="1296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504D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4395788" y="3541713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27538" y="6021388"/>
            <a:ext cx="3776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86" name="TextBox 11"/>
          <p:cNvSpPr txBox="1">
            <a:spLocks noChangeArrowheads="1"/>
          </p:cNvSpPr>
          <p:nvPr/>
        </p:nvSpPr>
        <p:spPr bwMode="auto">
          <a:xfrm>
            <a:off x="5403850" y="6062663"/>
            <a:ext cx="1928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</a:t>
            </a:r>
          </a:p>
        </p:txBody>
      </p:sp>
      <p:sp>
        <p:nvSpPr>
          <p:cNvPr id="24587" name="TextBox 12"/>
          <p:cNvSpPr txBox="1">
            <a:spLocks noChangeArrowheads="1"/>
          </p:cNvSpPr>
          <p:nvPr/>
        </p:nvSpPr>
        <p:spPr bwMode="auto">
          <a:xfrm>
            <a:off x="2411413" y="3500438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</a:t>
            </a:r>
          </a:p>
        </p:txBody>
      </p:sp>
      <p:sp>
        <p:nvSpPr>
          <p:cNvPr id="3" name="Oval 2"/>
          <p:cNvSpPr/>
          <p:nvPr/>
        </p:nvSpPr>
        <p:spPr bwMode="auto">
          <a:xfrm rot="1568148">
            <a:off x="4664075" y="4064000"/>
            <a:ext cx="3313113" cy="12207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3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4581525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/>
              <a:t>Schur</a:t>
            </a:r>
            <a:r>
              <a:rPr lang="en-US" sz="2800" dirty="0" smtClean="0"/>
              <a:t> Complement is equivalent of </a:t>
            </a:r>
            <a:r>
              <a:rPr lang="en-US" sz="2800" dirty="0" err="1" smtClean="0"/>
              <a:t>marginalisation</a:t>
            </a:r>
            <a:r>
              <a:rPr lang="en-US" sz="2800" dirty="0" smtClean="0"/>
              <a:t> over parameters</a:t>
            </a:r>
          </a:p>
          <a:p>
            <a:pPr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342900" lvl="1" indent="-342900">
              <a:buClr>
                <a:srgbClr val="FF0000"/>
              </a:buClr>
              <a:buFontTx/>
              <a:buChar char="•"/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Schur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Complement </a:t>
            </a:r>
          </a:p>
          <a:p>
            <a:pPr marL="742950" lvl="2" indent="-342900">
              <a:buClr>
                <a:srgbClr val="FF0000"/>
              </a:buCl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=A-BD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-1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&lt; A </a:t>
            </a:r>
            <a:endParaRPr lang="en-US" baseline="30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dirty="0" err="1" smtClean="0"/>
              <a:t>Marginalises</a:t>
            </a:r>
            <a:r>
              <a:rPr lang="en-US" sz="2800" dirty="0" smtClean="0"/>
              <a:t> over parameters not-A</a:t>
            </a:r>
            <a:endParaRPr lang="en-US" sz="2800" dirty="0"/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2184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395788" y="3757613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427538" y="6237288"/>
            <a:ext cx="3776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014" name="TextBox 11"/>
          <p:cNvSpPr txBox="1">
            <a:spLocks noChangeArrowheads="1"/>
          </p:cNvSpPr>
          <p:nvPr/>
        </p:nvSpPr>
        <p:spPr bwMode="auto">
          <a:xfrm>
            <a:off x="5403850" y="6278563"/>
            <a:ext cx="1928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</a:t>
            </a:r>
          </a:p>
        </p:txBody>
      </p:sp>
      <p:sp>
        <p:nvSpPr>
          <p:cNvPr id="43015" name="TextBox 12"/>
          <p:cNvSpPr txBox="1">
            <a:spLocks noChangeArrowheads="1"/>
          </p:cNvSpPr>
          <p:nvPr/>
        </p:nvSpPr>
        <p:spPr bwMode="auto">
          <a:xfrm>
            <a:off x="2411413" y="3716338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</a:t>
            </a:r>
          </a:p>
        </p:txBody>
      </p:sp>
      <p:sp>
        <p:nvSpPr>
          <p:cNvPr id="9" name="Oval 8"/>
          <p:cNvSpPr/>
          <p:nvPr/>
        </p:nvSpPr>
        <p:spPr bwMode="auto">
          <a:xfrm rot="1568148">
            <a:off x="4664075" y="4279900"/>
            <a:ext cx="3313113" cy="12207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72225" y="3500438"/>
            <a:ext cx="1416050" cy="2736850"/>
            <a:chOff x="6372200" y="3284984"/>
            <a:chExt cx="1416674" cy="2736304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6372200" y="3356407"/>
              <a:ext cx="0" cy="266488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028" name="TextBox 15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1416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condition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 bwMode="auto">
          <a:xfrm flipH="1">
            <a:off x="4427538" y="4221163"/>
            <a:ext cx="19446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427538" y="5589588"/>
            <a:ext cx="19446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Freeform 14"/>
          <p:cNvSpPr/>
          <p:nvPr/>
        </p:nvSpPr>
        <p:spPr>
          <a:xfrm rot="16200000">
            <a:off x="2669382" y="3891756"/>
            <a:ext cx="1382712" cy="2041525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339975" y="4005263"/>
            <a:ext cx="6510338" cy="2189162"/>
            <a:chOff x="2339752" y="3789039"/>
            <a:chExt cx="6510942" cy="2189858"/>
          </a:xfrm>
        </p:grpSpPr>
        <p:grpSp>
          <p:nvGrpSpPr>
            <p:cNvPr id="43022" name="Group 26"/>
            <p:cNvGrpSpPr>
              <a:grpSpLocks/>
            </p:cNvGrpSpPr>
            <p:nvPr/>
          </p:nvGrpSpPr>
          <p:grpSpPr bwMode="auto">
            <a:xfrm>
              <a:off x="2339752" y="3789039"/>
              <a:ext cx="5184576" cy="1800201"/>
              <a:chOff x="2339752" y="3789039"/>
              <a:chExt cx="5184576" cy="1800201"/>
            </a:xfrm>
          </p:grpSpPr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4427509" y="3789039"/>
                <a:ext cx="8652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flipH="1">
                <a:off x="4427509" y="5589836"/>
                <a:ext cx="309749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Freeform 20"/>
              <p:cNvSpPr/>
              <p:nvPr/>
            </p:nvSpPr>
            <p:spPr>
              <a:xfrm rot="16200000">
                <a:off x="2460211" y="3668580"/>
                <a:ext cx="1800797" cy="2041714"/>
              </a:xfrm>
              <a:custGeom>
                <a:avLst/>
                <a:gdLst>
                  <a:gd name="connsiteX0" fmla="*/ 0 w 2390669"/>
                  <a:gd name="connsiteY0" fmla="*/ 2042149 h 2042149"/>
                  <a:gd name="connsiteX1" fmla="*/ 1157980 w 2390669"/>
                  <a:gd name="connsiteY1" fmla="*/ 3 h 2042149"/>
                  <a:gd name="connsiteX2" fmla="*/ 2390669 w 2390669"/>
                  <a:gd name="connsiteY2" fmla="*/ 2029697 h 204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0669" h="2042149">
                    <a:moveTo>
                      <a:pt x="0" y="2042149"/>
                    </a:moveTo>
                    <a:cubicBezTo>
                      <a:pt x="379767" y="1022113"/>
                      <a:pt x="759535" y="2078"/>
                      <a:pt x="1157980" y="3"/>
                    </a:cubicBezTo>
                    <a:cubicBezTo>
                      <a:pt x="1556425" y="-2072"/>
                      <a:pt x="1973547" y="1013812"/>
                      <a:pt x="2390669" y="2029697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3023" name="TextBox 27"/>
            <p:cNvSpPr txBox="1">
              <a:spLocks noChangeArrowheads="1"/>
            </p:cNvSpPr>
            <p:nvPr/>
          </p:nvSpPr>
          <p:spPr bwMode="auto">
            <a:xfrm>
              <a:off x="7092280" y="5517232"/>
              <a:ext cx="1758414" cy="46166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</a:rPr>
                <a:t>marginalise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49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692275" y="115888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24025" y="2595563"/>
            <a:ext cx="3775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309813" y="542925"/>
            <a:ext cx="2390775" cy="2041525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7950" y="1052513"/>
            <a:ext cx="146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likelihood</a:t>
            </a:r>
          </a:p>
        </p:txBody>
      </p:sp>
      <p:sp>
        <p:nvSpPr>
          <p:cNvPr id="44038" name="TextBox 7"/>
          <p:cNvSpPr txBox="1">
            <a:spLocks noChangeArrowheads="1"/>
          </p:cNvSpPr>
          <p:nvPr/>
        </p:nvSpPr>
        <p:spPr bwMode="auto">
          <a:xfrm>
            <a:off x="2700338" y="2636838"/>
            <a:ext cx="158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843213" y="1341438"/>
            <a:ext cx="1296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504D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4395788" y="3541713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27538" y="6021388"/>
            <a:ext cx="3776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5403850" y="6062663"/>
            <a:ext cx="1928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</a:t>
            </a:r>
          </a:p>
        </p:txBody>
      </p:sp>
      <p:sp>
        <p:nvSpPr>
          <p:cNvPr id="44043" name="TextBox 12"/>
          <p:cNvSpPr txBox="1">
            <a:spLocks noChangeArrowheads="1"/>
          </p:cNvSpPr>
          <p:nvPr/>
        </p:nvSpPr>
        <p:spPr bwMode="auto">
          <a:xfrm>
            <a:off x="2411413" y="3500438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</a:t>
            </a:r>
          </a:p>
        </p:txBody>
      </p:sp>
      <p:sp>
        <p:nvSpPr>
          <p:cNvPr id="3" name="Oval 2"/>
          <p:cNvSpPr/>
          <p:nvPr/>
        </p:nvSpPr>
        <p:spPr bwMode="auto">
          <a:xfrm rot="1568148">
            <a:off x="4664075" y="4064000"/>
            <a:ext cx="3313113" cy="12207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372225" y="3284538"/>
            <a:ext cx="1416050" cy="2736850"/>
            <a:chOff x="6372200" y="3284984"/>
            <a:chExt cx="1416674" cy="2736304"/>
          </a:xfrm>
        </p:grpSpPr>
        <p:cxnSp>
          <p:nvCxnSpPr>
            <p:cNvPr id="15" name="Straight Connector 14"/>
            <p:cNvCxnSpPr/>
            <p:nvPr/>
          </p:nvCxnSpPr>
          <p:spPr bwMode="auto">
            <a:xfrm flipV="1">
              <a:off x="6372200" y="3356407"/>
              <a:ext cx="0" cy="266488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056" name="TextBox 15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1416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condition 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 bwMode="auto">
          <a:xfrm flipH="1">
            <a:off x="4427538" y="4005263"/>
            <a:ext cx="19446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427538" y="5373688"/>
            <a:ext cx="19446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eform 20"/>
          <p:cNvSpPr/>
          <p:nvPr/>
        </p:nvSpPr>
        <p:spPr>
          <a:xfrm rot="16200000">
            <a:off x="2669382" y="3675856"/>
            <a:ext cx="1382712" cy="2041525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339975" y="3789363"/>
            <a:ext cx="6510338" cy="2189162"/>
            <a:chOff x="2339752" y="3789039"/>
            <a:chExt cx="6510942" cy="2189858"/>
          </a:xfrm>
        </p:grpSpPr>
        <p:grpSp>
          <p:nvGrpSpPr>
            <p:cNvPr id="44050" name="Group 26"/>
            <p:cNvGrpSpPr>
              <a:grpSpLocks/>
            </p:cNvGrpSpPr>
            <p:nvPr/>
          </p:nvGrpSpPr>
          <p:grpSpPr bwMode="auto">
            <a:xfrm>
              <a:off x="2339752" y="3789039"/>
              <a:ext cx="5184576" cy="1800201"/>
              <a:chOff x="2339752" y="3789039"/>
              <a:chExt cx="5184576" cy="1800201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 flipH="1">
                <a:off x="4427509" y="3789039"/>
                <a:ext cx="8652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 flipH="1">
                <a:off x="4427509" y="5589836"/>
                <a:ext cx="309749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Freeform 25"/>
              <p:cNvSpPr/>
              <p:nvPr/>
            </p:nvSpPr>
            <p:spPr>
              <a:xfrm rot="16200000">
                <a:off x="2460211" y="3668580"/>
                <a:ext cx="1800797" cy="2041714"/>
              </a:xfrm>
              <a:custGeom>
                <a:avLst/>
                <a:gdLst>
                  <a:gd name="connsiteX0" fmla="*/ 0 w 2390669"/>
                  <a:gd name="connsiteY0" fmla="*/ 2042149 h 2042149"/>
                  <a:gd name="connsiteX1" fmla="*/ 1157980 w 2390669"/>
                  <a:gd name="connsiteY1" fmla="*/ 3 h 2042149"/>
                  <a:gd name="connsiteX2" fmla="*/ 2390669 w 2390669"/>
                  <a:gd name="connsiteY2" fmla="*/ 2029697 h 204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0669" h="2042149">
                    <a:moveTo>
                      <a:pt x="0" y="2042149"/>
                    </a:moveTo>
                    <a:cubicBezTo>
                      <a:pt x="379767" y="1022113"/>
                      <a:pt x="759535" y="2078"/>
                      <a:pt x="1157980" y="3"/>
                    </a:cubicBezTo>
                    <a:cubicBezTo>
                      <a:pt x="1556425" y="-2072"/>
                      <a:pt x="1973547" y="1013812"/>
                      <a:pt x="2390669" y="2029697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051" name="TextBox 27"/>
            <p:cNvSpPr txBox="1">
              <a:spLocks noChangeArrowheads="1"/>
            </p:cNvSpPr>
            <p:nvPr/>
          </p:nvSpPr>
          <p:spPr bwMode="auto">
            <a:xfrm>
              <a:off x="7092280" y="5517232"/>
              <a:ext cx="1758414" cy="46166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</a:rPr>
                <a:t>marginalise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110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Warning about derivatives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555875" y="1844675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87625" y="4324350"/>
            <a:ext cx="37766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173413" y="2270125"/>
            <a:ext cx="2390775" cy="2043113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971550" y="2781300"/>
            <a:ext cx="1468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likelihood</a:t>
            </a: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3563938" y="4365625"/>
            <a:ext cx="158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708400" y="3068638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504D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851275" y="2270125"/>
            <a:ext cx="1008063" cy="511175"/>
            <a:chOff x="3851920" y="2270128"/>
            <a:chExt cx="1008112" cy="510800"/>
          </a:xfrm>
        </p:grpSpPr>
        <p:cxnSp>
          <p:nvCxnSpPr>
            <p:cNvPr id="3" name="Straight Connector 2"/>
            <p:cNvCxnSpPr>
              <a:stCxn id="6" idx="1"/>
            </p:cNvCxnSpPr>
            <p:nvPr/>
          </p:nvCxnSpPr>
          <p:spPr bwMode="auto">
            <a:xfrm flipH="1">
              <a:off x="3851920" y="2270128"/>
              <a:ext cx="479448" cy="510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>
              <a:stCxn id="6" idx="1"/>
            </p:cNvCxnSpPr>
            <p:nvPr/>
          </p:nvCxnSpPr>
          <p:spPr bwMode="auto">
            <a:xfrm>
              <a:off x="4331368" y="2270128"/>
              <a:ext cx="528664" cy="510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5065" name="TextBox 12"/>
          <p:cNvSpPr txBox="1">
            <a:spLocks noChangeArrowheads="1"/>
          </p:cNvSpPr>
          <p:nvPr/>
        </p:nvSpPr>
        <p:spPr bwMode="auto">
          <a:xfrm>
            <a:off x="755650" y="4899025"/>
            <a:ext cx="52482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dL/dparameter= (B-A)/dp</a:t>
            </a:r>
          </a:p>
          <a:p>
            <a:endParaRPr lang="en-US"/>
          </a:p>
          <a:p>
            <a:r>
              <a:rPr lang="en-US"/>
              <a:t>Or can approximate using q parabola</a:t>
            </a:r>
          </a:p>
          <a:p>
            <a:endParaRPr lang="en-US"/>
          </a:p>
          <a:p>
            <a:r>
              <a:rPr lang="en-US"/>
              <a:t>Numerically must test if this is stable</a:t>
            </a:r>
          </a:p>
        </p:txBody>
      </p:sp>
      <p:sp>
        <p:nvSpPr>
          <p:cNvPr id="45066" name="TextBox 13"/>
          <p:cNvSpPr txBox="1">
            <a:spLocks noChangeArrowheads="1"/>
          </p:cNvSpPr>
          <p:nvPr/>
        </p:nvSpPr>
        <p:spPr bwMode="auto">
          <a:xfrm>
            <a:off x="3419475" y="2420938"/>
            <a:ext cx="43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45067" name="TextBox 17"/>
          <p:cNvSpPr txBox="1">
            <a:spLocks noChangeArrowheads="1"/>
          </p:cNvSpPr>
          <p:nvPr/>
        </p:nvSpPr>
        <p:spPr bwMode="auto">
          <a:xfrm>
            <a:off x="4067175" y="1844675"/>
            <a:ext cx="433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4532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60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91440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197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Warning about the two terms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47638" y="4508500"/>
            <a:ext cx="8991600" cy="20447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we use both terms and get twice the information?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 not usually (almost never in cosmology)</a:t>
            </a: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827088" y="2133600"/>
            <a:ext cx="7291387" cy="711200"/>
            <a:chOff x="720" y="1200"/>
            <a:chExt cx="4593" cy="44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270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8913"/>
            <a:ext cx="44196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Fisher matrices must be positive definite </a:t>
            </a:r>
            <a:endParaRPr lang="en-US" dirty="0"/>
          </a:p>
          <a:p>
            <a:pPr>
              <a:defRPr/>
            </a:pPr>
            <a:r>
              <a:rPr lang="en-US" dirty="0" smtClean="0"/>
              <a:t>A positive definite matrix has 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ONLY POSITIVE EIGENVALUES </a:t>
            </a:r>
          </a:p>
          <a:p>
            <a:pPr lvl="1">
              <a:defRPr/>
            </a:pPr>
            <a:r>
              <a:rPr lang="en-US" dirty="0" smtClean="0"/>
              <a:t>Because by definition the likelihood surface is assumed to be single peaked 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818063" y="1419225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49813" y="3898900"/>
            <a:ext cx="3776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435600" y="1844675"/>
            <a:ext cx="2390775" cy="2043113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34" name="TextBox 7"/>
          <p:cNvSpPr txBox="1">
            <a:spLocks noChangeArrowheads="1"/>
          </p:cNvSpPr>
          <p:nvPr/>
        </p:nvSpPr>
        <p:spPr bwMode="auto">
          <a:xfrm>
            <a:off x="5826125" y="3940175"/>
            <a:ext cx="1587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970588" y="2643188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504D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250825" y="5300663"/>
            <a:ext cx="88185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>
                <a:solidFill>
                  <a:srgbClr val="FF0000"/>
                </a:solidFill>
              </a:rPr>
              <a:t>Can get non-positive definite due to numerical inaccuracies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>
                <a:solidFill>
                  <a:srgbClr val="FF0000"/>
                </a:solidFill>
              </a:rPr>
              <a:t>Corresponds to a convex(negatively) curved surface </a:t>
            </a:r>
          </a:p>
          <a:p>
            <a:pPr marL="800100" lvl="1" indent="-342900">
              <a:buFont typeface="Arial" charset="0"/>
              <a:buChar char="•"/>
            </a:pPr>
            <a:endParaRPr lang="en-US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>
                <a:solidFill>
                  <a:srgbClr val="FF0000"/>
                </a:solidFill>
              </a:rPr>
              <a:t>Should always check matrices </a:t>
            </a:r>
          </a:p>
        </p:txBody>
      </p:sp>
      <p:sp>
        <p:nvSpPr>
          <p:cNvPr id="11" name="Freeform 10"/>
          <p:cNvSpPr/>
          <p:nvPr/>
        </p:nvSpPr>
        <p:spPr>
          <a:xfrm rot="10800000">
            <a:off x="5364163" y="-171450"/>
            <a:ext cx="2390775" cy="2043113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Fisher Future Forecasting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now have a tool with which we can predict the accuracy of future experiments!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easily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Calculate expected parameter errors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Combine experiments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Change variables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Add extra parameters</a:t>
            </a:r>
          </a:p>
        </p:txBody>
      </p:sp>
      <p:grpSp>
        <p:nvGrpSpPr>
          <p:cNvPr id="49155" name="Group 4"/>
          <p:cNvGrpSpPr>
            <a:grpSpLocks/>
          </p:cNvGrpSpPr>
          <p:nvPr/>
        </p:nvGrpSpPr>
        <p:grpSpPr bwMode="auto">
          <a:xfrm>
            <a:off x="990600" y="2133600"/>
            <a:ext cx="7291388" cy="711200"/>
            <a:chOff x="720" y="1200"/>
            <a:chExt cx="4593" cy="448"/>
          </a:xfrm>
        </p:grpSpPr>
        <p:pic>
          <p:nvPicPr>
            <p:cNvPr id="645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451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45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4520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452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40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shear the mean shear is zero, the information is in the covariance so (Hu, 1999)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This is what is used to make predictions for cosmic shear and dark energy experiments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72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62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Dark Energy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Expect constraints of 1% from Euclid </a:t>
            </a:r>
          </a:p>
        </p:txBody>
      </p:sp>
      <p:sp>
        <p:nvSpPr>
          <p:cNvPr id="51203" name="Rectangle 1"/>
          <p:cNvSpPr>
            <a:spLocks noChangeArrowheads="1"/>
          </p:cNvSpPr>
          <p:nvPr/>
        </p:nvSpPr>
        <p:spPr bwMode="auto">
          <a:xfrm>
            <a:off x="7092950" y="4868863"/>
            <a:ext cx="5746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01788"/>
            <a:ext cx="5689600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1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theory: y=mx</a:t>
            </a:r>
          </a:p>
          <a:p>
            <a:pPr>
              <a:defRPr/>
            </a:pPr>
            <a:r>
              <a:rPr lang="en-US" dirty="0" smtClean="0"/>
              <a:t>Experiment can measure </a:t>
            </a:r>
            <a:r>
              <a:rPr lang="en-US" dirty="0" err="1" smtClean="0"/>
              <a:t>σ</a:t>
            </a:r>
            <a:r>
              <a:rPr lang="en-US" dirty="0" smtClean="0"/>
              <a:t>(y)</a:t>
            </a:r>
          </a:p>
          <a:p>
            <a:pPr>
              <a:defRPr/>
            </a:pPr>
            <a:r>
              <a:rPr lang="en-US" dirty="0" smtClean="0"/>
              <a:t>Question: what x value is best?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dm</a:t>
            </a:r>
            <a:r>
              <a:rPr lang="en-US" dirty="0" smtClean="0"/>
              <a:t>=x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 smtClean="0"/>
              <a:t>F</a:t>
            </a:r>
            <a:r>
              <a:rPr lang="en-US" baseline="-25000" dirty="0" err="1" smtClean="0"/>
              <a:t>mm</a:t>
            </a:r>
            <a:r>
              <a:rPr lang="en-US" dirty="0" smtClean="0"/>
              <a:t>=(1/σ</a:t>
            </a:r>
            <a:r>
              <a:rPr lang="en-US" baseline="30000" dirty="0" smtClean="0"/>
              <a:t>2</a:t>
            </a:r>
            <a:r>
              <a:rPr lang="en-US" dirty="0" smtClean="0"/>
              <a:t>(y))x</a:t>
            </a:r>
            <a:r>
              <a:rPr lang="en-US" baseline="30000" dirty="0" smtClean="0"/>
              <a:t>2</a:t>
            </a:r>
            <a:endParaRPr lang="en-US" baseline="30000" dirty="0"/>
          </a:p>
          <a:p>
            <a:pPr>
              <a:defRPr/>
            </a:pPr>
            <a:r>
              <a:rPr lang="en-US" dirty="0" err="1" smtClean="0"/>
              <a:t>σ</a:t>
            </a:r>
            <a:r>
              <a:rPr lang="en-US" dirty="0" smtClean="0"/>
              <a:t>(m)=√[F</a:t>
            </a:r>
            <a:r>
              <a:rPr lang="en-US" baseline="30000" dirty="0" smtClean="0"/>
              <a:t>-1</a:t>
            </a:r>
            <a:r>
              <a:rPr lang="en-US" baseline="-25000" dirty="0" smtClean="0"/>
              <a:t>mm</a:t>
            </a:r>
            <a:r>
              <a:rPr lang="en-US" dirty="0" smtClean="0"/>
              <a:t>]=√[σ</a:t>
            </a:r>
            <a:r>
              <a:rPr lang="en-US" baseline="30000" dirty="0" smtClean="0"/>
              <a:t>2</a:t>
            </a:r>
            <a:r>
              <a:rPr lang="en-US" dirty="0" smtClean="0"/>
              <a:t>(y) x</a:t>
            </a:r>
            <a:r>
              <a:rPr lang="en-US" baseline="30000" dirty="0" smtClean="0"/>
              <a:t>-2</a:t>
            </a:r>
            <a:r>
              <a:rPr lang="en-US" dirty="0" smtClean="0"/>
              <a:t>]=</a:t>
            </a:r>
            <a:r>
              <a:rPr lang="en-US" dirty="0" err="1" smtClean="0"/>
              <a:t>σ</a:t>
            </a:r>
            <a:r>
              <a:rPr lang="en-US" dirty="0" smtClean="0"/>
              <a:t>(y) x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</a:p>
          <a:p>
            <a:pPr marL="0" indent="0">
              <a:buFontTx/>
              <a:buNone/>
              <a:defRPr/>
            </a:pPr>
            <a:endParaRPr lang="en-US" baseline="30000" dirty="0"/>
          </a:p>
          <a:p>
            <a:pPr>
              <a:defRPr/>
            </a:pPr>
            <a:r>
              <a:rPr lang="en-US" dirty="0" smtClean="0"/>
              <a:t>Better measure of m at large x</a:t>
            </a:r>
          </a:p>
          <a:p>
            <a:pPr>
              <a:defRPr/>
            </a:pPr>
            <a:endParaRPr lang="en-US" baseline="30000" dirty="0"/>
          </a:p>
          <a:p>
            <a:pPr>
              <a:defRPr/>
            </a:pPr>
            <a:endParaRPr lang="en-US" baseline="30000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52226" name="Group 4"/>
          <p:cNvGrpSpPr>
            <a:grpSpLocks/>
          </p:cNvGrpSpPr>
          <p:nvPr/>
        </p:nvGrpSpPr>
        <p:grpSpPr bwMode="auto">
          <a:xfrm>
            <a:off x="1042988" y="115888"/>
            <a:ext cx="7291387" cy="711200"/>
            <a:chOff x="720" y="1200"/>
            <a:chExt cx="4593" cy="44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579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the (Fisher) Matrix?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Lets expand a likelihood surface about the maximum likelihood point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 write this as a Gaussian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Where the Hessian (covariance) is 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543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60833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38800"/>
            <a:ext cx="3276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17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theory: w(z)=w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+w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(1-a)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Experiment can measure σ(C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l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what redshift/area?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aseline="30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aseline="30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1042988" y="115888"/>
            <a:ext cx="7291387" cy="711200"/>
            <a:chOff x="720" y="1200"/>
            <a:chExt cx="4593" cy="448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361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175"/>
            <a:ext cx="52832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6300788" y="981075"/>
            <a:ext cx="431800" cy="172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276" name="TextBox 7"/>
          <p:cNvSpPr txBox="1">
            <a:spLocks noChangeArrowheads="1"/>
          </p:cNvSpPr>
          <p:nvPr/>
        </p:nvSpPr>
        <p:spPr bwMode="auto">
          <a:xfrm>
            <a:off x="6084888" y="2636838"/>
            <a:ext cx="2817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Know from </a:t>
            </a:r>
          </a:p>
          <a:p>
            <a:r>
              <a:rPr lang="en-US"/>
              <a:t>Theory/Simulations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643438" y="836613"/>
            <a:ext cx="2016125" cy="1871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4278" name="Group 4"/>
          <p:cNvGrpSpPr>
            <a:grpSpLocks/>
          </p:cNvGrpSpPr>
          <p:nvPr/>
        </p:nvGrpSpPr>
        <p:grpSpPr bwMode="auto">
          <a:xfrm>
            <a:off x="900113" y="4292600"/>
            <a:ext cx="7291387" cy="711200"/>
            <a:chOff x="720" y="1200"/>
            <a:chExt cx="4593" cy="448"/>
          </a:xfrm>
        </p:grpSpPr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4279" name="TextBox 17"/>
          <p:cNvSpPr txBox="1">
            <a:spLocks noChangeArrowheads="1"/>
          </p:cNvSpPr>
          <p:nvPr/>
        </p:nvSpPr>
        <p:spPr bwMode="auto">
          <a:xfrm>
            <a:off x="5364163" y="5013325"/>
            <a:ext cx="3109912" cy="461963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Mean is shear is zero </a:t>
            </a:r>
          </a:p>
        </p:txBody>
      </p:sp>
      <p:cxnSp>
        <p:nvCxnSpPr>
          <p:cNvPr id="20" name="Straight Connector 19"/>
          <p:cNvCxnSpPr>
            <a:endCxn id="15" idx="2"/>
          </p:cNvCxnSpPr>
          <p:nvPr/>
        </p:nvCxnSpPr>
        <p:spPr bwMode="auto">
          <a:xfrm>
            <a:off x="5219700" y="4149725"/>
            <a:ext cx="2716213" cy="752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292725" y="4149725"/>
            <a:ext cx="2735263" cy="7921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282" name="Rectangle 23"/>
          <p:cNvSpPr>
            <a:spLocks noChangeArrowheads="1"/>
          </p:cNvSpPr>
          <p:nvPr/>
        </p:nvSpPr>
        <p:spPr bwMode="auto">
          <a:xfrm>
            <a:off x="3851275" y="4868863"/>
            <a:ext cx="417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/>
          </a:p>
        </p:txBody>
      </p:sp>
      <p:sp>
        <p:nvSpPr>
          <p:cNvPr id="54283" name="Rectangle 24"/>
          <p:cNvSpPr>
            <a:spLocks noChangeArrowheads="1"/>
          </p:cNvSpPr>
          <p:nvPr/>
        </p:nvSpPr>
        <p:spPr bwMode="auto">
          <a:xfrm>
            <a:off x="3419475" y="4868863"/>
            <a:ext cx="425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Zapf Dingbats" charset="0"/>
                <a:cs typeface="Zapf Dingbats" charset="0"/>
                <a:sym typeface="Zapf Dingbats" charset="0"/>
              </a:rPr>
              <a:t>✓</a:t>
            </a:r>
            <a:endParaRPr lang="en-US"/>
          </a:p>
        </p:txBody>
      </p:sp>
      <p:pic>
        <p:nvPicPr>
          <p:cNvPr id="54284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3151188" cy="25209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766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Hu 1999</a:t>
            </a:r>
          </a:p>
        </p:txBody>
      </p:sp>
      <p:pic>
        <p:nvPicPr>
          <p:cNvPr id="552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78488" cy="2106613"/>
          </a:xfrm>
          <a:prstGeom prst="rect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611188" y="4581525"/>
            <a:ext cx="78660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l+1/2 sums over m-modes</a:t>
            </a:r>
          </a:p>
          <a:p>
            <a:r>
              <a:rPr lang="en-US"/>
              <a:t>f</a:t>
            </a:r>
            <a:r>
              <a:rPr lang="en-US" baseline="-25000"/>
              <a:t>sky </a:t>
            </a:r>
            <a:r>
              <a:rPr lang="en-US"/>
              <a:t>scales the covariance with the survey area</a:t>
            </a:r>
          </a:p>
          <a:p>
            <a:endParaRPr lang="en-US"/>
          </a:p>
          <a:p>
            <a:r>
              <a:rPr lang="en-US"/>
              <a:t>Note also need to include noise on covariance </a:t>
            </a:r>
            <a:r>
              <a:rPr lang="en-US" b="1"/>
              <a:t>C</a:t>
            </a:r>
            <a:r>
              <a:rPr lang="en-US"/>
              <a:t>=C(l)+N</a:t>
            </a:r>
          </a:p>
          <a:p>
            <a:r>
              <a:rPr lang="en-US">
                <a:solidFill>
                  <a:srgbClr val="800000"/>
                </a:solidFill>
              </a:rPr>
              <a:t>N=σ(e)/n</a:t>
            </a:r>
            <a:r>
              <a:rPr lang="en-US" baseline="-25000">
                <a:solidFill>
                  <a:srgbClr val="800000"/>
                </a:solidFill>
              </a:rPr>
              <a:t>galaxy</a:t>
            </a:r>
            <a:r>
              <a:rPr lang="en-US">
                <a:solidFill>
                  <a:srgbClr val="800000"/>
                </a:solidFill>
              </a:rPr>
              <a:t> 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765175"/>
            <a:ext cx="5803900" cy="1409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03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we have address is: 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Given an experiment how accurate can I measure parameter values?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Alternative/additional question is 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How accurately can I determine a model (set of parameters)</a:t>
            </a:r>
          </a:p>
        </p:txBody>
      </p:sp>
    </p:spTree>
    <p:extLst>
      <p:ext uri="{BB962C8B-B14F-4D97-AF65-F5344CB8AC3E}">
        <p14:creationId xmlns:p14="http://schemas.microsoft.com/office/powerpoint/2010/main" val="327173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8" y="914400"/>
            <a:ext cx="8991600" cy="5754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Bayes’ Theorem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Measure likelihood of data given parameters </a:t>
            </a:r>
          </a:p>
          <a:p>
            <a:pPr eaLnBrk="1" hangingPunct="1">
              <a:defRPr/>
            </a:pPr>
            <a:r>
              <a:rPr lang="en-US" sz="2000" dirty="0" smtClean="0"/>
              <a:t>Assume prior on parameters</a:t>
            </a:r>
          </a:p>
          <a:p>
            <a:pPr eaLnBrk="1" hangingPunct="1">
              <a:defRPr/>
            </a:pPr>
            <a:r>
              <a:rPr lang="en-US" sz="2000" dirty="0" smtClean="0"/>
              <a:t>Evidence for a Model (set of parameters) 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82423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179388" y="46529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Posterior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900113" y="3429000"/>
            <a:ext cx="792162" cy="1152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350" name="TextBox 7"/>
          <p:cNvSpPr txBox="1">
            <a:spLocks noChangeArrowheads="1"/>
          </p:cNvSpPr>
          <p:nvPr/>
        </p:nvSpPr>
        <p:spPr bwMode="auto">
          <a:xfrm>
            <a:off x="5148263" y="1125538"/>
            <a:ext cx="838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Prior</a:t>
            </a:r>
          </a:p>
        </p:txBody>
      </p:sp>
      <p:sp>
        <p:nvSpPr>
          <p:cNvPr id="57351" name="TextBox 8"/>
          <p:cNvSpPr txBox="1">
            <a:spLocks noChangeArrowheads="1"/>
          </p:cNvSpPr>
          <p:nvPr/>
        </p:nvSpPr>
        <p:spPr bwMode="auto">
          <a:xfrm>
            <a:off x="6443663" y="1484313"/>
            <a:ext cx="1571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Likelihood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859338" y="1557338"/>
            <a:ext cx="649287" cy="792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372225" y="1989138"/>
            <a:ext cx="792163" cy="43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354" name="TextBox 14"/>
          <p:cNvSpPr txBox="1">
            <a:spLocks noChangeArrowheads="1"/>
          </p:cNvSpPr>
          <p:nvPr/>
        </p:nvSpPr>
        <p:spPr bwMode="auto">
          <a:xfrm>
            <a:off x="6875463" y="3789363"/>
            <a:ext cx="145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349444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How to compute expected evidence?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47638" y="914400"/>
            <a:ext cx="8991600" cy="5683250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Evidence</a:t>
            </a: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Bayes Factor=Ratio of Evidences</a:t>
            </a: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37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765175"/>
            <a:ext cx="3530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8638"/>
            <a:ext cx="6430962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013325"/>
            <a:ext cx="5287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53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What does the Bayes factor mean?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sz="2400" dirty="0" smtClean="0"/>
          </a:p>
          <a:p>
            <a:pPr marL="0" indent="0"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Odds: how much would you gamble?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Jeffereys</a:t>
            </a:r>
            <a:r>
              <a:rPr lang="en-US" sz="2400" dirty="0" smtClean="0"/>
              <a:t> Scale (take with a pinch of salt)</a:t>
            </a:r>
          </a:p>
          <a:p>
            <a:pPr lvl="1" eaLnBrk="1" hangingPunct="1">
              <a:defRPr/>
            </a:pPr>
            <a:r>
              <a:rPr lang="en-US" sz="2000" dirty="0" err="1" smtClean="0"/>
              <a:t>LnB</a:t>
            </a:r>
            <a:r>
              <a:rPr lang="en-US" sz="2000" dirty="0" smtClean="0"/>
              <a:t> </a:t>
            </a:r>
            <a:r>
              <a:rPr lang="en-US" sz="2000" u="sng" dirty="0" smtClean="0"/>
              <a:t>&lt;</a:t>
            </a:r>
            <a:r>
              <a:rPr lang="en-US" sz="2000" dirty="0" smtClean="0"/>
              <a:t> 1 “inconclusive”</a:t>
            </a:r>
          </a:p>
          <a:p>
            <a:pPr lvl="1" eaLnBrk="1" hangingPunct="1">
              <a:defRPr/>
            </a:pPr>
            <a:r>
              <a:rPr lang="en-US" sz="2000" dirty="0" smtClean="0"/>
              <a:t>1&lt; </a:t>
            </a:r>
            <a:r>
              <a:rPr lang="en-US" sz="2000" dirty="0" err="1" smtClean="0"/>
              <a:t>LnB</a:t>
            </a:r>
            <a:r>
              <a:rPr lang="en-US" sz="2000" dirty="0" smtClean="0"/>
              <a:t> </a:t>
            </a:r>
            <a:r>
              <a:rPr lang="en-US" sz="2000" u="sng" dirty="0" smtClean="0"/>
              <a:t>&lt;</a:t>
            </a:r>
            <a:r>
              <a:rPr lang="en-US" sz="2000" dirty="0" smtClean="0"/>
              <a:t> 2.5 “significant” odds ~1:12 </a:t>
            </a:r>
          </a:p>
          <a:p>
            <a:pPr lvl="1" eaLnBrk="1" hangingPunct="1">
              <a:defRPr/>
            </a:pPr>
            <a:r>
              <a:rPr lang="en-US" sz="2000" dirty="0" smtClean="0"/>
              <a:t>2.5 &lt; </a:t>
            </a:r>
            <a:r>
              <a:rPr lang="en-US" sz="2000" dirty="0" err="1" smtClean="0"/>
              <a:t>LnB</a:t>
            </a:r>
            <a:r>
              <a:rPr lang="en-US" sz="2000" dirty="0" smtClean="0"/>
              <a:t> &lt; 5.0 “strong” odds ~1:150</a:t>
            </a:r>
          </a:p>
          <a:p>
            <a:pPr lvl="1" eaLnBrk="1" hangingPunct="1">
              <a:defRPr/>
            </a:pPr>
            <a:r>
              <a:rPr lang="en-US" sz="2000" dirty="0" err="1" smtClean="0"/>
              <a:t>LnB</a:t>
            </a:r>
            <a:r>
              <a:rPr lang="en-US" sz="2000" dirty="0" smtClean="0"/>
              <a:t> &gt; 5.0 “decisive”  odds better than 1:150</a:t>
            </a:r>
          </a:p>
          <a:p>
            <a:pPr marL="457200" lvl="1" indent="0" eaLnBrk="1" hangingPunct="1">
              <a:buFont typeface="Times" charset="0"/>
              <a:buNone/>
              <a:defRPr/>
            </a:pPr>
            <a:endParaRPr lang="en-US" sz="2000" dirty="0" smtClean="0"/>
          </a:p>
          <a:p>
            <a:pPr marL="57150" indent="0" eaLnBrk="1" hangingPunct="1">
              <a:buFontTx/>
              <a:buNone/>
              <a:defRPr/>
            </a:pPr>
            <a:endParaRPr lang="en-US" sz="2400" dirty="0" smtClean="0"/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12875"/>
            <a:ext cx="44561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5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Can assume Gaussian likelihoods and perform the integration (Heavens, Kitching, Verde, 2008)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Can compute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from the Fisher matrix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the expected evidence for </a:t>
            </a:r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nested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models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Other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similar approaches in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Trotta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(2008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“Occam Factor” can be seen</a:t>
            </a: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76104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49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Occam Factor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Occam’s Razor: Simpler models are prefered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Stops you over fitting your data </a:t>
            </a:r>
          </a:p>
        </p:txBody>
      </p:sp>
      <p:pic>
        <p:nvPicPr>
          <p:cNvPr id="614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0"/>
            <a:ext cx="1016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1042988" y="2413000"/>
            <a:ext cx="0" cy="4032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42988" y="6445250"/>
            <a:ext cx="7192962" cy="7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Multiply 8"/>
          <p:cNvSpPr/>
          <p:nvPr/>
        </p:nvSpPr>
        <p:spPr bwMode="auto">
          <a:xfrm>
            <a:off x="2484438" y="4508500"/>
            <a:ext cx="358775" cy="433388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3924300" y="2852738"/>
            <a:ext cx="360363" cy="4318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508625" y="2349500"/>
            <a:ext cx="358775" cy="4318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1619250" y="5589588"/>
            <a:ext cx="360363" cy="4318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Multiply 12"/>
          <p:cNvSpPr/>
          <p:nvPr/>
        </p:nvSpPr>
        <p:spPr bwMode="auto">
          <a:xfrm>
            <a:off x="4859338" y="3860800"/>
            <a:ext cx="360362" cy="4318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Multiply 13"/>
          <p:cNvSpPr/>
          <p:nvPr/>
        </p:nvSpPr>
        <p:spPr bwMode="auto">
          <a:xfrm>
            <a:off x="6804025" y="2708275"/>
            <a:ext cx="360363" cy="433388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1116013" y="2276475"/>
            <a:ext cx="5976937" cy="39608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eform 20"/>
          <p:cNvSpPr>
            <a:spLocks/>
          </p:cNvSpPr>
          <p:nvPr/>
        </p:nvSpPr>
        <p:spPr bwMode="auto">
          <a:xfrm>
            <a:off x="1866900" y="2646363"/>
            <a:ext cx="5262563" cy="2984500"/>
          </a:xfrm>
          <a:custGeom>
            <a:avLst/>
            <a:gdLst>
              <a:gd name="T0" fmla="*/ 0 w 5263394"/>
              <a:gd name="T1" fmla="*/ 2984500 h 2983402"/>
              <a:gd name="T2" fmla="*/ 15298 w 5263394"/>
              <a:gd name="T3" fmla="*/ 2525346 h 2983402"/>
              <a:gd name="T4" fmla="*/ 76491 w 5263394"/>
              <a:gd name="T5" fmla="*/ 2402905 h 2983402"/>
              <a:gd name="T6" fmla="*/ 122385 w 5263394"/>
              <a:gd name="T7" fmla="*/ 2280464 h 2983402"/>
              <a:gd name="T8" fmla="*/ 137683 w 5263394"/>
              <a:gd name="T9" fmla="*/ 2219243 h 2983402"/>
              <a:gd name="T10" fmla="*/ 198876 w 5263394"/>
              <a:gd name="T11" fmla="*/ 2142718 h 2983402"/>
              <a:gd name="T12" fmla="*/ 336559 w 5263394"/>
              <a:gd name="T13" fmla="*/ 1974361 h 2983402"/>
              <a:gd name="T14" fmla="*/ 474242 w 5263394"/>
              <a:gd name="T15" fmla="*/ 1943751 h 2983402"/>
              <a:gd name="T16" fmla="*/ 734311 w 5263394"/>
              <a:gd name="T17" fmla="*/ 1913141 h 2983402"/>
              <a:gd name="T18" fmla="*/ 856697 w 5263394"/>
              <a:gd name="T19" fmla="*/ 1928446 h 2983402"/>
              <a:gd name="T20" fmla="*/ 887293 w 5263394"/>
              <a:gd name="T21" fmla="*/ 1974361 h 2983402"/>
              <a:gd name="T22" fmla="*/ 1070870 w 5263394"/>
              <a:gd name="T23" fmla="*/ 2035582 h 2983402"/>
              <a:gd name="T24" fmla="*/ 1193256 w 5263394"/>
              <a:gd name="T25" fmla="*/ 1989667 h 2983402"/>
              <a:gd name="T26" fmla="*/ 1269746 w 5263394"/>
              <a:gd name="T27" fmla="*/ 1867226 h 2983402"/>
              <a:gd name="T28" fmla="*/ 1392131 w 5263394"/>
              <a:gd name="T29" fmla="*/ 1591734 h 2983402"/>
              <a:gd name="T30" fmla="*/ 1453325 w 5263394"/>
              <a:gd name="T31" fmla="*/ 1408072 h 2983402"/>
              <a:gd name="T32" fmla="*/ 1499218 w 5263394"/>
              <a:gd name="T33" fmla="*/ 1239716 h 2983402"/>
              <a:gd name="T34" fmla="*/ 1560412 w 5263394"/>
              <a:gd name="T35" fmla="*/ 1071359 h 2983402"/>
              <a:gd name="T36" fmla="*/ 1652200 w 5263394"/>
              <a:gd name="T37" fmla="*/ 918308 h 2983402"/>
              <a:gd name="T38" fmla="*/ 1805182 w 5263394"/>
              <a:gd name="T39" fmla="*/ 704036 h 2983402"/>
              <a:gd name="T40" fmla="*/ 1881672 w 5263394"/>
              <a:gd name="T41" fmla="*/ 642815 h 2983402"/>
              <a:gd name="T42" fmla="*/ 1927567 w 5263394"/>
              <a:gd name="T43" fmla="*/ 581595 h 2983402"/>
              <a:gd name="T44" fmla="*/ 1973461 w 5263394"/>
              <a:gd name="T45" fmla="*/ 535680 h 2983402"/>
              <a:gd name="T46" fmla="*/ 1988759 w 5263394"/>
              <a:gd name="T47" fmla="*/ 474460 h 2983402"/>
              <a:gd name="T48" fmla="*/ 2080548 w 5263394"/>
              <a:gd name="T49" fmla="*/ 397933 h 2983402"/>
              <a:gd name="T50" fmla="*/ 2157039 w 5263394"/>
              <a:gd name="T51" fmla="*/ 382629 h 2983402"/>
              <a:gd name="T52" fmla="*/ 2202933 w 5263394"/>
              <a:gd name="T53" fmla="*/ 367323 h 2983402"/>
              <a:gd name="T54" fmla="*/ 2432406 w 5263394"/>
              <a:gd name="T55" fmla="*/ 397933 h 2983402"/>
              <a:gd name="T56" fmla="*/ 2478300 w 5263394"/>
              <a:gd name="T57" fmla="*/ 459154 h 2983402"/>
              <a:gd name="T58" fmla="*/ 2539493 w 5263394"/>
              <a:gd name="T59" fmla="*/ 581595 h 2983402"/>
              <a:gd name="T60" fmla="*/ 2570089 w 5263394"/>
              <a:gd name="T61" fmla="*/ 627511 h 2983402"/>
              <a:gd name="T62" fmla="*/ 2646580 w 5263394"/>
              <a:gd name="T63" fmla="*/ 749952 h 2983402"/>
              <a:gd name="T64" fmla="*/ 2677176 w 5263394"/>
              <a:gd name="T65" fmla="*/ 841783 h 2983402"/>
              <a:gd name="T66" fmla="*/ 2707772 w 5263394"/>
              <a:gd name="T67" fmla="*/ 887698 h 2983402"/>
              <a:gd name="T68" fmla="*/ 2738369 w 5263394"/>
              <a:gd name="T69" fmla="*/ 948918 h 2983402"/>
              <a:gd name="T70" fmla="*/ 2799561 w 5263394"/>
              <a:gd name="T71" fmla="*/ 1071359 h 2983402"/>
              <a:gd name="T72" fmla="*/ 2860754 w 5263394"/>
              <a:gd name="T73" fmla="*/ 1132580 h 2983402"/>
              <a:gd name="T74" fmla="*/ 2921947 w 5263394"/>
              <a:gd name="T75" fmla="*/ 1239716 h 2983402"/>
              <a:gd name="T76" fmla="*/ 2983139 w 5263394"/>
              <a:gd name="T77" fmla="*/ 1285631 h 2983402"/>
              <a:gd name="T78" fmla="*/ 3013735 w 5263394"/>
              <a:gd name="T79" fmla="*/ 1331546 h 2983402"/>
              <a:gd name="T80" fmla="*/ 3105525 w 5263394"/>
              <a:gd name="T81" fmla="*/ 1377462 h 2983402"/>
              <a:gd name="T82" fmla="*/ 3151418 w 5263394"/>
              <a:gd name="T83" fmla="*/ 1408072 h 2983402"/>
              <a:gd name="T84" fmla="*/ 3212611 w 5263394"/>
              <a:gd name="T85" fmla="*/ 1392766 h 2983402"/>
              <a:gd name="T86" fmla="*/ 3243208 w 5263394"/>
              <a:gd name="T87" fmla="*/ 1362156 h 2983402"/>
              <a:gd name="T88" fmla="*/ 3289102 w 5263394"/>
              <a:gd name="T89" fmla="*/ 1300936 h 2983402"/>
              <a:gd name="T90" fmla="*/ 3334996 w 5263394"/>
              <a:gd name="T91" fmla="*/ 1178496 h 2983402"/>
              <a:gd name="T92" fmla="*/ 3350295 w 5263394"/>
              <a:gd name="T93" fmla="*/ 1056055 h 2983402"/>
              <a:gd name="T94" fmla="*/ 3380891 w 5263394"/>
              <a:gd name="T95" fmla="*/ 795867 h 2983402"/>
              <a:gd name="T96" fmla="*/ 3396189 w 5263394"/>
              <a:gd name="T97" fmla="*/ 719342 h 2983402"/>
              <a:gd name="T98" fmla="*/ 3411487 w 5263394"/>
              <a:gd name="T99" fmla="*/ 550985 h 2983402"/>
              <a:gd name="T100" fmla="*/ 3442083 w 5263394"/>
              <a:gd name="T101" fmla="*/ 275492 h 2983402"/>
              <a:gd name="T102" fmla="*/ 3503276 w 5263394"/>
              <a:gd name="T103" fmla="*/ 107136 h 2983402"/>
              <a:gd name="T104" fmla="*/ 3549171 w 5263394"/>
              <a:gd name="T105" fmla="*/ 61221 h 2983402"/>
              <a:gd name="T106" fmla="*/ 3610363 w 5263394"/>
              <a:gd name="T107" fmla="*/ 45916 h 2983402"/>
              <a:gd name="T108" fmla="*/ 3717450 w 5263394"/>
              <a:gd name="T109" fmla="*/ 15306 h 2983402"/>
              <a:gd name="T110" fmla="*/ 3946923 w 5263394"/>
              <a:gd name="T111" fmla="*/ 0 h 2983402"/>
              <a:gd name="T112" fmla="*/ 4880109 w 5263394"/>
              <a:gd name="T113" fmla="*/ 15306 h 2983402"/>
              <a:gd name="T114" fmla="*/ 5048389 w 5263394"/>
              <a:gd name="T115" fmla="*/ 45916 h 2983402"/>
              <a:gd name="T116" fmla="*/ 5109582 w 5263394"/>
              <a:gd name="T117" fmla="*/ 76526 h 2983402"/>
              <a:gd name="T118" fmla="*/ 5155476 w 5263394"/>
              <a:gd name="T119" fmla="*/ 91831 h 2983402"/>
              <a:gd name="T120" fmla="*/ 5201371 w 5263394"/>
              <a:gd name="T121" fmla="*/ 122441 h 2983402"/>
              <a:gd name="T122" fmla="*/ 5231967 w 5263394"/>
              <a:gd name="T123" fmla="*/ 168357 h 2983402"/>
              <a:gd name="T124" fmla="*/ 5262563 w 5263394"/>
              <a:gd name="T125" fmla="*/ 260188 h 298340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263394" h="2983402">
                <a:moveTo>
                  <a:pt x="0" y="2983402"/>
                </a:moveTo>
                <a:cubicBezTo>
                  <a:pt x="5100" y="2830407"/>
                  <a:pt x="-4671" y="2676189"/>
                  <a:pt x="15300" y="2524417"/>
                </a:cubicBezTo>
                <a:cubicBezTo>
                  <a:pt x="21251" y="2479192"/>
                  <a:pt x="58219" y="2443811"/>
                  <a:pt x="76503" y="2402021"/>
                </a:cubicBezTo>
                <a:cubicBezTo>
                  <a:pt x="93969" y="2362101"/>
                  <a:pt x="108624" y="2320962"/>
                  <a:pt x="122404" y="2279625"/>
                </a:cubicBezTo>
                <a:cubicBezTo>
                  <a:pt x="129054" y="2259677"/>
                  <a:pt x="127493" y="2236808"/>
                  <a:pt x="137705" y="2218427"/>
                </a:cubicBezTo>
                <a:cubicBezTo>
                  <a:pt x="153565" y="2189881"/>
                  <a:pt x="180792" y="2169100"/>
                  <a:pt x="198907" y="2141930"/>
                </a:cubicBezTo>
                <a:cubicBezTo>
                  <a:pt x="243068" y="2075692"/>
                  <a:pt x="233346" y="2008053"/>
                  <a:pt x="336612" y="1973635"/>
                </a:cubicBezTo>
                <a:cubicBezTo>
                  <a:pt x="425943" y="1943861"/>
                  <a:pt x="339680" y="1969961"/>
                  <a:pt x="474317" y="1943036"/>
                </a:cubicBezTo>
                <a:cubicBezTo>
                  <a:pt x="651096" y="1907683"/>
                  <a:pt x="353081" y="1941770"/>
                  <a:pt x="734427" y="1912437"/>
                </a:cubicBezTo>
                <a:cubicBezTo>
                  <a:pt x="775229" y="1917537"/>
                  <a:pt x="818653" y="1912467"/>
                  <a:pt x="856832" y="1927737"/>
                </a:cubicBezTo>
                <a:cubicBezTo>
                  <a:pt x="873905" y="1934566"/>
                  <a:pt x="874430" y="1960633"/>
                  <a:pt x="887433" y="1973635"/>
                </a:cubicBezTo>
                <a:cubicBezTo>
                  <a:pt x="934871" y="2021070"/>
                  <a:pt x="1010217" y="2024697"/>
                  <a:pt x="1071039" y="2034833"/>
                </a:cubicBezTo>
                <a:cubicBezTo>
                  <a:pt x="1111841" y="2019534"/>
                  <a:pt x="1157186" y="2013105"/>
                  <a:pt x="1193444" y="1988935"/>
                </a:cubicBezTo>
                <a:cubicBezTo>
                  <a:pt x="1264676" y="1941450"/>
                  <a:pt x="1244340" y="1922870"/>
                  <a:pt x="1269947" y="1866539"/>
                </a:cubicBezTo>
                <a:cubicBezTo>
                  <a:pt x="1336598" y="1719918"/>
                  <a:pt x="1337226" y="1756508"/>
                  <a:pt x="1392351" y="1591148"/>
                </a:cubicBezTo>
                <a:lnTo>
                  <a:pt x="1453554" y="1407554"/>
                </a:lnTo>
                <a:cubicBezTo>
                  <a:pt x="1477029" y="1266709"/>
                  <a:pt x="1454092" y="1363999"/>
                  <a:pt x="1499455" y="1239260"/>
                </a:cubicBezTo>
                <a:cubicBezTo>
                  <a:pt x="1514249" y="1198580"/>
                  <a:pt x="1538931" y="1111700"/>
                  <a:pt x="1560658" y="1070965"/>
                </a:cubicBezTo>
                <a:cubicBezTo>
                  <a:pt x="1588648" y="1018488"/>
                  <a:pt x="1621860" y="968968"/>
                  <a:pt x="1652461" y="917970"/>
                </a:cubicBezTo>
                <a:cubicBezTo>
                  <a:pt x="1692350" y="851492"/>
                  <a:pt x="1750367" y="747855"/>
                  <a:pt x="1805467" y="703777"/>
                </a:cubicBezTo>
                <a:cubicBezTo>
                  <a:pt x="1830968" y="683378"/>
                  <a:pt x="1858877" y="665670"/>
                  <a:pt x="1881969" y="642579"/>
                </a:cubicBezTo>
                <a:cubicBezTo>
                  <a:pt x="1900001" y="624548"/>
                  <a:pt x="1911275" y="600741"/>
                  <a:pt x="1927871" y="581381"/>
                </a:cubicBezTo>
                <a:cubicBezTo>
                  <a:pt x="1941953" y="564953"/>
                  <a:pt x="1958472" y="550782"/>
                  <a:pt x="1973773" y="535483"/>
                </a:cubicBezTo>
                <a:cubicBezTo>
                  <a:pt x="1978873" y="515084"/>
                  <a:pt x="1978640" y="492541"/>
                  <a:pt x="1989073" y="474285"/>
                </a:cubicBezTo>
                <a:cubicBezTo>
                  <a:pt x="1999897" y="455344"/>
                  <a:pt x="2057832" y="406428"/>
                  <a:pt x="2080877" y="397787"/>
                </a:cubicBezTo>
                <a:cubicBezTo>
                  <a:pt x="2105227" y="388656"/>
                  <a:pt x="2132150" y="388795"/>
                  <a:pt x="2157380" y="382488"/>
                </a:cubicBezTo>
                <a:cubicBezTo>
                  <a:pt x="2173026" y="378577"/>
                  <a:pt x="2187981" y="372288"/>
                  <a:pt x="2203281" y="367188"/>
                </a:cubicBezTo>
                <a:cubicBezTo>
                  <a:pt x="2279784" y="377388"/>
                  <a:pt x="2359570" y="373382"/>
                  <a:pt x="2432790" y="397787"/>
                </a:cubicBezTo>
                <a:cubicBezTo>
                  <a:pt x="2456981" y="405850"/>
                  <a:pt x="2463869" y="438236"/>
                  <a:pt x="2478691" y="458985"/>
                </a:cubicBezTo>
                <a:cubicBezTo>
                  <a:pt x="2537775" y="541697"/>
                  <a:pt x="2482678" y="466957"/>
                  <a:pt x="2539894" y="581381"/>
                </a:cubicBezTo>
                <a:cubicBezTo>
                  <a:pt x="2548118" y="597828"/>
                  <a:pt x="2560749" y="611687"/>
                  <a:pt x="2570495" y="627280"/>
                </a:cubicBezTo>
                <a:cubicBezTo>
                  <a:pt x="2662748" y="774876"/>
                  <a:pt x="2577088" y="644820"/>
                  <a:pt x="2646998" y="749676"/>
                </a:cubicBezTo>
                <a:cubicBezTo>
                  <a:pt x="2657198" y="780275"/>
                  <a:pt x="2664498" y="811999"/>
                  <a:pt x="2677599" y="841473"/>
                </a:cubicBezTo>
                <a:cubicBezTo>
                  <a:pt x="2685067" y="858276"/>
                  <a:pt x="2699077" y="871406"/>
                  <a:pt x="2708200" y="887371"/>
                </a:cubicBezTo>
                <a:cubicBezTo>
                  <a:pt x="2719516" y="907173"/>
                  <a:pt x="2729816" y="927606"/>
                  <a:pt x="2738801" y="948569"/>
                </a:cubicBezTo>
                <a:cubicBezTo>
                  <a:pt x="2768538" y="1017950"/>
                  <a:pt x="2736527" y="989359"/>
                  <a:pt x="2800003" y="1070965"/>
                </a:cubicBezTo>
                <a:cubicBezTo>
                  <a:pt x="2817716" y="1093737"/>
                  <a:pt x="2840805" y="1111764"/>
                  <a:pt x="2861206" y="1132163"/>
                </a:cubicBezTo>
                <a:cubicBezTo>
                  <a:pt x="2873206" y="1156162"/>
                  <a:pt x="2900782" y="1217636"/>
                  <a:pt x="2922408" y="1239260"/>
                </a:cubicBezTo>
                <a:cubicBezTo>
                  <a:pt x="2940440" y="1257291"/>
                  <a:pt x="2965578" y="1267127"/>
                  <a:pt x="2983610" y="1285158"/>
                </a:cubicBezTo>
                <a:cubicBezTo>
                  <a:pt x="2996613" y="1298160"/>
                  <a:pt x="3001208" y="1318054"/>
                  <a:pt x="3014211" y="1331056"/>
                </a:cubicBezTo>
                <a:cubicBezTo>
                  <a:pt x="3058060" y="1374902"/>
                  <a:pt x="3056239" y="1352068"/>
                  <a:pt x="3106015" y="1376955"/>
                </a:cubicBezTo>
                <a:cubicBezTo>
                  <a:pt x="3122462" y="1385178"/>
                  <a:pt x="3136616" y="1397354"/>
                  <a:pt x="3151916" y="1407554"/>
                </a:cubicBezTo>
                <a:cubicBezTo>
                  <a:pt x="3172317" y="1402454"/>
                  <a:pt x="3194309" y="1401658"/>
                  <a:pt x="3213118" y="1392254"/>
                </a:cubicBezTo>
                <a:cubicBezTo>
                  <a:pt x="3226020" y="1385803"/>
                  <a:pt x="3234485" y="1372736"/>
                  <a:pt x="3243720" y="1361655"/>
                </a:cubicBezTo>
                <a:cubicBezTo>
                  <a:pt x="3260045" y="1342066"/>
                  <a:pt x="3277237" y="1322747"/>
                  <a:pt x="3289621" y="1300457"/>
                </a:cubicBezTo>
                <a:cubicBezTo>
                  <a:pt x="3304865" y="1273019"/>
                  <a:pt x="3324071" y="1212413"/>
                  <a:pt x="3335523" y="1178062"/>
                </a:cubicBezTo>
                <a:cubicBezTo>
                  <a:pt x="3340623" y="1137263"/>
                  <a:pt x="3346283" y="1096531"/>
                  <a:pt x="3350824" y="1055666"/>
                </a:cubicBezTo>
                <a:cubicBezTo>
                  <a:pt x="3365330" y="925124"/>
                  <a:pt x="3361959" y="912363"/>
                  <a:pt x="3381425" y="795574"/>
                </a:cubicBezTo>
                <a:cubicBezTo>
                  <a:pt x="3385700" y="769924"/>
                  <a:pt x="3391625" y="744576"/>
                  <a:pt x="3396725" y="719077"/>
                </a:cubicBezTo>
                <a:cubicBezTo>
                  <a:pt x="3401825" y="662979"/>
                  <a:pt x="3407348" y="606917"/>
                  <a:pt x="3412026" y="550782"/>
                </a:cubicBezTo>
                <a:cubicBezTo>
                  <a:pt x="3425276" y="391790"/>
                  <a:pt x="3415866" y="391347"/>
                  <a:pt x="3442627" y="275391"/>
                </a:cubicBezTo>
                <a:cubicBezTo>
                  <a:pt x="3462149" y="190800"/>
                  <a:pt x="3456693" y="163656"/>
                  <a:pt x="3503829" y="107097"/>
                </a:cubicBezTo>
                <a:cubicBezTo>
                  <a:pt x="3517682" y="90475"/>
                  <a:pt x="3530944" y="71933"/>
                  <a:pt x="3549731" y="61198"/>
                </a:cubicBezTo>
                <a:cubicBezTo>
                  <a:pt x="3567989" y="50766"/>
                  <a:pt x="3590714" y="51676"/>
                  <a:pt x="3610933" y="45899"/>
                </a:cubicBezTo>
                <a:cubicBezTo>
                  <a:pt x="3646892" y="35626"/>
                  <a:pt x="3680163" y="19286"/>
                  <a:pt x="3718037" y="15300"/>
                </a:cubicBezTo>
                <a:cubicBezTo>
                  <a:pt x="3794289" y="7274"/>
                  <a:pt x="3871043" y="5100"/>
                  <a:pt x="3947546" y="0"/>
                </a:cubicBezTo>
                <a:lnTo>
                  <a:pt x="4880880" y="15300"/>
                </a:lnTo>
                <a:cubicBezTo>
                  <a:pt x="4903897" y="15987"/>
                  <a:pt x="5021428" y="40348"/>
                  <a:pt x="5049186" y="45899"/>
                </a:cubicBezTo>
                <a:cubicBezTo>
                  <a:pt x="5069587" y="56099"/>
                  <a:pt x="5089424" y="67514"/>
                  <a:pt x="5110389" y="76498"/>
                </a:cubicBezTo>
                <a:cubicBezTo>
                  <a:pt x="5125213" y="82851"/>
                  <a:pt x="5141865" y="84585"/>
                  <a:pt x="5156290" y="91797"/>
                </a:cubicBezTo>
                <a:cubicBezTo>
                  <a:pt x="5172738" y="100020"/>
                  <a:pt x="5186891" y="112196"/>
                  <a:pt x="5202192" y="122396"/>
                </a:cubicBezTo>
                <a:cubicBezTo>
                  <a:pt x="5212392" y="137696"/>
                  <a:pt x="5225324" y="151492"/>
                  <a:pt x="5232793" y="168295"/>
                </a:cubicBezTo>
                <a:cubicBezTo>
                  <a:pt x="5245893" y="197769"/>
                  <a:pt x="5263394" y="260092"/>
                  <a:pt x="5263394" y="260092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TextBox 21"/>
          <p:cNvSpPr txBox="1">
            <a:spLocks noChangeArrowheads="1"/>
          </p:cNvSpPr>
          <p:nvPr/>
        </p:nvSpPr>
        <p:spPr bwMode="auto">
          <a:xfrm>
            <a:off x="7288213" y="2708275"/>
            <a:ext cx="1820862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Would need</a:t>
            </a:r>
          </a:p>
          <a:p>
            <a:r>
              <a:rPr lang="en-US">
                <a:solidFill>
                  <a:srgbClr val="008000"/>
                </a:solidFill>
              </a:rPr>
              <a:t>More </a:t>
            </a:r>
          </a:p>
          <a:p>
            <a:r>
              <a:rPr lang="en-US">
                <a:solidFill>
                  <a:srgbClr val="008000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3458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from neutrino mass from weak lensing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Neutrinos have mass = model A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Neutrinos do not have mass = model B 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0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the Fisher Matrix?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Hessian Matrix has some nice properties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Conditional Error on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Marginal error on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124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24400"/>
            <a:ext cx="2209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4859338" y="6092825"/>
            <a:ext cx="382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Matrix inversion performed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4859338" y="5300663"/>
            <a:ext cx="0" cy="792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711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from neutrino mass from weak lensing </a:t>
            </a: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60575"/>
            <a:ext cx="5324475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Box 1"/>
          <p:cNvSpPr txBox="1">
            <a:spLocks noChangeArrowheads="1"/>
          </p:cNvSpPr>
          <p:nvPr/>
        </p:nvSpPr>
        <p:spPr bwMode="auto">
          <a:xfrm>
            <a:off x="6804025" y="4652963"/>
            <a:ext cx="1443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inconclusive</a:t>
            </a:r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6804025" y="3933825"/>
            <a:ext cx="1211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significant</a:t>
            </a:r>
          </a:p>
        </p:txBody>
      </p:sp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6804025" y="3573463"/>
            <a:ext cx="827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strong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6804025" y="3132138"/>
            <a:ext cx="1019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decisive</a:t>
            </a:r>
          </a:p>
        </p:txBody>
      </p:sp>
      <p:sp>
        <p:nvSpPr>
          <p:cNvPr id="63496" name="TextBox 4"/>
          <p:cNvSpPr txBox="1">
            <a:spLocks noChangeArrowheads="1"/>
          </p:cNvSpPr>
          <p:nvPr/>
        </p:nvSpPr>
        <p:spPr bwMode="auto">
          <a:xfrm>
            <a:off x="34925" y="6396038"/>
            <a:ext cx="3208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Euclid-like survey: Kitching et al. 2008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28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943600"/>
          </a:xfrm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will we learn?</a:t>
            </a:r>
          </a:p>
          <a:p>
            <a:pPr lvl="1" eaLnBrk="1" hangingPunct="1"/>
            <a:r>
              <a:rPr lang="en-US">
                <a:solidFill>
                  <a:schemeClr val="bg2"/>
                </a:solidFill>
                <a:latin typeface="Arial" charset="0"/>
                <a:ea typeface="ＭＳ Ｐゴシック" charset="0"/>
              </a:rPr>
              <a:t>Fisher matrices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Likelihood sampling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Likelihood Sampling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914400"/>
            <a:ext cx="4495800" cy="5638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have </a:t>
            </a:r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at least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 cosmological parameters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Others may be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non-zero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functions of scale and/or redshift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w(z)+1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b(z,k)-1</a:t>
            </a:r>
          </a:p>
        </p:txBody>
      </p:sp>
      <p:pic>
        <p:nvPicPr>
          <p:cNvPr id="655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981075"/>
            <a:ext cx="35179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25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268538" y="1628775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00288" y="4108450"/>
            <a:ext cx="3775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3276600" y="4149725"/>
            <a:ext cx="1928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</a:t>
            </a:r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284163" y="1587500"/>
            <a:ext cx="1928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</a:t>
            </a: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2339975" y="1700213"/>
            <a:ext cx="3600450" cy="2376487"/>
          </a:xfrm>
          <a:prstGeom prst="rect">
            <a:avLst/>
          </a:prstGeom>
          <a:pattFill prst="smGrid">
            <a:fgClr>
              <a:schemeClr val="tx1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6567" name="TextBox 8"/>
          <p:cNvSpPr txBox="1">
            <a:spLocks noChangeArrowheads="1"/>
          </p:cNvSpPr>
          <p:nvPr/>
        </p:nvSpPr>
        <p:spPr bwMode="auto">
          <a:xfrm>
            <a:off x="168275" y="4868863"/>
            <a:ext cx="89646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Grid. Evaluate likelihood function at a grid of points in </a:t>
            </a:r>
          </a:p>
          <a:p>
            <a:r>
              <a:rPr lang="en-US"/>
              <a:t>parameter space</a:t>
            </a:r>
          </a:p>
          <a:p>
            <a:endParaRPr lang="en-US"/>
          </a:p>
          <a:p>
            <a:r>
              <a:rPr lang="en-US"/>
              <a:t>What is wrong with this approach?     N</a:t>
            </a:r>
            <a:r>
              <a:rPr lang="en-US" baseline="300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4942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MCMC Methods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147638" y="914400"/>
            <a:ext cx="8991600" cy="93027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Monte Carlo </a:t>
            </a:r>
            <a:r>
              <a:rPr lang="en-US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Markov Chain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7" name="TextBox 3"/>
          <p:cNvSpPr txBox="1">
            <a:spLocks noChangeArrowheads="1"/>
          </p:cNvSpPr>
          <p:nvPr/>
        </p:nvSpPr>
        <p:spPr bwMode="auto">
          <a:xfrm>
            <a:off x="323850" y="3573463"/>
            <a:ext cx="5129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6600"/>
                </a:solidFill>
              </a:rPr>
              <a:t>Randomly Sample Likelihood Space</a:t>
            </a:r>
          </a:p>
        </p:txBody>
      </p:sp>
      <p:cxnSp>
        <p:nvCxnSpPr>
          <p:cNvPr id="6" name="Straight Arrow Connector 5"/>
          <p:cNvCxnSpPr>
            <a:stCxn id="67587" idx="0"/>
          </p:cNvCxnSpPr>
          <p:nvPr/>
        </p:nvCxnSpPr>
        <p:spPr bwMode="auto">
          <a:xfrm flipH="1" flipV="1">
            <a:off x="1692275" y="1484313"/>
            <a:ext cx="1195388" cy="2089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589" name="TextBox 6"/>
          <p:cNvSpPr txBox="1">
            <a:spLocks noChangeArrowheads="1"/>
          </p:cNvSpPr>
          <p:nvPr/>
        </p:nvSpPr>
        <p:spPr bwMode="auto">
          <a:xfrm>
            <a:off x="3276600" y="4581525"/>
            <a:ext cx="5910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A chain of likelihood (or other) evaluations</a:t>
            </a:r>
          </a:p>
          <a:p>
            <a:r>
              <a:rPr lang="en-US">
                <a:solidFill>
                  <a:srgbClr val="008000"/>
                </a:solidFill>
              </a:rPr>
              <a:t>that is “</a:t>
            </a:r>
            <a:r>
              <a:rPr lang="en-US" altLang="ja-JP">
                <a:solidFill>
                  <a:srgbClr val="008000"/>
                </a:solidFill>
              </a:rPr>
              <a:t>memoryless</a:t>
            </a:r>
            <a:r>
              <a:rPr lang="en-US">
                <a:solidFill>
                  <a:srgbClr val="008000"/>
                </a:solidFill>
              </a:rPr>
              <a:t>”</a:t>
            </a:r>
            <a:r>
              <a:rPr lang="en-US" altLang="ja-JP">
                <a:solidFill>
                  <a:srgbClr val="008000"/>
                </a:solidFill>
              </a:rPr>
              <a:t> 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67589" idx="0"/>
          </p:cNvCxnSpPr>
          <p:nvPr/>
        </p:nvCxnSpPr>
        <p:spPr bwMode="auto">
          <a:xfrm flipH="1" flipV="1">
            <a:off x="4427538" y="1484313"/>
            <a:ext cx="1804987" cy="3097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0693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Metropolis-Hastings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likelihood space with a random walk</a:t>
            </a:r>
          </a:p>
          <a:p>
            <a:pPr eaLnBrk="1" hangingPunct="1">
              <a:defRPr/>
            </a:pPr>
            <a:endParaRPr lang="en-US" dirty="0" smtClean="0"/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400" dirty="0" smtClean="0"/>
              <a:t>Pick a point in parameter space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400" dirty="0" smtClean="0"/>
              <a:t>Evaluate likelihood L(x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400" dirty="0" smtClean="0"/>
              <a:t>Pick a new random point x</a:t>
            </a:r>
            <a:r>
              <a:rPr lang="en-US" sz="2400" baseline="-25000" dirty="0" smtClean="0"/>
              <a:t>i+1 </a:t>
            </a:r>
            <a:r>
              <a:rPr lang="en-US" sz="2400" dirty="0" smtClean="0"/>
              <a:t>from a </a:t>
            </a:r>
            <a:r>
              <a:rPr lang="en-US" sz="2400" i="1" dirty="0" smtClean="0"/>
              <a:t>proposal distribution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400" dirty="0" smtClean="0"/>
              <a:t>Evaluate likelihood L(x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)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400" dirty="0" smtClean="0"/>
              <a:t>If a=L(x</a:t>
            </a:r>
            <a:r>
              <a:rPr lang="en-US" sz="2400" baseline="-25000" dirty="0" smtClean="0"/>
              <a:t>i+1</a:t>
            </a:r>
            <a:r>
              <a:rPr lang="en-US" sz="2400" dirty="0" smtClean="0"/>
              <a:t>)/L(x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r>
              <a:rPr lang="en-US" sz="2400" u="sng" dirty="0" smtClean="0"/>
              <a:t>&gt;</a:t>
            </a:r>
            <a:r>
              <a:rPr lang="en-US" sz="2400" dirty="0" smtClean="0"/>
              <a:t>1 ACCEPT (and </a:t>
            </a:r>
            <a:r>
              <a:rPr lang="en-US" sz="2400" dirty="0" err="1" smtClean="0"/>
              <a:t>goto</a:t>
            </a:r>
            <a:r>
              <a:rPr lang="en-US" sz="2400" dirty="0" smtClean="0"/>
              <a:t> 3) 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400" dirty="0" smtClean="0"/>
              <a:t>Accept with probability a</a:t>
            </a:r>
          </a:p>
          <a:p>
            <a:pPr marL="914400" lvl="1" indent="-514350" eaLnBrk="1" hangingPunct="1">
              <a:defRPr/>
            </a:pPr>
            <a:r>
              <a:rPr lang="en-US" sz="2000" dirty="0" smtClean="0"/>
              <a:t>Draw a uniform random number b and if b&lt;a ACCEPT else reject</a:t>
            </a:r>
          </a:p>
        </p:txBody>
      </p:sp>
    </p:spTree>
    <p:extLst>
      <p:ext uri="{BB962C8B-B14F-4D97-AF65-F5344CB8AC3E}">
        <p14:creationId xmlns:p14="http://schemas.microsoft.com/office/powerpoint/2010/main" val="168197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963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57338"/>
            <a:ext cx="39497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3995738" y="1700213"/>
            <a:ext cx="5054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What choice of proposal?</a:t>
            </a:r>
          </a:p>
          <a:p>
            <a:endParaRPr lang="en-US"/>
          </a:p>
          <a:p>
            <a:r>
              <a:rPr lang="en-US"/>
              <a:t>Common to choose multivariate</a:t>
            </a:r>
          </a:p>
          <a:p>
            <a:r>
              <a:rPr lang="en-US"/>
              <a:t>Gaussian (inefficient for degenerate </a:t>
            </a:r>
          </a:p>
          <a:p>
            <a:r>
              <a:rPr lang="en-US"/>
              <a:t>parameters)</a:t>
            </a:r>
          </a:p>
          <a:p>
            <a:endParaRPr lang="en-US"/>
          </a:p>
          <a:p>
            <a:r>
              <a:rPr lang="en-US"/>
              <a:t>Could also choose the Fisher </a:t>
            </a:r>
          </a:p>
          <a:p>
            <a:r>
              <a:rPr lang="en-US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54500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 bwMode="auto">
          <a:xfrm>
            <a:off x="6156325" y="2420938"/>
            <a:ext cx="792163" cy="7921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795963" y="2276475"/>
            <a:ext cx="792162" cy="7921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80063" y="2565400"/>
            <a:ext cx="792162" cy="79216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435600" y="2852738"/>
            <a:ext cx="792163" cy="7921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0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8" y="914400"/>
            <a:ext cx="3200400" cy="5638800"/>
          </a:xfrm>
        </p:spPr>
        <p:txBody>
          <a:bodyPr/>
          <a:lstStyle/>
          <a:p>
            <a:pPr marL="514350" indent="-514350" eaLnBrk="1" hangingPunct="1">
              <a:buFontTx/>
              <a:buAutoNum type="arabicParenR"/>
              <a:defRPr/>
            </a:pPr>
            <a:r>
              <a:rPr lang="en-US" sz="2000" dirty="0" smtClean="0"/>
              <a:t>Pick a point in parameter space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000" dirty="0" smtClean="0"/>
              <a:t>Evaluate likelihood L(x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000" dirty="0" smtClean="0"/>
              <a:t>Pick a new random point x</a:t>
            </a:r>
            <a:r>
              <a:rPr lang="en-US" sz="2000" baseline="-25000" dirty="0" smtClean="0"/>
              <a:t>i+1 </a:t>
            </a:r>
            <a:r>
              <a:rPr lang="en-US" sz="2000" dirty="0" smtClean="0"/>
              <a:t>from a </a:t>
            </a:r>
            <a:r>
              <a:rPr lang="en-US" sz="2000" i="1" dirty="0" smtClean="0"/>
              <a:t>proposal distribution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000" dirty="0" smtClean="0"/>
              <a:t>Evaluate likelihood L(x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)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000" dirty="0" smtClean="0"/>
              <a:t>If a=L(x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)/L(x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r>
              <a:rPr lang="en-US" sz="2000" u="sng" dirty="0" smtClean="0"/>
              <a:t>&gt;</a:t>
            </a:r>
            <a:r>
              <a:rPr lang="en-US" sz="2000" dirty="0" smtClean="0"/>
              <a:t>1 ACCEPT (and </a:t>
            </a:r>
            <a:r>
              <a:rPr lang="en-US" sz="2000" dirty="0" err="1" smtClean="0"/>
              <a:t>goto</a:t>
            </a:r>
            <a:r>
              <a:rPr lang="en-US" sz="2000" dirty="0" smtClean="0"/>
              <a:t> 3) </a:t>
            </a:r>
          </a:p>
          <a:p>
            <a:pPr marL="514350" indent="-514350" eaLnBrk="1" hangingPunct="1">
              <a:buFontTx/>
              <a:buAutoNum type="arabicParenR"/>
              <a:defRPr/>
            </a:pPr>
            <a:r>
              <a:rPr lang="en-US" sz="2000" dirty="0" smtClean="0"/>
              <a:t>Accept with probability a</a:t>
            </a:r>
          </a:p>
          <a:p>
            <a:pPr marL="914400" lvl="1" indent="-514350" eaLnBrk="1" hangingPunct="1">
              <a:defRPr/>
            </a:pPr>
            <a:r>
              <a:rPr lang="en-US" sz="1800" dirty="0" smtClean="0"/>
              <a:t>Draw a uniform random number b and if b&lt;a ACCEPT else reject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219700" y="1341438"/>
            <a:ext cx="33338" cy="2478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53038" y="3819525"/>
            <a:ext cx="3775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665" name="TextBox 5"/>
          <p:cNvSpPr txBox="1">
            <a:spLocks noChangeArrowheads="1"/>
          </p:cNvSpPr>
          <p:nvPr/>
        </p:nvSpPr>
        <p:spPr bwMode="auto">
          <a:xfrm>
            <a:off x="6227763" y="3860800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</a:t>
            </a:r>
          </a:p>
        </p:txBody>
      </p:sp>
      <p:sp>
        <p:nvSpPr>
          <p:cNvPr id="70666" name="TextBox 6"/>
          <p:cNvSpPr txBox="1">
            <a:spLocks noChangeArrowheads="1"/>
          </p:cNvSpPr>
          <p:nvPr/>
        </p:nvSpPr>
        <p:spPr bwMode="auto">
          <a:xfrm>
            <a:off x="3236913" y="1300163"/>
            <a:ext cx="1928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</a:t>
            </a:r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5724525" y="31416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867400" y="2852738"/>
            <a:ext cx="217488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309" name="TextBox 13"/>
          <p:cNvSpPr txBox="1">
            <a:spLocks noChangeArrowheads="1"/>
          </p:cNvSpPr>
          <p:nvPr/>
        </p:nvSpPr>
        <p:spPr bwMode="auto">
          <a:xfrm>
            <a:off x="6084888" y="2781300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L2&gt;L1</a:t>
            </a:r>
          </a:p>
        </p:txBody>
      </p:sp>
      <p:sp>
        <p:nvSpPr>
          <p:cNvPr id="70670" name="TextBox 15"/>
          <p:cNvSpPr txBox="1">
            <a:spLocks noChangeArrowheads="1"/>
          </p:cNvSpPr>
          <p:nvPr/>
        </p:nvSpPr>
        <p:spPr bwMode="auto">
          <a:xfrm>
            <a:off x="5940425" y="3141663"/>
            <a:ext cx="38417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L1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084888" y="25654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300788" y="24923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L3&gt;L2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5795963" y="25654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19700" y="2276475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L4&lt;L3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19700" y="1773238"/>
            <a:ext cx="854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Rand(B)</a:t>
            </a:r>
          </a:p>
          <a:p>
            <a:r>
              <a:rPr lang="en-US" sz="1400"/>
              <a:t>L4/L3&gt;B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43663" y="270827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59563" y="2781300"/>
            <a:ext cx="688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L4&lt;L3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659563" y="2997200"/>
            <a:ext cx="854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Rand(B)</a:t>
            </a:r>
          </a:p>
          <a:p>
            <a:r>
              <a:rPr lang="en-US" sz="1400"/>
              <a:t>L4/L3&lt;B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659563" y="234950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335588" y="4046538"/>
            <a:ext cx="31750" cy="2478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67338" y="6524625"/>
            <a:ext cx="3776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682" name="TextBox 33"/>
          <p:cNvSpPr txBox="1">
            <a:spLocks noChangeArrowheads="1"/>
          </p:cNvSpPr>
          <p:nvPr/>
        </p:nvSpPr>
        <p:spPr bwMode="auto">
          <a:xfrm>
            <a:off x="6343650" y="6565900"/>
            <a:ext cx="193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</a:t>
            </a:r>
          </a:p>
        </p:txBody>
      </p:sp>
      <p:sp>
        <p:nvSpPr>
          <p:cNvPr id="70683" name="TextBox 34"/>
          <p:cNvSpPr txBox="1">
            <a:spLocks noChangeArrowheads="1"/>
          </p:cNvSpPr>
          <p:nvPr/>
        </p:nvSpPr>
        <p:spPr bwMode="auto">
          <a:xfrm>
            <a:off x="3351213" y="4005263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</a:t>
            </a:r>
          </a:p>
        </p:txBody>
      </p:sp>
      <p:sp>
        <p:nvSpPr>
          <p:cNvPr id="70684" name="Oval 35"/>
          <p:cNvSpPr>
            <a:spLocks noChangeArrowheads="1"/>
          </p:cNvSpPr>
          <p:nvPr/>
        </p:nvSpPr>
        <p:spPr bwMode="auto">
          <a:xfrm>
            <a:off x="5580063" y="616585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85" name="Oval 36"/>
          <p:cNvSpPr>
            <a:spLocks noChangeArrowheads="1"/>
          </p:cNvSpPr>
          <p:nvPr/>
        </p:nvSpPr>
        <p:spPr bwMode="auto">
          <a:xfrm>
            <a:off x="5867400" y="5876925"/>
            <a:ext cx="217488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86" name="Oval 37"/>
          <p:cNvSpPr>
            <a:spLocks noChangeArrowheads="1"/>
          </p:cNvSpPr>
          <p:nvPr/>
        </p:nvSpPr>
        <p:spPr bwMode="auto">
          <a:xfrm>
            <a:off x="6084888" y="55165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87" name="Oval 38"/>
          <p:cNvSpPr>
            <a:spLocks noChangeArrowheads="1"/>
          </p:cNvSpPr>
          <p:nvPr/>
        </p:nvSpPr>
        <p:spPr bwMode="auto">
          <a:xfrm>
            <a:off x="6372225" y="5732463"/>
            <a:ext cx="215900" cy="2174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88" name="Oval 40"/>
          <p:cNvSpPr>
            <a:spLocks noChangeArrowheads="1"/>
          </p:cNvSpPr>
          <p:nvPr/>
        </p:nvSpPr>
        <p:spPr bwMode="auto">
          <a:xfrm>
            <a:off x="6588125" y="537368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89" name="Oval 41"/>
          <p:cNvSpPr>
            <a:spLocks noChangeArrowheads="1"/>
          </p:cNvSpPr>
          <p:nvPr/>
        </p:nvSpPr>
        <p:spPr bwMode="auto">
          <a:xfrm>
            <a:off x="6805613" y="51149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0" name="Oval 42"/>
          <p:cNvSpPr>
            <a:spLocks noChangeArrowheads="1"/>
          </p:cNvSpPr>
          <p:nvPr/>
        </p:nvSpPr>
        <p:spPr bwMode="auto">
          <a:xfrm>
            <a:off x="6921500" y="5378450"/>
            <a:ext cx="215900" cy="217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1" name="Oval 43"/>
          <p:cNvSpPr>
            <a:spLocks noChangeArrowheads="1"/>
          </p:cNvSpPr>
          <p:nvPr/>
        </p:nvSpPr>
        <p:spPr bwMode="auto">
          <a:xfrm>
            <a:off x="6958013" y="52673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2" name="Oval 44"/>
          <p:cNvSpPr>
            <a:spLocks noChangeArrowheads="1"/>
          </p:cNvSpPr>
          <p:nvPr/>
        </p:nvSpPr>
        <p:spPr bwMode="auto">
          <a:xfrm>
            <a:off x="7235825" y="53006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3" name="Oval 45"/>
          <p:cNvSpPr>
            <a:spLocks noChangeArrowheads="1"/>
          </p:cNvSpPr>
          <p:nvPr/>
        </p:nvSpPr>
        <p:spPr bwMode="auto">
          <a:xfrm>
            <a:off x="6011863" y="50133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4" name="Oval 46"/>
          <p:cNvSpPr>
            <a:spLocks noChangeArrowheads="1"/>
          </p:cNvSpPr>
          <p:nvPr/>
        </p:nvSpPr>
        <p:spPr bwMode="auto">
          <a:xfrm>
            <a:off x="6372225" y="50847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5" name="Oval 47"/>
          <p:cNvSpPr>
            <a:spLocks noChangeArrowheads="1"/>
          </p:cNvSpPr>
          <p:nvPr/>
        </p:nvSpPr>
        <p:spPr bwMode="auto">
          <a:xfrm>
            <a:off x="7092950" y="56610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6" name="Oval 48"/>
          <p:cNvSpPr>
            <a:spLocks noChangeArrowheads="1"/>
          </p:cNvSpPr>
          <p:nvPr/>
        </p:nvSpPr>
        <p:spPr bwMode="auto">
          <a:xfrm>
            <a:off x="6516688" y="4724400"/>
            <a:ext cx="215900" cy="217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7" name="Oval 49"/>
          <p:cNvSpPr>
            <a:spLocks noChangeArrowheads="1"/>
          </p:cNvSpPr>
          <p:nvPr/>
        </p:nvSpPr>
        <p:spPr bwMode="auto">
          <a:xfrm>
            <a:off x="6726238" y="52022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8" name="Oval 50"/>
          <p:cNvSpPr>
            <a:spLocks noChangeArrowheads="1"/>
          </p:cNvSpPr>
          <p:nvPr/>
        </p:nvSpPr>
        <p:spPr bwMode="auto">
          <a:xfrm>
            <a:off x="6084888" y="46529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699" name="Oval 51"/>
          <p:cNvSpPr>
            <a:spLocks noChangeArrowheads="1"/>
          </p:cNvSpPr>
          <p:nvPr/>
        </p:nvSpPr>
        <p:spPr bwMode="auto">
          <a:xfrm>
            <a:off x="6300788" y="53006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700" name="Oval 52"/>
          <p:cNvSpPr>
            <a:spLocks noChangeArrowheads="1"/>
          </p:cNvSpPr>
          <p:nvPr/>
        </p:nvSpPr>
        <p:spPr bwMode="auto">
          <a:xfrm>
            <a:off x="7451725" y="54451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701" name="Oval 53"/>
          <p:cNvSpPr>
            <a:spLocks noChangeArrowheads="1"/>
          </p:cNvSpPr>
          <p:nvPr/>
        </p:nvSpPr>
        <p:spPr bwMode="auto">
          <a:xfrm>
            <a:off x="7164388" y="5084763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702" name="Oval 54"/>
          <p:cNvSpPr>
            <a:spLocks noChangeArrowheads="1"/>
          </p:cNvSpPr>
          <p:nvPr/>
        </p:nvSpPr>
        <p:spPr bwMode="auto">
          <a:xfrm>
            <a:off x="7451725" y="56610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0703" name="Oval 55"/>
          <p:cNvSpPr>
            <a:spLocks noChangeArrowheads="1"/>
          </p:cNvSpPr>
          <p:nvPr/>
        </p:nvSpPr>
        <p:spPr bwMode="auto">
          <a:xfrm>
            <a:off x="7740650" y="587692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2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18" grpId="0" animBg="1"/>
      <p:bldP spid="13" grpId="0" animBg="1"/>
      <p:bldP spid="55309" grpId="0"/>
      <p:bldP spid="19" grpId="0" animBg="1"/>
      <p:bldP spid="20" grpId="0"/>
      <p:bldP spid="23" grpId="0" animBg="1"/>
      <p:bldP spid="23" grpId="1" animBg="1"/>
      <p:bldP spid="24" grpId="0"/>
      <p:bldP spid="24" grpId="1"/>
      <p:bldP spid="25" grpId="0"/>
      <p:bldP spid="25" grpId="1"/>
      <p:bldP spid="26" grpId="0" animBg="1"/>
      <p:bldP spid="27" grpId="0"/>
      <p:bldP spid="28" grpId="0"/>
      <p:bldP spid="28" grpId="1"/>
      <p:bldP spid="3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density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of points is proportional to the likelihood</a:t>
            </a:r>
          </a:p>
        </p:txBody>
      </p:sp>
      <p:pic>
        <p:nvPicPr>
          <p:cNvPr id="716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5883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Box 4"/>
          <p:cNvSpPr txBox="1">
            <a:spLocks noChangeArrowheads="1"/>
          </p:cNvSpPr>
          <p:nvPr/>
        </p:nvSpPr>
        <p:spPr bwMode="auto">
          <a:xfrm>
            <a:off x="6948488" y="30686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“run in”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219700" y="3357563"/>
            <a:ext cx="17287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549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Convergence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2225" y="814388"/>
            <a:ext cx="8991600" cy="5638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When to stop (never!) 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But chain will “converge” 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Gelman-Rubin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“variance between chains consistent with variance within a chain”</a:t>
            </a:r>
          </a:p>
          <a:p>
            <a:pPr lvl="1" eaLnBrk="1" hangingPunct="1"/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</a:rPr>
              <a:t>Run multiple chains</a:t>
            </a:r>
            <a:r>
              <a:rPr lang="en-US" sz="2400">
                <a:latin typeface="Arial" charset="0"/>
                <a:ea typeface="ＭＳ Ｐゴシック" charset="0"/>
              </a:rPr>
              <a:t>; m group of n chains n chains</a:t>
            </a:r>
          </a:p>
          <a:p>
            <a:pPr lvl="1" eaLnBrk="1" hangingPunct="1"/>
            <a:endParaRPr lang="en-US" sz="24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W=mean variance over chains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B=variance between chains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σ unbiased estimate of target </a:t>
            </a: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m groups of n chains</a:t>
            </a:r>
          </a:p>
          <a:p>
            <a:pPr lvl="1" eaLnBrk="1" hangingPunct="1"/>
            <a:endParaRPr lang="en-US" sz="24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400">
                <a:latin typeface="Arial" charset="0"/>
                <a:ea typeface="ＭＳ Ｐゴシック" charset="0"/>
              </a:rPr>
              <a:t>V=1 means convergence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3571875"/>
            <a:ext cx="278923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661025"/>
            <a:ext cx="2651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09" name="Rectangle 1"/>
          <p:cNvSpPr>
            <a:spLocks noChangeArrowheads="1"/>
          </p:cNvSpPr>
          <p:nvPr/>
        </p:nvSpPr>
        <p:spPr bwMode="auto">
          <a:xfrm>
            <a:off x="5364163" y="6021388"/>
            <a:ext cx="215900" cy="287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6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692275" y="115888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24025" y="2595563"/>
            <a:ext cx="37750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309813" y="542925"/>
            <a:ext cx="2390775" cy="2041525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07950" y="1052513"/>
            <a:ext cx="146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likelihood</a:t>
            </a:r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2700338" y="2636838"/>
            <a:ext cx="158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843213" y="1341438"/>
            <a:ext cx="12969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504D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>
          <a:xfrm flipH="1" flipV="1">
            <a:off x="4395788" y="3541713"/>
            <a:ext cx="31750" cy="247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27538" y="6021388"/>
            <a:ext cx="3776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58" name="TextBox 11"/>
          <p:cNvSpPr txBox="1">
            <a:spLocks noChangeArrowheads="1"/>
          </p:cNvSpPr>
          <p:nvPr/>
        </p:nvSpPr>
        <p:spPr bwMode="auto">
          <a:xfrm>
            <a:off x="5403850" y="6062663"/>
            <a:ext cx="1928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2</a:t>
            </a:r>
          </a:p>
        </p:txBody>
      </p:sp>
      <p:sp>
        <p:nvSpPr>
          <p:cNvPr id="27659" name="TextBox 12"/>
          <p:cNvSpPr txBox="1">
            <a:spLocks noChangeArrowheads="1"/>
          </p:cNvSpPr>
          <p:nvPr/>
        </p:nvSpPr>
        <p:spPr bwMode="auto">
          <a:xfrm>
            <a:off x="2411413" y="3500438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parameter  1</a:t>
            </a:r>
          </a:p>
        </p:txBody>
      </p:sp>
      <p:sp>
        <p:nvSpPr>
          <p:cNvPr id="3" name="Oval 2"/>
          <p:cNvSpPr/>
          <p:nvPr/>
        </p:nvSpPr>
        <p:spPr bwMode="auto">
          <a:xfrm rot="1568148">
            <a:off x="4664075" y="4064000"/>
            <a:ext cx="3313113" cy="12207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372225" y="3284538"/>
            <a:ext cx="1416050" cy="2736850"/>
            <a:chOff x="6372200" y="3284984"/>
            <a:chExt cx="1416674" cy="2736304"/>
          </a:xfrm>
        </p:grpSpPr>
        <p:cxnSp>
          <p:nvCxnSpPr>
            <p:cNvPr id="15" name="Straight Connector 14"/>
            <p:cNvCxnSpPr/>
            <p:nvPr/>
          </p:nvCxnSpPr>
          <p:spPr bwMode="auto">
            <a:xfrm flipV="1">
              <a:off x="6372200" y="3356407"/>
              <a:ext cx="0" cy="266488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672" name="TextBox 15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1416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condition 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 bwMode="auto">
          <a:xfrm flipH="1">
            <a:off x="4427538" y="4005263"/>
            <a:ext cx="19446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427538" y="5373688"/>
            <a:ext cx="19446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Freeform 20"/>
          <p:cNvSpPr/>
          <p:nvPr/>
        </p:nvSpPr>
        <p:spPr>
          <a:xfrm rot="16200000">
            <a:off x="2669382" y="3675856"/>
            <a:ext cx="1382712" cy="2041525"/>
          </a:xfrm>
          <a:custGeom>
            <a:avLst/>
            <a:gdLst>
              <a:gd name="connsiteX0" fmla="*/ 0 w 2390669"/>
              <a:gd name="connsiteY0" fmla="*/ 2042149 h 2042149"/>
              <a:gd name="connsiteX1" fmla="*/ 1157980 w 2390669"/>
              <a:gd name="connsiteY1" fmla="*/ 3 h 2042149"/>
              <a:gd name="connsiteX2" fmla="*/ 2390669 w 2390669"/>
              <a:gd name="connsiteY2" fmla="*/ 2029697 h 204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669" h="2042149">
                <a:moveTo>
                  <a:pt x="0" y="2042149"/>
                </a:moveTo>
                <a:cubicBezTo>
                  <a:pt x="379767" y="1022113"/>
                  <a:pt x="759535" y="2078"/>
                  <a:pt x="1157980" y="3"/>
                </a:cubicBezTo>
                <a:cubicBezTo>
                  <a:pt x="1556425" y="-2072"/>
                  <a:pt x="1973547" y="1013812"/>
                  <a:pt x="2390669" y="202969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339975" y="3789363"/>
            <a:ext cx="6510338" cy="2189162"/>
            <a:chOff x="2339752" y="3789039"/>
            <a:chExt cx="6510942" cy="2189858"/>
          </a:xfrm>
        </p:grpSpPr>
        <p:grpSp>
          <p:nvGrpSpPr>
            <p:cNvPr id="27666" name="Group 26"/>
            <p:cNvGrpSpPr>
              <a:grpSpLocks/>
            </p:cNvGrpSpPr>
            <p:nvPr/>
          </p:nvGrpSpPr>
          <p:grpSpPr bwMode="auto">
            <a:xfrm>
              <a:off x="2339752" y="3789039"/>
              <a:ext cx="5184576" cy="1800201"/>
              <a:chOff x="2339752" y="3789039"/>
              <a:chExt cx="5184576" cy="1800201"/>
            </a:xfrm>
          </p:grpSpPr>
          <p:cxnSp>
            <p:nvCxnSpPr>
              <p:cNvPr id="22" name="Straight Connector 21"/>
              <p:cNvCxnSpPr/>
              <p:nvPr/>
            </p:nvCxnSpPr>
            <p:spPr bwMode="auto">
              <a:xfrm flipH="1">
                <a:off x="4427509" y="3789039"/>
                <a:ext cx="8652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 flipH="1">
                <a:off x="4427509" y="5589836"/>
                <a:ext cx="3097499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Freeform 25"/>
              <p:cNvSpPr/>
              <p:nvPr/>
            </p:nvSpPr>
            <p:spPr>
              <a:xfrm rot="16200000">
                <a:off x="2460211" y="3668580"/>
                <a:ext cx="1800797" cy="2041714"/>
              </a:xfrm>
              <a:custGeom>
                <a:avLst/>
                <a:gdLst>
                  <a:gd name="connsiteX0" fmla="*/ 0 w 2390669"/>
                  <a:gd name="connsiteY0" fmla="*/ 2042149 h 2042149"/>
                  <a:gd name="connsiteX1" fmla="*/ 1157980 w 2390669"/>
                  <a:gd name="connsiteY1" fmla="*/ 3 h 2042149"/>
                  <a:gd name="connsiteX2" fmla="*/ 2390669 w 2390669"/>
                  <a:gd name="connsiteY2" fmla="*/ 2029697 h 204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0669" h="2042149">
                    <a:moveTo>
                      <a:pt x="0" y="2042149"/>
                    </a:moveTo>
                    <a:cubicBezTo>
                      <a:pt x="379767" y="1022113"/>
                      <a:pt x="759535" y="2078"/>
                      <a:pt x="1157980" y="3"/>
                    </a:cubicBezTo>
                    <a:cubicBezTo>
                      <a:pt x="1556425" y="-2072"/>
                      <a:pt x="1973547" y="1013812"/>
                      <a:pt x="2390669" y="2029697"/>
                    </a:cubicBezTo>
                  </a:path>
                </a:pathLst>
              </a:cu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7667" name="TextBox 27"/>
            <p:cNvSpPr txBox="1">
              <a:spLocks noChangeArrowheads="1"/>
            </p:cNvSpPr>
            <p:nvPr/>
          </p:nvSpPr>
          <p:spPr bwMode="auto">
            <a:xfrm>
              <a:off x="7092280" y="5517232"/>
              <a:ext cx="1758414" cy="461665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</a:rPr>
                <a:t>marginalise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78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MCMC for Cosmology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47638" y="914400"/>
            <a:ext cx="4495800" cy="5638800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Most commonly used package is </a:t>
            </a:r>
          </a:p>
          <a:p>
            <a:pPr lvl="1" eaLnBrk="1" hangingPunct="1"/>
            <a:r>
              <a:rPr lang="en-US" sz="2000">
                <a:latin typeface="Arial" charset="0"/>
                <a:ea typeface="ＭＳ Ｐゴシック" charset="0"/>
              </a:rPr>
              <a:t>cosmomc </a:t>
            </a:r>
            <a:r>
              <a:rPr lang="pl-PL" sz="2000">
                <a:latin typeface="Arial" charset="0"/>
                <a:ea typeface="ＭＳ Ｐゴシック" charset="0"/>
                <a:hlinkClick r:id="rId2"/>
              </a:rPr>
              <a:t>http://cosmologist.info/cosmomc/</a:t>
            </a:r>
            <a:endParaRPr lang="pl-PL" sz="2000">
              <a:latin typeface="Arial" charset="0"/>
              <a:ea typeface="ＭＳ Ｐゴシック" charset="0"/>
            </a:endParaRPr>
          </a:p>
          <a:p>
            <a:pPr lvl="1" eaLnBrk="1" hangingPunct="1"/>
            <a:endParaRPr lang="pl-PL" sz="20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pl-PL" sz="2000">
                <a:latin typeface="Arial" charset="0"/>
                <a:ea typeface="ＭＳ Ｐゴシック" charset="0"/>
              </a:rPr>
              <a:t>Coupled with CAMB</a:t>
            </a:r>
          </a:p>
          <a:p>
            <a:pPr lvl="1" eaLnBrk="1" hangingPunct="1"/>
            <a:r>
              <a:rPr lang="pl-PL" sz="2000">
                <a:latin typeface="Arial" charset="0"/>
                <a:ea typeface="ＭＳ Ｐゴシック" charset="0"/>
              </a:rPr>
              <a:t>U</a:t>
            </a:r>
            <a:r>
              <a:rPr lang="en-US" sz="2000">
                <a:latin typeface="Arial" charset="0"/>
                <a:ea typeface="ＭＳ Ｐゴシック" charset="0"/>
              </a:rPr>
              <a:t>s</a:t>
            </a:r>
            <a:r>
              <a:rPr lang="pl-PL" sz="2000">
                <a:latin typeface="Arial" charset="0"/>
                <a:ea typeface="ＭＳ Ｐゴシック" charset="0"/>
              </a:rPr>
              <a:t>ed for WMAP analysis (and many others)</a:t>
            </a:r>
          </a:p>
          <a:p>
            <a:pPr lvl="1" eaLnBrk="1" hangingPunct="1"/>
            <a:endParaRPr lang="pl-PL" sz="20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pl-PL" sz="2000">
                <a:latin typeface="Arial" charset="0"/>
                <a:ea typeface="ＭＳ Ｐゴシック" charset="0"/>
              </a:rPr>
              <a:t>Can download WMAP MCMC chains to play around with </a:t>
            </a:r>
          </a:p>
          <a:p>
            <a:pPr lvl="1" eaLnBrk="1" hangingPunct="1"/>
            <a:r>
              <a:rPr lang="fi-FI" sz="2000">
                <a:latin typeface="Arial" charset="0"/>
                <a:ea typeface="ＭＳ Ｐゴシック" charset="0"/>
                <a:hlinkClick r:id="rId3"/>
              </a:rPr>
              <a:t>http://lambda.gsfc.nasa.gov/toolbox/</a:t>
            </a:r>
            <a:endParaRPr lang="fi-FI" sz="2000">
              <a:latin typeface="Arial" charset="0"/>
              <a:ea typeface="ＭＳ Ｐゴシック" charset="0"/>
            </a:endParaRPr>
          </a:p>
          <a:p>
            <a:pPr lvl="1" eaLnBrk="1" hangingPunct="1"/>
            <a:endParaRPr lang="pl-PL" sz="2000">
              <a:latin typeface="Arial" charset="0"/>
              <a:ea typeface="ＭＳ Ｐゴシック" charset="0"/>
            </a:endParaRPr>
          </a:p>
        </p:txBody>
      </p:sp>
      <p:pic>
        <p:nvPicPr>
          <p:cNvPr id="7373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836613"/>
            <a:ext cx="4243387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11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Other MCMC methods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are the problems with MCMC?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Multiple peaks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Evidence?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Have some different types/flavours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Gibbs sampling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Simulated annealing 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alternatives?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Nested Sampling </a:t>
            </a:r>
          </a:p>
          <a:p>
            <a:pPr lvl="2" eaLnBrk="1" hangingPunct="1"/>
            <a:r>
              <a:rPr lang="en-US" sz="2000">
                <a:latin typeface="Arial" charset="0"/>
                <a:ea typeface="ＭＳ Ｐゴシック" charset="0"/>
              </a:rPr>
              <a:t>Feroz &amp; Hobson (2008), reﬁned by Feroz, Hobson &amp; Bridges (2008)</a:t>
            </a:r>
            <a:endParaRPr lang="en-US" sz="32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Population Monte Carlo </a:t>
            </a:r>
          </a:p>
          <a:p>
            <a:pPr lvl="2" eaLnBrk="1" hangingPunct="1"/>
            <a:r>
              <a:rPr lang="en-US" sz="2000">
                <a:latin typeface="Arial" charset="0"/>
                <a:ea typeface="ＭＳ Ｐゴシック" charset="0"/>
              </a:rPr>
              <a:t>Kilbinger et al. 2009</a:t>
            </a:r>
          </a:p>
        </p:txBody>
      </p:sp>
    </p:spTree>
    <p:extLst>
      <p:ext uri="{BB962C8B-B14F-4D97-AF65-F5344CB8AC3E}">
        <p14:creationId xmlns:p14="http://schemas.microsoft.com/office/powerpoint/2010/main" val="325843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Recap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Predictive parameter and model estimation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Fisher Matrix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Evidence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Real Life parameter and model selection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MCMC</a:t>
            </a:r>
          </a:p>
        </p:txBody>
      </p:sp>
    </p:spTree>
    <p:extLst>
      <p:ext uri="{BB962C8B-B14F-4D97-AF65-F5344CB8AC3E}">
        <p14:creationId xmlns:p14="http://schemas.microsoft.com/office/powerpoint/2010/main" val="106641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the Fisher Matrix?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Fisher Matrix defined as the </a:t>
            </a:r>
            <a:r>
              <a:rPr lang="en-US" sz="2800" i="1">
                <a:latin typeface="Arial" charset="0"/>
                <a:ea typeface="ＭＳ Ｐゴシック" charset="0"/>
                <a:cs typeface="ＭＳ Ｐゴシック" charset="0"/>
              </a:rPr>
              <a:t>expectation of the Hessian matrix </a:t>
            </a:r>
          </a:p>
          <a:p>
            <a:pPr eaLnBrk="1" hangingPunct="1"/>
            <a:endParaRPr lang="en-US" sz="28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8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This allows us to make </a:t>
            </a:r>
            <a:r>
              <a:rPr lang="en-US" sz="2800" u="sng">
                <a:latin typeface="Arial" charset="0"/>
                <a:ea typeface="ＭＳ Ｐゴシック" charset="0"/>
                <a:cs typeface="ＭＳ Ｐゴシック" charset="0"/>
              </a:rPr>
              <a:t>predictions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about the performance of an experiment !</a:t>
            </a:r>
          </a:p>
          <a:p>
            <a:pPr eaLnBrk="1" hangingPunct="1"/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800" u="sng">
                <a:latin typeface="Arial" charset="0"/>
                <a:ea typeface="ＭＳ Ｐゴシック" charset="0"/>
                <a:cs typeface="ＭＳ Ｐゴシック" charset="0"/>
              </a:rPr>
              <a:t>expected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conditional error on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:   σ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=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√(1/F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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)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800" u="sng">
                <a:latin typeface="Arial" charset="0"/>
                <a:ea typeface="ＭＳ Ｐゴシック" charset="0"/>
                <a:cs typeface="ＭＳ Ｐゴシック" charset="0"/>
              </a:rPr>
              <a:t>expected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marginal error on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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1700213"/>
            <a:ext cx="4238625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10200"/>
            <a:ext cx="27432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5332413" y="6415088"/>
            <a:ext cx="382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Matrix inversion performed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5364163" y="6092825"/>
            <a:ext cx="0" cy="504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596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Gaussian Case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do we calculate Fisher Matrices in practice?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Assume that the likelihood is Gaussian 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28332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37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Gaussian Case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2844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2641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1930400" cy="355600"/>
          </a:xfrm>
          <a:prstGeom prst="rect">
            <a:avLst/>
          </a:prstGeom>
          <a:noFill/>
          <a:ln w="5715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2819400" y="182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V="1">
            <a:off x="2819400" y="2590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5105400" cy="5207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419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556125" y="2790825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derivative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288925" y="3019425"/>
            <a:ext cx="206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matrix identity</a:t>
            </a:r>
          </a:p>
        </p:txBody>
      </p:sp>
      <p:pic>
        <p:nvPicPr>
          <p:cNvPr id="573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2708275"/>
            <a:ext cx="2070100" cy="355600"/>
          </a:xfrm>
          <a:prstGeom prst="rect">
            <a:avLst/>
          </a:prstGeom>
          <a:noFill/>
          <a:ln w="57150" cmpd="sng">
            <a:solidFill>
              <a:srgbClr val="6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32" name="Line 13"/>
          <p:cNvSpPr>
            <a:spLocks noChangeShapeType="1"/>
          </p:cNvSpPr>
          <p:nvPr/>
        </p:nvSpPr>
        <p:spPr bwMode="auto">
          <a:xfrm>
            <a:off x="4435475" y="42957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572000" y="44196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derivative</a:t>
            </a:r>
          </a:p>
        </p:txBody>
      </p:sp>
      <p:pic>
        <p:nvPicPr>
          <p:cNvPr id="5736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19600"/>
            <a:ext cx="1181100" cy="406400"/>
          </a:xfrm>
          <a:prstGeom prst="rect">
            <a:avLst/>
          </a:prstGeom>
          <a:noFill/>
          <a:ln w="9525">
            <a:solidFill>
              <a:srgbClr val="6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0735" name="Group 4"/>
          <p:cNvGrpSpPr>
            <a:grpSpLocks/>
          </p:cNvGrpSpPr>
          <p:nvPr/>
        </p:nvGrpSpPr>
        <p:grpSpPr bwMode="auto">
          <a:xfrm>
            <a:off x="900113" y="5300663"/>
            <a:ext cx="7291387" cy="711200"/>
            <a:chOff x="720" y="1200"/>
            <a:chExt cx="4593" cy="448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827088" y="6092825"/>
            <a:ext cx="74898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40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How to Calculate a Fisher Matrix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2909888"/>
            <a:ext cx="8991600" cy="364331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 know the (expected) covariance and mean from theory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Requires NO DATA!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Worked example y=mx+c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838200" y="1295400"/>
            <a:ext cx="7291388" cy="711200"/>
            <a:chOff x="720" y="1200"/>
            <a:chExt cx="4593" cy="448"/>
          </a:xfrm>
        </p:grpSpPr>
        <p:pic>
          <p:nvPicPr>
            <p:cNvPr id="583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200"/>
              <a:ext cx="3416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8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296"/>
              <a:ext cx="12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837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837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8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44" y="1296"/>
              <a:ext cx="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57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</Words>
  <Application>Microsoft Macintosh PowerPoint</Application>
  <PresentationFormat>On-screen Show (4:3)</PresentationFormat>
  <Paragraphs>377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What is the (Fisher) Matrix?</vt:lpstr>
      <vt:lpstr>What is the Fisher Matrix?</vt:lpstr>
      <vt:lpstr>PowerPoint Presentation</vt:lpstr>
      <vt:lpstr>What is the Fisher Matrix?</vt:lpstr>
      <vt:lpstr>The Gaussian Case</vt:lpstr>
      <vt:lpstr>The Gaussian Case</vt:lpstr>
      <vt:lpstr>How to Calculate a Fisher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Extra Parameters</vt:lpstr>
      <vt:lpstr>Combining Experiments</vt:lpstr>
      <vt:lpstr>Re-Parameterising</vt:lpstr>
      <vt:lpstr>PowerPoint Presentation</vt:lpstr>
      <vt:lpstr>Schur Complement</vt:lpstr>
      <vt:lpstr>PowerPoint Presentation</vt:lpstr>
      <vt:lpstr>PowerPoint Presentation</vt:lpstr>
      <vt:lpstr>A Warning about derivatives</vt:lpstr>
      <vt:lpstr>PowerPoint Presentation</vt:lpstr>
      <vt:lpstr>Warning about the two terms</vt:lpstr>
      <vt:lpstr>PowerPoint Presentation</vt:lpstr>
      <vt:lpstr>Fisher Future Forecasting</vt:lpstr>
      <vt:lpstr>PowerPoint Presentation</vt:lpstr>
      <vt:lpstr>Dark Energy</vt:lpstr>
      <vt:lpstr>PowerPoint Presentation</vt:lpstr>
      <vt:lpstr>PowerPoint Presentation</vt:lpstr>
      <vt:lpstr>PowerPoint Presentation</vt:lpstr>
      <vt:lpstr>Hu 1999</vt:lpstr>
      <vt:lpstr>PowerPoint Presentation</vt:lpstr>
      <vt:lpstr>PowerPoint Presentation</vt:lpstr>
      <vt:lpstr>How to compute expected evidence?</vt:lpstr>
      <vt:lpstr>PowerPoint Presentation</vt:lpstr>
      <vt:lpstr>PowerPoint Presentation</vt:lpstr>
      <vt:lpstr>Occam Factor</vt:lpstr>
      <vt:lpstr>PowerPoint Presentation</vt:lpstr>
      <vt:lpstr>PowerPoint Presentation</vt:lpstr>
      <vt:lpstr>PowerPoint Presentation</vt:lpstr>
      <vt:lpstr>Likelihood Sampling</vt:lpstr>
      <vt:lpstr>PowerPoint Presentation</vt:lpstr>
      <vt:lpstr>MCMC Methods</vt:lpstr>
      <vt:lpstr>Metropolis-Hastings </vt:lpstr>
      <vt:lpstr>PowerPoint Presentation</vt:lpstr>
      <vt:lpstr>PowerPoint Presentation</vt:lpstr>
      <vt:lpstr>PowerPoint Presentation</vt:lpstr>
      <vt:lpstr>Convergence</vt:lpstr>
      <vt:lpstr>MCMC for Cosmology</vt:lpstr>
      <vt:lpstr>Other MCMC methods</vt:lpstr>
      <vt:lpstr>Recap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Kitching</dc:creator>
  <cp:lastModifiedBy>Thomas Kitching</cp:lastModifiedBy>
  <cp:revision>2</cp:revision>
  <dcterms:created xsi:type="dcterms:W3CDTF">2013-11-12T15:30:44Z</dcterms:created>
  <dcterms:modified xsi:type="dcterms:W3CDTF">2013-11-12T15:31:04Z</dcterms:modified>
</cp:coreProperties>
</file>