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85" r:id="rId5"/>
    <p:sldId id="286" r:id="rId6"/>
    <p:sldId id="287" r:id="rId7"/>
    <p:sldId id="259" r:id="rId8"/>
    <p:sldId id="288" r:id="rId9"/>
    <p:sldId id="260" r:id="rId10"/>
    <p:sldId id="295" r:id="rId11"/>
    <p:sldId id="296" r:id="rId12"/>
    <p:sldId id="289" r:id="rId13"/>
    <p:sldId id="290" r:id="rId14"/>
    <p:sldId id="261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93" r:id="rId30"/>
    <p:sldId id="294" r:id="rId31"/>
    <p:sldId id="298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297" r:id="rId42"/>
    <p:sldId id="284" r:id="rId43"/>
    <p:sldId id="301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8000"/>
    <a:srgbClr val="00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9" d="100"/>
          <a:sy n="79" d="100"/>
        </p:scale>
        <p:origin x="-1308" y="-84"/>
      </p:cViewPr>
      <p:guideLst>
        <p:guide orient="horz" pos="2832"/>
        <p:guide pos="16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defTabSz="866775">
              <a:defRPr sz="11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6838" y="0"/>
            <a:ext cx="30400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algn="r" defTabSz="866775">
              <a:defRPr sz="11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84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defTabSz="866775">
              <a:defRPr sz="11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6838" y="8793163"/>
            <a:ext cx="3040062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algn="r" defTabSz="866775">
              <a:defRPr sz="1100"/>
            </a:lvl1pPr>
          </a:lstStyle>
          <a:p>
            <a:fld id="{AAB9B820-2BDB-4382-A922-8EAE18E3A7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9825"/>
            <a:ext cx="300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8DB40BD-0509-4ADF-87D0-B18A68C6CE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5DC62-A7C4-4522-960B-9AC6A002B068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F920D-EB77-47F4-84A7-026D8A986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D3C50-60CE-4907-B654-80E80C34E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CF67F-2829-4040-8212-B916A11FE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DCCAD-0577-430C-8265-EF024F3B7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84FB5-0D67-4190-B111-CB2DCDFD1B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51F8C-D967-46D0-9CB7-78C1C976F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A7BEF-229D-4761-BABA-1E3B9D347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E144B-1D2A-4B81-94B4-AC36C60BB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1935B-64E4-43CD-9637-CF091F59CD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96742-AEA7-4CCF-9F42-663DA2BF8D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AD2BA-E173-47C8-82EE-8B39E5CB4E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12/26/03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AVL Trees - Lecture 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5F2B4A-F3F1-4192-83DB-28FD1AC02A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752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AVL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373</a:t>
            </a:r>
          </a:p>
          <a:p>
            <a:r>
              <a:rPr lang="en-US"/>
              <a:t>Data Structures</a:t>
            </a:r>
          </a:p>
          <a:p>
            <a:r>
              <a:rPr lang="en-US"/>
              <a:t>Lecture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C47-A8E3-4C79-A831-8B475C686D4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N(h) = </a:t>
            </a:r>
            <a:r>
              <a:rPr lang="en-US">
                <a:solidFill>
                  <a:srgbClr val="FF0000"/>
                </a:solidFill>
              </a:rPr>
              <a:t>minimum </a:t>
            </a:r>
            <a:r>
              <a:rPr lang="en-US"/>
              <a:t>number of nodes in an AVL tree of height h.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Basis</a:t>
            </a:r>
          </a:p>
          <a:p>
            <a:pPr lvl="1">
              <a:lnSpc>
                <a:spcPct val="90000"/>
              </a:lnSpc>
            </a:pPr>
            <a:r>
              <a:rPr lang="en-US"/>
              <a:t>N(0) = 1, N(1) = 2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Induction</a:t>
            </a:r>
          </a:p>
          <a:p>
            <a:pPr lvl="1">
              <a:lnSpc>
                <a:spcPct val="90000"/>
              </a:lnSpc>
            </a:pPr>
            <a:r>
              <a:rPr lang="en-US"/>
              <a:t>N(h) = N(h-1) + N(h-2)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Solution</a:t>
            </a:r>
            <a:r>
              <a:rPr lang="en-US"/>
              <a:t> </a:t>
            </a:r>
            <a:r>
              <a:rPr lang="en-US" sz="2000"/>
              <a:t>(recall Fibonacci analysis)</a:t>
            </a:r>
          </a:p>
          <a:p>
            <a:pPr lvl="1">
              <a:lnSpc>
                <a:spcPct val="90000"/>
              </a:lnSpc>
            </a:pPr>
            <a:r>
              <a:rPr lang="en-US"/>
              <a:t>N(h)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</a:t>
            </a:r>
            <a:r>
              <a:rPr lang="en-US" baseline="30000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   (  1.62)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6477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6934200" y="4343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H="1" flipV="1">
            <a:off x="76962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613525" y="557371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7772400" y="5410200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h-2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7772400" y="3886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797E-C1D5-41E6-B6EC-CBF41080D89B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N(h)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</a:t>
            </a:r>
            <a:r>
              <a:rPr lang="en-US" baseline="30000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   (  1.62)</a:t>
            </a:r>
          </a:p>
          <a:p>
            <a:r>
              <a:rPr lang="en-US">
                <a:solidFill>
                  <a:schemeClr val="accent2"/>
                </a:solidFill>
                <a:sym typeface="Symbol" pitchFamily="18" charset="2"/>
              </a:rPr>
              <a:t>Suppose we have n nodes in an AVL tree of height h.</a:t>
            </a:r>
          </a:p>
          <a:p>
            <a:pPr lvl="1"/>
            <a:r>
              <a:rPr lang="en-US">
                <a:sym typeface="Symbol" pitchFamily="18" charset="2"/>
              </a:rPr>
              <a:t>n </a:t>
            </a:r>
            <a:r>
              <a:rPr lang="en-US" u="sng"/>
              <a:t>&gt;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N(h) </a:t>
            </a:r>
            <a:r>
              <a:rPr lang="en-US" sz="1800">
                <a:solidFill>
                  <a:srgbClr val="0066CC"/>
                </a:solidFill>
              </a:rPr>
              <a:t>(because N(h) was the minimum)</a:t>
            </a:r>
            <a:endParaRPr lang="en-US">
              <a:solidFill>
                <a:srgbClr val="0066CC"/>
              </a:solidFill>
            </a:endParaRPr>
          </a:p>
          <a:p>
            <a:pPr lvl="1"/>
            <a:r>
              <a:rPr lang="en-US"/>
              <a:t>n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</a:t>
            </a:r>
            <a:r>
              <a:rPr lang="en-US" baseline="30000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 hence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log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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n </a:t>
            </a:r>
            <a:r>
              <a:rPr lang="en-US" u="sng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h</a:t>
            </a:r>
            <a:r>
              <a:rPr lang="en-US">
                <a:sym typeface="Symbol" pitchFamily="18" charset="2"/>
              </a:rPr>
              <a:t>  (relatively well balanced tree!!)</a:t>
            </a:r>
          </a:p>
          <a:p>
            <a:pPr lvl="1"/>
            <a:r>
              <a:rPr lang="en-US">
                <a:sym typeface="Symbol" pitchFamily="18" charset="2"/>
              </a:rPr>
              <a:t>h </a:t>
            </a:r>
            <a:r>
              <a:rPr lang="en-US" u="sng">
                <a:cs typeface="Arial" charset="0"/>
                <a:sym typeface="Symbol" pitchFamily="18" charset="2"/>
              </a:rPr>
              <a:t>&lt;</a:t>
            </a:r>
            <a:r>
              <a:rPr lang="en-US">
                <a:sym typeface="Symbol" pitchFamily="18" charset="2"/>
              </a:rPr>
              <a:t> 1.44 log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n (i.e.,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Find takes O(logn</a:t>
            </a:r>
            <a:r>
              <a:rPr lang="en-US"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A12E-758B-4F78-A109-E5C5CCCA236D}" type="slidenum">
              <a:rPr lang="en-US"/>
              <a:pPr/>
              <a:t>12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7148513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53891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447516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227763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577691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987" name="Oval 6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1988" name="Oval 6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1989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1990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1991" name="Oval 7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1992" name="Oval 7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1993" name="AutoShape 73"/>
          <p:cNvCxnSpPr>
            <a:cxnSpLocks noChangeShapeType="1"/>
            <a:stCxn id="81987" idx="3"/>
            <a:endCxn id="81988" idx="7"/>
          </p:cNvCxnSpPr>
          <p:nvPr/>
        </p:nvCxnSpPr>
        <p:spPr bwMode="auto">
          <a:xfrm flipH="1">
            <a:off x="5481638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4" name="AutoShape 74"/>
          <p:cNvCxnSpPr>
            <a:cxnSpLocks noChangeShapeType="1"/>
            <a:stCxn id="81987" idx="5"/>
            <a:endCxn id="81989" idx="1"/>
          </p:cNvCxnSpPr>
          <p:nvPr/>
        </p:nvCxnSpPr>
        <p:spPr bwMode="auto">
          <a:xfrm>
            <a:off x="6548438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5" name="AutoShape 75"/>
          <p:cNvCxnSpPr>
            <a:cxnSpLocks noChangeShapeType="1"/>
            <a:stCxn id="81988" idx="3"/>
            <a:endCxn id="81991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6" name="AutoShape 76"/>
          <p:cNvCxnSpPr>
            <a:cxnSpLocks noChangeShapeType="1"/>
            <a:stCxn id="81988" idx="5"/>
            <a:endCxn id="81992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7" name="AutoShape 77"/>
          <p:cNvCxnSpPr>
            <a:cxnSpLocks noChangeShapeType="1"/>
            <a:stCxn id="81989" idx="3"/>
            <a:endCxn id="81990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1999" name="Text Box 79"/>
          <p:cNvSpPr txBox="1">
            <a:spLocks noChangeArrowheads="1"/>
          </p:cNvSpPr>
          <p:nvPr/>
        </p:nvSpPr>
        <p:spPr bwMode="auto">
          <a:xfrm>
            <a:off x="5160963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82021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23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24" name="Text Box 104"/>
          <p:cNvSpPr txBox="1">
            <a:spLocks noChangeArrowheads="1"/>
          </p:cNvSpPr>
          <p:nvPr/>
        </p:nvSpPr>
        <p:spPr bwMode="auto">
          <a:xfrm>
            <a:off x="1524000" y="2286000"/>
            <a:ext cx="2339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height=2   BF=1-0=1</a:t>
            </a:r>
          </a:p>
        </p:txBody>
      </p:sp>
      <p:sp>
        <p:nvSpPr>
          <p:cNvPr id="82025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026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027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2028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2030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031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2032" name="AutoShape 112"/>
          <p:cNvCxnSpPr>
            <a:cxnSpLocks noChangeShapeType="1"/>
            <a:stCxn id="82026" idx="3"/>
            <a:endCxn id="8202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033" name="AutoShape 113"/>
          <p:cNvCxnSpPr>
            <a:cxnSpLocks noChangeShapeType="1"/>
            <a:stCxn id="82026" idx="5"/>
            <a:endCxn id="8202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034" name="AutoShape 114"/>
          <p:cNvCxnSpPr>
            <a:cxnSpLocks noChangeShapeType="1"/>
            <a:stCxn id="82027" idx="3"/>
            <a:endCxn id="82030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035" name="AutoShape 115"/>
          <p:cNvCxnSpPr>
            <a:cxnSpLocks noChangeShapeType="1"/>
            <a:stCxn id="82027" idx="5"/>
            <a:endCxn id="82031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38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040" name="Text Box 120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82041" name="Text Box 121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(AVL)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4E62-8AF6-4619-B749-883CC0D68106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47357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75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2958" name="AutoShape 14"/>
          <p:cNvCxnSpPr>
            <a:cxnSpLocks noChangeShapeType="1"/>
            <a:stCxn id="82952" idx="3"/>
            <a:endCxn id="82953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59" name="AutoShape 15"/>
          <p:cNvCxnSpPr>
            <a:cxnSpLocks noChangeShapeType="1"/>
            <a:stCxn id="82952" idx="5"/>
            <a:endCxn id="82954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60" name="AutoShape 16"/>
          <p:cNvCxnSpPr>
            <a:cxnSpLocks noChangeShapeType="1"/>
            <a:stCxn id="82953" idx="3"/>
            <a:endCxn id="82956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61" name="AutoShape 17"/>
          <p:cNvCxnSpPr>
            <a:cxnSpLocks noChangeShapeType="1"/>
            <a:stCxn id="82953" idx="5"/>
            <a:endCxn id="82957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62" name="AutoShape 18"/>
          <p:cNvCxnSpPr>
            <a:cxnSpLocks noChangeShapeType="1"/>
            <a:stCxn id="82954" idx="3"/>
            <a:endCxn id="82955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515937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320040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2279650" y="22701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987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2988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2989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990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2991" name="AutoShape 47"/>
          <p:cNvCxnSpPr>
            <a:cxnSpLocks noChangeShapeType="1"/>
            <a:stCxn id="82986" idx="3"/>
            <a:endCxn id="8298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92" name="AutoShape 48"/>
          <p:cNvCxnSpPr>
            <a:cxnSpLocks noChangeShapeType="1"/>
            <a:stCxn id="82986" idx="5"/>
            <a:endCxn id="8298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93" name="AutoShape 49"/>
          <p:cNvCxnSpPr>
            <a:cxnSpLocks noChangeShapeType="1"/>
            <a:stCxn id="82987" idx="3"/>
            <a:endCxn id="82989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994" name="AutoShape 50"/>
          <p:cNvCxnSpPr>
            <a:cxnSpLocks noChangeShapeType="1"/>
            <a:stCxn id="82987" idx="5"/>
            <a:endCxn id="82990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96" name="Text Box 52"/>
          <p:cNvSpPr txBox="1">
            <a:spLocks noChangeArrowheads="1"/>
          </p:cNvSpPr>
          <p:nvPr/>
        </p:nvSpPr>
        <p:spPr bwMode="auto">
          <a:xfrm>
            <a:off x="2600325" y="357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97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82998" name="AutoShape 54"/>
          <p:cNvCxnSpPr>
            <a:cxnSpLocks noChangeShapeType="1"/>
            <a:stCxn id="82988" idx="3"/>
            <a:endCxn id="82997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3003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83004" name="AutoShape 60"/>
          <p:cNvCxnSpPr>
            <a:cxnSpLocks noChangeShapeType="1"/>
            <a:stCxn id="82955" idx="3"/>
            <a:endCxn id="83003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008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pitchFamily="18" charset="0"/>
              </a:rPr>
              <a:t>balance factor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1-(-1) = 2</a:t>
            </a:r>
          </a:p>
        </p:txBody>
      </p:sp>
      <p:sp>
        <p:nvSpPr>
          <p:cNvPr id="83009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(not AVL)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7DFF-13A1-416A-9290-076FD8752FDD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/>
              <a:t>So after the Insert, </a:t>
            </a:r>
            <a:r>
              <a:rPr lang="en-US">
                <a:solidFill>
                  <a:schemeClr val="accent2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If a new balance factor (the difference h</a:t>
            </a:r>
            <a:r>
              <a:rPr lang="en-US" baseline="-25000">
                <a:solidFill>
                  <a:schemeClr val="accent2"/>
                </a:solidFill>
              </a:rPr>
              <a:t>left</a:t>
            </a:r>
            <a:r>
              <a:rPr lang="en-US">
                <a:solidFill>
                  <a:schemeClr val="accent2"/>
                </a:solidFill>
              </a:rPr>
              <a:t>-h</a:t>
            </a:r>
            <a:r>
              <a:rPr lang="en-US" baseline="-25000">
                <a:solidFill>
                  <a:schemeClr val="accent2"/>
                </a:solidFill>
              </a:rPr>
              <a:t>right</a:t>
            </a:r>
            <a:r>
              <a:rPr lang="en-US">
                <a:solidFill>
                  <a:schemeClr val="accent2"/>
                </a:solidFill>
              </a:rPr>
              <a:t>) is 2 or –2, adjust tree by </a:t>
            </a:r>
            <a:r>
              <a:rPr lang="en-US" i="1">
                <a:solidFill>
                  <a:srgbClr val="FF0000"/>
                </a:solidFill>
              </a:rPr>
              <a:t>rotation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around the node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10A-F6CE-42DB-A86B-B8A219BFD341}" type="slidenum">
              <a:rPr lang="en-US"/>
              <a:pPr/>
              <a:t>15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4030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4031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4032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4033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34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4035" name="AutoShape 67"/>
          <p:cNvCxnSpPr>
            <a:cxnSpLocks noChangeShapeType="1"/>
            <a:stCxn id="84029" idx="3"/>
            <a:endCxn id="84030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36" name="AutoShape 68"/>
          <p:cNvCxnSpPr>
            <a:cxnSpLocks noChangeShapeType="1"/>
            <a:stCxn id="84029" idx="5"/>
            <a:endCxn id="84031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37" name="AutoShape 69"/>
          <p:cNvCxnSpPr>
            <a:cxnSpLocks noChangeShapeType="1"/>
            <a:stCxn id="84030" idx="3"/>
            <a:endCxn id="84033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38" name="AutoShape 70"/>
          <p:cNvCxnSpPr>
            <a:cxnSpLocks noChangeShapeType="1"/>
            <a:stCxn id="84030" idx="5"/>
            <a:endCxn id="84034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39" name="AutoShape 71"/>
          <p:cNvCxnSpPr>
            <a:cxnSpLocks noChangeShapeType="1"/>
            <a:stCxn id="84031" idx="3"/>
            <a:endCxn id="8403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41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42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84043" name="AutoShape 75"/>
          <p:cNvCxnSpPr>
            <a:cxnSpLocks noChangeShapeType="1"/>
            <a:stCxn id="84032" idx="3"/>
            <a:endCxn id="84042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048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4051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4053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4054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55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4056" name="AutoShape 88"/>
          <p:cNvCxnSpPr>
            <a:cxnSpLocks noChangeShapeType="1"/>
            <a:stCxn id="84050" idx="3"/>
            <a:endCxn id="84051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57" name="AutoShape 89"/>
          <p:cNvCxnSpPr>
            <a:cxnSpLocks noChangeShapeType="1"/>
            <a:stCxn id="84050" idx="5"/>
            <a:endCxn id="84053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58" name="AutoShape 90"/>
          <p:cNvCxnSpPr>
            <a:cxnSpLocks noChangeShapeType="1"/>
            <a:stCxn id="84051" idx="3"/>
            <a:endCxn id="84054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59" name="AutoShape 91"/>
          <p:cNvCxnSpPr>
            <a:cxnSpLocks noChangeShapeType="1"/>
            <a:stCxn id="84051" idx="5"/>
            <a:endCxn id="84055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60" name="AutoShape 92"/>
          <p:cNvCxnSpPr>
            <a:cxnSpLocks noChangeShapeType="1"/>
            <a:stCxn id="84052" idx="0"/>
            <a:endCxn id="84053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62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063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84064" name="AutoShape 96"/>
          <p:cNvCxnSpPr>
            <a:cxnSpLocks noChangeShapeType="1"/>
            <a:stCxn id="84053" idx="3"/>
            <a:endCxn id="84063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4065" name="Oval 97"/>
          <p:cNvSpPr>
            <a:spLocks noChangeArrowheads="1"/>
          </p:cNvSpPr>
          <p:nvPr/>
        </p:nvSpPr>
        <p:spPr bwMode="auto">
          <a:xfrm rot="189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4066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CCA-1887-4D88-9332-82F454C8285C}" type="slidenum">
              <a:rPr lang="en-US"/>
              <a:pPr/>
              <a:t>16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68961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Let the node that needs rebalancing be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sz="2400">
                <a:sym typeface="Symbol" pitchFamily="18" charset="2"/>
              </a:rPr>
              <a:t>.</a:t>
            </a: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There are 4 cases:</a:t>
            </a: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400">
                <a:sym typeface="Symbol" pitchFamily="18" charset="2"/>
              </a:rPr>
              <a:t> (require single rotation) :</a:t>
            </a:r>
          </a:p>
          <a:p>
            <a:r>
              <a:rPr lang="en-US" sz="2400">
                <a:sym typeface="Symbol" pitchFamily="18" charset="2"/>
              </a:rPr>
              <a:t>     1.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   2.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400">
                <a:sym typeface="Symbol" pitchFamily="18" charset="2"/>
              </a:rPr>
              <a:t> (require double rotation) :</a:t>
            </a:r>
          </a:p>
          <a:p>
            <a:r>
              <a:rPr lang="en-US" sz="2400">
                <a:sym typeface="Symbol" pitchFamily="18" charset="2"/>
              </a:rPr>
              <a:t>     3.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   4.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.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74713" y="5187950"/>
            <a:ext cx="596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 rebalancing is performed through four </a:t>
            </a:r>
            <a:br>
              <a:rPr lang="en-US" sz="2400"/>
            </a:br>
            <a:r>
              <a:rPr lang="en-US" sz="2400"/>
              <a:t>separate rotation algorithms.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Insertions in AVL Trees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8CA-A332-4C41-8266-955DCE480B38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135438" y="1539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459038" y="2987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2470" name="AutoShape 6"/>
          <p:cNvCxnSpPr>
            <a:cxnSpLocks noChangeShapeType="1"/>
            <a:stCxn id="62466" idx="3"/>
            <a:endCxn id="62468" idx="7"/>
          </p:cNvCxnSpPr>
          <p:nvPr/>
        </p:nvCxnSpPr>
        <p:spPr bwMode="auto">
          <a:xfrm flipH="1">
            <a:off x="2946400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2472" name="AutoShape 8"/>
          <p:cNvCxnSpPr>
            <a:cxnSpLocks noChangeShapeType="1"/>
            <a:stCxn id="62468" idx="3"/>
            <a:endCxn id="62471" idx="0"/>
          </p:cNvCxnSpPr>
          <p:nvPr/>
        </p:nvCxnSpPr>
        <p:spPr bwMode="auto">
          <a:xfrm flipH="1">
            <a:off x="1354138" y="3779838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087438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678238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2476" name="AutoShape 12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735638" y="3825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2478" name="AutoShape 14"/>
          <p:cNvCxnSpPr>
            <a:cxnSpLocks noChangeShapeType="1"/>
            <a:stCxn id="62468" idx="5"/>
            <a:endCxn id="62474" idx="0"/>
          </p:cNvCxnSpPr>
          <p:nvPr/>
        </p:nvCxnSpPr>
        <p:spPr bwMode="auto">
          <a:xfrm>
            <a:off x="2946400" y="3779838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479" name="AutoShape 15"/>
          <p:cNvCxnSpPr>
            <a:cxnSpLocks noChangeShapeType="1"/>
            <a:stCxn id="62466" idx="5"/>
            <a:endCxn id="62476" idx="0"/>
          </p:cNvCxnSpPr>
          <p:nvPr/>
        </p:nvCxnSpPr>
        <p:spPr bwMode="auto">
          <a:xfrm>
            <a:off x="4622800" y="2408238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183438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7183438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BCE-B930-40FD-B652-DF7DC4A21324}" type="slidenum">
              <a:rPr lang="en-US"/>
              <a:pPr/>
              <a:t>18</a:t>
            </a:fld>
            <a:endParaRPr lang="en-US"/>
          </a:p>
        </p:txBody>
      </p:sp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3494" name="AutoShape 6"/>
          <p:cNvCxnSpPr>
            <a:cxnSpLocks noChangeShapeType="1"/>
            <a:stCxn id="63490" idx="3"/>
            <a:endCxn id="63492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3496" name="AutoShape 8"/>
          <p:cNvCxnSpPr>
            <a:cxnSpLocks noChangeShapeType="1"/>
            <a:stCxn id="63492" idx="3"/>
            <a:endCxn id="63495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3502" name="AutoShape 14"/>
          <p:cNvCxnSpPr>
            <a:cxnSpLocks noChangeShapeType="1"/>
            <a:stCxn id="63492" idx="5"/>
            <a:endCxn id="63498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503" name="AutoShape 15"/>
          <p:cNvCxnSpPr>
            <a:cxnSpLocks noChangeShapeType="1"/>
            <a:stCxn id="63490" idx="5"/>
            <a:endCxn id="63500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096000" y="1878013"/>
            <a:ext cx="2589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Inserting into X</a:t>
            </a:r>
          </a:p>
          <a:p>
            <a:r>
              <a:rPr lang="en-US" sz="2400"/>
              <a:t>destroys the AVL </a:t>
            </a:r>
          </a:p>
          <a:p>
            <a:r>
              <a:rPr lang="en-US" sz="2400"/>
              <a:t>property at node j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4D-510F-4BF3-AA6B-21FC55CE99CD}" type="slidenum">
              <a:rPr lang="en-US"/>
              <a:pPr/>
              <a:t>19</a:t>
            </a:fld>
            <a:endParaRPr lang="en-US"/>
          </a:p>
        </p:txBody>
      </p:sp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4518" name="AutoShape 6"/>
          <p:cNvCxnSpPr>
            <a:cxnSpLocks noChangeShapeType="1"/>
            <a:stCxn id="64514" idx="3"/>
            <a:endCxn id="64516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4520" name="AutoShape 8"/>
          <p:cNvCxnSpPr>
            <a:cxnSpLocks noChangeShapeType="1"/>
            <a:stCxn id="64516" idx="3"/>
            <a:endCxn id="64519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4524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4526" name="AutoShape 14"/>
          <p:cNvCxnSpPr>
            <a:cxnSpLocks noChangeShapeType="1"/>
            <a:stCxn id="64516" idx="5"/>
            <a:endCxn id="64522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4527" name="AutoShape 15"/>
          <p:cNvCxnSpPr>
            <a:cxnSpLocks noChangeShapeType="1"/>
            <a:stCxn id="64514" idx="5"/>
            <a:endCxn id="64524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Do a </a:t>
            </a:r>
            <a:r>
              <a:rPr lang="en-US" sz="2400">
                <a:solidFill>
                  <a:schemeClr val="accent2"/>
                </a:solidFill>
              </a:rPr>
              <a:t>“right rotation”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4533" name="Freeform 21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/>
            <a:ahLst/>
            <a:cxnLst>
              <a:cxn ang="0">
                <a:pos x="0" y="579"/>
              </a:cxn>
              <a:cxn ang="0">
                <a:pos x="169" y="88"/>
              </a:cxn>
              <a:cxn ang="0">
                <a:pos x="639" y="52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534" name="Oval 22"/>
          <p:cNvSpPr>
            <a:spLocks noChangeArrowheads="1"/>
          </p:cNvSpPr>
          <p:nvPr/>
        </p:nvSpPr>
        <p:spPr bwMode="auto">
          <a:xfrm rot="19500000">
            <a:off x="1828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6D0F-E7DA-4A3B-AF44-80D13B39CB2E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Readings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25"/>
              </a:spcBef>
              <a:spcAft>
                <a:spcPts val="525"/>
              </a:spcAft>
            </a:pPr>
            <a:r>
              <a:rPr lang="en-US"/>
              <a:t>Reading </a:t>
            </a:r>
          </a:p>
          <a:p>
            <a:pPr lvl="1">
              <a:spcBef>
                <a:spcPts val="525"/>
              </a:spcBef>
              <a:spcAft>
                <a:spcPts val="525"/>
              </a:spcAft>
            </a:pPr>
            <a:r>
              <a:rPr lang="en-US" sz="2000"/>
              <a:t>Section 4.4,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0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0A-8147-4B74-BF17-AD9DFF58BC67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5543" name="AutoShape 7"/>
          <p:cNvCxnSpPr>
            <a:cxnSpLocks noChangeShapeType="1"/>
            <a:stCxn id="65540" idx="3"/>
            <a:endCxn id="65542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5549" name="AutoShape 13"/>
          <p:cNvCxnSpPr>
            <a:cxnSpLocks noChangeShapeType="1"/>
            <a:stCxn id="65538" idx="5"/>
            <a:endCxn id="65547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Do a “</a:t>
            </a:r>
            <a:r>
              <a:rPr lang="en-US" sz="2400">
                <a:solidFill>
                  <a:srgbClr val="FF0000"/>
                </a:solidFill>
              </a:rPr>
              <a:t>right rotation</a:t>
            </a:r>
            <a:r>
              <a:rPr lang="en-US" sz="2400"/>
              <a:t>”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Single right rotation</a:t>
            </a:r>
          </a:p>
        </p:txBody>
      </p:sp>
      <p:cxnSp>
        <p:nvCxnSpPr>
          <p:cNvPr id="65556" name="AutoShape 20"/>
          <p:cNvCxnSpPr>
            <a:cxnSpLocks noChangeShapeType="1"/>
            <a:stCxn id="65538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65557" name="AutoShape 21"/>
          <p:cNvCxnSpPr>
            <a:cxnSpLocks noChangeShapeType="1"/>
            <a:stCxn id="65540" idx="7"/>
            <a:endCxn id="65538" idx="3"/>
          </p:cNvCxnSpPr>
          <p:nvPr/>
        </p:nvCxnSpPr>
        <p:spPr bwMode="auto">
          <a:xfrm flipV="1">
            <a:off x="3073400" y="2352675"/>
            <a:ext cx="1020763" cy="69056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3429000" y="2514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5561" name="AutoShape 25"/>
          <p:cNvCxnSpPr>
            <a:cxnSpLocks noChangeShapeType="1"/>
            <a:stCxn id="65540" idx="5"/>
            <a:endCxn id="65545" idx="0"/>
          </p:cNvCxnSpPr>
          <p:nvPr/>
        </p:nvCxnSpPr>
        <p:spPr bwMode="auto">
          <a:xfrm>
            <a:off x="3073400" y="3567113"/>
            <a:ext cx="976313" cy="6492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3352800" y="37338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1676-504F-42CA-A4C5-7FDFE8501021}" type="slidenum">
              <a:rPr lang="en-US"/>
              <a:pPr/>
              <a:t>21</a:t>
            </a:fld>
            <a:endParaRPr lang="en-US"/>
          </a:p>
        </p:txBody>
      </p:sp>
      <p:sp>
        <p:nvSpPr>
          <p:cNvPr id="66562" name="Oval 2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  <a:endParaRPr lang="en-US" sz="2400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882900" y="1774825"/>
            <a:ext cx="481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77913" y="4503738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729038" y="4619625"/>
            <a:ext cx="484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667375" y="4503738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“Right rotation” done!</a:t>
            </a:r>
          </a:p>
          <a:p>
            <a:r>
              <a:rPr lang="en-US" sz="2400"/>
              <a:t>(“Left rotation” is mirror</a:t>
            </a:r>
          </a:p>
          <a:p>
            <a:r>
              <a:rPr lang="en-US" sz="2400"/>
              <a:t>   symmetric)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Outside Case Completed</a:t>
            </a: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1327150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4037013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006725" y="5684838"/>
            <a:ext cx="5332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AVL property has been restored!</a:t>
            </a:r>
            <a:endParaRPr lang="en-US" sz="2400"/>
          </a:p>
        </p:txBody>
      </p:sp>
      <p:cxnSp>
        <p:nvCxnSpPr>
          <p:cNvPr id="66581" name="AutoShape 21"/>
          <p:cNvCxnSpPr>
            <a:cxnSpLocks noChangeShapeType="1"/>
            <a:stCxn id="66564" idx="5"/>
            <a:endCxn id="66562" idx="0"/>
          </p:cNvCxnSpPr>
          <p:nvPr/>
        </p:nvCxnSpPr>
        <p:spPr bwMode="auto">
          <a:xfrm>
            <a:off x="3430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66583" name="Oval 23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1722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600200" y="34290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4502-C7E6-45BC-A2CE-A2AEBA90B5B6}" type="slidenum">
              <a:rPr lang="en-US"/>
              <a:pPr/>
              <a:t>22</a:t>
            </a:fld>
            <a:endParaRPr lang="en-US"/>
          </a:p>
        </p:txBody>
      </p:sp>
      <p:sp>
        <p:nvSpPr>
          <p:cNvPr id="67586" name="Oval 2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191000" y="1539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14600" y="2987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7590" name="AutoShape 6"/>
          <p:cNvCxnSpPr>
            <a:cxnSpLocks noChangeShapeType="1"/>
            <a:stCxn id="67586" idx="3"/>
            <a:endCxn id="67588" idx="7"/>
          </p:cNvCxnSpPr>
          <p:nvPr/>
        </p:nvCxnSpPr>
        <p:spPr bwMode="auto">
          <a:xfrm flipH="1">
            <a:off x="3001963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7592" name="AutoShape 8"/>
          <p:cNvCxnSpPr>
            <a:cxnSpLocks noChangeShapeType="1"/>
            <a:stCxn id="67588" idx="3"/>
            <a:endCxn id="67591" idx="0"/>
          </p:cNvCxnSpPr>
          <p:nvPr/>
        </p:nvCxnSpPr>
        <p:spPr bwMode="auto">
          <a:xfrm flipH="1">
            <a:off x="1409700" y="3779838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143000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733800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7596" name="AutoShape 12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791200" y="3825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7598" name="AutoShape 14"/>
          <p:cNvCxnSpPr>
            <a:cxnSpLocks noChangeShapeType="1"/>
            <a:stCxn id="67588" idx="5"/>
            <a:endCxn id="67594" idx="0"/>
          </p:cNvCxnSpPr>
          <p:nvPr/>
        </p:nvCxnSpPr>
        <p:spPr bwMode="auto">
          <a:xfrm>
            <a:off x="3001963" y="3779838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7599" name="AutoShape 15"/>
          <p:cNvCxnSpPr>
            <a:cxnSpLocks noChangeShapeType="1"/>
            <a:stCxn id="67586" idx="5"/>
            <a:endCxn id="67596" idx="0"/>
          </p:cNvCxnSpPr>
          <p:nvPr/>
        </p:nvCxnSpPr>
        <p:spPr bwMode="auto">
          <a:xfrm>
            <a:off x="4678363" y="2408238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7239000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7239000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248400" y="3352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4191000" y="4191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1676400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8" name="Rectangle 2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D165-4452-4CDB-A171-9A9A2DA1B09A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2301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Inserting into Y </a:t>
            </a:r>
          </a:p>
          <a:p>
            <a:r>
              <a:rPr lang="en-US" sz="2400"/>
              <a:t>destroys the</a:t>
            </a:r>
          </a:p>
          <a:p>
            <a:r>
              <a:rPr lang="en-US" sz="2400"/>
              <a:t>AVL property</a:t>
            </a:r>
          </a:p>
          <a:p>
            <a:r>
              <a:rPr lang="en-US" sz="2400"/>
              <a:t>at node j 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8615" name="AutoShape 7"/>
          <p:cNvCxnSpPr>
            <a:cxnSpLocks noChangeShapeType="1"/>
            <a:stCxn id="68611" idx="3"/>
            <a:endCxn id="68613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8617" name="AutoShape 9"/>
          <p:cNvCxnSpPr>
            <a:cxnSpLocks noChangeShapeType="1"/>
            <a:stCxn id="68613" idx="3"/>
            <a:endCxn id="68616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8623" name="AutoShape 15"/>
          <p:cNvCxnSpPr>
            <a:cxnSpLocks noChangeShapeType="1"/>
            <a:stCxn id="68613" idx="5"/>
            <a:endCxn id="68619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624" name="AutoShape 16"/>
          <p:cNvCxnSpPr>
            <a:cxnSpLocks noChangeShapeType="1"/>
            <a:stCxn id="68611" idx="5"/>
            <a:endCxn id="68621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5718175" y="1819275"/>
            <a:ext cx="287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Does “right rotation”</a:t>
            </a:r>
          </a:p>
          <a:p>
            <a:r>
              <a:rPr lang="en-US" sz="2400"/>
              <a:t>restore balance?</a:t>
            </a:r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 rot="1950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EB0-C001-40E9-A7BE-DC8133E3C65F}" type="slidenum">
              <a:rPr lang="en-US"/>
              <a:pPr/>
              <a:t>24</a:t>
            </a:fld>
            <a:endParaRPr lang="en-US"/>
          </a:p>
        </p:txBody>
      </p:sp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856163" y="2482850"/>
            <a:ext cx="473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114675" y="1665288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9638" name="AutoShape 6"/>
          <p:cNvCxnSpPr>
            <a:cxnSpLocks noChangeShapeType="1"/>
            <a:stCxn id="69634" idx="3"/>
            <a:endCxn id="69642" idx="0"/>
          </p:cNvCxnSpPr>
          <p:nvPr/>
        </p:nvCxnSpPr>
        <p:spPr bwMode="auto">
          <a:xfrm flipH="1">
            <a:off x="4006850" y="3322638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69640" name="AutoShape 8"/>
          <p:cNvCxnSpPr>
            <a:cxnSpLocks noChangeShapeType="1"/>
            <a:stCxn id="69636" idx="3"/>
            <a:endCxn id="69639" idx="0"/>
          </p:cNvCxnSpPr>
          <p:nvPr/>
        </p:nvCxnSpPr>
        <p:spPr bwMode="auto">
          <a:xfrm flipH="1">
            <a:off x="2149475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851025" y="3214688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722688" y="4875213"/>
            <a:ext cx="4746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730875" y="4119563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9646" name="AutoShape 14"/>
          <p:cNvCxnSpPr>
            <a:cxnSpLocks noChangeShapeType="1"/>
            <a:stCxn id="69634" idx="5"/>
            <a:endCxn id="69644" idx="0"/>
          </p:cNvCxnSpPr>
          <p:nvPr/>
        </p:nvCxnSpPr>
        <p:spPr bwMode="auto">
          <a:xfrm>
            <a:off x="5308600" y="3322638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9647" name="AutoShape 15"/>
          <p:cNvCxnSpPr>
            <a:cxnSpLocks noChangeShapeType="1"/>
            <a:stCxn id="69636" idx="5"/>
            <a:endCxn id="69634" idx="1"/>
          </p:cNvCxnSpPr>
          <p:nvPr/>
        </p:nvCxnSpPr>
        <p:spPr bwMode="auto">
          <a:xfrm>
            <a:off x="3644900" y="2401888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6978650" y="5011738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6978650" y="418782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7048500" y="5894388"/>
            <a:ext cx="1485900" cy="111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019800" y="1768475"/>
            <a:ext cx="2744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“Right rotation”</a:t>
            </a:r>
          </a:p>
          <a:p>
            <a:r>
              <a:rPr lang="en-US" sz="2400"/>
              <a:t>does not restore</a:t>
            </a:r>
          </a:p>
          <a:p>
            <a:r>
              <a:rPr lang="en-US" sz="2400"/>
              <a:t>balance… now k is</a:t>
            </a:r>
          </a:p>
          <a:p>
            <a:r>
              <a:rPr lang="en-US" sz="2400"/>
              <a:t>out of balance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248400" y="3581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4191000" y="37338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438400" y="2819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F816-19EE-446D-B648-DCAFE3FC4276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3184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Consider the structure</a:t>
            </a:r>
          </a:p>
          <a:p>
            <a:r>
              <a:rPr lang="en-US" sz="2400"/>
              <a:t>of subtree Y…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0663" name="AutoShape 7"/>
          <p:cNvCxnSpPr>
            <a:cxnSpLocks noChangeShapeType="1"/>
            <a:stCxn id="70659" idx="3"/>
            <a:endCxn id="70661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70665" name="AutoShape 9"/>
          <p:cNvCxnSpPr>
            <a:cxnSpLocks noChangeShapeType="1"/>
            <a:stCxn id="70661" idx="3"/>
            <a:endCxn id="70664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0667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0671" name="AutoShape 15"/>
          <p:cNvCxnSpPr>
            <a:cxnSpLocks noChangeShapeType="1"/>
            <a:stCxn id="70661" idx="5"/>
            <a:endCxn id="70667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0672" name="AutoShape 16"/>
          <p:cNvCxnSpPr>
            <a:cxnSpLocks noChangeShapeType="1"/>
            <a:stCxn id="70659" idx="5"/>
            <a:endCxn id="70669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AAAF-F756-4FDE-82A2-42E55D4348A4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1686" name="AutoShape 6"/>
          <p:cNvCxnSpPr>
            <a:cxnSpLocks noChangeShapeType="1"/>
            <a:stCxn id="71682" idx="3"/>
            <a:endCxn id="71684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71688" name="AutoShape 8"/>
          <p:cNvCxnSpPr>
            <a:cxnSpLocks noChangeShapeType="1"/>
            <a:stCxn id="71684" idx="3"/>
            <a:endCxn id="71687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1694" name="AutoShape 14"/>
          <p:cNvCxnSpPr>
            <a:cxnSpLocks noChangeShapeType="1"/>
            <a:stCxn id="71684" idx="5"/>
            <a:endCxn id="71701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695" name="AutoShape 15"/>
          <p:cNvCxnSpPr>
            <a:cxnSpLocks noChangeShapeType="1"/>
            <a:stCxn id="71682" idx="5"/>
            <a:endCxn id="71692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71703" name="AutoShape 23"/>
          <p:cNvCxnSpPr>
            <a:cxnSpLocks noChangeShapeType="1"/>
            <a:stCxn id="71701" idx="3"/>
            <a:endCxn id="71690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704" name="AutoShape 24"/>
          <p:cNvCxnSpPr>
            <a:cxnSpLocks noChangeShapeType="1"/>
            <a:stCxn id="71701" idx="5"/>
            <a:endCxn id="71699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647700" y="1744663"/>
            <a:ext cx="260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Y = node i and</a:t>
            </a:r>
          </a:p>
          <a:p>
            <a:r>
              <a:rPr lang="en-US" sz="2400"/>
              <a:t>subtrees V and W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0198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44958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9812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657600" y="48006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70D-ACFA-402F-95AB-FE526394CE24}" type="slidenum">
              <a:rPr lang="en-US"/>
              <a:pPr/>
              <a:t>27</a:t>
            </a:fld>
            <a:endParaRPr lang="en-US"/>
          </a:p>
        </p:txBody>
      </p:sp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2710" name="AutoShape 6"/>
          <p:cNvCxnSpPr>
            <a:cxnSpLocks noChangeShapeType="1"/>
            <a:stCxn id="72706" idx="3"/>
            <a:endCxn id="72708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72712" name="AutoShape 8"/>
          <p:cNvCxnSpPr>
            <a:cxnSpLocks noChangeShapeType="1"/>
            <a:stCxn id="72708" idx="3"/>
            <a:endCxn id="72711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72716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2718" name="AutoShape 14"/>
          <p:cNvCxnSpPr>
            <a:cxnSpLocks noChangeShapeType="1"/>
            <a:stCxn id="72708" idx="5"/>
            <a:endCxn id="72725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719" name="AutoShape 15"/>
          <p:cNvCxnSpPr>
            <a:cxnSpLocks noChangeShapeType="1"/>
            <a:stCxn id="72706" idx="5"/>
            <a:endCxn id="72716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23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72727" name="AutoShape 23"/>
          <p:cNvCxnSpPr>
            <a:cxnSpLocks noChangeShapeType="1"/>
            <a:stCxn id="72725" idx="3"/>
            <a:endCxn id="72714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728" name="AutoShape 24"/>
          <p:cNvCxnSpPr>
            <a:cxnSpLocks noChangeShapeType="1"/>
            <a:stCxn id="72725" idx="5"/>
            <a:endCxn id="72723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9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We will do a </a:t>
            </a:r>
            <a:r>
              <a:rPr lang="en-US" sz="2400">
                <a:solidFill>
                  <a:schemeClr val="accent2"/>
                </a:solidFill>
              </a:rPr>
              <a:t>left-right </a:t>
            </a:r>
          </a:p>
          <a:p>
            <a:r>
              <a:rPr lang="en-US" sz="2400">
                <a:solidFill>
                  <a:schemeClr val="accent2"/>
                </a:solidFill>
              </a:rPr>
              <a:t>“double rotation” .</a:t>
            </a:r>
            <a:r>
              <a:rPr lang="en-US" sz="2400"/>
              <a:t> . .</a:t>
            </a:r>
          </a:p>
        </p:txBody>
      </p:sp>
      <p:sp>
        <p:nvSpPr>
          <p:cNvPr id="72731" name="Freeform 27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/>
            <a:ahLst/>
            <a:cxnLst>
              <a:cxn ang="0">
                <a:pos x="463" y="529"/>
              </a:cxn>
              <a:cxn ang="0">
                <a:pos x="365" y="87"/>
              </a:cxn>
              <a:cxn ang="0">
                <a:pos x="0" y="10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732" name="Freeform 28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/>
            <a:ahLst/>
            <a:cxnLst>
              <a:cxn ang="0">
                <a:pos x="206" y="520"/>
              </a:cxn>
              <a:cxn ang="0">
                <a:pos x="52" y="91"/>
              </a:cxn>
              <a:cxn ang="0">
                <a:pos x="515" y="0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35" name="Oval 31"/>
          <p:cNvSpPr>
            <a:spLocks noChangeArrowheads="1"/>
          </p:cNvSpPr>
          <p:nvPr/>
        </p:nvSpPr>
        <p:spPr bwMode="auto">
          <a:xfrm rot="19500000">
            <a:off x="1981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C66-ED1F-4E0C-B759-4867EC231564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84998" name="AutoShape 6"/>
          <p:cNvCxnSpPr>
            <a:cxnSpLocks noChangeShapeType="1"/>
            <a:stCxn id="84994" idx="3"/>
            <a:endCxn id="85013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85000" name="AutoShape 8"/>
          <p:cNvCxnSpPr>
            <a:cxnSpLocks noChangeShapeType="1"/>
            <a:stCxn id="84996" idx="3"/>
            <a:endCxn id="84999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5006" name="AutoShape 14"/>
          <p:cNvCxnSpPr>
            <a:cxnSpLocks noChangeShapeType="1"/>
            <a:stCxn id="84996" idx="5"/>
            <a:endCxn id="85002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4" idx="5"/>
            <a:endCxn id="85004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5011" name="AutoShape 19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5016" name="AutoShape 24"/>
          <p:cNvCxnSpPr>
            <a:cxnSpLocks noChangeShapeType="1"/>
            <a:stCxn id="85013" idx="5"/>
            <a:endCxn id="85011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first rotation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1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left rotation complete</a:t>
            </a:r>
          </a:p>
        </p:txBody>
      </p:sp>
      <p:cxnSp>
        <p:nvCxnSpPr>
          <p:cNvPr id="85023" name="AutoShape 31"/>
          <p:cNvCxnSpPr>
            <a:cxnSpLocks noChangeShapeType="1"/>
            <a:stCxn id="85013" idx="3"/>
            <a:endCxn id="84996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026" name="Oval 34"/>
          <p:cNvSpPr>
            <a:spLocks noChangeArrowheads="1"/>
          </p:cNvSpPr>
          <p:nvPr/>
        </p:nvSpPr>
        <p:spPr bwMode="auto">
          <a:xfrm rot="19500000">
            <a:off x="685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A101-2E81-48D1-AD36-5585C6A9D6EE}" type="slidenum">
              <a:rPr lang="en-US"/>
              <a:pPr/>
              <a:t>29</a:t>
            </a:fld>
            <a:endParaRPr lang="en-US"/>
          </a:p>
        </p:txBody>
      </p:sp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86021" name="AutoShape 5"/>
          <p:cNvCxnSpPr>
            <a:cxnSpLocks noChangeShapeType="1"/>
            <a:stCxn id="86018" idx="3"/>
            <a:endCxn id="86035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22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86023" name="AutoShape 7"/>
          <p:cNvCxnSpPr>
            <a:cxnSpLocks noChangeShapeType="1"/>
            <a:stCxn id="86020" idx="3"/>
            <a:endCxn id="86022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6028" name="AutoShape 12"/>
          <p:cNvCxnSpPr>
            <a:cxnSpLocks noChangeShapeType="1"/>
            <a:stCxn id="86020" idx="5"/>
            <a:endCxn id="86025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18" idx="5"/>
            <a:endCxn id="86026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33" name="AutoShape 17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6036" name="AutoShape 20"/>
          <p:cNvCxnSpPr>
            <a:cxnSpLocks noChangeShapeType="1"/>
            <a:stCxn id="86035" idx="5"/>
            <a:endCxn id="86033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second rotation</a:t>
            </a:r>
          </a:p>
        </p:txBody>
      </p:sp>
      <p:cxnSp>
        <p:nvCxnSpPr>
          <p:cNvPr id="86039" name="AutoShape 23"/>
          <p:cNvCxnSpPr>
            <a:cxnSpLocks noChangeShapeType="1"/>
            <a:stCxn id="86035" idx="3"/>
            <a:endCxn id="86020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40" name="Oval 24"/>
          <p:cNvSpPr>
            <a:spLocks noChangeArrowheads="1"/>
          </p:cNvSpPr>
          <p:nvPr/>
        </p:nvSpPr>
        <p:spPr bwMode="auto">
          <a:xfrm rot="19500000">
            <a:off x="1905000" y="19415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5318125" y="1954213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Now do a right rotation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5A12-4331-4632-A70F-EACAB99CE5A1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BST operations are O(d), where d is tree depth</a:t>
            </a:r>
          </a:p>
          <a:p>
            <a:pPr>
              <a:lnSpc>
                <a:spcPct val="90000"/>
              </a:lnSpc>
            </a:pPr>
            <a:r>
              <a:rPr lang="en-US"/>
              <a:t>minimum d is                   </a:t>
            </a:r>
            <a:r>
              <a:rPr lang="en-US">
                <a:sym typeface="Symbol" pitchFamily="18" charset="2"/>
              </a:rPr>
              <a:t>for a binary tree with N nodes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What is the best case tree?</a:t>
            </a:r>
            <a:r>
              <a:rPr lang="en-US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66CC"/>
                </a:solidFill>
                <a:sym typeface="Symbol" pitchFamily="18" charset="2"/>
              </a:rPr>
              <a:t>What is the worst case tree?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So, best case running time of BST operations is O(log N)</a:t>
            </a:r>
          </a:p>
        </p:txBody>
      </p:sp>
      <p:graphicFrame>
        <p:nvGraphicFramePr>
          <p:cNvPr id="109568" name="Object 0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p:oleObj spid="_x0000_s109568" name="Equation" r:id="rId3" imgW="736560" imgH="2286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DB17-C6CE-406C-A0C2-18F427AFD903}" type="slidenum">
              <a:rPr lang="en-US"/>
              <a:pPr/>
              <a:t>30</a:t>
            </a:fld>
            <a:endParaRPr lang="en-US"/>
          </a:p>
        </p:txBody>
      </p:sp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87047" name="AutoShape 7"/>
          <p:cNvCxnSpPr>
            <a:cxnSpLocks noChangeShapeType="1"/>
            <a:stCxn id="87044" idx="3"/>
            <a:endCxn id="87046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>
                <a:latin typeface="Times New Roman" pitchFamily="18" charset="0"/>
              </a:rPr>
              <a:t>X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5646738" y="51816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7052" name="AutoShape 12"/>
          <p:cNvCxnSpPr>
            <a:cxnSpLocks noChangeShapeType="1"/>
            <a:stCxn id="87044" idx="5"/>
            <a:endCxn id="87049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2" idx="5"/>
            <a:endCxn id="87050" idx="0"/>
          </p:cNvCxnSpPr>
          <p:nvPr/>
        </p:nvCxnSpPr>
        <p:spPr bwMode="auto">
          <a:xfrm>
            <a:off x="5461000" y="4389438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7" name="AutoShape 17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052888" y="52244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7060" name="AutoShape 20"/>
          <p:cNvCxnSpPr>
            <a:cxnSpLocks noChangeShapeType="1"/>
            <a:stCxn id="87042" idx="3"/>
            <a:endCxn id="87057" idx="0"/>
          </p:cNvCxnSpPr>
          <p:nvPr/>
        </p:nvCxnSpPr>
        <p:spPr bwMode="auto">
          <a:xfrm flipH="1">
            <a:off x="4468813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second rotation</a:t>
            </a:r>
          </a:p>
        </p:txBody>
      </p:sp>
      <p:cxnSp>
        <p:nvCxnSpPr>
          <p:cNvPr id="87062" name="AutoShape 22"/>
          <p:cNvCxnSpPr>
            <a:cxnSpLocks noChangeShapeType="1"/>
            <a:stCxn id="87059" idx="3"/>
            <a:endCxn id="87044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42" idx="0"/>
            <a:endCxn id="87059" idx="5"/>
          </p:cNvCxnSpPr>
          <p:nvPr/>
        </p:nvCxnSpPr>
        <p:spPr bwMode="auto">
          <a:xfrm flipH="1" flipV="1">
            <a:off x="3852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67" name="Oval 27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5181600" y="1954213"/>
            <a:ext cx="320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right rotation complete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5562600" y="2667000"/>
            <a:ext cx="2711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Balance has been </a:t>
            </a:r>
          </a:p>
          <a:p>
            <a:r>
              <a:rPr lang="en-US" sz="2400"/>
              <a:t>restored</a:t>
            </a: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6172200" y="4572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914400" y="4648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3276600" y="47244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1B62-A008-449E-A2EC-D88445C87CF8}" type="slidenum">
              <a:rPr lang="en-US"/>
              <a:pPr/>
              <a:t>31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3581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4632325" y="2373313"/>
            <a:ext cx="196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balance (1,0,-1)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632325" y="2754313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4708525" y="3211513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124200" y="32004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left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need to keep the height; just the difference in height,            i.e. the </a:t>
            </a:r>
            <a:r>
              <a:rPr lang="en-US">
                <a:solidFill>
                  <a:schemeClr val="accent2"/>
                </a:solidFill>
              </a:rPr>
              <a:t>balance</a:t>
            </a:r>
            <a:r>
              <a:rPr lang="en-US"/>
              <a:t> factor; this has to be modified on the path of insertion even if you don’t perform rotations</a:t>
            </a:r>
          </a:p>
          <a:p>
            <a:pPr>
              <a:spcBef>
                <a:spcPct val="50000"/>
              </a:spcBef>
            </a:pPr>
            <a:r>
              <a:rPr lang="en-US"/>
              <a:t>Once you have performed a rotation (single or double) you won’t need to go back up the tree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73D-1D05-4072-B448-A5F41FCE229F}" type="slidenum">
              <a:rPr lang="en-US"/>
              <a:pPr/>
              <a:t>32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7042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RotateFromRight(n : reference node pointer) {</a:t>
            </a:r>
          </a:p>
          <a:p>
            <a:r>
              <a:rPr lang="en-US">
                <a:latin typeface="Courier New" pitchFamily="49" charset="0"/>
              </a:rPr>
              <a:t>p : node pointer;</a:t>
            </a:r>
          </a:p>
          <a:p>
            <a:r>
              <a:rPr lang="en-US">
                <a:latin typeface="Courier New" pitchFamily="49" charset="0"/>
              </a:rPr>
              <a:t>p := n.right;</a:t>
            </a:r>
          </a:p>
          <a:p>
            <a:r>
              <a:rPr lang="en-US">
                <a:latin typeface="Courier New" pitchFamily="49" charset="0"/>
              </a:rPr>
              <a:t>n.right := p.left;</a:t>
            </a:r>
          </a:p>
          <a:p>
            <a:r>
              <a:rPr lang="en-US">
                <a:latin typeface="Courier New" pitchFamily="49" charset="0"/>
              </a:rPr>
              <a:t>p.left := n;</a:t>
            </a:r>
          </a:p>
          <a:p>
            <a:r>
              <a:rPr lang="en-US">
                <a:latin typeface="Courier New" pitchFamily="49" charset="0"/>
              </a:rPr>
              <a:t>n := p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58674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5334000" y="42672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60960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69342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55626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61722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6324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68580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60198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1722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143000" y="4419600"/>
            <a:ext cx="243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You also need to modify the heights or balance factors of  n and p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7696200" y="4945063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206C-1E45-43E8-AC75-CE3C5C28D00F}" type="slidenum">
              <a:rPr lang="en-US"/>
              <a:pPr/>
              <a:t>33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Implement Double Rotation in two lines.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7956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DoubleRotateFromRight(n : reference node pointer) {</a:t>
            </a:r>
          </a:p>
          <a:p>
            <a:r>
              <a:rPr lang="en-US">
                <a:latin typeface="Courier New" pitchFamily="49" charset="0"/>
              </a:rPr>
              <a:t>????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609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5562600" y="4648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>
            <a:off x="57912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64008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>
            <a:off x="6553200" y="487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70866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6248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6400800" y="3276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6705600" y="556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59436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3206" name="AutoShape 22"/>
          <p:cNvSpPr>
            <a:spLocks noChangeArrowheads="1"/>
          </p:cNvSpPr>
          <p:nvPr/>
        </p:nvSpPr>
        <p:spPr bwMode="auto">
          <a:xfrm>
            <a:off x="67818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>
            <a:off x="7162800" y="52578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 flipH="1">
            <a:off x="6172200" y="5562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5A18-47E8-40D4-89F8-07A9FA74F838}" type="slidenum">
              <a:rPr lang="en-US"/>
              <a:pPr/>
              <a:t>34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Insert at the leaf (as for all BST)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/>
            <a:r>
              <a:rPr lang="en-US"/>
              <a:t>So after the Insert, </a:t>
            </a:r>
            <a:r>
              <a:rPr lang="en-US">
                <a:solidFill>
                  <a:schemeClr val="accent2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lvl="1"/>
            <a:r>
              <a:rPr lang="en-US"/>
              <a:t>If a new balance factor (the difference h</a:t>
            </a:r>
            <a:r>
              <a:rPr lang="en-US" baseline="-25000"/>
              <a:t>left</a:t>
            </a:r>
            <a:r>
              <a:rPr lang="en-US"/>
              <a:t>-h</a:t>
            </a:r>
            <a:r>
              <a:rPr lang="en-US" baseline="-25000"/>
              <a:t>right</a:t>
            </a:r>
            <a:r>
              <a:rPr lang="en-US"/>
              <a:t>) is 2 or –2, adjust tree by </a:t>
            </a:r>
            <a:r>
              <a:rPr lang="en-US" i="1">
                <a:solidFill>
                  <a:schemeClr val="accent2"/>
                </a:solidFill>
              </a:rPr>
              <a:t>rotation</a:t>
            </a:r>
            <a:r>
              <a:rPr lang="en-US"/>
              <a:t> around the node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E6D4-2638-48D3-8EF4-CB5FC126BAB4}" type="slidenum">
              <a:rPr lang="en-US"/>
              <a:pPr/>
              <a:t>35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in BST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6962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Insert(T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reference</a:t>
            </a:r>
            <a:r>
              <a:rPr lang="en-US" sz="1600">
                <a:latin typeface="Courier New" pitchFamily="49" charset="0"/>
              </a:rPr>
              <a:t> tree pointer, x : element)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integer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r>
              <a:rPr lang="en-US" sz="1600">
                <a:latin typeface="Courier New" pitchFamily="49" charset="0"/>
              </a:rPr>
              <a:t>if T = null then</a:t>
            </a:r>
          </a:p>
          <a:p>
            <a:r>
              <a:rPr lang="en-US" sz="1600">
                <a:latin typeface="Courier New" pitchFamily="49" charset="0"/>
              </a:rPr>
              <a:t>  T := new tree; T.data := x; return 1;//the links to                             					  //children are null</a:t>
            </a:r>
          </a:p>
          <a:p>
            <a:r>
              <a:rPr lang="en-US" sz="1600">
                <a:latin typeface="Courier New" pitchFamily="49" charset="0"/>
              </a:rPr>
              <a:t>case</a:t>
            </a:r>
          </a:p>
          <a:p>
            <a:r>
              <a:rPr lang="en-US" sz="1600">
                <a:latin typeface="Courier New" pitchFamily="49" charset="0"/>
              </a:rPr>
              <a:t>  T.data = x : return 0; //Duplicate do nothing</a:t>
            </a:r>
          </a:p>
          <a:p>
            <a:r>
              <a:rPr lang="en-US" sz="1600">
                <a:latin typeface="Courier New" pitchFamily="49" charset="0"/>
              </a:rPr>
              <a:t>  T.data &gt; x : return Insert(T.left, x);</a:t>
            </a:r>
          </a:p>
          <a:p>
            <a:r>
              <a:rPr lang="en-US" sz="1600">
                <a:latin typeface="Courier New" pitchFamily="49" charset="0"/>
              </a:rPr>
              <a:t>  T.data &lt; x : return Insert(T.right, x);</a:t>
            </a:r>
          </a:p>
          <a:p>
            <a:r>
              <a:rPr lang="en-US" sz="1600">
                <a:latin typeface="Courier New" pitchFamily="49" charset="0"/>
              </a:rPr>
              <a:t>endcase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E7D-9068-4C9F-847E-35378E0C2909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in AVL trees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696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Insert(T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reference</a:t>
            </a:r>
            <a:r>
              <a:rPr lang="en-US" sz="1600">
                <a:latin typeface="Courier New" pitchFamily="49" charset="0"/>
              </a:rPr>
              <a:t> tree pointer, x : element) : {</a:t>
            </a:r>
          </a:p>
          <a:p>
            <a:r>
              <a:rPr lang="en-US" sz="1600">
                <a:latin typeface="Courier New" pitchFamily="49" charset="0"/>
              </a:rPr>
              <a:t>if T = null then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T := new tree; T.data := x; height := 0;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return;}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case</a:t>
            </a:r>
          </a:p>
          <a:p>
            <a:r>
              <a:rPr lang="en-US" sz="1600">
                <a:latin typeface="Courier New" pitchFamily="49" charset="0"/>
              </a:rPr>
              <a:t>  T.data = x : return ; //Duplicate do nothing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T.data &gt; x : Insert(T.left, x);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if ((height(T.left)- height(T.right)) = 2){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if (T.left.data &gt; x ) then //outside case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       T = RotatefromLeft (T);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else                       //inside case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       T = DoubleRotatefromLeft (T);}</a:t>
            </a:r>
          </a:p>
          <a:p>
            <a:r>
              <a:rPr lang="en-US" sz="1600">
                <a:latin typeface="Courier New" pitchFamily="49" charset="0"/>
              </a:rPr>
              <a:t>  T.data &lt; x :  Insert(T.right, x);</a:t>
            </a:r>
          </a:p>
          <a:p>
            <a:r>
              <a:rPr lang="en-US" sz="1600">
                <a:latin typeface="Courier New" pitchFamily="49" charset="0"/>
              </a:rPr>
              <a:t>                code similar to the left case</a:t>
            </a:r>
          </a:p>
          <a:p>
            <a:r>
              <a:rPr lang="en-US" sz="1600">
                <a:latin typeface="Courier New" pitchFamily="49" charset="0"/>
              </a:rPr>
              <a:t>Endcase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ourier New" pitchFamily="49" charset="0"/>
              </a:rPr>
              <a:t>T.height := max(height(T.left),height(T.right)) +1;</a:t>
            </a:r>
          </a:p>
          <a:p>
            <a:r>
              <a:rPr lang="en-US" sz="1600">
                <a:latin typeface="Courier New" pitchFamily="49" charset="0"/>
              </a:rPr>
              <a:t>  return;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318F-FAB9-4B79-9904-BDB596B3A9D1}" type="slidenum">
              <a:rPr lang="en-US"/>
              <a:pPr/>
              <a:t>37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3434" name="AutoShape 10"/>
          <p:cNvCxnSpPr>
            <a:cxnSpLocks noChangeShapeType="1"/>
            <a:stCxn id="103430" idx="3"/>
            <a:endCxn id="103431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35" name="AutoShape 11"/>
          <p:cNvCxnSpPr>
            <a:cxnSpLocks noChangeShapeType="1"/>
            <a:stCxn id="103430" idx="5"/>
            <a:endCxn id="103432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36" name="AutoShape 12"/>
          <p:cNvCxnSpPr>
            <a:cxnSpLocks noChangeShapeType="1"/>
            <a:stCxn id="103432" idx="3"/>
            <a:endCxn id="103433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5, 40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752-A66B-4D21-888D-3D259C14A49E}" type="slidenum">
              <a:rPr lang="en-US"/>
              <a:pPr/>
              <a:t>38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4458" name="AutoShape 10"/>
          <p:cNvCxnSpPr>
            <a:cxnSpLocks noChangeShapeType="1"/>
            <a:stCxn id="104454" idx="3"/>
            <a:endCxn id="104455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4459" name="AutoShape 11"/>
          <p:cNvCxnSpPr>
            <a:cxnSpLocks noChangeShapeType="1"/>
            <a:stCxn id="104454" idx="5"/>
            <a:endCxn id="104456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60" name="AutoShape 12"/>
          <p:cNvCxnSpPr>
            <a:cxnSpLocks noChangeShapeType="1"/>
            <a:stCxn id="104456" idx="3"/>
            <a:endCxn id="104457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4472" name="AutoShape 24"/>
          <p:cNvCxnSpPr>
            <a:cxnSpLocks noChangeShapeType="1"/>
            <a:stCxn id="104468" idx="3"/>
            <a:endCxn id="104469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3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4474" name="AutoShape 26"/>
          <p:cNvCxnSpPr>
            <a:cxnSpLocks noChangeShapeType="1"/>
            <a:stCxn id="104470" idx="3"/>
            <a:endCxn id="104471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8458200" y="4191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83820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45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4572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6781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0D13-557B-433A-B4CE-865BC1BE06F1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5482" name="AutoShape 10"/>
          <p:cNvCxnSpPr>
            <a:cxnSpLocks noChangeShapeType="1"/>
            <a:stCxn id="105478" idx="3"/>
            <a:endCxn id="105479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483" name="AutoShape 11"/>
          <p:cNvCxnSpPr>
            <a:cxnSpLocks noChangeShapeType="1"/>
            <a:stCxn id="105478" idx="5"/>
            <a:endCxn id="105480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5484" name="AutoShape 12"/>
          <p:cNvCxnSpPr>
            <a:cxnSpLocks noChangeShapeType="1"/>
            <a:stCxn id="105480" idx="3"/>
            <a:endCxn id="105481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5489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492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5496" name="AutoShape 24"/>
          <p:cNvCxnSpPr>
            <a:cxnSpLocks noChangeShapeType="1"/>
            <a:stCxn id="105492" idx="3"/>
            <a:endCxn id="105493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497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5498" name="AutoShape 26"/>
          <p:cNvCxnSpPr>
            <a:cxnSpLocks noChangeShapeType="1"/>
            <a:stCxn id="105494" idx="3"/>
            <a:endCxn id="105495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500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191000" y="5257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3886200" y="4648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5512" name="Oval 40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V="1">
            <a:off x="3276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16" name="Oval 4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5517" name="Oval 45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H="1">
            <a:off x="7848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7391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34</a:t>
            </a:r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 flipV="1">
            <a:off x="7239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D37B-FDDC-4514-AF91-2587FACFC530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Problem: Lack of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compare depths of left and right subtree</a:t>
            </a:r>
            <a:endParaRPr lang="en-US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Unbalanced degenerate tree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18B-6129-4184-BAED-DBABA5864E87}" type="slidenum">
              <a:rPr lang="en-US"/>
              <a:pPr/>
              <a:t>40</a:t>
            </a:fld>
            <a:endParaRPr lang="en-US"/>
          </a:p>
        </p:txBody>
      </p:sp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02" name="Oval 1030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6503" name="Oval 1031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6504" name="Oval 1032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06505" name="Oval 1033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106506" name="AutoShape 1034"/>
          <p:cNvCxnSpPr>
            <a:cxnSpLocks noChangeShapeType="1"/>
            <a:stCxn id="106502" idx="3"/>
            <a:endCxn id="106503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507" name="AutoShape 1035"/>
          <p:cNvCxnSpPr>
            <a:cxnSpLocks noChangeShapeType="1"/>
            <a:stCxn id="106502" idx="5"/>
            <a:endCxn id="106504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508" name="AutoShape 1036"/>
          <p:cNvCxnSpPr>
            <a:cxnSpLocks noChangeShapeType="1"/>
            <a:stCxn id="106504" idx="3"/>
            <a:endCxn id="106505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6509" name="Text Box 1037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10" name="Oval 1038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06511" name="Line 1039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12" name="Text Box 1040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6513" name="Oval 1041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6514" name="Line 1042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15" name="Text Box 1043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16" name="Oval 1044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06517" name="Oval 1045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06518" name="Oval 1046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6519" name="Oval 1047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cxnSp>
        <p:nvCxnSpPr>
          <p:cNvPr id="106520" name="AutoShape 1048"/>
          <p:cNvCxnSpPr>
            <a:cxnSpLocks noChangeShapeType="1"/>
            <a:stCxn id="106516" idx="3"/>
            <a:endCxn id="106517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521" name="AutoShape 1049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522" name="AutoShape 1050"/>
          <p:cNvCxnSpPr>
            <a:cxnSpLocks noChangeShapeType="1"/>
            <a:stCxn id="106518" idx="3"/>
            <a:endCxn id="106519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6523" name="Text Box 1051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24" name="Oval 1052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06525" name="Line 1053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26" name="Oval 1054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6527" name="Line 1055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28" name="Oval 105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06529" name="Line 1057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30" name="Text Box 1058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31" name="Text Box 1059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32" name="Text Box 1060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6533" name="Text Box 1061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34" name="Text Box 1062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106535" name="Line 1063"/>
          <p:cNvSpPr>
            <a:spLocks noChangeShapeType="1"/>
          </p:cNvSpPr>
          <p:nvPr/>
        </p:nvSpPr>
        <p:spPr bwMode="auto">
          <a:xfrm flipV="1">
            <a:off x="2743200" y="3200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36" name="Oval 106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06537" name="Line 106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38" name="Text Box 1066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39" name="Text Box 1067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40" name="Text Box 1068"/>
          <p:cNvSpPr txBox="1">
            <a:spLocks noChangeArrowheads="1"/>
          </p:cNvSpPr>
          <p:nvPr/>
        </p:nvSpPr>
        <p:spPr bwMode="auto">
          <a:xfrm>
            <a:off x="914400" y="5105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Insertion of  34</a:t>
            </a:r>
          </a:p>
        </p:txBody>
      </p:sp>
      <p:sp>
        <p:nvSpPr>
          <p:cNvPr id="106541" name="Oval 1069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06542" name="Line 1070"/>
          <p:cNvSpPr>
            <a:spLocks noChangeShapeType="1"/>
          </p:cNvSpPr>
          <p:nvPr/>
        </p:nvSpPr>
        <p:spPr bwMode="auto">
          <a:xfrm flipH="1">
            <a:off x="3886200" y="41910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43" name="Oval 1071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106544" name="Line 1072"/>
          <p:cNvSpPr>
            <a:spLocks noChangeShapeType="1"/>
          </p:cNvSpPr>
          <p:nvPr/>
        </p:nvSpPr>
        <p:spPr bwMode="auto">
          <a:xfrm flipH="1">
            <a:off x="3429000" y="50292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45" name="Text Box 1073"/>
          <p:cNvSpPr txBox="1">
            <a:spLocks noChangeArrowheads="1"/>
          </p:cNvSpPr>
          <p:nvPr/>
        </p:nvSpPr>
        <p:spPr bwMode="auto">
          <a:xfrm>
            <a:off x="4800600" y="4572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46" name="Text Box 1074"/>
          <p:cNvSpPr txBox="1">
            <a:spLocks noChangeArrowheads="1"/>
          </p:cNvSpPr>
          <p:nvPr/>
        </p:nvSpPr>
        <p:spPr bwMode="auto">
          <a:xfrm>
            <a:off x="2819400" y="5105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47" name="Text Box 1075"/>
          <p:cNvSpPr txBox="1">
            <a:spLocks noChangeArrowheads="1"/>
          </p:cNvSpPr>
          <p:nvPr/>
        </p:nvSpPr>
        <p:spPr bwMode="auto">
          <a:xfrm>
            <a:off x="3200400" y="4495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48" name="Oval 1076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06549" name="Oval 1077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106550" name="Line 1078"/>
          <p:cNvSpPr>
            <a:spLocks noChangeShapeType="1"/>
          </p:cNvSpPr>
          <p:nvPr/>
        </p:nvSpPr>
        <p:spPr bwMode="auto">
          <a:xfrm flipH="1">
            <a:off x="67818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51" name="Line 1079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552" name="Text Box 1080"/>
          <p:cNvSpPr txBox="1">
            <a:spLocks noChangeArrowheads="1"/>
          </p:cNvSpPr>
          <p:nvPr/>
        </p:nvSpPr>
        <p:spPr bwMode="auto">
          <a:xfrm>
            <a:off x="6019800" y="4495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0C1A-9299-4CEF-82EE-A66A636D4F4D}" type="slidenum">
              <a:rPr lang="en-US"/>
              <a:pPr/>
              <a:t>41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but more complex than insertion</a:t>
            </a:r>
          </a:p>
          <a:p>
            <a:pPr lvl="1"/>
            <a:r>
              <a:rPr lang="en-US"/>
              <a:t>Rotations and double rotations needed to rebalance</a:t>
            </a:r>
          </a:p>
          <a:p>
            <a:pPr lvl="1"/>
            <a:r>
              <a:rPr lang="en-US"/>
              <a:t>Imbalance may propagate upward so that many rotations may be needed.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0DF8-5EEE-4266-B44F-6CF0F5EBB4A1}" type="slidenum">
              <a:rPr lang="en-US"/>
              <a:pPr/>
              <a:t>42</a:t>
            </a:fld>
            <a:endParaRPr lang="en-US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39750" y="1698625"/>
            <a:ext cx="83185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solidFill>
                  <a:schemeClr val="accent1"/>
                </a:solidFill>
              </a:rPr>
              <a:t>Arguments for AVL trees</a:t>
            </a:r>
            <a:r>
              <a:rPr lang="en-US" sz="2400">
                <a:solidFill>
                  <a:schemeClr val="accent2"/>
                </a:solidFill>
              </a:rPr>
              <a:t>:</a:t>
            </a:r>
          </a:p>
          <a:p>
            <a:pPr marL="457200" indent="-457200"/>
            <a:endParaRPr lang="en-US" sz="1200"/>
          </a:p>
          <a:p>
            <a:pPr marL="457200" indent="-457200">
              <a:buFontTx/>
              <a:buAutoNum type="arabicPeriod"/>
            </a:pPr>
            <a:r>
              <a:rPr lang="en-US"/>
              <a:t>Search is O(log N) since AVL trees are </a:t>
            </a:r>
            <a:r>
              <a:rPr lang="en-US">
                <a:solidFill>
                  <a:srgbClr val="009999"/>
                </a:solidFill>
              </a:rPr>
              <a:t>always balanced</a:t>
            </a:r>
            <a:r>
              <a:rPr lang="en-US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Insertion and deletions are also O(logn)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The height balancing adds no more than a constant factor to the speed of insertion.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 sz="2400">
                <a:solidFill>
                  <a:srgbClr val="FF0000"/>
                </a:solidFill>
              </a:rPr>
              <a:t>Arguments against using AVL trees</a:t>
            </a:r>
            <a:r>
              <a:rPr lang="en-US" sz="2400"/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Difficult to program &amp; debug; more space for balance factor.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Asymptotically faster but rebalancing costs time.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Most large searches are done in database systems on disk and use other structures (e.g. B-trees).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May be OK to have O(N) for a single operation if total run time for many consecutive operations is fast (e.g. Splay trees).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Pros and Cons of AVL Trees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9BA1-9CF3-4DD5-A999-B0B53422610A}" type="slidenum">
              <a:rPr lang="en-US"/>
              <a:pPr/>
              <a:t>43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 Solution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79565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DoubleRotateFromRight(n : reference node pointer) {</a:t>
            </a:r>
          </a:p>
          <a:p>
            <a:r>
              <a:rPr lang="en-US">
                <a:latin typeface="Courier New" pitchFamily="49" charset="0"/>
              </a:rPr>
              <a:t>RotateFromLeft(n.right);</a:t>
            </a:r>
          </a:p>
          <a:p>
            <a:r>
              <a:rPr lang="en-US">
                <a:latin typeface="Courier New" pitchFamily="49" charset="0"/>
              </a:rPr>
              <a:t>RotateFromRight(n);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5486400" y="41910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57150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63246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64770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7010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6172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324600" y="2819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63246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6629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6271" name="AutoShape 15"/>
          <p:cNvSpPr>
            <a:spLocks noChangeArrowheads="1"/>
          </p:cNvSpPr>
          <p:nvPr/>
        </p:nvSpPr>
        <p:spPr bwMode="auto">
          <a:xfrm>
            <a:off x="58674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67056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7086600" y="4800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6096000" y="5105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8F5D-A6A6-47D8-B21B-22CADD0DA891}" type="slidenum">
              <a:rPr lang="en-US"/>
              <a:pPr/>
              <a:t>5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Balanced and unbalanced BST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78859" name="AutoShape 11"/>
          <p:cNvCxnSpPr>
            <a:cxnSpLocks noChangeShapeType="1"/>
            <a:stCxn id="78852" idx="3"/>
            <a:endCxn id="78853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60" name="AutoShape 12"/>
          <p:cNvCxnSpPr>
            <a:cxnSpLocks noChangeShapeType="1"/>
            <a:stCxn id="78852" idx="5"/>
            <a:endCxn id="78854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61" name="AutoShape 13"/>
          <p:cNvCxnSpPr>
            <a:cxnSpLocks noChangeShapeType="1"/>
            <a:stCxn id="78853" idx="3"/>
            <a:endCxn id="78857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62" name="AutoShape 14"/>
          <p:cNvCxnSpPr>
            <a:cxnSpLocks noChangeShapeType="1"/>
            <a:stCxn id="78853" idx="5"/>
            <a:endCxn id="78858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78872" name="AutoShape 24"/>
          <p:cNvCxnSpPr>
            <a:cxnSpLocks noChangeShapeType="1"/>
            <a:stCxn id="78868" idx="5"/>
            <a:endCxn id="78866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73" name="AutoShape 25"/>
          <p:cNvCxnSpPr>
            <a:cxnSpLocks noChangeShapeType="1"/>
            <a:stCxn id="78865" idx="5"/>
            <a:endCxn id="78867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74" name="AutoShape 26"/>
          <p:cNvCxnSpPr>
            <a:cxnSpLocks noChangeShapeType="1"/>
            <a:stCxn id="78871" idx="5"/>
            <a:endCxn id="78870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75" name="AutoShape 27"/>
          <p:cNvCxnSpPr>
            <a:cxnSpLocks noChangeShapeType="1"/>
            <a:stCxn id="78866" idx="5"/>
            <a:endCxn id="78871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76" name="AutoShape 28"/>
          <p:cNvCxnSpPr>
            <a:cxnSpLocks noChangeShapeType="1"/>
            <a:stCxn id="78869" idx="5"/>
            <a:endCxn id="78868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77" name="AutoShape 29"/>
          <p:cNvCxnSpPr>
            <a:cxnSpLocks noChangeShapeType="1"/>
            <a:stCxn id="78867" idx="5"/>
            <a:endCxn id="78869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78883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78885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78887" name="AutoShape 39"/>
          <p:cNvCxnSpPr>
            <a:cxnSpLocks noChangeShapeType="1"/>
            <a:stCxn id="78880" idx="3"/>
            <a:endCxn id="78881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88" name="AutoShape 40"/>
          <p:cNvCxnSpPr>
            <a:cxnSpLocks noChangeShapeType="1"/>
            <a:stCxn id="78880" idx="5"/>
            <a:endCxn id="78882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89" name="AutoShape 41"/>
          <p:cNvCxnSpPr>
            <a:cxnSpLocks noChangeShapeType="1"/>
            <a:stCxn id="78881" idx="3"/>
            <a:endCxn id="78885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90" name="AutoShape 42"/>
          <p:cNvCxnSpPr>
            <a:cxnSpLocks noChangeShapeType="1"/>
            <a:stCxn id="78881" idx="5"/>
            <a:endCxn id="78886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91" name="AutoShape 43"/>
          <p:cNvCxnSpPr>
            <a:cxnSpLocks noChangeShapeType="1"/>
            <a:stCxn id="78882" idx="3"/>
            <a:endCxn id="78883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892" name="AutoShape 44"/>
          <p:cNvCxnSpPr>
            <a:cxnSpLocks noChangeShapeType="1"/>
            <a:stCxn id="78882" idx="5"/>
            <a:endCxn id="78884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Is this “balanced”?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EA05-6CA3-4F15-999F-C12AF50BB77A}" type="slidenum">
              <a:rPr lang="en-US"/>
              <a:pPr/>
              <a:t>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Don't balance</a:t>
            </a:r>
          </a:p>
          <a:p>
            <a:pPr lvl="1"/>
            <a:r>
              <a:rPr lang="en-US" sz="2400"/>
              <a:t>May end up with some nodes very deep</a:t>
            </a:r>
          </a:p>
          <a:p>
            <a:r>
              <a:rPr lang="en-US" sz="2800">
                <a:solidFill>
                  <a:srgbClr val="008000"/>
                </a:solidFill>
              </a:rPr>
              <a:t>Strict balance</a:t>
            </a:r>
          </a:p>
          <a:p>
            <a:pPr lvl="1"/>
            <a:r>
              <a:rPr lang="en-US" sz="2400"/>
              <a:t>The tree must always be balanced perfectly</a:t>
            </a:r>
          </a:p>
          <a:p>
            <a:r>
              <a:rPr lang="en-US" sz="2800">
                <a:solidFill>
                  <a:srgbClr val="FF0000"/>
                </a:solidFill>
              </a:rPr>
              <a:t>Pretty good balance</a:t>
            </a:r>
          </a:p>
          <a:p>
            <a:pPr lvl="1"/>
            <a:r>
              <a:rPr lang="en-US" sz="2400"/>
              <a:t>Only allow a little out of balance</a:t>
            </a:r>
          </a:p>
          <a:p>
            <a:r>
              <a:rPr lang="en-US" sz="2800">
                <a:solidFill>
                  <a:srgbClr val="6600CC"/>
                </a:solidFill>
              </a:rPr>
              <a:t>Adjust on access</a:t>
            </a:r>
          </a:p>
          <a:p>
            <a:pPr lvl="1"/>
            <a:r>
              <a:rPr lang="en-US" sz="2400"/>
              <a:t>Self-adjusting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B03F-B04B-4FE3-8DBF-FA3F0D60DD0A}" type="slidenum">
              <a:rPr lang="en-US"/>
              <a:pPr/>
              <a:t>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/>
              <a:t>Many algorithms exist for keeping binary search trees balanced</a:t>
            </a:r>
          </a:p>
          <a:p>
            <a:pPr lvl="1"/>
            <a:r>
              <a:rPr lang="en-US"/>
              <a:t>Adelson-Velskii and Landis (</a:t>
            </a:r>
            <a:r>
              <a:rPr lang="en-US">
                <a:solidFill>
                  <a:schemeClr val="accent2"/>
                </a:solidFill>
              </a:rPr>
              <a:t>AVL) trees</a:t>
            </a:r>
            <a:r>
              <a:rPr lang="en-US"/>
              <a:t> (height-balanced trees) 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Splay trees</a:t>
            </a:r>
            <a:r>
              <a:rPr lang="en-US"/>
              <a:t> and other self-adjusting trees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B-trees</a:t>
            </a:r>
            <a:r>
              <a:rPr lang="en-US"/>
              <a:t> and other multiway search trees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4E04-EDC8-44E5-BE9C-977C87D4C085}" type="slidenum">
              <a:rPr lang="en-US"/>
              <a:pPr/>
              <a:t>8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</p:spPr>
        <p:txBody>
          <a:bodyPr/>
          <a:lstStyle/>
          <a:p>
            <a:r>
              <a:rPr lang="en-US"/>
              <a:t>Want a </a:t>
            </a:r>
            <a:r>
              <a:rPr lang="en-US">
                <a:solidFill>
                  <a:srgbClr val="0000FF"/>
                </a:solidFill>
              </a:rPr>
              <a:t>complete tree</a:t>
            </a:r>
            <a:r>
              <a:rPr lang="en-US"/>
              <a:t> after every operation</a:t>
            </a:r>
          </a:p>
          <a:p>
            <a:pPr lvl="1"/>
            <a:r>
              <a:rPr lang="en-US"/>
              <a:t>tree is full except possibly in the lower right</a:t>
            </a:r>
          </a:p>
          <a:p>
            <a:r>
              <a:rPr lang="en-US"/>
              <a:t>This is expensive</a:t>
            </a:r>
          </a:p>
          <a:p>
            <a:pPr lvl="1"/>
            <a:r>
              <a:rPr lang="en-US"/>
              <a:t>For example, insert 2 in the tree on the left and then rebuild as a complete tree</a:t>
            </a:r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Insert 2 &amp;</a:t>
            </a:r>
          </a:p>
          <a:p>
            <a:r>
              <a:rPr lang="en-US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80939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0941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0942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0945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0946" name="AutoShape 50"/>
          <p:cNvCxnSpPr>
            <a:cxnSpLocks noChangeShapeType="1"/>
            <a:stCxn id="80939" idx="3"/>
            <a:endCxn id="80940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47" name="AutoShape 51"/>
          <p:cNvCxnSpPr>
            <a:cxnSpLocks noChangeShapeType="1"/>
            <a:stCxn id="80939" idx="5"/>
            <a:endCxn id="80941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48" name="AutoShape 52"/>
          <p:cNvCxnSpPr>
            <a:cxnSpLocks noChangeShapeType="1"/>
            <a:stCxn id="80940" idx="3"/>
            <a:endCxn id="80944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49" name="AutoShape 53"/>
          <p:cNvCxnSpPr>
            <a:cxnSpLocks noChangeShapeType="1"/>
            <a:stCxn id="80940" idx="5"/>
            <a:endCxn id="80945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50" name="AutoShape 54"/>
          <p:cNvCxnSpPr>
            <a:cxnSpLocks noChangeShapeType="1"/>
            <a:stCxn id="80941" idx="3"/>
            <a:endCxn id="80942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0952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80953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0954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0955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0956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0957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0958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80959" name="AutoShape 63"/>
          <p:cNvCxnSpPr>
            <a:cxnSpLocks noChangeShapeType="1"/>
            <a:stCxn id="80952" idx="3"/>
            <a:endCxn id="80953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60" name="AutoShape 64"/>
          <p:cNvCxnSpPr>
            <a:cxnSpLocks noChangeShapeType="1"/>
            <a:stCxn id="80952" idx="5"/>
            <a:endCxn id="80954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61" name="AutoShape 65"/>
          <p:cNvCxnSpPr>
            <a:cxnSpLocks noChangeShapeType="1"/>
            <a:stCxn id="80953" idx="3"/>
            <a:endCxn id="80957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62" name="AutoShape 66"/>
          <p:cNvCxnSpPr>
            <a:cxnSpLocks noChangeShapeType="1"/>
            <a:stCxn id="80953" idx="5"/>
            <a:endCxn id="80958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63" name="AutoShape 67"/>
          <p:cNvCxnSpPr>
            <a:cxnSpLocks noChangeShapeType="1"/>
            <a:stCxn id="80954" idx="3"/>
            <a:endCxn id="80955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964" name="AutoShape 68"/>
          <p:cNvCxnSpPr>
            <a:cxnSpLocks noChangeShapeType="1"/>
            <a:stCxn id="80954" idx="5"/>
            <a:endCxn id="80956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0965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C36D-80F7-4DB2-BE2E-636729113D46}" type="slidenum">
              <a:rPr lang="en-US"/>
              <a:pPr/>
              <a:t>9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Balance factor</a:t>
            </a:r>
            <a:r>
              <a:rPr lang="en-US"/>
              <a:t> of a node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height(left subtree) - height(right subtree)</a:t>
            </a:r>
          </a:p>
          <a:p>
            <a:pPr>
              <a:lnSpc>
                <a:spcPct val="90000"/>
              </a:lnSpc>
            </a:pPr>
            <a:r>
              <a:rPr lang="en-US"/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/>
              <a:t>Store current heights in each node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e373">
  <a:themeElements>
    <a:clrScheme name="cse37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37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e37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37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C:\apps\msoffice\Templates\cse373.pot</Template>
  <TotalTime>34004</TotalTime>
  <Words>2080</Words>
  <Application>Microsoft Office PowerPoint</Application>
  <PresentationFormat>Экран (4:3)</PresentationFormat>
  <Paragraphs>700</Paragraphs>
  <Slides>43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Times New Roman</vt:lpstr>
      <vt:lpstr>Arial</vt:lpstr>
      <vt:lpstr>Symbol</vt:lpstr>
      <vt:lpstr>Courier New</vt:lpstr>
      <vt:lpstr>cse373</vt:lpstr>
      <vt:lpstr>Microsoft Equation 3.0</vt:lpstr>
      <vt:lpstr>AVL Trees</vt:lpstr>
      <vt:lpstr>Readings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Слайд 16</vt:lpstr>
      <vt:lpstr>Слайд 17</vt:lpstr>
      <vt:lpstr>Слайд 18</vt:lpstr>
      <vt:lpstr>Слайд 19</vt:lpstr>
      <vt:lpstr>Слайд 20</vt:lpstr>
      <vt:lpstr>Слайд 21</vt:lpstr>
      <vt:lpstr> 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Implementation</vt:lpstr>
      <vt:lpstr>Single Rotation</vt:lpstr>
      <vt:lpstr>Double Rotation</vt:lpstr>
      <vt:lpstr>Insertion in AVL Trees</vt:lpstr>
      <vt:lpstr>Insert in BST</vt:lpstr>
      <vt:lpstr>Insert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AVL Tree Deletion</vt:lpstr>
      <vt:lpstr>Слайд 42</vt:lpstr>
      <vt:lpstr>Double Rotation Solution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Douglas Johnson</dc:creator>
  <cp:lastModifiedBy>Vova</cp:lastModifiedBy>
  <cp:revision>35</cp:revision>
  <cp:lastPrinted>2001-12-07T01:39:00Z</cp:lastPrinted>
  <dcterms:created xsi:type="dcterms:W3CDTF">2002-04-10T16:18:07Z</dcterms:created>
  <dcterms:modified xsi:type="dcterms:W3CDTF">2012-02-12T17:32:20Z</dcterms:modified>
</cp:coreProperties>
</file>