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61" r:id="rId4"/>
    <p:sldId id="262" r:id="rId5"/>
    <p:sldId id="259" r:id="rId6"/>
    <p:sldId id="264" r:id="rId7"/>
    <p:sldId id="263"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EABC"/>
    <a:srgbClr val="9966FF"/>
    <a:srgbClr val="9FF3D9"/>
    <a:srgbClr val="22E2E2"/>
    <a:srgbClr val="FFFF99"/>
    <a:srgbClr val="91CDEF"/>
    <a:srgbClr val="E283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94660"/>
  </p:normalViewPr>
  <p:slideViewPr>
    <p:cSldViewPr snapToGrid="0" showGuides="1">
      <p:cViewPr>
        <p:scale>
          <a:sx n="60" d="100"/>
          <a:sy n="60" d="100"/>
        </p:scale>
        <p:origin x="636" y="1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993E4-B12F-4375-9397-600DFB74C745}"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93E65-9AAE-400C-B416-276DDCF66542}" type="slidenum">
              <a:rPr lang="en-US" smtClean="0"/>
              <a:t>‹#›</a:t>
            </a:fld>
            <a:endParaRPr lang="en-US"/>
          </a:p>
        </p:txBody>
      </p:sp>
    </p:spTree>
    <p:extLst>
      <p:ext uri="{BB962C8B-B14F-4D97-AF65-F5344CB8AC3E}">
        <p14:creationId xmlns:p14="http://schemas.microsoft.com/office/powerpoint/2010/main" val="838141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ED4A99E5-4658-4FAD-95FA-51E364576906}" type="datetime1">
              <a:rPr lang="en-US" smtClean="0"/>
              <a:t>1/24/2023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1445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3115F82B-9583-4E22-98E3-41622D8D163A}" type="datetime1">
              <a:rPr lang="en-US" smtClean="0"/>
              <a:t>1/24/2023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6026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2DFAD2FB-B1E1-493E-A4E9-1C9E62D92135}" type="datetime1">
              <a:rPr lang="en-US" smtClean="0"/>
              <a:t>1/24/2023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878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2505F186-307C-406D-B6ED-258CCF17660B}" type="datetime1">
              <a:rPr lang="en-US" smtClean="0"/>
              <a:t>1/24/2023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7887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452A143E-861D-426A-93D0-CAC48FDB0A1B}" type="datetime1">
              <a:rPr lang="en-US" smtClean="0"/>
              <a:t>1/24/2023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4112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A55747C7-0285-42FD-A7BA-4A1B6BC8A187}" type="datetime1">
              <a:rPr lang="en-US" smtClean="0"/>
              <a:t>1/24/2023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3926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0059230C-1703-4B04-BC92-DA226620FAAD}" type="datetime1">
              <a:rPr lang="en-US" smtClean="0"/>
              <a:t>1/24/2023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6135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5B4E7775-7B15-4AE5-8AF8-36F1C5E22121}" type="datetime1">
              <a:rPr lang="en-US" smtClean="0"/>
              <a:t>1/24/2023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3053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8E16764-03CF-44CB-BDD6-6001EF7D58D9}" type="datetime1">
              <a:rPr lang="en-US" smtClean="0"/>
              <a:t>1/24/2023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8726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69CA10B2-2922-4929-B96D-B12D681FBF9A}" type="datetime1">
              <a:rPr lang="en-US" smtClean="0"/>
              <a:t>1/24/2023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3735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01FCA32E-B92E-4684-8C10-1F56AE457A34}" type="datetime1">
              <a:rPr lang="en-US" smtClean="0"/>
              <a:t>1/24/2023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5316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E9F7175E-A3D1-4BFD-90FF-4EE5CF4CD2B2}" type="datetime1">
              <a:rPr lang="en-US" smtClean="0"/>
              <a:t>1/24/2023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79882086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news.xbox.com/en-us/2022/12/07/xbox-supports-mental-health-through-power-of-pla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ncbi.nlm.nih.gov/pmc/articles/PMC827730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kaggle.com/datasets/divyansh22/online-gaming-anxiety-data" TargetMode="External"/><Relationship Id="rId5" Type="http://schemas.openxmlformats.org/officeDocument/2006/relationships/image" Target="../media/image7.png"/><Relationship Id="rId4" Type="http://schemas.openxmlformats.org/officeDocument/2006/relationships/hyperlink" Target="https://osf.io/vnbx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42487"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ctrTitle"/>
          </p:nvPr>
        </p:nvSpPr>
        <p:spPr>
          <a:xfrm>
            <a:off x="0" y="1531620"/>
            <a:ext cx="12091819" cy="4114800"/>
          </a:xfrm>
        </p:spPr>
        <p:txBody>
          <a:bodyPr anchor="t">
            <a:normAutofit/>
          </a:bodyPr>
          <a:lstStyle/>
          <a:p>
            <a:pPr algn="ctr"/>
            <a:r>
              <a:rPr lang="en-US" sz="4400" dirty="0">
                <a:gradFill>
                  <a:gsLst>
                    <a:gs pos="0">
                      <a:srgbClr val="002060"/>
                    </a:gs>
                    <a:gs pos="46000">
                      <a:schemeClr val="accent6">
                        <a:lumMod val="40000"/>
                        <a:lumOff val="60000"/>
                      </a:schemeClr>
                    </a:gs>
                    <a:gs pos="100000">
                      <a:schemeClr val="accent6">
                        <a:lumMod val="60000"/>
                      </a:schemeClr>
                    </a:gs>
                  </a:gsLst>
                  <a:path path="circle">
                    <a:fillToRect l="50000" t="130000" r="50000" b="-30000"/>
                  </a:path>
                </a:gradFill>
              </a:rPr>
              <a:t>DO video games HAVE A POSITIVE OR NEGATIVE EFFECT ON mental health symptoms?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9FD2515D-611F-4FFC-BFDB-D2682832471B}"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a:solidFill>
                  <a:srgbClr val="FFFFFF"/>
                </a:solidFill>
              </a:rPr>
              <a:pPr>
                <a:spcAft>
                  <a:spcPts val="600"/>
                </a:spcAft>
              </a:pPr>
              <a:t>1</a:t>
            </a:fld>
            <a:endParaRPr lang="en-US">
              <a:solidFill>
                <a:srgbClr val="FFFFFF"/>
              </a:solidFill>
            </a:endParaRPr>
          </a:p>
        </p:txBody>
      </p:sp>
      <p:sp>
        <p:nvSpPr>
          <p:cNvPr id="12" name="TextBox 11">
            <a:extLst>
              <a:ext uri="{FF2B5EF4-FFF2-40B4-BE49-F238E27FC236}">
                <a16:creationId xmlns:a16="http://schemas.microsoft.com/office/drawing/2014/main" id="{435BCC67-135C-6899-BE56-32C13377EE23}"/>
              </a:ext>
            </a:extLst>
          </p:cNvPr>
          <p:cNvSpPr txBox="1"/>
          <p:nvPr/>
        </p:nvSpPr>
        <p:spPr>
          <a:xfrm>
            <a:off x="2155617" y="6191934"/>
            <a:ext cx="7543800" cy="646331"/>
          </a:xfrm>
          <a:prstGeom prst="rect">
            <a:avLst/>
          </a:prstGeom>
          <a:noFill/>
        </p:spPr>
        <p:txBody>
          <a:bodyPr wrap="square" rtlCol="0">
            <a:spAutoFit/>
          </a:bodyPr>
          <a:lstStyle/>
          <a:p>
            <a:r>
              <a:rPr kumimoji="0" lang="en-US" sz="3600" b="0" i="0" u="none" strike="noStrike" kern="1200" cap="all" spc="300" normalizeH="0" baseline="0" noProof="0" dirty="0" err="1">
                <a:ln>
                  <a:noFill/>
                </a:ln>
                <a:gradFill>
                  <a:gsLst>
                    <a:gs pos="0">
                      <a:srgbClr val="002060"/>
                    </a:gs>
                    <a:gs pos="46000">
                      <a:srgbClr val="C95CDD">
                        <a:lumMod val="40000"/>
                        <a:lumOff val="60000"/>
                      </a:srgbClr>
                    </a:gs>
                    <a:gs pos="100000">
                      <a:srgbClr val="C95CDD">
                        <a:lumMod val="60000"/>
                      </a:srgbClr>
                    </a:gs>
                  </a:gsLst>
                  <a:path path="circle">
                    <a:fillToRect l="50000" t="130000" r="50000" b="-30000"/>
                  </a:path>
                </a:gradFill>
                <a:effectLst/>
                <a:highlight>
                  <a:srgbClr val="000000"/>
                </a:highlight>
                <a:uLnTx/>
                <a:uFillTx/>
                <a:latin typeface="Grandview"/>
                <a:ea typeface="+mj-ea"/>
                <a:cs typeface="+mj-cs"/>
              </a:rPr>
              <a:t>tasha</a:t>
            </a:r>
            <a:r>
              <a:rPr kumimoji="0" lang="en-US" sz="3600" b="0" i="0" u="none" strike="noStrike" kern="1200" cap="all" spc="300" normalizeH="0" baseline="0" noProof="0" dirty="0">
                <a:ln>
                  <a:noFill/>
                </a:ln>
                <a:gradFill>
                  <a:gsLst>
                    <a:gs pos="0">
                      <a:srgbClr val="002060"/>
                    </a:gs>
                    <a:gs pos="46000">
                      <a:srgbClr val="C95CDD">
                        <a:lumMod val="40000"/>
                        <a:lumOff val="60000"/>
                      </a:srgbClr>
                    </a:gs>
                    <a:gs pos="100000">
                      <a:srgbClr val="C95CDD">
                        <a:lumMod val="60000"/>
                      </a:srgbClr>
                    </a:gs>
                  </a:gsLst>
                  <a:path path="circle">
                    <a:fillToRect l="50000" t="130000" r="50000" b="-30000"/>
                  </a:path>
                </a:gradFill>
                <a:effectLst/>
                <a:highlight>
                  <a:srgbClr val="000000"/>
                </a:highlight>
                <a:uLnTx/>
                <a:uFillTx/>
                <a:latin typeface="Grandview"/>
                <a:ea typeface="+mj-ea"/>
                <a:cs typeface="+mj-cs"/>
              </a:rPr>
              <a:t> polk Data scientist </a:t>
            </a:r>
            <a:endParaRPr lang="en-US" sz="1400" dirty="0"/>
          </a:p>
        </p:txBody>
      </p:sp>
    </p:spTree>
    <p:extLst>
      <p:ext uri="{BB962C8B-B14F-4D97-AF65-F5344CB8AC3E}">
        <p14:creationId xmlns:p14="http://schemas.microsoft.com/office/powerpoint/2010/main" val="2968491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1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27324" y="10"/>
            <a:ext cx="8115300" cy="6857990"/>
          </a:xfrm>
          <a:prstGeom prst="rect">
            <a:avLst/>
          </a:prstGeom>
          <a:noFill/>
        </p:spPr>
      </p:pic>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1541720" y="1180213"/>
            <a:ext cx="9065319" cy="5517449"/>
          </a:xfrm>
          <a:solidFill>
            <a:schemeClr val="accent6"/>
          </a:solidFill>
        </p:spPr>
        <p:txBody>
          <a:bodyPr>
            <a:normAutofit/>
          </a:bodyPr>
          <a:lstStyle/>
          <a:p>
            <a:pPr marL="0" indent="0">
              <a:buNone/>
            </a:pPr>
            <a:r>
              <a:rPr lang="en-US" sz="2400" b="1" dirty="0">
                <a:latin typeface="+mj-lt"/>
              </a:rPr>
              <a:t>In the beginning of this presentation, we asked if video games helped gamers with their mental health challenges? I believe my analysis supports my hypothesis (question). In other words, the positive correlations from the previous slide shows that if the number is high (i.e., the more severe the mental health challenge) there’s a higher chance of social phobia and the gamer’s ability to do normal tasks. These variables would be closely related to each other. Put another way, if a gamer with a high level of social phobia played video games, they could perform normal tasks more easily. </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1/27/2023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10</a:t>
            </a:fld>
            <a:endParaRPr lang="en-US">
              <a:solidFill>
                <a:srgbClr val="FFFFFF"/>
              </a:solidFill>
            </a:endParaRPr>
          </a:p>
        </p:txBody>
      </p:sp>
      <p:sp>
        <p:nvSpPr>
          <p:cNvPr id="14" name="TextBox 13">
            <a:extLst>
              <a:ext uri="{FF2B5EF4-FFF2-40B4-BE49-F238E27FC236}">
                <a16:creationId xmlns:a16="http://schemas.microsoft.com/office/drawing/2014/main" id="{AC44037E-6F2C-F238-F6E1-9766C5C8E282}"/>
              </a:ext>
            </a:extLst>
          </p:cNvPr>
          <p:cNvSpPr txBox="1"/>
          <p:nvPr/>
        </p:nvSpPr>
        <p:spPr>
          <a:xfrm>
            <a:off x="0" y="240805"/>
            <a:ext cx="11635299" cy="1015663"/>
          </a:xfrm>
          <a:prstGeom prst="rect">
            <a:avLst/>
          </a:prstGeom>
          <a:noFill/>
        </p:spPr>
        <p:txBody>
          <a:bodyPr wrap="square" rtlCol="0">
            <a:spAutoFit/>
          </a:bodyPr>
          <a:lstStyle/>
          <a:p>
            <a:pPr algn="ctr"/>
            <a:r>
              <a:rPr lang="en-US" sz="6000" b="1" cap="all" spc="300" dirty="0">
                <a:gradFill>
                  <a:gsLst>
                    <a:gs pos="0">
                      <a:srgbClr val="002060"/>
                    </a:gs>
                    <a:gs pos="46000">
                      <a:srgbClr val="C95CDD">
                        <a:lumMod val="40000"/>
                        <a:lumOff val="60000"/>
                      </a:srgbClr>
                    </a:gs>
                    <a:gs pos="100000">
                      <a:srgbClr val="C95CDD">
                        <a:lumMod val="60000"/>
                      </a:srgbClr>
                    </a:gs>
                  </a:gsLst>
                  <a:path path="circle">
                    <a:fillToRect l="50000" t="130000" r="50000" b="-30000"/>
                  </a:path>
                </a:gradFill>
                <a:highlight>
                  <a:srgbClr val="000000"/>
                </a:highlight>
                <a:latin typeface="Grandview"/>
                <a:ea typeface="+mj-ea"/>
                <a:cs typeface="+mj-cs"/>
              </a:rPr>
              <a:t>conclusion</a:t>
            </a:r>
            <a:endParaRPr lang="en-US" sz="8000" b="1" dirty="0">
              <a:ln w="22225">
                <a:solidFill>
                  <a:schemeClr val="accent6">
                    <a:lumMod val="75000"/>
                  </a:schemeClr>
                </a:solidFill>
                <a:prstDash val="solid"/>
              </a:ln>
              <a:solidFill>
                <a:schemeClr val="accent6">
                  <a:lumMod val="20000"/>
                  <a:lumOff val="80000"/>
                </a:schemeClr>
              </a:solidFill>
            </a:endParaRPr>
          </a:p>
        </p:txBody>
      </p:sp>
    </p:spTree>
    <p:extLst>
      <p:ext uri="{BB962C8B-B14F-4D97-AF65-F5344CB8AC3E}">
        <p14:creationId xmlns:p14="http://schemas.microsoft.com/office/powerpoint/2010/main" val="87376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3.33333E-6 2.22222E-6 L -3.33333E-6 -0.07222 " pathEditMode="relative" rAng="0" ptsTypes="AA">
                                      <p:cBhvr>
                                        <p:cTn id="6" dur="250" accel="50000" decel="50000" autoRev="1" fill="hold">
                                          <p:stCondLst>
                                            <p:cond delay="0"/>
                                          </p:stCondLst>
                                        </p:cTn>
                                        <p:tgtEl>
                                          <p:spTgt spid="14"/>
                                        </p:tgtEl>
                                        <p:attrNameLst>
                                          <p:attrName>ppt_x</p:attrName>
                                          <p:attrName>ppt_y</p:attrName>
                                        </p:attrNameLst>
                                      </p:cBhvr>
                                      <p:rCtr x="0" y="-3611"/>
                                    </p:animMotion>
                                    <p:animRot by="1500000">
                                      <p:cBhvr>
                                        <p:cTn id="7" dur="125" fill="hold">
                                          <p:stCondLst>
                                            <p:cond delay="0"/>
                                          </p:stCondLst>
                                        </p:cTn>
                                        <p:tgtEl>
                                          <p:spTgt spid="14"/>
                                        </p:tgtEl>
                                        <p:attrNameLst>
                                          <p:attrName>r</p:attrName>
                                        </p:attrNameLst>
                                      </p:cBhvr>
                                    </p:animRot>
                                    <p:animRot by="-1500000">
                                      <p:cBhvr>
                                        <p:cTn id="8" dur="125" fill="hold">
                                          <p:stCondLst>
                                            <p:cond delay="125"/>
                                          </p:stCondLst>
                                        </p:cTn>
                                        <p:tgtEl>
                                          <p:spTgt spid="14"/>
                                        </p:tgtEl>
                                        <p:attrNameLst>
                                          <p:attrName>r</p:attrName>
                                        </p:attrNameLst>
                                      </p:cBhvr>
                                    </p:animRot>
                                    <p:animRot by="-1500000">
                                      <p:cBhvr>
                                        <p:cTn id="9" dur="125" fill="hold">
                                          <p:stCondLst>
                                            <p:cond delay="250"/>
                                          </p:stCondLst>
                                        </p:cTn>
                                        <p:tgtEl>
                                          <p:spTgt spid="14"/>
                                        </p:tgtEl>
                                        <p:attrNameLst>
                                          <p:attrName>r</p:attrName>
                                        </p:attrNameLst>
                                      </p:cBhvr>
                                    </p:animRot>
                                    <p:animRot by="1500000">
                                      <p:cBhvr>
                                        <p:cTn id="10" dur="125" fill="hold">
                                          <p:stCondLst>
                                            <p:cond delay="375"/>
                                          </p:stCondLst>
                                        </p:cTn>
                                        <p:tgtEl>
                                          <p:spTgt spid="14"/>
                                        </p:tgtEl>
                                        <p:attrNameLst>
                                          <p:attrName>r</p:attrName>
                                        </p:attrNameLst>
                                      </p:cBhvr>
                                    </p:animRot>
                                  </p:childTnLst>
                                </p:cTn>
                              </p:par>
                            </p:childTnLst>
                          </p:cTn>
                        </p:par>
                        <p:par>
                          <p:cTn id="11" fill="hold">
                            <p:stCondLst>
                              <p:cond delay="950"/>
                            </p:stCondLst>
                            <p:childTnLst>
                              <p:par>
                                <p:cTn id="12" presetID="34" presetClass="emph" presetSubtype="0" fill="hold" grpId="1" nodeType="afterEffect">
                                  <p:stCondLst>
                                    <p:cond delay="0"/>
                                  </p:stCondLst>
                                  <p:iterate type="lt">
                                    <p:tmPct val="10000"/>
                                  </p:iterate>
                                  <p:childTnLst>
                                    <p:animMotion origin="layout" path="M -3.33333E-6 2.22222E-6 L -3.33333E-6 -0.07222 " pathEditMode="relative" rAng="0" ptsTypes="AA">
                                      <p:cBhvr>
                                        <p:cTn id="13" dur="250" accel="50000" decel="50000" autoRev="1" fill="hold">
                                          <p:stCondLst>
                                            <p:cond delay="0"/>
                                          </p:stCondLst>
                                        </p:cTn>
                                        <p:tgtEl>
                                          <p:spTgt spid="14"/>
                                        </p:tgtEl>
                                        <p:attrNameLst>
                                          <p:attrName>ppt_x</p:attrName>
                                          <p:attrName>ppt_y</p:attrName>
                                        </p:attrNameLst>
                                      </p:cBhvr>
                                      <p:rCtr x="0" y="-3611"/>
                                    </p:animMotion>
                                    <p:animRot by="1500000">
                                      <p:cBhvr>
                                        <p:cTn id="14" dur="125" fill="hold">
                                          <p:stCondLst>
                                            <p:cond delay="0"/>
                                          </p:stCondLst>
                                        </p:cTn>
                                        <p:tgtEl>
                                          <p:spTgt spid="14"/>
                                        </p:tgtEl>
                                        <p:attrNameLst>
                                          <p:attrName>r</p:attrName>
                                        </p:attrNameLst>
                                      </p:cBhvr>
                                    </p:animRot>
                                    <p:animRot by="-1500000">
                                      <p:cBhvr>
                                        <p:cTn id="15" dur="125" fill="hold">
                                          <p:stCondLst>
                                            <p:cond delay="125"/>
                                          </p:stCondLst>
                                        </p:cTn>
                                        <p:tgtEl>
                                          <p:spTgt spid="14"/>
                                        </p:tgtEl>
                                        <p:attrNameLst>
                                          <p:attrName>r</p:attrName>
                                        </p:attrNameLst>
                                      </p:cBhvr>
                                    </p:animRot>
                                    <p:animRot by="-1500000">
                                      <p:cBhvr>
                                        <p:cTn id="16" dur="125" fill="hold">
                                          <p:stCondLst>
                                            <p:cond delay="250"/>
                                          </p:stCondLst>
                                        </p:cTn>
                                        <p:tgtEl>
                                          <p:spTgt spid="14"/>
                                        </p:tgtEl>
                                        <p:attrNameLst>
                                          <p:attrName>r</p:attrName>
                                        </p:attrNameLst>
                                      </p:cBhvr>
                                    </p:animRot>
                                    <p:animRot by="1500000">
                                      <p:cBhvr>
                                        <p:cTn id="17" dur="125" fill="hold">
                                          <p:stCondLst>
                                            <p:cond delay="375"/>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3976519"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title"/>
          </p:nvPr>
        </p:nvSpPr>
        <p:spPr>
          <a:xfrm>
            <a:off x="100182" y="171757"/>
            <a:ext cx="11250762" cy="1147053"/>
          </a:xfrm>
          <a:noFill/>
        </p:spPr>
        <p:txBody>
          <a:bodyPr anchor="t">
            <a:normAutofit/>
          </a:bodyPr>
          <a:lstStyle/>
          <a:p>
            <a:pPr algn="ctr"/>
            <a:r>
              <a:rPr lang="en-US" sz="6000" dirty="0">
                <a:gradFill>
                  <a:gsLst>
                    <a:gs pos="0">
                      <a:srgbClr val="7030A0"/>
                    </a:gs>
                    <a:gs pos="46000">
                      <a:schemeClr val="accent6">
                        <a:lumMod val="40000"/>
                        <a:lumOff val="60000"/>
                      </a:schemeClr>
                    </a:gs>
                    <a:gs pos="100000">
                      <a:schemeClr val="accent6">
                        <a:lumMod val="60000"/>
                      </a:schemeClr>
                    </a:gs>
                  </a:gsLst>
                  <a:path path="circle">
                    <a:fillToRect l="50000" t="130000" r="50000" b="-30000"/>
                  </a:path>
                </a:gradFill>
              </a:rPr>
              <a:t>Introduction</a:t>
            </a:r>
          </a:p>
        </p:txBody>
      </p:sp>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3491502" y="1212490"/>
            <a:ext cx="7468228" cy="4011931"/>
          </a:xfrm>
          <a:solidFill>
            <a:schemeClr val="accent6"/>
          </a:solidFill>
        </p:spPr>
        <p:txBody>
          <a:bodyPr>
            <a:normAutofit fontScale="92500" lnSpcReduction="20000"/>
          </a:bodyPr>
          <a:lstStyle/>
          <a:p>
            <a:pPr marL="0" indent="0" algn="ctr">
              <a:buNone/>
            </a:pPr>
            <a:r>
              <a:rPr lang="en-US" sz="2800" b="1" dirty="0">
                <a:latin typeface="+mj-lt"/>
              </a:rPr>
              <a:t>My Name is Tasha Polk, I’m 39 years old and I’m a single mother of 2 amazing small humans.</a:t>
            </a:r>
          </a:p>
          <a:p>
            <a:pPr marL="0" indent="0" algn="ctr">
              <a:buNone/>
            </a:pPr>
            <a:r>
              <a:rPr lang="en-US" sz="2800" b="1" dirty="0">
                <a:latin typeface="+mj-lt"/>
              </a:rPr>
              <a:t>I graduated from Middle Tennessee State University in 2007 with a Major in Business Administration and a concentration in Marketing.</a:t>
            </a:r>
          </a:p>
          <a:p>
            <a:pPr marL="0" indent="0" algn="ctr">
              <a:buNone/>
            </a:pPr>
            <a:r>
              <a:rPr lang="en-US" sz="2800" b="1" dirty="0">
                <a:latin typeface="+mj-lt"/>
              </a:rPr>
              <a:t>I’ve worked in Healthcare for over 10 years. I currently work for United Healthcare building healthcare plans for employer provided health plans.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2</a:t>
            </a:fld>
            <a:endParaRPr lang="en-US">
              <a:solidFill>
                <a:srgbClr val="FFFFFF"/>
              </a:solidFill>
            </a:endParaRPr>
          </a:p>
        </p:txBody>
      </p:sp>
      <p:pic>
        <p:nvPicPr>
          <p:cNvPr id="7" name="Picture 6" descr="A picture containing person, wall, indoor, posing&#10;&#10;Description automatically generated">
            <a:extLst>
              <a:ext uri="{FF2B5EF4-FFF2-40B4-BE49-F238E27FC236}">
                <a16:creationId xmlns:a16="http://schemas.microsoft.com/office/drawing/2014/main" id="{03A61EE1-6082-CB10-A1FE-56759C5A230E}"/>
              </a:ext>
            </a:extLst>
          </p:cNvPr>
          <p:cNvPicPr>
            <a:picLocks noChangeAspect="1"/>
          </p:cNvPicPr>
          <p:nvPr/>
        </p:nvPicPr>
        <p:blipFill rotWithShape="1">
          <a:blip r:embed="rId4">
            <a:extLst>
              <a:ext uri="{28A0092B-C50C-407E-A947-70E740481C1C}">
                <a14:useLocalDpi xmlns:a14="http://schemas.microsoft.com/office/drawing/2010/main" val="0"/>
              </a:ext>
            </a:extLst>
          </a:blip>
          <a:srcRect l="4822" t="25666" r="8968" b="15834"/>
          <a:stretch/>
        </p:blipFill>
        <p:spPr>
          <a:xfrm>
            <a:off x="243405" y="1207382"/>
            <a:ext cx="3323068" cy="4128468"/>
          </a:xfrm>
          <a:prstGeom prst="rect">
            <a:avLst/>
          </a:prstGeom>
        </p:spPr>
      </p:pic>
    </p:spTree>
    <p:extLst>
      <p:ext uri="{BB962C8B-B14F-4D97-AF65-F5344CB8AC3E}">
        <p14:creationId xmlns:p14="http://schemas.microsoft.com/office/powerpoint/2010/main" val="143408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4042487"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ctrTitle"/>
          </p:nvPr>
        </p:nvSpPr>
        <p:spPr>
          <a:xfrm>
            <a:off x="5851732" y="1"/>
            <a:ext cx="6240088" cy="4010072"/>
          </a:xfrm>
          <a:solidFill>
            <a:schemeClr val="tx1"/>
          </a:solidFill>
        </p:spPr>
        <p:txBody>
          <a:bodyPr anchor="t">
            <a:noAutofit/>
          </a:bodyPr>
          <a:lstStyle/>
          <a:p>
            <a:pPr algn="ctr"/>
            <a:r>
              <a:rPr lang="en-US" sz="3200" b="1" dirty="0">
                <a:gradFill>
                  <a:gsLst>
                    <a:gs pos="0">
                      <a:srgbClr val="002060"/>
                    </a:gs>
                    <a:gs pos="46000">
                      <a:schemeClr val="accent6">
                        <a:lumMod val="40000"/>
                        <a:lumOff val="60000"/>
                      </a:schemeClr>
                    </a:gs>
                    <a:gs pos="100000">
                      <a:schemeClr val="accent6">
                        <a:lumMod val="60000"/>
                      </a:schemeClr>
                    </a:gs>
                  </a:gsLst>
                  <a:path path="circle">
                    <a:fillToRect l="50000" t="130000" r="50000" b="-30000"/>
                  </a:path>
                </a:gradFill>
              </a:rPr>
              <a:t>Gaming companies are starting to market and develop games that help gamers with mental health symptoms.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BAD983EB-5CDE-4153-B94A-ED115BB288E4}"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a:solidFill>
                  <a:srgbClr val="FFFFFF"/>
                </a:solidFill>
              </a:rPr>
              <a:pPr>
                <a:spcAft>
                  <a:spcPts val="600"/>
                </a:spcAft>
              </a:pPr>
              <a:t>3</a:t>
            </a:fld>
            <a:endParaRPr lang="en-US" dirty="0">
              <a:solidFill>
                <a:srgbClr val="FFFFFF"/>
              </a:solidFill>
            </a:endParaRPr>
          </a:p>
        </p:txBody>
      </p:sp>
      <p:sp>
        <p:nvSpPr>
          <p:cNvPr id="2" name="TextBox 1">
            <a:extLst>
              <a:ext uri="{FF2B5EF4-FFF2-40B4-BE49-F238E27FC236}">
                <a16:creationId xmlns:a16="http://schemas.microsoft.com/office/drawing/2014/main" id="{28657983-D90A-574B-0810-E5A5221641F7}"/>
              </a:ext>
            </a:extLst>
          </p:cNvPr>
          <p:cNvSpPr txBox="1"/>
          <p:nvPr/>
        </p:nvSpPr>
        <p:spPr>
          <a:xfrm>
            <a:off x="553955" y="6488658"/>
            <a:ext cx="11237302" cy="369332"/>
          </a:xfrm>
          <a:prstGeom prst="rect">
            <a:avLst/>
          </a:prstGeom>
          <a:solidFill>
            <a:schemeClr val="bg1"/>
          </a:solidFill>
        </p:spPr>
        <p:txBody>
          <a:bodyPr wrap="square" rtlCol="0">
            <a:spAutoFit/>
          </a:bodyPr>
          <a:lstStyle/>
          <a:p>
            <a:r>
              <a:rPr lang="en-US" b="1">
                <a:hlinkClick r:id="rId4"/>
              </a:rPr>
              <a:t>https://news.xbox.com/en-us/2022/12/07/xbox-supports-mental-health-through-power-of-play/</a:t>
            </a:r>
            <a:endParaRPr lang="en-US" b="1" dirty="0"/>
          </a:p>
        </p:txBody>
      </p:sp>
      <p:pic>
        <p:nvPicPr>
          <p:cNvPr id="5" name="Picture 4">
            <a:extLst>
              <a:ext uri="{FF2B5EF4-FFF2-40B4-BE49-F238E27FC236}">
                <a16:creationId xmlns:a16="http://schemas.microsoft.com/office/drawing/2014/main" id="{B7925A5B-11A5-097B-4074-CB9AABBC39BD}"/>
              </a:ext>
            </a:extLst>
          </p:cNvPr>
          <p:cNvPicPr>
            <a:picLocks noChangeAspect="1"/>
          </p:cNvPicPr>
          <p:nvPr/>
        </p:nvPicPr>
        <p:blipFill rotWithShape="1">
          <a:blip r:embed="rId5"/>
          <a:srcRect l="15126" r="13608"/>
          <a:stretch/>
        </p:blipFill>
        <p:spPr>
          <a:xfrm>
            <a:off x="285070" y="297181"/>
            <a:ext cx="5734326" cy="6191468"/>
          </a:xfrm>
          <a:prstGeom prst="rect">
            <a:avLst/>
          </a:prstGeom>
        </p:spPr>
      </p:pic>
      <p:pic>
        <p:nvPicPr>
          <p:cNvPr id="7" name="Picture 6">
            <a:extLst>
              <a:ext uri="{FF2B5EF4-FFF2-40B4-BE49-F238E27FC236}">
                <a16:creationId xmlns:a16="http://schemas.microsoft.com/office/drawing/2014/main" id="{DE822BF4-072A-8C10-5597-150ABC8D11FD}"/>
              </a:ext>
            </a:extLst>
          </p:cNvPr>
          <p:cNvPicPr>
            <a:picLocks noChangeAspect="1"/>
          </p:cNvPicPr>
          <p:nvPr/>
        </p:nvPicPr>
        <p:blipFill>
          <a:blip r:embed="rId6"/>
          <a:stretch>
            <a:fillRect/>
          </a:stretch>
        </p:blipFill>
        <p:spPr>
          <a:xfrm>
            <a:off x="6172606" y="3501236"/>
            <a:ext cx="5367023" cy="3013864"/>
          </a:xfrm>
          <a:prstGeom prst="rect">
            <a:avLst/>
          </a:prstGeom>
        </p:spPr>
      </p:pic>
    </p:spTree>
    <p:extLst>
      <p:ext uri="{BB962C8B-B14F-4D97-AF65-F5344CB8AC3E}">
        <p14:creationId xmlns:p14="http://schemas.microsoft.com/office/powerpoint/2010/main" val="208234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3976519"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title"/>
          </p:nvPr>
        </p:nvSpPr>
        <p:spPr>
          <a:xfrm>
            <a:off x="-86626" y="171757"/>
            <a:ext cx="12178446" cy="827024"/>
          </a:xfrm>
          <a:noFill/>
        </p:spPr>
        <p:txBody>
          <a:bodyPr anchor="t">
            <a:noAutofit/>
          </a:bodyPr>
          <a:lstStyle/>
          <a:p>
            <a:pPr algn="ctr"/>
            <a:r>
              <a:rPr lang="en-US" sz="3200" b="1" dirty="0">
                <a:gradFill>
                  <a:gsLst>
                    <a:gs pos="0">
                      <a:srgbClr val="7030A0"/>
                    </a:gs>
                    <a:gs pos="46000">
                      <a:schemeClr val="accent6">
                        <a:lumMod val="40000"/>
                        <a:lumOff val="60000"/>
                      </a:schemeClr>
                    </a:gs>
                    <a:gs pos="100000">
                      <a:schemeClr val="accent6">
                        <a:lumMod val="60000"/>
                      </a:schemeClr>
                    </a:gs>
                  </a:gsLst>
                  <a:path path="circle">
                    <a:fillToRect l="50000" t="130000" r="50000" b="-30000"/>
                  </a:path>
                </a:gradFill>
              </a:rPr>
              <a:t>One of many studies becoming more available</a:t>
            </a:r>
          </a:p>
        </p:txBody>
      </p:sp>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100181" y="770022"/>
            <a:ext cx="11787019" cy="5980110"/>
          </a:xfrm>
          <a:solidFill>
            <a:schemeClr val="accent6"/>
          </a:solidFill>
        </p:spPr>
        <p:txBody>
          <a:bodyPr>
            <a:normAutofit/>
          </a:bodyPr>
          <a:lstStyle/>
          <a:p>
            <a:pPr marL="0" indent="0">
              <a:buNone/>
            </a:pPr>
            <a:r>
              <a:rPr lang="en-US" sz="2800" b="1" dirty="0">
                <a:latin typeface="+mj-lt"/>
              </a:rPr>
              <a:t>The NIH conducted their own study compiling many different reliable sources, the conclusion of their study states,“…</a:t>
            </a:r>
            <a:r>
              <a:rPr lang="en-US" sz="2800" b="1" i="1" dirty="0"/>
              <a:t>the overall accessibility and pervasiveness of commercial video games within modern society positions them as an invaluable means of reaching individuals with mental health disorders, irrespective of age and sex, and individuals with limited access to mental health care, particularly relevant during the current pandemic. With mounting scientific evidence in support of the efficacy of commercial video games for improving mental health outcomes, commercial video games should be considered as a potential alternative for the improvement of various aspects of mental health globally</a:t>
            </a:r>
            <a:r>
              <a:rPr lang="en-US" sz="2800" b="1" dirty="0">
                <a:latin typeface="+mj-lt"/>
              </a:rPr>
              <a:t>.”</a:t>
            </a:r>
          </a:p>
          <a:p>
            <a:pPr marL="0" indent="0">
              <a:buNone/>
            </a:pPr>
            <a:r>
              <a:rPr lang="en-US" sz="1800" b="1" dirty="0">
                <a:latin typeface="+mj-lt"/>
                <a:hlinkClick r:id="rId4">
                  <a:extLst>
                    <a:ext uri="{A12FA001-AC4F-418D-AE19-62706E023703}">
                      <ahyp:hlinkClr xmlns:ahyp="http://schemas.microsoft.com/office/drawing/2018/hyperlinkcolor" val="tx"/>
                    </a:ext>
                  </a:extLst>
                </a:hlinkClick>
              </a:rPr>
              <a:t>https://www.ncbi.nlm.nih.gov/pmc/articles/PMC8277305/</a:t>
            </a:r>
            <a:endParaRPr lang="en-US" sz="1800" b="1" dirty="0">
              <a:latin typeface="+mj-lt"/>
            </a:endParaRP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4</a:t>
            </a:fld>
            <a:endParaRPr lang="en-US">
              <a:solidFill>
                <a:srgbClr val="FFFFFF"/>
              </a:solidFill>
            </a:endParaRPr>
          </a:p>
        </p:txBody>
      </p:sp>
      <p:pic>
        <p:nvPicPr>
          <p:cNvPr id="5" name="Picture 4">
            <a:extLst>
              <a:ext uri="{FF2B5EF4-FFF2-40B4-BE49-F238E27FC236}">
                <a16:creationId xmlns:a16="http://schemas.microsoft.com/office/drawing/2014/main" id="{CAC144C4-9C44-BF32-D729-BE934306A459}"/>
              </a:ext>
            </a:extLst>
          </p:cNvPr>
          <p:cNvPicPr>
            <a:picLocks noChangeAspect="1"/>
          </p:cNvPicPr>
          <p:nvPr/>
        </p:nvPicPr>
        <p:blipFill rotWithShape="1">
          <a:blip r:embed="rId5"/>
          <a:srcRect t="23563"/>
          <a:stretch/>
        </p:blipFill>
        <p:spPr>
          <a:xfrm>
            <a:off x="7293292" y="6179208"/>
            <a:ext cx="4492584" cy="570923"/>
          </a:xfrm>
          <a:prstGeom prst="rect">
            <a:avLst/>
          </a:prstGeom>
        </p:spPr>
      </p:pic>
    </p:spTree>
    <p:extLst>
      <p:ext uri="{BB962C8B-B14F-4D97-AF65-F5344CB8AC3E}">
        <p14:creationId xmlns:p14="http://schemas.microsoft.com/office/powerpoint/2010/main" val="22870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1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4042487"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ctrTitle"/>
          </p:nvPr>
        </p:nvSpPr>
        <p:spPr>
          <a:xfrm>
            <a:off x="1668780" y="1915428"/>
            <a:ext cx="8370369" cy="2953752"/>
          </a:xfrm>
          <a:solidFill>
            <a:schemeClr val="tx1"/>
          </a:solidFill>
        </p:spPr>
        <p:txBody>
          <a:bodyPr anchor="t">
            <a:normAutofit fontScale="90000"/>
          </a:bodyPr>
          <a:lstStyle/>
          <a:p>
            <a:pPr algn="ctr"/>
            <a:r>
              <a:rPr lang="en-US" sz="4400" b="1" dirty="0">
                <a:gradFill>
                  <a:gsLst>
                    <a:gs pos="0">
                      <a:srgbClr val="002060"/>
                    </a:gs>
                    <a:gs pos="46000">
                      <a:schemeClr val="accent6">
                        <a:lumMod val="40000"/>
                        <a:lumOff val="60000"/>
                      </a:schemeClr>
                    </a:gs>
                    <a:gs pos="100000">
                      <a:schemeClr val="accent6">
                        <a:lumMod val="60000"/>
                      </a:schemeClr>
                    </a:gs>
                  </a:gsLst>
                  <a:path path="circle">
                    <a:fillToRect l="50000" t="130000" r="50000" b="-30000"/>
                  </a:path>
                </a:gradFill>
              </a:rPr>
              <a:t>do video games really help gamers with Their mental health challenges?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FA56965F-6144-4320-AB44-016330D0DC96}"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80312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3976519" y="0"/>
            <a:ext cx="8259354" cy="685800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title"/>
          </p:nvPr>
        </p:nvSpPr>
        <p:spPr>
          <a:xfrm>
            <a:off x="707123" y="-83568"/>
            <a:ext cx="10625229" cy="733018"/>
          </a:xfrm>
          <a:noFill/>
        </p:spPr>
        <p:txBody>
          <a:bodyPr anchor="t">
            <a:noAutofit/>
          </a:bodyPr>
          <a:lstStyle/>
          <a:p>
            <a:pPr algn="ctr"/>
            <a:r>
              <a:rPr lang="en-US" sz="4400" dirty="0">
                <a:gradFill>
                  <a:gsLst>
                    <a:gs pos="0">
                      <a:srgbClr val="7030A0"/>
                    </a:gs>
                    <a:gs pos="46000">
                      <a:schemeClr val="accent6">
                        <a:lumMod val="40000"/>
                        <a:lumOff val="60000"/>
                      </a:schemeClr>
                    </a:gs>
                    <a:gs pos="100000">
                      <a:schemeClr val="accent6">
                        <a:lumMod val="60000"/>
                      </a:schemeClr>
                    </a:gs>
                  </a:gsLst>
                  <a:path path="circle">
                    <a:fillToRect l="50000" t="130000" r="50000" b="-30000"/>
                  </a:path>
                </a:gradFill>
              </a:rPr>
              <a:t>Question?</a:t>
            </a:r>
          </a:p>
        </p:txBody>
      </p:sp>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21242" y="670506"/>
            <a:ext cx="12170758" cy="6166438"/>
          </a:xfrm>
          <a:solidFill>
            <a:schemeClr val="accent6"/>
          </a:solidFill>
        </p:spPr>
        <p:txBody>
          <a:bodyPr>
            <a:normAutofit/>
          </a:bodyPr>
          <a:lstStyle/>
          <a:p>
            <a:pPr marL="0" indent="0" algn="ctr">
              <a:lnSpc>
                <a:spcPct val="100000"/>
              </a:lnSpc>
              <a:buNone/>
            </a:pPr>
            <a:r>
              <a:rPr lang="en-US" b="1" dirty="0">
                <a:latin typeface="+mj-lt"/>
              </a:rPr>
              <a:t>Do video games have a </a:t>
            </a:r>
            <a:r>
              <a:rPr lang="en-US" b="1" u="sng" dirty="0">
                <a:latin typeface="+mj-lt"/>
              </a:rPr>
              <a:t>positive</a:t>
            </a:r>
            <a:r>
              <a:rPr lang="en-US" b="1" dirty="0">
                <a:latin typeface="+mj-lt"/>
              </a:rPr>
              <a:t> effect on mental health symptoms?</a:t>
            </a:r>
          </a:p>
          <a:p>
            <a:pPr marL="0" indent="0" algn="ctr">
              <a:lnSpc>
                <a:spcPct val="100000"/>
              </a:lnSpc>
              <a:buNone/>
            </a:pPr>
            <a:r>
              <a:rPr lang="en-US" b="1" dirty="0">
                <a:latin typeface="+mj-lt"/>
              </a:rPr>
              <a:t>OR</a:t>
            </a:r>
          </a:p>
          <a:p>
            <a:pPr marL="0" indent="0" algn="ctr">
              <a:lnSpc>
                <a:spcPct val="100000"/>
              </a:lnSpc>
              <a:buNone/>
            </a:pPr>
            <a:r>
              <a:rPr lang="en-US" b="1" dirty="0">
                <a:latin typeface="+mj-lt"/>
              </a:rPr>
              <a:t>Do video games  have a </a:t>
            </a:r>
            <a:r>
              <a:rPr lang="en-US" b="1" u="sng" dirty="0">
                <a:latin typeface="+mj-lt"/>
              </a:rPr>
              <a:t>negative</a:t>
            </a:r>
            <a:r>
              <a:rPr lang="en-US" b="1" dirty="0">
                <a:latin typeface="+mj-lt"/>
              </a:rPr>
              <a:t> effect on mental health symptoms.</a:t>
            </a:r>
          </a:p>
          <a:p>
            <a:pPr marL="0" indent="0" algn="ctr">
              <a:lnSpc>
                <a:spcPct val="100000"/>
              </a:lnSpc>
              <a:buNone/>
            </a:pPr>
            <a:r>
              <a:rPr lang="en-US" b="1" dirty="0">
                <a:latin typeface="+mj-lt"/>
              </a:rPr>
              <a:t>To answer this question, I will conduct an analysis using the raw data from the site below. </a:t>
            </a:r>
          </a:p>
          <a:p>
            <a:pPr marL="0" indent="0" algn="ctr">
              <a:buNone/>
            </a:pPr>
            <a:endParaRPr lang="en-US" b="1" dirty="0">
              <a:hlinkClick r:id="rId4"/>
            </a:endParaRPr>
          </a:p>
          <a:p>
            <a:pPr marL="0" indent="0" algn="ctr">
              <a:buNone/>
            </a:pPr>
            <a:endParaRPr lang="en-US" b="1" dirty="0">
              <a:hlinkClick r:id="rId4"/>
            </a:endParaRPr>
          </a:p>
          <a:p>
            <a:pPr marL="0" indent="0" algn="ctr">
              <a:buNone/>
            </a:pPr>
            <a:endParaRPr lang="en-US" sz="2400" b="1" dirty="0"/>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dirty="0">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6</a:t>
            </a:fld>
            <a:endParaRPr lang="en-US">
              <a:solidFill>
                <a:srgbClr val="FFFFFF"/>
              </a:solidFill>
            </a:endParaRPr>
          </a:p>
        </p:txBody>
      </p:sp>
      <p:pic>
        <p:nvPicPr>
          <p:cNvPr id="5" name="Picture 4">
            <a:extLst>
              <a:ext uri="{FF2B5EF4-FFF2-40B4-BE49-F238E27FC236}">
                <a16:creationId xmlns:a16="http://schemas.microsoft.com/office/drawing/2014/main" id="{AF0D860D-5473-32D3-516D-EFB28D6E52D2}"/>
              </a:ext>
            </a:extLst>
          </p:cNvPr>
          <p:cNvPicPr>
            <a:picLocks noChangeAspect="1"/>
          </p:cNvPicPr>
          <p:nvPr/>
        </p:nvPicPr>
        <p:blipFill>
          <a:blip r:embed="rId5"/>
          <a:stretch>
            <a:fillRect/>
          </a:stretch>
        </p:blipFill>
        <p:spPr>
          <a:xfrm>
            <a:off x="5771299" y="2891636"/>
            <a:ext cx="6355586" cy="3097910"/>
          </a:xfrm>
          <a:prstGeom prst="rect">
            <a:avLst/>
          </a:prstGeom>
        </p:spPr>
      </p:pic>
      <p:sp>
        <p:nvSpPr>
          <p:cNvPr id="6" name="TextBox 5">
            <a:extLst>
              <a:ext uri="{FF2B5EF4-FFF2-40B4-BE49-F238E27FC236}">
                <a16:creationId xmlns:a16="http://schemas.microsoft.com/office/drawing/2014/main" id="{7C82E45F-3760-9ED4-3AE2-35EE1FCD64B5}"/>
              </a:ext>
            </a:extLst>
          </p:cNvPr>
          <p:cNvSpPr txBox="1"/>
          <p:nvPr/>
        </p:nvSpPr>
        <p:spPr>
          <a:xfrm>
            <a:off x="7270289" y="5935048"/>
            <a:ext cx="3763477" cy="369332"/>
          </a:xfrm>
          <a:prstGeom prst="rect">
            <a:avLst/>
          </a:prstGeom>
          <a:noFill/>
        </p:spPr>
        <p:txBody>
          <a:bodyPr wrap="square" rtlCol="0">
            <a:spAutoFit/>
          </a:bodyPr>
          <a:lstStyle/>
          <a:p>
            <a:pPr marL="0" indent="0" algn="ctr">
              <a:buNone/>
            </a:pPr>
            <a:r>
              <a:rPr lang="en-US" sz="1800" b="1">
                <a:hlinkClick r:id="rId4"/>
              </a:rPr>
              <a:t>https://osf.io/vnbxk/</a:t>
            </a:r>
            <a:endParaRPr lang="en-US" sz="1800" b="1" dirty="0"/>
          </a:p>
        </p:txBody>
      </p:sp>
      <p:sp>
        <p:nvSpPr>
          <p:cNvPr id="9" name="TextBox 8">
            <a:extLst>
              <a:ext uri="{FF2B5EF4-FFF2-40B4-BE49-F238E27FC236}">
                <a16:creationId xmlns:a16="http://schemas.microsoft.com/office/drawing/2014/main" id="{CFF4BFDD-EEAB-AACC-4E3F-36B79B6FA0E8}"/>
              </a:ext>
            </a:extLst>
          </p:cNvPr>
          <p:cNvSpPr txBox="1"/>
          <p:nvPr/>
        </p:nvSpPr>
        <p:spPr>
          <a:xfrm>
            <a:off x="326708" y="6119714"/>
            <a:ext cx="5519829" cy="646331"/>
          </a:xfrm>
          <a:prstGeom prst="rect">
            <a:avLst/>
          </a:prstGeom>
          <a:noFill/>
        </p:spPr>
        <p:txBody>
          <a:bodyPr wrap="square" rtlCol="0">
            <a:spAutoFit/>
          </a:bodyPr>
          <a:lstStyle/>
          <a:p>
            <a:pPr marL="0" indent="0" algn="ctr">
              <a:buNone/>
            </a:pPr>
            <a:r>
              <a:rPr lang="en-US" sz="1800" b="1" dirty="0">
                <a:hlinkClick r:id="rId6"/>
              </a:rPr>
              <a:t>https://www.kaggle.com/datasets/divyansh22/online-gaming-anxiety-data</a:t>
            </a:r>
            <a:endParaRPr lang="en-US" sz="1800" b="1" dirty="0"/>
          </a:p>
        </p:txBody>
      </p:sp>
      <p:pic>
        <p:nvPicPr>
          <p:cNvPr id="12" name="Picture 11">
            <a:extLst>
              <a:ext uri="{FF2B5EF4-FFF2-40B4-BE49-F238E27FC236}">
                <a16:creationId xmlns:a16="http://schemas.microsoft.com/office/drawing/2014/main" id="{B52E5DA8-508F-8D03-6616-DCD89082BD36}"/>
              </a:ext>
            </a:extLst>
          </p:cNvPr>
          <p:cNvPicPr>
            <a:picLocks noChangeAspect="1"/>
          </p:cNvPicPr>
          <p:nvPr/>
        </p:nvPicPr>
        <p:blipFill>
          <a:blip r:embed="rId7"/>
          <a:stretch>
            <a:fillRect/>
          </a:stretch>
        </p:blipFill>
        <p:spPr>
          <a:xfrm>
            <a:off x="299264" y="2847063"/>
            <a:ext cx="5220717" cy="3340432"/>
          </a:xfrm>
          <a:prstGeom prst="rect">
            <a:avLst/>
          </a:prstGeom>
        </p:spPr>
      </p:pic>
      <p:sp>
        <p:nvSpPr>
          <p:cNvPr id="14" name="TextBox 13">
            <a:extLst>
              <a:ext uri="{FF2B5EF4-FFF2-40B4-BE49-F238E27FC236}">
                <a16:creationId xmlns:a16="http://schemas.microsoft.com/office/drawing/2014/main" id="{0E0F47B5-2B0F-B2A5-4EE1-1E0C3D4E783A}"/>
              </a:ext>
            </a:extLst>
          </p:cNvPr>
          <p:cNvSpPr txBox="1"/>
          <p:nvPr/>
        </p:nvSpPr>
        <p:spPr>
          <a:xfrm>
            <a:off x="7366635" y="2470470"/>
            <a:ext cx="3408628" cy="400110"/>
          </a:xfrm>
          <a:prstGeom prst="rect">
            <a:avLst/>
          </a:prstGeom>
          <a:noFill/>
        </p:spPr>
        <p:txBody>
          <a:bodyPr wrap="square" rtlCol="0">
            <a:spAutoFit/>
          </a:bodyPr>
          <a:lstStyle/>
          <a:p>
            <a:r>
              <a:rPr lang="en-US" sz="2000" b="1" dirty="0">
                <a:latin typeface="+mj-lt"/>
              </a:rPr>
              <a:t>ORIGINAL STUDY BELOW:</a:t>
            </a:r>
          </a:p>
        </p:txBody>
      </p:sp>
    </p:spTree>
    <p:extLst>
      <p:ext uri="{BB962C8B-B14F-4D97-AF65-F5344CB8AC3E}">
        <p14:creationId xmlns:p14="http://schemas.microsoft.com/office/powerpoint/2010/main" val="408001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1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27324" y="10"/>
            <a:ext cx="8115300" cy="6857990"/>
          </a:xfrm>
          <a:prstGeom prst="rect">
            <a:avLst/>
          </a:prstGeom>
          <a:noFill/>
        </p:spPr>
      </p:pic>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1085850" y="948691"/>
            <a:ext cx="9521190" cy="5748972"/>
          </a:xfrm>
          <a:solidFill>
            <a:schemeClr val="accent6"/>
          </a:solidFill>
        </p:spPr>
        <p:txBody>
          <a:bodyPr>
            <a:normAutofit fontScale="55000" lnSpcReduction="20000"/>
          </a:bodyPr>
          <a:lstStyle/>
          <a:p>
            <a:pPr marL="0" indent="0" algn="ctr">
              <a:buNone/>
            </a:pPr>
            <a:r>
              <a:rPr lang="en-US" sz="5100" b="1" dirty="0">
                <a:latin typeface="+mj-lt"/>
              </a:rPr>
              <a:t>The raw data was loaded into Python via Jupyter Notebook. Before I could analyze the data, the data needed to be wrangled. </a:t>
            </a:r>
          </a:p>
          <a:p>
            <a:pPr marL="0" indent="0" algn="ctr">
              <a:buNone/>
            </a:pPr>
            <a:r>
              <a:rPr lang="en-US" sz="5100" b="1" dirty="0">
                <a:latin typeface="+mj-lt"/>
              </a:rPr>
              <a:t>There are over 50 columns. I didn’t need every column to analyze the data. </a:t>
            </a:r>
          </a:p>
          <a:p>
            <a:pPr marL="0" indent="0" algn="ctr">
              <a:buNone/>
            </a:pPr>
            <a:r>
              <a:rPr lang="en-US" sz="5100" b="1" dirty="0">
                <a:latin typeface="+mj-lt"/>
              </a:rPr>
              <a:t>I decided to measure/analyze the data listed under these columns: </a:t>
            </a:r>
          </a:p>
          <a:p>
            <a:pPr marL="0" indent="0" algn="ctr">
              <a:buNone/>
            </a:pPr>
            <a:r>
              <a:rPr lang="en-US" sz="5100" b="1" u="sng" dirty="0">
                <a:highlight>
                  <a:srgbClr val="FF00FF"/>
                </a:highlight>
                <a:latin typeface="+mj-lt"/>
              </a:rPr>
              <a:t>GADE</a:t>
            </a:r>
            <a:r>
              <a:rPr lang="en-US" sz="5100" b="1" dirty="0">
                <a:latin typeface="+mj-lt"/>
              </a:rPr>
              <a:t> </a:t>
            </a:r>
            <a:r>
              <a:rPr lang="en-US" sz="4400" b="1" dirty="0">
                <a:latin typeface="+mj-lt"/>
              </a:rPr>
              <a:t>(The ability to game and do normal tasks like going to work), </a:t>
            </a:r>
            <a:endParaRPr lang="en-US" sz="5100" b="1" dirty="0">
              <a:latin typeface="+mj-lt"/>
            </a:endParaRPr>
          </a:p>
          <a:p>
            <a:pPr marL="0" indent="0" algn="ctr">
              <a:buNone/>
            </a:pPr>
            <a:r>
              <a:rPr lang="en-US" sz="5100" b="1" u="sng" dirty="0">
                <a:highlight>
                  <a:srgbClr val="FF00FF"/>
                </a:highlight>
                <a:latin typeface="+mj-lt"/>
              </a:rPr>
              <a:t>GAD_T</a:t>
            </a:r>
            <a:r>
              <a:rPr lang="en-US" sz="5100" b="1" u="sng" dirty="0">
                <a:latin typeface="+mj-lt"/>
              </a:rPr>
              <a:t> </a:t>
            </a:r>
            <a:r>
              <a:rPr lang="en-US" sz="5100" b="1" dirty="0">
                <a:latin typeface="+mj-lt"/>
              </a:rPr>
              <a:t>(Level of Anxiety), </a:t>
            </a:r>
            <a:r>
              <a:rPr lang="en-US" sz="5100" b="1" u="sng" dirty="0">
                <a:highlight>
                  <a:srgbClr val="FF00FF"/>
                </a:highlight>
                <a:latin typeface="+mj-lt"/>
              </a:rPr>
              <a:t>Hours</a:t>
            </a:r>
            <a:r>
              <a:rPr lang="en-US" sz="5100" b="1" dirty="0">
                <a:latin typeface="+mj-lt"/>
              </a:rPr>
              <a:t> (Hours Played), </a:t>
            </a:r>
          </a:p>
          <a:p>
            <a:pPr marL="0" indent="0" algn="ctr">
              <a:buNone/>
            </a:pPr>
            <a:r>
              <a:rPr lang="en-US" sz="5100" b="1" u="sng" dirty="0">
                <a:highlight>
                  <a:srgbClr val="FF00FF"/>
                </a:highlight>
                <a:latin typeface="+mj-lt"/>
              </a:rPr>
              <a:t>SWL_T</a:t>
            </a:r>
            <a:r>
              <a:rPr lang="en-US" sz="5100" b="1" u="sng" dirty="0">
                <a:latin typeface="+mj-lt"/>
              </a:rPr>
              <a:t> </a:t>
            </a:r>
            <a:r>
              <a:rPr lang="en-US" sz="5100" b="1" dirty="0">
                <a:latin typeface="+mj-lt"/>
              </a:rPr>
              <a:t>(Life Satisfaction), &amp; </a:t>
            </a:r>
            <a:r>
              <a:rPr lang="en-US" sz="5100" b="1" u="sng" dirty="0">
                <a:highlight>
                  <a:srgbClr val="FF00FF"/>
                </a:highlight>
                <a:latin typeface="+mj-lt"/>
              </a:rPr>
              <a:t>SPIN_T</a:t>
            </a:r>
            <a:r>
              <a:rPr lang="en-US" sz="5100" b="1" dirty="0">
                <a:latin typeface="+mj-lt"/>
              </a:rPr>
              <a:t> (Social Phobia)</a:t>
            </a:r>
          </a:p>
          <a:p>
            <a:pPr marL="0" indent="0">
              <a:buNone/>
            </a:pPr>
            <a:endParaRPr lang="en-US" sz="1600" b="1" dirty="0"/>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7</a:t>
            </a:fld>
            <a:endParaRPr lang="en-US">
              <a:solidFill>
                <a:srgbClr val="FFFFFF"/>
              </a:solidFill>
            </a:endParaRPr>
          </a:p>
        </p:txBody>
      </p:sp>
      <p:sp>
        <p:nvSpPr>
          <p:cNvPr id="14" name="TextBox 13">
            <a:extLst>
              <a:ext uri="{FF2B5EF4-FFF2-40B4-BE49-F238E27FC236}">
                <a16:creationId xmlns:a16="http://schemas.microsoft.com/office/drawing/2014/main" id="{AC44037E-6F2C-F238-F6E1-9766C5C8E282}"/>
              </a:ext>
            </a:extLst>
          </p:cNvPr>
          <p:cNvSpPr txBox="1"/>
          <p:nvPr/>
        </p:nvSpPr>
        <p:spPr>
          <a:xfrm>
            <a:off x="0" y="240805"/>
            <a:ext cx="11635299" cy="707886"/>
          </a:xfrm>
          <a:prstGeom prst="rect">
            <a:avLst/>
          </a:prstGeom>
          <a:noFill/>
        </p:spPr>
        <p:txBody>
          <a:bodyPr wrap="square" rtlCol="0">
            <a:spAutoFit/>
          </a:bodyPr>
          <a:lstStyle/>
          <a:p>
            <a:pPr algn="ctr"/>
            <a:r>
              <a:rPr lang="en-US" sz="4000" b="1" cap="all" spc="300" dirty="0">
                <a:gradFill>
                  <a:gsLst>
                    <a:gs pos="0">
                      <a:srgbClr val="002060"/>
                    </a:gs>
                    <a:gs pos="46000">
                      <a:srgbClr val="C95CDD">
                        <a:lumMod val="40000"/>
                        <a:lumOff val="60000"/>
                      </a:srgbClr>
                    </a:gs>
                    <a:gs pos="100000">
                      <a:srgbClr val="C95CDD">
                        <a:lumMod val="60000"/>
                      </a:srgbClr>
                    </a:gs>
                  </a:gsLst>
                  <a:path path="circle">
                    <a:fillToRect l="50000" t="130000" r="50000" b="-30000"/>
                  </a:path>
                </a:gradFill>
                <a:highlight>
                  <a:srgbClr val="000000"/>
                </a:highlight>
                <a:latin typeface="Grandview"/>
                <a:ea typeface="+mj-ea"/>
                <a:cs typeface="+mj-cs"/>
              </a:rPr>
              <a:t>Data wrangling</a:t>
            </a:r>
            <a:endParaRPr lang="en-US" sz="8000" b="1" dirty="0">
              <a:ln w="22225">
                <a:solidFill>
                  <a:schemeClr val="accent6">
                    <a:lumMod val="75000"/>
                  </a:schemeClr>
                </a:solidFill>
                <a:prstDash val="solid"/>
              </a:ln>
              <a:solidFill>
                <a:schemeClr val="accent6">
                  <a:lumMod val="20000"/>
                  <a:lumOff val="80000"/>
                </a:schemeClr>
              </a:solidFill>
            </a:endParaRPr>
          </a:p>
        </p:txBody>
      </p:sp>
    </p:spTree>
    <p:extLst>
      <p:ext uri="{BB962C8B-B14F-4D97-AF65-F5344CB8AC3E}">
        <p14:creationId xmlns:p14="http://schemas.microsoft.com/office/powerpoint/2010/main" val="406402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3.33333E-6 4.44444E-6 L -3.33333E-6 -0.07223 " pathEditMode="relative" rAng="0" ptsTypes="AA">
                                      <p:cBhvr>
                                        <p:cTn id="6" dur="250" accel="50000" decel="50000" autoRev="1" fill="hold">
                                          <p:stCondLst>
                                            <p:cond delay="0"/>
                                          </p:stCondLst>
                                        </p:cTn>
                                        <p:tgtEl>
                                          <p:spTgt spid="14"/>
                                        </p:tgtEl>
                                        <p:attrNameLst>
                                          <p:attrName>ppt_x</p:attrName>
                                          <p:attrName>ppt_y</p:attrName>
                                        </p:attrNameLst>
                                      </p:cBhvr>
                                      <p:rCtr x="0" y="-3611"/>
                                    </p:animMotion>
                                    <p:animRot by="1500000">
                                      <p:cBhvr>
                                        <p:cTn id="7" dur="125" fill="hold">
                                          <p:stCondLst>
                                            <p:cond delay="0"/>
                                          </p:stCondLst>
                                        </p:cTn>
                                        <p:tgtEl>
                                          <p:spTgt spid="14"/>
                                        </p:tgtEl>
                                        <p:attrNameLst>
                                          <p:attrName>r</p:attrName>
                                        </p:attrNameLst>
                                      </p:cBhvr>
                                    </p:animRot>
                                    <p:animRot by="-1500000">
                                      <p:cBhvr>
                                        <p:cTn id="8" dur="125" fill="hold">
                                          <p:stCondLst>
                                            <p:cond delay="125"/>
                                          </p:stCondLst>
                                        </p:cTn>
                                        <p:tgtEl>
                                          <p:spTgt spid="14"/>
                                        </p:tgtEl>
                                        <p:attrNameLst>
                                          <p:attrName>r</p:attrName>
                                        </p:attrNameLst>
                                      </p:cBhvr>
                                    </p:animRot>
                                    <p:animRot by="-1500000">
                                      <p:cBhvr>
                                        <p:cTn id="9" dur="125" fill="hold">
                                          <p:stCondLst>
                                            <p:cond delay="250"/>
                                          </p:stCondLst>
                                        </p:cTn>
                                        <p:tgtEl>
                                          <p:spTgt spid="14"/>
                                        </p:tgtEl>
                                        <p:attrNameLst>
                                          <p:attrName>r</p:attrName>
                                        </p:attrNameLst>
                                      </p:cBhvr>
                                    </p:animRot>
                                    <p:animRot by="1500000">
                                      <p:cBhvr>
                                        <p:cTn id="10" dur="125" fill="hold">
                                          <p:stCondLst>
                                            <p:cond delay="375"/>
                                          </p:stCondLst>
                                        </p:cTn>
                                        <p:tgtEl>
                                          <p:spTgt spid="14"/>
                                        </p:tgtEl>
                                        <p:attrNameLst>
                                          <p:attrName>r</p:attrName>
                                        </p:attrNameLst>
                                      </p:cBhvr>
                                    </p:animRot>
                                  </p:childTnLst>
                                </p:cTn>
                              </p:par>
                            </p:childTnLst>
                          </p:cTn>
                        </p:par>
                        <p:par>
                          <p:cTn id="11" fill="hold">
                            <p:stCondLst>
                              <p:cond delay="1100"/>
                            </p:stCondLst>
                            <p:childTnLst>
                              <p:par>
                                <p:cTn id="12" presetID="34" presetClass="emph" presetSubtype="0" fill="hold" grpId="1" nodeType="afterEffect">
                                  <p:stCondLst>
                                    <p:cond delay="0"/>
                                  </p:stCondLst>
                                  <p:iterate type="lt">
                                    <p:tmPct val="10000"/>
                                  </p:iterate>
                                  <p:childTnLst>
                                    <p:animMotion origin="layout" path="M -3.33333E-6 4.44444E-6 L -3.33333E-6 -0.07223 " pathEditMode="relative" rAng="0" ptsTypes="AA">
                                      <p:cBhvr>
                                        <p:cTn id="13" dur="250" accel="50000" decel="50000" autoRev="1" fill="hold">
                                          <p:stCondLst>
                                            <p:cond delay="0"/>
                                          </p:stCondLst>
                                        </p:cTn>
                                        <p:tgtEl>
                                          <p:spTgt spid="14"/>
                                        </p:tgtEl>
                                        <p:attrNameLst>
                                          <p:attrName>ppt_x</p:attrName>
                                          <p:attrName>ppt_y</p:attrName>
                                        </p:attrNameLst>
                                      </p:cBhvr>
                                      <p:rCtr x="0" y="-3611"/>
                                    </p:animMotion>
                                    <p:animRot by="1500000">
                                      <p:cBhvr>
                                        <p:cTn id="14" dur="125" fill="hold">
                                          <p:stCondLst>
                                            <p:cond delay="0"/>
                                          </p:stCondLst>
                                        </p:cTn>
                                        <p:tgtEl>
                                          <p:spTgt spid="14"/>
                                        </p:tgtEl>
                                        <p:attrNameLst>
                                          <p:attrName>r</p:attrName>
                                        </p:attrNameLst>
                                      </p:cBhvr>
                                    </p:animRot>
                                    <p:animRot by="-1500000">
                                      <p:cBhvr>
                                        <p:cTn id="15" dur="125" fill="hold">
                                          <p:stCondLst>
                                            <p:cond delay="125"/>
                                          </p:stCondLst>
                                        </p:cTn>
                                        <p:tgtEl>
                                          <p:spTgt spid="14"/>
                                        </p:tgtEl>
                                        <p:attrNameLst>
                                          <p:attrName>r</p:attrName>
                                        </p:attrNameLst>
                                      </p:cBhvr>
                                    </p:animRot>
                                    <p:animRot by="-1500000">
                                      <p:cBhvr>
                                        <p:cTn id="16" dur="125" fill="hold">
                                          <p:stCondLst>
                                            <p:cond delay="250"/>
                                          </p:stCondLst>
                                        </p:cTn>
                                        <p:tgtEl>
                                          <p:spTgt spid="14"/>
                                        </p:tgtEl>
                                        <p:attrNameLst>
                                          <p:attrName>r</p:attrName>
                                        </p:attrNameLst>
                                      </p:cBhvr>
                                    </p:animRot>
                                    <p:animRot by="1500000">
                                      <p:cBhvr>
                                        <p:cTn id="17" dur="125" fill="hold">
                                          <p:stCondLst>
                                            <p:cond delay="375"/>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42487" y="0"/>
            <a:ext cx="8115300" cy="6858000"/>
          </a:xfrm>
          <a:prstGeom prst="rect">
            <a:avLst/>
          </a:prstGeom>
          <a:noFill/>
        </p:spPr>
      </p:pic>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8</a:t>
            </a:fld>
            <a:endParaRPr lang="en-US">
              <a:solidFill>
                <a:srgbClr val="FFFFFF"/>
              </a:solidFill>
            </a:endParaRPr>
          </a:p>
        </p:txBody>
      </p:sp>
      <p:sp>
        <p:nvSpPr>
          <p:cNvPr id="5" name="Content Placeholder 4">
            <a:extLst>
              <a:ext uri="{FF2B5EF4-FFF2-40B4-BE49-F238E27FC236}">
                <a16:creationId xmlns:a16="http://schemas.microsoft.com/office/drawing/2014/main" id="{488C1D2A-D0BA-65C8-4B54-ACF073563C59}"/>
              </a:ext>
            </a:extLst>
          </p:cNvPr>
          <p:cNvSpPr>
            <a:spLocks noGrp="1"/>
          </p:cNvSpPr>
          <p:nvPr>
            <p:ph idx="1"/>
          </p:nvPr>
        </p:nvSpPr>
        <p:spPr>
          <a:xfrm>
            <a:off x="207445" y="1268333"/>
            <a:ext cx="11777110" cy="5254387"/>
          </a:xfrm>
          <a:solidFill>
            <a:schemeClr val="accent6"/>
          </a:solidFill>
        </p:spPr>
        <p:txBody>
          <a:bodyPr>
            <a:normAutofit/>
          </a:bodyPr>
          <a:lstStyle/>
          <a:p>
            <a:r>
              <a:rPr lang="en-US" sz="3200" b="1" dirty="0">
                <a:latin typeface="+mj-lt"/>
              </a:rPr>
              <a:t>Independent Chi-Square Analysis</a:t>
            </a:r>
          </a:p>
          <a:p>
            <a:r>
              <a:rPr lang="en-US" sz="3200" b="1" dirty="0">
                <a:latin typeface="+mj-lt"/>
              </a:rPr>
              <a:t>Steps to get my data ready:</a:t>
            </a:r>
          </a:p>
          <a:p>
            <a:pPr lvl="1"/>
            <a:r>
              <a:rPr lang="en-US" sz="2800" b="1" dirty="0">
                <a:latin typeface="+mj-lt"/>
              </a:rPr>
              <a:t>I recoded my columns into categorical variables, dropped any columns not used in my analysis, removed any missing data, and conducted a contingency table.</a:t>
            </a:r>
          </a:p>
          <a:p>
            <a:pPr lvl="1"/>
            <a:r>
              <a:rPr lang="en-US" sz="2800" b="1" dirty="0">
                <a:latin typeface="+mj-lt"/>
              </a:rPr>
              <a:t>After conducting the Chi-Square for 4 different variable scenarios:</a:t>
            </a:r>
          </a:p>
          <a:p>
            <a:pPr lvl="1"/>
            <a:r>
              <a:rPr lang="en-US" sz="2800" b="1" u="sng" dirty="0">
                <a:latin typeface="+mj-lt"/>
              </a:rPr>
              <a:t>All 4 tests have values that are less than 0.05, I will accept the Hypothesis</a:t>
            </a:r>
          </a:p>
          <a:p>
            <a:pPr lvl="1"/>
            <a:endParaRPr lang="en-US" b="1" dirty="0"/>
          </a:p>
        </p:txBody>
      </p:sp>
      <p:sp>
        <p:nvSpPr>
          <p:cNvPr id="6" name="TextBox 5">
            <a:extLst>
              <a:ext uri="{FF2B5EF4-FFF2-40B4-BE49-F238E27FC236}">
                <a16:creationId xmlns:a16="http://schemas.microsoft.com/office/drawing/2014/main" id="{0BCC8529-2CEE-9ADA-81DE-8437B5B51FE5}"/>
              </a:ext>
            </a:extLst>
          </p:cNvPr>
          <p:cNvSpPr txBox="1"/>
          <p:nvPr/>
        </p:nvSpPr>
        <p:spPr>
          <a:xfrm>
            <a:off x="560070" y="335597"/>
            <a:ext cx="11424485" cy="1015663"/>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6000" cap="all" spc="300" dirty="0">
                <a:gradFill>
                  <a:gsLst>
                    <a:gs pos="0">
                      <a:srgbClr val="7030A0"/>
                    </a:gs>
                    <a:gs pos="46000">
                      <a:srgbClr val="C95CDD">
                        <a:lumMod val="40000"/>
                        <a:lumOff val="60000"/>
                      </a:srgbClr>
                    </a:gs>
                    <a:gs pos="100000">
                      <a:srgbClr val="C95CDD">
                        <a:lumMod val="60000"/>
                      </a:srgbClr>
                    </a:gs>
                  </a:gsLst>
                  <a:path path="circle">
                    <a:fillToRect l="50000" t="130000" r="50000" b="-30000"/>
                  </a:path>
                </a:gradFill>
                <a:highlight>
                  <a:srgbClr val="000000"/>
                </a:highlight>
                <a:latin typeface="Grandview"/>
                <a:ea typeface="+mj-ea"/>
                <a:cs typeface="+mj-cs"/>
              </a:rPr>
              <a:t>Analysis results</a:t>
            </a:r>
            <a:endParaRPr lang="en-US" sz="6600" b="1" dirty="0">
              <a:ln w="12700">
                <a:solidFill>
                  <a:schemeClr val="accent5"/>
                </a:solidFill>
                <a:prstDash val="solid"/>
              </a:ln>
              <a:pattFill prst="ltDnDiag">
                <a:fgClr>
                  <a:schemeClr val="accent5">
                    <a:lumMod val="60000"/>
                    <a:lumOff val="40000"/>
                  </a:schemeClr>
                </a:fgClr>
                <a:bgClr>
                  <a:schemeClr val="bg1"/>
                </a:bgClr>
              </a:pattFill>
              <a:effectLst>
                <a:glow rad="228600">
                  <a:schemeClr val="accent6">
                    <a:satMod val="175000"/>
                    <a:alpha val="40000"/>
                  </a:schemeClr>
                </a:glow>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7745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3.125E-6 3.33333E-6 L -3.125E-6 -0.07223 " pathEditMode="relative" rAng="0" ptsTypes="AA">
                                      <p:cBhvr>
                                        <p:cTn id="6" dur="250" accel="50000" decel="50000" autoRev="1" fill="hold">
                                          <p:stCondLst>
                                            <p:cond delay="0"/>
                                          </p:stCondLst>
                                        </p:cTn>
                                        <p:tgtEl>
                                          <p:spTgt spid="6"/>
                                        </p:tgtEl>
                                        <p:attrNameLst>
                                          <p:attrName>ppt_x</p:attrName>
                                          <p:attrName>ppt_y</p:attrName>
                                        </p:attrNameLst>
                                      </p:cBhvr>
                                      <p:rCtr x="0" y="-3611"/>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11505"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3976519" y="10"/>
            <a:ext cx="8203976"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noRot="1" noMove="1" noResize="1" noEditPoints="1" noAdjustHandles="1" noChangeArrowheads="1" noChangeShapeType="1"/>
          </p:cNvSpPr>
          <p:nvPr>
            <p:ph type="title"/>
          </p:nvPr>
        </p:nvSpPr>
        <p:spPr>
          <a:xfrm>
            <a:off x="2353273" y="535230"/>
            <a:ext cx="6763251" cy="952316"/>
          </a:xfrm>
          <a:noFill/>
        </p:spPr>
        <p:txBody>
          <a:bodyPr anchor="t">
            <a:noAutofit/>
          </a:bodyPr>
          <a:lstStyle/>
          <a:p>
            <a:pPr algn="ctr"/>
            <a:r>
              <a:rPr lang="en-US" sz="4800" dirty="0">
                <a:ln>
                  <a:solidFill>
                    <a:srgbClr val="9966FF"/>
                  </a:solidFill>
                </a:ln>
                <a:gradFill>
                  <a:gsLst>
                    <a:gs pos="8333">
                      <a:schemeClr val="accent6"/>
                    </a:gs>
                    <a:gs pos="25000">
                      <a:schemeClr val="accent6"/>
                    </a:gs>
                    <a:gs pos="63000">
                      <a:schemeClr val="accent6">
                        <a:lumMod val="40000"/>
                        <a:lumOff val="60000"/>
                      </a:schemeClr>
                    </a:gs>
                    <a:gs pos="100000">
                      <a:srgbClr val="54EABC">
                        <a:lumMod val="80000"/>
                        <a:lumOff val="20000"/>
                      </a:srgbClr>
                    </a:gs>
                  </a:gsLst>
                  <a:path path="circle">
                    <a:fillToRect l="50000" t="130000" r="50000" b="-30000"/>
                  </a:path>
                </a:gradFill>
              </a:rPr>
              <a:t>Analysis results</a:t>
            </a:r>
            <a:endParaRPr lang="en-US" sz="4800" dirty="0">
              <a:ln>
                <a:solidFill>
                  <a:srgbClr val="9966FF"/>
                </a:solidFill>
              </a:ln>
              <a:gradFill>
                <a:gsLst>
                  <a:gs pos="25000">
                    <a:srgbClr val="7030A0"/>
                  </a:gs>
                  <a:gs pos="63000">
                    <a:schemeClr val="accent6">
                      <a:lumMod val="40000"/>
                      <a:lumOff val="60000"/>
                    </a:schemeClr>
                  </a:gs>
                  <a:gs pos="100000">
                    <a:srgbClr val="54EABC">
                      <a:lumMod val="80000"/>
                      <a:lumOff val="20000"/>
                    </a:srgbClr>
                  </a:gs>
                </a:gsLst>
                <a:path path="circle">
                  <a:fillToRect l="50000" t="130000" r="50000" b="-30000"/>
                </a:path>
              </a:gradFill>
            </a:endParaRP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1/27/2023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9</a:t>
            </a:fld>
            <a:endParaRPr lang="en-US">
              <a:solidFill>
                <a:srgbClr val="FFFFFF"/>
              </a:solidFill>
            </a:endParaRPr>
          </a:p>
        </p:txBody>
      </p:sp>
      <p:pic>
        <p:nvPicPr>
          <p:cNvPr id="5" name="Picture 4">
            <a:extLst>
              <a:ext uri="{FF2B5EF4-FFF2-40B4-BE49-F238E27FC236}">
                <a16:creationId xmlns:a16="http://schemas.microsoft.com/office/drawing/2014/main" id="{CD60523F-3E39-5362-BD00-4B004EB252C3}"/>
              </a:ext>
            </a:extLst>
          </p:cNvPr>
          <p:cNvPicPr>
            <a:picLocks noGrp="1" noRot="1" noChangeAspect="1" noMove="1" noResize="1" noEditPoints="1" noAdjustHandles="1" noChangeArrowheads="1" noChangeShapeType="1" noCrop="1"/>
          </p:cNvPicPr>
          <p:nvPr/>
        </p:nvPicPr>
        <p:blipFill>
          <a:blip r:embed="rId4"/>
          <a:stretch>
            <a:fillRect/>
          </a:stretch>
        </p:blipFill>
        <p:spPr>
          <a:xfrm>
            <a:off x="11504" y="1381615"/>
            <a:ext cx="5405739" cy="2017406"/>
          </a:xfrm>
          <a:prstGeom prst="rect">
            <a:avLst/>
          </a:prstGeom>
        </p:spPr>
      </p:pic>
      <p:sp>
        <p:nvSpPr>
          <p:cNvPr id="6" name="TextBox 5">
            <a:extLst>
              <a:ext uri="{FF2B5EF4-FFF2-40B4-BE49-F238E27FC236}">
                <a16:creationId xmlns:a16="http://schemas.microsoft.com/office/drawing/2014/main" id="{1B91FD98-F187-BE9E-1CFF-95C0A62160DF}"/>
              </a:ext>
            </a:extLst>
          </p:cNvPr>
          <p:cNvSpPr txBox="1">
            <a:spLocks noGrp="1" noRot="1" noMove="1" noResize="1" noEditPoints="1" noAdjustHandles="1" noChangeArrowheads="1" noChangeShapeType="1"/>
          </p:cNvSpPr>
          <p:nvPr/>
        </p:nvSpPr>
        <p:spPr>
          <a:xfrm>
            <a:off x="5417244" y="1381615"/>
            <a:ext cx="6763252" cy="5470041"/>
          </a:xfrm>
          <a:prstGeom prst="rect">
            <a:avLst/>
          </a:prstGeom>
          <a:solidFill>
            <a:schemeClr val="accent6"/>
          </a:solidFill>
        </p:spPr>
        <p:txBody>
          <a:bodyPr wrap="square" rtlCol="0">
            <a:noAutofit/>
          </a:bodyPr>
          <a:lstStyle/>
          <a:p>
            <a:r>
              <a:rPr lang="en-US" sz="1400" b="1" dirty="0">
                <a:latin typeface="+mj-lt"/>
              </a:rPr>
              <a:t>In both charts on the left, we have a visual representation of the correlation of all the variables represented in our analysis. So, do any of our variables (negative/positive) correlate to one another? </a:t>
            </a:r>
          </a:p>
          <a:p>
            <a:endParaRPr lang="en-US" sz="1400" b="1" dirty="0">
              <a:latin typeface="+mj-lt"/>
            </a:endParaRPr>
          </a:p>
          <a:p>
            <a:r>
              <a:rPr lang="en-US" sz="1400" b="1" dirty="0">
                <a:latin typeface="+mj-lt"/>
              </a:rPr>
              <a:t>GADE (The ability to game and do normal tasks like going to work) Note: GADE no. is the numerical representation of this variable.</a:t>
            </a:r>
          </a:p>
          <a:p>
            <a:r>
              <a:rPr lang="en-US" sz="1400" b="1" dirty="0">
                <a:latin typeface="+mj-lt"/>
              </a:rPr>
              <a:t>GAD_T (Level of Anxiety) </a:t>
            </a:r>
          </a:p>
          <a:p>
            <a:r>
              <a:rPr lang="en-US" sz="1400" b="1" dirty="0">
                <a:latin typeface="+mj-lt"/>
              </a:rPr>
              <a:t>Hours (Hours Played) </a:t>
            </a:r>
          </a:p>
          <a:p>
            <a:r>
              <a:rPr lang="en-US" sz="1400" b="1" dirty="0">
                <a:latin typeface="+mj-lt"/>
              </a:rPr>
              <a:t>SWL_T (Life Satisfaction) </a:t>
            </a:r>
          </a:p>
          <a:p>
            <a:r>
              <a:rPr lang="en-US" sz="1400" b="1" dirty="0">
                <a:latin typeface="+mj-lt"/>
              </a:rPr>
              <a:t>SPIN_T (Social Phobia)</a:t>
            </a:r>
          </a:p>
          <a:p>
            <a:endParaRPr lang="en-US" sz="1400" b="1" dirty="0">
              <a:latin typeface="+mj-lt"/>
            </a:endParaRPr>
          </a:p>
          <a:p>
            <a:r>
              <a:rPr lang="en-US" sz="1400" b="1" u="sng" dirty="0">
                <a:latin typeface="+mj-lt"/>
              </a:rPr>
              <a:t>Positive Correlation</a:t>
            </a:r>
            <a:r>
              <a:rPr lang="en-US" sz="1400" b="1" dirty="0">
                <a:latin typeface="+mj-lt"/>
              </a:rPr>
              <a:t>- </a:t>
            </a:r>
            <a:r>
              <a:rPr lang="en-US" sz="1400" b="1" i="1" dirty="0">
                <a:latin typeface="+mj-lt"/>
              </a:rPr>
              <a:t>GADE no. &amp; GAD_T, SPIN_T &amp; GAD_T, and SPIN_T &amp; GADE no.</a:t>
            </a:r>
          </a:p>
          <a:p>
            <a:r>
              <a:rPr lang="en-US" sz="1400" b="1" dirty="0">
                <a:latin typeface="+mj-lt"/>
              </a:rPr>
              <a:t>There were 3 groups of positively correlated variables. For example, the level of anxiety and the gamer’s ability to do normal tasks could increase or decrease. Social phobia and the gamer’s ability to do normal tasks were positively correlated as well. These correlations would increase or decrease together instead of inversely like our example below. </a:t>
            </a:r>
          </a:p>
          <a:p>
            <a:endParaRPr lang="en-US" sz="1400" b="1" dirty="0">
              <a:latin typeface="+mj-lt"/>
            </a:endParaRPr>
          </a:p>
          <a:p>
            <a:r>
              <a:rPr lang="en-US" sz="1400" b="1" u="sng" dirty="0">
                <a:latin typeface="+mj-lt"/>
              </a:rPr>
              <a:t>Negative Correlation</a:t>
            </a:r>
            <a:r>
              <a:rPr lang="en-US" sz="1400" b="1" dirty="0">
                <a:latin typeface="+mj-lt"/>
              </a:rPr>
              <a:t>- SWL_T &amp; GADE no. and SPIN_T &amp; Age</a:t>
            </a:r>
          </a:p>
          <a:p>
            <a:r>
              <a:rPr lang="en-US" sz="1400" b="1" dirty="0">
                <a:latin typeface="+mj-lt"/>
              </a:rPr>
              <a:t>There were 2 groups of negatively correlated variables. In other words, the more one variable increased the other variable decreased. For example, life Satisfaction could increase but the gamer’s ability to do normal tasks could decrease.</a:t>
            </a:r>
          </a:p>
          <a:p>
            <a:endParaRPr lang="en-US" sz="1200" b="1" dirty="0"/>
          </a:p>
          <a:p>
            <a:endParaRPr lang="en-US" b="1" dirty="0"/>
          </a:p>
        </p:txBody>
      </p:sp>
      <p:pic>
        <p:nvPicPr>
          <p:cNvPr id="11" name="Picture 4">
            <a:extLst>
              <a:ext uri="{FF2B5EF4-FFF2-40B4-BE49-F238E27FC236}">
                <a16:creationId xmlns:a16="http://schemas.microsoft.com/office/drawing/2014/main" id="{5D372B89-596D-ABDD-7474-8217FE35D94D}"/>
              </a:ext>
            </a:extLst>
          </p:cNvPr>
          <p:cNvPicPr>
            <a:picLocks noGrp="1" noRot="1" noChangeAspect="1" noMove="1" noResize="1" noEditPoints="1" noAdjustHandles="1" noChangeArrowheads="1" noChangeShapeType="1" noCrop="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506" y="3419982"/>
            <a:ext cx="5462353" cy="3425330"/>
          </a:xfrm>
          <a:prstGeom prst="rect">
            <a:avLst/>
          </a:prstGeom>
          <a:solidFill>
            <a:schemeClr val="accent6"/>
          </a:solidFill>
        </p:spPr>
      </p:pic>
    </p:spTree>
    <p:extLst>
      <p:ext uri="{BB962C8B-B14F-4D97-AF65-F5344CB8AC3E}">
        <p14:creationId xmlns:p14="http://schemas.microsoft.com/office/powerpoint/2010/main" val="575985727"/>
      </p:ext>
    </p:extLst>
  </p:cSld>
  <p:clrMapOvr>
    <a:masterClrMapping/>
  </p:clrMapOvr>
</p:sld>
</file>

<file path=ppt/theme/theme1.xml><?xml version="1.0" encoding="utf-8"?>
<a:theme xmlns:a="http://schemas.openxmlformats.org/drawingml/2006/main" name="Citation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18470</TotalTime>
  <Words>871</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Grandview</vt:lpstr>
      <vt:lpstr>Grandview Display</vt:lpstr>
      <vt:lpstr>CitationVTI</vt:lpstr>
      <vt:lpstr>DO video games HAVE A POSITIVE OR NEGATIVE EFFECT ON mental health symptoms?</vt:lpstr>
      <vt:lpstr>Introduction</vt:lpstr>
      <vt:lpstr>Gaming companies are starting to market and develop games that help gamers with mental health symptoms.</vt:lpstr>
      <vt:lpstr>One of many studies becoming more available</vt:lpstr>
      <vt:lpstr>do video games really help gamers with Their mental health challenges?</vt:lpstr>
      <vt:lpstr>Question?</vt:lpstr>
      <vt:lpstr>PowerPoint Presentation</vt:lpstr>
      <vt:lpstr>PowerPoint Presentation</vt:lpstr>
      <vt:lpstr>Analysis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video games increase or decrease mental health symptoms</dc:title>
  <dc:creator>Tasha Kirkpatrick-Polk</dc:creator>
  <cp:lastModifiedBy>Tasha Kirkpatrick-Polk</cp:lastModifiedBy>
  <cp:revision>48</cp:revision>
  <dcterms:created xsi:type="dcterms:W3CDTF">2023-01-15T06:06:50Z</dcterms:created>
  <dcterms:modified xsi:type="dcterms:W3CDTF">2023-01-28T01:57:41Z</dcterms:modified>
</cp:coreProperties>
</file>