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5431" r:id="rId6"/>
    <p:sldMasterId id="2147485515" r:id="rId7"/>
  </p:sldMasterIdLst>
  <p:notesMasterIdLst>
    <p:notesMasterId r:id="rId37"/>
  </p:notesMasterIdLst>
  <p:handoutMasterIdLst>
    <p:handoutMasterId r:id="rId38"/>
  </p:handoutMasterIdLst>
  <p:sldIdLst>
    <p:sldId id="371" r:id="rId8"/>
    <p:sldId id="372" r:id="rId9"/>
    <p:sldId id="258" r:id="rId10"/>
    <p:sldId id="280" r:id="rId11"/>
    <p:sldId id="281" r:id="rId12"/>
    <p:sldId id="282" r:id="rId13"/>
    <p:sldId id="270" r:id="rId14"/>
    <p:sldId id="261" r:id="rId15"/>
    <p:sldId id="260" r:id="rId16"/>
    <p:sldId id="283" r:id="rId17"/>
    <p:sldId id="264" r:id="rId18"/>
    <p:sldId id="266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63" r:id="rId27"/>
    <p:sldId id="291" r:id="rId28"/>
    <p:sldId id="292" r:id="rId29"/>
    <p:sldId id="293" r:id="rId30"/>
    <p:sldId id="297" r:id="rId31"/>
    <p:sldId id="299" r:id="rId32"/>
    <p:sldId id="294" r:id="rId33"/>
    <p:sldId id="298" r:id="rId34"/>
    <p:sldId id="295" r:id="rId35"/>
    <p:sldId id="296" r:id="rId36"/>
  </p:sldIdLst>
  <p:sldSz cx="12192000" cy="6858000"/>
  <p:notesSz cx="6858000" cy="2409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1DE"/>
    <a:srgbClr val="E5ECEB"/>
    <a:srgbClr val="95D600"/>
    <a:srgbClr val="FF6B00"/>
    <a:srgbClr val="FFC600"/>
    <a:srgbClr val="FF6900"/>
    <a:srgbClr val="93E5FF"/>
    <a:srgbClr val="7B7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01A5F3-5CAE-654C-B849-3313FF52C1E9}" v="2" dt="2024-02-15T17:48:22.030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73469" autoAdjust="0"/>
  </p:normalViewPr>
  <p:slideViewPr>
    <p:cSldViewPr snapToGrid="0">
      <p:cViewPr varScale="1">
        <p:scale>
          <a:sx n="92" d="100"/>
          <a:sy n="92" d="100"/>
        </p:scale>
        <p:origin x="37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75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commentAuthors" Target="commentAuthors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2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ableStyles" Target="tableStyle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B394A5-FD1F-430F-BB3A-F7878AC293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ABC0BB-F774-4303-9701-003B3E743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EB52217F-109B-4561-ACE4-BE073A308A21}" type="datetimeFigureOut">
              <a:rPr lang="en-US" altLang="en-US"/>
              <a:pPr>
                <a:defRPr/>
              </a:pPr>
              <a:t>2/15/24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CE605-DAD4-4C64-BE6E-BE3D8E5504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99187-58AF-4D6B-8526-D5C98A6AF8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79C45C6D-DBFC-4B67-A8DE-9C2360ACC98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53182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97C0424-39BA-4205-9510-7D8372B40F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861BC-4E89-4909-9F41-7A6E201837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5B25F150-DB0B-4758-AFA9-222A6E446235}" type="datetimeFigureOut">
              <a:rPr lang="en-US" altLang="en-US"/>
              <a:pPr>
                <a:defRPr/>
              </a:pPr>
              <a:t>2/15/24</a:t>
            </a:fld>
            <a:endParaRPr lang="en-US" alt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5B20C51-CC4D-4C34-9C63-92F50CE02E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AC138B7-E2A5-4B5D-ADC2-E53A511B5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61A1A-4481-471C-A253-BE997586AA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0DDD9-A1C6-46BA-89ED-AF0DD2672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charset="0"/>
                <a:ea typeface="ＭＳ Ｐゴシック" charset="-128"/>
              </a:defRPr>
            </a:lvl1pPr>
          </a:lstStyle>
          <a:p>
            <a:pPr>
              <a:defRPr/>
            </a:pPr>
            <a:fld id="{3B16354E-6974-4833-AB87-3220A0835E8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6758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ts val="6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ts val="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Hello and welcome to the CMOS VLSI Design course</a:t>
            </a:r>
            <a:r>
              <a:rPr lang="en-GB" b="1" dirty="0"/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16354E-6974-4833-AB87-3220A0835E84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28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EA390A-1DC1-EF4D-9CE1-B6D7BC5D10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C02FD3F-B50E-3A40-BE85-1607281AD649}" type="slidenum">
              <a:rPr lang="en-US" altLang="en-US" sz="1200"/>
              <a:pPr eaLnBrk="1" hangingPunct="1"/>
              <a:t>10</a:t>
            </a:fld>
            <a:endParaRPr lang="en-US" altLang="en-US" sz="1200" dirty="0"/>
          </a:p>
        </p:txBody>
      </p:sp>
      <p:sp>
        <p:nvSpPr>
          <p:cNvPr id="901122" name="Rectangle 2">
            <a:extLst>
              <a:ext uri="{FF2B5EF4-FFF2-40B4-BE49-F238E27FC236}">
                <a16:creationId xmlns:a16="http://schemas.microsoft.com/office/drawing/2014/main" id="{8D594122-9141-2A43-9894-4A8F95D8C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1123" name="Rectangle 3">
            <a:extLst>
              <a:ext uri="{FF2B5EF4-FFF2-40B4-BE49-F238E27FC236}">
                <a16:creationId xmlns:a16="http://schemas.microsoft.com/office/drawing/2014/main" id="{E8948B6F-615B-274B-936E-A4040B359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Total power dissipated in a circuit is the sum of dynamic and static power.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Dynamic power is equal to switching power plus the short circuit power.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Static power is equal to the product of the operating voltage and the total of subthreshold, gate leakage, junction leakage, contention currents.</a:t>
            </a:r>
          </a:p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0779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CCD9B1-F132-A541-9A05-C1671F955F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B4FD66C-80E4-2242-88C9-E95C19D3A67D}" type="slidenum">
              <a:rPr lang="en-US" altLang="en-US" sz="1200"/>
              <a:pPr eaLnBrk="1" hangingPunct="1"/>
              <a:t>11</a:t>
            </a:fld>
            <a:endParaRPr lang="en-US" altLang="en-US" sz="1200" dirty="0"/>
          </a:p>
        </p:txBody>
      </p:sp>
      <p:sp>
        <p:nvSpPr>
          <p:cNvPr id="869378" name="Rectangle 2">
            <a:extLst>
              <a:ext uri="{FF2B5EF4-FFF2-40B4-BE49-F238E27FC236}">
                <a16:creationId xmlns:a16="http://schemas.microsoft.com/office/drawing/2014/main" id="{ED395428-6C66-1C49-A1C5-C90AF62070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9379" name="Rectangle 3">
            <a:extLst>
              <a:ext uri="{FF2B5EF4-FFF2-40B4-BE49-F238E27FC236}">
                <a16:creationId xmlns:a16="http://schemas.microsoft.com/office/drawing/2014/main" id="{92E00713-852D-3742-8A54-32576AFA4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8808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A7F9C6-0CBE-494C-ADC9-27C4D78868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4F6710F-A380-A745-8218-11D64CDFFA38}" type="slidenum">
              <a:rPr lang="en-US" altLang="en-US" sz="1200"/>
              <a:pPr eaLnBrk="1" hangingPunct="1"/>
              <a:t>12</a:t>
            </a:fld>
            <a:endParaRPr lang="en-US" altLang="en-US" sz="1200" dirty="0"/>
          </a:p>
        </p:txBody>
      </p:sp>
      <p:sp>
        <p:nvSpPr>
          <p:cNvPr id="871426" name="Rectangle 2">
            <a:extLst>
              <a:ext uri="{FF2B5EF4-FFF2-40B4-BE49-F238E27FC236}">
                <a16:creationId xmlns:a16="http://schemas.microsoft.com/office/drawing/2014/main" id="{A5576692-E74C-0C48-B6B4-BF3173CCE5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1427" name="Rectangle 3">
            <a:extLst>
              <a:ext uri="{FF2B5EF4-FFF2-40B4-BE49-F238E27FC236}">
                <a16:creationId xmlns:a16="http://schemas.microsoft.com/office/drawing/2014/main" id="{C5E8B313-A7BB-8E47-9D5A-8AAA6C1407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Calculate the total logic and memory capacitance of the system. Calculate the switching power for the logic and memory and add them to obtain the total dynamic power</a:t>
            </a:r>
            <a:r>
              <a:rPr lang="en-US" b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93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C8406F1-4F32-3446-A9B6-2B6D53522A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31427D7-2B8F-4C48-BF23-334E4EE0AF7C}" type="slidenum">
              <a:rPr lang="en-US" altLang="en-US" sz="1200"/>
              <a:pPr eaLnBrk="1" hangingPunct="1"/>
              <a:t>13</a:t>
            </a:fld>
            <a:endParaRPr lang="en-US" altLang="en-US" sz="1200" dirty="0"/>
          </a:p>
        </p:txBody>
      </p:sp>
      <p:sp>
        <p:nvSpPr>
          <p:cNvPr id="903170" name="Rectangle 2">
            <a:extLst>
              <a:ext uri="{FF2B5EF4-FFF2-40B4-BE49-F238E27FC236}">
                <a16:creationId xmlns:a16="http://schemas.microsoft.com/office/drawing/2014/main" id="{9405D3DF-4915-B046-98A2-4A15C16E5F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id="{05722326-52A7-4E4C-BB8E-68846E52C7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In order to reduce the switching power, you can try to minimize:</a:t>
            </a: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 activity factor</a:t>
            </a: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capacitance</a:t>
            </a: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supply voltage and</a:t>
            </a: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2761947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ACC1B3-CFAE-B348-9649-A823BC263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FB66C6-EA08-BE40-8B25-618567FFC6E9}" type="slidenum">
              <a:rPr lang="en-US" altLang="en-US" sz="1200"/>
              <a:pPr eaLnBrk="1" hangingPunct="1"/>
              <a:t>14</a:t>
            </a:fld>
            <a:endParaRPr lang="en-US" altLang="en-US" sz="1200" dirty="0"/>
          </a:p>
        </p:txBody>
      </p:sp>
      <p:sp>
        <p:nvSpPr>
          <p:cNvPr id="908290" name="Rectangle 2">
            <a:extLst>
              <a:ext uri="{FF2B5EF4-FFF2-40B4-BE49-F238E27FC236}">
                <a16:creationId xmlns:a16="http://schemas.microsoft.com/office/drawing/2014/main" id="{15EAF5AF-8439-0D46-BFF7-30F70557BA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08291" name="Rectangle 3">
            <a:extLst>
              <a:ext uri="{FF2B5EF4-FFF2-40B4-BE49-F238E27FC236}">
                <a16:creationId xmlns:a16="http://schemas.microsoft.com/office/drawing/2014/main" id="{78B92157-8667-6745-804A-6F8BDC96BA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6687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883241-AAA0-484F-B4E4-1FE3B8BE78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8E8E499-C50C-3740-BE6E-2B7BA416F7FE}" type="slidenum">
              <a:rPr lang="en-US" altLang="en-US" sz="1200"/>
              <a:pPr eaLnBrk="1" hangingPunct="1"/>
              <a:t>15</a:t>
            </a:fld>
            <a:endParaRPr lang="en-US" altLang="en-US" sz="1200" dirty="0"/>
          </a:p>
        </p:txBody>
      </p:sp>
      <p:sp>
        <p:nvSpPr>
          <p:cNvPr id="910338" name="Rectangle 2">
            <a:extLst>
              <a:ext uri="{FF2B5EF4-FFF2-40B4-BE49-F238E27FC236}">
                <a16:creationId xmlns:a16="http://schemas.microsoft.com/office/drawing/2014/main" id="{74E35D71-584A-B748-A53B-73827C1298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0339" name="Rectangle 3">
            <a:extLst>
              <a:ext uri="{FF2B5EF4-FFF2-40B4-BE49-F238E27FC236}">
                <a16:creationId xmlns:a16="http://schemas.microsoft.com/office/drawing/2014/main" id="{AC39F603-05DA-E14A-A9E5-F8CB7F821E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Switching probability calculation for different gates. </a:t>
            </a:r>
          </a:p>
        </p:txBody>
      </p:sp>
    </p:spTree>
    <p:extLst>
      <p:ext uri="{BB962C8B-B14F-4D97-AF65-F5344CB8AC3E}">
        <p14:creationId xmlns:p14="http://schemas.microsoft.com/office/powerpoint/2010/main" val="3246505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B8E62CB-A981-4045-9F25-A75B91B97F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768B0FE-BC0D-3149-9FC4-A1238E10DCB5}" type="slidenum">
              <a:rPr lang="en-US" altLang="en-US" sz="1200"/>
              <a:pPr eaLnBrk="1" hangingPunct="1"/>
              <a:t>16</a:t>
            </a:fld>
            <a:endParaRPr lang="en-US" altLang="en-US" sz="1200" dirty="0"/>
          </a:p>
        </p:txBody>
      </p:sp>
      <p:sp>
        <p:nvSpPr>
          <p:cNvPr id="912386" name="Rectangle 2">
            <a:extLst>
              <a:ext uri="{FF2B5EF4-FFF2-40B4-BE49-F238E27FC236}">
                <a16:creationId xmlns:a16="http://schemas.microsoft.com/office/drawing/2014/main" id="{55DD4B37-07E1-A24F-BA1B-F9AFD5221B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2387" name="Rectangle 3">
            <a:extLst>
              <a:ext uri="{FF2B5EF4-FFF2-40B4-BE49-F238E27FC236}">
                <a16:creationId xmlns:a16="http://schemas.microsoft.com/office/drawing/2014/main" id="{8470F151-5B9D-C046-82B8-B233BAB7EF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Example, a 4-input AND is built out of two levels of gates. Estimate the activity factor at each node if the inputs have a probability of 0.5 when switching.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So let’s look at the first two nodes (NAND2); the same process is applied to both. 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 probability of getting 1 as an output is ¾ and 0 is ¼ (1 -  ¾) 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 switching probability for NAND2 = ¾ X ¼ = 3/16. </a:t>
            </a:r>
            <a:endParaRPr lang="en-US" dirty="0">
              <a:cs typeface="Calibri"/>
            </a:endParaRPr>
          </a:p>
          <a:p>
            <a:pPr eaLnBrk="1" hangingPunct="1">
              <a:defRPr/>
            </a:pPr>
            <a:endParaRPr lang="en-US" dirty="0"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For the NOR2, switching probability = multiplication of the not probability of two NAND2 (¼ X ¼ ). The not switching probability of the NOR2 = 1 – 1/16 = 15/16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Therefore, the switching probability = 1/16 X 15/16 = 15/256.</a:t>
            </a:r>
          </a:p>
        </p:txBody>
      </p:sp>
    </p:spTree>
    <p:extLst>
      <p:ext uri="{BB962C8B-B14F-4D97-AF65-F5344CB8AC3E}">
        <p14:creationId xmlns:p14="http://schemas.microsoft.com/office/powerpoint/2010/main" val="118255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A4CB003-5CBC-0F40-9CC9-851A4A0755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406C3FA-EF4B-2B49-B565-6170B8CEFA41}" type="slidenum">
              <a:rPr lang="en-US" altLang="en-US" sz="1200"/>
              <a:pPr eaLnBrk="1" hangingPunct="1"/>
              <a:t>17</a:t>
            </a:fld>
            <a:endParaRPr lang="en-US" altLang="en-US" sz="1200" dirty="0"/>
          </a:p>
        </p:txBody>
      </p:sp>
      <p:sp>
        <p:nvSpPr>
          <p:cNvPr id="914434" name="Rectangle 2">
            <a:extLst>
              <a:ext uri="{FF2B5EF4-FFF2-40B4-BE49-F238E27FC236}">
                <a16:creationId xmlns:a16="http://schemas.microsoft.com/office/drawing/2014/main" id="{98E2860F-4382-9F43-9B01-D9B8A163E0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4435" name="Rectangle 3">
            <a:extLst>
              <a:ext uri="{FF2B5EF4-FFF2-40B4-BE49-F238E27FC236}">
                <a16:creationId xmlns:a16="http://schemas.microsoft.com/office/drawing/2014/main" id="{CFD81630-A81B-454B-AD2F-C3E564421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Clock gating is used to turn off the clock to registers in unused block. This method is applied to reduce dynamic power consumption.</a:t>
            </a:r>
            <a:endParaRPr lang="en-US" dirty="0">
              <a:cs typeface="Calibri"/>
            </a:endParaRPr>
          </a:p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2512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B51FC1A-CCDE-604C-818E-B18C6E2B4A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7D1F02A-0268-FE43-996C-F033FD92167F}" type="slidenum">
              <a:rPr lang="en-US" altLang="en-US" sz="1200"/>
              <a:pPr eaLnBrk="1" hangingPunct="1"/>
              <a:t>18</a:t>
            </a:fld>
            <a:endParaRPr lang="en-US" altLang="en-US" sz="1200" dirty="0"/>
          </a:p>
        </p:txBody>
      </p:sp>
      <p:sp>
        <p:nvSpPr>
          <p:cNvPr id="916482" name="Rectangle 2">
            <a:extLst>
              <a:ext uri="{FF2B5EF4-FFF2-40B4-BE49-F238E27FC236}">
                <a16:creationId xmlns:a16="http://schemas.microsoft.com/office/drawing/2014/main" id="{2CAEB316-73BE-684C-89C7-A1F4B3FEFC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6483" name="Rectangle 3">
            <a:extLst>
              <a:ext uri="{FF2B5EF4-FFF2-40B4-BE49-F238E27FC236}">
                <a16:creationId xmlns:a16="http://schemas.microsoft.com/office/drawing/2014/main" id="{D574ADB3-A9BF-BE43-A113-5F2E31E45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Reduced stages of logic and gate sizing (small gate size) can be used to save dynamic power consumption.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Wires have capacitance too. Proper floor planning of the layout can ensure that communicating blocks are close to each other and long wires are driven with inverters.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6836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21429CC-428D-BC45-A237-1936D586BA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A7EC06-9983-2848-8BA3-C721BDA35CCE}" type="slidenum">
              <a:rPr lang="en-US" altLang="en-US" sz="1200"/>
              <a:pPr eaLnBrk="1" hangingPunct="1"/>
              <a:t>19</a:t>
            </a:fld>
            <a:endParaRPr lang="en-US" altLang="en-US" sz="1200" dirty="0"/>
          </a:p>
        </p:txBody>
      </p:sp>
      <p:sp>
        <p:nvSpPr>
          <p:cNvPr id="918530" name="Rectangle 2">
            <a:extLst>
              <a:ext uri="{FF2B5EF4-FFF2-40B4-BE49-F238E27FC236}">
                <a16:creationId xmlns:a16="http://schemas.microsoft.com/office/drawing/2014/main" id="{4C960F3E-BE28-DF49-BE4E-7D647A7364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18531" name="Rectangle 3">
            <a:extLst>
              <a:ext uri="{FF2B5EF4-FFF2-40B4-BE49-F238E27FC236}">
                <a16:creationId xmlns:a16="http://schemas.microsoft.com/office/drawing/2014/main" id="{25BB6BCF-B532-3B4E-BF99-3609E6EC5C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To minimize dynamic power consumption, the voltage and frequency of operation can be scaled.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828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16C1422-85A1-564D-A764-8011C09BC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36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3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473C604-78E2-8746-95AF-3A1BD13D1B85}" type="slidenum">
              <a:rPr lang="en-US" altLang="en-US" sz="1300"/>
              <a:pPr>
                <a:spcBef>
                  <a:spcPct val="0"/>
                </a:spcBef>
              </a:pPr>
              <a:t>2</a:t>
            </a:fld>
            <a:endParaRPr lang="en-US" altLang="en-US" sz="1300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FA283B3-98F9-354A-AC44-B554D6E4A5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CD10E155-59CB-5842-BAA2-1B9C8ED78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By the end of this course, you should be able to:</a:t>
            </a: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Use equations to explain the sources of power dissipation in a chip.</a:t>
            </a:r>
            <a:endParaRPr lang="en-GB" sz="1800" dirty="0">
              <a:effectLst/>
              <a:latin typeface="Calibri" panose="020F0502020204030204" pitchFamily="34" charset="0"/>
              <a:ea typeface="DengXian" panose="03000509000000000000" pitchFamily="65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Estimate dynamic and static power consumption.</a:t>
            </a:r>
            <a:endParaRPr lang="en-GB" sz="1800" dirty="0">
              <a:effectLst/>
              <a:latin typeface="Calibri" panose="020F0502020204030204" pitchFamily="34" charset="0"/>
              <a:ea typeface="DengXian" panose="03000509000000000000" pitchFamily="65" charset="-122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DengXian" panose="03000509000000000000" pitchFamily="65" charset="-122"/>
                <a:cs typeface="Times New Roman" panose="02020603050405020304" pitchFamily="18" charset="0"/>
              </a:rPr>
              <a:t>Describe methods to reduce dynamic and static power losses. </a:t>
            </a: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2450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3A9EA2E-A85C-7345-8E97-282CA99F1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E1F3CF-BCB0-FC48-A6E1-9DD3FA56185E}" type="slidenum">
              <a:rPr lang="en-US" altLang="en-US" sz="1200"/>
              <a:pPr eaLnBrk="1" hangingPunct="1"/>
              <a:t>20</a:t>
            </a:fld>
            <a:endParaRPr lang="en-US" altLang="en-US" sz="1200" dirty="0"/>
          </a:p>
        </p:txBody>
      </p:sp>
      <p:sp>
        <p:nvSpPr>
          <p:cNvPr id="872450" name="Rectangle 2">
            <a:extLst>
              <a:ext uri="{FF2B5EF4-FFF2-40B4-BE49-F238E27FC236}">
                <a16:creationId xmlns:a16="http://schemas.microsoft.com/office/drawing/2014/main" id="{318C943D-0B4D-AB4F-9850-EE8172CDE2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72451" name="Rectangle 3">
            <a:extLst>
              <a:ext uri="{FF2B5EF4-FFF2-40B4-BE49-F238E27FC236}">
                <a16:creationId xmlns:a16="http://schemas.microsoft.com/office/drawing/2014/main" id="{F996D311-DE86-E043-ACEB-5B72F2435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Static power is consumed even when chips are inactive. </a:t>
            </a:r>
          </a:p>
        </p:txBody>
      </p:sp>
    </p:spTree>
    <p:extLst>
      <p:ext uri="{BB962C8B-B14F-4D97-AF65-F5344CB8AC3E}">
        <p14:creationId xmlns:p14="http://schemas.microsoft.com/office/powerpoint/2010/main" val="1334954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38D977C-7DC8-3544-9E2C-AC53267E5E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7EDFF98-CD5C-3042-8748-114346698EAD}" type="slidenum">
              <a:rPr lang="en-US" altLang="en-US" sz="1200"/>
              <a:pPr eaLnBrk="1" hangingPunct="1"/>
              <a:t>21</a:t>
            </a:fld>
            <a:endParaRPr lang="en-US" altLang="en-US" sz="1200" dirty="0"/>
          </a:p>
        </p:txBody>
      </p:sp>
      <p:sp>
        <p:nvSpPr>
          <p:cNvPr id="920578" name="Rectangle 2">
            <a:extLst>
              <a:ext uri="{FF2B5EF4-FFF2-40B4-BE49-F238E27FC236}">
                <a16:creationId xmlns:a16="http://schemas.microsoft.com/office/drawing/2014/main" id="{3ECA97A3-8F6A-BE48-90CA-CA536875EF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0579" name="Rectangle 3">
            <a:extLst>
              <a:ext uri="{FF2B5EF4-FFF2-40B4-BE49-F238E27FC236}">
                <a16:creationId xmlns:a16="http://schemas.microsoft.com/office/drawing/2014/main" id="{9E75E18D-70F1-214C-9DAB-681CD704DA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Calibri"/>
            </a:endParaRPr>
          </a:p>
          <a:p>
            <a:pPr eaLnBrk="1" hangingPunct="1">
              <a:defRPr/>
            </a:pPr>
            <a:endParaRPr lang="en-US" dirty="0">
              <a:cs typeface="Calibri"/>
            </a:endParaRPr>
          </a:p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8658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12EF52A-8F5C-F342-A0AB-E04194AF50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60D089F-C2E2-FF49-895B-BD05CA4A7FDD}" type="slidenum">
              <a:rPr lang="en-US" altLang="en-US" sz="1200"/>
              <a:pPr eaLnBrk="1" hangingPunct="1"/>
              <a:t>22</a:t>
            </a:fld>
            <a:endParaRPr lang="en-US" altLang="en-US" sz="1200" dirty="0"/>
          </a:p>
        </p:txBody>
      </p:sp>
      <p:sp>
        <p:nvSpPr>
          <p:cNvPr id="922626" name="Rectangle 2">
            <a:extLst>
              <a:ext uri="{FF2B5EF4-FFF2-40B4-BE49-F238E27FC236}">
                <a16:creationId xmlns:a16="http://schemas.microsoft.com/office/drawing/2014/main" id="{D8C6EBD1-E136-C749-83E1-B3ADD87ABE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2627" name="Rectangle 3">
            <a:extLst>
              <a:ext uri="{FF2B5EF4-FFF2-40B4-BE49-F238E27FC236}">
                <a16:creationId xmlns:a16="http://schemas.microsoft.com/office/drawing/2014/main" id="{11AF6475-BDB5-DD46-A62D-855D6F996D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3106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D46574-CB68-1342-BF50-6AC1BBD540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3234DE7-D398-4041-A131-3681C3376030}" type="slidenum">
              <a:rPr lang="en-US" altLang="en-US" sz="1200"/>
              <a:pPr eaLnBrk="1" hangingPunct="1"/>
              <a:t>23</a:t>
            </a:fld>
            <a:endParaRPr lang="en-US" altLang="en-US" sz="1200" dirty="0"/>
          </a:p>
        </p:txBody>
      </p:sp>
      <p:sp>
        <p:nvSpPr>
          <p:cNvPr id="925698" name="Rectangle 2">
            <a:extLst>
              <a:ext uri="{FF2B5EF4-FFF2-40B4-BE49-F238E27FC236}">
                <a16:creationId xmlns:a16="http://schemas.microsoft.com/office/drawing/2014/main" id="{1087749F-8FAB-3B41-AC08-90FA294533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5699" name="Rectangle 3">
            <a:extLst>
              <a:ext uri="{FF2B5EF4-FFF2-40B4-BE49-F238E27FC236}">
                <a16:creationId xmlns:a16="http://schemas.microsoft.com/office/drawing/2014/main" id="{D0528BF7-B13C-D548-BD16-8578EA4C1B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0098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6308FE2-F15E-8B40-A7BB-8276E37DEC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0FE75BB-FAD2-2847-A9F9-55E76CE0EFB5}" type="slidenum">
              <a:rPr lang="en-US" altLang="en-US" sz="1200"/>
              <a:pPr eaLnBrk="1" hangingPunct="1"/>
              <a:t>24</a:t>
            </a:fld>
            <a:endParaRPr lang="en-US" altLang="en-US" sz="1200" dirty="0"/>
          </a:p>
        </p:txBody>
      </p:sp>
      <p:sp>
        <p:nvSpPr>
          <p:cNvPr id="936962" name="Rectangle 2">
            <a:extLst>
              <a:ext uri="{FF2B5EF4-FFF2-40B4-BE49-F238E27FC236}">
                <a16:creationId xmlns:a16="http://schemas.microsoft.com/office/drawing/2014/main" id="{04DCC452-10F7-EE42-9005-E6D27612FE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6963" name="Rectangle 3">
            <a:extLst>
              <a:ext uri="{FF2B5EF4-FFF2-40B4-BE49-F238E27FC236}">
                <a16:creationId xmlns:a16="http://schemas.microsoft.com/office/drawing/2014/main" id="{005744AC-9AF0-7E4C-A94E-73D9A1D7CC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 stack effect is when series OFF transistors have less leakage, so x voltage &gt; 0, so nmos transistor 2 has negative ground source voltage.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endParaRPr lang="en-GB" sz="1200" i="0" kern="1200" dirty="0">
              <a:solidFill>
                <a:schemeClr val="tx1"/>
              </a:solidFill>
              <a:effectLst/>
              <a:latin typeface="+mn-lt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8974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4901BC1-9E97-B941-8AF7-565FA9C3F4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7830591-288E-8849-BCA4-8824B0CF2248}" type="slidenum">
              <a:rPr lang="en-US" altLang="en-US" sz="1200"/>
              <a:pPr eaLnBrk="1" hangingPunct="1"/>
              <a:t>25</a:t>
            </a:fld>
            <a:endParaRPr lang="en-US" altLang="en-US" sz="1200" dirty="0"/>
          </a:p>
        </p:txBody>
      </p:sp>
      <p:sp>
        <p:nvSpPr>
          <p:cNvPr id="943106" name="Rectangle 2">
            <a:extLst>
              <a:ext uri="{FF2B5EF4-FFF2-40B4-BE49-F238E27FC236}">
                <a16:creationId xmlns:a16="http://schemas.microsoft.com/office/drawing/2014/main" id="{5CA4848B-2B0F-B641-A0BF-A2DA2AB30E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3107" name="Rectangle 3">
            <a:extLst>
              <a:ext uri="{FF2B5EF4-FFF2-40B4-BE49-F238E27FC236}">
                <a16:creationId xmlns:a16="http://schemas.microsoft.com/office/drawing/2014/main" id="{7F1F2D48-B585-0B40-977C-9A9D8A07C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There is a leakage and delay trade off; we aim for low leakage in sleep and low delay in active mode. </a:t>
            </a:r>
          </a:p>
          <a:p>
            <a:pPr eaLnBrk="1" hangingPunct="1">
              <a:defRPr/>
            </a:pPr>
            <a:endParaRPr lang="en-US" dirty="0"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To reduce leakage:</a:t>
            </a: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Increase the threshold voltage and use low threshold voltage only in critical circuits.</a:t>
            </a: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Increase the source voltage so you can have a stack effect.</a:t>
            </a: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Decrease the body voltage by reversing body bias in sleep or forward body bias in active mode.</a:t>
            </a:r>
          </a:p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9663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6BCD017-6256-0244-A97D-F5FBCD136A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2D14EEC-B81B-074D-A45E-2C2EFF38A595}" type="slidenum">
              <a:rPr lang="en-US" altLang="en-US" sz="1200"/>
              <a:pPr eaLnBrk="1" hangingPunct="1"/>
              <a:t>26</a:t>
            </a:fld>
            <a:endParaRPr lang="en-US" altLang="en-US" sz="1200" dirty="0"/>
          </a:p>
        </p:txBody>
      </p:sp>
      <p:sp>
        <p:nvSpPr>
          <p:cNvPr id="927746" name="Rectangle 2">
            <a:extLst>
              <a:ext uri="{FF2B5EF4-FFF2-40B4-BE49-F238E27FC236}">
                <a16:creationId xmlns:a16="http://schemas.microsoft.com/office/drawing/2014/main" id="{9CBA9FBE-FB1D-0743-A16E-21004BF20F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7747" name="Rectangle 3">
            <a:extLst>
              <a:ext uri="{FF2B5EF4-FFF2-40B4-BE49-F238E27FC236}">
                <a16:creationId xmlns:a16="http://schemas.microsoft.com/office/drawing/2014/main" id="{F3E29DC2-C36C-2642-9449-DB6F6BCF3C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6931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9C43E0-30F8-CD4A-915A-897EB9082F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AF898EE-43BD-EA4D-8FD8-A75214D753BA}" type="slidenum">
              <a:rPr lang="en-US" altLang="en-US" sz="1200"/>
              <a:pPr eaLnBrk="1" hangingPunct="1"/>
              <a:t>27</a:t>
            </a:fld>
            <a:endParaRPr lang="en-US" altLang="en-US" sz="1200" dirty="0"/>
          </a:p>
        </p:txBody>
      </p:sp>
      <p:sp>
        <p:nvSpPr>
          <p:cNvPr id="941058" name="Rectangle 2">
            <a:extLst>
              <a:ext uri="{FF2B5EF4-FFF2-40B4-BE49-F238E27FC236}">
                <a16:creationId xmlns:a16="http://schemas.microsoft.com/office/drawing/2014/main" id="{EB9CBD73-B3EC-884C-94A7-4A51C950BF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41059" name="Rectangle 3">
            <a:extLst>
              <a:ext uri="{FF2B5EF4-FFF2-40B4-BE49-F238E27FC236}">
                <a16:creationId xmlns:a16="http://schemas.microsoft.com/office/drawing/2014/main" id="{0821488C-28A2-114A-83CE-16C9015D28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37443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60CA3A-E97F-8A43-BF09-81F256AE7F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7198D1A-D0F7-AB4B-984A-13AA0CE445D4}" type="slidenum">
              <a:rPr lang="en-US" altLang="en-US" sz="1200"/>
              <a:pPr eaLnBrk="1" hangingPunct="1"/>
              <a:t>28</a:t>
            </a:fld>
            <a:endParaRPr lang="en-US" altLang="en-US" sz="1200" dirty="0"/>
          </a:p>
        </p:txBody>
      </p:sp>
      <p:sp>
        <p:nvSpPr>
          <p:cNvPr id="929794" name="Rectangle 2">
            <a:extLst>
              <a:ext uri="{FF2B5EF4-FFF2-40B4-BE49-F238E27FC236}">
                <a16:creationId xmlns:a16="http://schemas.microsoft.com/office/drawing/2014/main" id="{5B105DF4-9056-BA45-A74E-95B9AC9FDB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29795" name="Rectangle 3">
            <a:extLst>
              <a:ext uri="{FF2B5EF4-FFF2-40B4-BE49-F238E27FC236}">
                <a16:creationId xmlns:a16="http://schemas.microsoft.com/office/drawing/2014/main" id="{C447161A-7DE2-9741-AB79-017E31682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ＭＳ Ｐゴシック"/>
                <a:cs typeface="Calibri"/>
              </a:rPr>
              <a:t>Junction leakage occurs into the substrate/well from the reverse-biased p-n junction between diffusion and substrate/well.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48818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217ED9-C8B6-3640-9DF7-AC50F34FCC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0C9BA6D-60F9-0243-865F-BAFA6FB58B88}" type="slidenum">
              <a:rPr lang="en-US" altLang="en-US" sz="1200"/>
              <a:pPr eaLnBrk="1" hangingPunct="1"/>
              <a:t>29</a:t>
            </a:fld>
            <a:endParaRPr lang="en-US" altLang="en-US" sz="1200" dirty="0"/>
          </a:p>
        </p:txBody>
      </p:sp>
      <p:sp>
        <p:nvSpPr>
          <p:cNvPr id="931842" name="Rectangle 2">
            <a:extLst>
              <a:ext uri="{FF2B5EF4-FFF2-40B4-BE49-F238E27FC236}">
                <a16:creationId xmlns:a16="http://schemas.microsoft.com/office/drawing/2014/main" id="{4ED54F65-7D0F-504B-977B-061741DFA3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931843" name="Rectangle 3">
            <a:extLst>
              <a:ext uri="{FF2B5EF4-FFF2-40B4-BE49-F238E27FC236}">
                <a16:creationId xmlns:a16="http://schemas.microsoft.com/office/drawing/2014/main" id="{8C51B08A-6C2F-1540-A029-EBC17E845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/>
              <a:t>To reduce leakage, turn off power to blocks when they are idle. Use virtual VDD, gate outputs to prevent invalid logic levels to next block.</a:t>
            </a:r>
          </a:p>
          <a:p>
            <a:pPr eaLnBrk="1" hangingPunct="1">
              <a:defRPr/>
            </a:pPr>
            <a:endParaRPr lang="en-US" b="0" dirty="0"/>
          </a:p>
          <a:p>
            <a:pPr eaLnBrk="1" hangingPunct="1">
              <a:defRPr/>
            </a:pPr>
            <a:r>
              <a:rPr lang="en-US" b="0" dirty="0"/>
              <a:t>Voltage drops occurs across sleep transistors. This degrades performance during normal operation, size the transistor wide enough to minimize this impact.</a:t>
            </a:r>
          </a:p>
          <a:p>
            <a:pPr eaLnBrk="1" hangingPunct="1">
              <a:defRPr/>
            </a:pPr>
            <a:endParaRPr lang="en-US" b="0" dirty="0"/>
          </a:p>
          <a:p>
            <a:pPr eaLnBrk="1" hangingPunct="1">
              <a:defRPr/>
            </a:pPr>
            <a:r>
              <a:rPr lang="en-US" b="0" dirty="0"/>
              <a:t>Reduce using switching wide sleep transistors due to its cost of dynamic power. </a:t>
            </a:r>
          </a:p>
        </p:txBody>
      </p:sp>
    </p:spTree>
    <p:extLst>
      <p:ext uri="{BB962C8B-B14F-4D97-AF65-F5344CB8AC3E}">
        <p14:creationId xmlns:p14="http://schemas.microsoft.com/office/powerpoint/2010/main" val="2644624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72EF363-A9C2-6247-AB42-1440991975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EF2450B-CB19-C545-B9B2-0B53AAA0D07F}" type="slidenum">
              <a:rPr lang="en-US" altLang="en-US" sz="1200"/>
              <a:pPr eaLnBrk="1" hangingPunct="1"/>
              <a:t>3</a:t>
            </a:fld>
            <a:endParaRPr lang="en-US" altLang="en-US" sz="1200" dirty="0"/>
          </a:p>
        </p:txBody>
      </p:sp>
      <p:sp>
        <p:nvSpPr>
          <p:cNvPr id="863234" name="Rectangle 2">
            <a:extLst>
              <a:ext uri="{FF2B5EF4-FFF2-40B4-BE49-F238E27FC236}">
                <a16:creationId xmlns:a16="http://schemas.microsoft.com/office/drawing/2014/main" id="{01DFF306-7AC9-CB4B-87E8-4E4B333C91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3235" name="Rectangle 3">
            <a:extLst>
              <a:ext uri="{FF2B5EF4-FFF2-40B4-BE49-F238E27FC236}">
                <a16:creationId xmlns:a16="http://schemas.microsoft.com/office/drawing/2014/main" id="{13DD25E3-5E6C-F94F-98B0-1B310C6E4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 power is drawn from a voltage source attached to </a:t>
            </a:r>
            <a:r>
              <a:rPr lang="en-US" dirty="0" err="1">
                <a:ea typeface="ＭＳ Ｐゴシック"/>
                <a:cs typeface="Calibri"/>
              </a:rPr>
              <a:t>vdd</a:t>
            </a:r>
            <a:r>
              <a:rPr lang="en-US" dirty="0">
                <a:ea typeface="ＭＳ Ｐゴシック"/>
                <a:cs typeface="Calibri"/>
              </a:rPr>
              <a:t> pin(s) of a chip.</a:t>
            </a:r>
          </a:p>
          <a:p>
            <a:pPr eaLnBrk="1" hangingPunct="1">
              <a:defRPr/>
            </a:pPr>
            <a:endParaRPr lang="en-US" dirty="0"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 amount of power in a circuit at a given instant in time is called the instantaneous power and can be calculated by the current times voltage in T time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Energy is the ability to do work or apply force to move an object. In electrical circuits, energy is measured as power over time or as integral of instantaneous power.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 average power is the amount of work done or energy converted per unit time; it can be calculated by dividing the energy over time. 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88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B88B18-D222-914F-B63D-FD9A2F1C1A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37D682C-CA3F-CD4A-8BD8-AD79AC749C56}" type="slidenum">
              <a:rPr lang="en-US" altLang="en-US" sz="1200"/>
              <a:pPr eaLnBrk="1" hangingPunct="1"/>
              <a:t>4</a:t>
            </a:fld>
            <a:endParaRPr lang="en-US" altLang="en-US" sz="1200" dirty="0"/>
          </a:p>
        </p:txBody>
      </p:sp>
      <p:sp>
        <p:nvSpPr>
          <p:cNvPr id="886786" name="Rectangle 2">
            <a:extLst>
              <a:ext uri="{FF2B5EF4-FFF2-40B4-BE49-F238E27FC236}">
                <a16:creationId xmlns:a16="http://schemas.microsoft.com/office/drawing/2014/main" id="{03C1462B-A0AD-7A45-A872-57877C9A11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86787" name="Rectangle 3">
            <a:extLst>
              <a:ext uri="{FF2B5EF4-FFF2-40B4-BE49-F238E27FC236}">
                <a16:creationId xmlns:a16="http://schemas.microsoft.com/office/drawing/2014/main" id="{ADBCF487-1AE6-3740-9C48-7A6708B25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Power in circuit elements: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/>
                <a:cs typeface="Calibri"/>
              </a:rPr>
              <a:t>Instantaneous power is </a:t>
            </a:r>
            <a:r>
              <a:rPr lang="en-US" dirty="0" err="1">
                <a:ea typeface="ＭＳ Ｐゴシック"/>
                <a:cs typeface="Calibri"/>
              </a:rPr>
              <a:t>Idd</a:t>
            </a:r>
            <a:r>
              <a:rPr lang="en-US" dirty="0">
                <a:ea typeface="ＭＳ Ｐゴシック"/>
                <a:cs typeface="Calibri"/>
              </a:rPr>
              <a:t>(t) X </a:t>
            </a:r>
            <a:r>
              <a:rPr lang="en-US" dirty="0" err="1">
                <a:ea typeface="ＭＳ Ｐゴシック"/>
                <a:cs typeface="Calibri"/>
              </a:rPr>
              <a:t>Vdd</a:t>
            </a:r>
            <a:r>
              <a:rPr lang="en-US" dirty="0">
                <a:ea typeface="ＭＳ Ｐゴシック"/>
                <a:cs typeface="Calibri"/>
              </a:rPr>
              <a:t>. Where </a:t>
            </a:r>
            <a:r>
              <a:rPr lang="en-US" dirty="0" err="1">
                <a:ea typeface="ＭＳ Ｐゴシック"/>
                <a:cs typeface="Calibri"/>
              </a:rPr>
              <a:t>Idd</a:t>
            </a:r>
            <a:r>
              <a:rPr lang="en-US" dirty="0">
                <a:ea typeface="ＭＳ Ｐゴシック"/>
                <a:cs typeface="Calibri"/>
              </a:rPr>
              <a:t> is the current through the element and </a:t>
            </a:r>
            <a:r>
              <a:rPr lang="en-US" dirty="0" err="1">
                <a:ea typeface="ＭＳ Ｐゴシック"/>
                <a:cs typeface="Calibri"/>
              </a:rPr>
              <a:t>Vdd</a:t>
            </a:r>
            <a:r>
              <a:rPr lang="en-US" dirty="0">
                <a:ea typeface="ＭＳ Ｐゴシック"/>
                <a:cs typeface="Calibri"/>
              </a:rPr>
              <a:t> is the voltage across the element.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/>
                <a:cs typeface="Calibri"/>
              </a:rPr>
              <a:t>The power consumed by a resistor. This power is converted to heat and is given by </a:t>
            </a:r>
            <a:r>
              <a:rPr lang="en-US" dirty="0" err="1">
                <a:ea typeface="ＭＳ Ｐゴシック"/>
                <a:cs typeface="Calibri"/>
              </a:rPr>
              <a:t>Ir</a:t>
            </a:r>
            <a:r>
              <a:rPr lang="en-US" dirty="0">
                <a:ea typeface="ＭＳ Ｐゴシック"/>
                <a:cs typeface="Calibri"/>
              </a:rPr>
              <a:t> X </a:t>
            </a:r>
            <a:r>
              <a:rPr lang="en-US" dirty="0" err="1">
                <a:ea typeface="ＭＳ Ｐゴシック"/>
                <a:cs typeface="Calibri"/>
              </a:rPr>
              <a:t>Ir</a:t>
            </a:r>
            <a:r>
              <a:rPr lang="en-US" dirty="0">
                <a:ea typeface="ＭＳ Ｐゴシック"/>
                <a:cs typeface="Calibri"/>
              </a:rPr>
              <a:t> X R. Where </a:t>
            </a:r>
            <a:r>
              <a:rPr lang="en-US" dirty="0" err="1">
                <a:ea typeface="ＭＳ Ｐゴシック"/>
                <a:cs typeface="Calibri"/>
              </a:rPr>
              <a:t>Ir</a:t>
            </a:r>
            <a:r>
              <a:rPr lang="en-US" dirty="0">
                <a:ea typeface="ＭＳ Ｐゴシック"/>
                <a:cs typeface="Calibri"/>
              </a:rPr>
              <a:t> is the current through the resistor.</a:t>
            </a:r>
          </a:p>
          <a:p>
            <a:pPr marL="171450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ea typeface="ＭＳ Ｐゴシック"/>
                <a:cs typeface="Calibri"/>
              </a:rPr>
              <a:t>The charge stored in a capacitor which is given by the formula for Ec.</a:t>
            </a:r>
          </a:p>
          <a:p>
            <a:pPr marL="628650" lvl="1" indent="-171450" eaLnBrk="1" hangingPunct="1">
              <a:buFont typeface="Arial" panose="020B0604020202020204" pitchFamily="34" charset="0"/>
              <a:buChar char="•"/>
              <a:defRPr/>
            </a:pP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can calculate the energy stored in a capacitor by taking the integral of the current times V in t times for the interval zero to infinity, which is the same as the integral of the capacitance times change of voltage over time by the same limits that implies. 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Ec</a:t>
            </a:r>
            <a:r>
              <a:rPr lang="en-GB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is equal to C times integral V from the limits 0 to </a:t>
            </a:r>
            <a:r>
              <a:rPr lang="en-GB" sz="18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Vc</a:t>
            </a:r>
            <a:r>
              <a:rPr lang="en-GB" sz="1800" b="0" i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or ½ of the capacitance times square voltage capacitance. </a:t>
            </a: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0159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490956-08A1-8F42-80D8-D330D38E56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3B7D031-3119-834A-A34C-A5F6C2CD8C0E}" type="slidenum">
              <a:rPr lang="en-US" altLang="en-US" sz="1200"/>
              <a:pPr eaLnBrk="1" hangingPunct="1"/>
              <a:t>5</a:t>
            </a:fld>
            <a:endParaRPr lang="en-US" altLang="en-US" sz="1200" dirty="0"/>
          </a:p>
        </p:txBody>
      </p:sp>
      <p:sp>
        <p:nvSpPr>
          <p:cNvPr id="894978" name="Rectangle 2">
            <a:extLst>
              <a:ext uri="{FF2B5EF4-FFF2-40B4-BE49-F238E27FC236}">
                <a16:creationId xmlns:a16="http://schemas.microsoft.com/office/drawing/2014/main" id="{3B6B0377-A0FE-FB48-B693-22B04B6539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4979" name="Rectangle 3">
            <a:extLst>
              <a:ext uri="{FF2B5EF4-FFF2-40B4-BE49-F238E27FC236}">
                <a16:creationId xmlns:a16="http://schemas.microsoft.com/office/drawing/2014/main" id="{D0652CFD-CC55-F64E-85E9-7F010CF974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Look at this load capacitance in the CMOS circuit, when the gate output rises the capacitor charges, and this energy can be calculated by Ec equals to ½ of CL times square VDD.</a:t>
            </a: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Half the energy from Vdd will be dissipated in the pMOS transistor as heat and other half stored in the capacitor</a:t>
            </a:r>
          </a:p>
          <a:p>
            <a:pPr eaLnBrk="1" hangingPunct="1">
              <a:defRPr/>
            </a:pPr>
            <a:endParaRPr lang="en-US" dirty="0"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When the gate output falls, the energy in the capacitor is dumped to GND and dissipated as heat in the nMOS transistor.</a:t>
            </a:r>
          </a:p>
          <a:p>
            <a:pPr eaLnBrk="1" hangingPunct="1">
              <a:defRPr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053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152FE3-7518-4340-89B0-259033EDED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D9989A0-D2B3-214C-9AB9-A593E81EF856}" type="slidenum">
              <a:rPr lang="en-US" altLang="en-US" sz="1200"/>
              <a:pPr eaLnBrk="1" hangingPunct="1"/>
              <a:t>6</a:t>
            </a:fld>
            <a:endParaRPr lang="en-US" altLang="en-US" sz="1200" dirty="0"/>
          </a:p>
        </p:txBody>
      </p:sp>
      <p:sp>
        <p:nvSpPr>
          <p:cNvPr id="899074" name="Rectangle 2">
            <a:extLst>
              <a:ext uri="{FF2B5EF4-FFF2-40B4-BE49-F238E27FC236}">
                <a16:creationId xmlns:a16="http://schemas.microsoft.com/office/drawing/2014/main" id="{9BC9C005-8712-B449-9FE4-E35BA17DDF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6033EA05-641F-D340-AF20-51C592B1E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Let’s assume that cmos inverter has a vdd of 1 volt, a load capacitance of 150 femtofarads, its switching frequency is 1 GHz.</a:t>
            </a:r>
          </a:p>
          <a:p>
            <a:pPr eaLnBrk="1" hangingPunct="1">
              <a:defRPr/>
            </a:pPr>
            <a:endParaRPr lang="en-US" dirty="0">
              <a:ea typeface="ＭＳ Ｐゴシック"/>
              <a:cs typeface="Calibri"/>
            </a:endParaRP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With this, we can plot different switching waveforms and compare the power related to </a:t>
            </a:r>
            <a:r>
              <a:rPr lang="en-US" dirty="0" err="1">
                <a:ea typeface="ＭＳ Ｐゴシック"/>
                <a:cs typeface="Calibri"/>
              </a:rPr>
              <a:t>nmos</a:t>
            </a:r>
            <a:r>
              <a:rPr lang="en-US" dirty="0">
                <a:ea typeface="ＭＳ Ｐゴシック"/>
                <a:cs typeface="Calibri"/>
              </a:rPr>
              <a:t>, pmos, and loading capacitance. </a:t>
            </a:r>
          </a:p>
        </p:txBody>
      </p:sp>
    </p:spTree>
    <p:extLst>
      <p:ext uri="{BB962C8B-B14F-4D97-AF65-F5344CB8AC3E}">
        <p14:creationId xmlns:p14="http://schemas.microsoft.com/office/powerpoint/2010/main" val="1044520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0121A2-9342-A341-B7A4-09D5128247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5C91CA7-B36A-9847-A52C-6CA10F65A102}" type="slidenum">
              <a:rPr lang="en-US" altLang="en-US" sz="1200"/>
              <a:pPr eaLnBrk="1" hangingPunct="1"/>
              <a:t>7</a:t>
            </a:fld>
            <a:endParaRPr lang="en-US" altLang="en-US" sz="1200" dirty="0"/>
          </a:p>
        </p:txBody>
      </p:sp>
      <p:sp>
        <p:nvSpPr>
          <p:cNvPr id="866306" name="Rectangle 2">
            <a:extLst>
              <a:ext uri="{FF2B5EF4-FFF2-40B4-BE49-F238E27FC236}">
                <a16:creationId xmlns:a16="http://schemas.microsoft.com/office/drawing/2014/main" id="{64CDB9E9-1AC1-334C-9A44-C7E01605FE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6307" name="Rectangle 3">
            <a:extLst>
              <a:ext uri="{FF2B5EF4-FFF2-40B4-BE49-F238E27FC236}">
                <a16:creationId xmlns:a16="http://schemas.microsoft.com/office/drawing/2014/main" id="{F236F766-AD16-A746-A5AE-172FDE4FB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Slide derives the power consumed by a switching inverter.</a:t>
            </a:r>
          </a:p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The main factors are the load capacitance C, the operating voltage </a:t>
            </a:r>
            <a:r>
              <a:rPr lang="en-US" dirty="0" err="1">
                <a:ea typeface="ＭＳ Ｐゴシック"/>
                <a:cs typeface="Calibri"/>
              </a:rPr>
              <a:t>Vdd</a:t>
            </a:r>
            <a:r>
              <a:rPr lang="en-US" dirty="0">
                <a:ea typeface="ＭＳ Ｐゴシック"/>
                <a:cs typeface="Calibri"/>
              </a:rPr>
              <a:t> and the switching frequency.</a:t>
            </a:r>
          </a:p>
        </p:txBody>
      </p:sp>
    </p:spTree>
    <p:extLst>
      <p:ext uri="{BB962C8B-B14F-4D97-AF65-F5344CB8AC3E}">
        <p14:creationId xmlns:p14="http://schemas.microsoft.com/office/powerpoint/2010/main" val="324945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8E25A15-8D37-204F-BBE7-CAC1898460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F8B72C4-414D-9245-AA29-51D9A2F01B69}" type="slidenum">
              <a:rPr lang="en-US" altLang="en-US" sz="1200"/>
              <a:pPr eaLnBrk="1" hangingPunct="1"/>
              <a:t>8</a:t>
            </a:fld>
            <a:endParaRPr lang="en-US" altLang="en-US" sz="1200" dirty="0"/>
          </a:p>
        </p:txBody>
      </p:sp>
      <p:sp>
        <p:nvSpPr>
          <p:cNvPr id="867330" name="Rectangle 2">
            <a:extLst>
              <a:ext uri="{FF2B5EF4-FFF2-40B4-BE49-F238E27FC236}">
                <a16:creationId xmlns:a16="http://schemas.microsoft.com/office/drawing/2014/main" id="{2D4C0660-379E-9A43-9405-B8ECD37176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7331" name="Rectangle 3">
            <a:extLst>
              <a:ext uri="{FF2B5EF4-FFF2-40B4-BE49-F238E27FC236}">
                <a16:creationId xmlns:a16="http://schemas.microsoft.com/office/drawing/2014/main" id="{E8361477-BDF5-2041-AF65-A7CE77416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/>
                <a:cs typeface="Calibri"/>
              </a:rPr>
              <a:t>Activity factor is the fraction of the system clock frequency in which the gate changes output.</a:t>
            </a:r>
          </a:p>
        </p:txBody>
      </p:sp>
    </p:spTree>
    <p:extLst>
      <p:ext uri="{BB962C8B-B14F-4D97-AF65-F5344CB8AC3E}">
        <p14:creationId xmlns:p14="http://schemas.microsoft.com/office/powerpoint/2010/main" val="3186172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65AF9F-CE1E-2C4F-B468-D8F354175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398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82B31DC-5EC8-C44A-A138-9031BDD83995}" type="slidenum">
              <a:rPr lang="en-US" altLang="en-US" sz="1200"/>
              <a:pPr eaLnBrk="1" hangingPunct="1"/>
              <a:t>9</a:t>
            </a:fld>
            <a:endParaRPr lang="en-US" altLang="en-US" sz="1200" dirty="0"/>
          </a:p>
        </p:txBody>
      </p:sp>
      <p:sp>
        <p:nvSpPr>
          <p:cNvPr id="868354" name="Rectangle 2">
            <a:extLst>
              <a:ext uri="{FF2B5EF4-FFF2-40B4-BE49-F238E27FC236}">
                <a16:creationId xmlns:a16="http://schemas.microsoft.com/office/drawing/2014/main" id="{6A16B3A1-EA7D-E94B-A1FB-548F0EFE0D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68355" name="Rectangle 3">
            <a:extLst>
              <a:ext uri="{FF2B5EF4-FFF2-40B4-BE49-F238E27FC236}">
                <a16:creationId xmlns:a16="http://schemas.microsoft.com/office/drawing/2014/main" id="{0B244CF5-9BC9-D04E-8734-D079EFB8F9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0" dirty="0"/>
              <a:t>When transistors switch, both nMOS and pMOS networks may be momentarily ON at once; this can lead to a blip of “short circuit” current. This value is less than 10% of dynamic power if the rise/fall times are comparable for input and output, so we will generally ignore this component.</a:t>
            </a:r>
          </a:p>
        </p:txBody>
      </p:sp>
    </p:spTree>
    <p:extLst>
      <p:ext uri="{BB962C8B-B14F-4D97-AF65-F5344CB8AC3E}">
        <p14:creationId xmlns:p14="http://schemas.microsoft.com/office/powerpoint/2010/main" val="241206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80BE67C-B00B-7444-99B6-10A3997029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492549"/>
            <a:ext cx="12192000" cy="685799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42EC3731-9F30-0D4B-A054-E13DBA0EE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037466"/>
            <a:ext cx="5113338" cy="1519514"/>
          </a:xfrm>
        </p:spPr>
        <p:txBody>
          <a:bodyPr anchor="t" anchorCtr="0"/>
          <a:lstStyle>
            <a:lvl1pPr algn="r">
              <a:lnSpc>
                <a:spcPct val="85000"/>
              </a:lnSpc>
              <a:defRPr sz="5500" b="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Divider Page Title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499DC14-57F4-EA4C-ABBC-0ECD735C4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4556980"/>
            <a:ext cx="5113338" cy="702444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bg1"/>
                </a:solidFill>
              </a:defRPr>
            </a:lvl1pPr>
            <a:lvl2pPr marL="457200" marR="0" indent="0" algn="r" defTabSz="914400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29" name="Picture 16">
            <a:extLst>
              <a:ext uri="{FF2B5EF4-FFF2-40B4-BE49-F238E27FC236}">
                <a16:creationId xmlns:a16="http://schemas.microsoft.com/office/drawing/2014/main" id="{0A94567B-B8A8-AB41-BF7F-41919C86BD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31972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372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6" y="991132"/>
            <a:ext cx="11233151" cy="344488"/>
          </a:xfrm>
        </p:spPr>
        <p:txBody>
          <a:bodyPr/>
          <a:lstStyle>
            <a:lvl1pPr marL="0" indent="0">
              <a:buNone/>
              <a:defRPr lang="en-US" sz="216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6" y="1554490"/>
            <a:ext cx="11233151" cy="4087104"/>
          </a:xfrm>
          <a:prstGeom prst="rect">
            <a:avLst/>
          </a:prstGeom>
        </p:spPr>
        <p:txBody>
          <a:bodyPr/>
          <a:lstStyle>
            <a:lvl1pPr marL="308610" indent="-30861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990000"/>
              </a:buClr>
              <a:buFont typeface="Arial" charset="0"/>
              <a:buChar char="•"/>
              <a:defRPr sz="216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3FA1F9A-E603-30EE-5D98-2984F93C5F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0480" y="476250"/>
            <a:ext cx="10412096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524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425" y="1133061"/>
            <a:ext cx="11243088" cy="46009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36C1463-1F0A-4DBE-D9B1-ED687057A4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00480" y="476250"/>
            <a:ext cx="10412096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1530797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09600" y="3064661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Enter Title Here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1718" y="4656104"/>
            <a:ext cx="10964333" cy="13335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Enter Name Here</a:t>
            </a:r>
          </a:p>
        </p:txBody>
      </p:sp>
    </p:spTree>
    <p:extLst>
      <p:ext uri="{BB962C8B-B14F-4D97-AF65-F5344CB8AC3E}">
        <p14:creationId xmlns:p14="http://schemas.microsoft.com/office/powerpoint/2010/main" val="363254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08622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250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8302"/>
            <a:ext cx="11233150" cy="51283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3"/>
          </p:nvPr>
        </p:nvSpPr>
        <p:spPr>
          <a:xfrm>
            <a:off x="479425" y="991131"/>
            <a:ext cx="11233150" cy="344488"/>
          </a:xfrm>
        </p:spPr>
        <p:txBody>
          <a:bodyPr/>
          <a:lstStyle>
            <a:lvl1pPr marL="0" indent="0">
              <a:buNone/>
              <a:defRPr lang="en-US" sz="24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479425" y="1554490"/>
            <a:ext cx="11233150" cy="4087104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 sz="20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buClr>
                <a:schemeClr val="accent1"/>
              </a:buCl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75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3333C0-34BE-704E-807B-860FBC2357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82" t="3803" r="2134" b="12930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7078942" y="1087378"/>
            <a:ext cx="42333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 algn="r"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>
                <a:solidFill>
                  <a:schemeClr val="bg1"/>
                </a:solidFill>
              </a:rPr>
              <a:t>www.arm.com/company/policies/trademarks</a:t>
            </a:r>
          </a:p>
        </p:txBody>
      </p:sp>
      <p:pic>
        <p:nvPicPr>
          <p:cNvPr id="10" name="Picture 16">
            <a:extLst>
              <a:ext uri="{FF2B5EF4-FFF2-40B4-BE49-F238E27FC236}">
                <a16:creationId xmlns:a16="http://schemas.microsoft.com/office/drawing/2014/main" id="{DAF95499-8272-DF43-8B3C-788EA26EBD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2663" y="1173991"/>
            <a:ext cx="1677366" cy="513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071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14B1E8E-27F9-1947-B43D-F452AE123AD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7: Power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6B2711-0696-6E47-8D42-4B293F12D33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175367-F424-AB46-9487-2446D37B257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9890953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240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862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55A089-E0DF-FA4A-9B2C-A558A45FA8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7: Power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3820FA-0E12-C84A-A043-86892318CB3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4056D0-FA72-2042-AB06-D7BFA9E08CE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2092614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5240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86200"/>
            <a:ext cx="50800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62D1FA-5FE1-DE47-8156-E9B8CE20ED1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7: Power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85D0EC-DBED-574A-A1E6-5DD4E1B372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EC56DE-D1B1-2B42-AEEA-0EB74ABEADD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591449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08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E824FA-56A6-7F43-8C23-8201991AD6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7: Power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F73BBA-5497-884F-BB7A-D89043F116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22DDF-CF52-B047-9AF1-FDEF3832BF2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118961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ith TOP level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00480" y="476250"/>
            <a:ext cx="10412096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6" y="1171111"/>
            <a:ext cx="11233151" cy="4086226"/>
          </a:xfrm>
          <a:prstGeom prst="rect">
            <a:avLst/>
          </a:prstGeom>
        </p:spPr>
        <p:txBody>
          <a:bodyPr/>
          <a:lstStyle>
            <a:lvl1pPr marL="308610" indent="-30861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990000"/>
              </a:buClr>
              <a:buFont typeface="Arial" charset="0"/>
              <a:buChar char="•"/>
              <a:defRPr sz="2160">
                <a:solidFill>
                  <a:schemeClr val="tx2"/>
                </a:solidFill>
              </a:defRPr>
            </a:lvl1pPr>
            <a:lvl2pPr marL="605504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800">
                <a:solidFill>
                  <a:schemeClr val="tx2"/>
                </a:solidFill>
              </a:defRPr>
            </a:lvl2pPr>
            <a:lvl3pPr marL="852392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620">
                <a:solidFill>
                  <a:schemeClr val="tx2"/>
                </a:solidFill>
              </a:defRPr>
            </a:lvl3pPr>
            <a:lvl4pPr marL="1163861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620">
                <a:solidFill>
                  <a:schemeClr val="tx2"/>
                </a:solidFill>
              </a:defRPr>
            </a:lvl4pPr>
            <a:lvl5pPr marL="1366742">
              <a:lnSpc>
                <a:spcPct val="100000"/>
              </a:lnSpc>
              <a:spcAft>
                <a:spcPts val="0"/>
              </a:spcAft>
              <a:buClr>
                <a:srgbClr val="990000"/>
              </a:buClr>
              <a:defRPr sz="162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385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425" y="478301"/>
            <a:ext cx="11233150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5" y="6410643"/>
            <a:ext cx="312738" cy="1381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 dirty="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6009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982663" y="6413179"/>
            <a:ext cx="156161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2020 Arm Limited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12347-3565-314A-935A-F06376FE34D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938720" y="6378893"/>
            <a:ext cx="774267" cy="23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0" r:id="rId1"/>
    <p:sldLayoutId id="2147485440" r:id="rId2"/>
    <p:sldLayoutId id="2147485441" r:id="rId3"/>
    <p:sldLayoutId id="2147485453" r:id="rId4"/>
    <p:sldLayoutId id="2147485511" r:id="rId5"/>
    <p:sldLayoutId id="2147485512" r:id="rId6"/>
    <p:sldLayoutId id="2147485513" r:id="rId7"/>
    <p:sldLayoutId id="2147485514" r:id="rId8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0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accent1"/>
          </a:solidFill>
          <a:latin typeface="Calibri" charset="0"/>
        </a:defRPr>
      </a:lvl9pPr>
    </p:titleStyle>
    <p:bodyStyle>
      <a:lvl1pPr marL="342900" indent="-342900" algn="l" rtl="0" eaLnBrk="1" fontAlgn="base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8134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Arial" charset="0"/>
        <a:buChar char="•"/>
        <a:defRPr sz="2000"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663" indent="-16668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738" indent="-173038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7163" indent="-16827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50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6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22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864" indent="-164592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60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619" userDrawn="1">
          <p15:clr>
            <a:srgbClr val="F26B43"/>
          </p15:clr>
        </p15:guide>
        <p15:guide id="4" orient="horz" pos="300" userDrawn="1">
          <p15:clr>
            <a:srgbClr val="F26B43"/>
          </p15:clr>
        </p15:guide>
        <p15:guide id="5" orient="horz" pos="4020" userDrawn="1">
          <p15:clr>
            <a:srgbClr val="F26B43"/>
          </p15:clr>
        </p15:guide>
        <p15:guide id="6" pos="7378" userDrawn="1">
          <p15:clr>
            <a:srgbClr val="F26B43"/>
          </p15:clr>
        </p15:guide>
        <p15:guide id="7" pos="302" userDrawn="1">
          <p15:clr>
            <a:srgbClr val="F26B43"/>
          </p15:clr>
        </p15:guide>
        <p15:guide id="8" pos="70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7258" y="478301"/>
            <a:ext cx="10435319" cy="65476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Box 26"/>
          <p:cNvSpPr txBox="1">
            <a:spLocks noChangeArrowheads="1"/>
          </p:cNvSpPr>
          <p:nvPr userDrawn="1"/>
        </p:nvSpPr>
        <p:spPr bwMode="auto">
          <a:xfrm>
            <a:off x="492124" y="6410644"/>
            <a:ext cx="312739" cy="1246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540"/>
              </a:spcAft>
              <a:buFont typeface="Arial" charset="0"/>
              <a:buNone/>
              <a:defRPr/>
            </a:pPr>
            <a:fld id="{2682C2D1-8EA8-E748-B66F-74D4D53CF8F8}" type="slidenum">
              <a:rPr lang="en-US" altLang="en-US" sz="9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54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900">
              <a:solidFill>
                <a:srgbClr val="7F7F7F"/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4EB643E-3109-434C-BA97-15D4C8A5E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5" y="1133061"/>
            <a:ext cx="11243088" cy="46009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Box 20"/>
          <p:cNvSpPr txBox="1">
            <a:spLocks noChangeArrowheads="1"/>
          </p:cNvSpPr>
          <p:nvPr userDrawn="1"/>
        </p:nvSpPr>
        <p:spPr bwMode="auto">
          <a:xfrm>
            <a:off x="982665" y="6413179"/>
            <a:ext cx="1561617" cy="1246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algn="l" eaLnBrk="1" hangingPunct="1">
              <a:lnSpc>
                <a:spcPct val="90000"/>
              </a:lnSpc>
              <a:spcAft>
                <a:spcPts val="540"/>
              </a:spcAft>
              <a:buFont typeface="Arial" charset="0"/>
              <a:buNone/>
              <a:defRPr/>
            </a:pPr>
            <a:r>
              <a:rPr lang="en-US" altLang="en-US" sz="900">
                <a:solidFill>
                  <a:srgbClr val="7F7F7F"/>
                </a:solidFill>
              </a:rPr>
              <a:t>© 2020 Arm Limited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012347-3565-314A-935A-F06376FE34D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38721" y="6378893"/>
            <a:ext cx="774267" cy="236834"/>
          </a:xfrm>
          <a:prstGeom prst="rect">
            <a:avLst/>
          </a:prstGeom>
        </p:spPr>
      </p:pic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4AB2B416-43B6-0517-6622-696EE085B405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43" y="6161560"/>
            <a:ext cx="3776131" cy="6451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06FE385-4105-D07A-642D-69D4DFFCA166}"/>
              </a:ext>
            </a:extLst>
          </p:cNvPr>
          <p:cNvSpPr/>
          <p:nvPr userDrawn="1"/>
        </p:nvSpPr>
        <p:spPr>
          <a:xfrm>
            <a:off x="163569" y="-1836844"/>
            <a:ext cx="977953" cy="2841024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463770-89F6-7D91-968B-6C9122741211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0937" y="-361258"/>
            <a:ext cx="1718861" cy="16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7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16" r:id="rId1"/>
    <p:sldLayoutId id="2147485517" r:id="rId2"/>
    <p:sldLayoutId id="2147485518" r:id="rId3"/>
    <p:sldLayoutId id="2147485519" r:id="rId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0" kern="1200" spc="-46">
          <a:solidFill>
            <a:srgbClr val="990000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1148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6pPr>
      <a:lvl7pPr marL="82296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7pPr>
      <a:lvl8pPr marL="123444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8pPr>
      <a:lvl9pPr marL="164592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240" b="1">
          <a:solidFill>
            <a:schemeClr val="accent1"/>
          </a:solidFill>
          <a:latin typeface="Calibri" charset="0"/>
        </a:defRPr>
      </a:lvl9pPr>
    </p:titleStyle>
    <p:bodyStyle>
      <a:lvl1pPr marL="308610" indent="-308610" algn="l" rtl="0" eaLnBrk="1" fontAlgn="base" hangingPunct="1">
        <a:lnSpc>
          <a:spcPct val="100000"/>
        </a:lnSpc>
        <a:spcBef>
          <a:spcPts val="540"/>
        </a:spcBef>
        <a:spcAft>
          <a:spcPts val="0"/>
        </a:spcAft>
        <a:buClr>
          <a:srgbClr val="990000"/>
        </a:buClr>
        <a:buFont typeface="Arial" charset="0"/>
        <a:buChar char="•"/>
        <a:defRPr sz="2160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23208" indent="-150019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Arial" charset="0"/>
        <a:buChar char="•"/>
        <a:defRPr sz="1800"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770096" indent="-150019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081565" indent="-155735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Wingdings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284446" indent="-151447" algn="l" rtl="0" eaLnBrk="1" fontAlgn="base" hangingPunct="1">
        <a:lnSpc>
          <a:spcPct val="100000"/>
        </a:lnSpc>
        <a:spcBef>
          <a:spcPts val="0"/>
        </a:spcBef>
        <a:spcAft>
          <a:spcPts val="0"/>
        </a:spcAft>
        <a:buClr>
          <a:srgbClr val="990000"/>
        </a:buClr>
        <a:buSzPct val="80000"/>
        <a:buFont typeface="Calibri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48955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69529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190103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106778" indent="-148133" algn="l" defTabSz="82296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440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19">
          <p15:clr>
            <a:srgbClr val="F26B43"/>
          </p15:clr>
        </p15:guide>
        <p15:guide id="4" orient="horz" pos="300">
          <p15:clr>
            <a:srgbClr val="F26B43"/>
          </p15:clr>
        </p15:guide>
        <p15:guide id="5" orient="horz" pos="4020">
          <p15:clr>
            <a:srgbClr val="F26B43"/>
          </p15:clr>
        </p15:guide>
        <p15:guide id="6" pos="7378">
          <p15:clr>
            <a:srgbClr val="F26B43"/>
          </p15:clr>
        </p15:guide>
        <p15:guide id="7" pos="302">
          <p15:clr>
            <a:srgbClr val="F26B43"/>
          </p15:clr>
        </p15:guide>
        <p15:guide id="8" pos="70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lovele@i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1.emf"/><Relationship Id="rId9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emf"/><Relationship Id="rId11" Type="http://schemas.openxmlformats.org/officeDocument/2006/relationships/image" Target="../media/image14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wmf"/><Relationship Id="rId4" Type="http://schemas.openxmlformats.org/officeDocument/2006/relationships/image" Target="../media/image9.emf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89144C4-A905-0726-3559-62F8FD06BDCD}"/>
              </a:ext>
            </a:extLst>
          </p:cNvPr>
          <p:cNvSpPr txBox="1">
            <a:spLocks/>
          </p:cNvSpPr>
          <p:nvPr/>
        </p:nvSpPr>
        <p:spPr>
          <a:xfrm>
            <a:off x="1061507" y="1791025"/>
            <a:ext cx="10057805" cy="2043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0" kern="1200" spc="-46">
                <a:solidFill>
                  <a:srgbClr val="99000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  <a:ea typeface="ＭＳ Ｐゴシック" charset="0"/>
                <a:cs typeface="ＭＳ Ｐゴシック" charset="0"/>
              </a:defRPr>
            </a:lvl5pPr>
            <a:lvl6pPr marL="41148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</a:defRPr>
            </a:lvl6pPr>
            <a:lvl7pPr marL="82296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</a:defRPr>
            </a:lvl7pPr>
            <a:lvl8pPr marL="123444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</a:defRPr>
            </a:lvl8pPr>
            <a:lvl9pPr marL="164592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240" b="1">
                <a:solidFill>
                  <a:schemeClr val="accent1"/>
                </a:solidFill>
                <a:latin typeface="Calibri" charset="0"/>
              </a:defRPr>
            </a:lvl9pPr>
          </a:lstStyle>
          <a:p>
            <a:pPr>
              <a:spcBef>
                <a:spcPts val="0"/>
              </a:spcBef>
            </a:pPr>
            <a:r>
              <a:rPr lang="en-US" dirty="0"/>
              <a:t>7.0 – Power</a:t>
            </a:r>
            <a:br>
              <a:rPr lang="en-US" dirty="0"/>
            </a:br>
            <a:br>
              <a:rPr lang="en-US" sz="840" dirty="0"/>
            </a:br>
            <a:r>
              <a:rPr lang="en-US" dirty="0"/>
              <a:t>ENGR-E 399/599: VLSI Design</a:t>
            </a:r>
            <a:br>
              <a:rPr lang="en-US" dirty="0"/>
            </a:br>
            <a:r>
              <a:rPr lang="en-US" sz="1680" dirty="0"/>
              <a:t>Prof. Daniel Loveless, </a:t>
            </a:r>
            <a:r>
              <a:rPr lang="en-US" sz="1680" dirty="0">
                <a:hlinkClick r:id="rId3"/>
              </a:rPr>
              <a:t>dlovele@iu.edu</a:t>
            </a:r>
            <a:r>
              <a:rPr lang="en-US" sz="1680" dirty="0"/>
              <a:t>, 812-856-0703</a:t>
            </a:r>
            <a:endParaRPr lang="en-US" dirty="0"/>
          </a:p>
        </p:txBody>
      </p:sp>
      <p:sp>
        <p:nvSpPr>
          <p:cNvPr id="7" name="Text Placeholder 19">
            <a:extLst>
              <a:ext uri="{FF2B5EF4-FFF2-40B4-BE49-F238E27FC236}">
                <a16:creationId xmlns:a16="http://schemas.microsoft.com/office/drawing/2014/main" id="{6FBCFD40-7D72-99E3-4BAA-A4094762E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5467" y="5651785"/>
            <a:ext cx="9281066" cy="3331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r>
              <a:rPr lang="en-US" sz="1320" dirty="0">
                <a:solidFill>
                  <a:schemeClr val="tx1"/>
                </a:solidFill>
              </a:rPr>
              <a:t>INDIANA UNIVERSITY – Reliable Electronics and Systems</a:t>
            </a:r>
          </a:p>
          <a:p>
            <a:r>
              <a:rPr lang="en-US" dirty="0">
                <a:solidFill>
                  <a:schemeClr val="tx1"/>
                </a:solidFill>
              </a:rPr>
              <a:t>Center for Reliable and Trusted Electronics (CREATE)</a:t>
            </a:r>
            <a:endParaRPr lang="en-US" sz="13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067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9" name="Rectangle 3">
            <a:extLst>
              <a:ext uri="{FF2B5EF4-FFF2-40B4-BE49-F238E27FC236}">
                <a16:creationId xmlns:a16="http://schemas.microsoft.com/office/drawing/2014/main" id="{C8D0CA8E-B095-3445-9BCE-729FFA253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P</a:t>
            </a:r>
            <a:r>
              <a:rPr lang="en-US" baseline="-25000" dirty="0">
                <a:solidFill>
                  <a:srgbClr val="000000"/>
                </a:solidFill>
              </a:rPr>
              <a:t>total </a:t>
            </a:r>
            <a:r>
              <a:rPr lang="en-US" dirty="0">
                <a:solidFill>
                  <a:srgbClr val="000000"/>
                </a:solidFill>
              </a:rPr>
              <a:t>= P</a:t>
            </a:r>
            <a:r>
              <a:rPr lang="en-US" baseline="-25000" dirty="0">
                <a:solidFill>
                  <a:srgbClr val="000000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 + P</a:t>
            </a:r>
            <a:r>
              <a:rPr lang="en-US" baseline="-25000" dirty="0">
                <a:solidFill>
                  <a:srgbClr val="000000"/>
                </a:solidFill>
              </a:rPr>
              <a:t>static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Dynamic power: P</a:t>
            </a:r>
            <a:r>
              <a:rPr lang="en-US" baseline="-25000" dirty="0">
                <a:solidFill>
                  <a:srgbClr val="000000"/>
                </a:solidFill>
              </a:rPr>
              <a:t>dynamic</a:t>
            </a:r>
            <a:r>
              <a:rPr lang="en-US" dirty="0">
                <a:solidFill>
                  <a:srgbClr val="000000"/>
                </a:solidFill>
              </a:rPr>
              <a:t> = P</a:t>
            </a:r>
            <a:r>
              <a:rPr lang="en-US" baseline="-25000" dirty="0">
                <a:solidFill>
                  <a:srgbClr val="000000"/>
                </a:solidFill>
              </a:rPr>
              <a:t>switching</a:t>
            </a:r>
            <a:r>
              <a:rPr lang="en-US" dirty="0">
                <a:solidFill>
                  <a:srgbClr val="000000"/>
                </a:solidFill>
              </a:rPr>
              <a:t> + P</a:t>
            </a:r>
            <a:r>
              <a:rPr lang="en-US" baseline="-25000" dirty="0">
                <a:solidFill>
                  <a:srgbClr val="000000"/>
                </a:solidFill>
              </a:rPr>
              <a:t>short circuit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Switching load capacitances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Short-circuit current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Static power: P</a:t>
            </a:r>
            <a:r>
              <a:rPr lang="en-US" baseline="-25000" dirty="0">
                <a:solidFill>
                  <a:srgbClr val="000000"/>
                </a:solidFill>
              </a:rPr>
              <a:t>static</a:t>
            </a:r>
            <a:r>
              <a:rPr lang="en-US" dirty="0">
                <a:solidFill>
                  <a:srgbClr val="000000"/>
                </a:solidFill>
              </a:rPr>
              <a:t> = (I</a:t>
            </a:r>
            <a:r>
              <a:rPr lang="en-US" baseline="-25000" dirty="0">
                <a:solidFill>
                  <a:srgbClr val="000000"/>
                </a:solidFill>
              </a:rPr>
              <a:t>sub</a:t>
            </a:r>
            <a:r>
              <a:rPr lang="en-US" dirty="0">
                <a:solidFill>
                  <a:srgbClr val="000000"/>
                </a:solidFill>
              </a:rPr>
              <a:t> + I</a:t>
            </a:r>
            <a:r>
              <a:rPr lang="en-US" baseline="-25000" dirty="0">
                <a:solidFill>
                  <a:srgbClr val="000000"/>
                </a:solidFill>
              </a:rPr>
              <a:t>gate</a:t>
            </a:r>
            <a:r>
              <a:rPr lang="en-US" dirty="0">
                <a:solidFill>
                  <a:srgbClr val="000000"/>
                </a:solidFill>
              </a:rPr>
              <a:t> + I</a:t>
            </a:r>
            <a:r>
              <a:rPr lang="en-US" baseline="-25000" dirty="0">
                <a:solidFill>
                  <a:srgbClr val="000000"/>
                </a:solidFill>
              </a:rPr>
              <a:t>junct</a:t>
            </a:r>
            <a:r>
              <a:rPr lang="en-US" dirty="0">
                <a:solidFill>
                  <a:srgbClr val="000000"/>
                </a:solidFill>
              </a:rPr>
              <a:t> + I</a:t>
            </a:r>
            <a:r>
              <a:rPr lang="en-US" baseline="-25000" dirty="0">
                <a:solidFill>
                  <a:srgbClr val="000000"/>
                </a:solidFill>
              </a:rPr>
              <a:t>contention</a:t>
            </a:r>
            <a:r>
              <a:rPr lang="en-US" dirty="0">
                <a:solidFill>
                  <a:srgbClr val="000000"/>
                </a:solidFill>
              </a:rPr>
              <a:t>)V</a:t>
            </a:r>
            <a:r>
              <a:rPr lang="en-US" baseline="-25000" dirty="0">
                <a:solidFill>
                  <a:srgbClr val="000000"/>
                </a:solidFill>
              </a:rPr>
              <a:t>DD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Subthreshold leakage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Gate leakage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Junction leakage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Contention current</a:t>
            </a:r>
          </a:p>
        </p:txBody>
      </p:sp>
      <p:sp>
        <p:nvSpPr>
          <p:cNvPr id="900098" name="Rectangle 2">
            <a:extLst>
              <a:ext uri="{FF2B5EF4-FFF2-40B4-BE49-F238E27FC236}">
                <a16:creationId xmlns:a16="http://schemas.microsoft.com/office/drawing/2014/main" id="{36C1D095-1958-424C-B9F3-B2AAFFCC1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Power Dissipation Sources</a:t>
            </a:r>
          </a:p>
        </p:txBody>
      </p:sp>
    </p:spTree>
    <p:extLst>
      <p:ext uri="{BB962C8B-B14F-4D97-AF65-F5344CB8AC3E}">
        <p14:creationId xmlns:p14="http://schemas.microsoft.com/office/powerpoint/2010/main" val="368181781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5" name="Rectangle 3">
            <a:extLst>
              <a:ext uri="{FF2B5EF4-FFF2-40B4-BE49-F238E27FC236}">
                <a16:creationId xmlns:a16="http://schemas.microsoft.com/office/drawing/2014/main" id="{A11906EB-CE55-914E-AEBE-D5AE1E3195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1 billion transistor chip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50 M logic transistors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Average width: 12 </a:t>
            </a:r>
            <a:r>
              <a:rPr lang="el-GR" dirty="0">
                <a:solidFill>
                  <a:srgbClr val="000000"/>
                </a:solidFill>
              </a:rPr>
              <a:t>λ</a:t>
            </a:r>
            <a:endParaRPr lang="en-US" altLang="en-US" dirty="0">
              <a:solidFill>
                <a:srgbClr val="000000"/>
              </a:solidFill>
              <a:latin typeface="Symbol" pitchFamily="2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Activity factor = 0.1</a:t>
            </a:r>
            <a:endParaRPr lang="en-US" altLang="en-US" dirty="0">
              <a:solidFill>
                <a:srgbClr val="000000"/>
              </a:solidFill>
              <a:latin typeface="Symbol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950 M memory transistors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Average width: 4 </a:t>
            </a:r>
            <a:r>
              <a:rPr lang="el-GR" altLang="en-US" dirty="0">
                <a:solidFill>
                  <a:srgbClr val="000000"/>
                </a:solidFill>
              </a:rPr>
              <a:t>λ</a:t>
            </a:r>
            <a:endParaRPr lang="en-US" altLang="en-US" dirty="0">
              <a:solidFill>
                <a:srgbClr val="000000"/>
              </a:solidFill>
              <a:latin typeface="Symbol" pitchFamily="2" charset="2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Activity factor = 0.02</a:t>
            </a:r>
            <a:endParaRPr lang="en-US" altLang="en-US" dirty="0">
              <a:solidFill>
                <a:srgbClr val="000000"/>
              </a:solidFill>
              <a:latin typeface="Symbol" pitchFamily="2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1.0 V 65 nm process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 = 1 fF/</a:t>
            </a:r>
            <a:r>
              <a:rPr lang="el-GR" altLang="en-US" dirty="0">
                <a:solidFill>
                  <a:srgbClr val="000000"/>
                </a:solidFill>
              </a:rPr>
              <a:t>μ</a:t>
            </a:r>
            <a:r>
              <a:rPr lang="en-US" altLang="en-US" dirty="0">
                <a:solidFill>
                  <a:srgbClr val="000000"/>
                </a:solidFill>
              </a:rPr>
              <a:t>m (gate) + 0.8 fF/</a:t>
            </a:r>
            <a:r>
              <a:rPr lang="el-GR" altLang="en-US" dirty="0">
                <a:solidFill>
                  <a:srgbClr val="000000"/>
                </a:solidFill>
              </a:rPr>
              <a:t>μ</a:t>
            </a:r>
            <a:r>
              <a:rPr lang="en-US" altLang="en-US" dirty="0">
                <a:solidFill>
                  <a:srgbClr val="000000"/>
                </a:solidFill>
              </a:rPr>
              <a:t>m (diffusion)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Estimate dynamic power consumption @ 1 GHz.  Neglect wire capacitance and short-circuit current.</a:t>
            </a:r>
          </a:p>
        </p:txBody>
      </p:sp>
      <p:sp>
        <p:nvSpPr>
          <p:cNvPr id="842754" name="Rectangle 2">
            <a:extLst>
              <a:ext uri="{FF2B5EF4-FFF2-40B4-BE49-F238E27FC236}">
                <a16:creationId xmlns:a16="http://schemas.microsoft.com/office/drawing/2014/main" id="{C67104F2-F29A-ED44-97AA-2655D2758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Dynamic Power Example</a:t>
            </a:r>
          </a:p>
        </p:txBody>
      </p:sp>
      <p:pic>
        <p:nvPicPr>
          <p:cNvPr id="4" name="Picture 3" descr="A picture containing clock, sign&#10;&#10;Description automatically generated">
            <a:extLst>
              <a:ext uri="{FF2B5EF4-FFF2-40B4-BE49-F238E27FC236}">
                <a16:creationId xmlns:a16="http://schemas.microsoft.com/office/drawing/2014/main" id="{F25C6CF3-0F2C-41A3-9B99-CFBEC214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643" y="805682"/>
            <a:ext cx="2841171" cy="25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791599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265A0C-3D75-F9B3-E395-DBE7566F6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4802" name="Rectangle 2">
            <a:extLst>
              <a:ext uri="{FF2B5EF4-FFF2-40B4-BE49-F238E27FC236}">
                <a16:creationId xmlns:a16="http://schemas.microsoft.com/office/drawing/2014/main" id="{50D72EAC-33C6-FA4A-90D2-E90FAA24D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Solution</a:t>
            </a: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BE2AB1BC-0C59-FD42-9E75-6B1A8C6B1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4" y="1600200"/>
          <a:ext cx="7310437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140800" imgH="20193000" progId="Equation.DSMT4">
                  <p:embed/>
                </p:oleObj>
              </mc:Choice>
              <mc:Fallback>
                <p:oleObj name="Equation" r:id="rId3" imgW="85140800" imgH="20193000" progId="Equation.DSMT4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BE2AB1BC-0C59-FD42-9E75-6B1A8C6B1E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4" y="1600200"/>
                        <a:ext cx="7310437" cy="173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26775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7" name="Object 8">
            <a:extLst>
              <a:ext uri="{FF2B5EF4-FFF2-40B4-BE49-F238E27FC236}">
                <a16:creationId xmlns:a16="http://schemas.microsoft.com/office/drawing/2014/main" id="{534573FD-2ED8-6442-9599-E3F66CEA00E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388359"/>
              </p:ext>
            </p:extLst>
          </p:nvPr>
        </p:nvGraphicFramePr>
        <p:xfrm>
          <a:off x="1212850" y="1717675"/>
          <a:ext cx="25130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092400" imgH="5854700" progId="Equation.DSMT4">
                  <p:embed/>
                </p:oleObj>
              </mc:Choice>
              <mc:Fallback>
                <p:oleObj name="Equation" r:id="rId3" imgW="28092400" imgH="5854700" progId="Equation.DSMT4">
                  <p:embed/>
                  <p:pic>
                    <p:nvPicPr>
                      <p:cNvPr id="28677" name="Object 8">
                        <a:extLst>
                          <a:ext uri="{FF2B5EF4-FFF2-40B4-BE49-F238E27FC236}">
                            <a16:creationId xmlns:a16="http://schemas.microsoft.com/office/drawing/2014/main" id="{534573FD-2ED8-6442-9599-E3F66CEA00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1717675"/>
                        <a:ext cx="25130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2146" name="Rectangle 2">
            <a:extLst>
              <a:ext uri="{FF2B5EF4-FFF2-40B4-BE49-F238E27FC236}">
                <a16:creationId xmlns:a16="http://schemas.microsoft.com/office/drawing/2014/main" id="{1AD446F0-110F-404D-A5D7-0FAF74C86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Dynamic Power Reduction</a:t>
            </a:r>
          </a:p>
        </p:txBody>
      </p:sp>
      <p:sp>
        <p:nvSpPr>
          <p:cNvPr id="902147" name="Rectangle 3">
            <a:extLst>
              <a:ext uri="{FF2B5EF4-FFF2-40B4-BE49-F238E27FC236}">
                <a16:creationId xmlns:a16="http://schemas.microsoft.com/office/drawing/2014/main" id="{CE376F78-911D-E94C-928C-3CF658FBCE52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446213"/>
            <a:ext cx="7772400" cy="4572000"/>
          </a:xfrm>
        </p:spPr>
        <p:txBody>
          <a:bodyPr/>
          <a:lstStyle/>
          <a:p>
            <a:pPr eaLnBrk="1" hangingPunct="1">
              <a:buFont typeface="Wingdings" charset="0"/>
              <a:buChar char="q"/>
              <a:defRPr/>
            </a:pPr>
            <a:endParaRPr lang="en-US" sz="2000" dirty="0"/>
          </a:p>
          <a:p>
            <a:pPr>
              <a:defRPr/>
            </a:pPr>
            <a:r>
              <a:rPr lang="en-US" dirty="0"/>
              <a:t> </a:t>
            </a:r>
          </a:p>
          <a:p>
            <a:pPr>
              <a:defRPr/>
            </a:pPr>
            <a:r>
              <a:rPr lang="en-US" dirty="0"/>
              <a:t>Try to minimize:</a:t>
            </a:r>
          </a:p>
          <a:p>
            <a:pPr lvl="1" eaLnBrk="1" hangingPunct="1">
              <a:defRPr/>
            </a:pPr>
            <a:r>
              <a:rPr lang="en-US" dirty="0"/>
              <a:t>Activity factor</a:t>
            </a:r>
          </a:p>
          <a:p>
            <a:pPr lvl="1" eaLnBrk="1" hangingPunct="1">
              <a:defRPr/>
            </a:pPr>
            <a:r>
              <a:rPr lang="en-US" dirty="0"/>
              <a:t>Capacitance</a:t>
            </a:r>
          </a:p>
          <a:p>
            <a:pPr lvl="1" eaLnBrk="1" hangingPunct="1">
              <a:defRPr/>
            </a:pPr>
            <a:r>
              <a:rPr lang="en-US" dirty="0"/>
              <a:t>Supply voltage</a:t>
            </a:r>
          </a:p>
          <a:p>
            <a:pPr lvl="1" eaLnBrk="1" hangingPunct="1">
              <a:defRPr/>
            </a:pPr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91424090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7" name="Rectangle 3">
            <a:extLst>
              <a:ext uri="{FF2B5EF4-FFF2-40B4-BE49-F238E27FC236}">
                <a16:creationId xmlns:a16="http://schemas.microsoft.com/office/drawing/2014/main" id="{F262F5A4-3957-9843-B073-47CD958961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Let P</a:t>
            </a:r>
            <a:r>
              <a:rPr lang="en-US" altLang="en-US" baseline="-25000" dirty="0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= Prob(node i = 1)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P</a:t>
            </a:r>
            <a:r>
              <a:rPr lang="en-US" altLang="en-US" baseline="-25000" dirty="0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= 1-P</a:t>
            </a:r>
            <a:r>
              <a:rPr lang="en-US" altLang="en-US" baseline="-25000" dirty="0">
                <a:solidFill>
                  <a:srgbClr val="000000"/>
                </a:solidFill>
              </a:rPr>
              <a:t>i</a:t>
            </a:r>
            <a:endParaRPr lang="en-US" altLang="en-US" dirty="0">
              <a:solidFill>
                <a:srgbClr val="000000"/>
              </a:solidFill>
            </a:endParaRPr>
          </a:p>
          <a:p>
            <a:pPr eaLnBrk="1" hangingPunct="1"/>
            <a:r>
              <a:rPr lang="en-US" altLang="en-US" dirty="0">
                <a:latin typeface="Symbol" panose="05050102010706020507" pitchFamily="18" charset="2"/>
              </a:rPr>
              <a:t>a</a:t>
            </a:r>
            <a:r>
              <a:rPr lang="en-US" altLang="en-US" baseline="-25000" dirty="0"/>
              <a:t>i </a:t>
            </a:r>
            <a:r>
              <a:rPr lang="en-US" altLang="en-US" dirty="0">
                <a:solidFill>
                  <a:srgbClr val="000000"/>
                </a:solidFill>
              </a:rPr>
              <a:t>= P</a:t>
            </a:r>
            <a:r>
              <a:rPr lang="en-US" altLang="en-US" baseline="-25000" dirty="0">
                <a:solidFill>
                  <a:srgbClr val="000000"/>
                </a:solidFill>
              </a:rPr>
              <a:t>i</a:t>
            </a:r>
            <a:r>
              <a:rPr lang="en-US" altLang="en-US" dirty="0">
                <a:solidFill>
                  <a:srgbClr val="000000"/>
                </a:solidFill>
              </a:rPr>
              <a:t> * P</a:t>
            </a:r>
            <a:r>
              <a:rPr lang="en-US" altLang="en-US" baseline="-25000" dirty="0">
                <a:solidFill>
                  <a:srgbClr val="000000"/>
                </a:solidFill>
              </a:rPr>
              <a:t>i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Completely random data have P = 0.5 and </a:t>
            </a:r>
            <a:r>
              <a:rPr lang="en-US" altLang="en-US" dirty="0">
                <a:latin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rgbClr val="000000"/>
                </a:solidFill>
              </a:rPr>
              <a:t> = 0.25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Data are often not completely random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e.g., upper bits of 64-bit words representing bank account balances are usually 0 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Data propagating through ANDs and ORs have lower activity factor</a:t>
            </a:r>
          </a:p>
          <a:p>
            <a:pPr lvl="1" eaLnBrk="1" hangingPunct="1"/>
            <a:r>
              <a:rPr lang="en-US" altLang="en-US" dirty="0">
                <a:solidFill>
                  <a:srgbClr val="000000"/>
                </a:solidFill>
              </a:rPr>
              <a:t>Depends on design, but typically </a:t>
            </a:r>
            <a:r>
              <a:rPr lang="en-US" altLang="en-US" dirty="0">
                <a:latin typeface="Symbol" panose="05050102010706020507" pitchFamily="18" charset="2"/>
              </a:rPr>
              <a:t>a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  <a:cs typeface="Arial" panose="020B0604020202020204" pitchFamily="34" charset="0"/>
              </a:rPr>
              <a:t>≈</a:t>
            </a:r>
            <a:r>
              <a:rPr lang="en-US" altLang="en-US" dirty="0">
                <a:solidFill>
                  <a:srgbClr val="000000"/>
                </a:solidFill>
              </a:rPr>
              <a:t> 0.1</a:t>
            </a:r>
          </a:p>
          <a:p>
            <a:pPr eaLnBrk="1" hangingPunct="1"/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907266" name="Rectangle 2">
            <a:extLst>
              <a:ext uri="{FF2B5EF4-FFF2-40B4-BE49-F238E27FC236}">
                <a16:creationId xmlns:a16="http://schemas.microsoft.com/office/drawing/2014/main" id="{8B207D40-62CE-AD4D-BD57-CFF4AC99B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Activity Factor Estimation</a:t>
            </a:r>
          </a:p>
        </p:txBody>
      </p:sp>
      <p:sp>
        <p:nvSpPr>
          <p:cNvPr id="907268" name="Line 4">
            <a:extLst>
              <a:ext uri="{FF2B5EF4-FFF2-40B4-BE49-F238E27FC236}">
                <a16:creationId xmlns:a16="http://schemas.microsoft.com/office/drawing/2014/main" id="{738078ED-FA2C-A644-A9FA-FFB439ACE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2990" y="150114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907269" name="Line 5">
            <a:extLst>
              <a:ext uri="{FF2B5EF4-FFF2-40B4-BE49-F238E27FC236}">
                <a16:creationId xmlns:a16="http://schemas.microsoft.com/office/drawing/2014/main" id="{8872927C-A54C-A848-99EB-455568AD0F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28057" y="1909354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89534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92568A-6C4D-BE03-0A60-D9560445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09314" name="Rectangle 2">
            <a:extLst>
              <a:ext uri="{FF2B5EF4-FFF2-40B4-BE49-F238E27FC236}">
                <a16:creationId xmlns:a16="http://schemas.microsoft.com/office/drawing/2014/main" id="{0EAF1607-7D02-6B48-95EF-A1AA7C138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Switching Probability</a:t>
            </a:r>
          </a:p>
        </p:txBody>
      </p:sp>
      <p:pic>
        <p:nvPicPr>
          <p:cNvPr id="909316" name="Picture 4">
            <a:extLst>
              <a:ext uri="{FF2B5EF4-FFF2-40B4-BE49-F238E27FC236}">
                <a16:creationId xmlns:a16="http://schemas.microsoft.com/office/drawing/2014/main" id="{963976E1-8D7D-B744-A144-92B1058DC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981201"/>
            <a:ext cx="6400800" cy="345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1489942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Rectangle 3">
            <a:extLst>
              <a:ext uri="{FF2B5EF4-FFF2-40B4-BE49-F238E27FC236}">
                <a16:creationId xmlns:a16="http://schemas.microsoft.com/office/drawing/2014/main" id="{FD15EF5E-213D-6240-B789-DD6707A9DA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4-input AND is built out of two levels of gates</a:t>
            </a:r>
          </a:p>
          <a:p>
            <a:pPr>
              <a:defRPr/>
            </a:pPr>
            <a:r>
              <a:rPr lang="en-US" dirty="0"/>
              <a:t>Estimate the activity factor at each node if the inputs have P = 0.5</a:t>
            </a:r>
          </a:p>
        </p:txBody>
      </p:sp>
      <p:sp>
        <p:nvSpPr>
          <p:cNvPr id="911362" name="Rectangle 2">
            <a:extLst>
              <a:ext uri="{FF2B5EF4-FFF2-40B4-BE49-F238E27FC236}">
                <a16:creationId xmlns:a16="http://schemas.microsoft.com/office/drawing/2014/main" id="{686019BF-D862-F448-BEB5-D1F7E7CE9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Example</a:t>
            </a:r>
          </a:p>
        </p:txBody>
      </p:sp>
      <p:sp>
        <p:nvSpPr>
          <p:cNvPr id="911366" name="Rectangle 6">
            <a:extLst>
              <a:ext uri="{FF2B5EF4-FFF2-40B4-BE49-F238E27FC236}">
                <a16:creationId xmlns:a16="http://schemas.microsoft.com/office/drawing/2014/main" id="{4E197DDC-E775-B140-9106-2F16F8762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685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911367" name="Rectangle 7">
            <a:extLst>
              <a:ext uri="{FF2B5EF4-FFF2-40B4-BE49-F238E27FC236}">
                <a16:creationId xmlns:a16="http://schemas.microsoft.com/office/drawing/2014/main" id="{C61D3A3E-DAF8-0041-B125-F46B06CA9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72000"/>
            <a:ext cx="685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911368" name="Rectangle 8">
            <a:extLst>
              <a:ext uri="{FF2B5EF4-FFF2-40B4-BE49-F238E27FC236}">
                <a16:creationId xmlns:a16="http://schemas.microsoft.com/office/drawing/2014/main" id="{1EDF1D0E-86AF-2143-8972-4544AA7E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505200"/>
            <a:ext cx="838200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7D2E4976-B9E2-4181-8437-155B7171C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41" y="2421774"/>
            <a:ext cx="4834917" cy="254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8854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911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911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911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6" grpId="0" animBg="1"/>
      <p:bldP spid="911367" grpId="0" animBg="1"/>
      <p:bldP spid="91136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1" name="Rectangle 3">
            <a:extLst>
              <a:ext uri="{FF2B5EF4-FFF2-40B4-BE49-F238E27FC236}">
                <a16:creationId xmlns:a16="http://schemas.microsoft.com/office/drawing/2014/main" id="{9C1BF4B5-78E3-944C-8F29-23074CEF84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best way to reduce the activity is to turn off the clock to registers in unused blocks</a:t>
            </a:r>
          </a:p>
          <a:p>
            <a:pPr lvl="1" eaLnBrk="1" hangingPunct="1"/>
            <a:r>
              <a:rPr lang="en-US" altLang="en-US" dirty="0"/>
              <a:t>Saves clock activity (</a:t>
            </a:r>
            <a:r>
              <a:rPr lang="en-US" altLang="en-US" dirty="0">
                <a:latin typeface="Symbol" panose="05050102010706020507" pitchFamily="18" charset="2"/>
              </a:rPr>
              <a:t>a</a:t>
            </a:r>
            <a:r>
              <a:rPr lang="en-US" altLang="en-US" dirty="0"/>
              <a:t> = 1)</a:t>
            </a:r>
          </a:p>
          <a:p>
            <a:pPr lvl="1" eaLnBrk="1" hangingPunct="1"/>
            <a:r>
              <a:rPr lang="en-US" altLang="en-US" dirty="0"/>
              <a:t>Eliminates all switching activity in the block</a:t>
            </a:r>
          </a:p>
          <a:p>
            <a:pPr lvl="1" eaLnBrk="1" hangingPunct="1"/>
            <a:r>
              <a:rPr lang="en-US" altLang="en-US" dirty="0"/>
              <a:t>Requires determining if block will be used</a:t>
            </a:r>
          </a:p>
        </p:txBody>
      </p:sp>
      <p:sp>
        <p:nvSpPr>
          <p:cNvPr id="913410" name="Rectangle 2">
            <a:extLst>
              <a:ext uri="{FF2B5EF4-FFF2-40B4-BE49-F238E27FC236}">
                <a16:creationId xmlns:a16="http://schemas.microsoft.com/office/drawing/2014/main" id="{C764F9A0-0E43-E54C-8A40-87724C7B4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Clock Gating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2A00214-A8C2-464B-9786-353D578A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609" y="2620578"/>
            <a:ext cx="5515377" cy="313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528757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9" name="Rectangle 3">
            <a:extLst>
              <a:ext uri="{FF2B5EF4-FFF2-40B4-BE49-F238E27FC236}">
                <a16:creationId xmlns:a16="http://schemas.microsoft.com/office/drawing/2014/main" id="{62A4E44A-1DE7-3547-8B12-DC4C13DC09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Gate capacitance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Fewer stages of logic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Small gate sizes</a:t>
            </a:r>
          </a:p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Wire capacitance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Good floor planning to keep communicating blocks close to each other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Drive long wires with inverters or buffers rather than complex gates</a:t>
            </a:r>
          </a:p>
          <a:p>
            <a:pPr lvl="1"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15458" name="Rectangle 2">
            <a:extLst>
              <a:ext uri="{FF2B5EF4-FFF2-40B4-BE49-F238E27FC236}">
                <a16:creationId xmlns:a16="http://schemas.microsoft.com/office/drawing/2014/main" id="{F7BBF19C-1B52-9942-BB79-5FA69C92A8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Capacitance</a:t>
            </a:r>
          </a:p>
        </p:txBody>
      </p:sp>
    </p:spTree>
    <p:extLst>
      <p:ext uri="{BB962C8B-B14F-4D97-AF65-F5344CB8AC3E}">
        <p14:creationId xmlns:p14="http://schemas.microsoft.com/office/powerpoint/2010/main" val="1655354632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7" name="Rectangle 3">
            <a:extLst>
              <a:ext uri="{FF2B5EF4-FFF2-40B4-BE49-F238E27FC236}">
                <a16:creationId xmlns:a16="http://schemas.microsoft.com/office/drawing/2014/main" id="{4DB16237-FDCD-9C44-AB1B-3734A2C7AB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Run each block at the lowest possible voltage and frequency that meets performance requirements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Voltage Domains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Provide separate supplies to different blocks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Level converters required when crossing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from low to high V</a:t>
            </a:r>
            <a:r>
              <a:rPr lang="en-US" baseline="-25000" dirty="0"/>
              <a:t>DD</a:t>
            </a:r>
            <a:r>
              <a:rPr lang="en-US" dirty="0"/>
              <a:t> domains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Dynamic Voltage Scaling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Adjust V</a:t>
            </a:r>
            <a:r>
              <a:rPr lang="en-US" baseline="-25000" dirty="0"/>
              <a:t>DD</a:t>
            </a:r>
            <a:r>
              <a:rPr lang="en-US" dirty="0"/>
              <a:t> and f according to 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dirty="0"/>
              <a:t>	workload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dirty="0"/>
          </a:p>
        </p:txBody>
      </p:sp>
      <p:sp>
        <p:nvSpPr>
          <p:cNvPr id="917506" name="Rectangle 2">
            <a:extLst>
              <a:ext uri="{FF2B5EF4-FFF2-40B4-BE49-F238E27FC236}">
                <a16:creationId xmlns:a16="http://schemas.microsoft.com/office/drawing/2014/main" id="{2AF45A3F-0E73-4D46-86B2-A819FA5A7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Voltage/Frequency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28A3301-7062-400F-9102-0450A78FA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563" y="4083760"/>
            <a:ext cx="2718781" cy="1821584"/>
          </a:xfrm>
          <a:prstGeom prst="rect">
            <a:avLst/>
          </a:prstGeom>
        </p:spPr>
      </p:pic>
      <p:pic>
        <p:nvPicPr>
          <p:cNvPr id="6" name="Picture 5" descr="A picture containing clock, sign&#10;&#10;Description automatically generated">
            <a:extLst>
              <a:ext uri="{FF2B5EF4-FFF2-40B4-BE49-F238E27FC236}">
                <a16:creationId xmlns:a16="http://schemas.microsoft.com/office/drawing/2014/main" id="{D0EE57C0-0AEB-4828-ADC4-2F1D7EAA0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921" y="1502249"/>
            <a:ext cx="2671423" cy="241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8316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>
            <a:extLst>
              <a:ext uri="{FF2B5EF4-FFF2-40B4-BE49-F238E27FC236}">
                <a16:creationId xmlns:a16="http://schemas.microsoft.com/office/drawing/2014/main" id="{18893A3C-ECEB-EB40-AC7D-88BE5EA3D7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At the end of this lecture, you should be able to</a:t>
            </a:r>
            <a:r>
              <a:rPr lang="en-US" altLang="en-US" dirty="0">
                <a:solidFill>
                  <a:schemeClr val="accent5"/>
                </a:solidFill>
                <a:ea typeface="ＭＳ Ｐゴシック" panose="020B0600070205080204" pitchFamily="34" charset="-128"/>
              </a:rPr>
              <a:t>: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GB" dirty="0">
                <a:cs typeface="+mn-cs"/>
              </a:rPr>
              <a:t>Use equations to explain the sources of power dissipation in a chip.</a:t>
            </a:r>
          </a:p>
          <a:p>
            <a:r>
              <a:rPr lang="en-GB" dirty="0">
                <a:cs typeface="+mn-cs"/>
              </a:rPr>
              <a:t>Estimate dynamic and static power consumption.</a:t>
            </a:r>
          </a:p>
          <a:p>
            <a:r>
              <a:rPr lang="en-GB" dirty="0">
                <a:cs typeface="+mn-cs"/>
              </a:rPr>
              <a:t>Describe methods to reduce dynamic and static power losses. </a:t>
            </a:r>
          </a:p>
          <a:p>
            <a:endParaRPr lang="en-US" dirty="0">
              <a:cs typeface="+mn-cs"/>
            </a:endParaRPr>
          </a:p>
          <a:p>
            <a:pPr eaLnBrk="1" hangingPunct="1">
              <a:buFont typeface="Wingdings" charset="0"/>
              <a:buChar char="q"/>
              <a:defRPr/>
            </a:pPr>
            <a:endParaRPr lang="en-US" dirty="0">
              <a:cs typeface="+mn-cs"/>
            </a:endParaRPr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E732E8F9-034D-3843-9F6E-24F0AFBC5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3045254542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731" name="Rectangle 3">
            <a:extLst>
              <a:ext uri="{FF2B5EF4-FFF2-40B4-BE49-F238E27FC236}">
                <a16:creationId xmlns:a16="http://schemas.microsoft.com/office/drawing/2014/main" id="{31FC4C3C-F3F7-9C4A-BA8B-A370C68282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Static power is consumed even when chip is quiescent.</a:t>
            </a:r>
          </a:p>
          <a:p>
            <a:pPr lvl="1" eaLnBrk="1" hangingPunct="1">
              <a:defRPr/>
            </a:pPr>
            <a:r>
              <a:rPr lang="en-US" dirty="0"/>
              <a:t>Leakage draws power from nominally OFF devices</a:t>
            </a:r>
          </a:p>
          <a:p>
            <a:pPr lvl="1" eaLnBrk="1" hangingPunct="1">
              <a:defRPr/>
            </a:pPr>
            <a:r>
              <a:rPr lang="en-US" dirty="0"/>
              <a:t>Ratioed circuits burn power in fight between ON transistors</a:t>
            </a:r>
          </a:p>
        </p:txBody>
      </p:sp>
      <p:sp>
        <p:nvSpPr>
          <p:cNvPr id="841730" name="Rectangle 2">
            <a:extLst>
              <a:ext uri="{FF2B5EF4-FFF2-40B4-BE49-F238E27FC236}">
                <a16:creationId xmlns:a16="http://schemas.microsoft.com/office/drawing/2014/main" id="{176BABA2-E31A-864D-AC25-750740E17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Static Power</a:t>
            </a:r>
          </a:p>
        </p:txBody>
      </p:sp>
      <p:sp>
        <p:nvSpPr>
          <p:cNvPr id="841733" name="Rectangle 5">
            <a:extLst>
              <a:ext uri="{FF2B5EF4-FFF2-40B4-BE49-F238E27FC236}">
                <a16:creationId xmlns:a16="http://schemas.microsoft.com/office/drawing/2014/main" id="{CE6CC5F1-EB84-8B41-87D0-278B92066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1623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841735" name="Rectangle 7">
            <a:extLst>
              <a:ext uri="{FF2B5EF4-FFF2-40B4-BE49-F238E27FC236}">
                <a16:creationId xmlns:a16="http://schemas.microsoft.com/office/drawing/2014/main" id="{B7A76E0D-2BE9-D44B-803B-7E313AC9F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263" y="3276600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912798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5" name="Rectangle 3">
            <a:extLst>
              <a:ext uri="{FF2B5EF4-FFF2-40B4-BE49-F238E27FC236}">
                <a16:creationId xmlns:a16="http://schemas.microsoft.com/office/drawing/2014/main" id="{00F69EEC-5697-F440-8442-8FE631D8FB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Revisit power estimation for 1 billion transistor chip</a:t>
            </a:r>
          </a:p>
          <a:p>
            <a:pPr eaLnBrk="1" hangingPunct="1"/>
            <a:r>
              <a:rPr lang="en-US" altLang="en-US" dirty="0"/>
              <a:t>Estimate static power consumption</a:t>
            </a:r>
          </a:p>
          <a:p>
            <a:pPr lvl="1" eaLnBrk="1" hangingPunct="1"/>
            <a:r>
              <a:rPr lang="en-US" altLang="en-US" dirty="0"/>
              <a:t>Subthreshold leakage</a:t>
            </a:r>
          </a:p>
          <a:p>
            <a:pPr lvl="2" eaLnBrk="1" hangingPunct="1"/>
            <a:r>
              <a:rPr lang="en-US" altLang="en-US" dirty="0"/>
              <a:t>Normal V</a:t>
            </a:r>
            <a:r>
              <a:rPr lang="en-US" altLang="en-US" baseline="-25000" dirty="0"/>
              <a:t>t</a:t>
            </a:r>
            <a:r>
              <a:rPr lang="en-US" altLang="en-US" dirty="0"/>
              <a:t>: 		100 </a:t>
            </a:r>
            <a:r>
              <a:rPr lang="en-US" altLang="en-US" dirty="0" err="1"/>
              <a:t>nA</a:t>
            </a:r>
            <a:r>
              <a:rPr lang="en-US" altLang="en-US" dirty="0"/>
              <a:t>/</a:t>
            </a:r>
            <a:r>
              <a:rPr lang="en-US" altLang="en-US" dirty="0">
                <a:latin typeface="Symbol" panose="05050102010706020507" pitchFamily="18" charset="2"/>
              </a:rPr>
              <a:t>m</a:t>
            </a:r>
            <a:r>
              <a:rPr lang="en-US" altLang="en-US" dirty="0"/>
              <a:t>m</a:t>
            </a:r>
          </a:p>
          <a:p>
            <a:pPr lvl="2" eaLnBrk="1" hangingPunct="1"/>
            <a:r>
              <a:rPr lang="en-US" altLang="en-US" dirty="0"/>
              <a:t>High V</a:t>
            </a:r>
            <a:r>
              <a:rPr lang="en-US" altLang="en-US" baseline="-25000" dirty="0"/>
              <a:t>t</a:t>
            </a:r>
            <a:r>
              <a:rPr lang="en-US" altLang="en-US" dirty="0"/>
              <a:t>: 		10 </a:t>
            </a:r>
            <a:r>
              <a:rPr lang="en-US" altLang="en-US" dirty="0" err="1"/>
              <a:t>nA</a:t>
            </a:r>
            <a:r>
              <a:rPr lang="en-US" altLang="en-US" dirty="0"/>
              <a:t>/</a:t>
            </a:r>
            <a:r>
              <a:rPr lang="en-US" altLang="en-US" dirty="0">
                <a:latin typeface="Symbol" panose="05050102010706020507" pitchFamily="18" charset="2"/>
              </a:rPr>
              <a:t>m</a:t>
            </a:r>
            <a:r>
              <a:rPr lang="en-US" altLang="en-US" dirty="0"/>
              <a:t>m</a:t>
            </a:r>
          </a:p>
          <a:p>
            <a:pPr lvl="2" eaLnBrk="1" hangingPunct="1"/>
            <a:r>
              <a:rPr lang="en-US" altLang="en-US" dirty="0"/>
              <a:t>High Vt used in all memories and in 95% of logic gates</a:t>
            </a:r>
          </a:p>
          <a:p>
            <a:pPr lvl="1" eaLnBrk="1" hangingPunct="1"/>
            <a:r>
              <a:rPr lang="en-US" altLang="en-US" dirty="0"/>
              <a:t>Gate leakage		5 </a:t>
            </a:r>
            <a:r>
              <a:rPr lang="en-US" altLang="en-US" dirty="0" err="1"/>
              <a:t>nA</a:t>
            </a:r>
            <a:r>
              <a:rPr lang="en-US" altLang="en-US" dirty="0"/>
              <a:t>/</a:t>
            </a:r>
            <a:r>
              <a:rPr lang="en-US" altLang="en-US" dirty="0">
                <a:latin typeface="Symbol" panose="05050102010706020507" pitchFamily="18" charset="2"/>
              </a:rPr>
              <a:t>m</a:t>
            </a:r>
            <a:r>
              <a:rPr lang="en-US" altLang="en-US" dirty="0"/>
              <a:t>m</a:t>
            </a:r>
          </a:p>
          <a:p>
            <a:pPr lvl="1" eaLnBrk="1" hangingPunct="1"/>
            <a:r>
              <a:rPr lang="en-US" altLang="en-US" dirty="0"/>
              <a:t>Junction leakage	negligible</a:t>
            </a:r>
          </a:p>
        </p:txBody>
      </p:sp>
      <p:sp>
        <p:nvSpPr>
          <p:cNvPr id="919554" name="Rectangle 2">
            <a:extLst>
              <a:ext uri="{FF2B5EF4-FFF2-40B4-BE49-F238E27FC236}">
                <a16:creationId xmlns:a16="http://schemas.microsoft.com/office/drawing/2014/main" id="{97F96718-CAA9-8249-8FE9-AD726AC4E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Static Power Example</a:t>
            </a:r>
          </a:p>
        </p:txBody>
      </p:sp>
    </p:spTree>
    <p:extLst>
      <p:ext uri="{BB962C8B-B14F-4D97-AF65-F5344CB8AC3E}">
        <p14:creationId xmlns:p14="http://schemas.microsoft.com/office/powerpoint/2010/main" val="3455052920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A0974A76-5A94-CD49-A31C-A6876675D068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306492"/>
              </p:ext>
            </p:extLst>
          </p:nvPr>
        </p:nvGraphicFramePr>
        <p:xfrm>
          <a:off x="2209800" y="1779588"/>
          <a:ext cx="7848600" cy="225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9951500" imgH="34518600" progId="Equation.DSMT4">
                  <p:embed/>
                </p:oleObj>
              </mc:Choice>
              <mc:Fallback>
                <p:oleObj name="Equation" r:id="rId3" imgW="119951500" imgH="34518600" progId="Equation.DSMT4">
                  <p:embed/>
                  <p:pic>
                    <p:nvPicPr>
                      <p:cNvPr id="47108" name="Object 4">
                        <a:extLst>
                          <a:ext uri="{FF2B5EF4-FFF2-40B4-BE49-F238E27FC236}">
                            <a16:creationId xmlns:a16="http://schemas.microsoft.com/office/drawing/2014/main" id="{A0974A76-5A94-CD49-A31C-A6876675D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79588"/>
                        <a:ext cx="7848600" cy="225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02" name="Rectangle 2">
            <a:extLst>
              <a:ext uri="{FF2B5EF4-FFF2-40B4-BE49-F238E27FC236}">
                <a16:creationId xmlns:a16="http://schemas.microsoft.com/office/drawing/2014/main" id="{4212A29B-4194-B542-B69A-F2135E95F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22733056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7" name="Object 5">
            <a:extLst>
              <a:ext uri="{FF2B5EF4-FFF2-40B4-BE49-F238E27FC236}">
                <a16:creationId xmlns:a16="http://schemas.microsoft.com/office/drawing/2014/main" id="{37CAE7BE-B495-DE4D-8F81-769A898A68F1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1972258"/>
              </p:ext>
            </p:extLst>
          </p:nvPr>
        </p:nvGraphicFramePr>
        <p:xfrm>
          <a:off x="2743200" y="1981200"/>
          <a:ext cx="3122613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452300" imgH="8775700" progId="Equation.DSMT4">
                  <p:embed/>
                </p:oleObj>
              </mc:Choice>
              <mc:Fallback>
                <p:oleObj name="Equation" r:id="rId3" imgW="37452300" imgH="8775700" progId="Equation.DSMT4">
                  <p:embed/>
                  <p:pic>
                    <p:nvPicPr>
                      <p:cNvPr id="49157" name="Object 5">
                        <a:extLst>
                          <a:ext uri="{FF2B5EF4-FFF2-40B4-BE49-F238E27FC236}">
                            <a16:creationId xmlns:a16="http://schemas.microsoft.com/office/drawing/2014/main" id="{37CAE7BE-B495-DE4D-8F81-769A898A68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81200"/>
                        <a:ext cx="3122613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74" name="Rectangle 2">
            <a:extLst>
              <a:ext uri="{FF2B5EF4-FFF2-40B4-BE49-F238E27FC236}">
                <a16:creationId xmlns:a16="http://schemas.microsoft.com/office/drawing/2014/main" id="{030C5256-21BB-9A46-A141-599F077697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Subthreshold Leakage</a:t>
            </a:r>
          </a:p>
        </p:txBody>
      </p:sp>
      <p:sp>
        <p:nvSpPr>
          <p:cNvPr id="924675" name="Rectangle 3">
            <a:extLst>
              <a:ext uri="{FF2B5EF4-FFF2-40B4-BE49-F238E27FC236}">
                <a16:creationId xmlns:a16="http://schemas.microsoft.com/office/drawing/2014/main" id="{96090EC0-5B8F-5D40-809B-E74DB389A3A5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7543800" cy="45720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For V</a:t>
            </a:r>
            <a:r>
              <a:rPr lang="en-US" sz="2000" baseline="-25000" dirty="0"/>
              <a:t>ds</a:t>
            </a:r>
            <a:r>
              <a:rPr lang="en-US" sz="2000" dirty="0"/>
              <a:t> &gt; 50 mV</a:t>
            </a:r>
          </a:p>
          <a:p>
            <a:pPr eaLnBrk="1" hangingPunct="1">
              <a:buFont typeface="Wingdings" charset="0"/>
              <a:buChar char="q"/>
              <a:defRPr/>
            </a:pPr>
            <a:endParaRPr lang="en-US" sz="2000" dirty="0"/>
          </a:p>
          <a:p>
            <a:pPr eaLnBrk="1" hangingPunct="1">
              <a:buFont typeface="Wingdings" charset="0"/>
              <a:buChar char="q"/>
              <a:defRPr/>
            </a:pPr>
            <a:endParaRPr lang="en-US" sz="2000" dirty="0"/>
          </a:p>
          <a:p>
            <a:pPr eaLnBrk="1" hangingPunct="1">
              <a:buFont typeface="Wingdings" charset="0"/>
              <a:buChar char="q"/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I</a:t>
            </a:r>
            <a:r>
              <a:rPr lang="en-US" sz="2000" baseline="-25000" dirty="0"/>
              <a:t>off</a:t>
            </a:r>
            <a:r>
              <a:rPr lang="en-US" sz="2000" dirty="0"/>
              <a:t> = leakage at V</a:t>
            </a:r>
            <a:r>
              <a:rPr lang="en-US" sz="2000" baseline="-25000" dirty="0"/>
              <a:t>gs</a:t>
            </a:r>
            <a:r>
              <a:rPr lang="en-US" sz="2000" dirty="0"/>
              <a:t> = 0, V</a:t>
            </a:r>
            <a:r>
              <a:rPr lang="en-US" sz="2000" baseline="-25000" dirty="0"/>
              <a:t>ds</a:t>
            </a:r>
            <a:r>
              <a:rPr lang="en-US" sz="2000" dirty="0"/>
              <a:t> = V</a:t>
            </a:r>
            <a:r>
              <a:rPr lang="en-US" sz="2000" baseline="-25000" dirty="0"/>
              <a:t>DD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2000" dirty="0"/>
          </a:p>
        </p:txBody>
      </p:sp>
      <p:sp>
        <p:nvSpPr>
          <p:cNvPr id="924679" name="Text Box 7">
            <a:extLst>
              <a:ext uri="{FF2B5EF4-FFF2-40B4-BE49-F238E27FC236}">
                <a16:creationId xmlns:a16="http://schemas.microsoft.com/office/drawing/2014/main" id="{3706B3EB-475D-314F-BC0A-1953417B8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4964" y="1600201"/>
            <a:ext cx="348537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>
                <a:latin typeface="Arial" panose="020B0604020202020204" pitchFamily="34" charset="0"/>
              </a:rPr>
              <a:t>Typical values in 65 nm</a:t>
            </a:r>
          </a:p>
          <a:p>
            <a:pPr eaLnBrk="1" hangingPunct="1"/>
            <a:r>
              <a:rPr lang="en-US" altLang="en-US" sz="2000" dirty="0">
                <a:latin typeface="Arial" panose="020B0604020202020204" pitchFamily="34" charset="0"/>
              </a:rPr>
              <a:t>I</a:t>
            </a:r>
            <a:r>
              <a:rPr lang="en-US" altLang="en-US" sz="2000" baseline="-25000" dirty="0">
                <a:latin typeface="Arial" panose="020B0604020202020204" pitchFamily="34" charset="0"/>
              </a:rPr>
              <a:t>off</a:t>
            </a:r>
            <a:r>
              <a:rPr lang="en-US" altLang="en-US" sz="2000" dirty="0">
                <a:latin typeface="Arial" panose="020B0604020202020204" pitchFamily="34" charset="0"/>
              </a:rPr>
              <a:t> = 100 </a:t>
            </a:r>
            <a:r>
              <a:rPr lang="en-US" altLang="en-US" sz="2000" dirty="0" err="1">
                <a:latin typeface="Arial" panose="020B0604020202020204" pitchFamily="34" charset="0"/>
              </a:rPr>
              <a:t>nA</a:t>
            </a:r>
            <a:r>
              <a:rPr lang="en-US" altLang="en-US" sz="2000" dirty="0">
                <a:latin typeface="Arial" panose="020B0604020202020204" pitchFamily="34" charset="0"/>
              </a:rPr>
              <a:t>/</a:t>
            </a:r>
            <a:r>
              <a:rPr lang="en-US" altLang="en-US" sz="2000" dirty="0">
                <a:latin typeface="Symbol" panose="05050102010706020507" pitchFamily="18" charset="2"/>
              </a:rPr>
              <a:t>m</a:t>
            </a:r>
            <a:r>
              <a:rPr lang="en-US" altLang="en-US" sz="2000" dirty="0">
                <a:latin typeface="Arial" panose="020B0604020202020204" pitchFamily="34" charset="0"/>
              </a:rPr>
              <a:t>m @ V</a:t>
            </a:r>
            <a:r>
              <a:rPr lang="en-US" altLang="en-US" sz="2000" baseline="-25000" dirty="0">
                <a:latin typeface="Arial" panose="020B0604020202020204" pitchFamily="34" charset="0"/>
              </a:rPr>
              <a:t>t</a:t>
            </a:r>
            <a:r>
              <a:rPr lang="en-US" altLang="en-US" sz="2000" dirty="0">
                <a:latin typeface="Arial" panose="020B0604020202020204" pitchFamily="34" charset="0"/>
              </a:rPr>
              <a:t> = 0.3 V</a:t>
            </a:r>
          </a:p>
          <a:p>
            <a:pPr eaLnBrk="1" hangingPunct="1"/>
            <a:r>
              <a:rPr lang="en-US" altLang="en-US" sz="2000" dirty="0">
                <a:latin typeface="Arial" panose="020B0604020202020204" pitchFamily="34" charset="0"/>
              </a:rPr>
              <a:t>I</a:t>
            </a:r>
            <a:r>
              <a:rPr lang="en-US" altLang="en-US" sz="2000" baseline="-25000" dirty="0">
                <a:latin typeface="Arial" panose="020B0604020202020204" pitchFamily="34" charset="0"/>
              </a:rPr>
              <a:t>off</a:t>
            </a:r>
            <a:r>
              <a:rPr lang="en-US" altLang="en-US" sz="2000" dirty="0">
                <a:latin typeface="Arial" panose="020B0604020202020204" pitchFamily="34" charset="0"/>
              </a:rPr>
              <a:t> = 10 </a:t>
            </a:r>
            <a:r>
              <a:rPr lang="en-US" altLang="en-US" sz="2000" dirty="0" err="1">
                <a:latin typeface="Arial" panose="020B0604020202020204" pitchFamily="34" charset="0"/>
              </a:rPr>
              <a:t>nA</a:t>
            </a:r>
            <a:r>
              <a:rPr lang="en-US" altLang="en-US" sz="2000" dirty="0">
                <a:latin typeface="Arial" panose="020B0604020202020204" pitchFamily="34" charset="0"/>
              </a:rPr>
              <a:t>/</a:t>
            </a:r>
            <a:r>
              <a:rPr lang="en-US" altLang="en-US" sz="2000" dirty="0">
                <a:latin typeface="Symbol" panose="05050102010706020507" pitchFamily="18" charset="2"/>
              </a:rPr>
              <a:t>m</a:t>
            </a:r>
            <a:r>
              <a:rPr lang="en-US" altLang="en-US" sz="2000" dirty="0">
                <a:latin typeface="Arial" panose="020B0604020202020204" pitchFamily="34" charset="0"/>
              </a:rPr>
              <a:t>m   @ V</a:t>
            </a:r>
            <a:r>
              <a:rPr lang="en-US" altLang="en-US" sz="2000" baseline="-25000" dirty="0">
                <a:latin typeface="Arial" panose="020B0604020202020204" pitchFamily="34" charset="0"/>
              </a:rPr>
              <a:t>t</a:t>
            </a:r>
            <a:r>
              <a:rPr lang="en-US" altLang="en-US" sz="2000" dirty="0">
                <a:latin typeface="Arial" panose="020B0604020202020204" pitchFamily="34" charset="0"/>
              </a:rPr>
              <a:t> = 0.4 V</a:t>
            </a:r>
          </a:p>
          <a:p>
            <a:pPr eaLnBrk="1" hangingPunct="1"/>
            <a:r>
              <a:rPr lang="en-US" altLang="en-US" sz="2000" dirty="0">
                <a:latin typeface="Arial" panose="020B0604020202020204" pitchFamily="34" charset="0"/>
              </a:rPr>
              <a:t>I</a:t>
            </a:r>
            <a:r>
              <a:rPr lang="en-US" altLang="en-US" sz="2000" baseline="-25000" dirty="0">
                <a:latin typeface="Arial" panose="020B0604020202020204" pitchFamily="34" charset="0"/>
              </a:rPr>
              <a:t>off</a:t>
            </a:r>
            <a:r>
              <a:rPr lang="en-US" altLang="en-US" sz="2000" dirty="0">
                <a:latin typeface="Arial" panose="020B0604020202020204" pitchFamily="34" charset="0"/>
              </a:rPr>
              <a:t> = 1 </a:t>
            </a:r>
            <a:r>
              <a:rPr lang="en-US" altLang="en-US" sz="2000" dirty="0" err="1">
                <a:latin typeface="Arial" panose="020B0604020202020204" pitchFamily="34" charset="0"/>
              </a:rPr>
              <a:t>nA</a:t>
            </a:r>
            <a:r>
              <a:rPr lang="en-US" altLang="en-US" sz="2000" dirty="0">
                <a:latin typeface="Arial" panose="020B0604020202020204" pitchFamily="34" charset="0"/>
              </a:rPr>
              <a:t>/</a:t>
            </a:r>
            <a:r>
              <a:rPr lang="en-US" altLang="en-US" sz="2000" dirty="0">
                <a:latin typeface="Symbol" panose="05050102010706020507" pitchFamily="18" charset="2"/>
              </a:rPr>
              <a:t>m</a:t>
            </a:r>
            <a:r>
              <a:rPr lang="en-US" altLang="en-US" sz="2000" dirty="0">
                <a:latin typeface="Arial" panose="020B0604020202020204" pitchFamily="34" charset="0"/>
              </a:rPr>
              <a:t>m     @ V</a:t>
            </a:r>
            <a:r>
              <a:rPr lang="en-US" altLang="en-US" sz="2000" baseline="-25000" dirty="0">
                <a:latin typeface="Arial" panose="020B0604020202020204" pitchFamily="34" charset="0"/>
              </a:rPr>
              <a:t>t</a:t>
            </a:r>
            <a:r>
              <a:rPr lang="en-US" altLang="en-US" sz="2000" dirty="0">
                <a:latin typeface="Arial" panose="020B0604020202020204" pitchFamily="34" charset="0"/>
              </a:rPr>
              <a:t> = 0.5 V</a:t>
            </a:r>
          </a:p>
          <a:p>
            <a:pPr eaLnBrk="1" hangingPunct="1"/>
            <a:r>
              <a:rPr lang="en-US" altLang="en-US" sz="2000" dirty="0">
                <a:latin typeface="Symbol" panose="05050102010706020507" pitchFamily="18" charset="2"/>
              </a:rPr>
              <a:t>h </a:t>
            </a:r>
            <a:r>
              <a:rPr lang="en-US" altLang="en-US" sz="2000" dirty="0">
                <a:latin typeface="Arial" panose="020B0604020202020204" pitchFamily="34" charset="0"/>
              </a:rPr>
              <a:t>  = 0.1</a:t>
            </a:r>
          </a:p>
          <a:p>
            <a:pPr eaLnBrk="1" hangingPunct="1"/>
            <a:r>
              <a:rPr lang="en-US" altLang="en-US" sz="2000" dirty="0">
                <a:latin typeface="Arial" panose="020B0604020202020204" pitchFamily="34" charset="0"/>
              </a:rPr>
              <a:t>k</a:t>
            </a:r>
            <a:r>
              <a:rPr lang="en-US" altLang="en-US" sz="2000" baseline="-25000" dirty="0">
                <a:latin typeface="Symbol" panose="05050102010706020507" pitchFamily="18" charset="2"/>
              </a:rPr>
              <a:t>g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1000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= 0.1</a:t>
            </a:r>
          </a:p>
          <a:p>
            <a:pPr eaLnBrk="1" hangingPunct="1"/>
            <a:r>
              <a:rPr lang="en-US" altLang="en-US" sz="2000" dirty="0">
                <a:latin typeface="Arial" panose="020B0604020202020204" pitchFamily="34" charset="0"/>
              </a:rPr>
              <a:t>S  = 100 mV/decade</a:t>
            </a:r>
          </a:p>
        </p:txBody>
      </p:sp>
    </p:spTree>
    <p:extLst>
      <p:ext uri="{BB962C8B-B14F-4D97-AF65-F5344CB8AC3E}">
        <p14:creationId xmlns:p14="http://schemas.microsoft.com/office/powerpoint/2010/main" val="2405366597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5" name="Object 5">
            <a:extLst>
              <a:ext uri="{FF2B5EF4-FFF2-40B4-BE49-F238E27FC236}">
                <a16:creationId xmlns:a16="http://schemas.microsoft.com/office/drawing/2014/main" id="{428E41BA-D5A5-2340-98F9-B13E75E8FA3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829454"/>
              </p:ext>
            </p:extLst>
          </p:nvPr>
        </p:nvGraphicFramePr>
        <p:xfrm>
          <a:off x="3265488" y="2709863"/>
          <a:ext cx="2768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68600" imgH="584200" progId="Equation.DSMT4">
                  <p:embed/>
                </p:oleObj>
              </mc:Choice>
              <mc:Fallback>
                <p:oleObj name="Equation" r:id="rId3" imgW="2768600" imgH="584200" progId="Equation.DSMT4">
                  <p:embed/>
                  <p:pic>
                    <p:nvPicPr>
                      <p:cNvPr id="51205" name="Object 5">
                        <a:extLst>
                          <a:ext uri="{FF2B5EF4-FFF2-40B4-BE49-F238E27FC236}">
                            <a16:creationId xmlns:a16="http://schemas.microsoft.com/office/drawing/2014/main" id="{428E41BA-D5A5-2340-98F9-B13E75E8FA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488" y="2709863"/>
                        <a:ext cx="2768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5938" name="Rectangle 2">
            <a:extLst>
              <a:ext uri="{FF2B5EF4-FFF2-40B4-BE49-F238E27FC236}">
                <a16:creationId xmlns:a16="http://schemas.microsoft.com/office/drawing/2014/main" id="{011549B4-2920-794F-9969-9E172D453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Stack Effect</a:t>
            </a:r>
          </a:p>
        </p:txBody>
      </p:sp>
      <p:sp>
        <p:nvSpPr>
          <p:cNvPr id="935939" name="Rectangle 3">
            <a:extLst>
              <a:ext uri="{FF2B5EF4-FFF2-40B4-BE49-F238E27FC236}">
                <a16:creationId xmlns:a16="http://schemas.microsoft.com/office/drawing/2014/main" id="{46C9FC91-98EC-9841-B5D1-E981C52A95E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7696200" cy="45720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Series OFF transistors have less leakage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V</a:t>
            </a:r>
            <a:r>
              <a:rPr lang="en-US" baseline="-25000" dirty="0"/>
              <a:t>x</a:t>
            </a:r>
            <a:r>
              <a:rPr lang="en-US" dirty="0"/>
              <a:t> &gt; 0, so N2 has negative V</a:t>
            </a:r>
            <a:r>
              <a:rPr lang="en-US" baseline="-25000" dirty="0"/>
              <a:t>gs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endParaRPr lang="en-US" baseline="-25000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Leakage through 2-stack reduces ~10x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Leakage through 3-stack reduces further</a:t>
            </a:r>
          </a:p>
        </p:txBody>
      </p:sp>
      <p:graphicFrame>
        <p:nvGraphicFramePr>
          <p:cNvPr id="51207" name="Object 7">
            <a:extLst>
              <a:ext uri="{FF2B5EF4-FFF2-40B4-BE49-F238E27FC236}">
                <a16:creationId xmlns:a16="http://schemas.microsoft.com/office/drawing/2014/main" id="{828BAF8D-3468-5C45-87EE-56EE14B8362F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603096654"/>
              </p:ext>
            </p:extLst>
          </p:nvPr>
        </p:nvGraphicFramePr>
        <p:xfrm>
          <a:off x="0" y="3498850"/>
          <a:ext cx="15240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529800" imgH="10236200" progId="Equation.DSMT4">
                  <p:embed/>
                </p:oleObj>
              </mc:Choice>
              <mc:Fallback>
                <p:oleObj name="Equation" r:id="rId5" imgW="22529800" imgH="10236200" progId="Equation.DSMT4">
                  <p:embed/>
                  <p:pic>
                    <p:nvPicPr>
                      <p:cNvPr id="51207" name="Object 7">
                        <a:extLst>
                          <a:ext uri="{FF2B5EF4-FFF2-40B4-BE49-F238E27FC236}">
                            <a16:creationId xmlns:a16="http://schemas.microsoft.com/office/drawing/2014/main" id="{828BAF8D-3468-5C45-87EE-56EE14B836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498850"/>
                        <a:ext cx="15240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9">
            <a:extLst>
              <a:ext uri="{FF2B5EF4-FFF2-40B4-BE49-F238E27FC236}">
                <a16:creationId xmlns:a16="http://schemas.microsoft.com/office/drawing/2014/main" id="{EEC6A73B-341D-A943-8E5E-8881F6E910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044738"/>
              </p:ext>
            </p:extLst>
          </p:nvPr>
        </p:nvGraphicFramePr>
        <p:xfrm>
          <a:off x="3202482" y="4986337"/>
          <a:ext cx="353686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1206400" imgH="12293600" progId="Equation.DSMT4">
                  <p:embed/>
                </p:oleObj>
              </mc:Choice>
              <mc:Fallback>
                <p:oleObj name="Equation" r:id="rId7" imgW="51206400" imgH="12293600" progId="Equation.DSMT4">
                  <p:embed/>
                  <p:pic>
                    <p:nvPicPr>
                      <p:cNvPr id="51208" name="Object 9">
                        <a:extLst>
                          <a:ext uri="{FF2B5EF4-FFF2-40B4-BE49-F238E27FC236}">
                            <a16:creationId xmlns:a16="http://schemas.microsoft.com/office/drawing/2014/main" id="{EEC6A73B-341D-A943-8E5E-8881F6E910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2482" y="4986337"/>
                        <a:ext cx="353686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732FEAD-91F8-4347-B688-476EBC60BD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19755" y="1937255"/>
            <a:ext cx="1920271" cy="3396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4945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>
            <a:extLst>
              <a:ext uri="{FF2B5EF4-FFF2-40B4-BE49-F238E27FC236}">
                <a16:creationId xmlns:a16="http://schemas.microsoft.com/office/drawing/2014/main" id="{88FC5805-839C-964F-A7F4-078E772183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Leakage and delay trade off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Aim for low leakage in sleep and low delay in active mode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To reduce leakage: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Increase V</a:t>
            </a:r>
            <a:r>
              <a:rPr lang="en-US" baseline="-25000" dirty="0"/>
              <a:t>t</a:t>
            </a:r>
            <a:r>
              <a:rPr lang="en-US" dirty="0"/>
              <a:t>: </a:t>
            </a:r>
            <a:r>
              <a:rPr lang="en-US" i="1" dirty="0"/>
              <a:t>multiple V</a:t>
            </a:r>
            <a:r>
              <a:rPr lang="en-US" i="1" baseline="-25000" dirty="0"/>
              <a:t>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Use low V</a:t>
            </a:r>
            <a:r>
              <a:rPr lang="en-US" baseline="-25000" dirty="0"/>
              <a:t>t</a:t>
            </a:r>
            <a:r>
              <a:rPr lang="en-US" dirty="0"/>
              <a:t> only in critical circuits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Increase V</a:t>
            </a:r>
            <a:r>
              <a:rPr lang="en-US" baseline="-25000" dirty="0"/>
              <a:t>s</a:t>
            </a:r>
            <a:r>
              <a:rPr lang="en-US" dirty="0"/>
              <a:t>: </a:t>
            </a:r>
            <a:r>
              <a:rPr lang="en-US" i="1" dirty="0"/>
              <a:t>stack effect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i="1" dirty="0"/>
              <a:t>Input vector control</a:t>
            </a:r>
            <a:r>
              <a:rPr lang="en-US" dirty="0"/>
              <a:t> in sleep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Decrease V</a:t>
            </a:r>
            <a:r>
              <a:rPr lang="en-US" baseline="-25000" dirty="0"/>
              <a:t>b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i="1" dirty="0"/>
              <a:t>Reverse body bias</a:t>
            </a:r>
            <a:r>
              <a:rPr lang="en-US" dirty="0"/>
              <a:t> in sleep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/>
              <a:t>Or forward body bias in active mode</a:t>
            </a:r>
          </a:p>
        </p:txBody>
      </p:sp>
      <p:sp>
        <p:nvSpPr>
          <p:cNvPr id="942082" name="Rectangle 2">
            <a:extLst>
              <a:ext uri="{FF2B5EF4-FFF2-40B4-BE49-F238E27FC236}">
                <a16:creationId xmlns:a16="http://schemas.microsoft.com/office/drawing/2014/main" id="{9DD7736F-EA25-7244-AF78-2BA66584B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Leakage Control</a:t>
            </a:r>
          </a:p>
        </p:txBody>
      </p:sp>
    </p:spTree>
    <p:extLst>
      <p:ext uri="{BB962C8B-B14F-4D97-AF65-F5344CB8AC3E}">
        <p14:creationId xmlns:p14="http://schemas.microsoft.com/office/powerpoint/2010/main" val="2428985210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3" name="Rectangle 3">
            <a:extLst>
              <a:ext uri="{FF2B5EF4-FFF2-40B4-BE49-F238E27FC236}">
                <a16:creationId xmlns:a16="http://schemas.microsoft.com/office/drawing/2014/main" id="{E340EF9F-DD9E-234C-A6B3-F2A6E60C8E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Extremely strong function of t</a:t>
            </a:r>
            <a:r>
              <a:rPr lang="en-US" altLang="en-US" baseline="-25000" dirty="0"/>
              <a:t>ox</a:t>
            </a:r>
            <a:r>
              <a:rPr lang="en-US" altLang="en-US" dirty="0"/>
              <a:t> and V</a:t>
            </a:r>
            <a:r>
              <a:rPr lang="en-US" altLang="en-US" baseline="-25000" dirty="0"/>
              <a:t>gs</a:t>
            </a:r>
          </a:p>
          <a:p>
            <a:pPr lvl="1" eaLnBrk="1" hangingPunct="1"/>
            <a:r>
              <a:rPr lang="en-US" altLang="en-US" dirty="0"/>
              <a:t>Negligible for older processes</a:t>
            </a:r>
          </a:p>
          <a:p>
            <a:pPr lvl="1" eaLnBrk="1" hangingPunct="1"/>
            <a:r>
              <a:rPr lang="en-US" altLang="en-US" dirty="0"/>
              <a:t>Approaches subthreshold leakage at 65 nm and below in some processes</a:t>
            </a:r>
          </a:p>
          <a:p>
            <a:pPr eaLnBrk="1" hangingPunct="1"/>
            <a:r>
              <a:rPr lang="en-US" altLang="en-US" dirty="0"/>
              <a:t>An order of magnitude less for pMOS than nMOS</a:t>
            </a:r>
          </a:p>
          <a:p>
            <a:pPr eaLnBrk="1" hangingPunct="1"/>
            <a:r>
              <a:rPr lang="en-US" altLang="en-US" dirty="0"/>
              <a:t>Control leakage in the process using t</a:t>
            </a:r>
            <a:r>
              <a:rPr lang="en-US" altLang="en-US" baseline="-25000" dirty="0"/>
              <a:t>ox</a:t>
            </a:r>
            <a:r>
              <a:rPr lang="en-US" altLang="en-US" dirty="0"/>
              <a:t> &gt; 10.5 </a:t>
            </a:r>
            <a:r>
              <a:rPr lang="en-US" altLang="en-US" dirty="0">
                <a:cs typeface="Arial" panose="020B0604020202020204" pitchFamily="34" charset="0"/>
              </a:rPr>
              <a:t>Å</a:t>
            </a:r>
          </a:p>
          <a:p>
            <a:pPr lvl="1" eaLnBrk="1" hangingPunct="1"/>
            <a:r>
              <a:rPr lang="en-US" altLang="en-US" dirty="0"/>
              <a:t>High-k gate dielectrics help</a:t>
            </a:r>
          </a:p>
          <a:p>
            <a:pPr lvl="1" eaLnBrk="1" hangingPunct="1"/>
            <a:r>
              <a:rPr lang="en-US" altLang="en-US" dirty="0"/>
              <a:t>Some processes provide multiple t</a:t>
            </a:r>
            <a:r>
              <a:rPr lang="en-US" altLang="en-US" baseline="-25000" dirty="0"/>
              <a:t>ox</a:t>
            </a:r>
          </a:p>
          <a:p>
            <a:pPr lvl="2" eaLnBrk="1" hangingPunct="1"/>
            <a:r>
              <a:rPr lang="en-US" altLang="en-US" dirty="0"/>
              <a:t>e.g., thicker oxide for 3.3 V I/O transistors</a:t>
            </a:r>
          </a:p>
          <a:p>
            <a:pPr eaLnBrk="1" hangingPunct="1"/>
            <a:r>
              <a:rPr lang="en-US" altLang="en-US" dirty="0"/>
              <a:t>Control leakage in circuits by limiting V</a:t>
            </a:r>
            <a:r>
              <a:rPr lang="en-US" altLang="en-US" baseline="-25000" dirty="0"/>
              <a:t>DD</a:t>
            </a:r>
          </a:p>
        </p:txBody>
      </p:sp>
      <p:sp>
        <p:nvSpPr>
          <p:cNvPr id="926722" name="Rectangle 2">
            <a:extLst>
              <a:ext uri="{FF2B5EF4-FFF2-40B4-BE49-F238E27FC236}">
                <a16:creationId xmlns:a16="http://schemas.microsoft.com/office/drawing/2014/main" id="{A358E71E-7525-9B4B-9895-A0FA4FC87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Gate Leakage</a:t>
            </a:r>
          </a:p>
        </p:txBody>
      </p:sp>
    </p:spTree>
    <p:extLst>
      <p:ext uri="{BB962C8B-B14F-4D97-AF65-F5344CB8AC3E}">
        <p14:creationId xmlns:p14="http://schemas.microsoft.com/office/powerpoint/2010/main" val="2029132811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5" name="Rectangle 3">
            <a:extLst>
              <a:ext uri="{FF2B5EF4-FFF2-40B4-BE49-F238E27FC236}">
                <a16:creationId xmlns:a16="http://schemas.microsoft.com/office/drawing/2014/main" id="{5DE4538A-88FD-3E4A-9673-FD57D4F9B7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100 nm process</a:t>
            </a:r>
          </a:p>
          <a:p>
            <a:pPr lvl="1" eaLnBrk="1" hangingPunct="1">
              <a:buFontTx/>
              <a:buNone/>
              <a:defRPr/>
            </a:pPr>
            <a:r>
              <a:rPr lang="en-US" dirty="0"/>
              <a:t>I</a:t>
            </a:r>
            <a:r>
              <a:rPr lang="en-US" baseline="-25000" dirty="0"/>
              <a:t>gn</a:t>
            </a:r>
            <a:r>
              <a:rPr lang="en-US" dirty="0"/>
              <a:t> = 6.3 nA 	I</a:t>
            </a:r>
            <a:r>
              <a:rPr lang="en-US" baseline="-25000" dirty="0"/>
              <a:t>gp</a:t>
            </a:r>
            <a:r>
              <a:rPr lang="en-US" dirty="0"/>
              <a:t> = 0</a:t>
            </a:r>
          </a:p>
          <a:p>
            <a:pPr lvl="1" eaLnBrk="1" hangingPunct="1">
              <a:buFontTx/>
              <a:buNone/>
              <a:defRPr/>
            </a:pPr>
            <a:r>
              <a:rPr lang="en-US" dirty="0"/>
              <a:t>I</a:t>
            </a:r>
            <a:r>
              <a:rPr lang="en-US" baseline="-25000" dirty="0"/>
              <a:t>offn</a:t>
            </a:r>
            <a:r>
              <a:rPr lang="en-US" dirty="0"/>
              <a:t> = 5.63 nA	I</a:t>
            </a:r>
            <a:r>
              <a:rPr lang="en-US" baseline="-25000" dirty="0"/>
              <a:t>offp</a:t>
            </a:r>
            <a:r>
              <a:rPr lang="en-US" dirty="0"/>
              <a:t> = 9.3 nA</a:t>
            </a:r>
          </a:p>
        </p:txBody>
      </p:sp>
      <p:sp>
        <p:nvSpPr>
          <p:cNvPr id="940034" name="Rectangle 2">
            <a:extLst>
              <a:ext uri="{FF2B5EF4-FFF2-40B4-BE49-F238E27FC236}">
                <a16:creationId xmlns:a16="http://schemas.microsoft.com/office/drawing/2014/main" id="{5502EECD-C734-1F41-AE6B-9431E71BF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NAND3 Leakage Example</a:t>
            </a:r>
          </a:p>
        </p:txBody>
      </p:sp>
      <p:pic>
        <p:nvPicPr>
          <p:cNvPr id="940037" name="Picture 5">
            <a:extLst>
              <a:ext uri="{FF2B5EF4-FFF2-40B4-BE49-F238E27FC236}">
                <a16:creationId xmlns:a16="http://schemas.microsoft.com/office/drawing/2014/main" id="{1163DF56-ED63-7842-A20C-B9A63E47B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43" y="2268086"/>
            <a:ext cx="6705600" cy="324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940038" name="Text Box 6">
            <a:extLst>
              <a:ext uri="{FF2B5EF4-FFF2-40B4-BE49-F238E27FC236}">
                <a16:creationId xmlns:a16="http://schemas.microsoft.com/office/drawing/2014/main" id="{BA89E7BA-98D0-8444-B344-4132EFC86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4493" y="5506812"/>
            <a:ext cx="10985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latin typeface="Arial" charset="0"/>
                <a:ea typeface="ＭＳ Ｐゴシック" charset="0"/>
              </a:rPr>
              <a:t>Data from [Lee03]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30C2199-ADA3-44B9-8710-A63B2563B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5" y="1546005"/>
            <a:ext cx="2875746" cy="268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4198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1" name="Rectangle 3">
            <a:extLst>
              <a:ext uri="{FF2B5EF4-FFF2-40B4-BE49-F238E27FC236}">
                <a16:creationId xmlns:a16="http://schemas.microsoft.com/office/drawing/2014/main" id="{6B16A2DE-E8AD-5B4F-A782-D5FA8838EC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From reverse-biased p-n junctions</a:t>
            </a:r>
          </a:p>
          <a:p>
            <a:pPr lvl="1" eaLnBrk="1" hangingPunct="1">
              <a:defRPr/>
            </a:pPr>
            <a:r>
              <a:rPr lang="en-US" dirty="0"/>
              <a:t>Between diffusion and substrate or well</a:t>
            </a:r>
          </a:p>
          <a:p>
            <a:pPr>
              <a:defRPr/>
            </a:pPr>
            <a:r>
              <a:rPr lang="en-US" dirty="0"/>
              <a:t>Ordinary diode leakage is negligible</a:t>
            </a:r>
          </a:p>
          <a:p>
            <a:pPr>
              <a:defRPr/>
            </a:pPr>
            <a:r>
              <a:rPr lang="en-US" dirty="0"/>
              <a:t>Band-to-band tunneling (BTBT) can be significant</a:t>
            </a:r>
          </a:p>
          <a:p>
            <a:pPr lvl="1" eaLnBrk="1" hangingPunct="1">
              <a:defRPr/>
            </a:pPr>
            <a:r>
              <a:rPr lang="en-US" dirty="0"/>
              <a:t>Especially in high-V</a:t>
            </a:r>
            <a:r>
              <a:rPr lang="en-US" baseline="-25000" dirty="0"/>
              <a:t>t</a:t>
            </a:r>
            <a:r>
              <a:rPr lang="en-US" dirty="0"/>
              <a:t> transistors where other leakage is small</a:t>
            </a:r>
          </a:p>
          <a:p>
            <a:pPr lvl="1" eaLnBrk="1" hangingPunct="1">
              <a:defRPr/>
            </a:pPr>
            <a:r>
              <a:rPr lang="en-US" dirty="0"/>
              <a:t>Worst at V</a:t>
            </a:r>
            <a:r>
              <a:rPr lang="en-US" baseline="-25000" dirty="0"/>
              <a:t>db</a:t>
            </a:r>
            <a:r>
              <a:rPr lang="en-US" dirty="0"/>
              <a:t> = V</a:t>
            </a:r>
            <a:r>
              <a:rPr lang="en-US" baseline="-25000" dirty="0"/>
              <a:t>DD</a:t>
            </a:r>
          </a:p>
          <a:p>
            <a:pPr>
              <a:defRPr/>
            </a:pPr>
            <a:r>
              <a:rPr lang="en-US" dirty="0"/>
              <a:t>Gate-induced drain leakage (GIDL) exacerbates</a:t>
            </a:r>
          </a:p>
          <a:p>
            <a:pPr lvl="1" eaLnBrk="1" hangingPunct="1">
              <a:defRPr/>
            </a:pPr>
            <a:r>
              <a:rPr lang="en-US" dirty="0"/>
              <a:t>Worst for V</a:t>
            </a:r>
            <a:r>
              <a:rPr lang="en-US" baseline="-25000" dirty="0"/>
              <a:t>gd</a:t>
            </a:r>
            <a:r>
              <a:rPr lang="en-US" dirty="0"/>
              <a:t> = -V</a:t>
            </a:r>
            <a:r>
              <a:rPr lang="en-US" baseline="-25000" dirty="0"/>
              <a:t>DD</a:t>
            </a:r>
            <a:r>
              <a:rPr lang="en-US" dirty="0"/>
              <a:t> (or more negative)</a:t>
            </a:r>
          </a:p>
        </p:txBody>
      </p:sp>
      <p:sp>
        <p:nvSpPr>
          <p:cNvPr id="928770" name="Rectangle 2">
            <a:extLst>
              <a:ext uri="{FF2B5EF4-FFF2-40B4-BE49-F238E27FC236}">
                <a16:creationId xmlns:a16="http://schemas.microsoft.com/office/drawing/2014/main" id="{70E9B0C6-5D0D-4C4F-B8AE-95BB2C3D91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Junction Leakage</a:t>
            </a:r>
          </a:p>
        </p:txBody>
      </p:sp>
    </p:spTree>
    <p:extLst>
      <p:ext uri="{BB962C8B-B14F-4D97-AF65-F5344CB8AC3E}">
        <p14:creationId xmlns:p14="http://schemas.microsoft.com/office/powerpoint/2010/main" val="230688509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>
            <a:extLst>
              <a:ext uri="{FF2B5EF4-FFF2-40B4-BE49-F238E27FC236}">
                <a16:creationId xmlns:a16="http://schemas.microsoft.com/office/drawing/2014/main" id="{2B0E02B2-EDE6-0F41-89CC-DF1E5A74FD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Turn OFF power to blocks when they are idle to save leakage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Use virtual </a:t>
            </a:r>
            <a:r>
              <a:rPr lang="en-US" dirty="0" err="1"/>
              <a:t>V</a:t>
            </a:r>
            <a:r>
              <a:rPr lang="en-US" baseline="-25000" dirty="0" err="1"/>
              <a:t>DD</a:t>
            </a:r>
            <a:r>
              <a:rPr lang="en-US" dirty="0"/>
              <a:t> (</a:t>
            </a:r>
            <a:r>
              <a:rPr lang="en-US" dirty="0" err="1"/>
              <a:t>V</a:t>
            </a:r>
            <a:r>
              <a:rPr lang="en-US" baseline="-25000" dirty="0" err="1"/>
              <a:t>DDV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Gate outputs to prevent </a:t>
            </a:r>
          </a:p>
          <a:p>
            <a:pPr lvl="1">
              <a:lnSpc>
                <a:spcPct val="90000"/>
              </a:lnSpc>
              <a:buNone/>
              <a:defRPr/>
            </a:pPr>
            <a:r>
              <a:rPr lang="en-US" dirty="0"/>
              <a:t>	invalid logic levels to next block</a:t>
            </a: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charset="0"/>
              <a:buChar char="q"/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Voltage drop across sleep transistor degrades performance during normal operation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Size the transistor wide enough to minimize impact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Switching wide sleep transistor costs dynamic power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Only justified when circuit sleeps long enough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dirty="0"/>
          </a:p>
        </p:txBody>
      </p:sp>
      <p:sp>
        <p:nvSpPr>
          <p:cNvPr id="930818" name="Rectangle 2">
            <a:extLst>
              <a:ext uri="{FF2B5EF4-FFF2-40B4-BE49-F238E27FC236}">
                <a16:creationId xmlns:a16="http://schemas.microsoft.com/office/drawing/2014/main" id="{ADD573E6-E724-FF41-8EC5-F211BDE9C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Power Gating</a:t>
            </a:r>
          </a:p>
        </p:txBody>
      </p:sp>
      <p:pic>
        <p:nvPicPr>
          <p:cNvPr id="3" name="Picture 2" descr="A picture containing night, dark, fireworks, star&#10;&#10;Description automatically generated">
            <a:extLst>
              <a:ext uri="{FF2B5EF4-FFF2-40B4-BE49-F238E27FC236}">
                <a16:creationId xmlns:a16="http://schemas.microsoft.com/office/drawing/2014/main" id="{45136FEB-2466-43B6-A588-6E48E3D6B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566" y="1361661"/>
            <a:ext cx="3566998" cy="277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984851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1" name="Rectangle 3">
            <a:extLst>
              <a:ext uri="{FF2B5EF4-FFF2-40B4-BE49-F238E27FC236}">
                <a16:creationId xmlns:a16="http://schemas.microsoft.com/office/drawing/2014/main" id="{92DDFB33-5453-D949-8BD5-1F9A93250D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Power is drawn from a voltage source attached to the V</a:t>
            </a:r>
            <a:r>
              <a:rPr lang="en-US" baseline="-25000" dirty="0"/>
              <a:t>DD</a:t>
            </a:r>
            <a:r>
              <a:rPr lang="en-US" dirty="0"/>
              <a:t> pin(s) of a chip.</a:t>
            </a:r>
          </a:p>
          <a:p>
            <a:pPr eaLnBrk="1" hangingPunct="1">
              <a:buFont typeface="Wingdings" charset="0"/>
              <a:buChar char="q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Instantaneous Power:</a:t>
            </a:r>
          </a:p>
          <a:p>
            <a:pPr eaLnBrk="1" hangingPunct="1">
              <a:buFont typeface="Wingdings" charset="0"/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Energy:</a:t>
            </a:r>
          </a:p>
          <a:p>
            <a:pPr eaLnBrk="1" hangingPunct="1">
              <a:buFont typeface="Wingdings" charset="0"/>
              <a:buChar char="q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Average Power:</a:t>
            </a:r>
          </a:p>
          <a:p>
            <a:pPr eaLnBrk="1" hangingPunct="1">
              <a:buFont typeface="Wingdings" charset="0"/>
              <a:buChar char="q"/>
              <a:defRPr/>
            </a:pPr>
            <a:endParaRPr lang="en-US" dirty="0"/>
          </a:p>
        </p:txBody>
      </p:sp>
      <p:sp>
        <p:nvSpPr>
          <p:cNvPr id="836610" name="Rectangle 2">
            <a:extLst>
              <a:ext uri="{FF2B5EF4-FFF2-40B4-BE49-F238E27FC236}">
                <a16:creationId xmlns:a16="http://schemas.microsoft.com/office/drawing/2014/main" id="{216D7E4B-3BA9-FA44-9313-54C642AFF3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Power and Energy</a:t>
            </a:r>
          </a:p>
        </p:txBody>
      </p:sp>
      <p:graphicFrame>
        <p:nvGraphicFramePr>
          <p:cNvPr id="8197" name="Object 4">
            <a:extLst>
              <a:ext uri="{FF2B5EF4-FFF2-40B4-BE49-F238E27FC236}">
                <a16:creationId xmlns:a16="http://schemas.microsoft.com/office/drawing/2014/main" id="{85943F2F-A673-E342-B868-2C3600BCE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059346"/>
              </p:ext>
            </p:extLst>
          </p:nvPr>
        </p:nvGraphicFramePr>
        <p:xfrm>
          <a:off x="4011614" y="2084636"/>
          <a:ext cx="19018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653500" imgH="4686300" progId="Equation.DSMT4">
                  <p:embed/>
                </p:oleObj>
              </mc:Choice>
              <mc:Fallback>
                <p:oleObj name="Equation" r:id="rId3" imgW="21653500" imgH="4686300" progId="Equation.DSMT4">
                  <p:embed/>
                  <p:pic>
                    <p:nvPicPr>
                      <p:cNvPr id="8197" name="Object 4">
                        <a:extLst>
                          <a:ext uri="{FF2B5EF4-FFF2-40B4-BE49-F238E27FC236}">
                            <a16:creationId xmlns:a16="http://schemas.microsoft.com/office/drawing/2014/main" id="{85943F2F-A673-E342-B868-2C3600BCE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4" y="2084636"/>
                        <a:ext cx="19018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15" name="Rectangle 7">
            <a:extLst>
              <a:ext uri="{FF2B5EF4-FFF2-40B4-BE49-F238E27FC236}">
                <a16:creationId xmlns:a16="http://schemas.microsoft.com/office/drawing/2014/main" id="{60CA9BEE-5EB6-3040-BCDC-0DA82EC1A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663" y="31892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8199" name="Object 6">
            <a:extLst>
              <a:ext uri="{FF2B5EF4-FFF2-40B4-BE49-F238E27FC236}">
                <a16:creationId xmlns:a16="http://schemas.microsoft.com/office/drawing/2014/main" id="{D4A90E39-6002-A24F-9418-72EE068B40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807449"/>
              </p:ext>
            </p:extLst>
          </p:nvPr>
        </p:nvGraphicFramePr>
        <p:xfrm>
          <a:off x="4010026" y="2727574"/>
          <a:ext cx="16097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135600" imgH="10820400" progId="Equation.DSMT4">
                  <p:embed/>
                </p:oleObj>
              </mc:Choice>
              <mc:Fallback>
                <p:oleObj name="Equation" r:id="rId5" imgW="18135600" imgH="10820400" progId="Equation.DSMT4">
                  <p:embed/>
                  <p:pic>
                    <p:nvPicPr>
                      <p:cNvPr id="8199" name="Object 6">
                        <a:extLst>
                          <a:ext uri="{FF2B5EF4-FFF2-40B4-BE49-F238E27FC236}">
                            <a16:creationId xmlns:a16="http://schemas.microsoft.com/office/drawing/2014/main" id="{D4A90E39-6002-A24F-9418-72EE068B40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6" y="2727574"/>
                        <a:ext cx="1609725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17" name="Rectangle 9">
            <a:extLst>
              <a:ext uri="{FF2B5EF4-FFF2-40B4-BE49-F238E27FC236}">
                <a16:creationId xmlns:a16="http://schemas.microsoft.com/office/drawing/2014/main" id="{56C3DA55-11C4-4F41-8BCE-AB50F8697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8" y="31892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8201" name="Object 8">
            <a:extLst>
              <a:ext uri="{FF2B5EF4-FFF2-40B4-BE49-F238E27FC236}">
                <a16:creationId xmlns:a16="http://schemas.microsoft.com/office/drawing/2014/main" id="{F8C4FF4B-8514-7640-B72E-29952E195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128471"/>
              </p:ext>
            </p:extLst>
          </p:nvPr>
        </p:nvGraphicFramePr>
        <p:xfrm>
          <a:off x="4010026" y="3659436"/>
          <a:ext cx="2786063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0429200" imgH="10820400" progId="Equation.DSMT4">
                  <p:embed/>
                </p:oleObj>
              </mc:Choice>
              <mc:Fallback>
                <p:oleObj name="Equation" r:id="rId7" imgW="30429200" imgH="10820400" progId="Equation.DSMT4">
                  <p:embed/>
                  <p:pic>
                    <p:nvPicPr>
                      <p:cNvPr id="8201" name="Object 8">
                        <a:extLst>
                          <a:ext uri="{FF2B5EF4-FFF2-40B4-BE49-F238E27FC236}">
                            <a16:creationId xmlns:a16="http://schemas.microsoft.com/office/drawing/2014/main" id="{F8C4FF4B-8514-7640-B72E-29952E195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0026" y="3659436"/>
                        <a:ext cx="2786063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6620" name="Rectangle 12">
            <a:extLst>
              <a:ext uri="{FF2B5EF4-FFF2-40B4-BE49-F238E27FC236}">
                <a16:creationId xmlns:a16="http://schemas.microsoft.com/office/drawing/2014/main" id="{89EF754F-794C-7A4E-90EB-67A7622CB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225" y="211082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836621" name="Rectangle 13">
            <a:extLst>
              <a:ext uri="{FF2B5EF4-FFF2-40B4-BE49-F238E27FC236}">
                <a16:creationId xmlns:a16="http://schemas.microsoft.com/office/drawing/2014/main" id="{B2EE5054-E9FF-E748-9BA7-B80320BD1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3425" y="2745036"/>
            <a:ext cx="17526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836623" name="Rectangle 15">
            <a:extLst>
              <a:ext uri="{FF2B5EF4-FFF2-40B4-BE49-F238E27FC236}">
                <a16:creationId xmlns:a16="http://schemas.microsoft.com/office/drawing/2014/main" id="{2A4B57B1-98D3-D74E-9BDE-B1BA7CF55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8225" y="3735636"/>
            <a:ext cx="1981200" cy="91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06637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8366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8366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8366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6620" grpId="0" animBg="1"/>
      <p:bldP spid="836621" grpId="0" animBg="1"/>
      <p:bldP spid="8366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4" name="Object 5">
            <a:extLst>
              <a:ext uri="{FF2B5EF4-FFF2-40B4-BE49-F238E27FC236}">
                <a16:creationId xmlns:a16="http://schemas.microsoft.com/office/drawing/2014/main" id="{C50CBD83-A3E7-7F4E-A969-6AF5A3D4A89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531125"/>
              </p:ext>
            </p:extLst>
          </p:nvPr>
        </p:nvGraphicFramePr>
        <p:xfrm>
          <a:off x="914400" y="1219200"/>
          <a:ext cx="26654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9260800" imgH="5854700" progId="Equation.DSMT4">
                  <p:embed/>
                </p:oleObj>
              </mc:Choice>
              <mc:Fallback>
                <p:oleObj name="Equation" r:id="rId3" imgW="29260800" imgH="5854700" progId="Equation.DSMT4">
                  <p:embed/>
                  <p:pic>
                    <p:nvPicPr>
                      <p:cNvPr id="10244" name="Object 5">
                        <a:extLst>
                          <a:ext uri="{FF2B5EF4-FFF2-40B4-BE49-F238E27FC236}">
                            <a16:creationId xmlns:a16="http://schemas.microsoft.com/office/drawing/2014/main" id="{C50CBD83-A3E7-7F4E-A969-6AF5A3D4A8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219200"/>
                        <a:ext cx="266541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5762" name="Rectangle 2">
            <a:extLst>
              <a:ext uri="{FF2B5EF4-FFF2-40B4-BE49-F238E27FC236}">
                <a16:creationId xmlns:a16="http://schemas.microsoft.com/office/drawing/2014/main" id="{38308EC2-BBE0-C044-A1FE-68FA1EEB5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Power in Circuit Elements</a:t>
            </a:r>
          </a:p>
        </p:txBody>
      </p:sp>
      <p:graphicFrame>
        <p:nvGraphicFramePr>
          <p:cNvPr id="10245" name="Object 7">
            <a:extLst>
              <a:ext uri="{FF2B5EF4-FFF2-40B4-BE49-F238E27FC236}">
                <a16:creationId xmlns:a16="http://schemas.microsoft.com/office/drawing/2014/main" id="{7EB798AF-1764-F745-BFCA-5DD1DFF06C4C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58327536"/>
              </p:ext>
            </p:extLst>
          </p:nvPr>
        </p:nvGraphicFramePr>
        <p:xfrm>
          <a:off x="0" y="2627313"/>
          <a:ext cx="30480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518600" imgH="9944100" progId="Equation.DSMT4">
                  <p:embed/>
                </p:oleObj>
              </mc:Choice>
              <mc:Fallback>
                <p:oleObj name="Equation" r:id="rId5" imgW="34518600" imgH="9944100" progId="Equation.DSMT4">
                  <p:embed/>
                  <p:pic>
                    <p:nvPicPr>
                      <p:cNvPr id="10245" name="Object 7">
                        <a:extLst>
                          <a:ext uri="{FF2B5EF4-FFF2-40B4-BE49-F238E27FC236}">
                            <a16:creationId xmlns:a16="http://schemas.microsoft.com/office/drawing/2014/main" id="{7EB798AF-1764-F745-BFCA-5DD1DFF06C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627313"/>
                        <a:ext cx="30480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11">
            <a:extLst>
              <a:ext uri="{FF2B5EF4-FFF2-40B4-BE49-F238E27FC236}">
                <a16:creationId xmlns:a16="http://schemas.microsoft.com/office/drawing/2014/main" id="{26DE3AB4-6EFF-5C4E-AF17-F8A98985B39A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58719534"/>
              </p:ext>
            </p:extLst>
          </p:nvPr>
        </p:nvGraphicFramePr>
        <p:xfrm>
          <a:off x="0" y="3886200"/>
          <a:ext cx="388620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9733200" imgH="22237700" progId="Equation.DSMT4">
                  <p:embed/>
                </p:oleObj>
              </mc:Choice>
              <mc:Fallback>
                <p:oleObj name="Equation" r:id="rId7" imgW="49733200" imgH="22237700" progId="Equation.DSMT4">
                  <p:embed/>
                  <p:pic>
                    <p:nvPicPr>
                      <p:cNvPr id="10249" name="Object 11">
                        <a:extLst>
                          <a:ext uri="{FF2B5EF4-FFF2-40B4-BE49-F238E27FC236}">
                            <a16:creationId xmlns:a16="http://schemas.microsoft.com/office/drawing/2014/main" id="{26DE3AB4-6EFF-5C4E-AF17-F8A98985B3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86200"/>
                        <a:ext cx="388620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85764" name="Picture 4">
            <a:extLst>
              <a:ext uri="{FF2B5EF4-FFF2-40B4-BE49-F238E27FC236}">
                <a16:creationId xmlns:a16="http://schemas.microsoft.com/office/drawing/2014/main" id="{78EA4494-81A4-F14F-9985-ABE3DBC79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371600"/>
            <a:ext cx="1828800" cy="92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5769" name="Picture 9">
            <a:extLst>
              <a:ext uri="{FF2B5EF4-FFF2-40B4-BE49-F238E27FC236}">
                <a16:creationId xmlns:a16="http://schemas.microsoft.com/office/drawing/2014/main" id="{282F4A09-EF62-194E-97B8-C9D964895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012" y="2702768"/>
            <a:ext cx="1371600" cy="976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885770" name="Picture 10">
            <a:extLst>
              <a:ext uri="{FF2B5EF4-FFF2-40B4-BE49-F238E27FC236}">
                <a16:creationId xmlns:a16="http://schemas.microsoft.com/office/drawing/2014/main" id="{227DB9E2-8AA4-E74D-BB3E-C84F38448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281586"/>
            <a:ext cx="2590800" cy="881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595504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40A33412-04F4-0844-87AE-E7BEB54F996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670314"/>
              </p:ext>
            </p:extLst>
          </p:nvPr>
        </p:nvGraphicFramePr>
        <p:xfrm>
          <a:off x="2093913" y="1830388"/>
          <a:ext cx="15970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304000" imgH="5562600" progId="Equation.DSMT4">
                  <p:embed/>
                </p:oleObj>
              </mc:Choice>
              <mc:Fallback>
                <p:oleObj name="Equation" r:id="rId3" imgW="19304000" imgH="5562600" progId="Equation.DSMT4">
                  <p:embed/>
                  <p:pic>
                    <p:nvPicPr>
                      <p:cNvPr id="12293" name="Object 5">
                        <a:extLst>
                          <a:ext uri="{FF2B5EF4-FFF2-40B4-BE49-F238E27FC236}">
                            <a16:creationId xmlns:a16="http://schemas.microsoft.com/office/drawing/2014/main" id="{40A33412-04F4-0844-87AE-E7BEB54F99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1830388"/>
                        <a:ext cx="15970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3954" name="Rectangle 2">
            <a:extLst>
              <a:ext uri="{FF2B5EF4-FFF2-40B4-BE49-F238E27FC236}">
                <a16:creationId xmlns:a16="http://schemas.microsoft.com/office/drawing/2014/main" id="{74106836-8CBC-0B44-9E38-143387103D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Charging a Capacitor</a:t>
            </a:r>
          </a:p>
        </p:txBody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5FDEECD8-9B5E-6440-A8A7-7E123C1FC360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287463"/>
            <a:ext cx="7848600" cy="45720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</a:rPr>
              <a:t>When the gate output rises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Energy stored in the capacitor is</a:t>
            </a:r>
          </a:p>
          <a:p>
            <a:pPr lvl="2" eaLnBrk="1" hangingPunct="1"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But energy drawn from the supply is</a:t>
            </a:r>
          </a:p>
          <a:p>
            <a:pPr lvl="1"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endParaRPr lang="en-US" dirty="0">
              <a:solidFill>
                <a:srgbClr val="000000"/>
              </a:solidFill>
            </a:endParaRP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Half the energy from V</a:t>
            </a:r>
            <a:r>
              <a:rPr lang="en-US" baseline="-25000" dirty="0">
                <a:solidFill>
                  <a:srgbClr val="000000"/>
                </a:solidFill>
              </a:rPr>
              <a:t>DD</a:t>
            </a:r>
            <a:r>
              <a:rPr lang="en-US" dirty="0">
                <a:solidFill>
                  <a:srgbClr val="000000"/>
                </a:solidFill>
              </a:rPr>
              <a:t> is dissipated in the pMOS transistor as heat and other half stored in capacitor</a:t>
            </a:r>
          </a:p>
          <a:p>
            <a:pPr>
              <a:defRPr/>
            </a:pPr>
            <a:r>
              <a:rPr lang="en-US" sz="2000" dirty="0">
                <a:solidFill>
                  <a:srgbClr val="000000"/>
                </a:solidFill>
              </a:rPr>
              <a:t>When the gate output falls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Energy in the capacitor is dumped to GND</a:t>
            </a:r>
          </a:p>
          <a:p>
            <a:pPr lvl="1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Dissipated as heat in the nMOS transistor</a:t>
            </a:r>
          </a:p>
        </p:txBody>
      </p:sp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32AB745D-C47A-EE42-823D-2005E45F8D29}"/>
              </a:ext>
            </a:extLst>
          </p:cNvPr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459081507"/>
              </p:ext>
            </p:extLst>
          </p:nvPr>
        </p:nvGraphicFramePr>
        <p:xfrm>
          <a:off x="0" y="2505075"/>
          <a:ext cx="21828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9441100" imgH="22237700" progId="Equation.DSMT4">
                  <p:embed/>
                </p:oleObj>
              </mc:Choice>
              <mc:Fallback>
                <p:oleObj name="Equation" r:id="rId5" imgW="49441100" imgH="22237700" progId="Equation.DSMT4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:a16="http://schemas.microsoft.com/office/drawing/2014/main" id="{32AB745D-C47A-EE42-823D-2005E45F8D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05075"/>
                        <a:ext cx="218281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4A1E1361-3856-4A45-AF52-95D01F0B71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2823" y="1219200"/>
            <a:ext cx="2699095" cy="183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00888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1" name="Rectangle 3">
            <a:extLst>
              <a:ext uri="{FF2B5EF4-FFF2-40B4-BE49-F238E27FC236}">
                <a16:creationId xmlns:a16="http://schemas.microsoft.com/office/drawing/2014/main" id="{66C7B50C-7B79-364A-83FF-BAFF3965B0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V</a:t>
            </a:r>
            <a:r>
              <a:rPr lang="en-US" baseline="-25000" dirty="0"/>
              <a:t>DD</a:t>
            </a:r>
            <a:r>
              <a:rPr lang="en-US" dirty="0"/>
              <a:t> = 1.0 V, C</a:t>
            </a:r>
            <a:r>
              <a:rPr lang="en-US" baseline="-25000" dirty="0"/>
              <a:t>L</a:t>
            </a:r>
            <a:r>
              <a:rPr lang="en-US" dirty="0"/>
              <a:t> = 150 fF, f = 1 GHz</a:t>
            </a:r>
          </a:p>
        </p:txBody>
      </p:sp>
      <p:sp>
        <p:nvSpPr>
          <p:cNvPr id="898050" name="Rectangle 2">
            <a:extLst>
              <a:ext uri="{FF2B5EF4-FFF2-40B4-BE49-F238E27FC236}">
                <a16:creationId xmlns:a16="http://schemas.microsoft.com/office/drawing/2014/main" id="{D40642C1-DA3D-714F-A95F-D373D1561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Switching Waveforms</a:t>
            </a:r>
          </a:p>
        </p:txBody>
      </p:sp>
      <p:sp>
        <p:nvSpPr>
          <p:cNvPr id="898053" name="Rectangle 5">
            <a:extLst>
              <a:ext uri="{FF2B5EF4-FFF2-40B4-BE49-F238E27FC236}">
                <a16:creationId xmlns:a16="http://schemas.microsoft.com/office/drawing/2014/main" id="{1D6F4148-AF58-FE4C-9B07-D896BD54E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562600"/>
            <a:ext cx="2057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pic>
        <p:nvPicPr>
          <p:cNvPr id="898054" name="Picture 6">
            <a:extLst>
              <a:ext uri="{FF2B5EF4-FFF2-40B4-BE49-F238E27FC236}">
                <a16:creationId xmlns:a16="http://schemas.microsoft.com/office/drawing/2014/main" id="{CB133E54-DC31-BF48-96AA-1C3AD9374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17714"/>
            <a:ext cx="2286000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" name="Picture 7">
            <a:extLst>
              <a:ext uri="{FF2B5EF4-FFF2-40B4-BE49-F238E27FC236}">
                <a16:creationId xmlns:a16="http://schemas.microsoft.com/office/drawing/2014/main" id="{E530B614-2B8E-4968-8BA6-0470F81FD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9" y="1787821"/>
            <a:ext cx="674528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7578860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5791C2-5291-BF01-5871-C8FD5244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48898" name="Rectangle 1026">
            <a:extLst>
              <a:ext uri="{FF2B5EF4-FFF2-40B4-BE49-F238E27FC236}">
                <a16:creationId xmlns:a16="http://schemas.microsoft.com/office/drawing/2014/main" id="{396AA25F-5F74-E144-89D5-BE4F067D2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Switching Power</a:t>
            </a:r>
          </a:p>
        </p:txBody>
      </p:sp>
      <p:graphicFrame>
        <p:nvGraphicFramePr>
          <p:cNvPr id="16388" name="Object 1028">
            <a:extLst>
              <a:ext uri="{FF2B5EF4-FFF2-40B4-BE49-F238E27FC236}">
                <a16:creationId xmlns:a16="http://schemas.microsoft.com/office/drawing/2014/main" id="{7B672BAD-44CF-304B-9A00-9FB3743B94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742934"/>
              </p:ext>
            </p:extLst>
          </p:nvPr>
        </p:nvGraphicFramePr>
        <p:xfrm>
          <a:off x="988803" y="1133061"/>
          <a:ext cx="346551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991800" imgH="37452300" progId="Equation.DSMT4">
                  <p:embed/>
                </p:oleObj>
              </mc:Choice>
              <mc:Fallback>
                <p:oleObj name="Equation" r:id="rId3" imgW="35991800" imgH="37452300" progId="Equation.DSMT4">
                  <p:embed/>
                  <p:pic>
                    <p:nvPicPr>
                      <p:cNvPr id="16388" name="Object 1028">
                        <a:extLst>
                          <a:ext uri="{FF2B5EF4-FFF2-40B4-BE49-F238E27FC236}">
                            <a16:creationId xmlns:a16="http://schemas.microsoft.com/office/drawing/2014/main" id="{7B672BAD-44CF-304B-9A00-9FB3743B94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803" y="1133061"/>
                        <a:ext cx="3465513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029">
            <a:extLst>
              <a:ext uri="{FF2B5EF4-FFF2-40B4-BE49-F238E27FC236}">
                <a16:creationId xmlns:a16="http://schemas.microsoft.com/office/drawing/2014/main" id="{BD0D45F2-CFC1-4542-A5C4-0788BB978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5427559"/>
              </p:ext>
            </p:extLst>
          </p:nvPr>
        </p:nvGraphicFramePr>
        <p:xfrm>
          <a:off x="4963694" y="1468437"/>
          <a:ext cx="3810000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1569700" imgH="5943600" progId="Visio.Drawing.6">
                  <p:embed/>
                </p:oleObj>
              </mc:Choice>
              <mc:Fallback>
                <p:oleObj name="VISIO" r:id="rId5" imgW="11569700" imgH="5943600" progId="Visio.Drawing.6">
                  <p:embed/>
                  <p:pic>
                    <p:nvPicPr>
                      <p:cNvPr id="16389" name="Object 1029">
                        <a:extLst>
                          <a:ext uri="{FF2B5EF4-FFF2-40B4-BE49-F238E27FC236}">
                            <a16:creationId xmlns:a16="http://schemas.microsoft.com/office/drawing/2014/main" id="{BD0D45F2-CFC1-4542-A5C4-0788BB9783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3694" y="1468437"/>
                        <a:ext cx="3810000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4585786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83" name="Rectangle 3">
            <a:extLst>
              <a:ext uri="{FF2B5EF4-FFF2-40B4-BE49-F238E27FC236}">
                <a16:creationId xmlns:a16="http://schemas.microsoft.com/office/drawing/2014/main" id="{7BD74F09-2DB6-BC4F-94CA-AFCF8C8587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Suppose the system clock frequency = f</a:t>
            </a:r>
          </a:p>
          <a:p>
            <a:pPr eaLnBrk="1" hangingPunct="1"/>
            <a:r>
              <a:rPr lang="en-US" altLang="en-US" dirty="0"/>
              <a:t>Let f</a:t>
            </a:r>
            <a:r>
              <a:rPr lang="en-US" altLang="en-US" baseline="-25000" dirty="0"/>
              <a:t>sw</a:t>
            </a:r>
            <a:r>
              <a:rPr lang="en-US" altLang="en-US" dirty="0"/>
              <a:t> = </a:t>
            </a:r>
            <a:r>
              <a:rPr lang="en-US" altLang="en-US" dirty="0">
                <a:latin typeface="Symbol" panose="05050102010706020507" pitchFamily="18" charset="2"/>
              </a:rPr>
              <a:t>a </a:t>
            </a:r>
            <a:r>
              <a:rPr lang="en-US" altLang="en-US" dirty="0"/>
              <a:t>f, where </a:t>
            </a:r>
            <a:r>
              <a:rPr lang="en-US" altLang="en-US" dirty="0">
                <a:latin typeface="Symbol" panose="05050102010706020507" pitchFamily="18" charset="2"/>
              </a:rPr>
              <a:t>a</a:t>
            </a:r>
            <a:r>
              <a:rPr lang="en-US" altLang="en-US" dirty="0"/>
              <a:t> = activity factor</a:t>
            </a:r>
          </a:p>
          <a:p>
            <a:pPr lvl="1" eaLnBrk="1" hangingPunct="1"/>
            <a:r>
              <a:rPr lang="en-US" altLang="en-US" dirty="0"/>
              <a:t>If the signal is a clock, </a:t>
            </a:r>
            <a:r>
              <a:rPr lang="en-US" altLang="en-US" dirty="0">
                <a:latin typeface="Symbol" panose="05050102010706020507" pitchFamily="18" charset="2"/>
              </a:rPr>
              <a:t>a</a:t>
            </a:r>
            <a:r>
              <a:rPr lang="en-US" altLang="en-US" dirty="0"/>
              <a:t> = 1</a:t>
            </a:r>
          </a:p>
          <a:p>
            <a:pPr lvl="1" eaLnBrk="1" hangingPunct="1"/>
            <a:r>
              <a:rPr lang="en-US" altLang="en-US" dirty="0"/>
              <a:t>If the signal switches once per cycle, </a:t>
            </a:r>
            <a:r>
              <a:rPr lang="en-US" altLang="en-US" dirty="0">
                <a:latin typeface="Symbol" panose="05050102010706020507" pitchFamily="18" charset="2"/>
              </a:rPr>
              <a:t>a</a:t>
            </a:r>
            <a:r>
              <a:rPr lang="en-US" altLang="en-US" dirty="0"/>
              <a:t> = ½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Dynamic power:</a:t>
            </a:r>
          </a:p>
        </p:txBody>
      </p:sp>
      <p:sp>
        <p:nvSpPr>
          <p:cNvPr id="839682" name="Rectangle 2">
            <a:extLst>
              <a:ext uri="{FF2B5EF4-FFF2-40B4-BE49-F238E27FC236}">
                <a16:creationId xmlns:a16="http://schemas.microsoft.com/office/drawing/2014/main" id="{2D69DC36-85B1-CC4D-9E53-FE08659EF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Activity Factor</a:t>
            </a:r>
          </a:p>
        </p:txBody>
      </p:sp>
      <p:sp>
        <p:nvSpPr>
          <p:cNvPr id="839685" name="Rectangle 5">
            <a:extLst>
              <a:ext uri="{FF2B5EF4-FFF2-40B4-BE49-F238E27FC236}">
                <a16:creationId xmlns:a16="http://schemas.microsoft.com/office/drawing/2014/main" id="{C7C2870B-CE7F-B24C-BE31-C5A4B8E05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0" y="3189288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sp>
        <p:nvSpPr>
          <p:cNvPr id="839687" name="Rectangle 7">
            <a:extLst>
              <a:ext uri="{FF2B5EF4-FFF2-40B4-BE49-F238E27FC236}">
                <a16:creationId xmlns:a16="http://schemas.microsoft.com/office/drawing/2014/main" id="{AC99D09E-C96E-9B46-8DC7-9CE6E3D7E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3230563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Times New Roman" charset="0"/>
              <a:ea typeface="ＭＳ Ｐゴシック" charset="0"/>
            </a:endParaRPr>
          </a:p>
        </p:txBody>
      </p:sp>
      <p:graphicFrame>
        <p:nvGraphicFramePr>
          <p:cNvPr id="18439" name="Object 8">
            <a:extLst>
              <a:ext uri="{FF2B5EF4-FFF2-40B4-BE49-F238E27FC236}">
                <a16:creationId xmlns:a16="http://schemas.microsoft.com/office/drawing/2014/main" id="{CA22F7D1-ABC0-DD45-BF05-0F7E9A4F2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87638" y="4191000"/>
          <a:ext cx="27051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092400" imgH="5854700" progId="Equation.DSMT4">
                  <p:embed/>
                </p:oleObj>
              </mc:Choice>
              <mc:Fallback>
                <p:oleObj name="Equation" r:id="rId3" imgW="28092400" imgH="5854700" progId="Equation.DSMT4">
                  <p:embed/>
                  <p:pic>
                    <p:nvPicPr>
                      <p:cNvPr id="18439" name="Object 8">
                        <a:extLst>
                          <a:ext uri="{FF2B5EF4-FFF2-40B4-BE49-F238E27FC236}">
                            <a16:creationId xmlns:a16="http://schemas.microsoft.com/office/drawing/2014/main" id="{CA22F7D1-ABC0-DD45-BF05-0F7E9A4F22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4191000"/>
                        <a:ext cx="27051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971328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59" name="Rectangle 3">
            <a:extLst>
              <a:ext uri="{FF2B5EF4-FFF2-40B4-BE49-F238E27FC236}">
                <a16:creationId xmlns:a16="http://schemas.microsoft.com/office/drawing/2014/main" id="{266F100E-FD70-284B-A355-F841039447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When transistors switch, both nMOS and pMOS networks may be momentarily ON at once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Leads to a blip of “</a:t>
            </a:r>
            <a:r>
              <a:rPr lang="en-US" altLang="ja-JP" dirty="0">
                <a:solidFill>
                  <a:srgbClr val="000000"/>
                </a:solidFill>
              </a:rPr>
              <a:t>short circuit” current.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&lt;10% of dynamic power if rise/fall times are comparable for input and output</a:t>
            </a: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</a:rPr>
              <a:t>We will generally ignore this component</a:t>
            </a:r>
          </a:p>
        </p:txBody>
      </p:sp>
      <p:sp>
        <p:nvSpPr>
          <p:cNvPr id="838658" name="Rectangle 2">
            <a:extLst>
              <a:ext uri="{FF2B5EF4-FFF2-40B4-BE49-F238E27FC236}">
                <a16:creationId xmlns:a16="http://schemas.microsoft.com/office/drawing/2014/main" id="{8440BE41-6844-564C-950A-7C3597A2F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Short Circuit Current</a:t>
            </a:r>
          </a:p>
        </p:txBody>
      </p:sp>
    </p:spTree>
    <p:extLst>
      <p:ext uri="{BB962C8B-B14F-4D97-AF65-F5344CB8AC3E}">
        <p14:creationId xmlns:p14="http://schemas.microsoft.com/office/powerpoint/2010/main" val="2458712686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Master_Arm_Limited_2019.potx  -  Read-Only" id="{D09A6074-4508-4365-A1DC-9585CABF9D5F}" vid="{3CD30893-EED7-4292-8C0A-ECC25221B6D0}"/>
    </a:ext>
  </a:extLst>
</a:theme>
</file>

<file path=ppt/theme/theme2.xml><?xml version="1.0" encoding="utf-8"?>
<a:theme xmlns:a="http://schemas.openxmlformats.org/drawingml/2006/main" name="1_Arm_PPT_Public">
  <a:themeElements>
    <a:clrScheme name="Arm PPT">
      <a:dk1>
        <a:srgbClr val="000000"/>
      </a:dk1>
      <a:lt1>
        <a:srgbClr val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Master_Arm_Limited_2019.potx  -  Read-Only" id="{D09A6074-4508-4365-A1DC-9585CABF9D5F}" vid="{3CD30893-EED7-4292-8C0A-ECC25221B6D0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ARM Document" ma:contentTypeID="0x0101005C6975769EB1684CAB07571CAE07A11B0100BC81FA0C64ACC243A77959D9266C7751" ma:contentTypeVersion="27" ma:contentTypeDescription="" ma:contentTypeScope="" ma:versionID="c3d44a507a30e34bb56df6cb41b0e970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xmlns:ns3="http://schemas.microsoft.com/sharepoint/v3/fields" xmlns:ns4="c0950e01-db07-4e41-9c32-b7a8e9fccc9b" targetNamespace="http://schemas.microsoft.com/office/2006/metadata/properties" ma:root="true" ma:fieldsID="d6365f768a9cf65e3d0aaa644537f94f" ns1:_="" ns2:_="" ns3:_="" ns4:_="">
    <xsd:import namespace="http://schemas.microsoft.com/sharepoint/v3"/>
    <xsd:import namespace="f2ad5090-61a8-4b8c-ab70-68f4ff4d1933"/>
    <xsd:import namespace="http://schemas.microsoft.com/sharepoint/v3/fields"/>
    <xsd:import namespace="c0950e01-db07-4e41-9c32-b7a8e9fccc9b"/>
    <xsd:element name="properties">
      <xsd:complexType>
        <xsd:sequence>
          <xsd:element name="documentManagement">
            <xsd:complexType>
              <xsd:all>
                <xsd:element ref="ns1:RoutingRuleDescription" minOccurs="0"/>
                <xsd:element ref="ns2:Document_x0020_Author" minOccurs="0"/>
                <xsd:element ref="ns3:_Status"/>
                <xsd:element ref="ns2:Document_x0020_Confidentiality"/>
                <xsd:element ref="ns2:_dlc_DocId" minOccurs="0"/>
                <xsd:element ref="ns2:_dlc_DocIdUrl" minOccurs="0"/>
                <xsd:element ref="ns2:_dlc_DocIdPersistId" minOccurs="0"/>
                <xsd:element ref="ns2:ARM_x0020_Legacy_x0020_ID" minOccurs="0"/>
                <xsd:element ref="ns2:Current_x0020_Version" minOccurs="0"/>
                <xsd:element ref="ns2:j60c3ced31bb40378c6254d49035d966" minOccurs="0"/>
                <xsd:element ref="ns2:TaxCatchAll" minOccurs="0"/>
                <xsd:element ref="ns2:TaxCatchAllLabel" minOccurs="0"/>
                <xsd:element ref="ns4:Categor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2" nillable="true" ma:displayName="Description" ma:internalName="RoutingRuleDescription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Document_x0020_Author" ma:index="3" nillable="true" ma:displayName="Document Author" ma:list="UserInfo" ma:SharePointGroup="0" ma:internalName="Document_x0020_Autho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ocument_x0020_Confidentiality" ma:index="5" ma:displayName="Document Confidentiality" ma:default="Confidential" ma:format="Dropdown" ma:internalName="Document_x0020_Confidentiality">
      <xsd:simpleType>
        <xsd:restriction base="dms:Choice">
          <xsd:enumeration value="Secret"/>
          <xsd:enumeration value="Confidential-Restricted"/>
          <xsd:enumeration value="Confidential"/>
          <xsd:enumeration value="Non-Confidential"/>
          <xsd:enumeration value="Personal"/>
        </xsd:restriction>
      </xsd:simpleType>
    </xsd:element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ARM_x0020_Legacy_x0020_ID" ma:index="16" nillable="true" ma:displayName="ARM Legacy ID" ma:internalName="ARM_x0020_Legacy_x0020_ID">
      <xsd:simpleType>
        <xsd:restriction base="dms:Text">
          <xsd:maxLength value="255"/>
        </xsd:restriction>
      </xsd:simpleType>
    </xsd:element>
    <xsd:element name="Current_x0020_Version" ma:index="17" nillable="true" ma:displayName="Current Version" ma:description="The current version number of the file in SharePoint." ma:internalName="Current_x0020_Version" ma:readOnly="false">
      <xsd:simpleType>
        <xsd:restriction base="dms:Text">
          <xsd:maxLength value="255"/>
        </xsd:restriction>
      </xsd:simpleType>
    </xsd:element>
    <xsd:element name="j60c3ced31bb40378c6254d49035d966" ma:index="18" nillable="true" ma:taxonomy="true" ma:internalName="j60c3ced31bb40378c6254d49035d966" ma:taxonomyFieldName="Calendar_x0020_Year" ma:displayName="Calendar Year" ma:readOnly="false" ma:default="7;#2017|58467e81-5d99-44a5-abb5-12a016b65e9e" ma:fieldId="{360c3ced-31bb-4037-8c62-54d49035d966}" ma:sspId="982c6e79-63e2-4d63-9b21-99d1544b0b75" ma:termSetId="c604d99f-773e-49a6-a2c0-6d4bc754112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a9424fa9-fdb0-43c3-9a79-ae027323b92a}" ma:internalName="TaxCatchAll" ma:showField="CatchAllData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20" nillable="true" ma:displayName="Taxonomy Catch All Column1" ma:hidden="true" ma:list="{a9424fa9-fdb0-43c3-9a79-ae027323b92a}" ma:internalName="TaxCatchAllLabel" ma:readOnly="true" ma:showField="CatchAllDataLabel" ma:web="f2ad5090-61a8-4b8c-ab70-68f4ff4d19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4" ma:displayName="Status" ma:default="Not Started" ma:internalName="_Status" ma:readOnly="false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950e01-db07-4e41-9c32-b7a8e9fccc9b" elementFormDefault="qualified">
    <xsd:import namespace="http://schemas.microsoft.com/office/2006/documentManagement/types"/>
    <xsd:import namespace="http://schemas.microsoft.com/office/infopath/2007/PartnerControls"/>
    <xsd:element name="Category" ma:index="22" nillable="true" ma:displayName="Category" ma:format="Dropdown" ma:internalName="Category">
      <xsd:simpleType>
        <xsd:restriction base="dms:Choice">
          <xsd:enumeration value="Word Documents - UK"/>
          <xsd:enumeration value="Word Documents - US"/>
          <xsd:enumeration value="Board Presentation Templates"/>
          <xsd:enumeration value="Public Presentation Templates"/>
          <xsd:enumeration value="Private Presentation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 ma:index="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axOccurs="1" ma:displayName="Status">
          <xsd:simpleType xmlns:xs="http://www.w3.org/2001/XMLSchema">
            <xsd:restriction base="xsd:string">
              <xsd:minLength value="1"/>
            </xsd:restriction>
          </xsd:simpleType>
        </xsd:element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ent_x0020_Version xmlns="f2ad5090-61a8-4b8c-ab70-68f4ff4d1933">9.0</Current_x0020_Version>
    <Document_x0020_Author xmlns="f2ad5090-61a8-4b8c-ab70-68f4ff4d1933">
      <UserInfo>
        <DisplayName/>
        <AccountId xsi:nil="true"/>
        <AccountType/>
      </UserInfo>
    </Document_x0020_Author>
    <_dlc_DocId xmlns="f2ad5090-61a8-4b8c-ab70-68f4ff4d1933">ARM-ECM-0633231</_dlc_DocId>
    <Document_x0020_Confidentiality xmlns="f2ad5090-61a8-4b8c-ab70-68f4ff4d1933">Confidential-Restricted</Document_x0020_Confidentiality>
    <_dlc_DocIdUrl xmlns="f2ad5090-61a8-4b8c-ab70-68f4ff4d1933">
      <Url>http://teamsites.arm.com/sites/cthub/_layouts/DocIdRedir.aspx?ID=ARM-ECM-0633231</Url>
      <Description>ARM-ECM-0633231</Description>
    </_dlc_DocIdUrl>
    <Category xmlns="c0950e01-db07-4e41-9c32-b7a8e9fccc9b">Private Presentation Templates</Category>
    <ARM_x0020_Legacy_x0020_ID xmlns="f2ad5090-61a8-4b8c-ab70-68f4ff4d1933" xsi:nil="true"/>
    <TaxCatchAll xmlns="f2ad5090-61a8-4b8c-ab70-68f4ff4d1933">
      <Value>7</Value>
      <Value>1</Value>
    </TaxCatchAll>
    <j60c3ced31bb40378c6254d49035d966 xmlns="f2ad5090-61a8-4b8c-ab70-68f4ff4d1933">
      <Terms xmlns="http://schemas.microsoft.com/office/infopath/2007/PartnerControls">
        <TermInfo xmlns="http://schemas.microsoft.com/office/infopath/2007/PartnerControls">
          <TermName xmlns="http://schemas.microsoft.com/office/infopath/2007/PartnerControls">2017</TermName>
          <TermId xmlns="http://schemas.microsoft.com/office/infopath/2007/PartnerControls">58467e81-5d99-44a5-abb5-12a016b65e9e</TermId>
        </TermInfo>
      </Terms>
    </j60c3ced31bb40378c6254d49035d966>
    <RoutingRuleDescription xmlns="http://schemas.microsoft.com/sharepoint/v3" xsi:nil="true"/>
    <_Status xmlns="http://schemas.microsoft.com/sharepoint/v3/fields">Not Started</_Statu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5675509F-A6F5-4147-861D-E4CC99F48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sharepoint/v3/fields"/>
    <ds:schemaRef ds:uri="c0950e01-db07-4e41-9c32-b7a8e9fccc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59113B-7FA4-40AB-AF85-5C5588D4771C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B61D4E06-5D3F-4994-A4A7-4BA626FA722D}">
  <ds:schemaRefs>
    <ds:schemaRef ds:uri="http://www.w3.org/XML/1998/namespace"/>
    <ds:schemaRef ds:uri="c0950e01-db07-4e41-9c32-b7a8e9fccc9b"/>
    <ds:schemaRef ds:uri="http://purl.org/dc/terms/"/>
    <ds:schemaRef ds:uri="http://schemas.microsoft.com/sharepoint/v3"/>
    <ds:schemaRef ds:uri="http://schemas.microsoft.com/office/infopath/2007/PartnerControls"/>
    <ds:schemaRef ds:uri="http://schemas.microsoft.com/sharepoint/v3/field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f2ad5090-61a8-4b8c-ab70-68f4ff4d1933"/>
    <ds:schemaRef ds:uri="http://schemas.microsoft.com/office/2006/metadata/properties"/>
  </ds:schemaRefs>
</ds:datastoreItem>
</file>

<file path=customXml/itemProps4.xml><?xml version="1.0" encoding="utf-8"?>
<ds:datastoreItem xmlns:ds="http://schemas.openxmlformats.org/officeDocument/2006/customXml" ds:itemID="{82EFBBFE-5AFC-4CAD-AD38-1CB870BDB255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1E7F2E56-8924-419D-99E9-79DB71144EB2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Arm_Education_PPT_template_2019</Template>
  <TotalTime>0</TotalTime>
  <Words>2220</Words>
  <Application>Microsoft Macintosh PowerPoint</Application>
  <PresentationFormat>Widescreen</PresentationFormat>
  <Paragraphs>302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ＭＳ Ｐゴシック</vt:lpstr>
      <vt:lpstr>Arial</vt:lpstr>
      <vt:lpstr>Calibri</vt:lpstr>
      <vt:lpstr>Symbol</vt:lpstr>
      <vt:lpstr>Times New Roman</vt:lpstr>
      <vt:lpstr>Wingdings</vt:lpstr>
      <vt:lpstr>Arm_PPT_Public</vt:lpstr>
      <vt:lpstr>1_Arm_PPT_Public</vt:lpstr>
      <vt:lpstr>Equation</vt:lpstr>
      <vt:lpstr>VISIO</vt:lpstr>
      <vt:lpstr>PowerPoint Presentation</vt:lpstr>
      <vt:lpstr>Learning Objectives</vt:lpstr>
      <vt:lpstr>Power and Energy</vt:lpstr>
      <vt:lpstr>Power in Circuit Elements</vt:lpstr>
      <vt:lpstr>Charging a Capacitor</vt:lpstr>
      <vt:lpstr>Switching Waveforms</vt:lpstr>
      <vt:lpstr>Switching Power</vt:lpstr>
      <vt:lpstr>Activity Factor</vt:lpstr>
      <vt:lpstr>Short Circuit Current</vt:lpstr>
      <vt:lpstr>Power Dissipation Sources</vt:lpstr>
      <vt:lpstr>Dynamic Power Example</vt:lpstr>
      <vt:lpstr>Solution</vt:lpstr>
      <vt:lpstr>Dynamic Power Reduction</vt:lpstr>
      <vt:lpstr>Activity Factor Estimation</vt:lpstr>
      <vt:lpstr>Switching Probability</vt:lpstr>
      <vt:lpstr>Example</vt:lpstr>
      <vt:lpstr>Clock Gating</vt:lpstr>
      <vt:lpstr>Capacitance</vt:lpstr>
      <vt:lpstr>Voltage/Frequency</vt:lpstr>
      <vt:lpstr>Static Power</vt:lpstr>
      <vt:lpstr>Static Power Example</vt:lpstr>
      <vt:lpstr>Solution</vt:lpstr>
      <vt:lpstr>Subthreshold Leakage</vt:lpstr>
      <vt:lpstr>Stack Effect</vt:lpstr>
      <vt:lpstr>Leakage Control</vt:lpstr>
      <vt:lpstr>Gate Leakage</vt:lpstr>
      <vt:lpstr>NAND3 Leakage Example</vt:lpstr>
      <vt:lpstr>Junction Leakage</vt:lpstr>
      <vt:lpstr>Power Gating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CMOS VLSI Design  Lecture 8: Power</dc:title>
  <dc:subject/>
  <dc:creator/>
  <cp:keywords/>
  <dc:description/>
  <cp:lastModifiedBy/>
  <cp:revision>79</cp:revision>
  <dcterms:created xsi:type="dcterms:W3CDTF">2019-04-08T13:00:08Z</dcterms:created>
  <dcterms:modified xsi:type="dcterms:W3CDTF">2024-02-15T17:48:29Z</dcterms:modified>
  <cp:category/>
  <cp:contentStatus>Published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45c40ffca3445d9bf3205a60bd2f6d6">
    <vt:lpwstr>Confidential|28d1025d-1415-4984-b35e-5b79e7d32b5c</vt:lpwstr>
  </property>
  <property fmtid="{D5CDD505-2E9C-101B-9397-08002B2CF9AE}" pid="3" name="TaxKeyword">
    <vt:lpwstr/>
  </property>
  <property fmtid="{D5CDD505-2E9C-101B-9397-08002B2CF9AE}" pid="4" name="_dlc_policyId">
    <vt:lpwstr>0x0101004E4B3E189D714F49A85ED613D6AE4F95|-1756139441</vt:lpwstr>
  </property>
  <property fmtid="{D5CDD505-2E9C-101B-9397-08002B2CF9AE}" pid="5" name="_dlc_DocIdItemGuid">
    <vt:lpwstr>e89a121e-355c-4cb1-879e-045fefeb8c84</vt:lpwstr>
  </property>
  <property fmtid="{D5CDD505-2E9C-101B-9397-08002B2CF9AE}" pid="6" name="_dlc_ItemStageId">
    <vt:lpwstr>1</vt:lpwstr>
  </property>
  <property fmtid="{D5CDD505-2E9C-101B-9397-08002B2CF9AE}" pid="7" name="j60c3ced31bb40378c6254d49035d966">
    <vt:lpwstr>2015|ee47c3e7-6a69-4f36-9adf-1007c8d399a4</vt:lpwstr>
  </property>
  <property fmtid="{D5CDD505-2E9C-101B-9397-08002B2CF9AE}" pid="8" name="vti_description">
    <vt:lpwstr/>
  </property>
  <property fmtid="{D5CDD505-2E9C-101B-9397-08002B2CF9AE}" pid="9" name="WorkflowChangePath">
    <vt:lpwstr>1069b4ef-e6f3-4ad7-8c8e-772136578697,10;</vt:lpwstr>
  </property>
  <property fmtid="{D5CDD505-2E9C-101B-9397-08002B2CF9AE}" pid="10" name="Confidentiality">
    <vt:lpwstr>1;#Confidential|28d1025d-1415-4984-b35e-5b79e7d32b5c</vt:lpwstr>
  </property>
  <property fmtid="{D5CDD505-2E9C-101B-9397-08002B2CF9AE}" pid="11" name="ContentTypeId">
    <vt:lpwstr>0x0101005C6975769EB1684CAB07571CAE07A11B0100BC81FA0C64ACC243A77959D9266C7751</vt:lpwstr>
  </property>
  <property fmtid="{D5CDD505-2E9C-101B-9397-08002B2CF9AE}" pid="12" name="Calendar Year">
    <vt:lpwstr>7;#2017|58467e81-5d99-44a5-abb5-12a016b65e9e</vt:lpwstr>
  </property>
  <property fmtid="{D5CDD505-2E9C-101B-9397-08002B2CF9AE}" pid="13" name="TaxCatchAll">
    <vt:lpwstr/>
  </property>
  <property fmtid="{D5CDD505-2E9C-101B-9397-08002B2CF9AE}" pid="14" name="TaxKeywordTaxHTField">
    <vt:lpwstr/>
  </property>
  <property fmtid="{D5CDD505-2E9C-101B-9397-08002B2CF9AE}" pid="15" name="ItemRetentionFormula">
    <vt:lpwstr/>
  </property>
  <property fmtid="{D5CDD505-2E9C-101B-9397-08002B2CF9AE}" pid="16" name="_dlc_LastRun">
    <vt:lpwstr>08/15/2015 23:02:11</vt:lpwstr>
  </property>
</Properties>
</file>