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431" r:id="rId6"/>
    <p:sldMasterId id="2147485514" r:id="rId7"/>
  </p:sldMasterIdLst>
  <p:notesMasterIdLst>
    <p:notesMasterId r:id="rId37"/>
  </p:notesMasterIdLst>
  <p:handoutMasterIdLst>
    <p:handoutMasterId r:id="rId38"/>
  </p:handoutMasterIdLst>
  <p:sldIdLst>
    <p:sldId id="371" r:id="rId8"/>
    <p:sldId id="372" r:id="rId9"/>
    <p:sldId id="259" r:id="rId10"/>
    <p:sldId id="262" r:id="rId11"/>
    <p:sldId id="258" r:id="rId12"/>
    <p:sldId id="265" r:id="rId13"/>
    <p:sldId id="266" r:id="rId14"/>
    <p:sldId id="280" r:id="rId15"/>
    <p:sldId id="279" r:id="rId16"/>
    <p:sldId id="321" r:id="rId17"/>
    <p:sldId id="281" r:id="rId18"/>
    <p:sldId id="322" r:id="rId19"/>
    <p:sldId id="323" r:id="rId20"/>
    <p:sldId id="300" r:id="rId21"/>
    <p:sldId id="301" r:id="rId22"/>
    <p:sldId id="302" r:id="rId23"/>
    <p:sldId id="303" r:id="rId24"/>
    <p:sldId id="305" r:id="rId25"/>
    <p:sldId id="306" r:id="rId26"/>
    <p:sldId id="307" r:id="rId27"/>
    <p:sldId id="308" r:id="rId28"/>
    <p:sldId id="309" r:id="rId29"/>
    <p:sldId id="310" r:id="rId30"/>
    <p:sldId id="311" r:id="rId31"/>
    <p:sldId id="312" r:id="rId32"/>
    <p:sldId id="313" r:id="rId33"/>
    <p:sldId id="314" r:id="rId34"/>
    <p:sldId id="315" r:id="rId35"/>
    <p:sldId id="320" r:id="rId36"/>
  </p:sldIdLst>
  <p:sldSz cx="12192000" cy="6858000"/>
  <p:notesSz cx="6858000" cy="2352675"/>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4" clrIdx="0">
    <p:extLst>
      <p:ext uri="{19B8F6BF-5375-455C-9EA6-DF929625EA0E}">
        <p15:presenceInfo xmlns:p15="http://schemas.microsoft.com/office/powerpoint/2012/main" userId="Auth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1DE"/>
    <a:srgbClr val="E5ECEB"/>
    <a:srgbClr val="95D600"/>
    <a:srgbClr val="FF6B00"/>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98C667-3997-5746-B340-856CDCE2E2EA}" v="2" dt="2024-02-27T18:10:25.484"/>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59592" autoAdjust="0"/>
  </p:normalViewPr>
  <p:slideViewPr>
    <p:cSldViewPr snapToGrid="0">
      <p:cViewPr varScale="1">
        <p:scale>
          <a:sx n="73" d="100"/>
          <a:sy n="73" d="100"/>
        </p:scale>
        <p:origin x="2336" y="19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2752"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commentAuthors" Target="commentAuthors.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heme" Target="theme/theme1.xml"/><Relationship Id="rId7" Type="http://schemas.openxmlformats.org/officeDocument/2006/relationships/slideMaster" Target="slideMasters/slideMaster2.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ableStyles" Target="tableStyles.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2/27/24</a:t>
            </a:fld>
            <a:endParaRPr lang="en-US" altLang="en-US" dirty="0"/>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dirty="0"/>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2/27/24</a:t>
            </a:fld>
            <a:endParaRPr lang="en-US" altLang="en-US" dirty="0"/>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dirty="0"/>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t>Hello and welcome to CMOS VLSI Design course; today, our focus will be in Scaling.</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dirty="0"/>
          </a:p>
        </p:txBody>
      </p:sp>
    </p:spTree>
    <p:extLst>
      <p:ext uri="{BB962C8B-B14F-4D97-AF65-F5344CB8AC3E}">
        <p14:creationId xmlns:p14="http://schemas.microsoft.com/office/powerpoint/2010/main" val="15628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4B923F60-3B87-FC4F-9206-750974D5279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83C1BC3-765B-3C42-B131-DDBF45451BDA}" type="slidenum">
              <a:rPr lang="en-US" altLang="en-US"/>
              <a:pPr>
                <a:spcBef>
                  <a:spcPct val="0"/>
                </a:spcBef>
              </a:pPr>
              <a:t>10</a:t>
            </a:fld>
            <a:endParaRPr lang="en-US" altLang="en-US" dirty="0"/>
          </a:p>
        </p:txBody>
      </p:sp>
      <p:sp>
        <p:nvSpPr>
          <p:cNvPr id="35842" name="Rectangle 2">
            <a:extLst>
              <a:ext uri="{FF2B5EF4-FFF2-40B4-BE49-F238E27FC236}">
                <a16:creationId xmlns:a16="http://schemas.microsoft.com/office/drawing/2014/main" id="{FE82312E-1347-074E-B16D-C5B17C34F6E5}"/>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57E0A507-F5DB-B745-B9D1-AFDB73B27E6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dirty="0">
                <a:latin typeface="+mj-lt"/>
                <a:ea typeface="ＭＳ Ｐゴシック"/>
                <a:cs typeface="Times New Roman"/>
              </a:rPr>
              <a:t>Oxide thickness and VDD scaling have slowed since the 65-nanometer process. In the case of tox, we are limited by tunneling current, 4 atomic layers thick for gates, and high-k dielectrics have helped continued scaling of effective oxide thickness. </a:t>
            </a:r>
          </a:p>
          <a:p>
            <a:pPr marL="0" marR="0" lvl="0" indent="0" algn="l" defTabSz="914400" rtl="0" eaLnBrk="1" fontAlgn="base" latinLnBrk="0" hangingPunct="1">
              <a:lnSpc>
                <a:spcPct val="100000"/>
              </a:lnSpc>
              <a:spcBef>
                <a:spcPts val="600"/>
              </a:spcBef>
              <a:spcAft>
                <a:spcPct val="0"/>
              </a:spcAft>
              <a:buClrTx/>
              <a:buSzTx/>
              <a:buFontTx/>
              <a:buNone/>
              <a:tabLst/>
              <a:defRPr/>
            </a:pPr>
            <a:endParaRPr lang="en-US" altLang="en-US" dirty="0">
              <a:latin typeface="+mj-lt"/>
              <a:ea typeface="ＭＳ Ｐゴシック"/>
              <a:cs typeface="Times New Roman"/>
            </a:endParaRPr>
          </a:p>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dirty="0">
                <a:latin typeface="+mj-lt"/>
                <a:ea typeface="ＭＳ Ｐゴシック"/>
                <a:cs typeface="Times New Roman"/>
              </a:rPr>
              <a:t>Due to challenges with SRAM cell stability at low </a:t>
            </a:r>
            <a:r>
              <a:rPr lang="en-US" altLang="en-US" dirty="0" err="1">
                <a:latin typeface="+mj-lt"/>
                <a:ea typeface="ＭＳ Ｐゴシック"/>
                <a:cs typeface="Times New Roman"/>
              </a:rPr>
              <a:t>Vdd</a:t>
            </a:r>
            <a:r>
              <a:rPr lang="en-US" altLang="en-US" dirty="0">
                <a:latin typeface="+mj-lt"/>
                <a:ea typeface="ＭＳ Ｐゴシック"/>
                <a:cs typeface="Times New Roman"/>
              </a:rPr>
              <a:t>, the rate of </a:t>
            </a:r>
            <a:r>
              <a:rPr lang="en-US" altLang="en-US" dirty="0" err="1">
                <a:latin typeface="+mj-lt"/>
                <a:ea typeface="ＭＳ Ｐゴシック"/>
                <a:cs typeface="Times New Roman"/>
              </a:rPr>
              <a:t>Vdd</a:t>
            </a:r>
            <a:r>
              <a:rPr lang="en-US" altLang="en-US" dirty="0">
                <a:latin typeface="+mj-lt"/>
                <a:ea typeface="ＭＳ Ｐゴシック"/>
                <a:cs typeface="Times New Roman"/>
              </a:rPr>
              <a:t> scaling has slowed down since 65nm .</a:t>
            </a:r>
          </a:p>
          <a:p>
            <a:pPr marL="0" marR="0" lvl="0" indent="0" algn="l" defTabSz="914400" rtl="0" eaLnBrk="1" fontAlgn="base" latinLnBrk="0" hangingPunct="1">
              <a:lnSpc>
                <a:spcPct val="100000"/>
              </a:lnSpc>
              <a:spcBef>
                <a:spcPts val="600"/>
              </a:spcBef>
              <a:spcAft>
                <a:spcPct val="0"/>
              </a:spcAft>
              <a:buClrTx/>
              <a:buSzTx/>
              <a:buFontTx/>
              <a:buNone/>
              <a:tabLst/>
              <a:defRPr/>
            </a:pPr>
            <a:endParaRPr lang="en-US" altLang="en-US" dirty="0">
              <a:latin typeface="+mj-lt"/>
              <a:ea typeface="ＭＳ Ｐゴシック"/>
              <a:cs typeface="Times New Roman"/>
            </a:endParaRPr>
          </a:p>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dirty="0">
                <a:latin typeface="+mj-lt"/>
                <a:ea typeface="ＭＳ Ｐゴシック"/>
                <a:cs typeface="Times New Roman"/>
              </a:rPr>
              <a:t>In Dennard scaling, cost, speed, power will all improve. For processes below 65 nm, some designers are left to choose just two out of the three (cost, speed, power).</a:t>
            </a:r>
          </a:p>
          <a:p>
            <a:pPr marL="0" marR="0" lvl="0" indent="0" algn="l" defTabSz="914400" rtl="0" eaLnBrk="1" fontAlgn="base" latinLnBrk="0" hangingPunct="1">
              <a:lnSpc>
                <a:spcPct val="100000"/>
              </a:lnSpc>
              <a:spcBef>
                <a:spcPts val="600"/>
              </a:spcBef>
              <a:spcAft>
                <a:spcPct val="0"/>
              </a:spcAft>
              <a:buClrTx/>
              <a:buSzTx/>
              <a:buFontTx/>
              <a:buNone/>
              <a:tabLst/>
              <a:defRPr/>
            </a:pPr>
            <a:endParaRPr lang="en-US" altLang="en-US" dirty="0">
              <a:latin typeface="+mj-lt"/>
              <a:ea typeface="ＭＳ Ｐゴシック" panose="020B0600070205080204" pitchFamily="34" charset="-128"/>
            </a:endParaRPr>
          </a:p>
        </p:txBody>
      </p:sp>
    </p:spTree>
    <p:extLst>
      <p:ext uri="{BB962C8B-B14F-4D97-AF65-F5344CB8AC3E}">
        <p14:creationId xmlns:p14="http://schemas.microsoft.com/office/powerpoint/2010/main" val="262356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6CF31C89-248E-6348-9F05-E1E9B532696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4041512-DC43-D54D-A8EC-731C43D56A8A}" type="slidenum">
              <a:rPr lang="en-US" altLang="en-US"/>
              <a:pPr>
                <a:spcBef>
                  <a:spcPct val="0"/>
                </a:spcBef>
              </a:pPr>
              <a:t>11</a:t>
            </a:fld>
            <a:endParaRPr lang="en-US" altLang="en-US" dirty="0"/>
          </a:p>
        </p:txBody>
      </p:sp>
      <p:sp>
        <p:nvSpPr>
          <p:cNvPr id="37890" name="Rectangle 2">
            <a:extLst>
              <a:ext uri="{FF2B5EF4-FFF2-40B4-BE49-F238E27FC236}">
                <a16:creationId xmlns:a16="http://schemas.microsoft.com/office/drawing/2014/main" id="{9C8C09ED-A62D-874B-8DBE-CA2254340942}"/>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B868BAB6-1FD0-6543-968C-0B6D9919828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ea typeface="ＭＳ Ｐゴシック"/>
                <a:cs typeface="Calibri"/>
              </a:rPr>
              <a:t>Wires scale as well. </a:t>
            </a:r>
          </a:p>
          <a:p>
            <a:endParaRPr lang="en-US" dirty="0"/>
          </a:p>
          <a:p>
            <a:r>
              <a:rPr lang="en-US" dirty="0">
                <a:ea typeface="ＭＳ Ｐゴシック"/>
                <a:cs typeface="Calibri"/>
              </a:rPr>
              <a:t>For wire cross-section, the width, spacing, and thickness scale equally to maintain an aspect ratio close to 2. </a:t>
            </a:r>
          </a:p>
          <a:p>
            <a:endParaRPr lang="en-US" dirty="0">
              <a:cs typeface="Calibri"/>
            </a:endParaRPr>
          </a:p>
          <a:p>
            <a:r>
              <a:rPr lang="en-US" dirty="0">
                <a:ea typeface="ＭＳ Ｐゴシック"/>
                <a:cs typeface="Calibri"/>
              </a:rPr>
              <a:t>For wire length, local and scaled wires scale with feature size, but global interconnect do not scale with feature size. The die size is increasing and thus, the global wires may get longer.</a:t>
            </a:r>
          </a:p>
        </p:txBody>
      </p:sp>
    </p:spTree>
    <p:extLst>
      <p:ext uri="{BB962C8B-B14F-4D97-AF65-F5344CB8AC3E}">
        <p14:creationId xmlns:p14="http://schemas.microsoft.com/office/powerpoint/2010/main" val="990535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17FF1736-1966-5247-9DC8-97FC08BEE6B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8A9F6B2-35E4-174E-A477-0EC9BD975295}" type="slidenum">
              <a:rPr lang="en-US" altLang="en-US"/>
              <a:pPr>
                <a:spcBef>
                  <a:spcPct val="0"/>
                </a:spcBef>
              </a:pPr>
              <a:t>12</a:t>
            </a:fld>
            <a:endParaRPr lang="en-US" altLang="en-US" dirty="0"/>
          </a:p>
        </p:txBody>
      </p:sp>
      <p:sp>
        <p:nvSpPr>
          <p:cNvPr id="39938" name="Rectangle 2">
            <a:extLst>
              <a:ext uri="{FF2B5EF4-FFF2-40B4-BE49-F238E27FC236}">
                <a16:creationId xmlns:a16="http://schemas.microsoft.com/office/drawing/2014/main" id="{78DA4AC2-3A96-8343-BE0A-27EB8DB15480}"/>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6D830732-FD28-E741-A0AC-A7AB026C19D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Here you can find the interconnect scaling of the parameter along with its sensitivity and scale factor</a:t>
            </a:r>
            <a:r>
              <a:rPr lang="en-US" altLang="en-US" b="1" dirty="0">
                <a:latin typeface="Times New Roman" panose="02020603050405020304" pitchFamily="18" charset="0"/>
                <a:ea typeface="ＭＳ Ｐゴシック" panose="020B0600070205080204" pitchFamily="34" charset="-128"/>
              </a:rPr>
              <a:t>.</a:t>
            </a:r>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417465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61D395B9-8CC1-074F-8FE8-98EC9D58D64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B8F21C0-CCFC-9D40-BCE3-6F79DCE86551}" type="slidenum">
              <a:rPr lang="en-US" altLang="en-US"/>
              <a:pPr>
                <a:spcBef>
                  <a:spcPct val="0"/>
                </a:spcBef>
              </a:pPr>
              <a:t>13</a:t>
            </a:fld>
            <a:endParaRPr lang="en-US" altLang="en-US" dirty="0"/>
          </a:p>
        </p:txBody>
      </p:sp>
      <p:sp>
        <p:nvSpPr>
          <p:cNvPr id="41986" name="Rectangle 2">
            <a:extLst>
              <a:ext uri="{FF2B5EF4-FFF2-40B4-BE49-F238E27FC236}">
                <a16:creationId xmlns:a16="http://schemas.microsoft.com/office/drawing/2014/main" id="{CB475829-A395-0A4F-997A-4E306E986926}"/>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93ADADA1-392F-BA4E-9041-9DCEED5C2C6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panose="02020603050405020304" pitchFamily="18" charset="0"/>
                <a:ea typeface="ＭＳ Ｐゴシック" panose="020B0600070205080204" pitchFamily="34" charset="-128"/>
              </a:rPr>
              <a:t>We have an interconnect delay table as well for getting the sensitivity, local/semiglobal</a:t>
            </a:r>
            <a:r>
              <a:rPr lang="en-US" altLang="en-US" b="1" dirty="0">
                <a:latin typeface="Times New Roman" panose="02020603050405020304" pitchFamily="18" charset="0"/>
                <a:ea typeface="ＭＳ Ｐゴシック" panose="020B0600070205080204" pitchFamily="34" charset="-128"/>
              </a:rPr>
              <a:t>,</a:t>
            </a:r>
            <a:r>
              <a:rPr lang="en-US" altLang="en-US" dirty="0">
                <a:latin typeface="Times New Roman" panose="02020603050405020304" pitchFamily="18" charset="0"/>
                <a:ea typeface="ＭＳ Ｐゴシック" panose="020B0600070205080204" pitchFamily="34" charset="-128"/>
              </a:rPr>
              <a:t> and global</a:t>
            </a:r>
            <a:r>
              <a:rPr lang="en-US" altLang="en-US" b="1" dirty="0">
                <a:latin typeface="Times New Roman" panose="02020603050405020304" pitchFamily="18" charset="0"/>
                <a:ea typeface="ＭＳ Ｐゴシック" panose="020B0600070205080204" pitchFamily="34" charset="-128"/>
              </a:rPr>
              <a:t>.</a:t>
            </a:r>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979038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14DD877D-9155-6243-9642-5AA9EFA7C60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7B5EFD0-5251-BF43-A655-5C01F1960576}" type="slidenum">
              <a:rPr lang="en-US" altLang="en-US"/>
              <a:pPr>
                <a:spcBef>
                  <a:spcPct val="0"/>
                </a:spcBef>
              </a:pPr>
              <a:t>14</a:t>
            </a:fld>
            <a:endParaRPr lang="en-US" altLang="en-US" dirty="0"/>
          </a:p>
        </p:txBody>
      </p:sp>
      <p:sp>
        <p:nvSpPr>
          <p:cNvPr id="44034" name="Rectangle 2">
            <a:extLst>
              <a:ext uri="{FF2B5EF4-FFF2-40B4-BE49-F238E27FC236}">
                <a16:creationId xmlns:a16="http://schemas.microsoft.com/office/drawing/2014/main" id="{7CA48D15-F53D-9043-8D67-7E16DB2C4CC7}"/>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12EE0344-AB9D-D84C-9E35-20A430896D1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0" dirty="0">
                <a:latin typeface="+mj-lt"/>
                <a:ea typeface="ＭＳ Ｐゴシック" panose="020B0600070205080204" pitchFamily="34" charset="-128"/>
              </a:rPr>
              <a:t>Something that we can appreciate about wire scaling:</a:t>
            </a:r>
          </a:p>
          <a:p>
            <a:pPr eaLnBrk="1" hangingPunct="1"/>
            <a:endParaRPr lang="en-US" altLang="en-US" b="0" dirty="0">
              <a:latin typeface="+mj-lt"/>
              <a:ea typeface="ＭＳ Ｐゴシック" panose="020B0600070205080204" pitchFamily="34" charset="-128"/>
            </a:endParaRPr>
          </a:p>
          <a:p>
            <a:pPr eaLnBrk="1" hangingPunct="1"/>
            <a:r>
              <a:rPr lang="en-US" altLang="en-US" b="0" dirty="0">
                <a:latin typeface="+mj-lt"/>
                <a:ea typeface="ＭＳ Ｐゴシック" panose="020B0600070205080204" pitchFamily="34" charset="-128"/>
              </a:rPr>
              <a:t>Capacitance per micron is still constant, which is about 0.2 femtofarads per micrometer or a fifth of the gate capacitance.</a:t>
            </a:r>
          </a:p>
          <a:p>
            <a:pPr eaLnBrk="1" hangingPunct="1"/>
            <a:endParaRPr lang="en-US" altLang="en-US" b="0" dirty="0">
              <a:latin typeface="+mj-lt"/>
              <a:ea typeface="ＭＳ Ｐゴシック" panose="020B0600070205080204" pitchFamily="34" charset="-128"/>
            </a:endParaRPr>
          </a:p>
          <a:p>
            <a:pPr eaLnBrk="1" hangingPunct="1"/>
            <a:r>
              <a:rPr lang="en-US" altLang="en-US" b="0" dirty="0">
                <a:latin typeface="+mj-lt"/>
                <a:ea typeface="ＭＳ Ｐゴシック" panose="020B0600070205080204" pitchFamily="34" charset="-128"/>
              </a:rPr>
              <a:t>Local wires are getting faster and global wires are getting slower.</a:t>
            </a:r>
          </a:p>
          <a:p>
            <a:pPr eaLnBrk="1" hangingPunct="1"/>
            <a:endParaRPr lang="en-US" altLang="en-US" b="0" dirty="0">
              <a:latin typeface="+mj-lt"/>
              <a:ea typeface="ＭＳ Ｐゴシック" panose="020B0600070205080204" pitchFamily="34" charset="-128"/>
            </a:endParaRPr>
          </a:p>
        </p:txBody>
      </p:sp>
    </p:spTree>
    <p:extLst>
      <p:ext uri="{BB962C8B-B14F-4D97-AF65-F5344CB8AC3E}">
        <p14:creationId xmlns:p14="http://schemas.microsoft.com/office/powerpoint/2010/main" val="17877014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003A6D03-B4B5-454B-B52F-1C23CC23105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3A75834-C6EF-3146-AD60-228F83C22F7D}" type="slidenum">
              <a:rPr lang="en-US" altLang="en-US"/>
              <a:pPr>
                <a:spcBef>
                  <a:spcPct val="0"/>
                </a:spcBef>
              </a:pPr>
              <a:t>15</a:t>
            </a:fld>
            <a:endParaRPr lang="en-US" altLang="en-US" dirty="0"/>
          </a:p>
        </p:txBody>
      </p:sp>
      <p:sp>
        <p:nvSpPr>
          <p:cNvPr id="46082" name="Rectangle 2">
            <a:extLst>
              <a:ext uri="{FF2B5EF4-FFF2-40B4-BE49-F238E27FC236}">
                <a16:creationId xmlns:a16="http://schemas.microsoft.com/office/drawing/2014/main" id="{44140FEC-EF83-3A46-8138-969258294820}"/>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E87FD5F9-A76B-EE42-A526-CB5C190C882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latin typeface="Times New Roman" panose="02020603050405020304" pitchFamily="18" charset="0"/>
                <a:ea typeface="ＭＳ Ｐゴシック" panose="020B0600070205080204" pitchFamily="34" charset="-128"/>
              </a:rPr>
              <a:t>The International Technology Roadmap for Semiconductors is a set of documents in which we can find the prediction of the evolution of the market for the IC production</a:t>
            </a:r>
            <a:r>
              <a:rPr lang="en-GB" altLang="en-US" b="1" dirty="0">
                <a:latin typeface="Times New Roman" panose="02020603050405020304" pitchFamily="18" charset="0"/>
                <a:ea typeface="ＭＳ Ｐゴシック" panose="020B0600070205080204" pitchFamily="34" charset="-128"/>
              </a:rPr>
              <a:t>.</a:t>
            </a:r>
            <a:r>
              <a:rPr lang="en-GB" altLang="en-US" dirty="0">
                <a:latin typeface="Times New Roman" panose="02020603050405020304" pitchFamily="18" charset="0"/>
                <a:ea typeface="ＭＳ Ｐゴシック" panose="020B0600070205080204" pitchFamily="34" charset="-128"/>
              </a:rPr>
              <a:t> </a:t>
            </a:r>
          </a:p>
          <a:p>
            <a:pPr eaLnBrk="1" hangingPunct="1"/>
            <a:endParaRPr lang="en-US"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286105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725F4E40-3212-3E4F-BC36-1176222AFF9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39D2E16-699D-694A-938E-2FC1E32D3E9F}" type="slidenum">
              <a:rPr lang="en-US" altLang="en-US"/>
              <a:pPr>
                <a:spcBef>
                  <a:spcPct val="0"/>
                </a:spcBef>
              </a:pPr>
              <a:t>16</a:t>
            </a:fld>
            <a:endParaRPr lang="en-US" altLang="en-US" dirty="0"/>
          </a:p>
        </p:txBody>
      </p:sp>
      <p:sp>
        <p:nvSpPr>
          <p:cNvPr id="48130" name="Rectangle 2">
            <a:extLst>
              <a:ext uri="{FF2B5EF4-FFF2-40B4-BE49-F238E27FC236}">
                <a16:creationId xmlns:a16="http://schemas.microsoft.com/office/drawing/2014/main" id="{E3ADBD01-127F-2B45-A05D-688300C5AC5A}"/>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B14F03B8-2C07-BD47-9BF1-074964C4CCF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0" dirty="0">
                <a:latin typeface="Times New Roman" panose="02020603050405020304" pitchFamily="18" charset="0"/>
                <a:ea typeface="ＭＳ Ｐゴシック" panose="020B0600070205080204" pitchFamily="34" charset="-128"/>
              </a:rPr>
              <a:t>Scaling has some implication like the improved performance, interconnect and power woes, productivity challenges, and physical limits.</a:t>
            </a:r>
          </a:p>
          <a:p>
            <a:pPr eaLnBrk="1" hangingPunct="1"/>
            <a:endParaRPr lang="en-US" altLang="en-US" b="0"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318505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86543DB6-80F6-474B-B54C-26D41B00444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D4ACD74-0BE6-AA42-8073-33146AF7E1D0}" type="slidenum">
              <a:rPr lang="en-US" altLang="en-US"/>
              <a:pPr>
                <a:spcBef>
                  <a:spcPct val="0"/>
                </a:spcBef>
              </a:pPr>
              <a:t>17</a:t>
            </a:fld>
            <a:endParaRPr lang="en-US" altLang="en-US" dirty="0"/>
          </a:p>
        </p:txBody>
      </p:sp>
      <p:sp>
        <p:nvSpPr>
          <p:cNvPr id="50178" name="Rectangle 2">
            <a:extLst>
              <a:ext uri="{FF2B5EF4-FFF2-40B4-BE49-F238E27FC236}">
                <a16:creationId xmlns:a16="http://schemas.microsoft.com/office/drawing/2014/main" id="{D40FA276-0C2E-3D44-9D2D-3F8D58E5F444}"/>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AAAEB73-E008-4C43-A10B-10D5C1D86B9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In the case of the cost, this has been improving due to the Moore’s law. For instance, in the 1968, you will pay $1 for 1 transistor, but in 2003, $0.01 bought you 100,000 transistors. </a:t>
            </a:r>
            <a:endParaRPr lang="en-US" altLang="en-US" dirty="0">
              <a:latin typeface="Times New Roman" panose="02020603050405020304" pitchFamily="18" charset="0"/>
              <a:ea typeface="ＭＳ Ｐゴシック" panose="020B0600070205080204" pitchFamily="34" charset="-128"/>
              <a:cs typeface="Times New Roman"/>
            </a:endParaRPr>
          </a:p>
        </p:txBody>
      </p:sp>
    </p:spTree>
    <p:extLst>
      <p:ext uri="{BB962C8B-B14F-4D97-AF65-F5344CB8AC3E}">
        <p14:creationId xmlns:p14="http://schemas.microsoft.com/office/powerpoint/2010/main" val="2481170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A2369143-1BFF-994B-A573-4DCE37E6A40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15CD979-B4D8-0343-B9E0-82B7871CF1EC}" type="slidenum">
              <a:rPr lang="en-US" altLang="en-US"/>
              <a:pPr>
                <a:spcBef>
                  <a:spcPct val="0"/>
                </a:spcBef>
              </a:pPr>
              <a:t>18</a:t>
            </a:fld>
            <a:endParaRPr lang="en-US" altLang="en-US" dirty="0"/>
          </a:p>
        </p:txBody>
      </p:sp>
      <p:sp>
        <p:nvSpPr>
          <p:cNvPr id="52226" name="Rectangle 2">
            <a:extLst>
              <a:ext uri="{FF2B5EF4-FFF2-40B4-BE49-F238E27FC236}">
                <a16:creationId xmlns:a16="http://schemas.microsoft.com/office/drawing/2014/main" id="{4C7141BE-5E87-5A48-AE92-425789074CEA}"/>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C66D2E86-58E7-F342-A889-C7E47F698F7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In 1997, the Semiconductor Industry Association forecasted that delay would reach a minimum at 250-180 nanometer process, and then, it will become worse because of wires. This scale is misleading for global wires. </a:t>
            </a:r>
            <a:endParaRPr lang="en-US" altLang="en-US" dirty="0">
              <a:latin typeface="Times New Roman" panose="02020603050405020304" pitchFamily="18" charset="0"/>
              <a:ea typeface="ＭＳ Ｐゴシック" panose="020B0600070205080204" pitchFamily="34" charset="-128"/>
              <a:cs typeface="Times New Roman"/>
            </a:endParaRPr>
          </a:p>
        </p:txBody>
      </p:sp>
    </p:spTree>
    <p:extLst>
      <p:ext uri="{BB962C8B-B14F-4D97-AF65-F5344CB8AC3E}">
        <p14:creationId xmlns:p14="http://schemas.microsoft.com/office/powerpoint/2010/main" val="41768975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4B4E9E67-D98B-5748-BA89-7C418DF84C7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AE6313A-C10F-174F-8931-F52805792D45}" type="slidenum">
              <a:rPr lang="en-US" altLang="en-US"/>
              <a:pPr>
                <a:spcBef>
                  <a:spcPct val="0"/>
                </a:spcBef>
              </a:pPr>
              <a:t>19</a:t>
            </a:fld>
            <a:endParaRPr lang="en-US" altLang="en-US" dirty="0"/>
          </a:p>
        </p:txBody>
      </p:sp>
      <p:sp>
        <p:nvSpPr>
          <p:cNvPr id="54274" name="Rectangle 2">
            <a:extLst>
              <a:ext uri="{FF2B5EF4-FFF2-40B4-BE49-F238E27FC236}">
                <a16:creationId xmlns:a16="http://schemas.microsoft.com/office/drawing/2014/main" id="{927F3668-B068-B347-9187-9D11CF5FFBA0}"/>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F64E8FC0-8DDA-C141-9BA2-FA0AE84557B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latin typeface="Times New Roman" panose="02020603050405020304" pitchFamily="18" charset="0"/>
                <a:ea typeface="ＭＳ Ｐゴシック" panose="020B0600070205080204" pitchFamily="34" charset="-128"/>
              </a:rPr>
              <a:t>Due to issues such as clock skew and timing requirements a signal cannot be sent across a large fast chip in one clock cycle anymore, but by careful design and planning, this can be achieved.</a:t>
            </a:r>
          </a:p>
        </p:txBody>
      </p:sp>
    </p:spTree>
    <p:extLst>
      <p:ext uri="{BB962C8B-B14F-4D97-AF65-F5344CB8AC3E}">
        <p14:creationId xmlns:p14="http://schemas.microsoft.com/office/powerpoint/2010/main" val="1646484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516C1422-85A1-564D-A764-8011C09BC2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473C604-78E2-8746-95AF-3A1BD13D1B85}" type="slidenum">
              <a:rPr lang="en-US" altLang="en-US" sz="1300"/>
              <a:pPr>
                <a:spcBef>
                  <a:spcPct val="0"/>
                </a:spcBef>
              </a:pPr>
              <a:t>2</a:t>
            </a:fld>
            <a:endParaRPr lang="en-US" altLang="en-US" sz="1300" dirty="0"/>
          </a:p>
        </p:txBody>
      </p:sp>
      <p:sp>
        <p:nvSpPr>
          <p:cNvPr id="19458" name="Rectangle 2">
            <a:extLst>
              <a:ext uri="{FF2B5EF4-FFF2-40B4-BE49-F238E27FC236}">
                <a16:creationId xmlns:a16="http://schemas.microsoft.com/office/drawing/2014/main" id="{CFA283B3-98F9-354A-AC44-B554D6E4A5BB}"/>
              </a:ext>
            </a:extLst>
          </p:cNvPr>
          <p:cNvSpPr>
            <a:spLocks noGrp="1" noRot="1" noChangeAspect="1" noChangeArrowheads="1" noTextEdit="1"/>
          </p:cNvSpPr>
          <p:nvPr>
            <p:ph type="sldImg"/>
          </p:nvPr>
        </p:nvSpPr>
        <p:spPr>
          <a:ln/>
        </p:spPr>
      </p:sp>
      <p:sp>
        <p:nvSpPr>
          <p:cNvPr id="171011" name="Rectangle 3">
            <a:extLst>
              <a:ext uri="{FF2B5EF4-FFF2-40B4-BE49-F238E27FC236}">
                <a16:creationId xmlns:a16="http://schemas.microsoft.com/office/drawing/2014/main" id="{CD10E155-59CB-5842-BAA2-1B9C8ED780C2}"/>
              </a:ext>
            </a:extLst>
          </p:cNvPr>
          <p:cNvSpPr>
            <a:spLocks noGrp="1" noChangeArrowheads="1"/>
          </p:cNvSpPr>
          <p:nvPr>
            <p:ph type="body" idx="1"/>
          </p:nvPr>
        </p:nvSpPr>
        <p:spPr/>
        <p:txBody>
          <a:bodyPr/>
          <a:lstStyle/>
          <a:p>
            <a:pPr eaLnBrk="1" hangingPunct="1">
              <a:defRPr/>
            </a:pPr>
            <a:r>
              <a:rPr lang="en-US" dirty="0">
                <a:latin typeface="+mj-lt"/>
                <a:ea typeface="ＭＳ Ｐゴシック"/>
                <a:cs typeface="+mn-cs"/>
              </a:rPr>
              <a:t>By the end of this lecture, you should be able to:</a:t>
            </a:r>
            <a:endParaRPr lang="en-US" dirty="0">
              <a:latin typeface="+mj-lt"/>
              <a:ea typeface="ＭＳ Ｐゴシック"/>
              <a:cs typeface="Calibri"/>
            </a:endParaRPr>
          </a:p>
          <a:p>
            <a:pPr marL="171450" indent="-171450">
              <a:buFont typeface="Arial" panose="020B0604020202020204" pitchFamily="34" charset="0"/>
              <a:buChar char="•"/>
            </a:pPr>
            <a:r>
              <a:rPr lang="en-US" sz="1800" dirty="0">
                <a:effectLst/>
                <a:latin typeface="+mj-lt"/>
                <a:ea typeface="DengXian" panose="03000509000000000000" pitchFamily="65" charset="-122"/>
                <a:cs typeface="Times New Roman" panose="02020603050405020304" pitchFamily="18" charset="0"/>
              </a:rPr>
              <a:t>Describe the effects of technology scaling on the number and cost of transistors power dissipation in devices.</a:t>
            </a:r>
            <a:endParaRPr lang="en-US" dirty="0">
              <a:latin typeface="+mj-lt"/>
              <a:cs typeface="Calibri"/>
            </a:endParaRPr>
          </a:p>
        </p:txBody>
      </p:sp>
    </p:spTree>
    <p:extLst>
      <p:ext uri="{BB962C8B-B14F-4D97-AF65-F5344CB8AC3E}">
        <p14:creationId xmlns:p14="http://schemas.microsoft.com/office/powerpoint/2010/main" val="1157984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96163F6E-17C6-9B40-A3C2-BCC95122C47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9B40005-9713-294E-8543-62B2782FFF36}" type="slidenum">
              <a:rPr lang="en-US" altLang="en-US"/>
              <a:pPr>
                <a:spcBef>
                  <a:spcPct val="0"/>
                </a:spcBef>
              </a:pPr>
              <a:t>20</a:t>
            </a:fld>
            <a:endParaRPr lang="en-US" altLang="en-US" dirty="0"/>
          </a:p>
        </p:txBody>
      </p:sp>
      <p:sp>
        <p:nvSpPr>
          <p:cNvPr id="56322" name="Rectangle 2">
            <a:extLst>
              <a:ext uri="{FF2B5EF4-FFF2-40B4-BE49-F238E27FC236}">
                <a16:creationId xmlns:a16="http://schemas.microsoft.com/office/drawing/2014/main" id="{C4DE986E-5FFC-7E49-A092-8EA4635094E5}"/>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36940B71-0086-B945-A99D-DB4CED84891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Dynamic power required for these ICs is increasing.</a:t>
            </a: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p:txBody>
      </p:sp>
    </p:spTree>
    <p:extLst>
      <p:ext uri="{BB962C8B-B14F-4D97-AF65-F5344CB8AC3E}">
        <p14:creationId xmlns:p14="http://schemas.microsoft.com/office/powerpoint/2010/main" val="20934900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1652B556-54BA-A447-A8EC-5BF133D1693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6610983-0164-F340-8475-3A2AEB14222C}" type="slidenum">
              <a:rPr lang="en-US" altLang="en-US"/>
              <a:pPr>
                <a:spcBef>
                  <a:spcPct val="0"/>
                </a:spcBef>
              </a:pPr>
              <a:t>21</a:t>
            </a:fld>
            <a:endParaRPr lang="en-US" altLang="en-US" dirty="0"/>
          </a:p>
        </p:txBody>
      </p:sp>
      <p:sp>
        <p:nvSpPr>
          <p:cNvPr id="58370" name="Rectangle 2">
            <a:extLst>
              <a:ext uri="{FF2B5EF4-FFF2-40B4-BE49-F238E27FC236}">
                <a16:creationId xmlns:a16="http://schemas.microsoft.com/office/drawing/2014/main" id="{E6B73060-FDFD-D64A-B994-A6C2A6ABF55C}"/>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7A76DACA-2759-E94B-B5E4-D4D29CD564C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Due to the decreased vdd, we are able to reduce dynamic power consumption, protect thin gate oxides from tunneling and short channels.</a:t>
            </a:r>
          </a:p>
          <a:p>
            <a:pPr eaLnBrk="1" hangingPunct="1"/>
            <a:endParaRPr lang="en-US" altLang="en-US" dirty="0">
              <a:latin typeface="Times New Roman"/>
              <a:ea typeface="ＭＳ Ｐゴシック"/>
              <a:cs typeface="Times New Roman"/>
            </a:endParaRPr>
          </a:p>
          <a:p>
            <a:pPr eaLnBrk="1" hangingPunct="1"/>
            <a:r>
              <a:rPr lang="en-US" altLang="en-US" dirty="0">
                <a:latin typeface="Times New Roman"/>
                <a:ea typeface="ＭＳ Ｐゴシック"/>
                <a:cs typeface="Times New Roman"/>
              </a:rPr>
              <a:t>To maintain the device performance, the threshold voltage must decrease, but the downside of reducing the threshold voltage is that it results in an exponential increase leakage current when the transistor is OFF. This is a major challenge that must be addressed in the future as feature size reduces.</a:t>
            </a:r>
          </a:p>
        </p:txBody>
      </p:sp>
    </p:spTree>
    <p:extLst>
      <p:ext uri="{BB962C8B-B14F-4D97-AF65-F5344CB8AC3E}">
        <p14:creationId xmlns:p14="http://schemas.microsoft.com/office/powerpoint/2010/main" val="40921835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295902C6-C816-624D-BC11-CF26EC56E16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4FCA31E-38DD-2549-AD49-14569D2D7DCC}" type="slidenum">
              <a:rPr lang="en-US" altLang="en-US"/>
              <a:pPr>
                <a:spcBef>
                  <a:spcPct val="0"/>
                </a:spcBef>
              </a:pPr>
              <a:t>22</a:t>
            </a:fld>
            <a:endParaRPr lang="en-US" altLang="en-US" dirty="0"/>
          </a:p>
        </p:txBody>
      </p:sp>
      <p:sp>
        <p:nvSpPr>
          <p:cNvPr id="60418" name="Rectangle 2">
            <a:extLst>
              <a:ext uri="{FF2B5EF4-FFF2-40B4-BE49-F238E27FC236}">
                <a16:creationId xmlns:a16="http://schemas.microsoft.com/office/drawing/2014/main" id="{91496910-8BAA-4B42-9235-419A87237EBE}"/>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12F5968E-F081-7044-9228-6CEC1EB7B03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a:cs typeface="Times New Roman"/>
              </a:rPr>
              <a:t>Speaking of productivity, the transistor count is increasing at a faster rate than the productivity of designers. Thus there is a necessity for bigger design team like up to 500 people to design a high-end microprocessor.</a:t>
            </a:r>
          </a:p>
          <a:p>
            <a:pPr eaLnBrk="1" hangingPunct="1"/>
            <a:endParaRPr lang="en-US" altLang="en-US" dirty="0">
              <a:latin typeface="+mj-lt"/>
              <a:ea typeface="ＭＳ Ｐゴシック"/>
              <a:cs typeface="Times New Roman"/>
            </a:endParaRPr>
          </a:p>
          <a:p>
            <a:pPr eaLnBrk="1" hangingPunct="1"/>
            <a:r>
              <a:rPr lang="en-US" altLang="en-US" dirty="0">
                <a:latin typeface="+mj-lt"/>
                <a:ea typeface="ＭＳ Ｐゴシック"/>
                <a:cs typeface="Times New Roman"/>
              </a:rPr>
              <a:t>The design cost is more expensive, there is also the pressure to raise productivity and thus designers now rely on synthesis tools, IP block reuse, and the need for engineering managers.</a:t>
            </a:r>
          </a:p>
          <a:p>
            <a:pPr eaLnBrk="1" hangingPunct="1"/>
            <a:endParaRPr lang="en-US" altLang="en-US" dirty="0">
              <a:latin typeface="+mj-lt"/>
              <a:ea typeface="ＭＳ Ｐゴシック" panose="020B0600070205080204" pitchFamily="34" charset="-128"/>
              <a:cs typeface="Times New Roman"/>
            </a:endParaRPr>
          </a:p>
        </p:txBody>
      </p:sp>
    </p:spTree>
    <p:extLst>
      <p:ext uri="{BB962C8B-B14F-4D97-AF65-F5344CB8AC3E}">
        <p14:creationId xmlns:p14="http://schemas.microsoft.com/office/powerpoint/2010/main" val="37897092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17E12626-6B66-B44F-9E2D-6CE97E506B8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620EC94-1FF7-3C4E-92B0-6C78FAC862F6}" type="slidenum">
              <a:rPr lang="en-US" altLang="en-US"/>
              <a:pPr>
                <a:spcBef>
                  <a:spcPct val="0"/>
                </a:spcBef>
              </a:pPr>
              <a:t>23</a:t>
            </a:fld>
            <a:endParaRPr lang="en-US" altLang="en-US" dirty="0"/>
          </a:p>
        </p:txBody>
      </p:sp>
      <p:sp>
        <p:nvSpPr>
          <p:cNvPr id="62466" name="Rectangle 2">
            <a:extLst>
              <a:ext uri="{FF2B5EF4-FFF2-40B4-BE49-F238E27FC236}">
                <a16:creationId xmlns:a16="http://schemas.microsoft.com/office/drawing/2014/main" id="{0D1FA366-325D-904D-8018-14D05D2D67C3}"/>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AD088ED1-C938-C940-9AD6-6541AA9BE05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a:cs typeface="Times New Roman"/>
              </a:rPr>
              <a:t>One of the biggest questions that is asked everywhere in this field is if the Moore's law will run out of steam; there is no clear answer for this, but if people manage to build transistor smaller than atoms, maybe this might continue.</a:t>
            </a:r>
          </a:p>
          <a:p>
            <a:pPr eaLnBrk="1" hangingPunct="1"/>
            <a:endParaRPr lang="en-US" altLang="en-US" dirty="0">
              <a:latin typeface="+mj-lt"/>
              <a:ea typeface="ＭＳ Ｐゴシック"/>
              <a:cs typeface="Times New Roman"/>
            </a:endParaRPr>
          </a:p>
          <a:p>
            <a:pPr eaLnBrk="1" hangingPunct="1"/>
            <a:r>
              <a:rPr lang="en-US" altLang="en-US" dirty="0">
                <a:latin typeface="+mj-lt"/>
                <a:ea typeface="ＭＳ Ｐゴシック"/>
                <a:cs typeface="Times New Roman"/>
              </a:rPr>
              <a:t>Dynamic power, </a:t>
            </a:r>
            <a:r>
              <a:rPr lang="en-US" altLang="en-US" dirty="0">
                <a:latin typeface="+mj-lt"/>
                <a:ea typeface="ＭＳ Ｐゴシック"/>
                <a:cs typeface="Calibri"/>
              </a:rPr>
              <a:t>subthreshold leakage, short channel effect, fabrication costs, electromigration, interconnect delay have been sighted as factors that will limit or end scaling. </a:t>
            </a:r>
            <a:endParaRPr lang="en-US" altLang="en-US" dirty="0">
              <a:latin typeface="+mj-lt"/>
              <a:ea typeface="ＭＳ Ｐゴシック"/>
              <a:cs typeface="Times New Roman"/>
            </a:endParaRPr>
          </a:p>
        </p:txBody>
      </p:sp>
    </p:spTree>
    <p:extLst>
      <p:ext uri="{BB962C8B-B14F-4D97-AF65-F5344CB8AC3E}">
        <p14:creationId xmlns:p14="http://schemas.microsoft.com/office/powerpoint/2010/main" val="16511314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DEF482B3-7112-AD4F-92E6-B6EE6196E05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4C69EA1-40F2-5645-A530-3606A386B2E3}" type="slidenum">
              <a:rPr lang="en-US" altLang="en-US"/>
              <a:pPr>
                <a:spcBef>
                  <a:spcPct val="0"/>
                </a:spcBef>
              </a:pPr>
              <a:t>24</a:t>
            </a:fld>
            <a:endParaRPr lang="en-US" altLang="en-US" dirty="0"/>
          </a:p>
        </p:txBody>
      </p:sp>
      <p:sp>
        <p:nvSpPr>
          <p:cNvPr id="64514" name="Rectangle 2">
            <a:extLst>
              <a:ext uri="{FF2B5EF4-FFF2-40B4-BE49-F238E27FC236}">
                <a16:creationId xmlns:a16="http://schemas.microsoft.com/office/drawing/2014/main" id="{5FCF58D4-AF4A-2D4C-A778-1F0D1D174A1D}"/>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C868BE2F-0C96-FA4B-BF0C-9DAA17DBBC5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Away from the technical stuff and into another perspective VLSI business.</a:t>
            </a:r>
          </a:p>
          <a:p>
            <a:pPr eaLnBrk="1" hangingPunct="1"/>
            <a:endParaRPr lang="en-US" altLang="en-US" dirty="0">
              <a:latin typeface="Times New Roman"/>
              <a:ea typeface="ＭＳ Ｐゴシック"/>
              <a:cs typeface="Times New Roman"/>
            </a:endParaRPr>
          </a:p>
          <a:p>
            <a:pPr eaLnBrk="1" hangingPunct="1"/>
            <a:r>
              <a:rPr lang="en-US" altLang="en-US" dirty="0">
                <a:latin typeface="Times New Roman"/>
                <a:ea typeface="ＭＳ Ｐゴシック"/>
                <a:cs typeface="Times New Roman"/>
              </a:rPr>
              <a:t>Selling price S total is equal to total cost over 1 minus the profit margin where C total is nonrecurring engineering cost or NRE, recurring cost, and fixed cost. </a:t>
            </a:r>
            <a:endParaRPr lang="en-US" altLang="en-US" dirty="0">
              <a:latin typeface="Times New Roman" panose="02020603050405020304" pitchFamily="18" charset="0"/>
              <a:ea typeface="ＭＳ Ｐゴシック" panose="020B0600070205080204" pitchFamily="34" charset="-128"/>
              <a:cs typeface="Times New Roman"/>
            </a:endParaRPr>
          </a:p>
        </p:txBody>
      </p:sp>
    </p:spTree>
    <p:extLst>
      <p:ext uri="{BB962C8B-B14F-4D97-AF65-F5344CB8AC3E}">
        <p14:creationId xmlns:p14="http://schemas.microsoft.com/office/powerpoint/2010/main" val="41554234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960C3311-8DB5-F840-9D1E-891528905E9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F5188C4D-217B-D14D-AF16-62D63B506240}" type="slidenum">
              <a:rPr lang="en-US" altLang="en-US"/>
              <a:pPr>
                <a:spcBef>
                  <a:spcPct val="0"/>
                </a:spcBef>
              </a:pPr>
              <a:t>25</a:t>
            </a:fld>
            <a:endParaRPr lang="en-US" altLang="en-US" dirty="0"/>
          </a:p>
        </p:txBody>
      </p:sp>
      <p:sp>
        <p:nvSpPr>
          <p:cNvPr id="66562" name="Rectangle 2">
            <a:extLst>
              <a:ext uri="{FF2B5EF4-FFF2-40B4-BE49-F238E27FC236}">
                <a16:creationId xmlns:a16="http://schemas.microsoft.com/office/drawing/2014/main" id="{DE024640-A041-7747-B37D-55D2E6306D48}"/>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55A9CAF4-798B-7D4C-9F42-5E23C508C25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NRE or nonrecurring engineering:  </a:t>
            </a:r>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r>
              <a:rPr lang="en-US" altLang="en-US" dirty="0">
                <a:latin typeface="Times New Roman"/>
                <a:ea typeface="ＭＳ Ｐゴシック"/>
                <a:cs typeface="Times New Roman"/>
              </a:rPr>
              <a:t>Is divided into the engineering cost that depends on size of the design team, if the work includes benefits, training, computer as well as CAD tools.</a:t>
            </a:r>
          </a:p>
          <a:p>
            <a:pPr eaLnBrk="1" hangingPunct="1"/>
            <a:endParaRPr lang="en-US" altLang="en-US" dirty="0">
              <a:latin typeface="Times New Roman"/>
              <a:ea typeface="ＭＳ Ｐゴシック"/>
              <a:cs typeface="Times New Roman"/>
            </a:endParaRPr>
          </a:p>
          <a:p>
            <a:pPr eaLnBrk="1" hangingPunct="1"/>
            <a:r>
              <a:rPr lang="en-US" altLang="en-US" dirty="0">
                <a:latin typeface="Times New Roman"/>
                <a:ea typeface="ＭＳ Ｐゴシック"/>
                <a:cs typeface="Times New Roman"/>
              </a:rPr>
              <a:t>It is important to know that digital front-end CAD tool could cost about $10K, analog front end 100K, and a digital back end 1M.</a:t>
            </a: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r>
              <a:rPr lang="en-US" altLang="en-US" dirty="0">
                <a:latin typeface="Times New Roman"/>
                <a:ea typeface="ＭＳ Ｐゴシック"/>
                <a:cs typeface="Times New Roman"/>
              </a:rPr>
              <a:t>And the other part of NRE is the prototype manufacturing, whose mask costs about $5M in 45 nm process.</a:t>
            </a:r>
            <a:endParaRPr lang="en-US" altLang="en-US" dirty="0">
              <a:latin typeface="Times New Roman" panose="02020603050405020304" pitchFamily="18" charset="0"/>
              <a:ea typeface="ＭＳ Ｐゴシック" panose="020B0600070205080204" pitchFamily="34" charset="-128"/>
              <a:cs typeface="Times New Roman"/>
            </a:endParaRPr>
          </a:p>
        </p:txBody>
      </p:sp>
    </p:spTree>
    <p:extLst>
      <p:ext uri="{BB962C8B-B14F-4D97-AF65-F5344CB8AC3E}">
        <p14:creationId xmlns:p14="http://schemas.microsoft.com/office/powerpoint/2010/main" val="4719010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713CE0DB-0CB3-134E-9B54-EC1BD9BF2F4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7A6380A-43B3-6C47-9F76-AB35B270E787}" type="slidenum">
              <a:rPr lang="en-US" altLang="en-US"/>
              <a:pPr>
                <a:spcBef>
                  <a:spcPct val="0"/>
                </a:spcBef>
              </a:pPr>
              <a:t>26</a:t>
            </a:fld>
            <a:endParaRPr lang="en-US" altLang="en-US" dirty="0"/>
          </a:p>
        </p:txBody>
      </p:sp>
      <p:sp>
        <p:nvSpPr>
          <p:cNvPr id="68610" name="Rectangle 2">
            <a:extLst>
              <a:ext uri="{FF2B5EF4-FFF2-40B4-BE49-F238E27FC236}">
                <a16:creationId xmlns:a16="http://schemas.microsoft.com/office/drawing/2014/main" id="{CD202EE3-BFE9-A24A-8D76-75B446B3DDF4}"/>
              </a:ext>
            </a:extLst>
          </p:cNvPr>
          <p:cNvSpPr>
            <a:spLocks noGrp="1" noRot="1" noChangeAspect="1" noChangeArrowheads="1" noTextEdit="1"/>
          </p:cNvSpPr>
          <p:nvPr>
            <p:ph type="sldImg"/>
          </p:nvPr>
        </p:nvSpPr>
        <p:spPr>
          <a:ln/>
        </p:spPr>
      </p:sp>
      <p:sp>
        <p:nvSpPr>
          <p:cNvPr id="68611" name="Rectangle 3">
            <a:extLst>
              <a:ext uri="{FF2B5EF4-FFF2-40B4-BE49-F238E27FC236}">
                <a16:creationId xmlns:a16="http://schemas.microsoft.com/office/drawing/2014/main" id="{8FFDB104-97D5-0344-8ED8-F6D8C07630D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Fabrication, packaging, and test are recurring costs in the case of fabrication; the price is given by wafer cost/dice per wafer times yield. </a:t>
            </a:r>
            <a:endParaRPr lang="en-US" altLang="en-US" dirty="0">
              <a:latin typeface="Times New Roman" panose="02020603050405020304" pitchFamily="18" charset="0"/>
              <a:ea typeface="ＭＳ Ｐゴシック" panose="020B0600070205080204" pitchFamily="34" charset="-128"/>
              <a:cs typeface="Times New Roman"/>
            </a:endParaRPr>
          </a:p>
        </p:txBody>
      </p:sp>
    </p:spTree>
    <p:extLst>
      <p:ext uri="{BB962C8B-B14F-4D97-AF65-F5344CB8AC3E}">
        <p14:creationId xmlns:p14="http://schemas.microsoft.com/office/powerpoint/2010/main" val="33342937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E4F64BFD-C41B-7246-AFBD-A1BFE80A623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91A39DB-8981-1D41-85FE-23B2E2019B9B}" type="slidenum">
              <a:rPr lang="en-US" altLang="en-US"/>
              <a:pPr>
                <a:spcBef>
                  <a:spcPct val="0"/>
                </a:spcBef>
              </a:pPr>
              <a:t>27</a:t>
            </a:fld>
            <a:endParaRPr lang="en-US" altLang="en-US" dirty="0"/>
          </a:p>
        </p:txBody>
      </p:sp>
      <p:sp>
        <p:nvSpPr>
          <p:cNvPr id="70658" name="Rectangle 2">
            <a:extLst>
              <a:ext uri="{FF2B5EF4-FFF2-40B4-BE49-F238E27FC236}">
                <a16:creationId xmlns:a16="http://schemas.microsoft.com/office/drawing/2014/main" id="{0EEBE4D8-A626-7A4D-A87B-8FD6D2FEF35A}"/>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09BE7628-B1C9-F849-B97A-D14E63FF94E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panose="020B0600070205080204" pitchFamily="34" charset="-128"/>
              </a:rPr>
              <a:t>In the case of fixed cost we have data sheets, application notes, marketing, advertising and yield analysis.</a:t>
            </a:r>
          </a:p>
        </p:txBody>
      </p:sp>
    </p:spTree>
    <p:extLst>
      <p:ext uri="{BB962C8B-B14F-4D97-AF65-F5344CB8AC3E}">
        <p14:creationId xmlns:p14="http://schemas.microsoft.com/office/powerpoint/2010/main" val="16329906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CCF447B9-660C-DB47-A33D-4B673D9BF09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CE16B1F-6FEF-DA42-AB30-24C23C9BE37F}" type="slidenum">
              <a:rPr lang="en-US" altLang="en-US"/>
              <a:pPr>
                <a:spcBef>
                  <a:spcPct val="0"/>
                </a:spcBef>
              </a:pPr>
              <a:t>28</a:t>
            </a:fld>
            <a:endParaRPr lang="en-US" altLang="en-US" dirty="0"/>
          </a:p>
        </p:txBody>
      </p:sp>
      <p:sp>
        <p:nvSpPr>
          <p:cNvPr id="72706" name="Rectangle 2">
            <a:extLst>
              <a:ext uri="{FF2B5EF4-FFF2-40B4-BE49-F238E27FC236}">
                <a16:creationId xmlns:a16="http://schemas.microsoft.com/office/drawing/2014/main" id="{E7A0CBDD-C7B7-464F-B6DA-28458036195E}"/>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BA22A9AE-5FDB-D34B-84F1-B185B1F3104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Font typeface="+mj-lt"/>
              <a:buNone/>
            </a:pPr>
            <a:endParaRPr lang="en-GB" altLang="en-US" dirty="0">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36883755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BB74D438-7953-5341-998D-1947F929630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EECC418-0BC4-CE42-8121-8243D03AAE99}" type="slidenum">
              <a:rPr lang="en-US" altLang="en-US"/>
              <a:pPr>
                <a:spcBef>
                  <a:spcPct val="0"/>
                </a:spcBef>
              </a:pPr>
              <a:t>29</a:t>
            </a:fld>
            <a:endParaRPr lang="en-US" altLang="en-US" dirty="0"/>
          </a:p>
        </p:txBody>
      </p:sp>
      <p:sp>
        <p:nvSpPr>
          <p:cNvPr id="74754" name="Rectangle 2">
            <a:extLst>
              <a:ext uri="{FF2B5EF4-FFF2-40B4-BE49-F238E27FC236}">
                <a16:creationId xmlns:a16="http://schemas.microsoft.com/office/drawing/2014/main" id="{BFA64E54-8101-6148-8A81-B6FF82279CB9}"/>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2B70B2F3-6DC7-B64C-826E-7BF60946E26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a:ea typeface="ＭＳ Ｐゴシック"/>
              <a:cs typeface="Times New Roman"/>
            </a:endParaRPr>
          </a:p>
        </p:txBody>
      </p:sp>
    </p:spTree>
    <p:extLst>
      <p:ext uri="{BB962C8B-B14F-4D97-AF65-F5344CB8AC3E}">
        <p14:creationId xmlns:p14="http://schemas.microsoft.com/office/powerpoint/2010/main" val="2479032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4A918AB7-44B4-8A47-917C-1E1D71C718A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56C5577E-5009-E54C-813D-5C3B6437788E}" type="slidenum">
              <a:rPr lang="en-US" altLang="en-US"/>
              <a:pPr>
                <a:spcBef>
                  <a:spcPct val="0"/>
                </a:spcBef>
              </a:pPr>
              <a:t>3</a:t>
            </a:fld>
            <a:endParaRPr lang="en-US" altLang="en-US" dirty="0"/>
          </a:p>
        </p:txBody>
      </p:sp>
      <p:sp>
        <p:nvSpPr>
          <p:cNvPr id="21506" name="Rectangle 2">
            <a:extLst>
              <a:ext uri="{FF2B5EF4-FFF2-40B4-BE49-F238E27FC236}">
                <a16:creationId xmlns:a16="http://schemas.microsoft.com/office/drawing/2014/main" id="{8C2CC5D1-6439-3F4B-B2B4-7A20457CE78B}"/>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B44E7F1F-A4D9-974E-809B-AF5ADC4E83C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a:cs typeface="Calibri Light"/>
              </a:rPr>
              <a:t>Recall that Moore’s law has been driving CMOS</a:t>
            </a:r>
            <a:r>
              <a:rPr lang="en-US" altLang="en-US" b="1" dirty="0">
                <a:latin typeface="+mj-lt"/>
                <a:ea typeface="ＭＳ Ｐゴシック"/>
                <a:cs typeface="Calibri Light"/>
              </a:rPr>
              <a:t>.</a:t>
            </a:r>
            <a:r>
              <a:rPr lang="en-US" altLang="en-US" dirty="0">
                <a:latin typeface="+mj-lt"/>
                <a:ea typeface="ＭＳ Ｐゴシック"/>
                <a:cs typeface="Calibri Light"/>
              </a:rPr>
              <a:t>  The number of transistors packed in a chip kept growing as feature size reduced. Over the years, clock speed of processing blocks also increased.</a:t>
            </a:r>
            <a:endParaRPr lang="en-US" altLang="en-US" dirty="0">
              <a:latin typeface="+mj-lt"/>
              <a:ea typeface="ＭＳ Ｐゴシック" panose="020B0600070205080204" pitchFamily="34" charset="-128"/>
            </a:endParaRPr>
          </a:p>
        </p:txBody>
      </p:sp>
    </p:spTree>
    <p:extLst>
      <p:ext uri="{BB962C8B-B14F-4D97-AF65-F5344CB8AC3E}">
        <p14:creationId xmlns:p14="http://schemas.microsoft.com/office/powerpoint/2010/main" val="2435584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8C0A14C6-5A59-FF4E-B763-64E58B14A43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4869FC5-9F81-8740-9BB4-2277541B90D4}" type="slidenum">
              <a:rPr lang="en-US" altLang="en-US"/>
              <a:pPr>
                <a:spcBef>
                  <a:spcPct val="0"/>
                </a:spcBef>
              </a:pPr>
              <a:t>4</a:t>
            </a:fld>
            <a:endParaRPr lang="en-US" altLang="en-US" dirty="0"/>
          </a:p>
        </p:txBody>
      </p:sp>
      <p:sp>
        <p:nvSpPr>
          <p:cNvPr id="23554" name="Rectangle 2">
            <a:extLst>
              <a:ext uri="{FF2B5EF4-FFF2-40B4-BE49-F238E27FC236}">
                <a16:creationId xmlns:a16="http://schemas.microsoft.com/office/drawing/2014/main" id="{12A2D98B-F81D-7F4B-8D18-219695E5DC8E}"/>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1D5F669F-F6D6-BE45-B70E-1DBF7E2FC11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panose="020B0600070205080204" pitchFamily="34" charset="-128"/>
              </a:rPr>
              <a:t>So why are there more transistor per integrated circuits?</a:t>
            </a:r>
          </a:p>
          <a:p>
            <a:pPr eaLnBrk="1" hangingPunct="1"/>
            <a:r>
              <a:rPr lang="en-US" altLang="en-US" dirty="0">
                <a:latin typeface="+mj-lt"/>
                <a:ea typeface="ＭＳ Ｐゴシック" panose="020B0600070205080204" pitchFamily="34" charset="-128"/>
              </a:rPr>
              <a:t>That is because we have smaller transistors and larger dice </a:t>
            </a:r>
          </a:p>
          <a:p>
            <a:pPr eaLnBrk="1" hangingPunct="1"/>
            <a:endParaRPr lang="en-US" altLang="en-US" dirty="0">
              <a:latin typeface="+mj-lt"/>
              <a:ea typeface="ＭＳ Ｐゴシック" panose="020B0600070205080204" pitchFamily="34" charset="-128"/>
            </a:endParaRPr>
          </a:p>
          <a:p>
            <a:pPr eaLnBrk="1" hangingPunct="1"/>
            <a:r>
              <a:rPr lang="en-US" altLang="en-US" dirty="0">
                <a:latin typeface="+mj-lt"/>
                <a:ea typeface="ＭＳ Ｐゴシック" panose="020B0600070205080204" pitchFamily="34" charset="-128"/>
              </a:rPr>
              <a:t>Computers are becoming faster because smaller and faster transistors enable better microarchitecture and reduced gate delays per cycle</a:t>
            </a:r>
            <a:r>
              <a:rPr lang="en-US" altLang="en-US" b="1" dirty="0">
                <a:latin typeface="+mj-lt"/>
                <a:ea typeface="ＭＳ Ｐゴシック" panose="020B0600070205080204" pitchFamily="34" charset="-128"/>
              </a:rPr>
              <a:t>.</a:t>
            </a:r>
            <a:endParaRPr lang="en-US" altLang="en-US" dirty="0">
              <a:latin typeface="+mj-lt"/>
              <a:ea typeface="ＭＳ Ｐゴシック" panose="020B0600070205080204" pitchFamily="34" charset="-128"/>
            </a:endParaRPr>
          </a:p>
          <a:p>
            <a:pPr eaLnBrk="1" hangingPunct="1"/>
            <a:endParaRPr lang="en-US" altLang="en-US" dirty="0">
              <a:latin typeface="+mj-lt"/>
              <a:ea typeface="ＭＳ Ｐゴシック" panose="020B0600070205080204" pitchFamily="34" charset="-128"/>
            </a:endParaRPr>
          </a:p>
        </p:txBody>
      </p:sp>
    </p:spTree>
    <p:extLst>
      <p:ext uri="{BB962C8B-B14F-4D97-AF65-F5344CB8AC3E}">
        <p14:creationId xmlns:p14="http://schemas.microsoft.com/office/powerpoint/2010/main" val="23679745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1B1D66F1-8CA1-F042-A42B-905FC2D4ED9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870E203-49B8-F944-B2B2-A32746750901}" type="slidenum">
              <a:rPr lang="en-US" altLang="en-US"/>
              <a:pPr>
                <a:spcBef>
                  <a:spcPct val="0"/>
                </a:spcBef>
              </a:pPr>
              <a:t>5</a:t>
            </a:fld>
            <a:endParaRPr lang="en-US" altLang="en-US" dirty="0"/>
          </a:p>
        </p:txBody>
      </p:sp>
      <p:sp>
        <p:nvSpPr>
          <p:cNvPr id="25602" name="Rectangle 2">
            <a:extLst>
              <a:ext uri="{FF2B5EF4-FFF2-40B4-BE49-F238E27FC236}">
                <a16:creationId xmlns:a16="http://schemas.microsoft.com/office/drawing/2014/main" id="{D305E60A-094D-AD43-80CE-74AA3C8097A7}"/>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1D2703DA-EE67-5240-8E17-3BD597F8BB9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a:cs typeface="Times New Roman"/>
              </a:rPr>
              <a:t>In VLSI, every 2-3 years, the feature size of transistors is being reduced by 30%. Transistors are now faster, cheaper and can now work with low power. </a:t>
            </a:r>
          </a:p>
          <a:p>
            <a:pPr eaLnBrk="1" hangingPunct="1"/>
            <a:endParaRPr lang="en-US" altLang="en-US" dirty="0">
              <a:latin typeface="+mj-lt"/>
              <a:ea typeface="ＭＳ Ｐゴシック"/>
              <a:cs typeface="Times New Roman"/>
            </a:endParaRPr>
          </a:p>
          <a:p>
            <a:pPr eaLnBrk="1" hangingPunct="1"/>
            <a:r>
              <a:rPr lang="en-US" altLang="en-US" dirty="0">
                <a:latin typeface="+mj-lt"/>
                <a:ea typeface="ＭＳ Ｐゴシック"/>
                <a:cs typeface="Times New Roman"/>
              </a:rPr>
              <a:t>The scale factor S depends on the process technology used to fabricate the transistors. </a:t>
            </a:r>
            <a:endParaRPr lang="en-US" altLang="en-US" dirty="0">
              <a:latin typeface="+mj-lt"/>
              <a:ea typeface="ＭＳ Ｐゴシック" panose="020B0600070205080204" pitchFamily="34" charset="-128"/>
              <a:cs typeface="Times New Roman"/>
            </a:endParaRPr>
          </a:p>
        </p:txBody>
      </p:sp>
    </p:spTree>
    <p:extLst>
      <p:ext uri="{BB962C8B-B14F-4D97-AF65-F5344CB8AC3E}">
        <p14:creationId xmlns:p14="http://schemas.microsoft.com/office/powerpoint/2010/main" val="2508161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823FF483-5A43-E440-BEE5-D711BA1B651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D0438CB-E78B-4046-BCA5-D1401AB53E3D}" type="slidenum">
              <a:rPr lang="en-US" altLang="en-US"/>
              <a:pPr>
                <a:spcBef>
                  <a:spcPct val="0"/>
                </a:spcBef>
              </a:pPr>
              <a:t>6</a:t>
            </a:fld>
            <a:endParaRPr lang="en-US" altLang="en-US" dirty="0"/>
          </a:p>
        </p:txBody>
      </p:sp>
      <p:sp>
        <p:nvSpPr>
          <p:cNvPr id="27650" name="Rectangle 2">
            <a:extLst>
              <a:ext uri="{FF2B5EF4-FFF2-40B4-BE49-F238E27FC236}">
                <a16:creationId xmlns:a16="http://schemas.microsoft.com/office/drawing/2014/main" id="{00668EFF-4169-3841-B900-E527033BDF64}"/>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C93F29CE-2091-ED41-BF19-3753AAD0993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a:cs typeface="Times New Roman"/>
              </a:rPr>
              <a:t>Dennard in 1974, proposed the Dennard scaling also known as constant field scaling, which says that electric fields remain the same as features scale.</a:t>
            </a:r>
          </a:p>
          <a:p>
            <a:pPr eaLnBrk="1" hangingPunct="1"/>
            <a:r>
              <a:rPr lang="en-US" altLang="en-US" dirty="0">
                <a:latin typeface="+mj-lt"/>
                <a:ea typeface="ＭＳ Ｐゴシック"/>
                <a:cs typeface="Times New Roman"/>
              </a:rPr>
              <a:t>Dennard assumed that all dimensions, voltage, and doping levels will scale as well.  </a:t>
            </a:r>
            <a:endParaRPr lang="en-US" altLang="en-US" dirty="0">
              <a:latin typeface="+mj-lt"/>
              <a:ea typeface="ＭＳ Ｐゴシック" panose="020B0600070205080204" pitchFamily="34" charset="-128"/>
              <a:cs typeface="Times New Roman"/>
            </a:endParaRPr>
          </a:p>
        </p:txBody>
      </p:sp>
    </p:spTree>
    <p:extLst>
      <p:ext uri="{BB962C8B-B14F-4D97-AF65-F5344CB8AC3E}">
        <p14:creationId xmlns:p14="http://schemas.microsoft.com/office/powerpoint/2010/main" val="560930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CD5CFBA2-C524-A940-8112-3643DAE13AC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A1ABE31-8067-1F45-8427-515EB7361A95}" type="slidenum">
              <a:rPr lang="en-US" altLang="en-US"/>
              <a:pPr>
                <a:spcBef>
                  <a:spcPct val="0"/>
                </a:spcBef>
              </a:pPr>
              <a:t>7</a:t>
            </a:fld>
            <a:endParaRPr lang="en-US" altLang="en-US" dirty="0"/>
          </a:p>
        </p:txBody>
      </p:sp>
      <p:sp>
        <p:nvSpPr>
          <p:cNvPr id="29698" name="Rectangle 2">
            <a:extLst>
              <a:ext uri="{FF2B5EF4-FFF2-40B4-BE49-F238E27FC236}">
                <a16:creationId xmlns:a16="http://schemas.microsoft.com/office/drawing/2014/main" id="{7A8C3062-53F6-4C43-9C43-3E462F6198AA}"/>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BBB157B6-52CC-0A40-8778-231AED87459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0" dirty="0">
                <a:latin typeface="+mj-lt"/>
                <a:ea typeface="ＭＳ Ｐゴシック" panose="020B0600070205080204" pitchFamily="34" charset="-128"/>
              </a:rPr>
              <a:t>Dennard scaling shows how much the parameters of a transistor can shrink in base to S (the scale factor).</a:t>
            </a:r>
          </a:p>
        </p:txBody>
      </p:sp>
    </p:spTree>
    <p:extLst>
      <p:ext uri="{BB962C8B-B14F-4D97-AF65-F5344CB8AC3E}">
        <p14:creationId xmlns:p14="http://schemas.microsoft.com/office/powerpoint/2010/main" val="200796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8B1742D4-3DE8-0C41-9E6A-3CB225F3FFF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F37F9172-325E-9B4A-9576-9D2C9C887956}" type="slidenum">
              <a:rPr lang="en-US" altLang="en-US"/>
              <a:pPr>
                <a:spcBef>
                  <a:spcPct val="0"/>
                </a:spcBef>
              </a:pPr>
              <a:t>8</a:t>
            </a:fld>
            <a:endParaRPr lang="en-US" altLang="en-US" dirty="0"/>
          </a:p>
        </p:txBody>
      </p:sp>
      <p:sp>
        <p:nvSpPr>
          <p:cNvPr id="31746" name="Rectangle 2">
            <a:extLst>
              <a:ext uri="{FF2B5EF4-FFF2-40B4-BE49-F238E27FC236}">
                <a16:creationId xmlns:a16="http://schemas.microsoft.com/office/drawing/2014/main" id="{94A34C44-701D-954C-A292-A883B61D69D1}"/>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106649AA-39E9-244D-A539-9446EAE6553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b="0" dirty="0">
                <a:latin typeface="+mj-lt"/>
                <a:ea typeface="ＭＳ Ｐゴシック" panose="020B0600070205080204" pitchFamily="34" charset="-128"/>
              </a:rPr>
              <a:t>Some observation of scaling is that gate capacitance per micron is almost not affected of process.</a:t>
            </a:r>
          </a:p>
          <a:p>
            <a:pPr eaLnBrk="1" hangingPunct="1"/>
            <a:endParaRPr lang="en-US" altLang="en-US" b="0" dirty="0">
              <a:latin typeface="+mj-lt"/>
              <a:ea typeface="ＭＳ Ｐゴシック" panose="020B0600070205080204" pitchFamily="34" charset="-128"/>
            </a:endParaRPr>
          </a:p>
          <a:p>
            <a:pPr eaLnBrk="1" hangingPunct="1"/>
            <a:r>
              <a:rPr lang="en-US" altLang="en-US" b="0" dirty="0">
                <a:latin typeface="+mj-lt"/>
                <a:ea typeface="ＭＳ Ｐゴシック" panose="020B0600070205080204" pitchFamily="34" charset="-128"/>
              </a:rPr>
              <a:t>But ON resistance times micron improves with the process. </a:t>
            </a:r>
          </a:p>
          <a:p>
            <a:pPr eaLnBrk="1" hangingPunct="1"/>
            <a:endParaRPr lang="en-US" altLang="en-US" b="0" dirty="0">
              <a:latin typeface="+mj-lt"/>
              <a:ea typeface="ＭＳ Ｐゴシック" panose="020B0600070205080204" pitchFamily="34" charset="-128"/>
            </a:endParaRPr>
          </a:p>
          <a:p>
            <a:pPr eaLnBrk="1" hangingPunct="1"/>
            <a:r>
              <a:rPr lang="en-US" altLang="en-US" b="0" dirty="0">
                <a:latin typeface="+mj-lt"/>
                <a:ea typeface="ＭＳ Ｐゴシック" panose="020B0600070205080204" pitchFamily="34" charset="-128"/>
              </a:rPr>
              <a:t>It is important to remember that with good scaling, gates get faster, dynamic power is reduced, and current density increases.</a:t>
            </a:r>
          </a:p>
          <a:p>
            <a:pPr eaLnBrk="1" hangingPunct="1"/>
            <a:endParaRPr lang="en-US" altLang="en-US" b="0" dirty="0">
              <a:latin typeface="+mj-lt"/>
              <a:ea typeface="ＭＳ Ｐゴシック" panose="020B0600070205080204" pitchFamily="34" charset="-128"/>
            </a:endParaRPr>
          </a:p>
        </p:txBody>
      </p:sp>
    </p:spTree>
    <p:extLst>
      <p:ext uri="{BB962C8B-B14F-4D97-AF65-F5344CB8AC3E}">
        <p14:creationId xmlns:p14="http://schemas.microsoft.com/office/powerpoint/2010/main" val="2826398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F28560C9-CFE9-E048-8F4C-150AD19B2CA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71550">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71550"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4E6A1025-AFA9-A148-AE15-B970494BC2A9}" type="slidenum">
              <a:rPr lang="en-US" altLang="en-US"/>
              <a:pPr>
                <a:spcBef>
                  <a:spcPct val="0"/>
                </a:spcBef>
              </a:pPr>
              <a:t>9</a:t>
            </a:fld>
            <a:endParaRPr lang="en-US" altLang="en-US" dirty="0"/>
          </a:p>
        </p:txBody>
      </p:sp>
      <p:sp>
        <p:nvSpPr>
          <p:cNvPr id="33794" name="Rectangle 2">
            <a:extLst>
              <a:ext uri="{FF2B5EF4-FFF2-40B4-BE49-F238E27FC236}">
                <a16:creationId xmlns:a16="http://schemas.microsoft.com/office/drawing/2014/main" id="{F769002D-344E-1646-A571-7E48FB32871B}"/>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ADE58640-E98A-D646-8C06-1D4D603F765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a:cs typeface="Times New Roman"/>
              </a:rPr>
              <a:t>First, we know that delay FO4 inverter is five times its RC constant gate, and therefore is equal to 5 times the constant gate or 15 times Resistance times Capacitance.</a:t>
            </a:r>
          </a:p>
          <a:p>
            <a:pPr eaLnBrk="1" hangingPunct="1"/>
            <a:endParaRPr lang="en-US" altLang="en-US" dirty="0">
              <a:latin typeface="+mj-lt"/>
              <a:ea typeface="ＭＳ Ｐゴシック"/>
              <a:cs typeface="Times New Roman"/>
            </a:endParaRPr>
          </a:p>
          <a:p>
            <a:pPr eaLnBrk="1" hangingPunct="1"/>
            <a:r>
              <a:rPr lang="en-US" altLang="en-US" dirty="0">
                <a:latin typeface="+mj-lt"/>
                <a:ea typeface="ＭＳ Ｐゴシック"/>
                <a:cs typeface="Times New Roman"/>
              </a:rPr>
              <a:t>Now replace FO4 inverter and gate capacitance by 0.5f picoseconds and 1 femtofarads/micrometer, respectively, reorder the equation to obtain R, and replace f by W/2.</a:t>
            </a:r>
          </a:p>
          <a:p>
            <a:pPr eaLnBrk="1" hangingPunct="1"/>
            <a:r>
              <a:rPr lang="en-US" altLang="en-US" dirty="0">
                <a:latin typeface="+mj-lt"/>
                <a:ea typeface="ＭＳ Ｐゴシック"/>
                <a:cs typeface="Times New Roman"/>
              </a:rPr>
              <a:t>So the result will be 16.6 kilo-ohms. </a:t>
            </a:r>
            <a:endParaRPr lang="en-US" altLang="en-US" dirty="0">
              <a:latin typeface="+mj-lt"/>
              <a:ea typeface="ＭＳ Ｐゴシック" panose="020B0600070205080204" pitchFamily="34" charset="-128"/>
              <a:cs typeface="Times New Roman"/>
            </a:endParaRPr>
          </a:p>
          <a:p>
            <a:pPr eaLnBrk="1" hangingPunct="1"/>
            <a:endParaRPr lang="en-US" altLang="en-US" dirty="0">
              <a:latin typeface="+mj-lt"/>
              <a:ea typeface="ＭＳ Ｐゴシック" panose="020B0600070205080204" pitchFamily="34" charset="-128"/>
              <a:cs typeface="Times New Roman"/>
            </a:endParaRPr>
          </a:p>
        </p:txBody>
      </p:sp>
    </p:spTree>
    <p:extLst>
      <p:ext uri="{BB962C8B-B14F-4D97-AF65-F5344CB8AC3E}">
        <p14:creationId xmlns:p14="http://schemas.microsoft.com/office/powerpoint/2010/main" val="33182680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80BE67C-B00B-7444-99B6-10A3997029B2}"/>
              </a:ext>
            </a:extLst>
          </p:cNvPr>
          <p:cNvPicPr>
            <a:picLocks noChangeAspect="1"/>
          </p:cNvPicPr>
          <p:nvPr userDrawn="1"/>
        </p:nvPicPr>
        <p:blipFill rotWithShape="1">
          <a:blip r:embed="rId2">
            <a:alphaModFix amt="60000"/>
            <a:extLst>
              <a:ext uri="{28A0092B-C50C-407E-A947-70E740481C1C}">
                <a14:useLocalDpi xmlns:a14="http://schemas.microsoft.com/office/drawing/2010/main"/>
              </a:ext>
            </a:extLst>
          </a:blip>
          <a:srcRect l="2082" t="3803" r="2134" b="12930"/>
          <a:stretch/>
        </p:blipFill>
        <p:spPr>
          <a:xfrm>
            <a:off x="0" y="492549"/>
            <a:ext cx="12192000" cy="6857999"/>
          </a:xfrm>
          <a:prstGeom prst="rect">
            <a:avLst/>
          </a:prstGeom>
        </p:spPr>
      </p:pic>
      <p:sp>
        <p:nvSpPr>
          <p:cNvPr id="26" name="Title 1">
            <a:extLst>
              <a:ext uri="{FF2B5EF4-FFF2-40B4-BE49-F238E27FC236}">
                <a16:creationId xmlns:a16="http://schemas.microsoft.com/office/drawing/2014/main" id="{42EC3731-9F30-0D4B-A054-E13DBA0EEDFB}"/>
              </a:ext>
            </a:extLst>
          </p:cNvPr>
          <p:cNvSpPr>
            <a:spLocks noGrp="1"/>
          </p:cNvSpPr>
          <p:nvPr>
            <p:ph type="title" hasCustomPrompt="1"/>
          </p:nvPr>
        </p:nvSpPr>
        <p:spPr>
          <a:xfrm>
            <a:off x="6096000" y="3037466"/>
            <a:ext cx="5113338" cy="1519514"/>
          </a:xfrm>
        </p:spPr>
        <p:txBody>
          <a:bodyPr anchor="t" anchorCtr="0"/>
          <a:lstStyle>
            <a:lvl1pPr algn="r">
              <a:lnSpc>
                <a:spcPct val="85000"/>
              </a:lnSpc>
              <a:defRPr sz="5500" b="0" spc="-100" baseline="0">
                <a:solidFill>
                  <a:schemeClr val="bg1"/>
                </a:solidFill>
              </a:defRPr>
            </a:lvl1pPr>
          </a:lstStyle>
          <a:p>
            <a:r>
              <a:rPr lang="en-US" dirty="0"/>
              <a:t>Click to Edit </a:t>
            </a:r>
            <a:br>
              <a:rPr lang="en-US" dirty="0"/>
            </a:br>
            <a:r>
              <a:rPr lang="en-US" dirty="0"/>
              <a:t>Divider Page Title</a:t>
            </a:r>
          </a:p>
        </p:txBody>
      </p:sp>
      <p:sp>
        <p:nvSpPr>
          <p:cNvPr id="28" name="Subtitle 2">
            <a:extLst>
              <a:ext uri="{FF2B5EF4-FFF2-40B4-BE49-F238E27FC236}">
                <a16:creationId xmlns:a16="http://schemas.microsoft.com/office/drawing/2014/main" id="{1499DC14-57F4-EA4C-ABBC-0ECD735C407B}"/>
              </a:ext>
            </a:extLst>
          </p:cNvPr>
          <p:cNvSpPr>
            <a:spLocks noGrp="1"/>
          </p:cNvSpPr>
          <p:nvPr>
            <p:ph type="subTitle" idx="1"/>
          </p:nvPr>
        </p:nvSpPr>
        <p:spPr>
          <a:xfrm>
            <a:off x="6095999" y="4556980"/>
            <a:ext cx="5113338"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edit Master subtitle style</a:t>
            </a:r>
            <a:endParaRPr lang="en-GB" dirty="0"/>
          </a:p>
        </p:txBody>
      </p:sp>
      <p:pic>
        <p:nvPicPr>
          <p:cNvPr id="29" name="Picture 16">
            <a:extLst>
              <a:ext uri="{FF2B5EF4-FFF2-40B4-BE49-F238E27FC236}">
                <a16:creationId xmlns:a16="http://schemas.microsoft.com/office/drawing/2014/main" id="{0A94567B-B8A8-AB41-BF7F-41919C86BD20}"/>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9531972" y="1173991"/>
            <a:ext cx="1677366" cy="51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3727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425" y="1133061"/>
            <a:ext cx="11243088" cy="4600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536C1463-1F0A-4DBE-D9B1-ED687057A4EF}"/>
              </a:ext>
            </a:extLst>
          </p:cNvPr>
          <p:cNvSpPr>
            <a:spLocks noGrp="1"/>
          </p:cNvSpPr>
          <p:nvPr>
            <p:ph type="title" hasCustomPrompt="1"/>
          </p:nvPr>
        </p:nvSpPr>
        <p:spPr>
          <a:xfrm>
            <a:off x="1300480" y="476250"/>
            <a:ext cx="10412096" cy="654760"/>
          </a:xfrm>
        </p:spPr>
        <p:txBody>
          <a:bodyPr anchor="t"/>
          <a:lstStyle>
            <a:lvl1pPr>
              <a:defRPr b="0"/>
            </a:lvl1pPr>
          </a:lstStyle>
          <a:p>
            <a:r>
              <a:rPr lang="en-US" dirty="0"/>
              <a:t>Click to Edit Master Title Style</a:t>
            </a:r>
          </a:p>
        </p:txBody>
      </p:sp>
    </p:spTree>
    <p:extLst>
      <p:ext uri="{BB962C8B-B14F-4D97-AF65-F5344CB8AC3E}">
        <p14:creationId xmlns:p14="http://schemas.microsoft.com/office/powerpoint/2010/main" val="2503125240"/>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Placeholder 6"/>
          <p:cNvSpPr>
            <a:spLocks noGrp="1"/>
          </p:cNvSpPr>
          <p:nvPr>
            <p:ph type="title"/>
          </p:nvPr>
        </p:nvSpPr>
        <p:spPr>
          <a:xfrm>
            <a:off x="609600" y="3064661"/>
            <a:ext cx="10972800" cy="1143000"/>
          </a:xfrm>
          <a:prstGeom prst="rect">
            <a:avLst/>
          </a:prstGeom>
        </p:spPr>
        <p:txBody>
          <a:bodyPr vert="horz" lIns="91440" tIns="45720" rIns="91440" bIns="45720" rtlCol="0" anchor="ctr">
            <a:normAutofit/>
          </a:bodyPr>
          <a:lstStyle/>
          <a:p>
            <a:r>
              <a:rPr lang="en-US" dirty="0"/>
              <a:t>Click to Enter Title Here</a:t>
            </a:r>
          </a:p>
        </p:txBody>
      </p:sp>
      <p:sp>
        <p:nvSpPr>
          <p:cNvPr id="10" name="Text Placeholder 9"/>
          <p:cNvSpPr>
            <a:spLocks noGrp="1"/>
          </p:cNvSpPr>
          <p:nvPr>
            <p:ph type="body" sz="quarter" idx="10" hasCustomPrompt="1"/>
          </p:nvPr>
        </p:nvSpPr>
        <p:spPr>
          <a:xfrm>
            <a:off x="611718" y="4656104"/>
            <a:ext cx="10964333" cy="1333500"/>
          </a:xfrm>
          <a:prstGeom prst="rect">
            <a:avLst/>
          </a:prstGeom>
        </p:spPr>
        <p:txBody>
          <a:bodyPr/>
          <a:lstStyle/>
          <a:p>
            <a:pPr lvl="0"/>
            <a:r>
              <a:rPr lang="en-US" dirty="0"/>
              <a:t>Click to Enter Name Here</a:t>
            </a:r>
          </a:p>
        </p:txBody>
      </p:sp>
    </p:spTree>
    <p:extLst>
      <p:ext uri="{BB962C8B-B14F-4D97-AF65-F5344CB8AC3E}">
        <p14:creationId xmlns:p14="http://schemas.microsoft.com/office/powerpoint/2010/main" val="3344475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08622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113250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90"/>
            <a:ext cx="11233150" cy="4087104"/>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7750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83333C0-34BE-704E-807B-860FBC2357B2}"/>
              </a:ext>
            </a:extLst>
          </p:cNvPr>
          <p:cNvPicPr>
            <a:picLocks noChangeAspect="1"/>
          </p:cNvPicPr>
          <p:nvPr userDrawn="1"/>
        </p:nvPicPr>
        <p:blipFill rotWithShape="1">
          <a:blip r:embed="rId2">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dirty="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dirty="0">
                <a:solidFill>
                  <a:schemeClr val="bg1"/>
                </a:solidFill>
              </a:rPr>
            </a:br>
            <a:r>
              <a:rPr lang="en-US" altLang="x-none" sz="1200" dirty="0">
                <a:solidFill>
                  <a:schemeClr val="bg1"/>
                </a:solidFill>
              </a:rPr>
              <a:t>www.arm.com/company/policies/trademarks</a:t>
            </a:r>
          </a:p>
        </p:txBody>
      </p:sp>
      <p:pic>
        <p:nvPicPr>
          <p:cNvPr id="10" name="Picture 16">
            <a:extLst>
              <a:ext uri="{FF2B5EF4-FFF2-40B4-BE49-F238E27FC236}">
                <a16:creationId xmlns:a16="http://schemas.microsoft.com/office/drawing/2014/main" id="{DAF95499-8272-DF43-8B3C-788EA26EBDD5}"/>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982663" y="1173991"/>
            <a:ext cx="1677366" cy="513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0716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640FABE1-885A-B94B-A91C-0EDE5CCEF79B}"/>
              </a:ext>
            </a:extLst>
          </p:cNvPr>
          <p:cNvSpPr>
            <a:spLocks noGrp="1" noChangeArrowheads="1"/>
          </p:cNvSpPr>
          <p:nvPr>
            <p:ph type="ftr" sz="quarter" idx="10"/>
          </p:nvPr>
        </p:nvSpPr>
        <p:spPr>
          <a:ln/>
        </p:spPr>
        <p:txBody>
          <a:bodyPr/>
          <a:lstStyle>
            <a:lvl1pPr>
              <a:defRPr/>
            </a:lvl1pPr>
          </a:lstStyle>
          <a:p>
            <a:pPr>
              <a:defRPr/>
            </a:pPr>
            <a:r>
              <a:rPr lang="en-US" dirty="0"/>
              <a:t>15: Scaling and Economics</a:t>
            </a:r>
          </a:p>
        </p:txBody>
      </p:sp>
      <p:sp>
        <p:nvSpPr>
          <p:cNvPr id="5" name="Rectangle 6">
            <a:extLst>
              <a:ext uri="{FF2B5EF4-FFF2-40B4-BE49-F238E27FC236}">
                <a16:creationId xmlns:a16="http://schemas.microsoft.com/office/drawing/2014/main" id="{B9832C7D-7331-8A4D-84CC-DEE4B51D4A2A}"/>
              </a:ext>
            </a:extLst>
          </p:cNvPr>
          <p:cNvSpPr>
            <a:spLocks noGrp="1" noChangeArrowheads="1"/>
          </p:cNvSpPr>
          <p:nvPr>
            <p:ph type="sldNum" sz="quarter" idx="11"/>
          </p:nvPr>
        </p:nvSpPr>
        <p:spPr>
          <a:ln/>
        </p:spPr>
        <p:txBody>
          <a:bodyPr/>
          <a:lstStyle>
            <a:lvl1pPr>
              <a:defRPr/>
            </a:lvl1pPr>
          </a:lstStyle>
          <a:p>
            <a:pPr>
              <a:defRPr/>
            </a:pPr>
            <a:fld id="{A2575150-4EBE-5143-9FA2-E60B7215A4F5}" type="slidenum">
              <a:rPr lang="en-US" altLang="en-US"/>
              <a:pPr>
                <a:defRPr/>
              </a:pPr>
              <a:t>‹#›</a:t>
            </a:fld>
            <a:endParaRPr lang="en-US" altLang="en-US" dirty="0"/>
          </a:p>
        </p:txBody>
      </p:sp>
    </p:spTree>
    <p:extLst>
      <p:ext uri="{BB962C8B-B14F-4D97-AF65-F5344CB8AC3E}">
        <p14:creationId xmlns:p14="http://schemas.microsoft.com/office/powerpoint/2010/main" val="2827975408"/>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10363200" cy="685800"/>
          </a:xfrm>
        </p:spPr>
        <p:txBody>
          <a:bodyPr/>
          <a:lstStyle/>
          <a:p>
            <a:r>
              <a:rPr lang="en-US"/>
              <a:t>Click to edit Master title style</a:t>
            </a:r>
          </a:p>
        </p:txBody>
      </p:sp>
      <p:sp>
        <p:nvSpPr>
          <p:cNvPr id="3" name="Table Placeholder 2"/>
          <p:cNvSpPr>
            <a:spLocks noGrp="1"/>
          </p:cNvSpPr>
          <p:nvPr>
            <p:ph type="tbl" idx="1"/>
          </p:nvPr>
        </p:nvSpPr>
        <p:spPr>
          <a:xfrm>
            <a:off x="914400" y="1524000"/>
            <a:ext cx="10363200" cy="4572000"/>
          </a:xfrm>
        </p:spPr>
        <p:txBody>
          <a:bodyPr/>
          <a:lstStyle/>
          <a:p>
            <a:pPr lvl="0"/>
            <a:endParaRPr lang="en-US" noProof="0" dirty="0"/>
          </a:p>
        </p:txBody>
      </p:sp>
      <p:sp>
        <p:nvSpPr>
          <p:cNvPr id="4" name="Rectangle 5">
            <a:extLst>
              <a:ext uri="{FF2B5EF4-FFF2-40B4-BE49-F238E27FC236}">
                <a16:creationId xmlns:a16="http://schemas.microsoft.com/office/drawing/2014/main" id="{92573F2E-6637-B94D-9F72-EAF2DDFCD4C7}"/>
              </a:ext>
            </a:extLst>
          </p:cNvPr>
          <p:cNvSpPr>
            <a:spLocks noGrp="1" noChangeArrowheads="1"/>
          </p:cNvSpPr>
          <p:nvPr>
            <p:ph type="ftr" sz="quarter" idx="10"/>
          </p:nvPr>
        </p:nvSpPr>
        <p:spPr>
          <a:ln/>
        </p:spPr>
        <p:txBody>
          <a:bodyPr/>
          <a:lstStyle>
            <a:lvl1pPr>
              <a:defRPr/>
            </a:lvl1pPr>
          </a:lstStyle>
          <a:p>
            <a:pPr>
              <a:defRPr/>
            </a:pPr>
            <a:r>
              <a:rPr lang="en-US" dirty="0"/>
              <a:t>15: Scaling and Economics</a:t>
            </a:r>
          </a:p>
        </p:txBody>
      </p:sp>
      <p:sp>
        <p:nvSpPr>
          <p:cNvPr id="5" name="Rectangle 6">
            <a:extLst>
              <a:ext uri="{FF2B5EF4-FFF2-40B4-BE49-F238E27FC236}">
                <a16:creationId xmlns:a16="http://schemas.microsoft.com/office/drawing/2014/main" id="{D744828D-E3A0-A04D-87D1-03C2F13BC55D}"/>
              </a:ext>
            </a:extLst>
          </p:cNvPr>
          <p:cNvSpPr>
            <a:spLocks noGrp="1" noChangeArrowheads="1"/>
          </p:cNvSpPr>
          <p:nvPr>
            <p:ph type="sldNum" sz="quarter" idx="11"/>
          </p:nvPr>
        </p:nvSpPr>
        <p:spPr>
          <a:ln/>
        </p:spPr>
        <p:txBody>
          <a:bodyPr/>
          <a:lstStyle>
            <a:lvl1pPr>
              <a:defRPr/>
            </a:lvl1pPr>
          </a:lstStyle>
          <a:p>
            <a:pPr>
              <a:defRPr/>
            </a:pPr>
            <a:fld id="{97986FC1-2A70-E84C-8C76-81C3072A5C48}" type="slidenum">
              <a:rPr lang="en-US" altLang="en-US"/>
              <a:pPr>
                <a:defRPr/>
              </a:pPr>
              <a:t>‹#›</a:t>
            </a:fld>
            <a:endParaRPr lang="en-US" altLang="en-US" dirty="0"/>
          </a:p>
        </p:txBody>
      </p:sp>
    </p:spTree>
    <p:extLst>
      <p:ext uri="{BB962C8B-B14F-4D97-AF65-F5344CB8AC3E}">
        <p14:creationId xmlns:p14="http://schemas.microsoft.com/office/powerpoint/2010/main" val="2253523935"/>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524000"/>
            <a:ext cx="508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524000"/>
            <a:ext cx="508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446F7E20-A3C0-0948-99FF-73B2DC5C32C8}"/>
              </a:ext>
            </a:extLst>
          </p:cNvPr>
          <p:cNvSpPr>
            <a:spLocks noGrp="1" noChangeArrowheads="1"/>
          </p:cNvSpPr>
          <p:nvPr>
            <p:ph type="ftr" sz="quarter" idx="10"/>
          </p:nvPr>
        </p:nvSpPr>
        <p:spPr>
          <a:ln/>
        </p:spPr>
        <p:txBody>
          <a:bodyPr/>
          <a:lstStyle>
            <a:lvl1pPr>
              <a:defRPr/>
            </a:lvl1pPr>
          </a:lstStyle>
          <a:p>
            <a:pPr>
              <a:defRPr/>
            </a:pPr>
            <a:r>
              <a:rPr lang="en-US" dirty="0"/>
              <a:t>15: Scaling and Economics</a:t>
            </a:r>
          </a:p>
        </p:txBody>
      </p:sp>
      <p:sp>
        <p:nvSpPr>
          <p:cNvPr id="6" name="Rectangle 6">
            <a:extLst>
              <a:ext uri="{FF2B5EF4-FFF2-40B4-BE49-F238E27FC236}">
                <a16:creationId xmlns:a16="http://schemas.microsoft.com/office/drawing/2014/main" id="{A6647F0C-C25F-FD47-B1F9-96129F8C3E24}"/>
              </a:ext>
            </a:extLst>
          </p:cNvPr>
          <p:cNvSpPr>
            <a:spLocks noGrp="1" noChangeArrowheads="1"/>
          </p:cNvSpPr>
          <p:nvPr>
            <p:ph type="sldNum" sz="quarter" idx="11"/>
          </p:nvPr>
        </p:nvSpPr>
        <p:spPr>
          <a:ln/>
        </p:spPr>
        <p:txBody>
          <a:bodyPr/>
          <a:lstStyle>
            <a:lvl1pPr>
              <a:defRPr/>
            </a:lvl1pPr>
          </a:lstStyle>
          <a:p>
            <a:pPr>
              <a:defRPr/>
            </a:pPr>
            <a:fld id="{B8B6871F-77A5-364D-BE54-3343CF2991A0}" type="slidenum">
              <a:rPr lang="en-US" altLang="en-US"/>
              <a:pPr>
                <a:defRPr/>
              </a:pPr>
              <a:t>‹#›</a:t>
            </a:fld>
            <a:endParaRPr lang="en-US" altLang="en-US" dirty="0"/>
          </a:p>
        </p:txBody>
      </p:sp>
    </p:spTree>
    <p:extLst>
      <p:ext uri="{BB962C8B-B14F-4D97-AF65-F5344CB8AC3E}">
        <p14:creationId xmlns:p14="http://schemas.microsoft.com/office/powerpoint/2010/main" val="512133938"/>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00480" y="476250"/>
            <a:ext cx="10412096"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6" y="1171111"/>
            <a:ext cx="11233151" cy="4086226"/>
          </a:xfrm>
          <a:prstGeom prst="rect">
            <a:avLst/>
          </a:prstGeom>
        </p:spPr>
        <p:txBody>
          <a:bodyPr/>
          <a:lstStyle>
            <a:lvl1pPr marL="308610" indent="-308610">
              <a:lnSpc>
                <a:spcPct val="100000"/>
              </a:lnSpc>
              <a:spcBef>
                <a:spcPts val="540"/>
              </a:spcBef>
              <a:spcAft>
                <a:spcPts val="0"/>
              </a:spcAft>
              <a:buClr>
                <a:srgbClr val="990000"/>
              </a:buClr>
              <a:buFont typeface="Arial" charset="0"/>
              <a:buChar char="•"/>
              <a:defRPr sz="2160">
                <a:solidFill>
                  <a:schemeClr val="tx2"/>
                </a:solidFill>
              </a:defRPr>
            </a:lvl1pPr>
            <a:lvl2pPr marL="605504">
              <a:lnSpc>
                <a:spcPct val="100000"/>
              </a:lnSpc>
              <a:spcAft>
                <a:spcPts val="0"/>
              </a:spcAft>
              <a:buClr>
                <a:srgbClr val="990000"/>
              </a:buClr>
              <a:defRPr sz="1800">
                <a:solidFill>
                  <a:schemeClr val="tx2"/>
                </a:solidFill>
              </a:defRPr>
            </a:lvl2pPr>
            <a:lvl3pPr marL="852392">
              <a:lnSpc>
                <a:spcPct val="100000"/>
              </a:lnSpc>
              <a:spcAft>
                <a:spcPts val="0"/>
              </a:spcAft>
              <a:buClr>
                <a:srgbClr val="990000"/>
              </a:buClr>
              <a:defRPr sz="1620">
                <a:solidFill>
                  <a:schemeClr val="tx2"/>
                </a:solidFill>
              </a:defRPr>
            </a:lvl3pPr>
            <a:lvl4pPr marL="1163861">
              <a:lnSpc>
                <a:spcPct val="100000"/>
              </a:lnSpc>
              <a:spcAft>
                <a:spcPts val="0"/>
              </a:spcAft>
              <a:buClr>
                <a:srgbClr val="990000"/>
              </a:buClr>
              <a:defRPr sz="1620">
                <a:solidFill>
                  <a:schemeClr val="tx2"/>
                </a:solidFill>
              </a:defRPr>
            </a:lvl4pPr>
            <a:lvl5pPr marL="1366742">
              <a:lnSpc>
                <a:spcPct val="100000"/>
              </a:lnSpc>
              <a:spcAft>
                <a:spcPts val="0"/>
              </a:spcAft>
              <a:buClr>
                <a:srgbClr val="990000"/>
              </a:buClr>
              <a:defRPr sz="162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805955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44" name="Text Placeholder 43"/>
          <p:cNvSpPr>
            <a:spLocks noGrp="1"/>
          </p:cNvSpPr>
          <p:nvPr>
            <p:ph type="body" sz="quarter" idx="13"/>
          </p:nvPr>
        </p:nvSpPr>
        <p:spPr>
          <a:xfrm>
            <a:off x="479426" y="991132"/>
            <a:ext cx="11233151" cy="344488"/>
          </a:xfrm>
        </p:spPr>
        <p:txBody>
          <a:bodyPr/>
          <a:lstStyle>
            <a:lvl1pPr marL="0" indent="0">
              <a:buNone/>
              <a:defRPr lang="en-US" sz="216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6" y="1554490"/>
            <a:ext cx="11233151" cy="4087104"/>
          </a:xfrm>
          <a:prstGeom prst="rect">
            <a:avLst/>
          </a:prstGeom>
        </p:spPr>
        <p:txBody>
          <a:bodyPr/>
          <a:lstStyle>
            <a:lvl1pPr marL="308610" indent="-308610">
              <a:lnSpc>
                <a:spcPct val="100000"/>
              </a:lnSpc>
              <a:spcBef>
                <a:spcPts val="540"/>
              </a:spcBef>
              <a:spcAft>
                <a:spcPts val="0"/>
              </a:spcAft>
              <a:buClr>
                <a:srgbClr val="990000"/>
              </a:buClr>
              <a:buFont typeface="Arial" charset="0"/>
              <a:buChar char="•"/>
              <a:defRPr sz="2160">
                <a:solidFill>
                  <a:schemeClr val="tx2"/>
                </a:solidFill>
              </a:defRPr>
            </a:lvl1pPr>
            <a:lvl2pPr>
              <a:lnSpc>
                <a:spcPct val="100000"/>
              </a:lnSpc>
              <a:spcAft>
                <a:spcPts val="0"/>
              </a:spcAft>
              <a:buClr>
                <a:srgbClr val="990000"/>
              </a:buClr>
              <a:defRPr sz="1800">
                <a:solidFill>
                  <a:schemeClr val="tx2"/>
                </a:solidFill>
              </a:defRPr>
            </a:lvl2pPr>
            <a:lvl3pPr>
              <a:lnSpc>
                <a:spcPct val="100000"/>
              </a:lnSpc>
              <a:spcAft>
                <a:spcPts val="0"/>
              </a:spcAft>
              <a:buClr>
                <a:srgbClr val="990000"/>
              </a:buClr>
              <a:defRPr>
                <a:solidFill>
                  <a:schemeClr val="tx2"/>
                </a:solidFill>
              </a:defRPr>
            </a:lvl3pPr>
            <a:lvl4pPr>
              <a:lnSpc>
                <a:spcPct val="100000"/>
              </a:lnSpc>
              <a:spcAft>
                <a:spcPts val="0"/>
              </a:spcAft>
              <a:buClr>
                <a:srgbClr val="990000"/>
              </a:buClr>
              <a:defRPr>
                <a:solidFill>
                  <a:schemeClr val="tx2"/>
                </a:solidFill>
              </a:defRPr>
            </a:lvl4pPr>
            <a:lvl5pPr>
              <a:lnSpc>
                <a:spcPct val="100000"/>
              </a:lnSpc>
              <a:spcAft>
                <a:spcPts val="0"/>
              </a:spcAft>
              <a:buClr>
                <a:srgbClr val="990000"/>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1">
            <a:extLst>
              <a:ext uri="{FF2B5EF4-FFF2-40B4-BE49-F238E27FC236}">
                <a16:creationId xmlns:a16="http://schemas.microsoft.com/office/drawing/2014/main" id="{83FA1F9A-E603-30EE-5D98-2984F93C5FDA}"/>
              </a:ext>
            </a:extLst>
          </p:cNvPr>
          <p:cNvSpPr>
            <a:spLocks noGrp="1"/>
          </p:cNvSpPr>
          <p:nvPr>
            <p:ph type="title" hasCustomPrompt="1"/>
          </p:nvPr>
        </p:nvSpPr>
        <p:spPr>
          <a:xfrm>
            <a:off x="1300480" y="476250"/>
            <a:ext cx="10412096" cy="654760"/>
          </a:xfrm>
        </p:spPr>
        <p:txBody>
          <a:bodyPr anchor="t"/>
          <a:lstStyle>
            <a:lvl1pPr>
              <a:defRPr b="0"/>
            </a:lvl1pPr>
          </a:lstStyle>
          <a:p>
            <a:r>
              <a:rPr lang="en-US" dirty="0"/>
              <a:t>Click to Edit Master Title Style</a:t>
            </a:r>
          </a:p>
        </p:txBody>
      </p:sp>
    </p:spTree>
    <p:extLst>
      <p:ext uri="{BB962C8B-B14F-4D97-AF65-F5344CB8AC3E}">
        <p14:creationId xmlns:p14="http://schemas.microsoft.com/office/powerpoint/2010/main" val="4276501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10.xml"/><Relationship Id="rId7" Type="http://schemas.openxmlformats.org/officeDocument/2006/relationships/image" Target="../media/image4.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1.emf"/><Relationship Id="rId5" Type="http://schemas.openxmlformats.org/officeDocument/2006/relationships/theme" Target="../theme/theme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600989"/>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Box 20"/>
          <p:cNvSpPr txBox="1">
            <a:spLocks noChangeArrowheads="1"/>
          </p:cNvSpPr>
          <p:nvPr userDrawn="1"/>
        </p:nvSpPr>
        <p:spPr bwMode="auto">
          <a:xfrm>
            <a:off x="982663" y="6413179"/>
            <a:ext cx="1561617"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US" altLang="en-US" sz="1000" dirty="0">
                <a:solidFill>
                  <a:srgbClr val="7F7F7F"/>
                </a:solidFill>
              </a:rPr>
              <a:t>© 2020 Arm Limited </a:t>
            </a:r>
          </a:p>
        </p:txBody>
      </p:sp>
      <p:pic>
        <p:nvPicPr>
          <p:cNvPr id="3" name="Picture 2">
            <a:extLst>
              <a:ext uri="{FF2B5EF4-FFF2-40B4-BE49-F238E27FC236}">
                <a16:creationId xmlns:a16="http://schemas.microsoft.com/office/drawing/2014/main" id="{9A012347-3565-314A-935A-F06376FE34D5}"/>
              </a:ext>
            </a:extLst>
          </p:cNvPr>
          <p:cNvPicPr>
            <a:picLocks noChangeAspect="1"/>
          </p:cNvPicPr>
          <p:nvPr userDrawn="1"/>
        </p:nvPicPr>
        <p:blipFill>
          <a:blip r:embed="rId9"/>
          <a:stretch>
            <a:fillRect/>
          </a:stretch>
        </p:blipFill>
        <p:spPr>
          <a:xfrm>
            <a:off x="10938720" y="6378893"/>
            <a:ext cx="774267" cy="236834"/>
          </a:xfrm>
          <a:prstGeom prst="rect">
            <a:avLst/>
          </a:prstGeom>
        </p:spPr>
      </p:pic>
    </p:spTree>
    <p:extLst>
      <p:ext uri="{BB962C8B-B14F-4D97-AF65-F5344CB8AC3E}">
        <p14:creationId xmlns:p14="http://schemas.microsoft.com/office/powerpoint/2010/main" val="1077791022"/>
      </p:ext>
    </p:extLst>
  </p:cSld>
  <p:clrMap bg1="lt1" tx1="dk1" bg2="lt2" tx2="dk2" accent1="accent1" accent2="accent2" accent3="accent3" accent4="accent4" accent5="accent5" accent6="accent6" hlink="hlink" folHlink="folHlink"/>
  <p:sldLayoutIdLst>
    <p:sldLayoutId id="2147485510" r:id="rId1"/>
    <p:sldLayoutId id="2147485440" r:id="rId2"/>
    <p:sldLayoutId id="2147485441" r:id="rId3"/>
    <p:sldLayoutId id="2147485453" r:id="rId4"/>
    <p:sldLayoutId id="2147485511" r:id="rId5"/>
    <p:sldLayoutId id="2147485512" r:id="rId6"/>
    <p:sldLayoutId id="2147485513" r:id="rId7"/>
  </p:sldLayoutIdLst>
  <p:hf sldNum="0"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8383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19" userDrawn="1">
          <p15:clr>
            <a:srgbClr val="F26B43"/>
          </p15:clr>
        </p15:guide>
        <p15:guide id="4" orient="horz" pos="300" userDrawn="1">
          <p15:clr>
            <a:srgbClr val="F26B43"/>
          </p15:clr>
        </p15:guide>
        <p15:guide id="5" orient="horz" pos="4020" userDrawn="1">
          <p15:clr>
            <a:srgbClr val="F26B43"/>
          </p15:clr>
        </p15:guide>
        <p15:guide id="6" pos="7378" userDrawn="1">
          <p15:clr>
            <a:srgbClr val="F26B43"/>
          </p15:clr>
        </p15:guide>
        <p15:guide id="7" pos="302" userDrawn="1">
          <p15:clr>
            <a:srgbClr val="F26B43"/>
          </p15:clr>
        </p15:guide>
        <p15:guide id="8" pos="706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77258" y="478301"/>
            <a:ext cx="10435319" cy="654760"/>
          </a:xfrm>
          <a:prstGeom prst="rect">
            <a:avLst/>
          </a:prstGeom>
        </p:spPr>
        <p:txBody>
          <a:bodyPr vert="horz" lIns="0" tIns="0" rIns="0" bIns="0" rtlCol="0" anchor="t">
            <a:noAutofit/>
          </a:bodyPr>
          <a:lstStyle/>
          <a:p>
            <a:r>
              <a:rPr lang="en-US" dirty="0"/>
              <a:t>Click to edit Master title style</a:t>
            </a:r>
          </a:p>
        </p:txBody>
      </p:sp>
      <p:sp>
        <p:nvSpPr>
          <p:cNvPr id="1029" name="TextBox 26"/>
          <p:cNvSpPr txBox="1">
            <a:spLocks noChangeArrowheads="1"/>
          </p:cNvSpPr>
          <p:nvPr userDrawn="1"/>
        </p:nvSpPr>
        <p:spPr bwMode="auto">
          <a:xfrm>
            <a:off x="492124" y="6410644"/>
            <a:ext cx="312739" cy="124650"/>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540"/>
              </a:spcAft>
              <a:buFont typeface="Arial" charset="0"/>
              <a:buNone/>
              <a:defRPr/>
            </a:pPr>
            <a:fld id="{2682C2D1-8EA8-E748-B66F-74D4D53CF8F8}" type="slidenum">
              <a:rPr lang="en-US" altLang="en-US" sz="900" smtClean="0">
                <a:solidFill>
                  <a:srgbClr val="7F7F7F"/>
                </a:solidFill>
              </a:rPr>
              <a:pPr eaLnBrk="1" hangingPunct="1">
                <a:lnSpc>
                  <a:spcPct val="90000"/>
                </a:lnSpc>
                <a:spcAft>
                  <a:spcPts val="540"/>
                </a:spcAft>
                <a:buFont typeface="Arial" charset="0"/>
                <a:buNone/>
                <a:defRPr/>
              </a:pPr>
              <a:t>‹#›</a:t>
            </a:fld>
            <a:endParaRPr lang="en-US" altLang="en-US" sz="90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60099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20"/>
          <p:cNvSpPr txBox="1">
            <a:spLocks noChangeArrowheads="1"/>
          </p:cNvSpPr>
          <p:nvPr userDrawn="1"/>
        </p:nvSpPr>
        <p:spPr bwMode="auto">
          <a:xfrm>
            <a:off x="982665" y="6413179"/>
            <a:ext cx="1561617" cy="124650"/>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540"/>
              </a:spcAft>
              <a:buFont typeface="Arial" charset="0"/>
              <a:buNone/>
              <a:defRPr/>
            </a:pPr>
            <a:r>
              <a:rPr lang="en-US" altLang="en-US" sz="900">
                <a:solidFill>
                  <a:srgbClr val="7F7F7F"/>
                </a:solidFill>
              </a:rPr>
              <a:t>© 2020 Arm Limited </a:t>
            </a:r>
          </a:p>
        </p:txBody>
      </p:sp>
      <p:pic>
        <p:nvPicPr>
          <p:cNvPr id="3" name="Picture 2">
            <a:extLst>
              <a:ext uri="{FF2B5EF4-FFF2-40B4-BE49-F238E27FC236}">
                <a16:creationId xmlns:a16="http://schemas.microsoft.com/office/drawing/2014/main" id="{9A012347-3565-314A-935A-F06376FE34D5}"/>
              </a:ext>
            </a:extLst>
          </p:cNvPr>
          <p:cNvPicPr>
            <a:picLocks noChangeAspect="1"/>
          </p:cNvPicPr>
          <p:nvPr userDrawn="1"/>
        </p:nvPicPr>
        <p:blipFill>
          <a:blip r:embed="rId6"/>
          <a:stretch>
            <a:fillRect/>
          </a:stretch>
        </p:blipFill>
        <p:spPr>
          <a:xfrm>
            <a:off x="10938721" y="6378893"/>
            <a:ext cx="774267" cy="236834"/>
          </a:xfrm>
          <a:prstGeom prst="rect">
            <a:avLst/>
          </a:prstGeom>
        </p:spPr>
      </p:pic>
      <p:pic>
        <p:nvPicPr>
          <p:cNvPr id="4" name="Picture 3" descr="A black and white logo&#10;&#10;Description automatically generated">
            <a:extLst>
              <a:ext uri="{FF2B5EF4-FFF2-40B4-BE49-F238E27FC236}">
                <a16:creationId xmlns:a16="http://schemas.microsoft.com/office/drawing/2014/main" id="{4AB2B416-43B6-0517-6622-696EE085B405}"/>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36043" y="6161560"/>
            <a:ext cx="3776131" cy="645193"/>
          </a:xfrm>
          <a:prstGeom prst="rect">
            <a:avLst/>
          </a:prstGeom>
        </p:spPr>
      </p:pic>
      <p:sp>
        <p:nvSpPr>
          <p:cNvPr id="5" name="Rectangle 4">
            <a:extLst>
              <a:ext uri="{FF2B5EF4-FFF2-40B4-BE49-F238E27FC236}">
                <a16:creationId xmlns:a16="http://schemas.microsoft.com/office/drawing/2014/main" id="{806FE385-4105-D07A-642D-69D4DFFCA166}"/>
              </a:ext>
            </a:extLst>
          </p:cNvPr>
          <p:cNvSpPr/>
          <p:nvPr userDrawn="1"/>
        </p:nvSpPr>
        <p:spPr>
          <a:xfrm>
            <a:off x="163569" y="-1836844"/>
            <a:ext cx="977953" cy="2841024"/>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7463770-89F6-7D91-968B-6C9122741211}"/>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210937" y="-361258"/>
            <a:ext cx="1718861" cy="1698956"/>
          </a:xfrm>
          <a:prstGeom prst="rect">
            <a:avLst/>
          </a:prstGeom>
        </p:spPr>
      </p:pic>
    </p:spTree>
    <p:extLst>
      <p:ext uri="{BB962C8B-B14F-4D97-AF65-F5344CB8AC3E}">
        <p14:creationId xmlns:p14="http://schemas.microsoft.com/office/powerpoint/2010/main" val="2575942088"/>
      </p:ext>
    </p:extLst>
  </p:cSld>
  <p:clrMap bg1="lt1" tx1="dk1" bg2="lt2" tx2="dk2" accent1="accent1" accent2="accent2" accent3="accent3" accent4="accent4" accent5="accent5" accent6="accent6" hlink="hlink" folHlink="folHlink"/>
  <p:sldLayoutIdLst>
    <p:sldLayoutId id="2147485515" r:id="rId1"/>
    <p:sldLayoutId id="2147485516" r:id="rId2"/>
    <p:sldLayoutId id="2147485517" r:id="rId3"/>
    <p:sldLayoutId id="2147485518" r:id="rId4"/>
  </p:sldLayoutIdLst>
  <p:hf sldNum="0" hdr="0" ftr="0" dt="0"/>
  <p:txStyles>
    <p:titleStyle>
      <a:lvl1pPr algn="l" rtl="0" eaLnBrk="1" fontAlgn="base" hangingPunct="1">
        <a:lnSpc>
          <a:spcPct val="85000"/>
        </a:lnSpc>
        <a:spcBef>
          <a:spcPct val="0"/>
        </a:spcBef>
        <a:spcAft>
          <a:spcPct val="0"/>
        </a:spcAft>
        <a:defRPr sz="3240" b="0" kern="1200" spc="-46">
          <a:solidFill>
            <a:srgbClr val="990000"/>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5pPr>
      <a:lvl6pPr marL="411480" algn="l" rtl="0" eaLnBrk="1" fontAlgn="base" hangingPunct="1">
        <a:lnSpc>
          <a:spcPct val="85000"/>
        </a:lnSpc>
        <a:spcBef>
          <a:spcPct val="0"/>
        </a:spcBef>
        <a:spcAft>
          <a:spcPct val="0"/>
        </a:spcAft>
        <a:defRPr sz="3240" b="1">
          <a:solidFill>
            <a:schemeClr val="accent1"/>
          </a:solidFill>
          <a:latin typeface="Calibri" charset="0"/>
        </a:defRPr>
      </a:lvl6pPr>
      <a:lvl7pPr marL="822960" algn="l" rtl="0" eaLnBrk="1" fontAlgn="base" hangingPunct="1">
        <a:lnSpc>
          <a:spcPct val="85000"/>
        </a:lnSpc>
        <a:spcBef>
          <a:spcPct val="0"/>
        </a:spcBef>
        <a:spcAft>
          <a:spcPct val="0"/>
        </a:spcAft>
        <a:defRPr sz="3240" b="1">
          <a:solidFill>
            <a:schemeClr val="accent1"/>
          </a:solidFill>
          <a:latin typeface="Calibri" charset="0"/>
        </a:defRPr>
      </a:lvl7pPr>
      <a:lvl8pPr marL="1234440" algn="l" rtl="0" eaLnBrk="1" fontAlgn="base" hangingPunct="1">
        <a:lnSpc>
          <a:spcPct val="85000"/>
        </a:lnSpc>
        <a:spcBef>
          <a:spcPct val="0"/>
        </a:spcBef>
        <a:spcAft>
          <a:spcPct val="0"/>
        </a:spcAft>
        <a:defRPr sz="3240" b="1">
          <a:solidFill>
            <a:schemeClr val="accent1"/>
          </a:solidFill>
          <a:latin typeface="Calibri" charset="0"/>
        </a:defRPr>
      </a:lvl8pPr>
      <a:lvl9pPr marL="1645920" algn="l" rtl="0" eaLnBrk="1" fontAlgn="base" hangingPunct="1">
        <a:lnSpc>
          <a:spcPct val="85000"/>
        </a:lnSpc>
        <a:spcBef>
          <a:spcPct val="0"/>
        </a:spcBef>
        <a:spcAft>
          <a:spcPct val="0"/>
        </a:spcAft>
        <a:defRPr sz="3240" b="1">
          <a:solidFill>
            <a:schemeClr val="accent1"/>
          </a:solidFill>
          <a:latin typeface="Calibri" charset="0"/>
        </a:defRPr>
      </a:lvl9pPr>
    </p:titleStyle>
    <p:bodyStyle>
      <a:lvl1pPr marL="308610" indent="-308610" algn="l" rtl="0" eaLnBrk="1" fontAlgn="base" hangingPunct="1">
        <a:lnSpc>
          <a:spcPct val="100000"/>
        </a:lnSpc>
        <a:spcBef>
          <a:spcPts val="540"/>
        </a:spcBef>
        <a:spcAft>
          <a:spcPts val="0"/>
        </a:spcAft>
        <a:buClr>
          <a:srgbClr val="990000"/>
        </a:buClr>
        <a:buFont typeface="Arial" charset="0"/>
        <a:buChar char="•"/>
        <a:defRPr sz="2160" kern="1200">
          <a:solidFill>
            <a:schemeClr val="tx2"/>
          </a:solidFill>
          <a:latin typeface="+mn-lt"/>
          <a:ea typeface="ＭＳ Ｐゴシック" charset="0"/>
          <a:cs typeface="ＭＳ Ｐゴシック" charset="0"/>
        </a:defRPr>
      </a:lvl1pPr>
      <a:lvl2pPr marL="523208" indent="-150019" algn="l" rtl="0" eaLnBrk="1" fontAlgn="base" hangingPunct="1">
        <a:lnSpc>
          <a:spcPct val="100000"/>
        </a:lnSpc>
        <a:spcBef>
          <a:spcPts val="0"/>
        </a:spcBef>
        <a:spcAft>
          <a:spcPts val="0"/>
        </a:spcAft>
        <a:buClr>
          <a:srgbClr val="990000"/>
        </a:buClr>
        <a:buSzPct val="80000"/>
        <a:buFont typeface="Arial" charset="0"/>
        <a:buChar char="•"/>
        <a:defRPr sz="1800" kern="1200">
          <a:solidFill>
            <a:srgbClr val="383838"/>
          </a:solidFill>
          <a:latin typeface="+mn-lt"/>
          <a:ea typeface="ＭＳ Ｐゴシック" charset="0"/>
          <a:cs typeface="+mn-cs"/>
        </a:defRPr>
      </a:lvl2pPr>
      <a:lvl3pPr marL="770096" indent="-150019" algn="l" rtl="0" eaLnBrk="1" fontAlgn="base" hangingPunct="1">
        <a:lnSpc>
          <a:spcPct val="100000"/>
        </a:lnSpc>
        <a:spcBef>
          <a:spcPts val="0"/>
        </a:spcBef>
        <a:spcAft>
          <a:spcPts val="0"/>
        </a:spcAft>
        <a:buClr>
          <a:srgbClr val="990000"/>
        </a:buClr>
        <a:buSzPct val="80000"/>
        <a:buFont typeface="Calibri" charset="0"/>
        <a:buChar char="–"/>
        <a:defRPr kern="1200">
          <a:solidFill>
            <a:srgbClr val="383838"/>
          </a:solidFill>
          <a:latin typeface="+mn-lt"/>
          <a:ea typeface="ＭＳ Ｐゴシック" charset="0"/>
          <a:cs typeface="+mn-cs"/>
        </a:defRPr>
      </a:lvl3pPr>
      <a:lvl4pPr marL="1081565" indent="-155735" algn="l" rtl="0" eaLnBrk="1" fontAlgn="base" hangingPunct="1">
        <a:lnSpc>
          <a:spcPct val="100000"/>
        </a:lnSpc>
        <a:spcBef>
          <a:spcPts val="0"/>
        </a:spcBef>
        <a:spcAft>
          <a:spcPts val="0"/>
        </a:spcAft>
        <a:buClr>
          <a:srgbClr val="990000"/>
        </a:buClr>
        <a:buSzPct val="80000"/>
        <a:buFont typeface="Wingdings" charset="2"/>
        <a:buChar char="§"/>
        <a:defRPr kern="1200">
          <a:solidFill>
            <a:srgbClr val="383838"/>
          </a:solidFill>
          <a:latin typeface="+mn-lt"/>
          <a:ea typeface="ＭＳ Ｐゴシック" charset="0"/>
          <a:cs typeface="+mn-cs"/>
        </a:defRPr>
      </a:lvl4pPr>
      <a:lvl5pPr marL="1284446" indent="-151447" algn="l" rtl="0" eaLnBrk="1" fontAlgn="base" hangingPunct="1">
        <a:lnSpc>
          <a:spcPct val="100000"/>
        </a:lnSpc>
        <a:spcBef>
          <a:spcPts val="0"/>
        </a:spcBef>
        <a:spcAft>
          <a:spcPts val="0"/>
        </a:spcAft>
        <a:buClr>
          <a:srgbClr val="990000"/>
        </a:buClr>
        <a:buSzPct val="80000"/>
        <a:buFont typeface="Calibri" charset="0"/>
        <a:buChar char="–"/>
        <a:defRPr kern="1200">
          <a:solidFill>
            <a:srgbClr val="383838"/>
          </a:solidFill>
          <a:latin typeface="+mn-lt"/>
          <a:ea typeface="ＭＳ Ｐゴシック" charset="0"/>
          <a:cs typeface="+mn-cs"/>
        </a:defRPr>
      </a:lvl5pPr>
      <a:lvl6pPr marL="1489558" indent="-148133" algn="l" defTabSz="82296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440" kern="1200" dirty="0" smtClean="0">
          <a:solidFill>
            <a:srgbClr val="383838"/>
          </a:solidFill>
          <a:latin typeface="+mn-lt"/>
          <a:ea typeface="+mn-ea"/>
          <a:cs typeface="+mn-cs"/>
        </a:defRPr>
      </a:lvl6pPr>
      <a:lvl7pPr marL="1695298" indent="-148133" algn="l" defTabSz="82296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440" kern="1200" dirty="0" smtClean="0">
          <a:solidFill>
            <a:srgbClr val="383838"/>
          </a:solidFill>
          <a:latin typeface="+mn-lt"/>
          <a:ea typeface="+mn-ea"/>
          <a:cs typeface="+mn-cs"/>
        </a:defRPr>
      </a:lvl7pPr>
      <a:lvl8pPr marL="1901038" indent="-148133" algn="l" defTabSz="82296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440" kern="1200" dirty="0" smtClean="0">
          <a:solidFill>
            <a:srgbClr val="383838"/>
          </a:solidFill>
          <a:latin typeface="+mn-lt"/>
          <a:ea typeface="+mn-ea"/>
          <a:cs typeface="+mn-cs"/>
        </a:defRPr>
      </a:lvl8pPr>
      <a:lvl9pPr marL="2106778" indent="-148133" algn="l" defTabSz="82296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440" kern="1200" dirty="0" smtClean="0">
          <a:solidFill>
            <a:srgbClr val="383838"/>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dlovele@iu.edu" TargetMode="External"/><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6.xml"/><Relationship Id="rId1" Type="http://schemas.openxmlformats.org/officeDocument/2006/relationships/slideLayout" Target="../slideLayouts/slideLayout10.xml"/><Relationship Id="rId4" Type="http://schemas.openxmlformats.org/officeDocument/2006/relationships/image" Target="../media/image11.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566BF3-2871-24BB-572F-72E4C25CCA96}"/>
              </a:ext>
            </a:extLst>
          </p:cNvPr>
          <p:cNvSpPr txBox="1">
            <a:spLocks/>
          </p:cNvSpPr>
          <p:nvPr/>
        </p:nvSpPr>
        <p:spPr>
          <a:xfrm>
            <a:off x="1061507" y="1791025"/>
            <a:ext cx="10057805" cy="2043978"/>
          </a:xfrm>
          <a:prstGeom prst="rect">
            <a:avLst/>
          </a:prstGeom>
        </p:spPr>
        <p:txBody>
          <a:bodyPr vert="horz" lIns="91440" tIns="45720" rIns="91440" bIns="45720" rtlCol="0" anchor="ctr">
            <a:normAutofit/>
          </a:bodyPr>
          <a:lstStyle>
            <a:lvl1pPr algn="l" rtl="0" eaLnBrk="1" fontAlgn="base" hangingPunct="1">
              <a:lnSpc>
                <a:spcPct val="85000"/>
              </a:lnSpc>
              <a:spcBef>
                <a:spcPct val="0"/>
              </a:spcBef>
              <a:spcAft>
                <a:spcPct val="0"/>
              </a:spcAft>
              <a:defRPr sz="3240" b="0" kern="1200" spc="-46">
                <a:solidFill>
                  <a:srgbClr val="990000"/>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5pPr>
            <a:lvl6pPr marL="411480" algn="l" rtl="0" eaLnBrk="1" fontAlgn="base" hangingPunct="1">
              <a:lnSpc>
                <a:spcPct val="85000"/>
              </a:lnSpc>
              <a:spcBef>
                <a:spcPct val="0"/>
              </a:spcBef>
              <a:spcAft>
                <a:spcPct val="0"/>
              </a:spcAft>
              <a:defRPr sz="3240" b="1">
                <a:solidFill>
                  <a:schemeClr val="accent1"/>
                </a:solidFill>
                <a:latin typeface="Calibri" charset="0"/>
              </a:defRPr>
            </a:lvl6pPr>
            <a:lvl7pPr marL="822960" algn="l" rtl="0" eaLnBrk="1" fontAlgn="base" hangingPunct="1">
              <a:lnSpc>
                <a:spcPct val="85000"/>
              </a:lnSpc>
              <a:spcBef>
                <a:spcPct val="0"/>
              </a:spcBef>
              <a:spcAft>
                <a:spcPct val="0"/>
              </a:spcAft>
              <a:defRPr sz="3240" b="1">
                <a:solidFill>
                  <a:schemeClr val="accent1"/>
                </a:solidFill>
                <a:latin typeface="Calibri" charset="0"/>
              </a:defRPr>
            </a:lvl7pPr>
            <a:lvl8pPr marL="1234440" algn="l" rtl="0" eaLnBrk="1" fontAlgn="base" hangingPunct="1">
              <a:lnSpc>
                <a:spcPct val="85000"/>
              </a:lnSpc>
              <a:spcBef>
                <a:spcPct val="0"/>
              </a:spcBef>
              <a:spcAft>
                <a:spcPct val="0"/>
              </a:spcAft>
              <a:defRPr sz="3240" b="1">
                <a:solidFill>
                  <a:schemeClr val="accent1"/>
                </a:solidFill>
                <a:latin typeface="Calibri" charset="0"/>
              </a:defRPr>
            </a:lvl8pPr>
            <a:lvl9pPr marL="1645920" algn="l" rtl="0" eaLnBrk="1" fontAlgn="base" hangingPunct="1">
              <a:lnSpc>
                <a:spcPct val="85000"/>
              </a:lnSpc>
              <a:spcBef>
                <a:spcPct val="0"/>
              </a:spcBef>
              <a:spcAft>
                <a:spcPct val="0"/>
              </a:spcAft>
              <a:defRPr sz="3240" b="1">
                <a:solidFill>
                  <a:schemeClr val="accent1"/>
                </a:solidFill>
                <a:latin typeface="Calibri" charset="0"/>
              </a:defRPr>
            </a:lvl9pPr>
          </a:lstStyle>
          <a:p>
            <a:pPr>
              <a:spcBef>
                <a:spcPts val="0"/>
              </a:spcBef>
            </a:pPr>
            <a:r>
              <a:rPr lang="en-US" dirty="0"/>
              <a:t>8.0 – Scaling</a:t>
            </a:r>
            <a:br>
              <a:rPr lang="en-US" dirty="0"/>
            </a:br>
            <a:br>
              <a:rPr lang="en-US" sz="840" dirty="0"/>
            </a:br>
            <a:r>
              <a:rPr lang="en-US" dirty="0"/>
              <a:t>ENGR-E 399/599: VLSI Design</a:t>
            </a:r>
            <a:br>
              <a:rPr lang="en-US" dirty="0"/>
            </a:br>
            <a:r>
              <a:rPr lang="en-US" sz="1680" dirty="0"/>
              <a:t>Prof. Daniel Loveless, </a:t>
            </a:r>
            <a:r>
              <a:rPr lang="en-US" sz="1680" dirty="0">
                <a:hlinkClick r:id="rId3"/>
              </a:rPr>
              <a:t>dlovele@iu.edu</a:t>
            </a:r>
            <a:r>
              <a:rPr lang="en-US" sz="1680" dirty="0"/>
              <a:t>, 812-856-0703</a:t>
            </a:r>
            <a:endParaRPr lang="en-US" dirty="0"/>
          </a:p>
        </p:txBody>
      </p:sp>
      <p:sp>
        <p:nvSpPr>
          <p:cNvPr id="7" name="Text Placeholder 19">
            <a:extLst>
              <a:ext uri="{FF2B5EF4-FFF2-40B4-BE49-F238E27FC236}">
                <a16:creationId xmlns:a16="http://schemas.microsoft.com/office/drawing/2014/main" id="{966288E7-38C3-C26A-86D6-05ADEC7FA0E5}"/>
              </a:ext>
            </a:extLst>
          </p:cNvPr>
          <p:cNvSpPr>
            <a:spLocks noGrp="1"/>
          </p:cNvSpPr>
          <p:nvPr>
            <p:ph type="body" sz="quarter" idx="10"/>
          </p:nvPr>
        </p:nvSpPr>
        <p:spPr>
          <a:xfrm>
            <a:off x="1455467" y="5651785"/>
            <a:ext cx="9281066" cy="333185"/>
          </a:xfrm>
          <a:prstGeom prst="rect">
            <a:avLst/>
          </a:prstGeom>
        </p:spPr>
        <p:txBody>
          <a:bodyPr anchor="ctr">
            <a:noAutofit/>
          </a:bodyPr>
          <a:lstStyle>
            <a:lvl1pPr marL="0" indent="0">
              <a:buNone/>
              <a:defRPr sz="1100" b="1" spc="80" baseline="0">
                <a:solidFill>
                  <a:srgbClr val="A6A6A6"/>
                </a:solidFill>
                <a:latin typeface="Arial"/>
                <a:cs typeface="Arial"/>
              </a:defRPr>
            </a:lvl1pPr>
          </a:lstStyle>
          <a:p>
            <a:r>
              <a:rPr lang="en-US" sz="1320" dirty="0">
                <a:solidFill>
                  <a:schemeClr val="tx1"/>
                </a:solidFill>
              </a:rPr>
              <a:t>INDIANA UNIVERSITY – Reliable Electronics and Systems</a:t>
            </a:r>
          </a:p>
          <a:p>
            <a:r>
              <a:rPr lang="en-US" dirty="0">
                <a:solidFill>
                  <a:schemeClr val="tx1"/>
                </a:solidFill>
              </a:rPr>
              <a:t>Center for Reliable and Trusted Electronics (CREATE)</a:t>
            </a:r>
            <a:endParaRPr lang="en-US" sz="1320" dirty="0">
              <a:solidFill>
                <a:schemeClr val="tx1"/>
              </a:solidFill>
            </a:endParaRPr>
          </a:p>
        </p:txBody>
      </p:sp>
    </p:spTree>
    <p:extLst>
      <p:ext uri="{BB962C8B-B14F-4D97-AF65-F5344CB8AC3E}">
        <p14:creationId xmlns:p14="http://schemas.microsoft.com/office/powerpoint/2010/main" val="81206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a:extLst>
              <a:ext uri="{FF2B5EF4-FFF2-40B4-BE49-F238E27FC236}">
                <a16:creationId xmlns:a16="http://schemas.microsoft.com/office/drawing/2014/main" id="{0D6C9549-8AAA-6845-A955-1215769B4387}"/>
              </a:ext>
            </a:extLst>
          </p:cNvPr>
          <p:cNvSpPr>
            <a:spLocks noGrp="1" noChangeArrowheads="1"/>
          </p:cNvSpPr>
          <p:nvPr>
            <p:ph idx="1"/>
          </p:nvPr>
        </p:nvSpPr>
        <p:spPr/>
        <p:txBody>
          <a:bodyPr/>
          <a:lstStyle/>
          <a:p>
            <a:pPr eaLnBrk="1" hangingPunct="1">
              <a:lnSpc>
                <a:spcPct val="90000"/>
              </a:lnSpc>
            </a:pPr>
            <a:r>
              <a:rPr lang="en-US" altLang="en-US" dirty="0"/>
              <a:t>t</a:t>
            </a:r>
            <a:r>
              <a:rPr lang="en-US" altLang="en-US" baseline="-25000" dirty="0"/>
              <a:t>ox</a:t>
            </a:r>
            <a:r>
              <a:rPr lang="en-US" altLang="en-US" dirty="0"/>
              <a:t> scaling has slowed since 65 nm</a:t>
            </a:r>
          </a:p>
          <a:p>
            <a:pPr lvl="1" eaLnBrk="1" hangingPunct="1">
              <a:lnSpc>
                <a:spcPct val="90000"/>
              </a:lnSpc>
            </a:pPr>
            <a:r>
              <a:rPr lang="en-US" altLang="en-US" dirty="0"/>
              <a:t>Limited by gate tunneling current</a:t>
            </a:r>
          </a:p>
          <a:p>
            <a:pPr lvl="1" eaLnBrk="1" hangingPunct="1">
              <a:lnSpc>
                <a:spcPct val="90000"/>
              </a:lnSpc>
            </a:pPr>
            <a:r>
              <a:rPr lang="en-US" altLang="en-US" dirty="0"/>
              <a:t>Gates are only about 4 atomic layers thick!</a:t>
            </a:r>
          </a:p>
          <a:p>
            <a:pPr lvl="1" eaLnBrk="1" hangingPunct="1">
              <a:lnSpc>
                <a:spcPct val="90000"/>
              </a:lnSpc>
            </a:pPr>
            <a:r>
              <a:rPr lang="en-US" altLang="en-US" dirty="0"/>
              <a:t>High-k dielectrics have helped continued scaling of effective oxide thickness</a:t>
            </a:r>
          </a:p>
          <a:p>
            <a:pPr eaLnBrk="1" hangingPunct="1">
              <a:lnSpc>
                <a:spcPct val="90000"/>
              </a:lnSpc>
            </a:pPr>
            <a:r>
              <a:rPr lang="en-US" altLang="en-US" dirty="0"/>
              <a:t>V</a:t>
            </a:r>
            <a:r>
              <a:rPr lang="en-US" altLang="en-US" baseline="-25000" dirty="0"/>
              <a:t>DD</a:t>
            </a:r>
            <a:r>
              <a:rPr lang="en-US" altLang="en-US" dirty="0"/>
              <a:t> scaling has slowed since 65 nm</a:t>
            </a:r>
          </a:p>
          <a:p>
            <a:pPr lvl="1" eaLnBrk="1" hangingPunct="1">
              <a:lnSpc>
                <a:spcPct val="90000"/>
              </a:lnSpc>
            </a:pPr>
            <a:r>
              <a:rPr lang="en-US" altLang="en-US" dirty="0"/>
              <a:t>SRAM cell stability at low voltage is challenging</a:t>
            </a:r>
          </a:p>
          <a:p>
            <a:pPr eaLnBrk="1" hangingPunct="1">
              <a:lnSpc>
                <a:spcPct val="90000"/>
              </a:lnSpc>
            </a:pPr>
            <a:r>
              <a:rPr lang="en-US" altLang="en-US" dirty="0"/>
              <a:t>Dennard scaling predicts cost, speed, power all improve</a:t>
            </a:r>
          </a:p>
          <a:p>
            <a:pPr lvl="1" eaLnBrk="1" hangingPunct="1">
              <a:lnSpc>
                <a:spcPct val="90000"/>
              </a:lnSpc>
            </a:pPr>
            <a:r>
              <a:rPr lang="en-US" altLang="en-US" dirty="0"/>
              <a:t>Below 65 nm, some designers find they must choose just two of the three</a:t>
            </a:r>
          </a:p>
        </p:txBody>
      </p:sp>
      <p:sp>
        <p:nvSpPr>
          <p:cNvPr id="34819" name="Rectangle 2">
            <a:extLst>
              <a:ext uri="{FF2B5EF4-FFF2-40B4-BE49-F238E27FC236}">
                <a16:creationId xmlns:a16="http://schemas.microsoft.com/office/drawing/2014/main" id="{01787325-DD48-5043-A6D2-B4D99DFF6FE9}"/>
              </a:ext>
            </a:extLst>
          </p:cNvPr>
          <p:cNvSpPr>
            <a:spLocks noGrp="1" noChangeArrowheads="1"/>
          </p:cNvSpPr>
          <p:nvPr>
            <p:ph type="title"/>
          </p:nvPr>
        </p:nvSpPr>
        <p:spPr/>
        <p:txBody>
          <a:bodyPr/>
          <a:lstStyle/>
          <a:p>
            <a:pPr eaLnBrk="1" hangingPunct="1"/>
            <a:r>
              <a:rPr lang="en-US" altLang="en-US" sz="4000" dirty="0"/>
              <a:t>Real Scaling</a:t>
            </a:r>
          </a:p>
        </p:txBody>
      </p:sp>
    </p:spTree>
    <p:extLst>
      <p:ext uri="{BB962C8B-B14F-4D97-AF65-F5344CB8AC3E}">
        <p14:creationId xmlns:p14="http://schemas.microsoft.com/office/powerpoint/2010/main" val="3639674609"/>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a:extLst>
              <a:ext uri="{FF2B5EF4-FFF2-40B4-BE49-F238E27FC236}">
                <a16:creationId xmlns:a16="http://schemas.microsoft.com/office/drawing/2014/main" id="{9A7F8C36-61A3-4841-ACCB-F616D040A7C3}"/>
              </a:ext>
            </a:extLst>
          </p:cNvPr>
          <p:cNvSpPr>
            <a:spLocks noGrp="1" noChangeArrowheads="1"/>
          </p:cNvSpPr>
          <p:nvPr>
            <p:ph idx="1"/>
          </p:nvPr>
        </p:nvSpPr>
        <p:spPr/>
        <p:txBody>
          <a:bodyPr/>
          <a:lstStyle/>
          <a:p>
            <a:pPr eaLnBrk="1" hangingPunct="1"/>
            <a:r>
              <a:rPr lang="en-US" altLang="en-US" dirty="0">
                <a:solidFill>
                  <a:srgbClr val="000000"/>
                </a:solidFill>
              </a:rPr>
              <a:t>Wire cross-section</a:t>
            </a:r>
          </a:p>
          <a:p>
            <a:pPr lvl="1" eaLnBrk="1" hangingPunct="1"/>
            <a:r>
              <a:rPr lang="en-US" altLang="en-US" dirty="0">
                <a:solidFill>
                  <a:srgbClr val="000000"/>
                </a:solidFill>
              </a:rPr>
              <a:t>w, s, t all scale</a:t>
            </a:r>
          </a:p>
          <a:p>
            <a:pPr eaLnBrk="1" hangingPunct="1"/>
            <a:r>
              <a:rPr lang="en-US" altLang="en-US" dirty="0">
                <a:solidFill>
                  <a:srgbClr val="000000"/>
                </a:solidFill>
              </a:rPr>
              <a:t>Wire length</a:t>
            </a:r>
          </a:p>
          <a:p>
            <a:pPr lvl="1" eaLnBrk="1" hangingPunct="1"/>
            <a:r>
              <a:rPr lang="en-US" altLang="en-US" dirty="0">
                <a:solidFill>
                  <a:srgbClr val="000000"/>
                </a:solidFill>
              </a:rPr>
              <a:t>Local/scaled interconnect</a:t>
            </a:r>
          </a:p>
          <a:p>
            <a:pPr lvl="1" eaLnBrk="1" hangingPunct="1"/>
            <a:r>
              <a:rPr lang="en-US" altLang="en-US" dirty="0">
                <a:solidFill>
                  <a:srgbClr val="000000"/>
                </a:solidFill>
              </a:rPr>
              <a:t>Global interconnect</a:t>
            </a:r>
          </a:p>
          <a:p>
            <a:pPr lvl="2" eaLnBrk="1" hangingPunct="1"/>
            <a:r>
              <a:rPr lang="en-US" altLang="en-US" dirty="0">
                <a:solidFill>
                  <a:srgbClr val="000000"/>
                </a:solidFill>
              </a:rPr>
              <a:t>Die size scaled by D</a:t>
            </a:r>
            <a:r>
              <a:rPr lang="en-US" altLang="en-US" baseline="-25000" dirty="0">
                <a:solidFill>
                  <a:srgbClr val="000000"/>
                </a:solidFill>
              </a:rPr>
              <a:t>c </a:t>
            </a:r>
            <a:r>
              <a:rPr lang="en-US" altLang="en-US" dirty="0">
                <a:solidFill>
                  <a:srgbClr val="000000"/>
                </a:solidFill>
              </a:rPr>
              <a:t>≈ </a:t>
            </a:r>
            <a:r>
              <a:rPr lang="en-US" altLang="en-US" dirty="0">
                <a:solidFill>
                  <a:srgbClr val="000000"/>
                </a:solidFill>
                <a:sym typeface="Symbol" pitchFamily="2" charset="2"/>
              </a:rPr>
              <a:t>1.1</a:t>
            </a:r>
            <a:endParaRPr lang="en-US" altLang="en-US" dirty="0">
              <a:solidFill>
                <a:srgbClr val="000000"/>
              </a:solidFill>
            </a:endParaRPr>
          </a:p>
        </p:txBody>
      </p:sp>
      <p:sp>
        <p:nvSpPr>
          <p:cNvPr id="36867" name="Rectangle 2">
            <a:extLst>
              <a:ext uri="{FF2B5EF4-FFF2-40B4-BE49-F238E27FC236}">
                <a16:creationId xmlns:a16="http://schemas.microsoft.com/office/drawing/2014/main" id="{4273FA25-AF6B-F941-8564-E22494EB2F01}"/>
              </a:ext>
            </a:extLst>
          </p:cNvPr>
          <p:cNvSpPr>
            <a:spLocks noGrp="1" noChangeArrowheads="1"/>
          </p:cNvSpPr>
          <p:nvPr>
            <p:ph type="title"/>
          </p:nvPr>
        </p:nvSpPr>
        <p:spPr/>
        <p:txBody>
          <a:bodyPr/>
          <a:lstStyle/>
          <a:p>
            <a:pPr eaLnBrk="1" hangingPunct="1"/>
            <a:r>
              <a:rPr lang="en-US" altLang="en-US" dirty="0"/>
              <a:t>Wire Scaling</a:t>
            </a:r>
          </a:p>
        </p:txBody>
      </p:sp>
    </p:spTree>
    <p:extLst>
      <p:ext uri="{BB962C8B-B14F-4D97-AF65-F5344CB8AC3E}">
        <p14:creationId xmlns:p14="http://schemas.microsoft.com/office/powerpoint/2010/main" val="2374705760"/>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3025" name="Group 113">
            <a:extLst>
              <a:ext uri="{FF2B5EF4-FFF2-40B4-BE49-F238E27FC236}">
                <a16:creationId xmlns:a16="http://schemas.microsoft.com/office/drawing/2014/main" id="{0FAEC75E-197F-5341-B54E-87D2AE58D1AA}"/>
              </a:ext>
            </a:extLst>
          </p:cNvPr>
          <p:cNvGraphicFramePr>
            <a:graphicFrameLocks noGrp="1"/>
          </p:cNvGraphicFramePr>
          <p:nvPr>
            <p:ph idx="1"/>
            <p:extLst>
              <p:ext uri="{D42A27DB-BD31-4B8C-83A1-F6EECF244321}">
                <p14:modId xmlns:p14="http://schemas.microsoft.com/office/powerpoint/2010/main" val="3212670263"/>
              </p:ext>
            </p:extLst>
          </p:nvPr>
        </p:nvGraphicFramePr>
        <p:xfrm>
          <a:off x="479425" y="1133475"/>
          <a:ext cx="11242674" cy="3556000"/>
        </p:xfrm>
        <a:graphic>
          <a:graphicData uri="http://schemas.openxmlformats.org/drawingml/2006/table">
            <a:tbl>
              <a:tblPr/>
              <a:tblGrid>
                <a:gridCol w="6821398">
                  <a:extLst>
                    <a:ext uri="{9D8B030D-6E8A-4147-A177-3AD203B41FA5}">
                      <a16:colId xmlns:a16="http://schemas.microsoft.com/office/drawing/2014/main" val="20000"/>
                    </a:ext>
                  </a:extLst>
                </a:gridCol>
                <a:gridCol w="2273799">
                  <a:extLst>
                    <a:ext uri="{9D8B030D-6E8A-4147-A177-3AD203B41FA5}">
                      <a16:colId xmlns:a16="http://schemas.microsoft.com/office/drawing/2014/main" val="20001"/>
                    </a:ext>
                  </a:extLst>
                </a:gridCol>
                <a:gridCol w="2147477">
                  <a:extLst>
                    <a:ext uri="{9D8B030D-6E8A-4147-A177-3AD203B41FA5}">
                      <a16:colId xmlns:a16="http://schemas.microsoft.com/office/drawing/2014/main" val="20002"/>
                    </a:ext>
                  </a:extLst>
                </a:gridCol>
              </a:tblGrid>
              <a:tr h="25400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Parameter</a:t>
                      </a:r>
                      <a:endParaRPr kumimoji="0" lang="en-US" sz="1500" b="0" i="0" u="none" strike="noStrike" cap="none" normalizeH="0" baseline="0" dirty="0">
                        <a:ln>
                          <a:noFill/>
                        </a:ln>
                        <a:solidFill>
                          <a:schemeClr val="tx1"/>
                        </a:solidFill>
                        <a:effectLst/>
                        <a:latin typeface="Arial"/>
                        <a:ea typeface="ＭＳ Ｐゴシック"/>
                      </a:endParaRP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Sensitivity</a:t>
                      </a:r>
                      <a:endParaRPr kumimoji="0" lang="en-US" sz="1500" b="0" i="0" u="none" strike="noStrike" cap="none" normalizeH="0" baseline="0" dirty="0">
                        <a:ln>
                          <a:noFill/>
                        </a:ln>
                        <a:solidFill>
                          <a:schemeClr val="tx1"/>
                        </a:solidFill>
                        <a:effectLst/>
                        <a:latin typeface="Arial"/>
                        <a:ea typeface="ＭＳ Ｐゴシック"/>
                      </a:endParaRPr>
                    </a:p>
                  </a:txBody>
                  <a:tcPr marT="9144" marB="91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Scale Factor</a:t>
                      </a:r>
                      <a:endParaRPr kumimoji="0" lang="en-US" sz="1500" b="0" i="0" u="none" strike="noStrike" cap="none" normalizeH="0" baseline="0" dirty="0">
                        <a:ln>
                          <a:noFill/>
                        </a:ln>
                        <a:solidFill>
                          <a:schemeClr val="tx1"/>
                        </a:solidFill>
                        <a:effectLst/>
                        <a:latin typeface="Arial"/>
                        <a:ea typeface="ＭＳ Ｐゴシック"/>
                      </a:endParaRPr>
                    </a:p>
                  </a:txBody>
                  <a:tcPr marT="9144" marB="91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w: width</a:t>
                      </a:r>
                      <a:endParaRPr kumimoji="0" lang="en-US" sz="1500" b="0" i="0" u="none" strike="noStrike" cap="none" normalizeH="0" baseline="0" dirty="0">
                        <a:ln>
                          <a:noFill/>
                        </a:ln>
                        <a:solidFill>
                          <a:schemeClr val="tx1"/>
                        </a:solidFill>
                        <a:effectLst/>
                        <a:latin typeface="Arial"/>
                        <a:ea typeface="ＭＳ Ｐゴシック"/>
                      </a:endParaRP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endParaRPr kumimoji="0" lang="en-US" sz="1500" b="0" i="0" u="none" strike="noStrike" cap="none" normalizeH="0" baseline="0" dirty="0">
                        <a:ln>
                          <a:noFill/>
                        </a:ln>
                        <a:solidFill>
                          <a:schemeClr val="tx1"/>
                        </a:solidFill>
                        <a:effectLst/>
                        <a:latin typeface="Arial" charset="0"/>
                        <a:ea typeface="ＭＳ Ｐゴシック" charset="0"/>
                      </a:endParaRPr>
                    </a:p>
                  </a:txBody>
                  <a:tcPr marT="9144" marB="91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1/S</a:t>
                      </a:r>
                      <a:endParaRPr kumimoji="0" lang="en-US" sz="1500" b="0" i="0" u="none" strike="noStrike" cap="none" normalizeH="0" baseline="0" dirty="0">
                        <a:ln>
                          <a:noFill/>
                        </a:ln>
                        <a:solidFill>
                          <a:schemeClr val="tx1"/>
                        </a:solidFill>
                        <a:effectLst/>
                        <a:latin typeface="Arial"/>
                        <a:ea typeface="ＭＳ Ｐゴシック"/>
                      </a:endParaRPr>
                    </a:p>
                  </a:txBody>
                  <a:tcPr marT="9144" marB="91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s: spacing</a:t>
                      </a:r>
                      <a:endParaRPr kumimoji="0" lang="en-US" sz="1500" b="0" i="0" u="none" strike="noStrike" cap="none" normalizeH="0" baseline="0" dirty="0">
                        <a:ln>
                          <a:noFill/>
                        </a:ln>
                        <a:solidFill>
                          <a:schemeClr val="tx1"/>
                        </a:solidFill>
                        <a:effectLst/>
                        <a:latin typeface="Arial"/>
                        <a:ea typeface="ＭＳ Ｐゴシック"/>
                      </a:endParaRP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endParaRPr kumimoji="0" lang="en-US" sz="1500" b="0" i="0" u="none" strike="noStrike" cap="none" normalizeH="0" baseline="0" dirty="0">
                        <a:ln>
                          <a:noFill/>
                        </a:ln>
                        <a:solidFill>
                          <a:schemeClr val="tx1"/>
                        </a:solidFill>
                        <a:effectLst/>
                        <a:latin typeface="Arial" charset="0"/>
                        <a:ea typeface="ＭＳ Ｐゴシック" charset="0"/>
                      </a:endParaRPr>
                    </a:p>
                  </a:txBody>
                  <a:tcPr marT="9144" marB="91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1/S</a:t>
                      </a:r>
                      <a:endParaRPr kumimoji="0" lang="en-US" sz="1500" b="0" i="0" u="none" strike="noStrike" cap="none" normalizeH="0" baseline="0" dirty="0">
                        <a:ln>
                          <a:noFill/>
                        </a:ln>
                        <a:solidFill>
                          <a:schemeClr val="tx1"/>
                        </a:solidFill>
                        <a:effectLst/>
                        <a:latin typeface="Arial"/>
                        <a:ea typeface="ＭＳ Ｐゴシック"/>
                      </a:endParaRPr>
                    </a:p>
                  </a:txBody>
                  <a:tcPr marT="9144" marB="91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t: thickness</a:t>
                      </a:r>
                      <a:endParaRPr kumimoji="0" lang="en-US" sz="1500" b="0" i="0" u="none" strike="noStrike" cap="none" normalizeH="0" baseline="0" dirty="0">
                        <a:ln>
                          <a:noFill/>
                        </a:ln>
                        <a:solidFill>
                          <a:schemeClr val="tx1"/>
                        </a:solidFill>
                        <a:effectLst/>
                        <a:latin typeface="Arial"/>
                        <a:ea typeface="ＭＳ Ｐゴシック"/>
                      </a:endParaRP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endParaRPr kumimoji="0" lang="en-US" sz="1500" b="0" i="0" u="none" strike="noStrike" cap="none" normalizeH="0" baseline="0" dirty="0">
                        <a:ln>
                          <a:noFill/>
                        </a:ln>
                        <a:solidFill>
                          <a:schemeClr val="tx1"/>
                        </a:solidFill>
                        <a:effectLst/>
                        <a:latin typeface="Arial" charset="0"/>
                        <a:ea typeface="ＭＳ Ｐゴシック" charset="0"/>
                      </a:endParaRPr>
                    </a:p>
                  </a:txBody>
                  <a:tcPr marT="9144" marB="91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1/S</a:t>
                      </a:r>
                      <a:endParaRPr kumimoji="0" lang="en-US" sz="1500" b="0" i="0" u="none" strike="noStrike" cap="none" normalizeH="0" baseline="0" dirty="0">
                        <a:ln>
                          <a:noFill/>
                        </a:ln>
                        <a:solidFill>
                          <a:schemeClr val="tx1"/>
                        </a:solidFill>
                        <a:effectLst/>
                        <a:latin typeface="Arial"/>
                        <a:ea typeface="ＭＳ Ｐゴシック"/>
                      </a:endParaRPr>
                    </a:p>
                  </a:txBody>
                  <a:tcPr marT="9144" marB="91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h: height</a:t>
                      </a:r>
                      <a:endParaRPr kumimoji="0" lang="en-US" sz="1500" b="0" i="0" u="none" strike="noStrike" cap="none" normalizeH="0" baseline="0" dirty="0">
                        <a:ln>
                          <a:noFill/>
                        </a:ln>
                        <a:solidFill>
                          <a:schemeClr val="tx1"/>
                        </a:solidFill>
                        <a:effectLst/>
                        <a:latin typeface="Arial"/>
                        <a:ea typeface="ＭＳ Ｐゴシック"/>
                      </a:endParaRP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endParaRPr kumimoji="0" lang="en-US" sz="1500" b="0" i="0" u="none" strike="noStrike" cap="none" normalizeH="0" baseline="0" dirty="0">
                        <a:ln>
                          <a:noFill/>
                        </a:ln>
                        <a:solidFill>
                          <a:schemeClr val="tx1"/>
                        </a:solidFill>
                        <a:effectLst/>
                        <a:latin typeface="Arial" charset="0"/>
                        <a:ea typeface="ＭＳ Ｐゴシック" charset="0"/>
                      </a:endParaRPr>
                    </a:p>
                  </a:txBody>
                  <a:tcPr marT="9144" marB="91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1/S</a:t>
                      </a:r>
                      <a:endParaRPr kumimoji="0" lang="en-US" sz="1500" b="0" i="0" u="none" strike="noStrike" cap="none" normalizeH="0" baseline="0" dirty="0">
                        <a:ln>
                          <a:noFill/>
                        </a:ln>
                        <a:solidFill>
                          <a:schemeClr val="tx1"/>
                        </a:solidFill>
                        <a:effectLst/>
                        <a:latin typeface="Arial"/>
                        <a:ea typeface="ＭＳ Ｐゴシック"/>
                      </a:endParaRPr>
                    </a:p>
                  </a:txBody>
                  <a:tcPr marT="9144" marB="91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D</a:t>
                      </a:r>
                      <a:r>
                        <a:rPr kumimoji="0" lang="en-US" sz="1500" b="0" i="0" u="none" strike="noStrike" cap="none" normalizeH="0" baseline="-25000" dirty="0">
                          <a:ln>
                            <a:noFill/>
                          </a:ln>
                          <a:solidFill>
                            <a:schemeClr val="tx1"/>
                          </a:solidFill>
                          <a:effectLst/>
                          <a:latin typeface="Arial" charset="0"/>
                          <a:ea typeface="ＭＳ Ｐゴシック" charset="0"/>
                        </a:rPr>
                        <a:t>c</a:t>
                      </a:r>
                      <a:r>
                        <a:rPr kumimoji="0" lang="en-US" sz="1500" b="0" i="0" u="none" strike="noStrike" cap="none" normalizeH="0" baseline="0" dirty="0">
                          <a:ln>
                            <a:noFill/>
                          </a:ln>
                          <a:solidFill>
                            <a:schemeClr val="tx1"/>
                          </a:solidFill>
                          <a:effectLst/>
                          <a:latin typeface="Arial" charset="0"/>
                          <a:ea typeface="ＭＳ Ｐゴシック" charset="0"/>
                        </a:rPr>
                        <a:t>: die size</a:t>
                      </a:r>
                      <a:endParaRPr kumimoji="0" lang="en-US" sz="1500" b="0" i="0" u="none" strike="noStrike" cap="none" normalizeH="0" baseline="0" dirty="0">
                        <a:ln>
                          <a:noFill/>
                        </a:ln>
                        <a:solidFill>
                          <a:schemeClr val="tx1"/>
                        </a:solidFill>
                        <a:effectLst/>
                        <a:latin typeface="Arial"/>
                        <a:ea typeface="ＭＳ Ｐゴシック"/>
                      </a:endParaRP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endParaRPr kumimoji="0" lang="en-US" sz="1500" b="0" i="0" u="none" strike="noStrike" cap="none" normalizeH="0" baseline="0" dirty="0">
                        <a:ln>
                          <a:noFill/>
                        </a:ln>
                        <a:solidFill>
                          <a:schemeClr val="tx1"/>
                        </a:solidFill>
                        <a:effectLst/>
                        <a:latin typeface="Arial" charset="0"/>
                        <a:ea typeface="ＭＳ Ｐゴシック" charset="0"/>
                      </a:endParaRPr>
                    </a:p>
                  </a:txBody>
                  <a:tcPr marT="9144" marB="91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D</a:t>
                      </a:r>
                      <a:r>
                        <a:rPr kumimoji="0" lang="en-US" sz="1500" b="0" i="0" u="none" strike="noStrike" cap="none" normalizeH="0" baseline="-25000" dirty="0">
                          <a:ln>
                            <a:noFill/>
                          </a:ln>
                          <a:solidFill>
                            <a:schemeClr val="tx1"/>
                          </a:solidFill>
                          <a:effectLst/>
                          <a:latin typeface="Arial" charset="0"/>
                          <a:ea typeface="ＭＳ Ｐゴシック" charset="0"/>
                        </a:rPr>
                        <a:t>c</a:t>
                      </a:r>
                      <a:endParaRPr kumimoji="0" lang="en-US" sz="1500" b="0" i="0" u="none" strike="noStrike" cap="none" normalizeH="0" baseline="-25000" dirty="0">
                        <a:ln>
                          <a:noFill/>
                        </a:ln>
                        <a:solidFill>
                          <a:schemeClr val="tx1"/>
                        </a:solidFill>
                        <a:effectLst/>
                        <a:latin typeface="Arial"/>
                        <a:ea typeface="ＭＳ Ｐゴシック"/>
                      </a:endParaRPr>
                    </a:p>
                  </a:txBody>
                  <a:tcPr marT="9144" marB="91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R</a:t>
                      </a:r>
                      <a:r>
                        <a:rPr kumimoji="0" lang="en-US" sz="1500" b="0" i="0" u="none" strike="noStrike" cap="none" normalizeH="0" baseline="-25000" dirty="0">
                          <a:ln>
                            <a:noFill/>
                          </a:ln>
                          <a:solidFill>
                            <a:schemeClr val="tx1"/>
                          </a:solidFill>
                          <a:effectLst/>
                          <a:latin typeface="Arial" charset="0"/>
                          <a:ea typeface="ＭＳ Ｐゴシック" charset="0"/>
                        </a:rPr>
                        <a:t>w</a:t>
                      </a:r>
                      <a:r>
                        <a:rPr kumimoji="0" lang="en-US" sz="1500" b="0" i="0" u="none" strike="noStrike" cap="none" normalizeH="0" baseline="0" dirty="0">
                          <a:ln>
                            <a:noFill/>
                          </a:ln>
                          <a:solidFill>
                            <a:schemeClr val="tx1"/>
                          </a:solidFill>
                          <a:effectLst/>
                          <a:latin typeface="Arial" charset="0"/>
                          <a:ea typeface="ＭＳ Ｐゴシック" charset="0"/>
                        </a:rPr>
                        <a:t>: wire resistance/unit length</a:t>
                      </a:r>
                      <a:endParaRPr kumimoji="0" lang="en-US" sz="1500" b="0" i="0" u="none" strike="noStrike" cap="none" normalizeH="0" baseline="0" dirty="0">
                        <a:ln>
                          <a:noFill/>
                        </a:ln>
                        <a:solidFill>
                          <a:schemeClr val="tx1"/>
                        </a:solidFill>
                        <a:effectLst/>
                        <a:latin typeface="Arial"/>
                        <a:ea typeface="ＭＳ Ｐゴシック"/>
                      </a:endParaRP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1/wt</a:t>
                      </a:r>
                      <a:endParaRPr kumimoji="0" lang="en-US" sz="1500" b="0" i="0" u="none" strike="noStrike" cap="none" normalizeH="0" baseline="0" dirty="0">
                        <a:ln>
                          <a:noFill/>
                        </a:ln>
                        <a:solidFill>
                          <a:schemeClr val="tx1"/>
                        </a:solidFill>
                        <a:effectLst/>
                        <a:latin typeface="Arial"/>
                        <a:ea typeface="ＭＳ Ｐゴシック"/>
                      </a:endParaRPr>
                    </a:p>
                  </a:txBody>
                  <a:tcPr marT="9144" marB="91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S</a:t>
                      </a:r>
                      <a:r>
                        <a:rPr kumimoji="0" lang="en-US" sz="1500" b="0" i="0" u="none" strike="noStrike" cap="none" normalizeH="0" baseline="30000" dirty="0">
                          <a:ln>
                            <a:noFill/>
                          </a:ln>
                          <a:solidFill>
                            <a:schemeClr val="tx1"/>
                          </a:solidFill>
                          <a:effectLst/>
                          <a:latin typeface="Arial" charset="0"/>
                          <a:ea typeface="ＭＳ Ｐゴシック" charset="0"/>
                        </a:rPr>
                        <a:t>2</a:t>
                      </a:r>
                      <a:endParaRPr kumimoji="0" lang="en-US" sz="1500" b="0" i="0" u="none" strike="noStrike" cap="none" normalizeH="0" baseline="30000" dirty="0">
                        <a:ln>
                          <a:noFill/>
                        </a:ln>
                        <a:solidFill>
                          <a:schemeClr val="tx1"/>
                        </a:solidFill>
                        <a:effectLst/>
                        <a:latin typeface="Arial"/>
                        <a:ea typeface="ＭＳ Ｐゴシック"/>
                      </a:endParaRPr>
                    </a:p>
                  </a:txBody>
                  <a:tcPr marT="9144" marB="91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a:ea typeface="ＭＳ Ｐゴシック"/>
                        </a:rPr>
                        <a:t>C</a:t>
                      </a:r>
                      <a:r>
                        <a:rPr kumimoji="0" lang="en-US" sz="1500" b="0" i="0" u="none" strike="noStrike" cap="none" normalizeH="0" baseline="-25000" dirty="0">
                          <a:ln>
                            <a:noFill/>
                          </a:ln>
                          <a:solidFill>
                            <a:schemeClr val="tx1"/>
                          </a:solidFill>
                          <a:effectLst/>
                          <a:latin typeface="Arial"/>
                          <a:ea typeface="ＭＳ Ｐゴシック"/>
                        </a:rPr>
                        <a:t>wf</a:t>
                      </a:r>
                      <a:r>
                        <a:rPr kumimoji="0" lang="en-US" sz="1500" b="0" i="0" u="none" strike="noStrike" cap="none" normalizeH="0" baseline="0" dirty="0">
                          <a:ln>
                            <a:noFill/>
                          </a:ln>
                          <a:solidFill>
                            <a:schemeClr val="tx1"/>
                          </a:solidFill>
                          <a:effectLst/>
                          <a:latin typeface="Arial"/>
                          <a:ea typeface="ＭＳ Ｐゴシック"/>
                        </a:rPr>
                        <a:t>: fringing capacitance/unit length</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t/s</a:t>
                      </a:r>
                      <a:endParaRPr kumimoji="0" lang="en-US" sz="1500" b="0" i="0" u="none" strike="noStrike" cap="none" normalizeH="0" baseline="30000" dirty="0">
                        <a:ln>
                          <a:noFill/>
                        </a:ln>
                        <a:solidFill>
                          <a:schemeClr val="tx1"/>
                        </a:solidFill>
                        <a:effectLst/>
                        <a:latin typeface="Arial" charset="0"/>
                        <a:ea typeface="ＭＳ Ｐゴシック" charset="0"/>
                      </a:endParaRPr>
                    </a:p>
                  </a:txBody>
                  <a:tcPr marT="9144" marB="91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1</a:t>
                      </a:r>
                      <a:endParaRPr kumimoji="0" lang="en-US" sz="1500" b="0" i="0" u="none" strike="noStrike" cap="none" normalizeH="0" baseline="0" dirty="0">
                        <a:ln>
                          <a:noFill/>
                        </a:ln>
                        <a:solidFill>
                          <a:schemeClr val="tx1"/>
                        </a:solidFill>
                        <a:effectLst/>
                        <a:latin typeface="Arial"/>
                        <a:ea typeface="ＭＳ Ｐゴシック"/>
                      </a:endParaRPr>
                    </a:p>
                  </a:txBody>
                  <a:tcPr marT="9144" marB="91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a:ea typeface="ＭＳ Ｐゴシック"/>
                        </a:rPr>
                        <a:t>C</a:t>
                      </a:r>
                      <a:r>
                        <a:rPr kumimoji="0" lang="en-US" sz="1500" b="0" i="0" u="none" strike="noStrike" cap="none" normalizeH="0" baseline="-25000" dirty="0">
                          <a:ln>
                            <a:noFill/>
                          </a:ln>
                          <a:solidFill>
                            <a:schemeClr val="tx1"/>
                          </a:solidFill>
                          <a:effectLst/>
                          <a:latin typeface="Arial"/>
                          <a:ea typeface="ＭＳ Ｐゴシック"/>
                        </a:rPr>
                        <a:t>wp</a:t>
                      </a:r>
                      <a:r>
                        <a:rPr kumimoji="0" lang="en-US" sz="1500" b="0" i="0" u="none" strike="noStrike" cap="none" normalizeH="0" baseline="0" dirty="0">
                          <a:ln>
                            <a:noFill/>
                          </a:ln>
                          <a:solidFill>
                            <a:schemeClr val="tx1"/>
                          </a:solidFill>
                          <a:effectLst/>
                          <a:latin typeface="Arial"/>
                          <a:ea typeface="ＭＳ Ｐゴシック"/>
                        </a:rPr>
                        <a:t>: parallel plate capacitance/unit length</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w/h</a:t>
                      </a:r>
                      <a:endParaRPr kumimoji="0" lang="en-US" sz="1500" b="0" i="0" u="none" strike="noStrike" cap="none" normalizeH="0" baseline="-25000" dirty="0">
                        <a:ln>
                          <a:noFill/>
                        </a:ln>
                        <a:solidFill>
                          <a:schemeClr val="tx1"/>
                        </a:solidFill>
                        <a:effectLst/>
                        <a:latin typeface="Arial" charset="0"/>
                        <a:ea typeface="ＭＳ Ｐゴシック" charset="0"/>
                      </a:endParaRPr>
                    </a:p>
                  </a:txBody>
                  <a:tcPr marT="9144" marB="91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1</a:t>
                      </a:r>
                      <a:endParaRPr kumimoji="0" lang="en-US" sz="1500" b="0" i="0" u="none" strike="noStrike" cap="none" normalizeH="0" baseline="0" dirty="0">
                        <a:ln>
                          <a:noFill/>
                        </a:ln>
                        <a:solidFill>
                          <a:schemeClr val="tx1"/>
                        </a:solidFill>
                        <a:effectLst/>
                        <a:latin typeface="Arial"/>
                        <a:ea typeface="ＭＳ Ｐゴシック"/>
                      </a:endParaRPr>
                    </a:p>
                  </a:txBody>
                  <a:tcPr marT="9144" marB="91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a:ea typeface="ＭＳ Ｐゴシック"/>
                        </a:rPr>
                        <a:t>C</a:t>
                      </a:r>
                      <a:r>
                        <a:rPr kumimoji="0" lang="en-US" sz="1500" b="0" i="0" u="none" strike="noStrike" cap="none" normalizeH="0" baseline="-25000" dirty="0">
                          <a:ln>
                            <a:noFill/>
                          </a:ln>
                          <a:solidFill>
                            <a:schemeClr val="tx1"/>
                          </a:solidFill>
                          <a:effectLst/>
                          <a:latin typeface="Arial"/>
                          <a:ea typeface="ＭＳ Ｐゴシック"/>
                        </a:rPr>
                        <a:t>w</a:t>
                      </a:r>
                      <a:r>
                        <a:rPr kumimoji="0" lang="en-US" sz="1500" b="0" i="0" u="none" strike="noStrike" cap="none" normalizeH="0" baseline="0" dirty="0">
                          <a:ln>
                            <a:noFill/>
                          </a:ln>
                          <a:solidFill>
                            <a:schemeClr val="tx1"/>
                          </a:solidFill>
                          <a:effectLst/>
                          <a:latin typeface="Arial"/>
                          <a:ea typeface="ＭＳ Ｐゴシック"/>
                        </a:rPr>
                        <a:t>: total wire capacitance/unit length</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C</a:t>
                      </a:r>
                      <a:r>
                        <a:rPr kumimoji="0" lang="en-US" sz="1500" b="0" i="0" u="none" strike="noStrike" cap="none" normalizeH="0" baseline="-25000" dirty="0">
                          <a:ln>
                            <a:noFill/>
                          </a:ln>
                          <a:solidFill>
                            <a:schemeClr val="tx1"/>
                          </a:solidFill>
                          <a:effectLst/>
                          <a:latin typeface="Arial" charset="0"/>
                          <a:ea typeface="ＭＳ Ｐゴシック" charset="0"/>
                        </a:rPr>
                        <a:t>wf</a:t>
                      </a:r>
                      <a:r>
                        <a:rPr kumimoji="0" lang="en-US" sz="1500" b="0" i="0" u="none" strike="noStrike" cap="none" normalizeH="0" baseline="0" dirty="0">
                          <a:ln>
                            <a:noFill/>
                          </a:ln>
                          <a:solidFill>
                            <a:schemeClr val="tx1"/>
                          </a:solidFill>
                          <a:effectLst/>
                          <a:latin typeface="Arial" charset="0"/>
                          <a:ea typeface="ＭＳ Ｐゴシック" charset="0"/>
                        </a:rPr>
                        <a:t> + C</a:t>
                      </a:r>
                      <a:r>
                        <a:rPr kumimoji="0" lang="en-US" sz="1500" b="0" i="0" u="none" strike="noStrike" cap="none" normalizeH="0" baseline="-25000" dirty="0">
                          <a:ln>
                            <a:noFill/>
                          </a:ln>
                          <a:solidFill>
                            <a:schemeClr val="tx1"/>
                          </a:solidFill>
                          <a:effectLst/>
                          <a:latin typeface="Arial" charset="0"/>
                          <a:ea typeface="ＭＳ Ｐゴシック" charset="0"/>
                        </a:rPr>
                        <a:t>wp</a:t>
                      </a:r>
                      <a:endParaRPr kumimoji="0" lang="en-US" sz="1500" b="0" i="0" u="none" strike="noStrike" cap="none" normalizeH="0" baseline="-25000" dirty="0">
                        <a:ln>
                          <a:noFill/>
                        </a:ln>
                        <a:solidFill>
                          <a:schemeClr val="tx1"/>
                        </a:solidFill>
                        <a:effectLst/>
                        <a:latin typeface="Arial"/>
                        <a:ea typeface="ＭＳ Ｐゴシック"/>
                      </a:endParaRPr>
                    </a:p>
                  </a:txBody>
                  <a:tcPr marT="9144" marB="91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1</a:t>
                      </a:r>
                      <a:endParaRPr kumimoji="0" lang="en-US" sz="1500" b="0" i="0" u="none" strike="noStrike" cap="none" normalizeH="0" baseline="0" dirty="0">
                        <a:ln>
                          <a:noFill/>
                        </a:ln>
                        <a:solidFill>
                          <a:schemeClr val="tx1"/>
                        </a:solidFill>
                        <a:effectLst/>
                        <a:latin typeface="Arial"/>
                        <a:ea typeface="ＭＳ Ｐゴシック"/>
                      </a:endParaRPr>
                    </a:p>
                  </a:txBody>
                  <a:tcPr marT="9144" marB="91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a:ea typeface="ＭＳ Ｐゴシック"/>
                        </a:rPr>
                        <a:t>t</a:t>
                      </a:r>
                      <a:r>
                        <a:rPr kumimoji="0" lang="en-US" sz="1500" b="0" i="0" u="none" strike="noStrike" cap="none" normalizeH="0" baseline="-25000" dirty="0">
                          <a:ln>
                            <a:noFill/>
                          </a:ln>
                          <a:solidFill>
                            <a:schemeClr val="tx1"/>
                          </a:solidFill>
                          <a:effectLst/>
                          <a:latin typeface="Arial"/>
                          <a:ea typeface="ＭＳ Ｐゴシック"/>
                        </a:rPr>
                        <a:t>wu</a:t>
                      </a:r>
                      <a:r>
                        <a:rPr kumimoji="0" lang="en-US" sz="1500" b="0" i="0" u="none" strike="noStrike" cap="none" normalizeH="0" baseline="0" dirty="0">
                          <a:ln>
                            <a:noFill/>
                          </a:ln>
                          <a:solidFill>
                            <a:schemeClr val="tx1"/>
                          </a:solidFill>
                          <a:effectLst/>
                          <a:latin typeface="Arial"/>
                          <a:ea typeface="ＭＳ Ｐゴシック"/>
                        </a:rPr>
                        <a:t>: unrepeated RC delay/unit length</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R</a:t>
                      </a:r>
                      <a:r>
                        <a:rPr kumimoji="0" lang="en-US" sz="1500" b="0" i="0" u="none" strike="noStrike" cap="none" normalizeH="0" baseline="-25000" dirty="0">
                          <a:ln>
                            <a:noFill/>
                          </a:ln>
                          <a:solidFill>
                            <a:schemeClr val="tx1"/>
                          </a:solidFill>
                          <a:effectLst/>
                          <a:latin typeface="Arial" charset="0"/>
                          <a:ea typeface="ＭＳ Ｐゴシック" charset="0"/>
                        </a:rPr>
                        <a:t>w</a:t>
                      </a:r>
                      <a:r>
                        <a:rPr kumimoji="0" lang="en-US" sz="1500" b="0" i="0" u="none" strike="noStrike" cap="none" normalizeH="0" baseline="0" dirty="0">
                          <a:ln>
                            <a:noFill/>
                          </a:ln>
                          <a:solidFill>
                            <a:schemeClr val="tx1"/>
                          </a:solidFill>
                          <a:effectLst/>
                          <a:latin typeface="Arial" charset="0"/>
                          <a:ea typeface="ＭＳ Ｐゴシック" charset="0"/>
                        </a:rPr>
                        <a:t>C</a:t>
                      </a:r>
                      <a:r>
                        <a:rPr kumimoji="0" lang="en-US" sz="1500" b="0" i="0" u="none" strike="noStrike" cap="none" normalizeH="0" baseline="-25000" dirty="0">
                          <a:ln>
                            <a:noFill/>
                          </a:ln>
                          <a:solidFill>
                            <a:schemeClr val="tx1"/>
                          </a:solidFill>
                          <a:effectLst/>
                          <a:latin typeface="Arial" charset="0"/>
                          <a:ea typeface="ＭＳ Ｐゴシック" charset="0"/>
                        </a:rPr>
                        <a:t>w</a:t>
                      </a:r>
                      <a:endParaRPr kumimoji="0" lang="en-US" sz="1500" b="0" i="0" u="none" strike="noStrike" cap="none" normalizeH="0" baseline="-25000" dirty="0">
                        <a:ln>
                          <a:noFill/>
                        </a:ln>
                        <a:solidFill>
                          <a:schemeClr val="tx1"/>
                        </a:solidFill>
                        <a:effectLst/>
                        <a:latin typeface="Arial"/>
                        <a:ea typeface="ＭＳ Ｐゴシック"/>
                      </a:endParaRPr>
                    </a:p>
                  </a:txBody>
                  <a:tcPr marT="9144" marB="91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S</a:t>
                      </a:r>
                      <a:r>
                        <a:rPr kumimoji="0" lang="en-US" sz="1500" b="0" i="0" u="none" strike="noStrike" cap="none" normalizeH="0" baseline="30000" dirty="0">
                          <a:ln>
                            <a:noFill/>
                          </a:ln>
                          <a:solidFill>
                            <a:schemeClr val="tx1"/>
                          </a:solidFill>
                          <a:effectLst/>
                          <a:latin typeface="Arial" charset="0"/>
                          <a:ea typeface="ＭＳ Ｐゴシック" charset="0"/>
                        </a:rPr>
                        <a:t>2</a:t>
                      </a:r>
                      <a:endParaRPr kumimoji="0" lang="en-US" sz="1500" b="0" i="0" u="none" strike="noStrike" cap="none" normalizeH="0" baseline="0" dirty="0">
                        <a:ln>
                          <a:noFill/>
                        </a:ln>
                        <a:solidFill>
                          <a:schemeClr val="tx1"/>
                        </a:solidFill>
                        <a:effectLst/>
                        <a:latin typeface="Arial" charset="0"/>
                        <a:ea typeface="ＭＳ Ｐゴシック" charset="0"/>
                      </a:endParaRPr>
                    </a:p>
                  </a:txBody>
                  <a:tcPr marT="9144" marB="91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a:ea typeface="ＭＳ Ｐゴシック"/>
                        </a:rPr>
                        <a:t>t</a:t>
                      </a:r>
                      <a:r>
                        <a:rPr kumimoji="0" lang="en-US" sz="1500" b="0" i="0" u="none" strike="noStrike" cap="none" normalizeH="0" baseline="-25000" dirty="0">
                          <a:ln>
                            <a:noFill/>
                          </a:ln>
                          <a:solidFill>
                            <a:schemeClr val="tx1"/>
                          </a:solidFill>
                          <a:effectLst/>
                          <a:latin typeface="Arial"/>
                          <a:ea typeface="ＭＳ Ｐゴシック"/>
                        </a:rPr>
                        <a:t>wr</a:t>
                      </a:r>
                      <a:r>
                        <a:rPr kumimoji="0" lang="en-US" sz="1500" b="0" i="0" u="none" strike="noStrike" cap="none" normalizeH="0" baseline="0" dirty="0">
                          <a:ln>
                            <a:noFill/>
                          </a:ln>
                          <a:solidFill>
                            <a:schemeClr val="tx1"/>
                          </a:solidFill>
                          <a:effectLst/>
                          <a:latin typeface="Arial"/>
                          <a:ea typeface="ＭＳ Ｐゴシック"/>
                        </a:rPr>
                        <a:t>: repeated RC delay/unit length</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sqrt(RCR</a:t>
                      </a:r>
                      <a:r>
                        <a:rPr kumimoji="0" lang="en-US" sz="1500" b="0" i="0" u="none" strike="noStrike" cap="none" normalizeH="0" baseline="-25000" dirty="0">
                          <a:ln>
                            <a:noFill/>
                          </a:ln>
                          <a:solidFill>
                            <a:schemeClr val="tx1"/>
                          </a:solidFill>
                          <a:effectLst/>
                          <a:latin typeface="Arial" charset="0"/>
                          <a:ea typeface="ＭＳ Ｐゴシック" charset="0"/>
                        </a:rPr>
                        <a:t>w</a:t>
                      </a:r>
                      <a:r>
                        <a:rPr kumimoji="0" lang="en-US" sz="1500" b="0" i="0" u="none" strike="noStrike" cap="none" normalizeH="0" baseline="0" dirty="0">
                          <a:ln>
                            <a:noFill/>
                          </a:ln>
                          <a:solidFill>
                            <a:schemeClr val="tx1"/>
                          </a:solidFill>
                          <a:effectLst/>
                          <a:latin typeface="Arial" charset="0"/>
                          <a:ea typeface="ＭＳ Ｐゴシック" charset="0"/>
                        </a:rPr>
                        <a:t>C</a:t>
                      </a:r>
                      <a:r>
                        <a:rPr kumimoji="0" lang="en-US" sz="1500" b="0" i="0" u="none" strike="noStrike" cap="none" normalizeH="0" baseline="-25000" dirty="0">
                          <a:ln>
                            <a:noFill/>
                          </a:ln>
                          <a:solidFill>
                            <a:schemeClr val="tx1"/>
                          </a:solidFill>
                          <a:effectLst/>
                          <a:latin typeface="Arial" charset="0"/>
                          <a:ea typeface="ＭＳ Ｐゴシック" charset="0"/>
                        </a:rPr>
                        <a:t>w</a:t>
                      </a:r>
                      <a:r>
                        <a:rPr kumimoji="0" lang="en-US" sz="1500" b="0" i="0" u="none" strike="noStrike" cap="none" normalizeH="0" baseline="0" dirty="0">
                          <a:ln>
                            <a:noFill/>
                          </a:ln>
                          <a:solidFill>
                            <a:schemeClr val="tx1"/>
                          </a:solidFill>
                          <a:effectLst/>
                          <a:latin typeface="Arial" charset="0"/>
                          <a:ea typeface="ＭＳ Ｐゴシック" charset="0"/>
                        </a:rPr>
                        <a:t>)</a:t>
                      </a:r>
                      <a:endParaRPr kumimoji="0" lang="en-US" sz="1500" b="0" i="0" u="none" strike="noStrike" cap="none" normalizeH="0" baseline="0" dirty="0">
                        <a:ln>
                          <a:noFill/>
                        </a:ln>
                        <a:solidFill>
                          <a:schemeClr val="tx1"/>
                        </a:solidFill>
                        <a:effectLst/>
                        <a:latin typeface="Arial"/>
                        <a:ea typeface="ＭＳ Ｐゴシック"/>
                      </a:endParaRPr>
                    </a:p>
                  </a:txBody>
                  <a:tcPr marT="9144" marB="91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sqrt(S)</a:t>
                      </a:r>
                      <a:endParaRPr kumimoji="0" lang="en-US" sz="1500" b="0" i="0" u="none" strike="noStrike" cap="none" normalizeH="0" baseline="0" dirty="0">
                        <a:ln>
                          <a:noFill/>
                        </a:ln>
                        <a:solidFill>
                          <a:schemeClr val="tx1"/>
                        </a:solidFill>
                        <a:effectLst/>
                        <a:latin typeface="Arial"/>
                        <a:ea typeface="ＭＳ Ｐゴシック"/>
                      </a:endParaRPr>
                    </a:p>
                  </a:txBody>
                  <a:tcPr marT="9144" marB="91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Crosstalk noise</a:t>
                      </a:r>
                      <a:endParaRPr kumimoji="0" lang="en-US" sz="1500" b="0" i="0" u="none" strike="noStrike" cap="none" normalizeH="0" baseline="0" dirty="0">
                        <a:ln>
                          <a:noFill/>
                        </a:ln>
                        <a:solidFill>
                          <a:schemeClr val="tx1"/>
                        </a:solidFill>
                        <a:effectLst/>
                        <a:latin typeface="Arial"/>
                        <a:ea typeface="ＭＳ Ｐゴシック"/>
                      </a:endParaRP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w/h</a:t>
                      </a:r>
                      <a:endParaRPr kumimoji="0" lang="en-US" sz="1500" b="0" i="0" u="none" strike="noStrike" cap="none" normalizeH="0" baseline="30000" dirty="0">
                        <a:ln>
                          <a:noFill/>
                        </a:ln>
                        <a:solidFill>
                          <a:schemeClr val="tx1"/>
                        </a:solidFill>
                        <a:effectLst/>
                        <a:latin typeface="Arial" charset="0"/>
                        <a:ea typeface="ＭＳ Ｐゴシック" charset="0"/>
                      </a:endParaRPr>
                    </a:p>
                  </a:txBody>
                  <a:tcPr marT="9144" marB="91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1</a:t>
                      </a:r>
                      <a:endParaRPr kumimoji="0" lang="en-US" sz="1500" b="0" i="0" u="none" strike="noStrike" cap="none" normalizeH="0" baseline="30000" dirty="0">
                        <a:ln>
                          <a:noFill/>
                        </a:ln>
                        <a:solidFill>
                          <a:schemeClr val="tx1"/>
                        </a:solidFill>
                        <a:effectLst/>
                        <a:latin typeface="Arial" charset="0"/>
                        <a:ea typeface="ＭＳ Ｐゴシック" charset="0"/>
                      </a:endParaRPr>
                    </a:p>
                  </a:txBody>
                  <a:tcPr marT="9144" marB="91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a:ea typeface="ＭＳ Ｐゴシック"/>
                        </a:rPr>
                        <a:t>E</a:t>
                      </a:r>
                      <a:r>
                        <a:rPr kumimoji="0" lang="en-US" sz="1500" b="0" i="0" u="none" strike="noStrike" cap="none" normalizeH="0" baseline="-25000" dirty="0">
                          <a:ln>
                            <a:noFill/>
                          </a:ln>
                          <a:solidFill>
                            <a:schemeClr val="tx1"/>
                          </a:solidFill>
                          <a:effectLst/>
                          <a:latin typeface="Arial"/>
                          <a:ea typeface="ＭＳ Ｐゴシック"/>
                        </a:rPr>
                        <a:t>w</a:t>
                      </a:r>
                      <a:r>
                        <a:rPr kumimoji="0" lang="en-US" sz="1500" b="0" i="0" u="none" strike="noStrike" cap="none" normalizeH="0" baseline="0" dirty="0">
                          <a:ln>
                            <a:noFill/>
                          </a:ln>
                          <a:solidFill>
                            <a:schemeClr val="tx1"/>
                          </a:solidFill>
                          <a:effectLst/>
                          <a:latin typeface="Arial"/>
                          <a:ea typeface="ＭＳ Ｐゴシック"/>
                        </a:rPr>
                        <a:t>: energy per bit/unit length</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C</a:t>
                      </a:r>
                      <a:r>
                        <a:rPr kumimoji="0" lang="en-US" sz="1500" b="0" i="0" u="none" strike="noStrike" cap="none" normalizeH="0" baseline="-25000" dirty="0">
                          <a:ln>
                            <a:noFill/>
                          </a:ln>
                          <a:solidFill>
                            <a:schemeClr val="tx1"/>
                          </a:solidFill>
                          <a:effectLst/>
                          <a:latin typeface="Arial" charset="0"/>
                          <a:ea typeface="ＭＳ Ｐゴシック" charset="0"/>
                        </a:rPr>
                        <a:t>w</a:t>
                      </a:r>
                      <a:r>
                        <a:rPr kumimoji="0" lang="en-US" sz="1500" b="0" i="0" u="none" strike="noStrike" cap="none" normalizeH="0" baseline="0" dirty="0">
                          <a:ln>
                            <a:noFill/>
                          </a:ln>
                          <a:solidFill>
                            <a:schemeClr val="tx1"/>
                          </a:solidFill>
                          <a:effectLst/>
                          <a:latin typeface="Arial" charset="0"/>
                          <a:ea typeface="ＭＳ Ｐゴシック" charset="0"/>
                        </a:rPr>
                        <a:t>V</a:t>
                      </a:r>
                      <a:r>
                        <a:rPr kumimoji="0" lang="en-US" sz="1500" b="0" i="0" u="none" strike="noStrike" cap="none" normalizeH="0" baseline="-25000" dirty="0">
                          <a:ln>
                            <a:noFill/>
                          </a:ln>
                          <a:solidFill>
                            <a:schemeClr val="tx1"/>
                          </a:solidFill>
                          <a:effectLst/>
                          <a:latin typeface="Arial" charset="0"/>
                          <a:ea typeface="ＭＳ Ｐゴシック" charset="0"/>
                        </a:rPr>
                        <a:t>DD</a:t>
                      </a:r>
                      <a:r>
                        <a:rPr kumimoji="0" lang="en-US" sz="1500" b="0" i="0" u="none" strike="noStrike" cap="none" normalizeH="0" baseline="30000" dirty="0">
                          <a:ln>
                            <a:noFill/>
                          </a:ln>
                          <a:solidFill>
                            <a:schemeClr val="tx1"/>
                          </a:solidFill>
                          <a:effectLst/>
                          <a:latin typeface="Arial" charset="0"/>
                          <a:ea typeface="ＭＳ Ｐゴシック" charset="0"/>
                        </a:rPr>
                        <a:t>2</a:t>
                      </a:r>
                      <a:endParaRPr kumimoji="0" lang="en-US" sz="1500" b="0" i="0" u="none" strike="noStrike" cap="none" normalizeH="0" baseline="30000" dirty="0">
                        <a:ln>
                          <a:noFill/>
                        </a:ln>
                        <a:solidFill>
                          <a:schemeClr val="tx1"/>
                        </a:solidFill>
                        <a:effectLst/>
                        <a:latin typeface="Arial"/>
                        <a:ea typeface="ＭＳ Ｐゴシック"/>
                      </a:endParaRPr>
                    </a:p>
                  </a:txBody>
                  <a:tcPr marT="9144" marB="91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1/S</a:t>
                      </a:r>
                      <a:r>
                        <a:rPr kumimoji="0" lang="en-US" sz="1500" b="0" i="0" u="none" strike="noStrike" cap="none" normalizeH="0" baseline="30000" dirty="0">
                          <a:ln>
                            <a:noFill/>
                          </a:ln>
                          <a:solidFill>
                            <a:schemeClr val="tx1"/>
                          </a:solidFill>
                          <a:effectLst/>
                          <a:latin typeface="Arial" charset="0"/>
                          <a:ea typeface="ＭＳ Ｐゴシック" charset="0"/>
                        </a:rPr>
                        <a:t>2</a:t>
                      </a:r>
                      <a:endParaRPr kumimoji="0" lang="en-US" sz="1500" b="0" i="0" u="none" strike="noStrike" cap="none" normalizeH="0" baseline="30000" dirty="0">
                        <a:ln>
                          <a:noFill/>
                        </a:ln>
                        <a:solidFill>
                          <a:schemeClr val="tx1"/>
                        </a:solidFill>
                        <a:effectLst/>
                        <a:latin typeface="Arial"/>
                        <a:ea typeface="ＭＳ Ｐゴシック"/>
                      </a:endParaRPr>
                    </a:p>
                  </a:txBody>
                  <a:tcPr marT="9144" marB="91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38915" name="Rectangle 2">
            <a:extLst>
              <a:ext uri="{FF2B5EF4-FFF2-40B4-BE49-F238E27FC236}">
                <a16:creationId xmlns:a16="http://schemas.microsoft.com/office/drawing/2014/main" id="{002CC1C0-0603-3342-B6CE-36BB5806E89B}"/>
              </a:ext>
            </a:extLst>
          </p:cNvPr>
          <p:cNvSpPr>
            <a:spLocks noGrp="1" noChangeArrowheads="1"/>
          </p:cNvSpPr>
          <p:nvPr>
            <p:ph type="title"/>
          </p:nvPr>
        </p:nvSpPr>
        <p:spPr/>
        <p:txBody>
          <a:bodyPr/>
          <a:lstStyle/>
          <a:p>
            <a:pPr eaLnBrk="1" hangingPunct="1"/>
            <a:r>
              <a:rPr lang="en-US" altLang="en-US" dirty="0"/>
              <a:t>Interconnect Scaling</a:t>
            </a:r>
          </a:p>
        </p:txBody>
      </p:sp>
    </p:spTree>
    <p:extLst>
      <p:ext uri="{BB962C8B-B14F-4D97-AF65-F5344CB8AC3E}">
        <p14:creationId xmlns:p14="http://schemas.microsoft.com/office/powerpoint/2010/main" val="3765253608"/>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7112" name="Group 104">
            <a:extLst>
              <a:ext uri="{FF2B5EF4-FFF2-40B4-BE49-F238E27FC236}">
                <a16:creationId xmlns:a16="http://schemas.microsoft.com/office/drawing/2014/main" id="{503C156D-190C-4B4D-AB1B-8D1D42029610}"/>
              </a:ext>
            </a:extLst>
          </p:cNvPr>
          <p:cNvGraphicFramePr>
            <a:graphicFrameLocks noGrp="1"/>
          </p:cNvGraphicFramePr>
          <p:nvPr>
            <p:ph idx="1"/>
            <p:extLst>
              <p:ext uri="{D42A27DB-BD31-4B8C-83A1-F6EECF244321}">
                <p14:modId xmlns:p14="http://schemas.microsoft.com/office/powerpoint/2010/main" val="2641785271"/>
              </p:ext>
            </p:extLst>
          </p:nvPr>
        </p:nvGraphicFramePr>
        <p:xfrm>
          <a:off x="479425" y="1133475"/>
          <a:ext cx="11242675" cy="4600575"/>
        </p:xfrm>
        <a:graphic>
          <a:graphicData uri="http://schemas.openxmlformats.org/drawingml/2006/table">
            <a:tbl>
              <a:tblPr/>
              <a:tblGrid>
                <a:gridCol w="4599276">
                  <a:extLst>
                    <a:ext uri="{9D8B030D-6E8A-4147-A177-3AD203B41FA5}">
                      <a16:colId xmlns:a16="http://schemas.microsoft.com/office/drawing/2014/main" val="20000"/>
                    </a:ext>
                  </a:extLst>
                </a:gridCol>
                <a:gridCol w="1916365">
                  <a:extLst>
                    <a:ext uri="{9D8B030D-6E8A-4147-A177-3AD203B41FA5}">
                      <a16:colId xmlns:a16="http://schemas.microsoft.com/office/drawing/2014/main" val="20001"/>
                    </a:ext>
                  </a:extLst>
                </a:gridCol>
                <a:gridCol w="3066184">
                  <a:extLst>
                    <a:ext uri="{9D8B030D-6E8A-4147-A177-3AD203B41FA5}">
                      <a16:colId xmlns:a16="http://schemas.microsoft.com/office/drawing/2014/main" val="20002"/>
                    </a:ext>
                  </a:extLst>
                </a:gridCol>
                <a:gridCol w="1660849">
                  <a:extLst>
                    <a:ext uri="{9D8B030D-6E8A-4147-A177-3AD203B41FA5}">
                      <a16:colId xmlns:a16="http://schemas.microsoft.com/office/drawing/2014/main" val="20003"/>
                    </a:ext>
                  </a:extLst>
                </a:gridCol>
              </a:tblGrid>
              <a:tr h="25400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Parameter</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Sensitivity</a:t>
                      </a:r>
                    </a:p>
                  </a:txBody>
                  <a:tcPr marT="9144" marB="91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Local / Semiglobal</a:t>
                      </a:r>
                    </a:p>
                  </a:txBody>
                  <a:tcPr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Global</a:t>
                      </a:r>
                    </a:p>
                  </a:txBody>
                  <a:tcPr marT="9144" marB="91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l: length</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endParaRPr kumimoji="0" lang="en-US" sz="1500" b="0" i="0" u="none" strike="noStrike" cap="none" normalizeH="0" baseline="0" dirty="0">
                        <a:ln>
                          <a:noFill/>
                        </a:ln>
                        <a:solidFill>
                          <a:schemeClr val="tx1"/>
                        </a:solidFill>
                        <a:effectLst/>
                        <a:latin typeface="Arial" charset="0"/>
                        <a:ea typeface="ＭＳ Ｐゴシック" charset="0"/>
                      </a:endParaRPr>
                    </a:p>
                  </a:txBody>
                  <a:tcPr marT="9144" marB="91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1/S</a:t>
                      </a:r>
                    </a:p>
                  </a:txBody>
                  <a:tcPr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D</a:t>
                      </a:r>
                      <a:r>
                        <a:rPr kumimoji="0" lang="en-US" sz="1500" b="0" i="0" u="none" strike="noStrike" cap="none" normalizeH="0" baseline="-25000" dirty="0">
                          <a:ln>
                            <a:noFill/>
                          </a:ln>
                          <a:solidFill>
                            <a:schemeClr val="tx1"/>
                          </a:solidFill>
                          <a:effectLst/>
                          <a:latin typeface="Arial" charset="0"/>
                          <a:ea typeface="ＭＳ Ｐゴシック" charset="0"/>
                        </a:rPr>
                        <a:t>c</a:t>
                      </a:r>
                    </a:p>
                  </a:txBody>
                  <a:tcPr marT="9144" marB="91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Unrepeated wire RC delay</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l</a:t>
                      </a:r>
                      <a:r>
                        <a:rPr kumimoji="0" lang="en-US" sz="1500" b="0" i="0" u="none" strike="noStrike" cap="none" normalizeH="0" baseline="30000" dirty="0">
                          <a:ln>
                            <a:noFill/>
                          </a:ln>
                          <a:solidFill>
                            <a:schemeClr val="tx1"/>
                          </a:solidFill>
                          <a:effectLst/>
                          <a:latin typeface="Arial" charset="0"/>
                          <a:ea typeface="ＭＳ Ｐゴシック" charset="0"/>
                        </a:rPr>
                        <a:t>2</a:t>
                      </a:r>
                      <a:r>
                        <a:rPr kumimoji="0" lang="en-US" sz="1500" b="0" i="0" u="none" strike="noStrike" cap="none" normalizeH="0" baseline="0" dirty="0">
                          <a:ln>
                            <a:noFill/>
                          </a:ln>
                          <a:solidFill>
                            <a:schemeClr val="tx1"/>
                          </a:solidFill>
                          <a:effectLst/>
                          <a:latin typeface="Arial" charset="0"/>
                          <a:ea typeface="ＭＳ Ｐゴシック" charset="0"/>
                        </a:rPr>
                        <a:t>t</a:t>
                      </a:r>
                      <a:r>
                        <a:rPr kumimoji="0" lang="en-US" sz="1500" b="0" i="0" u="none" strike="noStrike" cap="none" normalizeH="0" baseline="-25000" dirty="0">
                          <a:ln>
                            <a:noFill/>
                          </a:ln>
                          <a:solidFill>
                            <a:schemeClr val="tx1"/>
                          </a:solidFill>
                          <a:effectLst/>
                          <a:latin typeface="Arial" charset="0"/>
                          <a:ea typeface="ＭＳ Ｐゴシック" charset="0"/>
                        </a:rPr>
                        <a:t>wu</a:t>
                      </a:r>
                    </a:p>
                  </a:txBody>
                  <a:tcPr marT="9144" marB="91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1</a:t>
                      </a:r>
                    </a:p>
                  </a:txBody>
                  <a:tcPr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S</a:t>
                      </a:r>
                      <a:r>
                        <a:rPr kumimoji="0" lang="en-US" sz="1500" b="0" i="0" u="none" strike="noStrike" cap="none" normalizeH="0" baseline="30000" dirty="0">
                          <a:ln>
                            <a:noFill/>
                          </a:ln>
                          <a:solidFill>
                            <a:schemeClr val="tx1"/>
                          </a:solidFill>
                          <a:effectLst/>
                          <a:latin typeface="Arial" charset="0"/>
                          <a:ea typeface="ＭＳ Ｐゴシック" charset="0"/>
                        </a:rPr>
                        <a:t>2</a:t>
                      </a:r>
                      <a:r>
                        <a:rPr kumimoji="0" lang="en-US" sz="1500" b="0" i="0" u="none" strike="noStrike" cap="none" normalizeH="0" baseline="0" dirty="0">
                          <a:ln>
                            <a:noFill/>
                          </a:ln>
                          <a:solidFill>
                            <a:schemeClr val="tx1"/>
                          </a:solidFill>
                          <a:effectLst/>
                          <a:latin typeface="Arial" charset="0"/>
                          <a:ea typeface="ＭＳ Ｐゴシック" charset="0"/>
                        </a:rPr>
                        <a:t>D</a:t>
                      </a:r>
                      <a:r>
                        <a:rPr kumimoji="0" lang="en-US" sz="1500" b="0" i="0" u="none" strike="noStrike" cap="none" normalizeH="0" baseline="-25000" dirty="0">
                          <a:ln>
                            <a:noFill/>
                          </a:ln>
                          <a:solidFill>
                            <a:schemeClr val="tx1"/>
                          </a:solidFill>
                          <a:effectLst/>
                          <a:latin typeface="Arial" charset="0"/>
                          <a:ea typeface="ＭＳ Ｐゴシック" charset="0"/>
                        </a:rPr>
                        <a:t>c</a:t>
                      </a:r>
                      <a:r>
                        <a:rPr kumimoji="0" lang="en-US" sz="1500" b="0" i="0" u="none" strike="noStrike" cap="none" normalizeH="0" baseline="30000" dirty="0">
                          <a:ln>
                            <a:noFill/>
                          </a:ln>
                          <a:solidFill>
                            <a:schemeClr val="tx1"/>
                          </a:solidFill>
                          <a:effectLst/>
                          <a:latin typeface="Arial" charset="0"/>
                          <a:ea typeface="ＭＳ Ｐゴシック" charset="0"/>
                        </a:rPr>
                        <a:t>2</a:t>
                      </a:r>
                    </a:p>
                  </a:txBody>
                  <a:tcPr marT="9144" marB="91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Repeated wire delay</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lt</a:t>
                      </a:r>
                      <a:r>
                        <a:rPr kumimoji="0" lang="en-US" sz="1500" b="0" i="0" u="none" strike="noStrike" cap="none" normalizeH="0" baseline="-25000" dirty="0">
                          <a:ln>
                            <a:noFill/>
                          </a:ln>
                          <a:solidFill>
                            <a:schemeClr val="tx1"/>
                          </a:solidFill>
                          <a:effectLst/>
                          <a:latin typeface="Arial" charset="0"/>
                          <a:ea typeface="ＭＳ Ｐゴシック" charset="0"/>
                        </a:rPr>
                        <a:t>wr</a:t>
                      </a:r>
                    </a:p>
                  </a:txBody>
                  <a:tcPr marT="9144" marB="91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sqrt(1/S)</a:t>
                      </a:r>
                    </a:p>
                  </a:txBody>
                  <a:tcPr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D</a:t>
                      </a:r>
                      <a:r>
                        <a:rPr kumimoji="0" lang="en-US" sz="1500" b="0" i="0" u="none" strike="noStrike" cap="none" normalizeH="0" baseline="-25000" dirty="0">
                          <a:ln>
                            <a:noFill/>
                          </a:ln>
                          <a:solidFill>
                            <a:schemeClr val="tx1"/>
                          </a:solidFill>
                          <a:effectLst/>
                          <a:latin typeface="Arial" charset="0"/>
                          <a:ea typeface="ＭＳ Ｐゴシック" charset="0"/>
                        </a:rPr>
                        <a:t>c</a:t>
                      </a:r>
                      <a:r>
                        <a:rPr kumimoji="0" lang="en-US" sz="1500" b="0" i="0" u="none" strike="noStrike" cap="none" normalizeH="0" baseline="0" dirty="0">
                          <a:ln>
                            <a:noFill/>
                          </a:ln>
                          <a:solidFill>
                            <a:schemeClr val="tx1"/>
                          </a:solidFill>
                          <a:effectLst/>
                          <a:latin typeface="Arial" charset="0"/>
                          <a:ea typeface="ＭＳ Ｐゴシック" charset="0"/>
                        </a:rPr>
                        <a:t>sqrt(S)</a:t>
                      </a:r>
                    </a:p>
                  </a:txBody>
                  <a:tcPr marT="9144" marB="91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4000">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Energy per bit</a:t>
                      </a:r>
                    </a:p>
                  </a:txBody>
                  <a:tcPr marT="9144" marB="914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lE</a:t>
                      </a:r>
                      <a:r>
                        <a:rPr kumimoji="0" lang="en-US" sz="1500" b="0" i="0" u="none" strike="noStrike" cap="none" normalizeH="0" baseline="-25000" dirty="0">
                          <a:ln>
                            <a:noFill/>
                          </a:ln>
                          <a:solidFill>
                            <a:schemeClr val="tx1"/>
                          </a:solidFill>
                          <a:effectLst/>
                          <a:latin typeface="Arial" charset="0"/>
                          <a:ea typeface="ＭＳ Ｐゴシック" charset="0"/>
                        </a:rPr>
                        <a:t>w</a:t>
                      </a:r>
                    </a:p>
                  </a:txBody>
                  <a:tcPr marT="9144" marB="914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1/S</a:t>
                      </a:r>
                      <a:r>
                        <a:rPr kumimoji="0" lang="en-US" sz="1500" b="0" i="0" u="none" strike="noStrike" cap="none" normalizeH="0" baseline="30000" dirty="0">
                          <a:ln>
                            <a:noFill/>
                          </a:ln>
                          <a:solidFill>
                            <a:schemeClr val="tx1"/>
                          </a:solidFill>
                          <a:effectLst/>
                          <a:latin typeface="Arial" charset="0"/>
                          <a:ea typeface="ＭＳ Ｐゴシック" charset="0"/>
                        </a:rPr>
                        <a:t>3</a:t>
                      </a:r>
                    </a:p>
                  </a:txBody>
                  <a:tcPr marT="9144" marB="914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charset="0"/>
                        <a:buNone/>
                        <a:tabLst/>
                      </a:pPr>
                      <a:r>
                        <a:rPr kumimoji="0" lang="en-US" sz="1500" b="0" i="0" u="none" strike="noStrike" cap="none" normalizeH="0" baseline="0" dirty="0">
                          <a:ln>
                            <a:noFill/>
                          </a:ln>
                          <a:solidFill>
                            <a:schemeClr val="tx1"/>
                          </a:solidFill>
                          <a:effectLst/>
                          <a:latin typeface="Arial" charset="0"/>
                          <a:ea typeface="ＭＳ Ｐゴシック" charset="0"/>
                        </a:rPr>
                        <a:t>D</a:t>
                      </a:r>
                      <a:r>
                        <a:rPr kumimoji="0" lang="en-US" sz="1500" b="0" i="0" u="none" strike="noStrike" cap="none" normalizeH="0" baseline="30000" dirty="0">
                          <a:ln>
                            <a:noFill/>
                          </a:ln>
                          <a:solidFill>
                            <a:schemeClr val="tx1"/>
                          </a:solidFill>
                          <a:effectLst/>
                          <a:latin typeface="Arial" charset="0"/>
                          <a:ea typeface="ＭＳ Ｐゴシック" charset="0"/>
                        </a:rPr>
                        <a:t>c</a:t>
                      </a:r>
                      <a:r>
                        <a:rPr kumimoji="0" lang="en-US" sz="1500" b="0" i="0" u="none" strike="noStrike" cap="none" normalizeH="0" baseline="0" dirty="0">
                          <a:ln>
                            <a:noFill/>
                          </a:ln>
                          <a:solidFill>
                            <a:schemeClr val="tx1"/>
                          </a:solidFill>
                          <a:effectLst/>
                          <a:latin typeface="Arial" charset="0"/>
                          <a:ea typeface="ＭＳ Ｐゴシック" charset="0"/>
                        </a:rPr>
                        <a:t>/S</a:t>
                      </a:r>
                      <a:r>
                        <a:rPr kumimoji="0" lang="en-US" sz="1500" b="0" i="0" u="none" strike="noStrike" cap="none" normalizeH="0" baseline="30000" dirty="0">
                          <a:ln>
                            <a:noFill/>
                          </a:ln>
                          <a:solidFill>
                            <a:schemeClr val="tx1"/>
                          </a:solidFill>
                          <a:effectLst/>
                          <a:latin typeface="Arial" charset="0"/>
                          <a:ea typeface="ＭＳ Ｐゴシック" charset="0"/>
                        </a:rPr>
                        <a:t>2</a:t>
                      </a:r>
                    </a:p>
                  </a:txBody>
                  <a:tcPr marT="9144" marB="914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0963" name="Rectangle 2">
            <a:extLst>
              <a:ext uri="{FF2B5EF4-FFF2-40B4-BE49-F238E27FC236}">
                <a16:creationId xmlns:a16="http://schemas.microsoft.com/office/drawing/2014/main" id="{3FFB017D-0096-CE41-B832-3127ADA219FE}"/>
              </a:ext>
            </a:extLst>
          </p:cNvPr>
          <p:cNvSpPr>
            <a:spLocks noGrp="1" noChangeArrowheads="1"/>
          </p:cNvSpPr>
          <p:nvPr>
            <p:ph type="title"/>
          </p:nvPr>
        </p:nvSpPr>
        <p:spPr/>
        <p:txBody>
          <a:bodyPr/>
          <a:lstStyle/>
          <a:p>
            <a:pPr eaLnBrk="1" hangingPunct="1"/>
            <a:r>
              <a:rPr lang="en-US" altLang="en-US" dirty="0"/>
              <a:t>Interconnect Delay</a:t>
            </a:r>
          </a:p>
        </p:txBody>
      </p:sp>
    </p:spTree>
    <p:extLst>
      <p:ext uri="{BB962C8B-B14F-4D97-AF65-F5344CB8AC3E}">
        <p14:creationId xmlns:p14="http://schemas.microsoft.com/office/powerpoint/2010/main" val="594471884"/>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3">
            <a:extLst>
              <a:ext uri="{FF2B5EF4-FFF2-40B4-BE49-F238E27FC236}">
                <a16:creationId xmlns:a16="http://schemas.microsoft.com/office/drawing/2014/main" id="{C48D5CBB-A4AA-0548-A034-68F1D1AFE6AE}"/>
              </a:ext>
            </a:extLst>
          </p:cNvPr>
          <p:cNvSpPr>
            <a:spLocks noGrp="1" noChangeArrowheads="1"/>
          </p:cNvSpPr>
          <p:nvPr>
            <p:ph idx="1"/>
          </p:nvPr>
        </p:nvSpPr>
        <p:spPr/>
        <p:txBody>
          <a:bodyPr/>
          <a:lstStyle/>
          <a:p>
            <a:pPr eaLnBrk="1" hangingPunct="1"/>
            <a:r>
              <a:rPr lang="en-US" altLang="en-US" dirty="0"/>
              <a:t>Capacitance per micron is remaining constant</a:t>
            </a:r>
          </a:p>
          <a:p>
            <a:pPr lvl="1" eaLnBrk="1" hangingPunct="1"/>
            <a:r>
              <a:rPr lang="en-US" altLang="en-US" dirty="0"/>
              <a:t>About 0.2 fF/</a:t>
            </a:r>
            <a:r>
              <a:rPr lang="en-US" altLang="en-US" dirty="0">
                <a:latin typeface="Symbol" pitchFamily="2" charset="2"/>
              </a:rPr>
              <a:t>m</a:t>
            </a:r>
            <a:r>
              <a:rPr lang="en-US" altLang="en-US" dirty="0"/>
              <a:t>m</a:t>
            </a:r>
          </a:p>
          <a:p>
            <a:pPr lvl="1" eaLnBrk="1" hangingPunct="1"/>
            <a:r>
              <a:rPr lang="en-US" altLang="en-US" dirty="0"/>
              <a:t>Roughly 1/5 of gate capacitance</a:t>
            </a:r>
          </a:p>
          <a:p>
            <a:pPr eaLnBrk="1" hangingPunct="1"/>
            <a:r>
              <a:rPr lang="en-US" altLang="en-US" dirty="0"/>
              <a:t>Local wires are getting faster</a:t>
            </a:r>
          </a:p>
          <a:p>
            <a:pPr lvl="1" eaLnBrk="1" hangingPunct="1"/>
            <a:r>
              <a:rPr lang="en-US" altLang="en-US" dirty="0"/>
              <a:t>Not quite tracking transistor improvement</a:t>
            </a:r>
          </a:p>
          <a:p>
            <a:pPr lvl="1" eaLnBrk="1" hangingPunct="1"/>
            <a:r>
              <a:rPr lang="en-US" altLang="en-US" dirty="0"/>
              <a:t>But not a major problem</a:t>
            </a:r>
          </a:p>
          <a:p>
            <a:pPr eaLnBrk="1" hangingPunct="1"/>
            <a:r>
              <a:rPr lang="en-US" altLang="en-US" dirty="0"/>
              <a:t>Global wires are getting slower</a:t>
            </a:r>
          </a:p>
          <a:p>
            <a:pPr lvl="1" eaLnBrk="1" hangingPunct="1"/>
            <a:r>
              <a:rPr lang="en-US" altLang="en-US" dirty="0"/>
              <a:t>No longer possible to cross chip in one cycle</a:t>
            </a:r>
          </a:p>
        </p:txBody>
      </p:sp>
      <p:sp>
        <p:nvSpPr>
          <p:cNvPr id="43011" name="Rectangle 2">
            <a:extLst>
              <a:ext uri="{FF2B5EF4-FFF2-40B4-BE49-F238E27FC236}">
                <a16:creationId xmlns:a16="http://schemas.microsoft.com/office/drawing/2014/main" id="{419FA2DC-52CF-EB48-AB8B-0E976B3D9627}"/>
              </a:ext>
            </a:extLst>
          </p:cNvPr>
          <p:cNvSpPr>
            <a:spLocks noGrp="1" noChangeArrowheads="1"/>
          </p:cNvSpPr>
          <p:nvPr>
            <p:ph type="title"/>
          </p:nvPr>
        </p:nvSpPr>
        <p:spPr/>
        <p:txBody>
          <a:bodyPr/>
          <a:lstStyle/>
          <a:p>
            <a:pPr eaLnBrk="1" hangingPunct="1"/>
            <a:r>
              <a:rPr lang="en-US" altLang="en-US" dirty="0"/>
              <a:t>Observations</a:t>
            </a:r>
          </a:p>
        </p:txBody>
      </p:sp>
    </p:spTree>
    <p:extLst>
      <p:ext uri="{BB962C8B-B14F-4D97-AF65-F5344CB8AC3E}">
        <p14:creationId xmlns:p14="http://schemas.microsoft.com/office/powerpoint/2010/main" val="2116328269"/>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3">
            <a:extLst>
              <a:ext uri="{FF2B5EF4-FFF2-40B4-BE49-F238E27FC236}">
                <a16:creationId xmlns:a16="http://schemas.microsoft.com/office/drawing/2014/main" id="{2DEE7B6C-44E3-0644-8336-ED38EE786917}"/>
              </a:ext>
            </a:extLst>
          </p:cNvPr>
          <p:cNvSpPr>
            <a:spLocks noGrp="1" noChangeArrowheads="1"/>
          </p:cNvSpPr>
          <p:nvPr>
            <p:ph idx="1"/>
          </p:nvPr>
        </p:nvSpPr>
        <p:spPr/>
        <p:txBody>
          <a:bodyPr/>
          <a:lstStyle/>
          <a:p>
            <a:pPr eaLnBrk="1" hangingPunct="1"/>
            <a:r>
              <a:rPr lang="en-US" altLang="en-US" dirty="0"/>
              <a:t>Semiconductor Industry Association forecast</a:t>
            </a:r>
          </a:p>
          <a:p>
            <a:pPr lvl="1" eaLnBrk="1" hangingPunct="1"/>
            <a:r>
              <a:rPr lang="en-US" altLang="en-US" dirty="0"/>
              <a:t>Intl. Technology Roadmap for Semiconductors</a:t>
            </a:r>
          </a:p>
        </p:txBody>
      </p:sp>
      <p:sp>
        <p:nvSpPr>
          <p:cNvPr id="45059" name="Rectangle 2">
            <a:extLst>
              <a:ext uri="{FF2B5EF4-FFF2-40B4-BE49-F238E27FC236}">
                <a16:creationId xmlns:a16="http://schemas.microsoft.com/office/drawing/2014/main" id="{86F5F2C9-5CA9-A94E-99EA-3B1B4D5466C9}"/>
              </a:ext>
            </a:extLst>
          </p:cNvPr>
          <p:cNvSpPr>
            <a:spLocks noGrp="1" noChangeArrowheads="1"/>
          </p:cNvSpPr>
          <p:nvPr>
            <p:ph type="title"/>
          </p:nvPr>
        </p:nvSpPr>
        <p:spPr/>
        <p:txBody>
          <a:bodyPr/>
          <a:lstStyle/>
          <a:p>
            <a:pPr eaLnBrk="1" hangingPunct="1"/>
            <a:r>
              <a:rPr lang="en-US" altLang="en-US" dirty="0"/>
              <a:t>ITRS</a:t>
            </a:r>
          </a:p>
        </p:txBody>
      </p:sp>
      <p:pic>
        <p:nvPicPr>
          <p:cNvPr id="45061" name="Picture 5">
            <a:extLst>
              <a:ext uri="{FF2B5EF4-FFF2-40B4-BE49-F238E27FC236}">
                <a16:creationId xmlns:a16="http://schemas.microsoft.com/office/drawing/2014/main" id="{79ED4930-20A8-C147-94DD-67C9D5A731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514600"/>
            <a:ext cx="7848600" cy="285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43447179"/>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a:extLst>
              <a:ext uri="{FF2B5EF4-FFF2-40B4-BE49-F238E27FC236}">
                <a16:creationId xmlns:a16="http://schemas.microsoft.com/office/drawing/2014/main" id="{99FDFF92-251A-8141-8651-3748F9D7BB6E}"/>
              </a:ext>
            </a:extLst>
          </p:cNvPr>
          <p:cNvSpPr>
            <a:spLocks noGrp="1" noChangeArrowheads="1"/>
          </p:cNvSpPr>
          <p:nvPr>
            <p:ph idx="1"/>
          </p:nvPr>
        </p:nvSpPr>
        <p:spPr/>
        <p:txBody>
          <a:bodyPr/>
          <a:lstStyle/>
          <a:p>
            <a:pPr eaLnBrk="1" hangingPunct="1"/>
            <a:r>
              <a:rPr lang="en-US" altLang="en-US" dirty="0"/>
              <a:t>Improved Performance</a:t>
            </a:r>
          </a:p>
          <a:p>
            <a:pPr eaLnBrk="1" hangingPunct="1"/>
            <a:r>
              <a:rPr lang="en-US" altLang="en-US" dirty="0"/>
              <a:t>Improved Cost</a:t>
            </a:r>
          </a:p>
          <a:p>
            <a:pPr eaLnBrk="1" hangingPunct="1"/>
            <a:r>
              <a:rPr lang="en-US" altLang="en-US" dirty="0"/>
              <a:t>Interconnect Woes</a:t>
            </a:r>
          </a:p>
          <a:p>
            <a:pPr eaLnBrk="1" hangingPunct="1"/>
            <a:r>
              <a:rPr lang="en-US" altLang="en-US" dirty="0"/>
              <a:t>Power Woes</a:t>
            </a:r>
          </a:p>
          <a:p>
            <a:pPr eaLnBrk="1" hangingPunct="1"/>
            <a:r>
              <a:rPr lang="en-US" altLang="en-US" dirty="0"/>
              <a:t>Productivity Challenges</a:t>
            </a:r>
          </a:p>
          <a:p>
            <a:pPr eaLnBrk="1" hangingPunct="1"/>
            <a:r>
              <a:rPr lang="en-US" altLang="en-US" dirty="0"/>
              <a:t>Physical Limits</a:t>
            </a:r>
          </a:p>
        </p:txBody>
      </p:sp>
      <p:sp>
        <p:nvSpPr>
          <p:cNvPr id="47107" name="Rectangle 2">
            <a:extLst>
              <a:ext uri="{FF2B5EF4-FFF2-40B4-BE49-F238E27FC236}">
                <a16:creationId xmlns:a16="http://schemas.microsoft.com/office/drawing/2014/main" id="{3D89087E-FE3F-004E-8358-8EAEAA1DBD9B}"/>
              </a:ext>
            </a:extLst>
          </p:cNvPr>
          <p:cNvSpPr>
            <a:spLocks noGrp="1" noChangeArrowheads="1"/>
          </p:cNvSpPr>
          <p:nvPr>
            <p:ph type="title"/>
          </p:nvPr>
        </p:nvSpPr>
        <p:spPr/>
        <p:txBody>
          <a:bodyPr/>
          <a:lstStyle/>
          <a:p>
            <a:pPr eaLnBrk="1" hangingPunct="1"/>
            <a:r>
              <a:rPr lang="en-US" altLang="en-US" dirty="0"/>
              <a:t>Scaling Implications</a:t>
            </a:r>
          </a:p>
        </p:txBody>
      </p:sp>
    </p:spTree>
    <p:extLst>
      <p:ext uri="{BB962C8B-B14F-4D97-AF65-F5344CB8AC3E}">
        <p14:creationId xmlns:p14="http://schemas.microsoft.com/office/powerpoint/2010/main" val="3730010309"/>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3">
            <a:extLst>
              <a:ext uri="{FF2B5EF4-FFF2-40B4-BE49-F238E27FC236}">
                <a16:creationId xmlns:a16="http://schemas.microsoft.com/office/drawing/2014/main" id="{F6F2DC97-6917-8548-8984-73D725A11736}"/>
              </a:ext>
            </a:extLst>
          </p:cNvPr>
          <p:cNvSpPr>
            <a:spLocks noGrp="1" noChangeArrowheads="1"/>
          </p:cNvSpPr>
          <p:nvPr>
            <p:ph idx="1"/>
          </p:nvPr>
        </p:nvSpPr>
        <p:spPr/>
        <p:txBody>
          <a:bodyPr/>
          <a:lstStyle/>
          <a:p>
            <a:pPr eaLnBrk="1" hangingPunct="1"/>
            <a:r>
              <a:rPr lang="en-US" altLang="en-US" dirty="0"/>
              <a:t>In 2003, $0.01 bought you 100,000 transistors</a:t>
            </a:r>
          </a:p>
          <a:p>
            <a:pPr lvl="1" eaLnBrk="1" hangingPunct="1"/>
            <a:r>
              <a:rPr lang="en-US" altLang="en-US" dirty="0"/>
              <a:t>Moore’</a:t>
            </a:r>
            <a:r>
              <a:rPr lang="en-US" altLang="ja-JP" dirty="0"/>
              <a:t>s Law is still going strong</a:t>
            </a:r>
            <a:endParaRPr lang="en-US" altLang="en-US" dirty="0"/>
          </a:p>
        </p:txBody>
      </p:sp>
      <p:sp>
        <p:nvSpPr>
          <p:cNvPr id="49155" name="Rectangle 2">
            <a:extLst>
              <a:ext uri="{FF2B5EF4-FFF2-40B4-BE49-F238E27FC236}">
                <a16:creationId xmlns:a16="http://schemas.microsoft.com/office/drawing/2014/main" id="{F2561A77-67C6-F549-BFA8-6ECA3A240E6E}"/>
              </a:ext>
            </a:extLst>
          </p:cNvPr>
          <p:cNvSpPr>
            <a:spLocks noGrp="1" noChangeArrowheads="1"/>
          </p:cNvSpPr>
          <p:nvPr>
            <p:ph type="title"/>
          </p:nvPr>
        </p:nvSpPr>
        <p:spPr/>
        <p:txBody>
          <a:bodyPr/>
          <a:lstStyle/>
          <a:p>
            <a:pPr eaLnBrk="1" hangingPunct="1"/>
            <a:r>
              <a:rPr lang="en-US" altLang="en-US" dirty="0"/>
              <a:t>Cost Improvement</a:t>
            </a:r>
          </a:p>
        </p:txBody>
      </p:sp>
      <p:sp>
        <p:nvSpPr>
          <p:cNvPr id="49158" name="Text Box 5">
            <a:extLst>
              <a:ext uri="{FF2B5EF4-FFF2-40B4-BE49-F238E27FC236}">
                <a16:creationId xmlns:a16="http://schemas.microsoft.com/office/drawing/2014/main" id="{5828F089-135A-3C42-AC3D-09DFB3DD92C0}"/>
              </a:ext>
            </a:extLst>
          </p:cNvPr>
          <p:cNvSpPr txBox="1">
            <a:spLocks noChangeArrowheads="1"/>
          </p:cNvSpPr>
          <p:nvPr/>
        </p:nvSpPr>
        <p:spPr bwMode="auto">
          <a:xfrm>
            <a:off x="6019801" y="5788025"/>
            <a:ext cx="8683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dirty="0">
                <a:latin typeface="Arial" panose="020B0604020202020204" pitchFamily="34" charset="0"/>
              </a:rPr>
              <a:t>[Moore03]</a:t>
            </a:r>
          </a:p>
        </p:txBody>
      </p:sp>
    </p:spTree>
    <p:extLst>
      <p:ext uri="{BB962C8B-B14F-4D97-AF65-F5344CB8AC3E}">
        <p14:creationId xmlns:p14="http://schemas.microsoft.com/office/powerpoint/2010/main" val="1467524642"/>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9971" name="Rectangle 3">
            <a:extLst>
              <a:ext uri="{FF2B5EF4-FFF2-40B4-BE49-F238E27FC236}">
                <a16:creationId xmlns:a16="http://schemas.microsoft.com/office/drawing/2014/main" id="{461B4C5E-B0BD-EB4B-BAEA-1E6BAFAEF835}"/>
              </a:ext>
            </a:extLst>
          </p:cNvPr>
          <p:cNvSpPr>
            <a:spLocks noGrp="1" noChangeArrowheads="1"/>
          </p:cNvSpPr>
          <p:nvPr>
            <p:ph idx="1"/>
          </p:nvPr>
        </p:nvSpPr>
        <p:spPr/>
        <p:txBody>
          <a:bodyPr/>
          <a:lstStyle/>
          <a:p>
            <a:pPr eaLnBrk="1" hangingPunct="1"/>
            <a:r>
              <a:rPr lang="en-US" altLang="en-US" dirty="0">
                <a:solidFill>
                  <a:srgbClr val="000000"/>
                </a:solidFill>
              </a:rPr>
              <a:t>SIA made a gloomy forecast in 1997</a:t>
            </a:r>
          </a:p>
          <a:p>
            <a:pPr lvl="1" eaLnBrk="1" hangingPunct="1"/>
            <a:r>
              <a:rPr lang="en-US" altLang="en-US" dirty="0">
                <a:solidFill>
                  <a:srgbClr val="000000"/>
                </a:solidFill>
              </a:rPr>
              <a:t>Delay would reach minimum at 250 – 180 nm and then get worse because of wires</a:t>
            </a:r>
          </a:p>
          <a:p>
            <a:pPr eaLnBrk="1" hangingPunct="1"/>
            <a:r>
              <a:rPr lang="en-US" altLang="en-US" dirty="0">
                <a:solidFill>
                  <a:srgbClr val="000000"/>
                </a:solidFill>
              </a:rPr>
              <a:t>But…</a:t>
            </a:r>
          </a:p>
          <a:p>
            <a:pPr lvl="1" eaLnBrk="1" hangingPunct="1"/>
            <a:r>
              <a:rPr lang="en-US" altLang="en-US" dirty="0">
                <a:solidFill>
                  <a:srgbClr val="000000"/>
                </a:solidFill>
              </a:rPr>
              <a:t>Misleading scale</a:t>
            </a:r>
          </a:p>
          <a:p>
            <a:pPr lvl="1" eaLnBrk="1" hangingPunct="1"/>
            <a:r>
              <a:rPr lang="en-US" altLang="en-US" dirty="0">
                <a:solidFill>
                  <a:srgbClr val="000000"/>
                </a:solidFill>
              </a:rPr>
              <a:t>Global wires</a:t>
            </a:r>
          </a:p>
          <a:p>
            <a:pPr eaLnBrk="1" hangingPunct="1"/>
            <a:r>
              <a:rPr lang="en-US" altLang="en-US" dirty="0">
                <a:solidFill>
                  <a:srgbClr val="000000"/>
                </a:solidFill>
              </a:rPr>
              <a:t>100 kgate blocks OK</a:t>
            </a:r>
          </a:p>
        </p:txBody>
      </p:sp>
      <p:sp>
        <p:nvSpPr>
          <p:cNvPr id="51203" name="Rectangle 2">
            <a:extLst>
              <a:ext uri="{FF2B5EF4-FFF2-40B4-BE49-F238E27FC236}">
                <a16:creationId xmlns:a16="http://schemas.microsoft.com/office/drawing/2014/main" id="{74352E5C-FBB3-CB45-BE64-0CF2C006DC5D}"/>
              </a:ext>
            </a:extLst>
          </p:cNvPr>
          <p:cNvSpPr>
            <a:spLocks noGrp="1" noChangeArrowheads="1"/>
          </p:cNvSpPr>
          <p:nvPr>
            <p:ph type="title"/>
          </p:nvPr>
        </p:nvSpPr>
        <p:spPr/>
        <p:txBody>
          <a:bodyPr/>
          <a:lstStyle/>
          <a:p>
            <a:pPr eaLnBrk="1" hangingPunct="1"/>
            <a:r>
              <a:rPr lang="en-US" altLang="en-US" dirty="0"/>
              <a:t>Interconnect Woes</a:t>
            </a:r>
          </a:p>
        </p:txBody>
      </p:sp>
    </p:spTree>
    <p:extLst>
      <p:ext uri="{BB962C8B-B14F-4D97-AF65-F5344CB8AC3E}">
        <p14:creationId xmlns:p14="http://schemas.microsoft.com/office/powerpoint/2010/main" val="1866509735"/>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79971">
                                            <p:txEl>
                                              <p:pRg st="3" end="3"/>
                                            </p:txEl>
                                          </p:spTgt>
                                        </p:tgtEl>
                                        <p:attrNameLst>
                                          <p:attrName>style.visibility</p:attrName>
                                        </p:attrNameLst>
                                      </p:cBhvr>
                                      <p:to>
                                        <p:strVal val="visible"/>
                                      </p:to>
                                    </p:set>
                                    <p:anim calcmode="lin" valueType="num">
                                      <p:cBhvr additive="base">
                                        <p:cTn id="7" dur="500" fill="hold"/>
                                        <p:tgtEl>
                                          <p:spTgt spid="97997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79971">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79971">
                                            <p:txEl>
                                              <p:pRg st="4" end="4"/>
                                            </p:txEl>
                                          </p:spTgt>
                                        </p:tgtEl>
                                        <p:attrNameLst>
                                          <p:attrName>style.visibility</p:attrName>
                                        </p:attrNameLst>
                                      </p:cBhvr>
                                      <p:to>
                                        <p:strVal val="visible"/>
                                      </p:to>
                                    </p:set>
                                    <p:anim calcmode="lin" valueType="num">
                                      <p:cBhvr additive="base">
                                        <p:cTn id="11" dur="500" fill="hold"/>
                                        <p:tgtEl>
                                          <p:spTgt spid="979971">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79971">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79971">
                                            <p:txEl>
                                              <p:pRg st="5" end="5"/>
                                            </p:txEl>
                                          </p:spTgt>
                                        </p:tgtEl>
                                        <p:attrNameLst>
                                          <p:attrName>style.visibility</p:attrName>
                                        </p:attrNameLst>
                                      </p:cBhvr>
                                      <p:to>
                                        <p:strVal val="visible"/>
                                      </p:to>
                                    </p:set>
                                    <p:anim calcmode="lin" valueType="num">
                                      <p:cBhvr additive="base">
                                        <p:cTn id="15" dur="500" fill="hold"/>
                                        <p:tgtEl>
                                          <p:spTgt spid="979971">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799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3">
            <a:extLst>
              <a:ext uri="{FF2B5EF4-FFF2-40B4-BE49-F238E27FC236}">
                <a16:creationId xmlns:a16="http://schemas.microsoft.com/office/drawing/2014/main" id="{9976A2A6-D9F1-4E4D-9D96-A26009D35325}"/>
              </a:ext>
            </a:extLst>
          </p:cNvPr>
          <p:cNvSpPr>
            <a:spLocks noGrp="1" noChangeArrowheads="1"/>
          </p:cNvSpPr>
          <p:nvPr>
            <p:ph idx="1"/>
          </p:nvPr>
        </p:nvSpPr>
        <p:spPr/>
        <p:txBody>
          <a:bodyPr/>
          <a:lstStyle/>
          <a:p>
            <a:pPr eaLnBrk="1" hangingPunct="1"/>
            <a:r>
              <a:rPr lang="en-US" altLang="en-US" dirty="0">
                <a:solidFill>
                  <a:srgbClr val="000000"/>
                </a:solidFill>
              </a:rPr>
              <a:t>We can’</a:t>
            </a:r>
            <a:r>
              <a:rPr lang="en-US" altLang="ja-JP" dirty="0">
                <a:solidFill>
                  <a:srgbClr val="000000"/>
                </a:solidFill>
              </a:rPr>
              <a:t>t send a signal across a large fast chip in one cycle anymore</a:t>
            </a:r>
          </a:p>
          <a:p>
            <a:pPr eaLnBrk="1" hangingPunct="1"/>
            <a:r>
              <a:rPr lang="en-US" altLang="en-US" dirty="0">
                <a:solidFill>
                  <a:srgbClr val="000000"/>
                </a:solidFill>
              </a:rPr>
              <a:t>But the microarchitect can plan around this</a:t>
            </a:r>
          </a:p>
          <a:p>
            <a:pPr lvl="1" eaLnBrk="1" hangingPunct="1"/>
            <a:r>
              <a:rPr lang="en-US" altLang="en-US" dirty="0">
                <a:solidFill>
                  <a:srgbClr val="000000"/>
                </a:solidFill>
              </a:rPr>
              <a:t>Just as off-chip memory latencies were tolerated</a:t>
            </a:r>
          </a:p>
        </p:txBody>
      </p:sp>
      <p:sp>
        <p:nvSpPr>
          <p:cNvPr id="53251" name="Rectangle 2">
            <a:extLst>
              <a:ext uri="{FF2B5EF4-FFF2-40B4-BE49-F238E27FC236}">
                <a16:creationId xmlns:a16="http://schemas.microsoft.com/office/drawing/2014/main" id="{DD231CBA-83D0-3A43-BCC6-25EFD3934F3A}"/>
              </a:ext>
            </a:extLst>
          </p:cNvPr>
          <p:cNvSpPr>
            <a:spLocks noGrp="1" noChangeArrowheads="1"/>
          </p:cNvSpPr>
          <p:nvPr>
            <p:ph type="title"/>
          </p:nvPr>
        </p:nvSpPr>
        <p:spPr/>
        <p:txBody>
          <a:bodyPr/>
          <a:lstStyle/>
          <a:p>
            <a:pPr eaLnBrk="1" hangingPunct="1"/>
            <a:r>
              <a:rPr lang="en-US" altLang="en-US" dirty="0"/>
              <a:t>Reachable Radius</a:t>
            </a:r>
          </a:p>
        </p:txBody>
      </p:sp>
      <p:pic>
        <p:nvPicPr>
          <p:cNvPr id="4" name="Picture 3" descr="A close up of a logo&#10;&#10;Description automatically generated">
            <a:extLst>
              <a:ext uri="{FF2B5EF4-FFF2-40B4-BE49-F238E27FC236}">
                <a16:creationId xmlns:a16="http://schemas.microsoft.com/office/drawing/2014/main" id="{CBB5DCE2-D737-4F2E-9E33-228241542A94}"/>
              </a:ext>
            </a:extLst>
          </p:cNvPr>
          <p:cNvPicPr>
            <a:picLocks noChangeAspect="1"/>
          </p:cNvPicPr>
          <p:nvPr/>
        </p:nvPicPr>
        <p:blipFill>
          <a:blip r:embed="rId3"/>
          <a:stretch>
            <a:fillRect/>
          </a:stretch>
        </p:blipFill>
        <p:spPr>
          <a:xfrm>
            <a:off x="4527860" y="2612572"/>
            <a:ext cx="3136280" cy="3428999"/>
          </a:xfrm>
          <a:prstGeom prst="rect">
            <a:avLst/>
          </a:prstGeom>
        </p:spPr>
      </p:pic>
    </p:spTree>
    <p:extLst>
      <p:ext uri="{BB962C8B-B14F-4D97-AF65-F5344CB8AC3E}">
        <p14:creationId xmlns:p14="http://schemas.microsoft.com/office/powerpoint/2010/main" val="991328087"/>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18893A3C-ECEB-EB40-AC7D-88BE5EA3D727}"/>
              </a:ext>
            </a:extLst>
          </p:cNvPr>
          <p:cNvSpPr>
            <a:spLocks noGrp="1" noChangeArrowheads="1"/>
          </p:cNvSpPr>
          <p:nvPr>
            <p:ph idx="1"/>
          </p:nvPr>
        </p:nvSpPr>
        <p:spPr/>
        <p:txBody>
          <a:bodyPr/>
          <a:lstStyle/>
          <a:p>
            <a:pPr marL="0" indent="0">
              <a:buNone/>
            </a:pPr>
            <a:r>
              <a:rPr lang="en-US" altLang="en-US" dirty="0">
                <a:ea typeface="ＭＳ Ｐゴシック" panose="020B0600070205080204" pitchFamily="34" charset="-128"/>
              </a:rPr>
              <a:t>At the end of this lecture, you should be able to</a:t>
            </a:r>
            <a:r>
              <a:rPr lang="en-US" altLang="en-US" dirty="0">
                <a:solidFill>
                  <a:schemeClr val="accent5"/>
                </a:solidFill>
                <a:ea typeface="ＭＳ Ｐゴシック" panose="020B0600070205080204" pitchFamily="34" charset="-128"/>
              </a:rPr>
              <a:t>:</a:t>
            </a:r>
          </a:p>
          <a:p>
            <a:r>
              <a:rPr lang="en-GB" dirty="0">
                <a:ea typeface="ＭＳ Ｐゴシック" panose="020B0600070205080204" pitchFamily="34" charset="-128"/>
                <a:cs typeface="+mn-cs"/>
              </a:rPr>
              <a:t>Describe the effects of technology scaling on the number and cost of transistors power dissipation in devices.</a:t>
            </a:r>
            <a:endParaRPr lang="en-US" dirty="0">
              <a:ea typeface="ＭＳ Ｐゴシック" panose="020B0600070205080204" pitchFamily="34" charset="-128"/>
              <a:cs typeface="+mn-cs"/>
            </a:endParaRPr>
          </a:p>
          <a:p>
            <a:endParaRPr lang="en-US" dirty="0">
              <a:cs typeface="+mn-cs"/>
            </a:endParaRPr>
          </a:p>
          <a:p>
            <a:pPr eaLnBrk="1" hangingPunct="1">
              <a:buFont typeface="Wingdings" charset="0"/>
              <a:buChar char="q"/>
              <a:defRPr/>
            </a:pPr>
            <a:endParaRPr lang="en-US" dirty="0">
              <a:cs typeface="+mn-cs"/>
            </a:endParaRPr>
          </a:p>
        </p:txBody>
      </p:sp>
      <p:sp>
        <p:nvSpPr>
          <p:cNvPr id="3074" name="Rectangle 2">
            <a:extLst>
              <a:ext uri="{FF2B5EF4-FFF2-40B4-BE49-F238E27FC236}">
                <a16:creationId xmlns:a16="http://schemas.microsoft.com/office/drawing/2014/main" id="{E732E8F9-034D-3843-9F6E-24F0AFBC5B57}"/>
              </a:ext>
            </a:extLst>
          </p:cNvPr>
          <p:cNvSpPr>
            <a:spLocks noGrp="1" noChangeArrowheads="1"/>
          </p:cNvSpPr>
          <p:nvPr>
            <p:ph type="title"/>
          </p:nvPr>
        </p:nvSpPr>
        <p:spPr/>
        <p:txBody>
          <a:bodyPr/>
          <a:lstStyle/>
          <a:p>
            <a:pPr eaLnBrk="1" hangingPunct="1">
              <a:defRPr/>
            </a:pPr>
            <a:r>
              <a:rPr lang="en-US" dirty="0">
                <a:cs typeface="+mj-cs"/>
              </a:rPr>
              <a:t>Learning Objectives</a:t>
            </a:r>
          </a:p>
        </p:txBody>
      </p:sp>
    </p:spTree>
    <p:extLst>
      <p:ext uri="{BB962C8B-B14F-4D97-AF65-F5344CB8AC3E}">
        <p14:creationId xmlns:p14="http://schemas.microsoft.com/office/powerpoint/2010/main" val="3190091869"/>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3">
            <a:extLst>
              <a:ext uri="{FF2B5EF4-FFF2-40B4-BE49-F238E27FC236}">
                <a16:creationId xmlns:a16="http://schemas.microsoft.com/office/drawing/2014/main" id="{CC0C6908-1AEE-A74E-99A4-E4D54B3C1644}"/>
              </a:ext>
            </a:extLst>
          </p:cNvPr>
          <p:cNvSpPr>
            <a:spLocks noGrp="1" noChangeArrowheads="1"/>
          </p:cNvSpPr>
          <p:nvPr>
            <p:ph idx="1"/>
          </p:nvPr>
        </p:nvSpPr>
        <p:spPr/>
        <p:txBody>
          <a:bodyPr/>
          <a:lstStyle/>
          <a:p>
            <a:pPr eaLnBrk="1" hangingPunct="1"/>
            <a:r>
              <a:rPr lang="en-US" altLang="en-US" dirty="0"/>
              <a:t>Attention to power is increasing as scaling improves</a:t>
            </a:r>
          </a:p>
        </p:txBody>
      </p:sp>
      <p:sp>
        <p:nvSpPr>
          <p:cNvPr id="55299" name="Rectangle 2">
            <a:extLst>
              <a:ext uri="{FF2B5EF4-FFF2-40B4-BE49-F238E27FC236}">
                <a16:creationId xmlns:a16="http://schemas.microsoft.com/office/drawing/2014/main" id="{813D876D-DA09-0B4A-BBC1-252A68432676}"/>
              </a:ext>
            </a:extLst>
          </p:cNvPr>
          <p:cNvSpPr>
            <a:spLocks noGrp="1" noChangeArrowheads="1"/>
          </p:cNvSpPr>
          <p:nvPr>
            <p:ph type="title"/>
          </p:nvPr>
        </p:nvSpPr>
        <p:spPr/>
        <p:txBody>
          <a:bodyPr/>
          <a:lstStyle/>
          <a:p>
            <a:pPr eaLnBrk="1" hangingPunct="1"/>
            <a:r>
              <a:rPr lang="en-US" altLang="en-US" dirty="0"/>
              <a:t>Dynamic Power</a:t>
            </a:r>
          </a:p>
        </p:txBody>
      </p:sp>
      <p:sp>
        <p:nvSpPr>
          <p:cNvPr id="55301" name="Text Box 5">
            <a:extLst>
              <a:ext uri="{FF2B5EF4-FFF2-40B4-BE49-F238E27FC236}">
                <a16:creationId xmlns:a16="http://schemas.microsoft.com/office/drawing/2014/main" id="{9256C8A3-599F-5C45-AB33-3C2F929AD744}"/>
              </a:ext>
            </a:extLst>
          </p:cNvPr>
          <p:cNvSpPr txBox="1">
            <a:spLocks noChangeArrowheads="1"/>
          </p:cNvSpPr>
          <p:nvPr/>
        </p:nvSpPr>
        <p:spPr bwMode="auto">
          <a:xfrm>
            <a:off x="7391401" y="5788025"/>
            <a:ext cx="5572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dirty="0">
                <a:latin typeface="Arial" panose="020B0604020202020204" pitchFamily="34" charset="0"/>
              </a:rPr>
              <a:t>[Intel]</a:t>
            </a:r>
          </a:p>
        </p:txBody>
      </p:sp>
    </p:spTree>
    <p:extLst>
      <p:ext uri="{BB962C8B-B14F-4D97-AF65-F5344CB8AC3E}">
        <p14:creationId xmlns:p14="http://schemas.microsoft.com/office/powerpoint/2010/main" val="2867630020"/>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1027">
            <a:extLst>
              <a:ext uri="{FF2B5EF4-FFF2-40B4-BE49-F238E27FC236}">
                <a16:creationId xmlns:a16="http://schemas.microsoft.com/office/drawing/2014/main" id="{1452EA2D-2D38-D046-B72B-026F26AAB3A1}"/>
              </a:ext>
            </a:extLst>
          </p:cNvPr>
          <p:cNvSpPr>
            <a:spLocks noGrp="1" noChangeArrowheads="1"/>
          </p:cNvSpPr>
          <p:nvPr>
            <p:ph idx="1"/>
          </p:nvPr>
        </p:nvSpPr>
        <p:spPr/>
        <p:txBody>
          <a:bodyPr/>
          <a:lstStyle/>
          <a:p>
            <a:pPr eaLnBrk="1" hangingPunct="1"/>
            <a:r>
              <a:rPr lang="en-US" altLang="en-US" dirty="0"/>
              <a:t>V</a:t>
            </a:r>
            <a:r>
              <a:rPr lang="en-US" altLang="en-US" baseline="-25000" dirty="0"/>
              <a:t>DD</a:t>
            </a:r>
            <a:r>
              <a:rPr lang="en-US" altLang="en-US" dirty="0"/>
              <a:t> decreases</a:t>
            </a:r>
          </a:p>
          <a:p>
            <a:pPr lvl="1" eaLnBrk="1" hangingPunct="1"/>
            <a:r>
              <a:rPr lang="en-US" altLang="en-US" dirty="0"/>
              <a:t>Save dynamic power</a:t>
            </a:r>
          </a:p>
          <a:p>
            <a:pPr lvl="1" eaLnBrk="1" hangingPunct="1"/>
            <a:r>
              <a:rPr lang="en-US" altLang="en-US" dirty="0"/>
              <a:t>Protect thin gate oxides and short channels</a:t>
            </a:r>
          </a:p>
          <a:p>
            <a:pPr lvl="1" eaLnBrk="1" hangingPunct="1"/>
            <a:r>
              <a:rPr lang="en-US" altLang="en-US" dirty="0"/>
              <a:t>No point in high value because of velocity sat.</a:t>
            </a:r>
          </a:p>
          <a:p>
            <a:pPr eaLnBrk="1" hangingPunct="1"/>
            <a:r>
              <a:rPr lang="en-US" altLang="en-US" dirty="0"/>
              <a:t>V</a:t>
            </a:r>
            <a:r>
              <a:rPr lang="en-US" altLang="en-US" baseline="-25000" dirty="0"/>
              <a:t>t</a:t>
            </a:r>
            <a:r>
              <a:rPr lang="en-US" altLang="en-US" dirty="0"/>
              <a:t> must decrease to </a:t>
            </a:r>
          </a:p>
          <a:p>
            <a:pPr eaLnBrk="1" hangingPunct="1">
              <a:buFont typeface="Wingdings" pitchFamily="2" charset="2"/>
              <a:buNone/>
            </a:pPr>
            <a:r>
              <a:rPr lang="en-US" altLang="en-US" dirty="0"/>
              <a:t>	maintain device performance</a:t>
            </a:r>
          </a:p>
          <a:p>
            <a:pPr eaLnBrk="1" hangingPunct="1"/>
            <a:r>
              <a:rPr lang="en-US" altLang="en-US" dirty="0"/>
              <a:t>But this causes exponential </a:t>
            </a:r>
          </a:p>
          <a:p>
            <a:pPr eaLnBrk="1" hangingPunct="1">
              <a:buFont typeface="Wingdings" pitchFamily="2" charset="2"/>
              <a:buNone/>
            </a:pPr>
            <a:r>
              <a:rPr lang="en-US" altLang="en-US" dirty="0"/>
              <a:t>	increase in OFF leakage</a:t>
            </a:r>
          </a:p>
          <a:p>
            <a:pPr eaLnBrk="1" hangingPunct="1"/>
            <a:r>
              <a:rPr lang="en-US" altLang="en-US" dirty="0"/>
              <a:t>Major future challenge</a:t>
            </a:r>
          </a:p>
        </p:txBody>
      </p:sp>
      <p:sp>
        <p:nvSpPr>
          <p:cNvPr id="57347" name="Rectangle 1026">
            <a:extLst>
              <a:ext uri="{FF2B5EF4-FFF2-40B4-BE49-F238E27FC236}">
                <a16:creationId xmlns:a16="http://schemas.microsoft.com/office/drawing/2014/main" id="{32260FF6-8BE9-3744-831F-9965E03DB640}"/>
              </a:ext>
            </a:extLst>
          </p:cNvPr>
          <p:cNvSpPr>
            <a:spLocks noGrp="1" noChangeArrowheads="1"/>
          </p:cNvSpPr>
          <p:nvPr>
            <p:ph type="title"/>
          </p:nvPr>
        </p:nvSpPr>
        <p:spPr/>
        <p:txBody>
          <a:bodyPr/>
          <a:lstStyle/>
          <a:p>
            <a:pPr eaLnBrk="1" hangingPunct="1"/>
            <a:r>
              <a:rPr lang="en-US" altLang="en-US" dirty="0"/>
              <a:t>Static Power</a:t>
            </a:r>
          </a:p>
        </p:txBody>
      </p:sp>
    </p:spTree>
    <p:extLst>
      <p:ext uri="{BB962C8B-B14F-4D97-AF65-F5344CB8AC3E}">
        <p14:creationId xmlns:p14="http://schemas.microsoft.com/office/powerpoint/2010/main" val="1760888790"/>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1027">
            <a:extLst>
              <a:ext uri="{FF2B5EF4-FFF2-40B4-BE49-F238E27FC236}">
                <a16:creationId xmlns:a16="http://schemas.microsoft.com/office/drawing/2014/main" id="{7968FBBE-41FD-4445-8C78-90AFF3146750}"/>
              </a:ext>
            </a:extLst>
          </p:cNvPr>
          <p:cNvSpPr>
            <a:spLocks noGrp="1" noChangeArrowheads="1"/>
          </p:cNvSpPr>
          <p:nvPr>
            <p:ph idx="1"/>
          </p:nvPr>
        </p:nvSpPr>
        <p:spPr/>
        <p:txBody>
          <a:bodyPr/>
          <a:lstStyle/>
          <a:p>
            <a:pPr eaLnBrk="1" hangingPunct="1"/>
            <a:r>
              <a:rPr lang="en-US" altLang="en-US" dirty="0">
                <a:solidFill>
                  <a:srgbClr val="000000"/>
                </a:solidFill>
              </a:rPr>
              <a:t>Transistor count is increasing faster than designer productivity (gates/week)</a:t>
            </a:r>
          </a:p>
          <a:p>
            <a:pPr lvl="1" eaLnBrk="1" hangingPunct="1"/>
            <a:r>
              <a:rPr lang="en-US" altLang="en-US" dirty="0">
                <a:solidFill>
                  <a:srgbClr val="000000"/>
                </a:solidFill>
              </a:rPr>
              <a:t>Bigger design teams</a:t>
            </a:r>
          </a:p>
          <a:p>
            <a:pPr lvl="2" eaLnBrk="1" hangingPunct="1"/>
            <a:r>
              <a:rPr lang="en-US" altLang="en-US" dirty="0">
                <a:solidFill>
                  <a:srgbClr val="000000"/>
                </a:solidFill>
              </a:rPr>
              <a:t>Up to 500 for a high-end microprocessor</a:t>
            </a:r>
          </a:p>
          <a:p>
            <a:pPr lvl="1" eaLnBrk="1" hangingPunct="1"/>
            <a:r>
              <a:rPr lang="en-US" altLang="en-US" dirty="0">
                <a:solidFill>
                  <a:srgbClr val="000000"/>
                </a:solidFill>
              </a:rPr>
              <a:t>More expensive design cost</a:t>
            </a:r>
          </a:p>
          <a:p>
            <a:pPr lvl="1" eaLnBrk="1" hangingPunct="1"/>
            <a:r>
              <a:rPr lang="en-US" altLang="en-US" dirty="0">
                <a:solidFill>
                  <a:srgbClr val="000000"/>
                </a:solidFill>
              </a:rPr>
              <a:t>Pressure to raise productivity</a:t>
            </a:r>
          </a:p>
          <a:p>
            <a:pPr lvl="2" eaLnBrk="1" hangingPunct="1"/>
            <a:r>
              <a:rPr lang="en-US" altLang="en-US" dirty="0">
                <a:solidFill>
                  <a:srgbClr val="000000"/>
                </a:solidFill>
              </a:rPr>
              <a:t>Rely on synthesis, IP blocks</a:t>
            </a:r>
          </a:p>
          <a:p>
            <a:pPr lvl="1" eaLnBrk="1" hangingPunct="1"/>
            <a:r>
              <a:rPr lang="en-US" altLang="en-US" dirty="0">
                <a:solidFill>
                  <a:srgbClr val="000000"/>
                </a:solidFill>
              </a:rPr>
              <a:t>Need for good engineering managers</a:t>
            </a:r>
          </a:p>
        </p:txBody>
      </p:sp>
      <p:sp>
        <p:nvSpPr>
          <p:cNvPr id="59395" name="Rectangle 1026">
            <a:extLst>
              <a:ext uri="{FF2B5EF4-FFF2-40B4-BE49-F238E27FC236}">
                <a16:creationId xmlns:a16="http://schemas.microsoft.com/office/drawing/2014/main" id="{8F3FF03B-F3FE-9D47-9346-894912DD6072}"/>
              </a:ext>
            </a:extLst>
          </p:cNvPr>
          <p:cNvSpPr>
            <a:spLocks noGrp="1" noChangeArrowheads="1"/>
          </p:cNvSpPr>
          <p:nvPr>
            <p:ph type="title"/>
          </p:nvPr>
        </p:nvSpPr>
        <p:spPr/>
        <p:txBody>
          <a:bodyPr/>
          <a:lstStyle/>
          <a:p>
            <a:pPr eaLnBrk="1" hangingPunct="1"/>
            <a:r>
              <a:rPr lang="en-US" altLang="en-US" dirty="0"/>
              <a:t>Productivity</a:t>
            </a:r>
          </a:p>
        </p:txBody>
      </p:sp>
    </p:spTree>
    <p:extLst>
      <p:ext uri="{BB962C8B-B14F-4D97-AF65-F5344CB8AC3E}">
        <p14:creationId xmlns:p14="http://schemas.microsoft.com/office/powerpoint/2010/main" val="3469422361"/>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3">
            <a:extLst>
              <a:ext uri="{FF2B5EF4-FFF2-40B4-BE49-F238E27FC236}">
                <a16:creationId xmlns:a16="http://schemas.microsoft.com/office/drawing/2014/main" id="{CD9B0402-B789-B04D-9B25-93DB762A036D}"/>
              </a:ext>
            </a:extLst>
          </p:cNvPr>
          <p:cNvSpPr>
            <a:spLocks noGrp="1" noChangeArrowheads="1"/>
          </p:cNvSpPr>
          <p:nvPr>
            <p:ph idx="1"/>
          </p:nvPr>
        </p:nvSpPr>
        <p:spPr/>
        <p:txBody>
          <a:bodyPr/>
          <a:lstStyle/>
          <a:p>
            <a:pPr eaLnBrk="1" hangingPunct="1"/>
            <a:r>
              <a:rPr lang="en-US" altLang="en-US" dirty="0">
                <a:solidFill>
                  <a:srgbClr val="000000"/>
                </a:solidFill>
              </a:rPr>
              <a:t>Will Moore’</a:t>
            </a:r>
            <a:r>
              <a:rPr lang="en-US" altLang="ja-JP" dirty="0">
                <a:solidFill>
                  <a:srgbClr val="000000"/>
                </a:solidFill>
              </a:rPr>
              <a:t>s Law run out of steam?</a:t>
            </a:r>
          </a:p>
          <a:p>
            <a:pPr lvl="1" eaLnBrk="1" hangingPunct="1"/>
            <a:r>
              <a:rPr lang="en-US" altLang="en-US" dirty="0">
                <a:solidFill>
                  <a:srgbClr val="000000"/>
                </a:solidFill>
              </a:rPr>
              <a:t>Can’</a:t>
            </a:r>
            <a:r>
              <a:rPr lang="en-US" altLang="ja-JP" dirty="0">
                <a:solidFill>
                  <a:srgbClr val="000000"/>
                </a:solidFill>
              </a:rPr>
              <a:t>t build transistors smaller than an atom…</a:t>
            </a:r>
          </a:p>
          <a:p>
            <a:pPr eaLnBrk="1" hangingPunct="1"/>
            <a:r>
              <a:rPr lang="en-US" altLang="en-US" dirty="0">
                <a:solidFill>
                  <a:srgbClr val="000000"/>
                </a:solidFill>
              </a:rPr>
              <a:t>Many reasons have been predicted for end of scaling</a:t>
            </a:r>
          </a:p>
          <a:p>
            <a:pPr lvl="1" eaLnBrk="1" hangingPunct="1"/>
            <a:r>
              <a:rPr lang="en-US" altLang="en-US" dirty="0">
                <a:solidFill>
                  <a:srgbClr val="000000"/>
                </a:solidFill>
              </a:rPr>
              <a:t>Dynamic power</a:t>
            </a:r>
          </a:p>
          <a:p>
            <a:pPr lvl="1" eaLnBrk="1" hangingPunct="1"/>
            <a:r>
              <a:rPr lang="en-US" altLang="en-US" dirty="0">
                <a:solidFill>
                  <a:srgbClr val="000000"/>
                </a:solidFill>
              </a:rPr>
              <a:t>Subthreshold leakage, tunneling</a:t>
            </a:r>
          </a:p>
          <a:p>
            <a:pPr lvl="1" eaLnBrk="1" hangingPunct="1"/>
            <a:r>
              <a:rPr lang="en-US" altLang="en-US" dirty="0">
                <a:solidFill>
                  <a:srgbClr val="000000"/>
                </a:solidFill>
              </a:rPr>
              <a:t>Short channel effects</a:t>
            </a:r>
          </a:p>
          <a:p>
            <a:pPr lvl="1" eaLnBrk="1" hangingPunct="1"/>
            <a:r>
              <a:rPr lang="en-US" altLang="en-US" dirty="0">
                <a:solidFill>
                  <a:srgbClr val="000000"/>
                </a:solidFill>
              </a:rPr>
              <a:t>Fabrication costs</a:t>
            </a:r>
          </a:p>
          <a:p>
            <a:pPr lvl="1" eaLnBrk="1" hangingPunct="1"/>
            <a:r>
              <a:rPr lang="en-US" altLang="en-US" dirty="0">
                <a:solidFill>
                  <a:srgbClr val="000000"/>
                </a:solidFill>
              </a:rPr>
              <a:t>Electromigration</a:t>
            </a:r>
          </a:p>
          <a:p>
            <a:pPr lvl="1" eaLnBrk="1" hangingPunct="1"/>
            <a:r>
              <a:rPr lang="en-US" altLang="en-US" dirty="0">
                <a:solidFill>
                  <a:srgbClr val="000000"/>
                </a:solidFill>
              </a:rPr>
              <a:t>Interconnect delay</a:t>
            </a:r>
          </a:p>
          <a:p>
            <a:pPr eaLnBrk="1" hangingPunct="1"/>
            <a:r>
              <a:rPr lang="en-US" altLang="en-US" dirty="0">
                <a:solidFill>
                  <a:srgbClr val="000000"/>
                </a:solidFill>
              </a:rPr>
              <a:t>Rumors of demise have been exaggerated</a:t>
            </a:r>
          </a:p>
        </p:txBody>
      </p:sp>
      <p:sp>
        <p:nvSpPr>
          <p:cNvPr id="61443" name="Rectangle 2">
            <a:extLst>
              <a:ext uri="{FF2B5EF4-FFF2-40B4-BE49-F238E27FC236}">
                <a16:creationId xmlns:a16="http://schemas.microsoft.com/office/drawing/2014/main" id="{1C0924EF-E7E0-C54B-AAFD-CDED1F066323}"/>
              </a:ext>
            </a:extLst>
          </p:cNvPr>
          <p:cNvSpPr>
            <a:spLocks noGrp="1" noChangeArrowheads="1"/>
          </p:cNvSpPr>
          <p:nvPr>
            <p:ph type="title"/>
          </p:nvPr>
        </p:nvSpPr>
        <p:spPr/>
        <p:txBody>
          <a:bodyPr/>
          <a:lstStyle/>
          <a:p>
            <a:pPr eaLnBrk="1" hangingPunct="1"/>
            <a:r>
              <a:rPr lang="en-US" altLang="en-US" dirty="0"/>
              <a:t>Physical Limits</a:t>
            </a:r>
          </a:p>
        </p:txBody>
      </p:sp>
    </p:spTree>
    <p:extLst>
      <p:ext uri="{BB962C8B-B14F-4D97-AF65-F5344CB8AC3E}">
        <p14:creationId xmlns:p14="http://schemas.microsoft.com/office/powerpoint/2010/main" val="1972209341"/>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3">
            <a:extLst>
              <a:ext uri="{FF2B5EF4-FFF2-40B4-BE49-F238E27FC236}">
                <a16:creationId xmlns:a16="http://schemas.microsoft.com/office/drawing/2014/main" id="{FABD7ADF-5EF6-304D-8A95-BEFB546CA8A9}"/>
              </a:ext>
            </a:extLst>
          </p:cNvPr>
          <p:cNvSpPr>
            <a:spLocks noGrp="1" noChangeArrowheads="1"/>
          </p:cNvSpPr>
          <p:nvPr>
            <p:ph idx="1"/>
          </p:nvPr>
        </p:nvSpPr>
        <p:spPr/>
        <p:txBody>
          <a:bodyPr/>
          <a:lstStyle/>
          <a:p>
            <a:pPr eaLnBrk="1" hangingPunct="1"/>
            <a:r>
              <a:rPr lang="en-US" altLang="en-US" dirty="0"/>
              <a:t>Selling price S</a:t>
            </a:r>
            <a:r>
              <a:rPr lang="en-US" altLang="en-US" baseline="-25000" dirty="0"/>
              <a:t>total</a:t>
            </a:r>
          </a:p>
          <a:p>
            <a:pPr lvl="1" eaLnBrk="1" hangingPunct="1"/>
            <a:r>
              <a:rPr lang="en-US" altLang="en-US" dirty="0"/>
              <a:t>S</a:t>
            </a:r>
            <a:r>
              <a:rPr lang="en-US" altLang="en-US" baseline="-25000" dirty="0"/>
              <a:t>total</a:t>
            </a:r>
            <a:r>
              <a:rPr lang="en-US" altLang="en-US" dirty="0"/>
              <a:t> = C</a:t>
            </a:r>
            <a:r>
              <a:rPr lang="en-US" altLang="en-US" baseline="-25000" dirty="0"/>
              <a:t>total</a:t>
            </a:r>
            <a:r>
              <a:rPr lang="en-US" altLang="en-US" dirty="0"/>
              <a:t> / (1-m)</a:t>
            </a:r>
          </a:p>
          <a:p>
            <a:pPr eaLnBrk="1" hangingPunct="1"/>
            <a:r>
              <a:rPr lang="en-US" altLang="en-US" dirty="0"/>
              <a:t>m = profit margin</a:t>
            </a:r>
          </a:p>
          <a:p>
            <a:pPr eaLnBrk="1" hangingPunct="1"/>
            <a:r>
              <a:rPr lang="en-US" altLang="en-US" dirty="0"/>
              <a:t>C</a:t>
            </a:r>
            <a:r>
              <a:rPr lang="en-US" altLang="en-US" baseline="-25000" dirty="0"/>
              <a:t>total</a:t>
            </a:r>
            <a:r>
              <a:rPr lang="en-US" altLang="en-US" dirty="0"/>
              <a:t> = total cost</a:t>
            </a:r>
          </a:p>
          <a:p>
            <a:pPr lvl="1" eaLnBrk="1" hangingPunct="1"/>
            <a:r>
              <a:rPr lang="en-US" altLang="en-US" dirty="0"/>
              <a:t>Nonrecurring engineering cost (NRE)</a:t>
            </a:r>
          </a:p>
          <a:p>
            <a:pPr lvl="1" eaLnBrk="1" hangingPunct="1"/>
            <a:r>
              <a:rPr lang="en-US" altLang="en-US" dirty="0"/>
              <a:t>Recurring cost</a:t>
            </a:r>
          </a:p>
          <a:p>
            <a:pPr lvl="1" eaLnBrk="1" hangingPunct="1"/>
            <a:r>
              <a:rPr lang="en-US" altLang="en-US" dirty="0"/>
              <a:t>Fixed cost</a:t>
            </a:r>
          </a:p>
        </p:txBody>
      </p:sp>
      <p:sp>
        <p:nvSpPr>
          <p:cNvPr id="63491" name="Rectangle 2">
            <a:extLst>
              <a:ext uri="{FF2B5EF4-FFF2-40B4-BE49-F238E27FC236}">
                <a16:creationId xmlns:a16="http://schemas.microsoft.com/office/drawing/2014/main" id="{F9D9BA35-251C-C945-BDE8-4FA6403FA16E}"/>
              </a:ext>
            </a:extLst>
          </p:cNvPr>
          <p:cNvSpPr>
            <a:spLocks noGrp="1" noChangeArrowheads="1"/>
          </p:cNvSpPr>
          <p:nvPr>
            <p:ph type="title"/>
          </p:nvPr>
        </p:nvSpPr>
        <p:spPr/>
        <p:txBody>
          <a:bodyPr/>
          <a:lstStyle/>
          <a:p>
            <a:pPr eaLnBrk="1" hangingPunct="1"/>
            <a:r>
              <a:rPr lang="en-US" altLang="en-US" dirty="0"/>
              <a:t>VLSI Economics</a:t>
            </a:r>
          </a:p>
        </p:txBody>
      </p:sp>
    </p:spTree>
    <p:extLst>
      <p:ext uri="{BB962C8B-B14F-4D97-AF65-F5344CB8AC3E}">
        <p14:creationId xmlns:p14="http://schemas.microsoft.com/office/powerpoint/2010/main" val="11486470"/>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3">
            <a:extLst>
              <a:ext uri="{FF2B5EF4-FFF2-40B4-BE49-F238E27FC236}">
                <a16:creationId xmlns:a16="http://schemas.microsoft.com/office/drawing/2014/main" id="{ECAE4A8D-DECA-944B-98BF-6B21F0A4450F}"/>
              </a:ext>
            </a:extLst>
          </p:cNvPr>
          <p:cNvSpPr>
            <a:spLocks noGrp="1" noChangeArrowheads="1"/>
          </p:cNvSpPr>
          <p:nvPr>
            <p:ph idx="1"/>
          </p:nvPr>
        </p:nvSpPr>
        <p:spPr/>
        <p:txBody>
          <a:bodyPr/>
          <a:lstStyle/>
          <a:p>
            <a:pPr eaLnBrk="1" hangingPunct="1"/>
            <a:r>
              <a:rPr lang="en-US" altLang="en-US" dirty="0">
                <a:solidFill>
                  <a:srgbClr val="000000"/>
                </a:solidFill>
              </a:rPr>
              <a:t>Engineering cost</a:t>
            </a:r>
          </a:p>
          <a:p>
            <a:pPr lvl="1" eaLnBrk="1" hangingPunct="1"/>
            <a:r>
              <a:rPr lang="en-US" altLang="en-US" dirty="0">
                <a:solidFill>
                  <a:srgbClr val="000000"/>
                </a:solidFill>
              </a:rPr>
              <a:t>Depends on size of design team</a:t>
            </a:r>
          </a:p>
          <a:p>
            <a:pPr lvl="1" eaLnBrk="1" hangingPunct="1"/>
            <a:r>
              <a:rPr lang="en-US" altLang="en-US" dirty="0">
                <a:solidFill>
                  <a:srgbClr val="000000"/>
                </a:solidFill>
              </a:rPr>
              <a:t>Includes benefits, training, computers</a:t>
            </a:r>
          </a:p>
          <a:p>
            <a:pPr lvl="1" eaLnBrk="1" hangingPunct="1"/>
            <a:r>
              <a:rPr lang="en-US" altLang="en-US" dirty="0">
                <a:solidFill>
                  <a:srgbClr val="000000"/>
                </a:solidFill>
              </a:rPr>
              <a:t>CAD tools:</a:t>
            </a:r>
          </a:p>
          <a:p>
            <a:pPr lvl="2" eaLnBrk="1" hangingPunct="1"/>
            <a:r>
              <a:rPr lang="en-US" altLang="en-US" dirty="0">
                <a:solidFill>
                  <a:srgbClr val="000000"/>
                </a:solidFill>
              </a:rPr>
              <a:t>Digital front end: $10K</a:t>
            </a:r>
          </a:p>
          <a:p>
            <a:pPr lvl="2" eaLnBrk="1" hangingPunct="1"/>
            <a:r>
              <a:rPr lang="en-US" altLang="en-US" dirty="0">
                <a:solidFill>
                  <a:srgbClr val="000000"/>
                </a:solidFill>
              </a:rPr>
              <a:t>Analog front end: $100K</a:t>
            </a:r>
          </a:p>
          <a:p>
            <a:pPr lvl="2" eaLnBrk="1" hangingPunct="1"/>
            <a:r>
              <a:rPr lang="en-US" altLang="en-US" dirty="0">
                <a:solidFill>
                  <a:srgbClr val="000000"/>
                </a:solidFill>
              </a:rPr>
              <a:t>Digital back end: $1M</a:t>
            </a:r>
          </a:p>
          <a:p>
            <a:pPr eaLnBrk="1" hangingPunct="1"/>
            <a:r>
              <a:rPr lang="en-US" altLang="en-US" dirty="0">
                <a:solidFill>
                  <a:srgbClr val="000000"/>
                </a:solidFill>
              </a:rPr>
              <a:t>Prototype manufacturing</a:t>
            </a:r>
          </a:p>
          <a:p>
            <a:pPr lvl="1" eaLnBrk="1" hangingPunct="1"/>
            <a:r>
              <a:rPr lang="en-US" altLang="en-US" dirty="0">
                <a:solidFill>
                  <a:srgbClr val="000000"/>
                </a:solidFill>
              </a:rPr>
              <a:t>Mask costs: $5M in 45 nm process</a:t>
            </a:r>
          </a:p>
          <a:p>
            <a:pPr lvl="1" eaLnBrk="1" hangingPunct="1"/>
            <a:r>
              <a:rPr lang="en-US" altLang="en-US" dirty="0">
                <a:solidFill>
                  <a:srgbClr val="000000"/>
                </a:solidFill>
              </a:rPr>
              <a:t>Test fixture and package tooling</a:t>
            </a:r>
          </a:p>
        </p:txBody>
      </p:sp>
      <p:sp>
        <p:nvSpPr>
          <p:cNvPr id="65539" name="Rectangle 2">
            <a:extLst>
              <a:ext uri="{FF2B5EF4-FFF2-40B4-BE49-F238E27FC236}">
                <a16:creationId xmlns:a16="http://schemas.microsoft.com/office/drawing/2014/main" id="{56D03BFC-B4BB-484C-AEA3-CD67569E615A}"/>
              </a:ext>
            </a:extLst>
          </p:cNvPr>
          <p:cNvSpPr>
            <a:spLocks noGrp="1" noChangeArrowheads="1"/>
          </p:cNvSpPr>
          <p:nvPr>
            <p:ph type="title"/>
          </p:nvPr>
        </p:nvSpPr>
        <p:spPr/>
        <p:txBody>
          <a:bodyPr/>
          <a:lstStyle/>
          <a:p>
            <a:pPr eaLnBrk="1" hangingPunct="1"/>
            <a:r>
              <a:rPr lang="en-US" altLang="en-US" dirty="0"/>
              <a:t>NRE</a:t>
            </a:r>
          </a:p>
        </p:txBody>
      </p:sp>
    </p:spTree>
    <p:extLst>
      <p:ext uri="{BB962C8B-B14F-4D97-AF65-F5344CB8AC3E}">
        <p14:creationId xmlns:p14="http://schemas.microsoft.com/office/powerpoint/2010/main" val="920274321"/>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3">
            <a:extLst>
              <a:ext uri="{FF2B5EF4-FFF2-40B4-BE49-F238E27FC236}">
                <a16:creationId xmlns:a16="http://schemas.microsoft.com/office/drawing/2014/main" id="{8FDA5001-3D49-9441-BBDB-638E491953C7}"/>
              </a:ext>
            </a:extLst>
          </p:cNvPr>
          <p:cNvSpPr>
            <a:spLocks noGrp="1" noChangeArrowheads="1"/>
          </p:cNvSpPr>
          <p:nvPr>
            <p:ph idx="1"/>
          </p:nvPr>
        </p:nvSpPr>
        <p:spPr/>
        <p:txBody>
          <a:bodyPr/>
          <a:lstStyle/>
          <a:p>
            <a:pPr eaLnBrk="1" hangingPunct="1"/>
            <a:r>
              <a:rPr lang="en-US" altLang="en-US" dirty="0">
                <a:solidFill>
                  <a:srgbClr val="000000"/>
                </a:solidFill>
              </a:rPr>
              <a:t>Fabrication</a:t>
            </a:r>
          </a:p>
          <a:p>
            <a:pPr lvl="1" eaLnBrk="1" hangingPunct="1"/>
            <a:r>
              <a:rPr lang="en-US" altLang="en-US" dirty="0">
                <a:solidFill>
                  <a:srgbClr val="000000"/>
                </a:solidFill>
              </a:rPr>
              <a:t>Wafer cost/(Dice per wafer * Yield)</a:t>
            </a:r>
          </a:p>
          <a:p>
            <a:pPr lvl="1" eaLnBrk="1" hangingPunct="1"/>
            <a:r>
              <a:rPr lang="en-US" altLang="en-US" dirty="0">
                <a:solidFill>
                  <a:srgbClr val="000000"/>
                </a:solidFill>
              </a:rPr>
              <a:t>Wafer cost: $500 - $3000</a:t>
            </a:r>
          </a:p>
          <a:p>
            <a:pPr lvl="1" eaLnBrk="1" hangingPunct="1"/>
            <a:r>
              <a:rPr lang="en-US" altLang="en-US" dirty="0">
                <a:solidFill>
                  <a:srgbClr val="000000"/>
                </a:solidFill>
              </a:rPr>
              <a:t>Dice per wafer:  </a:t>
            </a:r>
          </a:p>
          <a:p>
            <a:pPr lvl="1" eaLnBrk="1" hangingPunct="1"/>
            <a:endParaRPr lang="en-US" altLang="en-US" dirty="0">
              <a:solidFill>
                <a:srgbClr val="000000"/>
              </a:solidFill>
            </a:endParaRPr>
          </a:p>
          <a:p>
            <a:pPr lvl="1" eaLnBrk="1" hangingPunct="1"/>
            <a:endParaRPr lang="en-US" altLang="en-US" dirty="0">
              <a:solidFill>
                <a:srgbClr val="000000"/>
              </a:solidFill>
            </a:endParaRPr>
          </a:p>
          <a:p>
            <a:pPr lvl="1" eaLnBrk="1" hangingPunct="1"/>
            <a:r>
              <a:rPr lang="en-US" altLang="en-US" dirty="0">
                <a:solidFill>
                  <a:srgbClr val="000000"/>
                </a:solidFill>
              </a:rPr>
              <a:t>Yield: Y = e</a:t>
            </a:r>
            <a:r>
              <a:rPr lang="en-US" altLang="en-US" baseline="30000" dirty="0">
                <a:solidFill>
                  <a:srgbClr val="000000"/>
                </a:solidFill>
              </a:rPr>
              <a:t>-AD</a:t>
            </a:r>
          </a:p>
          <a:p>
            <a:pPr lvl="2" eaLnBrk="1" hangingPunct="1"/>
            <a:r>
              <a:rPr lang="en-US" altLang="en-US" dirty="0">
                <a:solidFill>
                  <a:srgbClr val="000000"/>
                </a:solidFill>
              </a:rPr>
              <a:t>For small A, Y </a:t>
            </a:r>
            <a:r>
              <a:rPr lang="en-US" altLang="en-US" dirty="0">
                <a:solidFill>
                  <a:srgbClr val="000000"/>
                </a:solidFill>
                <a:sym typeface="Symbol" pitchFamily="2" charset="2"/>
              </a:rPr>
              <a:t>≈</a:t>
            </a:r>
            <a:r>
              <a:rPr lang="en-US" altLang="en-US" dirty="0">
                <a:solidFill>
                  <a:srgbClr val="000000"/>
                </a:solidFill>
              </a:rPr>
              <a:t> 1, cost is proportional to area</a:t>
            </a:r>
          </a:p>
          <a:p>
            <a:pPr lvl="2" eaLnBrk="1" hangingPunct="1"/>
            <a:r>
              <a:rPr lang="en-US" altLang="en-US" dirty="0">
                <a:solidFill>
                  <a:srgbClr val="000000"/>
                </a:solidFill>
              </a:rPr>
              <a:t>For large A, Y </a:t>
            </a:r>
            <a:r>
              <a:rPr lang="en-US" altLang="en-US" dirty="0">
                <a:solidFill>
                  <a:srgbClr val="000000"/>
                </a:solidFill>
                <a:sym typeface="Symbol" pitchFamily="2" charset="2"/>
              </a:rPr>
              <a:t>≈</a:t>
            </a:r>
            <a:r>
              <a:rPr lang="en-US" altLang="en-US" dirty="0">
                <a:solidFill>
                  <a:srgbClr val="000000"/>
                </a:solidFill>
              </a:rPr>
              <a:t> 0, cost increases exponentially</a:t>
            </a:r>
          </a:p>
          <a:p>
            <a:pPr eaLnBrk="1" hangingPunct="1"/>
            <a:r>
              <a:rPr lang="en-US" altLang="en-US" dirty="0">
                <a:solidFill>
                  <a:srgbClr val="000000"/>
                </a:solidFill>
              </a:rPr>
              <a:t>Packaging</a:t>
            </a:r>
          </a:p>
          <a:p>
            <a:pPr eaLnBrk="1" hangingPunct="1"/>
            <a:r>
              <a:rPr lang="en-US" altLang="en-US" dirty="0">
                <a:solidFill>
                  <a:srgbClr val="000000"/>
                </a:solidFill>
              </a:rPr>
              <a:t>Test</a:t>
            </a:r>
          </a:p>
        </p:txBody>
      </p:sp>
      <p:sp>
        <p:nvSpPr>
          <p:cNvPr id="67587" name="Rectangle 2">
            <a:extLst>
              <a:ext uri="{FF2B5EF4-FFF2-40B4-BE49-F238E27FC236}">
                <a16:creationId xmlns:a16="http://schemas.microsoft.com/office/drawing/2014/main" id="{8BB438ED-F08A-F743-A74C-E37E783E697D}"/>
              </a:ext>
            </a:extLst>
          </p:cNvPr>
          <p:cNvSpPr>
            <a:spLocks noGrp="1" noChangeArrowheads="1"/>
          </p:cNvSpPr>
          <p:nvPr>
            <p:ph type="title"/>
          </p:nvPr>
        </p:nvSpPr>
        <p:spPr/>
        <p:txBody>
          <a:bodyPr/>
          <a:lstStyle/>
          <a:p>
            <a:pPr eaLnBrk="1" hangingPunct="1"/>
            <a:r>
              <a:rPr lang="en-US" altLang="en-US" dirty="0"/>
              <a:t>Recurring Costs</a:t>
            </a:r>
          </a:p>
        </p:txBody>
      </p:sp>
      <p:sp>
        <p:nvSpPr>
          <p:cNvPr id="67589" name="Rectangle 5">
            <a:extLst>
              <a:ext uri="{FF2B5EF4-FFF2-40B4-BE49-F238E27FC236}">
                <a16:creationId xmlns:a16="http://schemas.microsoft.com/office/drawing/2014/main" id="{AA71F952-1CDC-1C41-8E0D-C9783413D86F}"/>
              </a:ext>
            </a:extLst>
          </p:cNvPr>
          <p:cNvSpPr>
            <a:spLocks noChangeArrowheads="1"/>
          </p:cNvSpPr>
          <p:nvPr/>
        </p:nvSpPr>
        <p:spPr bwMode="auto">
          <a:xfrm>
            <a:off x="5592763" y="32305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graphicFrame>
        <p:nvGraphicFramePr>
          <p:cNvPr id="67590" name="Object 4">
            <a:extLst>
              <a:ext uri="{FF2B5EF4-FFF2-40B4-BE49-F238E27FC236}">
                <a16:creationId xmlns:a16="http://schemas.microsoft.com/office/drawing/2014/main" id="{3801B7D9-125C-EC49-99DD-C86DB4EDED1E}"/>
              </a:ext>
            </a:extLst>
          </p:cNvPr>
          <p:cNvGraphicFramePr>
            <a:graphicFrameLocks noChangeAspect="1"/>
          </p:cNvGraphicFramePr>
          <p:nvPr>
            <p:extLst>
              <p:ext uri="{D42A27DB-BD31-4B8C-83A1-F6EECF244321}">
                <p14:modId xmlns:p14="http://schemas.microsoft.com/office/powerpoint/2010/main" val="822060840"/>
              </p:ext>
            </p:extLst>
          </p:nvPr>
        </p:nvGraphicFramePr>
        <p:xfrm>
          <a:off x="3147639" y="2479676"/>
          <a:ext cx="1905000" cy="750888"/>
        </p:xfrm>
        <a:graphic>
          <a:graphicData uri="http://schemas.openxmlformats.org/presentationml/2006/ole">
            <mc:AlternateContent xmlns:mc="http://schemas.openxmlformats.org/markup-compatibility/2006">
              <mc:Choice xmlns:v="urn:schemas-microsoft-com:vml" Requires="v">
                <p:oleObj name="Equation" r:id="rId3" imgW="23114000" imgH="9067800" progId="Equation.DSMT4">
                  <p:embed/>
                </p:oleObj>
              </mc:Choice>
              <mc:Fallback>
                <p:oleObj name="Equation" r:id="rId3" imgW="23114000" imgH="9067800" progId="Equation.DSMT4">
                  <p:embed/>
                  <p:pic>
                    <p:nvPicPr>
                      <p:cNvPr id="67590" name="Object 4">
                        <a:extLst>
                          <a:ext uri="{FF2B5EF4-FFF2-40B4-BE49-F238E27FC236}">
                            <a16:creationId xmlns:a16="http://schemas.microsoft.com/office/drawing/2014/main" id="{3801B7D9-125C-EC49-99DD-C86DB4EDED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7639" y="2479676"/>
                        <a:ext cx="1905000"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04152094"/>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3">
            <a:extLst>
              <a:ext uri="{FF2B5EF4-FFF2-40B4-BE49-F238E27FC236}">
                <a16:creationId xmlns:a16="http://schemas.microsoft.com/office/drawing/2014/main" id="{71793CB6-1D23-DD4C-9ED4-76876AF9E078}"/>
              </a:ext>
            </a:extLst>
          </p:cNvPr>
          <p:cNvSpPr>
            <a:spLocks noGrp="1" noChangeArrowheads="1"/>
          </p:cNvSpPr>
          <p:nvPr>
            <p:ph idx="1"/>
          </p:nvPr>
        </p:nvSpPr>
        <p:spPr/>
        <p:txBody>
          <a:bodyPr/>
          <a:lstStyle/>
          <a:p>
            <a:pPr eaLnBrk="1" hangingPunct="1"/>
            <a:r>
              <a:rPr lang="en-US" altLang="en-US" dirty="0"/>
              <a:t>Data sheets and application notes</a:t>
            </a:r>
          </a:p>
          <a:p>
            <a:pPr eaLnBrk="1" hangingPunct="1"/>
            <a:r>
              <a:rPr lang="en-US" altLang="en-US" dirty="0"/>
              <a:t>Marketing and advertising</a:t>
            </a:r>
          </a:p>
          <a:p>
            <a:pPr eaLnBrk="1" hangingPunct="1"/>
            <a:r>
              <a:rPr lang="en-US" altLang="en-US" dirty="0"/>
              <a:t>Yield analysis</a:t>
            </a:r>
          </a:p>
        </p:txBody>
      </p:sp>
      <p:sp>
        <p:nvSpPr>
          <p:cNvPr id="69635" name="Rectangle 2">
            <a:extLst>
              <a:ext uri="{FF2B5EF4-FFF2-40B4-BE49-F238E27FC236}">
                <a16:creationId xmlns:a16="http://schemas.microsoft.com/office/drawing/2014/main" id="{4781FC8C-EE74-944F-A066-8568356851E1}"/>
              </a:ext>
            </a:extLst>
          </p:cNvPr>
          <p:cNvSpPr>
            <a:spLocks noGrp="1" noChangeArrowheads="1"/>
          </p:cNvSpPr>
          <p:nvPr>
            <p:ph type="title"/>
          </p:nvPr>
        </p:nvSpPr>
        <p:spPr/>
        <p:txBody>
          <a:bodyPr/>
          <a:lstStyle/>
          <a:p>
            <a:pPr eaLnBrk="1" hangingPunct="1"/>
            <a:r>
              <a:rPr lang="en-US" altLang="en-US" dirty="0"/>
              <a:t>Fixed Costs</a:t>
            </a:r>
          </a:p>
        </p:txBody>
      </p:sp>
    </p:spTree>
    <p:extLst>
      <p:ext uri="{BB962C8B-B14F-4D97-AF65-F5344CB8AC3E}">
        <p14:creationId xmlns:p14="http://schemas.microsoft.com/office/powerpoint/2010/main" val="2535677810"/>
      </p:ext>
    </p:extLst>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3">
            <a:extLst>
              <a:ext uri="{FF2B5EF4-FFF2-40B4-BE49-F238E27FC236}">
                <a16:creationId xmlns:a16="http://schemas.microsoft.com/office/drawing/2014/main" id="{05B26245-E5A3-B54C-9EDA-C12E14726695}"/>
              </a:ext>
            </a:extLst>
          </p:cNvPr>
          <p:cNvSpPr>
            <a:spLocks noGrp="1" noChangeArrowheads="1"/>
          </p:cNvSpPr>
          <p:nvPr>
            <p:ph idx="1"/>
          </p:nvPr>
        </p:nvSpPr>
        <p:spPr/>
        <p:txBody>
          <a:bodyPr/>
          <a:lstStyle/>
          <a:p>
            <a:pPr eaLnBrk="1" hangingPunct="1"/>
            <a:r>
              <a:rPr lang="en-US" altLang="en-US" dirty="0"/>
              <a:t>You want to start a company to build a wireless communications chip.  How much venture capital must you raise?</a:t>
            </a:r>
          </a:p>
          <a:p>
            <a:pPr eaLnBrk="1" hangingPunct="1"/>
            <a:endParaRPr lang="en-US" altLang="en-US" dirty="0"/>
          </a:p>
          <a:p>
            <a:pPr eaLnBrk="1" hangingPunct="1"/>
            <a:r>
              <a:rPr lang="en-US" altLang="en-US" dirty="0"/>
              <a:t>Because you are smarter than everyone else, you can get away with a small team in just two years:</a:t>
            </a:r>
          </a:p>
          <a:p>
            <a:pPr lvl="1" eaLnBrk="1" hangingPunct="1"/>
            <a:r>
              <a:rPr lang="en-US" altLang="en-US" dirty="0"/>
              <a:t>Seven digital designers</a:t>
            </a:r>
          </a:p>
          <a:p>
            <a:pPr lvl="1" eaLnBrk="1" hangingPunct="1"/>
            <a:r>
              <a:rPr lang="en-US" altLang="en-US" dirty="0"/>
              <a:t>Three analog designers</a:t>
            </a:r>
          </a:p>
          <a:p>
            <a:pPr lvl="1" eaLnBrk="1" hangingPunct="1"/>
            <a:r>
              <a:rPr lang="en-US" altLang="en-US" dirty="0"/>
              <a:t>Five support personnel</a:t>
            </a:r>
          </a:p>
        </p:txBody>
      </p:sp>
      <p:sp>
        <p:nvSpPr>
          <p:cNvPr id="71683" name="Rectangle 2">
            <a:extLst>
              <a:ext uri="{FF2B5EF4-FFF2-40B4-BE49-F238E27FC236}">
                <a16:creationId xmlns:a16="http://schemas.microsoft.com/office/drawing/2014/main" id="{2EFC1751-38AD-5B49-93FF-6B1BC456B029}"/>
              </a:ext>
            </a:extLst>
          </p:cNvPr>
          <p:cNvSpPr>
            <a:spLocks noGrp="1" noChangeArrowheads="1"/>
          </p:cNvSpPr>
          <p:nvPr>
            <p:ph type="title"/>
          </p:nvPr>
        </p:nvSpPr>
        <p:spPr/>
        <p:txBody>
          <a:bodyPr/>
          <a:lstStyle/>
          <a:p>
            <a:pPr eaLnBrk="1" hangingPunct="1"/>
            <a:r>
              <a:rPr lang="en-US" altLang="en-US" dirty="0"/>
              <a:t>Example</a:t>
            </a:r>
          </a:p>
        </p:txBody>
      </p:sp>
    </p:spTree>
    <p:extLst>
      <p:ext uri="{BB962C8B-B14F-4D97-AF65-F5344CB8AC3E}">
        <p14:creationId xmlns:p14="http://schemas.microsoft.com/office/powerpoint/2010/main" val="3130900064"/>
      </p:ext>
    </p:extLst>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3">
            <a:extLst>
              <a:ext uri="{FF2B5EF4-FFF2-40B4-BE49-F238E27FC236}">
                <a16:creationId xmlns:a16="http://schemas.microsoft.com/office/drawing/2014/main" id="{C0F18CC3-C4E4-084A-A2CF-41D426B45D14}"/>
              </a:ext>
            </a:extLst>
          </p:cNvPr>
          <p:cNvSpPr>
            <a:spLocks noGrp="1" noChangeArrowheads="1"/>
          </p:cNvSpPr>
          <p:nvPr>
            <p:ph idx="1"/>
          </p:nvPr>
        </p:nvSpPr>
        <p:spPr/>
        <p:txBody>
          <a:bodyPr/>
          <a:lstStyle/>
          <a:p>
            <a:pPr eaLnBrk="1" hangingPunct="1"/>
            <a:r>
              <a:rPr lang="en-US" altLang="en-US" sz="2000" dirty="0"/>
              <a:t>Digital designers:</a:t>
            </a:r>
          </a:p>
          <a:p>
            <a:pPr lvl="1" eaLnBrk="1" hangingPunct="1"/>
            <a:r>
              <a:rPr lang="en-US" altLang="en-US" sz="2000" dirty="0"/>
              <a:t>$70k salary</a:t>
            </a:r>
          </a:p>
          <a:p>
            <a:pPr lvl="1" eaLnBrk="1" hangingPunct="1"/>
            <a:r>
              <a:rPr lang="en-US" altLang="en-US" sz="2000" dirty="0"/>
              <a:t>$30k overhead</a:t>
            </a:r>
          </a:p>
          <a:p>
            <a:pPr lvl="1" eaLnBrk="1" hangingPunct="1"/>
            <a:r>
              <a:rPr lang="en-US" altLang="en-US" sz="2000" dirty="0"/>
              <a:t>$10k computer</a:t>
            </a:r>
          </a:p>
          <a:p>
            <a:pPr lvl="1" eaLnBrk="1" hangingPunct="1"/>
            <a:r>
              <a:rPr lang="en-US" altLang="en-US" sz="2000" dirty="0"/>
              <a:t>$10k CAD tools</a:t>
            </a:r>
          </a:p>
          <a:p>
            <a:pPr lvl="1" eaLnBrk="1" hangingPunct="1"/>
            <a:r>
              <a:rPr lang="en-US" altLang="en-US" sz="2000" dirty="0"/>
              <a:t>Total: $120k * 7 = $840k</a:t>
            </a:r>
          </a:p>
          <a:p>
            <a:pPr eaLnBrk="1" hangingPunct="1"/>
            <a:r>
              <a:rPr lang="en-US" altLang="en-US" sz="2000" dirty="0"/>
              <a:t>Analog designers</a:t>
            </a:r>
          </a:p>
          <a:p>
            <a:pPr lvl="1" eaLnBrk="1" hangingPunct="1"/>
            <a:r>
              <a:rPr lang="en-US" altLang="en-US" sz="2000" dirty="0"/>
              <a:t>$100k salary</a:t>
            </a:r>
          </a:p>
          <a:p>
            <a:pPr lvl="1" eaLnBrk="1" hangingPunct="1"/>
            <a:r>
              <a:rPr lang="en-US" altLang="en-US" sz="2000" dirty="0"/>
              <a:t>$30k overhead</a:t>
            </a:r>
          </a:p>
          <a:p>
            <a:pPr lvl="1" eaLnBrk="1" hangingPunct="1"/>
            <a:r>
              <a:rPr lang="en-US" altLang="en-US" sz="2000" dirty="0"/>
              <a:t>$10k computer</a:t>
            </a:r>
          </a:p>
          <a:p>
            <a:pPr lvl="1" eaLnBrk="1" hangingPunct="1"/>
            <a:r>
              <a:rPr lang="en-US" altLang="en-US" sz="2000" dirty="0"/>
              <a:t>$100k CAD tools</a:t>
            </a:r>
          </a:p>
          <a:p>
            <a:pPr lvl="1" eaLnBrk="1" hangingPunct="1"/>
            <a:r>
              <a:rPr lang="en-US" altLang="en-US" sz="2000" dirty="0"/>
              <a:t>Total: $240k * 3 = $720k</a:t>
            </a:r>
          </a:p>
        </p:txBody>
      </p:sp>
      <p:sp>
        <p:nvSpPr>
          <p:cNvPr id="73731" name="Rectangle 2">
            <a:extLst>
              <a:ext uri="{FF2B5EF4-FFF2-40B4-BE49-F238E27FC236}">
                <a16:creationId xmlns:a16="http://schemas.microsoft.com/office/drawing/2014/main" id="{C68E843C-603D-8D41-85AB-F07AAF91E4E8}"/>
              </a:ext>
            </a:extLst>
          </p:cNvPr>
          <p:cNvSpPr>
            <a:spLocks noGrp="1" noChangeArrowheads="1"/>
          </p:cNvSpPr>
          <p:nvPr>
            <p:ph type="title"/>
          </p:nvPr>
        </p:nvSpPr>
        <p:spPr/>
        <p:txBody>
          <a:bodyPr/>
          <a:lstStyle/>
          <a:p>
            <a:pPr eaLnBrk="1" hangingPunct="1"/>
            <a:r>
              <a:rPr lang="en-US" altLang="en-US" dirty="0"/>
              <a:t>Solution</a:t>
            </a:r>
          </a:p>
        </p:txBody>
      </p:sp>
      <p:sp>
        <p:nvSpPr>
          <p:cNvPr id="73733" name="Rectangle 4">
            <a:extLst>
              <a:ext uri="{FF2B5EF4-FFF2-40B4-BE49-F238E27FC236}">
                <a16:creationId xmlns:a16="http://schemas.microsoft.com/office/drawing/2014/main" id="{BDA250C1-E225-164B-9BD4-ABF372AAE7B0}"/>
              </a:ext>
            </a:extLst>
          </p:cNvPr>
          <p:cNvSpPr>
            <a:spLocks noGrp="1" noChangeArrowheads="1"/>
          </p:cNvSpPr>
          <p:nvPr>
            <p:ph type="body" sz="half" idx="4294967295"/>
          </p:nvPr>
        </p:nvSpPr>
        <p:spPr>
          <a:xfrm>
            <a:off x="8229600" y="1524000"/>
            <a:ext cx="3962400" cy="4572000"/>
          </a:xfrm>
        </p:spPr>
        <p:txBody>
          <a:bodyPr/>
          <a:lstStyle/>
          <a:p>
            <a:pPr eaLnBrk="1" hangingPunct="1"/>
            <a:r>
              <a:rPr lang="en-US" altLang="en-US" sz="2000" dirty="0">
                <a:solidFill>
                  <a:srgbClr val="000000"/>
                </a:solidFill>
              </a:rPr>
              <a:t>Support staff</a:t>
            </a:r>
          </a:p>
          <a:p>
            <a:pPr lvl="1" eaLnBrk="1" hangingPunct="1"/>
            <a:r>
              <a:rPr lang="en-US" altLang="en-US" sz="2000" dirty="0">
                <a:solidFill>
                  <a:srgbClr val="000000"/>
                </a:solidFill>
              </a:rPr>
              <a:t>$45k salary</a:t>
            </a:r>
          </a:p>
          <a:p>
            <a:pPr lvl="1" eaLnBrk="1" hangingPunct="1"/>
            <a:r>
              <a:rPr lang="en-US" altLang="en-US" sz="2000" dirty="0">
                <a:solidFill>
                  <a:srgbClr val="000000"/>
                </a:solidFill>
              </a:rPr>
              <a:t>$20k overhead</a:t>
            </a:r>
          </a:p>
          <a:p>
            <a:pPr lvl="1" eaLnBrk="1" hangingPunct="1"/>
            <a:r>
              <a:rPr lang="en-US" altLang="en-US" sz="2000" dirty="0">
                <a:solidFill>
                  <a:srgbClr val="000000"/>
                </a:solidFill>
              </a:rPr>
              <a:t>$5k computer</a:t>
            </a:r>
          </a:p>
          <a:p>
            <a:pPr lvl="1" eaLnBrk="1" hangingPunct="1"/>
            <a:r>
              <a:rPr lang="en-US" altLang="en-US" sz="2000" dirty="0">
                <a:solidFill>
                  <a:srgbClr val="000000"/>
                </a:solidFill>
              </a:rPr>
              <a:t>Total: $70k * 5 = $350k</a:t>
            </a:r>
          </a:p>
          <a:p>
            <a:pPr eaLnBrk="1" hangingPunct="1"/>
            <a:r>
              <a:rPr lang="en-US" altLang="en-US" sz="2000" dirty="0">
                <a:solidFill>
                  <a:srgbClr val="000000"/>
                </a:solidFill>
              </a:rPr>
              <a:t>Fabrication</a:t>
            </a:r>
          </a:p>
          <a:p>
            <a:pPr lvl="1" eaLnBrk="1" hangingPunct="1"/>
            <a:r>
              <a:rPr lang="en-US" altLang="en-US" sz="2000" dirty="0">
                <a:solidFill>
                  <a:srgbClr val="000000"/>
                </a:solidFill>
              </a:rPr>
              <a:t>Back-end tools: $1M</a:t>
            </a:r>
          </a:p>
          <a:p>
            <a:pPr lvl="1" eaLnBrk="1" hangingPunct="1"/>
            <a:r>
              <a:rPr lang="en-US" altLang="en-US" sz="2000" dirty="0">
                <a:solidFill>
                  <a:srgbClr val="000000"/>
                </a:solidFill>
              </a:rPr>
              <a:t>Masks: $5M</a:t>
            </a:r>
          </a:p>
          <a:p>
            <a:pPr lvl="1" eaLnBrk="1" hangingPunct="1"/>
            <a:r>
              <a:rPr lang="en-US" altLang="en-US" sz="2000" dirty="0">
                <a:solidFill>
                  <a:srgbClr val="000000"/>
                </a:solidFill>
              </a:rPr>
              <a:t>Total: $6M/year</a:t>
            </a:r>
          </a:p>
          <a:p>
            <a:pPr eaLnBrk="1" hangingPunct="1"/>
            <a:r>
              <a:rPr lang="en-US" altLang="en-US" sz="2000" dirty="0">
                <a:solidFill>
                  <a:srgbClr val="000000"/>
                </a:solidFill>
              </a:rPr>
              <a:t>Summary</a:t>
            </a:r>
          </a:p>
          <a:p>
            <a:pPr lvl="1" eaLnBrk="1" hangingPunct="1"/>
            <a:r>
              <a:rPr lang="en-US" altLang="en-US" sz="2000" dirty="0">
                <a:solidFill>
                  <a:srgbClr val="000000"/>
                </a:solidFill>
              </a:rPr>
              <a:t>2 years @ $7.91M/year</a:t>
            </a:r>
          </a:p>
          <a:p>
            <a:pPr lvl="1" eaLnBrk="1" hangingPunct="1"/>
            <a:r>
              <a:rPr lang="en-US" altLang="en-US" sz="2000" dirty="0">
                <a:solidFill>
                  <a:srgbClr val="000000"/>
                </a:solidFill>
              </a:rPr>
              <a:t>$16M design &amp; prototype</a:t>
            </a:r>
          </a:p>
        </p:txBody>
      </p:sp>
    </p:spTree>
    <p:extLst>
      <p:ext uri="{BB962C8B-B14F-4D97-AF65-F5344CB8AC3E}">
        <p14:creationId xmlns:p14="http://schemas.microsoft.com/office/powerpoint/2010/main" val="3414114824"/>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a:extLst>
              <a:ext uri="{FF2B5EF4-FFF2-40B4-BE49-F238E27FC236}">
                <a16:creationId xmlns:a16="http://schemas.microsoft.com/office/drawing/2014/main" id="{A01A7E70-F19B-BC40-B630-F33A78480C59}"/>
              </a:ext>
            </a:extLst>
          </p:cNvPr>
          <p:cNvSpPr>
            <a:spLocks noGrp="1" noChangeArrowheads="1"/>
          </p:cNvSpPr>
          <p:nvPr>
            <p:ph idx="1"/>
          </p:nvPr>
        </p:nvSpPr>
        <p:spPr/>
        <p:txBody>
          <a:bodyPr/>
          <a:lstStyle/>
          <a:p>
            <a:pPr eaLnBrk="1" hangingPunct="1"/>
            <a:r>
              <a:rPr lang="en-US" altLang="en-US" dirty="0"/>
              <a:t>Recall that Moore’</a:t>
            </a:r>
            <a:r>
              <a:rPr lang="en-US" altLang="ja-JP" dirty="0"/>
              <a:t>s Law has been driving CMOS</a:t>
            </a:r>
          </a:p>
          <a:p>
            <a:pPr lvl="1">
              <a:defRPr/>
            </a:pPr>
            <a:r>
              <a:rPr lang="en-US" dirty="0">
                <a:cs typeface="+mn-cs"/>
              </a:rPr>
              <a:t>1965: Gordon Moore plotted transistor on each chip</a:t>
            </a:r>
          </a:p>
          <a:p>
            <a:pPr lvl="2">
              <a:defRPr/>
            </a:pPr>
            <a:r>
              <a:rPr lang="en-US" dirty="0"/>
              <a:t>Fit a</a:t>
            </a:r>
            <a:r>
              <a:rPr lang="en-US" dirty="0">
                <a:solidFill>
                  <a:schemeClr val="accent5"/>
                </a:solidFill>
              </a:rPr>
              <a:t> </a:t>
            </a:r>
            <a:r>
              <a:rPr lang="en-US" dirty="0"/>
              <a:t>straight line on </a:t>
            </a:r>
            <a:r>
              <a:rPr lang="en-US" dirty="0" err="1"/>
              <a:t>semilog</a:t>
            </a:r>
            <a:r>
              <a:rPr lang="en-US" dirty="0"/>
              <a:t> scale</a:t>
            </a:r>
          </a:p>
          <a:p>
            <a:pPr lvl="2">
              <a:defRPr/>
            </a:pPr>
            <a:r>
              <a:rPr lang="en-US" dirty="0"/>
              <a:t>Transistor counts have doubled every 26 months</a:t>
            </a:r>
          </a:p>
          <a:p>
            <a:pPr eaLnBrk="1" hangingPunct="1"/>
            <a:endParaRPr lang="en-US" altLang="ja-JP" dirty="0"/>
          </a:p>
          <a:p>
            <a:pPr eaLnBrk="1" hangingPunct="1"/>
            <a:endParaRPr lang="en-US" altLang="en-US" dirty="0"/>
          </a:p>
        </p:txBody>
      </p:sp>
      <p:sp>
        <p:nvSpPr>
          <p:cNvPr id="20483" name="Rectangle 2">
            <a:extLst>
              <a:ext uri="{FF2B5EF4-FFF2-40B4-BE49-F238E27FC236}">
                <a16:creationId xmlns:a16="http://schemas.microsoft.com/office/drawing/2014/main" id="{B449800D-CF6A-6D47-8819-3787F5B44A72}"/>
              </a:ext>
            </a:extLst>
          </p:cNvPr>
          <p:cNvSpPr>
            <a:spLocks noGrp="1" noChangeArrowheads="1"/>
          </p:cNvSpPr>
          <p:nvPr>
            <p:ph type="title"/>
          </p:nvPr>
        </p:nvSpPr>
        <p:spPr/>
        <p:txBody>
          <a:bodyPr/>
          <a:lstStyle/>
          <a:p>
            <a:pPr eaLnBrk="1" hangingPunct="1"/>
            <a:r>
              <a:rPr lang="en-US" altLang="en-US" dirty="0"/>
              <a:t>Moore’</a:t>
            </a:r>
            <a:r>
              <a:rPr lang="en-US" altLang="ja-JP" dirty="0"/>
              <a:t>s Law</a:t>
            </a:r>
            <a:endParaRPr lang="en-US" altLang="en-US" dirty="0"/>
          </a:p>
        </p:txBody>
      </p:sp>
      <p:sp>
        <p:nvSpPr>
          <p:cNvPr id="20489" name="Text Box 11">
            <a:extLst>
              <a:ext uri="{FF2B5EF4-FFF2-40B4-BE49-F238E27FC236}">
                <a16:creationId xmlns:a16="http://schemas.microsoft.com/office/drawing/2014/main" id="{AF7E1B20-4095-9B41-B1C5-6B31FB693443}"/>
              </a:ext>
            </a:extLst>
          </p:cNvPr>
          <p:cNvSpPr txBox="1">
            <a:spLocks noChangeArrowheads="1"/>
          </p:cNvSpPr>
          <p:nvPr/>
        </p:nvSpPr>
        <p:spPr bwMode="auto">
          <a:xfrm>
            <a:off x="2867025" y="5306218"/>
            <a:ext cx="1752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1200" dirty="0"/>
              <a:t>Moore’</a:t>
            </a:r>
            <a:r>
              <a:rPr lang="en-US" altLang="ja-JP" sz="1200" dirty="0"/>
              <a:t>s Law today</a:t>
            </a:r>
            <a:endParaRPr lang="en-US" altLang="en-US" sz="1200" dirty="0"/>
          </a:p>
        </p:txBody>
      </p:sp>
      <p:sp>
        <p:nvSpPr>
          <p:cNvPr id="20490" name="Text Box 12">
            <a:extLst>
              <a:ext uri="{FF2B5EF4-FFF2-40B4-BE49-F238E27FC236}">
                <a16:creationId xmlns:a16="http://schemas.microsoft.com/office/drawing/2014/main" id="{255B41AB-D72B-0644-98C2-784758F7DC64}"/>
              </a:ext>
            </a:extLst>
          </p:cNvPr>
          <p:cNvSpPr txBox="1">
            <a:spLocks noChangeArrowheads="1"/>
          </p:cNvSpPr>
          <p:nvPr/>
        </p:nvSpPr>
        <p:spPr bwMode="auto">
          <a:xfrm>
            <a:off x="7007225" y="5306217"/>
            <a:ext cx="2971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dirty="0">
                <a:latin typeface="Arial" panose="020B0604020202020204" pitchFamily="34" charset="0"/>
              </a:rPr>
              <a:t>Corollary: clock speeds have improved</a:t>
            </a:r>
          </a:p>
        </p:txBody>
      </p:sp>
      <p:pic>
        <p:nvPicPr>
          <p:cNvPr id="2" name="Picture 1" descr="A picture containing cat&#10;&#10;Description automatically generated">
            <a:extLst>
              <a:ext uri="{FF2B5EF4-FFF2-40B4-BE49-F238E27FC236}">
                <a16:creationId xmlns:a16="http://schemas.microsoft.com/office/drawing/2014/main" id="{2A23B61F-0AFB-4CD1-81D3-EAC417F2291F}"/>
              </a:ext>
            </a:extLst>
          </p:cNvPr>
          <p:cNvPicPr>
            <a:picLocks noChangeAspect="1"/>
          </p:cNvPicPr>
          <p:nvPr/>
        </p:nvPicPr>
        <p:blipFill>
          <a:blip r:embed="rId3"/>
          <a:stretch>
            <a:fillRect/>
          </a:stretch>
        </p:blipFill>
        <p:spPr>
          <a:xfrm>
            <a:off x="533400" y="2869439"/>
            <a:ext cx="5228772" cy="2283586"/>
          </a:xfrm>
          <a:prstGeom prst="rect">
            <a:avLst/>
          </a:prstGeom>
        </p:spPr>
      </p:pic>
      <p:graphicFrame>
        <p:nvGraphicFramePr>
          <p:cNvPr id="4" name="Table 3">
            <a:extLst>
              <a:ext uri="{FF2B5EF4-FFF2-40B4-BE49-F238E27FC236}">
                <a16:creationId xmlns:a16="http://schemas.microsoft.com/office/drawing/2014/main" id="{70CF0AC9-40FC-401A-AE2F-0CEF823E4554}"/>
              </a:ext>
            </a:extLst>
          </p:cNvPr>
          <p:cNvGraphicFramePr>
            <a:graphicFrameLocks noGrp="1"/>
          </p:cNvGraphicFramePr>
          <p:nvPr>
            <p:extLst>
              <p:ext uri="{D42A27DB-BD31-4B8C-83A1-F6EECF244321}">
                <p14:modId xmlns:p14="http://schemas.microsoft.com/office/powerpoint/2010/main" val="460263947"/>
              </p:ext>
            </p:extLst>
          </p:nvPr>
        </p:nvGraphicFramePr>
        <p:xfrm>
          <a:off x="6723060" y="2006960"/>
          <a:ext cx="3189290" cy="2867044"/>
        </p:xfrm>
        <a:graphic>
          <a:graphicData uri="http://schemas.openxmlformats.org/drawingml/2006/table">
            <a:tbl>
              <a:tblPr firstRow="1" bandRow="1">
                <a:tableStyleId>{E8B1032C-EA38-4F05-BA0D-38AFFFC7BED3}</a:tableStyleId>
              </a:tblPr>
              <a:tblGrid>
                <a:gridCol w="560538">
                  <a:extLst>
                    <a:ext uri="{9D8B030D-6E8A-4147-A177-3AD203B41FA5}">
                      <a16:colId xmlns:a16="http://schemas.microsoft.com/office/drawing/2014/main" val="3670164648"/>
                    </a:ext>
                  </a:extLst>
                </a:gridCol>
                <a:gridCol w="1323746">
                  <a:extLst>
                    <a:ext uri="{9D8B030D-6E8A-4147-A177-3AD203B41FA5}">
                      <a16:colId xmlns:a16="http://schemas.microsoft.com/office/drawing/2014/main" val="2791093367"/>
                    </a:ext>
                  </a:extLst>
                </a:gridCol>
                <a:gridCol w="1305006">
                  <a:extLst>
                    <a:ext uri="{9D8B030D-6E8A-4147-A177-3AD203B41FA5}">
                      <a16:colId xmlns:a16="http://schemas.microsoft.com/office/drawing/2014/main" val="644092882"/>
                    </a:ext>
                  </a:extLst>
                </a:gridCol>
              </a:tblGrid>
              <a:tr h="318520">
                <a:tc>
                  <a:txBody>
                    <a:bodyPr/>
                    <a:lstStyle/>
                    <a:p>
                      <a:r>
                        <a:rPr lang="en-GB" sz="1200" dirty="0"/>
                        <a:t>Year</a:t>
                      </a:r>
                    </a:p>
                  </a:txBody>
                  <a:tcPr/>
                </a:tc>
                <a:tc>
                  <a:txBody>
                    <a:bodyPr/>
                    <a:lstStyle/>
                    <a:p>
                      <a:r>
                        <a:rPr lang="en-GB" sz="1200" dirty="0"/>
                        <a:t>Clock Speed (Hz)</a:t>
                      </a:r>
                    </a:p>
                  </a:txBody>
                  <a:tcPr/>
                </a:tc>
                <a:tc>
                  <a:txBody>
                    <a:bodyPr/>
                    <a:lstStyle/>
                    <a:p>
                      <a:r>
                        <a:rPr lang="en-GB" sz="1200" dirty="0"/>
                        <a:t>Processor name</a:t>
                      </a:r>
                    </a:p>
                  </a:txBody>
                  <a:tcPr/>
                </a:tc>
                <a:extLst>
                  <a:ext uri="{0D108BD9-81ED-4DB2-BD59-A6C34878D82A}">
                    <a16:rowId xmlns:a16="http://schemas.microsoft.com/office/drawing/2014/main" val="2034362542"/>
                  </a:ext>
                </a:extLst>
              </a:tr>
              <a:tr h="231684">
                <a:tc>
                  <a:txBody>
                    <a:bodyPr/>
                    <a:lstStyle/>
                    <a:p>
                      <a:pPr algn="r" fontAlgn="b"/>
                      <a:r>
                        <a:rPr lang="en-GB" sz="1400" b="0" u="none" strike="noStrike" dirty="0">
                          <a:solidFill>
                            <a:srgbClr val="202122"/>
                          </a:solidFill>
                          <a:effectLst/>
                        </a:rPr>
                        <a:t>1971</a:t>
                      </a:r>
                      <a:endParaRPr lang="en-GB" sz="1400" b="0" i="0" u="none" strike="noStrike" dirty="0">
                        <a:solidFill>
                          <a:srgbClr val="202122"/>
                        </a:solidFill>
                        <a:effectLst/>
                        <a:latin typeface="Arial" panose="020B0604020202020204" pitchFamily="34" charset="0"/>
                      </a:endParaRPr>
                    </a:p>
                  </a:txBody>
                  <a:tcPr marL="9525" marR="9525" marT="9525" marB="0" anchor="b"/>
                </a:tc>
                <a:tc>
                  <a:txBody>
                    <a:bodyPr/>
                    <a:lstStyle/>
                    <a:p>
                      <a:pPr algn="r" fontAlgn="b"/>
                      <a:r>
                        <a:rPr lang="en-GB" sz="1400" b="0" u="none" strike="noStrike" dirty="0">
                          <a:solidFill>
                            <a:srgbClr val="000000"/>
                          </a:solidFill>
                          <a:effectLst/>
                        </a:rPr>
                        <a:t>740K</a:t>
                      </a:r>
                      <a:endParaRPr lang="en-GB"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400" b="0" u="none" strike="noStrike" dirty="0">
                          <a:solidFill>
                            <a:srgbClr val="000000"/>
                          </a:solidFill>
                          <a:effectLst/>
                        </a:rPr>
                        <a:t>4004</a:t>
                      </a:r>
                      <a:endParaRPr lang="en-GB"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89049632"/>
                  </a:ext>
                </a:extLst>
              </a:tr>
              <a:tr h="231684">
                <a:tc>
                  <a:txBody>
                    <a:bodyPr/>
                    <a:lstStyle/>
                    <a:p>
                      <a:pPr algn="r" fontAlgn="b"/>
                      <a:r>
                        <a:rPr lang="en-GB" sz="1400" b="0" u="none" strike="noStrike" dirty="0">
                          <a:solidFill>
                            <a:srgbClr val="000000"/>
                          </a:solidFill>
                          <a:effectLst/>
                        </a:rPr>
                        <a:t>1972</a:t>
                      </a:r>
                      <a:endParaRPr lang="en-GB"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400" b="0" u="none" strike="noStrike" dirty="0">
                          <a:solidFill>
                            <a:srgbClr val="000000"/>
                          </a:solidFill>
                          <a:effectLst/>
                        </a:rPr>
                        <a:t>500K</a:t>
                      </a:r>
                      <a:endParaRPr lang="en-GB"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400" b="0" u="none" strike="noStrike" dirty="0">
                          <a:solidFill>
                            <a:srgbClr val="000000"/>
                          </a:solidFill>
                          <a:effectLst/>
                        </a:rPr>
                        <a:t>8008</a:t>
                      </a:r>
                      <a:endParaRPr lang="en-GB"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09460908"/>
                  </a:ext>
                </a:extLst>
              </a:tr>
              <a:tr h="231684">
                <a:tc>
                  <a:txBody>
                    <a:bodyPr/>
                    <a:lstStyle/>
                    <a:p>
                      <a:pPr algn="r" fontAlgn="b"/>
                      <a:r>
                        <a:rPr lang="en-GB" sz="1400" b="0" u="none" strike="noStrike" dirty="0">
                          <a:solidFill>
                            <a:srgbClr val="000000"/>
                          </a:solidFill>
                          <a:effectLst/>
                        </a:rPr>
                        <a:t>1982</a:t>
                      </a:r>
                      <a:endParaRPr lang="en-GB"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400" b="0" u="none" strike="noStrike" dirty="0">
                          <a:solidFill>
                            <a:srgbClr val="000000"/>
                          </a:solidFill>
                          <a:effectLst/>
                        </a:rPr>
                        <a:t>6M</a:t>
                      </a:r>
                      <a:endParaRPr lang="en-GB"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400" b="0" u="none" strike="noStrike" dirty="0">
                          <a:solidFill>
                            <a:srgbClr val="000000"/>
                          </a:solidFill>
                          <a:effectLst/>
                        </a:rPr>
                        <a:t>80186</a:t>
                      </a:r>
                      <a:endParaRPr lang="en-GB"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87018283"/>
                  </a:ext>
                </a:extLst>
              </a:tr>
              <a:tr h="231684">
                <a:tc>
                  <a:txBody>
                    <a:bodyPr/>
                    <a:lstStyle/>
                    <a:p>
                      <a:pPr algn="r" fontAlgn="b"/>
                      <a:r>
                        <a:rPr lang="en-GB" sz="1400" b="0" u="none" strike="noStrike">
                          <a:solidFill>
                            <a:srgbClr val="000000"/>
                          </a:solidFill>
                          <a:effectLst/>
                        </a:rPr>
                        <a:t>1982</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400" b="0" u="none" strike="noStrike" dirty="0">
                          <a:solidFill>
                            <a:srgbClr val="000000"/>
                          </a:solidFill>
                          <a:effectLst/>
                        </a:rPr>
                        <a:t>8M</a:t>
                      </a:r>
                      <a:endParaRPr lang="en-GB"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400" b="0" u="none" strike="noStrike" dirty="0">
                          <a:solidFill>
                            <a:srgbClr val="000000"/>
                          </a:solidFill>
                          <a:effectLst/>
                        </a:rPr>
                        <a:t>80188</a:t>
                      </a:r>
                      <a:endParaRPr lang="en-GB"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00921956"/>
                  </a:ext>
                </a:extLst>
              </a:tr>
              <a:tr h="231684">
                <a:tc>
                  <a:txBody>
                    <a:bodyPr/>
                    <a:lstStyle/>
                    <a:p>
                      <a:pPr algn="r" fontAlgn="b"/>
                      <a:r>
                        <a:rPr lang="en-GB" sz="1400" b="0" u="none" strike="noStrike" dirty="0">
                          <a:solidFill>
                            <a:srgbClr val="000000"/>
                          </a:solidFill>
                          <a:effectLst/>
                        </a:rPr>
                        <a:t>1993</a:t>
                      </a:r>
                      <a:endParaRPr lang="en-GB"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400" b="0" u="none" strike="noStrike" dirty="0">
                          <a:solidFill>
                            <a:srgbClr val="000000"/>
                          </a:solidFill>
                          <a:effectLst/>
                        </a:rPr>
                        <a:t>66M</a:t>
                      </a:r>
                      <a:endParaRPr lang="en-GB"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400" b="0" u="none" strike="noStrike" dirty="0">
                          <a:solidFill>
                            <a:srgbClr val="000000"/>
                          </a:solidFill>
                          <a:effectLst/>
                        </a:rPr>
                        <a:t>Pentium</a:t>
                      </a:r>
                      <a:endParaRPr lang="en-GB"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11162181"/>
                  </a:ext>
                </a:extLst>
              </a:tr>
              <a:tr h="231684">
                <a:tc>
                  <a:txBody>
                    <a:bodyPr/>
                    <a:lstStyle/>
                    <a:p>
                      <a:pPr algn="r" fontAlgn="b"/>
                      <a:r>
                        <a:rPr lang="en-GB" sz="1400" b="0" u="none" strike="noStrike" dirty="0">
                          <a:solidFill>
                            <a:srgbClr val="000000"/>
                          </a:solidFill>
                          <a:effectLst/>
                        </a:rPr>
                        <a:t>1999</a:t>
                      </a:r>
                      <a:endParaRPr lang="en-GB"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400" b="0" u="none" strike="noStrike" dirty="0">
                          <a:solidFill>
                            <a:srgbClr val="000000"/>
                          </a:solidFill>
                          <a:effectLst/>
                        </a:rPr>
                        <a:t>600M</a:t>
                      </a:r>
                      <a:endParaRPr lang="en-GB"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400" b="0" u="none" strike="noStrike" dirty="0">
                          <a:solidFill>
                            <a:srgbClr val="000000"/>
                          </a:solidFill>
                          <a:effectLst/>
                        </a:rPr>
                        <a:t>Pentium III</a:t>
                      </a:r>
                      <a:endParaRPr lang="en-GB"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61681217"/>
                  </a:ext>
                </a:extLst>
              </a:tr>
              <a:tr h="231684">
                <a:tc>
                  <a:txBody>
                    <a:bodyPr/>
                    <a:lstStyle/>
                    <a:p>
                      <a:pPr algn="r" fontAlgn="b"/>
                      <a:r>
                        <a:rPr lang="en-GB" sz="1400" b="0" u="none" strike="noStrike">
                          <a:solidFill>
                            <a:srgbClr val="000000"/>
                          </a:solidFill>
                          <a:effectLst/>
                        </a:rPr>
                        <a:t>2000</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400" b="0" u="none" strike="noStrike" dirty="0">
                          <a:solidFill>
                            <a:srgbClr val="000000"/>
                          </a:solidFill>
                          <a:effectLst/>
                        </a:rPr>
                        <a:t>2G</a:t>
                      </a:r>
                      <a:endParaRPr lang="en-GB"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400" b="0" u="none" strike="noStrike" dirty="0">
                          <a:solidFill>
                            <a:srgbClr val="000000"/>
                          </a:solidFill>
                          <a:effectLst/>
                        </a:rPr>
                        <a:t>Pentium 4</a:t>
                      </a:r>
                      <a:endParaRPr lang="en-GB"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72303606"/>
                  </a:ext>
                </a:extLst>
              </a:tr>
              <a:tr h="231684">
                <a:tc>
                  <a:txBody>
                    <a:bodyPr/>
                    <a:lstStyle/>
                    <a:p>
                      <a:pPr algn="r" fontAlgn="b"/>
                      <a:r>
                        <a:rPr lang="en-GB" sz="1400" b="0" u="none" strike="noStrike" dirty="0">
                          <a:solidFill>
                            <a:srgbClr val="000000"/>
                          </a:solidFill>
                          <a:effectLst/>
                        </a:rPr>
                        <a:t>2006</a:t>
                      </a:r>
                      <a:endParaRPr lang="en-GB"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400" b="0" u="none" strike="noStrike" dirty="0">
                          <a:solidFill>
                            <a:srgbClr val="000000"/>
                          </a:solidFill>
                          <a:effectLst/>
                        </a:rPr>
                        <a:t>2.33K</a:t>
                      </a:r>
                      <a:endParaRPr lang="en-GB"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400" b="0" u="none" strike="noStrike" dirty="0">
                          <a:solidFill>
                            <a:srgbClr val="000000"/>
                          </a:solidFill>
                          <a:effectLst/>
                        </a:rPr>
                        <a:t>Core 2 Duo</a:t>
                      </a:r>
                      <a:endParaRPr lang="en-GB"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749027"/>
                  </a:ext>
                </a:extLst>
              </a:tr>
              <a:tr h="231684">
                <a:tc>
                  <a:txBody>
                    <a:bodyPr/>
                    <a:lstStyle/>
                    <a:p>
                      <a:pPr algn="r" fontAlgn="b"/>
                      <a:r>
                        <a:rPr lang="en-GB" sz="1400" b="0" u="none" strike="noStrike">
                          <a:solidFill>
                            <a:srgbClr val="000000"/>
                          </a:solidFill>
                          <a:effectLst/>
                        </a:rPr>
                        <a:t>2008</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400" b="0" u="none" strike="noStrike" dirty="0">
                          <a:solidFill>
                            <a:srgbClr val="000000"/>
                          </a:solidFill>
                          <a:effectLst/>
                        </a:rPr>
                        <a:t>3.2G</a:t>
                      </a:r>
                      <a:endParaRPr lang="en-GB"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400" b="0" u="none" strike="noStrike" dirty="0">
                          <a:solidFill>
                            <a:srgbClr val="000000"/>
                          </a:solidFill>
                          <a:effectLst/>
                        </a:rPr>
                        <a:t>Core i7</a:t>
                      </a:r>
                      <a:endParaRPr lang="en-GB"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83160510"/>
                  </a:ext>
                </a:extLst>
              </a:tr>
              <a:tr h="231684">
                <a:tc>
                  <a:txBody>
                    <a:bodyPr/>
                    <a:lstStyle/>
                    <a:p>
                      <a:pPr algn="r" fontAlgn="b"/>
                      <a:r>
                        <a:rPr lang="en-GB" sz="1400" b="0" u="none" strike="noStrike" dirty="0">
                          <a:solidFill>
                            <a:srgbClr val="000000"/>
                          </a:solidFill>
                          <a:effectLst/>
                        </a:rPr>
                        <a:t>2011</a:t>
                      </a:r>
                      <a:endParaRPr lang="en-GB"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400" b="0" u="none" strike="noStrike" dirty="0">
                          <a:solidFill>
                            <a:srgbClr val="000000"/>
                          </a:solidFill>
                          <a:effectLst/>
                        </a:rPr>
                        <a:t>2.67G</a:t>
                      </a:r>
                      <a:endParaRPr lang="en-GB"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400" b="0" u="none" strike="noStrike" dirty="0">
                          <a:solidFill>
                            <a:srgbClr val="000000"/>
                          </a:solidFill>
                          <a:effectLst/>
                        </a:rPr>
                        <a:t>Xeon E7</a:t>
                      </a:r>
                      <a:endParaRPr lang="en-GB"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793918"/>
                  </a:ext>
                </a:extLst>
              </a:tr>
              <a:tr h="231684">
                <a:tc>
                  <a:txBody>
                    <a:bodyPr/>
                    <a:lstStyle/>
                    <a:p>
                      <a:pPr algn="r" fontAlgn="b"/>
                      <a:r>
                        <a:rPr lang="en-GB" sz="1400" b="0" u="none" strike="noStrike">
                          <a:solidFill>
                            <a:srgbClr val="000000"/>
                          </a:solidFill>
                          <a:effectLst/>
                        </a:rPr>
                        <a:t>2013</a:t>
                      </a:r>
                      <a:endParaRPr lang="en-GB"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400" b="0" u="none" strike="noStrike" dirty="0">
                          <a:solidFill>
                            <a:srgbClr val="000000"/>
                          </a:solidFill>
                          <a:effectLst/>
                        </a:rPr>
                        <a:t>4.4G</a:t>
                      </a:r>
                      <a:endParaRPr lang="en-GB"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400" b="0" u="none" strike="noStrike" dirty="0">
                          <a:solidFill>
                            <a:srgbClr val="000000"/>
                          </a:solidFill>
                          <a:effectLst/>
                        </a:rPr>
                        <a:t>Intel "Haswell"</a:t>
                      </a:r>
                      <a:endParaRPr lang="en-GB"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11122537"/>
                  </a:ext>
                </a:extLst>
              </a:tr>
            </a:tbl>
          </a:graphicData>
        </a:graphic>
      </p:graphicFrame>
      <p:sp>
        <p:nvSpPr>
          <p:cNvPr id="5" name="TextBox 4">
            <a:extLst>
              <a:ext uri="{FF2B5EF4-FFF2-40B4-BE49-F238E27FC236}">
                <a16:creationId xmlns:a16="http://schemas.microsoft.com/office/drawing/2014/main" id="{470D4231-1E75-40E7-A335-E0F14CD474C2}"/>
              </a:ext>
            </a:extLst>
          </p:cNvPr>
          <p:cNvSpPr txBox="1"/>
          <p:nvPr/>
        </p:nvSpPr>
        <p:spPr>
          <a:xfrm>
            <a:off x="7007225" y="4953442"/>
            <a:ext cx="3175081" cy="1938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400" b="1" kern="1200" dirty="0">
                <a:solidFill>
                  <a:schemeClr val="tx2"/>
                </a:solidFill>
                <a:latin typeface="+mn-lt"/>
                <a:ea typeface="+mn-ea"/>
                <a:cs typeface="+mn-cs"/>
              </a:rPr>
              <a:t>Intel Processors, year and clock speed</a:t>
            </a:r>
          </a:p>
        </p:txBody>
      </p:sp>
    </p:spTree>
    <p:extLst>
      <p:ext uri="{BB962C8B-B14F-4D97-AF65-F5344CB8AC3E}">
        <p14:creationId xmlns:p14="http://schemas.microsoft.com/office/powerpoint/2010/main" val="3754898195"/>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43" name="Rectangle 3">
            <a:extLst>
              <a:ext uri="{FF2B5EF4-FFF2-40B4-BE49-F238E27FC236}">
                <a16:creationId xmlns:a16="http://schemas.microsoft.com/office/drawing/2014/main" id="{56021756-A086-0440-80CB-683FE0FCE314}"/>
              </a:ext>
            </a:extLst>
          </p:cNvPr>
          <p:cNvSpPr>
            <a:spLocks noGrp="1" noChangeArrowheads="1"/>
          </p:cNvSpPr>
          <p:nvPr>
            <p:ph idx="1"/>
          </p:nvPr>
        </p:nvSpPr>
        <p:spPr/>
        <p:txBody>
          <a:bodyPr/>
          <a:lstStyle/>
          <a:p>
            <a:pPr eaLnBrk="1" hangingPunct="1"/>
            <a:r>
              <a:rPr lang="en-US" altLang="en-US" dirty="0"/>
              <a:t>Why more transistors per IC?</a:t>
            </a:r>
          </a:p>
          <a:p>
            <a:pPr lvl="1" eaLnBrk="1" hangingPunct="1"/>
            <a:r>
              <a:rPr lang="en-US" altLang="en-US" dirty="0"/>
              <a:t>Smaller transistors</a:t>
            </a:r>
          </a:p>
          <a:p>
            <a:pPr lvl="1" eaLnBrk="1" hangingPunct="1"/>
            <a:r>
              <a:rPr lang="en-US" altLang="en-US" dirty="0"/>
              <a:t>Larger dice</a:t>
            </a:r>
          </a:p>
          <a:p>
            <a:pPr eaLnBrk="1" hangingPunct="1"/>
            <a:r>
              <a:rPr lang="en-US" altLang="en-US" dirty="0"/>
              <a:t>Why faster computers?</a:t>
            </a:r>
          </a:p>
          <a:p>
            <a:pPr lvl="1" eaLnBrk="1" hangingPunct="1"/>
            <a:r>
              <a:rPr lang="en-US" altLang="en-US" dirty="0"/>
              <a:t>Smaller, faster transistors</a:t>
            </a:r>
          </a:p>
          <a:p>
            <a:pPr lvl="1" eaLnBrk="1" hangingPunct="1"/>
            <a:r>
              <a:rPr lang="en-US" altLang="en-US" dirty="0"/>
              <a:t>Better microarchitecture (more IPC)</a:t>
            </a:r>
          </a:p>
          <a:p>
            <a:pPr lvl="1" eaLnBrk="1" hangingPunct="1"/>
            <a:r>
              <a:rPr lang="en-US" altLang="en-US" dirty="0"/>
              <a:t>Fewer gate delays per cycle</a:t>
            </a:r>
          </a:p>
        </p:txBody>
      </p:sp>
      <p:sp>
        <p:nvSpPr>
          <p:cNvPr id="22531" name="Rectangle 2">
            <a:extLst>
              <a:ext uri="{FF2B5EF4-FFF2-40B4-BE49-F238E27FC236}">
                <a16:creationId xmlns:a16="http://schemas.microsoft.com/office/drawing/2014/main" id="{631709EF-CBE6-6643-B995-315910D598FD}"/>
              </a:ext>
            </a:extLst>
          </p:cNvPr>
          <p:cNvSpPr>
            <a:spLocks noGrp="1" noChangeArrowheads="1"/>
          </p:cNvSpPr>
          <p:nvPr>
            <p:ph type="title"/>
          </p:nvPr>
        </p:nvSpPr>
        <p:spPr/>
        <p:txBody>
          <a:bodyPr/>
          <a:lstStyle/>
          <a:p>
            <a:pPr eaLnBrk="1" hangingPunct="1"/>
            <a:r>
              <a:rPr lang="en-US" altLang="en-US" dirty="0"/>
              <a:t>Why?</a:t>
            </a:r>
          </a:p>
        </p:txBody>
      </p:sp>
    </p:spTree>
    <p:extLst>
      <p:ext uri="{BB962C8B-B14F-4D97-AF65-F5344CB8AC3E}">
        <p14:creationId xmlns:p14="http://schemas.microsoft.com/office/powerpoint/2010/main" val="1483466993"/>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31843">
                                            <p:txEl>
                                              <p:pRg st="1" end="1"/>
                                            </p:txEl>
                                          </p:spTgt>
                                        </p:tgtEl>
                                        <p:attrNameLst>
                                          <p:attrName>style.visibility</p:attrName>
                                        </p:attrNameLst>
                                      </p:cBhvr>
                                      <p:to>
                                        <p:strVal val="visible"/>
                                      </p:to>
                                    </p:set>
                                    <p:anim calcmode="lin" valueType="num">
                                      <p:cBhvr additive="base">
                                        <p:cTn id="7" dur="500" fill="hold"/>
                                        <p:tgtEl>
                                          <p:spTgt spid="9318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31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31843">
                                            <p:txEl>
                                              <p:pRg st="2" end="2"/>
                                            </p:txEl>
                                          </p:spTgt>
                                        </p:tgtEl>
                                        <p:attrNameLst>
                                          <p:attrName>style.visibility</p:attrName>
                                        </p:attrNameLst>
                                      </p:cBhvr>
                                      <p:to>
                                        <p:strVal val="visible"/>
                                      </p:to>
                                    </p:set>
                                    <p:anim calcmode="lin" valueType="num">
                                      <p:cBhvr additive="base">
                                        <p:cTn id="13" dur="500" fill="hold"/>
                                        <p:tgtEl>
                                          <p:spTgt spid="9318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318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31843">
                                            <p:txEl>
                                              <p:pRg st="4" end="4"/>
                                            </p:txEl>
                                          </p:spTgt>
                                        </p:tgtEl>
                                        <p:attrNameLst>
                                          <p:attrName>style.visibility</p:attrName>
                                        </p:attrNameLst>
                                      </p:cBhvr>
                                      <p:to>
                                        <p:strVal val="visible"/>
                                      </p:to>
                                    </p:set>
                                    <p:anim calcmode="lin" valueType="num">
                                      <p:cBhvr additive="base">
                                        <p:cTn id="19" dur="500" fill="hold"/>
                                        <p:tgtEl>
                                          <p:spTgt spid="93184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318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931843">
                                            <p:txEl>
                                              <p:pRg st="5" end="5"/>
                                            </p:txEl>
                                          </p:spTgt>
                                        </p:tgtEl>
                                        <p:attrNameLst>
                                          <p:attrName>style.visibility</p:attrName>
                                        </p:attrNameLst>
                                      </p:cBhvr>
                                      <p:to>
                                        <p:strVal val="visible"/>
                                      </p:to>
                                    </p:set>
                                    <p:anim calcmode="lin" valueType="num">
                                      <p:cBhvr additive="base">
                                        <p:cTn id="25" dur="500" fill="hold"/>
                                        <p:tgtEl>
                                          <p:spTgt spid="93184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318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931843">
                                            <p:txEl>
                                              <p:pRg st="6" end="6"/>
                                            </p:txEl>
                                          </p:spTgt>
                                        </p:tgtEl>
                                        <p:attrNameLst>
                                          <p:attrName>style.visibility</p:attrName>
                                        </p:attrNameLst>
                                      </p:cBhvr>
                                      <p:to>
                                        <p:strVal val="visible"/>
                                      </p:to>
                                    </p:set>
                                    <p:anim calcmode="lin" valueType="num">
                                      <p:cBhvr additive="base">
                                        <p:cTn id="31" dur="500" fill="hold"/>
                                        <p:tgtEl>
                                          <p:spTgt spid="93184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3184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a:extLst>
              <a:ext uri="{FF2B5EF4-FFF2-40B4-BE49-F238E27FC236}">
                <a16:creationId xmlns:a16="http://schemas.microsoft.com/office/drawing/2014/main" id="{0D5E311C-5024-D449-85B2-F3B7337C1074}"/>
              </a:ext>
            </a:extLst>
          </p:cNvPr>
          <p:cNvSpPr>
            <a:spLocks noGrp="1" noChangeArrowheads="1"/>
          </p:cNvSpPr>
          <p:nvPr>
            <p:ph idx="1"/>
          </p:nvPr>
        </p:nvSpPr>
        <p:spPr/>
        <p:txBody>
          <a:bodyPr vert="horz" lIns="0" tIns="0" rIns="0" bIns="0" rtlCol="0" anchor="t">
            <a:noAutofit/>
          </a:bodyPr>
          <a:lstStyle/>
          <a:p>
            <a:pPr eaLnBrk="1" hangingPunct="1"/>
            <a:r>
              <a:rPr lang="en-US" altLang="en-US" dirty="0"/>
              <a:t>The only constant in VLSI is constant change</a:t>
            </a:r>
          </a:p>
          <a:p>
            <a:pPr eaLnBrk="1" hangingPunct="1"/>
            <a:r>
              <a:rPr lang="en-US" altLang="en-US" dirty="0"/>
              <a:t>Feature size shrinks by 30% every 2-3 years</a:t>
            </a:r>
          </a:p>
          <a:p>
            <a:pPr marL="581025" lvl="1" indent="-166370" eaLnBrk="1" hangingPunct="1"/>
            <a:r>
              <a:rPr lang="en-US" altLang="en-US" dirty="0">
                <a:ea typeface="ＭＳ Ｐゴシック"/>
              </a:rPr>
              <a:t>Transistors become cheaper</a:t>
            </a:r>
            <a:endParaRPr lang="en-US" altLang="en-US" dirty="0">
              <a:ea typeface="ＭＳ Ｐゴシック"/>
              <a:cs typeface="Calibri"/>
            </a:endParaRPr>
          </a:p>
          <a:p>
            <a:pPr marL="581025" lvl="1" indent="-166370"/>
            <a:r>
              <a:rPr lang="en-US" altLang="en-US" dirty="0">
                <a:ea typeface="ＭＳ Ｐゴシック"/>
              </a:rPr>
              <a:t>Transistors become faster</a:t>
            </a:r>
            <a:endParaRPr lang="en-US" altLang="en-US" dirty="0">
              <a:ea typeface="ＭＳ Ｐゴシック"/>
              <a:cs typeface="Calibri"/>
            </a:endParaRPr>
          </a:p>
          <a:p>
            <a:pPr marL="581025" lvl="1" indent="-166370"/>
            <a:r>
              <a:rPr lang="en-US" altLang="en-US" dirty="0">
                <a:ea typeface="ＭＳ Ｐゴシック"/>
              </a:rPr>
              <a:t>Transistors require lower power</a:t>
            </a:r>
            <a:endParaRPr lang="en-US" altLang="en-US" dirty="0">
              <a:ea typeface="ＭＳ Ｐゴシック"/>
              <a:cs typeface="Calibri"/>
            </a:endParaRPr>
          </a:p>
          <a:p>
            <a:pPr marL="581025" lvl="1" indent="-166370"/>
            <a:r>
              <a:rPr lang="en-US" altLang="en-US" dirty="0">
                <a:ea typeface="ＭＳ Ｐゴシック"/>
              </a:rPr>
              <a:t>Wires do not improve </a:t>
            </a:r>
            <a:endParaRPr lang="en-US" altLang="en-US" dirty="0">
              <a:cs typeface="Calibri"/>
            </a:endParaRPr>
          </a:p>
          <a:p>
            <a:pPr marL="581025" lvl="1" indent="-166370" eaLnBrk="1" hangingPunct="1">
              <a:buFontTx/>
              <a:buNone/>
            </a:pPr>
            <a:r>
              <a:rPr lang="en-US" altLang="en-US" dirty="0"/>
              <a:t>	(and may get worse)</a:t>
            </a:r>
            <a:endParaRPr lang="en-US" altLang="en-US" dirty="0">
              <a:cs typeface="Calibri"/>
            </a:endParaRPr>
          </a:p>
          <a:p>
            <a:pPr eaLnBrk="1" hangingPunct="1"/>
            <a:r>
              <a:rPr lang="en-US" altLang="en-US" dirty="0"/>
              <a:t>Scale factor S</a:t>
            </a:r>
          </a:p>
          <a:p>
            <a:pPr marL="581025" lvl="1" indent="-166370" eaLnBrk="1" hangingPunct="1"/>
            <a:r>
              <a:rPr lang="en-US" altLang="en-US" dirty="0"/>
              <a:t>Typically </a:t>
            </a:r>
            <a:endParaRPr lang="en-US" altLang="en-US" dirty="0">
              <a:cs typeface="Calibri"/>
            </a:endParaRPr>
          </a:p>
          <a:p>
            <a:pPr marL="581025" lvl="1" indent="-166370" eaLnBrk="1" hangingPunct="1"/>
            <a:r>
              <a:rPr lang="en-US" altLang="en-US" dirty="0"/>
              <a:t>Technology nodes</a:t>
            </a:r>
            <a:endParaRPr lang="en-US" altLang="en-US" dirty="0">
              <a:cs typeface="Calibri"/>
            </a:endParaRPr>
          </a:p>
        </p:txBody>
      </p:sp>
      <p:sp>
        <p:nvSpPr>
          <p:cNvPr id="24579" name="Rectangle 2">
            <a:extLst>
              <a:ext uri="{FF2B5EF4-FFF2-40B4-BE49-F238E27FC236}">
                <a16:creationId xmlns:a16="http://schemas.microsoft.com/office/drawing/2014/main" id="{E079A97A-AE16-3046-98B2-ECD7FE29854B}"/>
              </a:ext>
            </a:extLst>
          </p:cNvPr>
          <p:cNvSpPr>
            <a:spLocks noGrp="1" noChangeArrowheads="1"/>
          </p:cNvSpPr>
          <p:nvPr>
            <p:ph type="title"/>
          </p:nvPr>
        </p:nvSpPr>
        <p:spPr/>
        <p:txBody>
          <a:bodyPr/>
          <a:lstStyle/>
          <a:p>
            <a:pPr eaLnBrk="1" hangingPunct="1"/>
            <a:r>
              <a:rPr lang="en-US" altLang="en-US" dirty="0"/>
              <a:t>Scaling</a:t>
            </a:r>
          </a:p>
        </p:txBody>
      </p:sp>
      <p:graphicFrame>
        <p:nvGraphicFramePr>
          <p:cNvPr id="24581" name="Object 5">
            <a:extLst>
              <a:ext uri="{FF2B5EF4-FFF2-40B4-BE49-F238E27FC236}">
                <a16:creationId xmlns:a16="http://schemas.microsoft.com/office/drawing/2014/main" id="{FFB0B989-F2FD-6A45-9497-B006D8700AA8}"/>
              </a:ext>
            </a:extLst>
          </p:cNvPr>
          <p:cNvGraphicFramePr>
            <a:graphicFrameLocks noChangeAspect="1"/>
          </p:cNvGraphicFramePr>
          <p:nvPr/>
        </p:nvGraphicFramePr>
        <p:xfrm>
          <a:off x="4419600" y="4572001"/>
          <a:ext cx="990600" cy="441325"/>
        </p:xfrm>
        <a:graphic>
          <a:graphicData uri="http://schemas.openxmlformats.org/presentationml/2006/ole">
            <mc:AlternateContent xmlns:mc="http://schemas.openxmlformats.org/markup-compatibility/2006">
              <mc:Choice xmlns:v="urn:schemas-microsoft-com:vml" Requires="v">
                <p:oleObj name="Equation" r:id="rId3" imgW="11112500" imgH="4978400" progId="Equation.DSMT4">
                  <p:embed/>
                </p:oleObj>
              </mc:Choice>
              <mc:Fallback>
                <p:oleObj name="Equation" r:id="rId3" imgW="11112500" imgH="4978400" progId="Equation.DSMT4">
                  <p:embed/>
                  <p:pic>
                    <p:nvPicPr>
                      <p:cNvPr id="24581" name="Object 5">
                        <a:extLst>
                          <a:ext uri="{FF2B5EF4-FFF2-40B4-BE49-F238E27FC236}">
                            <a16:creationId xmlns:a16="http://schemas.microsoft.com/office/drawing/2014/main" id="{FFB0B989-F2FD-6A45-9497-B006D8700A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4572001"/>
                        <a:ext cx="990600"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pic>
        <p:nvPicPr>
          <p:cNvPr id="2" name="Picture 2">
            <a:extLst>
              <a:ext uri="{FF2B5EF4-FFF2-40B4-BE49-F238E27FC236}">
                <a16:creationId xmlns:a16="http://schemas.microsoft.com/office/drawing/2014/main" id="{7D7DFE9E-E968-4242-AA3D-6E1563F5A5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46750" y="2285999"/>
            <a:ext cx="4978400" cy="3247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440291"/>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a:extLst>
              <a:ext uri="{FF2B5EF4-FFF2-40B4-BE49-F238E27FC236}">
                <a16:creationId xmlns:a16="http://schemas.microsoft.com/office/drawing/2014/main" id="{DBB23D1A-FC04-2E4B-B244-ACEC3FA8B310}"/>
              </a:ext>
            </a:extLst>
          </p:cNvPr>
          <p:cNvSpPr>
            <a:spLocks noGrp="1" noChangeArrowheads="1"/>
          </p:cNvSpPr>
          <p:nvPr>
            <p:ph idx="1"/>
          </p:nvPr>
        </p:nvSpPr>
        <p:spPr/>
        <p:txBody>
          <a:bodyPr/>
          <a:lstStyle/>
          <a:p>
            <a:pPr eaLnBrk="1" hangingPunct="1"/>
            <a:r>
              <a:rPr lang="en-US" altLang="en-US" dirty="0"/>
              <a:t>Proposed by Dennard in 1974</a:t>
            </a:r>
          </a:p>
          <a:p>
            <a:pPr eaLnBrk="1" hangingPunct="1"/>
            <a:r>
              <a:rPr lang="en-US" altLang="en-US" dirty="0"/>
              <a:t>Also known as </a:t>
            </a:r>
            <a:r>
              <a:rPr lang="en-US" altLang="en-US" i="1" dirty="0"/>
              <a:t>constant field</a:t>
            </a:r>
            <a:r>
              <a:rPr lang="en-US" altLang="en-US" dirty="0"/>
              <a:t> scaling</a:t>
            </a:r>
          </a:p>
          <a:p>
            <a:pPr lvl="1" eaLnBrk="1" hangingPunct="1"/>
            <a:r>
              <a:rPr lang="en-US" altLang="en-US" dirty="0"/>
              <a:t>Electric fields remain the same as features scale</a:t>
            </a:r>
          </a:p>
          <a:p>
            <a:pPr eaLnBrk="1" hangingPunct="1"/>
            <a:r>
              <a:rPr lang="en-US" altLang="en-US" dirty="0"/>
              <a:t>Scaling assumptions</a:t>
            </a:r>
          </a:p>
          <a:p>
            <a:pPr lvl="1" eaLnBrk="1" hangingPunct="1"/>
            <a:r>
              <a:rPr lang="en-US" altLang="en-US" dirty="0"/>
              <a:t>All dimensions (x, y, z =&gt; W, L, t</a:t>
            </a:r>
            <a:r>
              <a:rPr lang="en-US" altLang="en-US" baseline="-25000" dirty="0"/>
              <a:t>ox</a:t>
            </a:r>
            <a:r>
              <a:rPr lang="en-US" altLang="en-US" dirty="0"/>
              <a:t>)</a:t>
            </a:r>
          </a:p>
          <a:p>
            <a:pPr lvl="1" eaLnBrk="1" hangingPunct="1"/>
            <a:r>
              <a:rPr lang="en-US" altLang="en-US" dirty="0"/>
              <a:t>Voltage (V</a:t>
            </a:r>
            <a:r>
              <a:rPr lang="en-US" altLang="en-US" baseline="-25000" dirty="0"/>
              <a:t>DD</a:t>
            </a:r>
            <a:r>
              <a:rPr lang="en-US" altLang="en-US" dirty="0"/>
              <a:t>)</a:t>
            </a:r>
          </a:p>
          <a:p>
            <a:pPr lvl="1" eaLnBrk="1" hangingPunct="1"/>
            <a:r>
              <a:rPr lang="en-US" altLang="en-US" dirty="0"/>
              <a:t>Doping levels</a:t>
            </a:r>
          </a:p>
          <a:p>
            <a:pPr lvl="1" eaLnBrk="1" hangingPunct="1"/>
            <a:endParaRPr lang="en-US" altLang="en-US" dirty="0"/>
          </a:p>
        </p:txBody>
      </p:sp>
      <p:sp>
        <p:nvSpPr>
          <p:cNvPr id="26627" name="Rectangle 2">
            <a:extLst>
              <a:ext uri="{FF2B5EF4-FFF2-40B4-BE49-F238E27FC236}">
                <a16:creationId xmlns:a16="http://schemas.microsoft.com/office/drawing/2014/main" id="{ABF1E134-FD46-BE40-A931-9C3DF1B1E99B}"/>
              </a:ext>
            </a:extLst>
          </p:cNvPr>
          <p:cNvSpPr>
            <a:spLocks noGrp="1" noChangeArrowheads="1"/>
          </p:cNvSpPr>
          <p:nvPr>
            <p:ph type="title"/>
          </p:nvPr>
        </p:nvSpPr>
        <p:spPr/>
        <p:txBody>
          <a:bodyPr/>
          <a:lstStyle/>
          <a:p>
            <a:pPr eaLnBrk="1" hangingPunct="1"/>
            <a:r>
              <a:rPr lang="en-US" altLang="en-US" dirty="0"/>
              <a:t>Dennard Scaling</a:t>
            </a:r>
          </a:p>
        </p:txBody>
      </p:sp>
    </p:spTree>
    <p:extLst>
      <p:ext uri="{BB962C8B-B14F-4D97-AF65-F5344CB8AC3E}">
        <p14:creationId xmlns:p14="http://schemas.microsoft.com/office/powerpoint/2010/main" val="1521964216"/>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7098" name="Group 138">
            <a:extLst>
              <a:ext uri="{FF2B5EF4-FFF2-40B4-BE49-F238E27FC236}">
                <a16:creationId xmlns:a16="http://schemas.microsoft.com/office/drawing/2014/main" id="{221772BC-EEC3-BB4D-8897-62F4CCA16758}"/>
              </a:ext>
            </a:extLst>
          </p:cNvPr>
          <p:cNvGraphicFramePr>
            <a:graphicFrameLocks noGrp="1"/>
          </p:cNvGraphicFramePr>
          <p:nvPr>
            <p:ph idx="1"/>
            <p:extLst>
              <p:ext uri="{D42A27DB-BD31-4B8C-83A1-F6EECF244321}">
                <p14:modId xmlns:p14="http://schemas.microsoft.com/office/powerpoint/2010/main" val="3579286210"/>
              </p:ext>
            </p:extLst>
          </p:nvPr>
        </p:nvGraphicFramePr>
        <p:xfrm>
          <a:off x="479425" y="1133475"/>
          <a:ext cx="11242673" cy="4504908"/>
        </p:xfrm>
        <a:graphic>
          <a:graphicData uri="http://schemas.openxmlformats.org/drawingml/2006/table">
            <a:tbl>
              <a:tblPr/>
              <a:tblGrid>
                <a:gridCol w="5236544">
                  <a:extLst>
                    <a:ext uri="{9D8B030D-6E8A-4147-A177-3AD203B41FA5}">
                      <a16:colId xmlns:a16="http://schemas.microsoft.com/office/drawing/2014/main" val="3070076160"/>
                    </a:ext>
                  </a:extLst>
                </a:gridCol>
                <a:gridCol w="2308763">
                  <a:extLst>
                    <a:ext uri="{9D8B030D-6E8A-4147-A177-3AD203B41FA5}">
                      <a16:colId xmlns:a16="http://schemas.microsoft.com/office/drawing/2014/main" val="4259966127"/>
                    </a:ext>
                  </a:extLst>
                </a:gridCol>
                <a:gridCol w="3697366">
                  <a:extLst>
                    <a:ext uri="{9D8B030D-6E8A-4147-A177-3AD203B41FA5}">
                      <a16:colId xmlns:a16="http://schemas.microsoft.com/office/drawing/2014/main" val="3810603510"/>
                    </a:ext>
                  </a:extLst>
                </a:gridCol>
              </a:tblGrid>
              <a:tr h="246856">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Parameter</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Sensitivity</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Dennard Scaling</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42767625"/>
                  </a:ext>
                </a:extLst>
              </a:tr>
              <a:tr h="246856">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L: Length</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endParaRPr>
                    </a:p>
                  </a:txBody>
                  <a:tcPr marT="9143" marB="91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1/S</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28115933"/>
                  </a:ext>
                </a:extLst>
              </a:tr>
              <a:tr h="246856">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W: Width</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endParaRPr>
                    </a:p>
                  </a:txBody>
                  <a:tcPr marT="9143" marB="91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1/S</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4282870"/>
                  </a:ext>
                </a:extLst>
              </a:tr>
              <a:tr h="246856">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t</a:t>
                      </a:r>
                      <a:r>
                        <a:rPr kumimoji="0" lang="en-US" altLang="en-US" sz="15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ox</a:t>
                      </a: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gate oxide thickness</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endParaRPr>
                    </a:p>
                  </a:txBody>
                  <a:tcPr marT="9143" marB="91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1/S</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35752085"/>
                  </a:ext>
                </a:extLst>
              </a:tr>
              <a:tr h="246856">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V</a:t>
                      </a:r>
                      <a:r>
                        <a:rPr kumimoji="0" lang="en-US" altLang="en-US" sz="15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DD</a:t>
                      </a: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supply voltage</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endParaRPr>
                    </a:p>
                  </a:txBody>
                  <a:tcPr marT="9143" marB="91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1/S</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46339179"/>
                  </a:ext>
                </a:extLst>
              </a:tr>
              <a:tr h="246856">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V</a:t>
                      </a:r>
                      <a:r>
                        <a:rPr kumimoji="0" lang="en-US" altLang="en-US" sz="15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t</a:t>
                      </a: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threshold voltage</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endParaRPr>
                    </a:p>
                  </a:txBody>
                  <a:tcPr marT="9143" marB="91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1/S</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93315365"/>
                  </a:ext>
                </a:extLst>
              </a:tr>
              <a:tr h="246856">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NA: substrate doping</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endParaRPr>
                    </a:p>
                  </a:txBody>
                  <a:tcPr marT="9143" marB="91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S</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77704759"/>
                  </a:ext>
                </a:extLst>
              </a:tr>
              <a:tr h="246856">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lang="el-GR" sz="1600" b="0" i="0" u="none" strike="noStrike" dirty="0">
                          <a:solidFill>
                            <a:schemeClr val="tx1"/>
                          </a:solidFill>
                          <a:effectLst/>
                          <a:latin typeface="Times New Roman"/>
                        </a:rPr>
                        <a:t>β</a:t>
                      </a:r>
                      <a:endParaRPr kumimoji="0" lang="en-US" altLang="en-US" sz="1500" b="0" i="0" u="none" strike="noStrike" cap="none" normalizeH="0" baseline="0" dirty="0">
                        <a:ln>
                          <a:noFill/>
                        </a:ln>
                        <a:solidFill>
                          <a:schemeClr val="tx1"/>
                        </a:solidFill>
                        <a:effectLst/>
                        <a:latin typeface="Times New Roman"/>
                        <a:ea typeface="ＭＳ Ｐゴシック" panose="020B0600070205080204" pitchFamily="34" charset="-128"/>
                      </a:endParaRPr>
                    </a:p>
                  </a:txBody>
                  <a:tcPr marT="9143" marB="914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W/(Lt</a:t>
                      </a:r>
                      <a:r>
                        <a:rPr kumimoji="0" lang="en-US" altLang="en-US" sz="15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ox</a:t>
                      </a: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S</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66577633"/>
                  </a:ext>
                </a:extLst>
              </a:tr>
              <a:tr h="246856">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I</a:t>
                      </a:r>
                      <a:r>
                        <a:rPr kumimoji="0" lang="en-US" altLang="en-US" sz="15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on</a:t>
                      </a: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 ON current</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lang="el-GR" sz="1600" b="0" i="0" u="none" strike="noStrike" dirty="0">
                          <a:solidFill>
                            <a:schemeClr val="tx1"/>
                          </a:solidFill>
                          <a:effectLst/>
                          <a:latin typeface="Times New Roman"/>
                        </a:rPr>
                        <a:t>β</a:t>
                      </a:r>
                      <a:r>
                        <a:rPr kumimoji="0" lang="en-US" altLang="en-US" sz="1500" b="0" i="0" u="none" strike="noStrike" cap="none" normalizeH="0" baseline="0" dirty="0">
                          <a:ln>
                            <a:noFill/>
                          </a:ln>
                          <a:solidFill>
                            <a:schemeClr val="tx1"/>
                          </a:solidFill>
                          <a:effectLst/>
                          <a:latin typeface="Arial"/>
                          <a:ea typeface="ＭＳ Ｐゴシック"/>
                        </a:rPr>
                        <a:t>(V</a:t>
                      </a:r>
                      <a:r>
                        <a:rPr kumimoji="0" lang="en-US" altLang="en-US" sz="1500" b="0" i="0" u="none" strike="noStrike" cap="none" normalizeH="0" baseline="-25000" dirty="0">
                          <a:ln>
                            <a:noFill/>
                          </a:ln>
                          <a:solidFill>
                            <a:schemeClr val="tx1"/>
                          </a:solidFill>
                          <a:effectLst/>
                          <a:latin typeface="Arial"/>
                          <a:ea typeface="ＭＳ Ｐゴシック"/>
                        </a:rPr>
                        <a:t>DD</a:t>
                      </a:r>
                      <a:r>
                        <a:rPr kumimoji="0" lang="en-US" altLang="en-US" sz="1500" b="0" i="0" u="none" strike="noStrike" cap="none" normalizeH="0" baseline="0" dirty="0">
                          <a:ln>
                            <a:noFill/>
                          </a:ln>
                          <a:solidFill>
                            <a:schemeClr val="tx1"/>
                          </a:solidFill>
                          <a:effectLst/>
                          <a:latin typeface="Arial"/>
                          <a:ea typeface="ＭＳ Ｐゴシック"/>
                        </a:rPr>
                        <a:t>-V</a:t>
                      </a:r>
                      <a:r>
                        <a:rPr kumimoji="0" lang="en-US" altLang="en-US" sz="1500" b="0" i="0" u="none" strike="noStrike" cap="none" normalizeH="0" baseline="-25000" dirty="0">
                          <a:ln>
                            <a:noFill/>
                          </a:ln>
                          <a:solidFill>
                            <a:schemeClr val="tx1"/>
                          </a:solidFill>
                          <a:effectLst/>
                          <a:latin typeface="Arial"/>
                          <a:ea typeface="ＭＳ Ｐゴシック"/>
                        </a:rPr>
                        <a:t>t</a:t>
                      </a:r>
                      <a:r>
                        <a:rPr kumimoji="0" lang="en-US" altLang="en-US" sz="1500" b="0" i="0" u="none" strike="noStrike" cap="none" normalizeH="0" baseline="0" dirty="0">
                          <a:ln>
                            <a:noFill/>
                          </a:ln>
                          <a:solidFill>
                            <a:schemeClr val="tx1"/>
                          </a:solidFill>
                          <a:effectLst/>
                          <a:latin typeface="Arial"/>
                          <a:ea typeface="ＭＳ Ｐゴシック"/>
                        </a:rPr>
                        <a:t>)</a:t>
                      </a:r>
                      <a:r>
                        <a:rPr kumimoji="0" lang="en-US" altLang="en-US" sz="1500" b="0" i="0" u="none" strike="noStrike" cap="none" normalizeH="0" baseline="30000" dirty="0">
                          <a:ln>
                            <a:noFill/>
                          </a:ln>
                          <a:solidFill>
                            <a:schemeClr val="tx1"/>
                          </a:solidFill>
                          <a:effectLst/>
                          <a:latin typeface="Arial"/>
                          <a:ea typeface="ＭＳ Ｐゴシック"/>
                        </a:rPr>
                        <a:t>2</a:t>
                      </a:r>
                    </a:p>
                  </a:txBody>
                  <a:tcPr marT="9143" marB="91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1/S</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6903216"/>
                  </a:ext>
                </a:extLst>
              </a:tr>
              <a:tr h="246856">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R: effective resistance</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V</a:t>
                      </a:r>
                      <a:r>
                        <a:rPr kumimoji="0" lang="en-US" altLang="en-US" sz="15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DD</a:t>
                      </a: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/I</a:t>
                      </a:r>
                      <a:r>
                        <a:rPr kumimoji="0" lang="en-US" altLang="en-US" sz="15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on</a:t>
                      </a:r>
                      <a:endParaRPr kumimoji="0" lang="en-US" altLang="en-US" sz="1500" b="0" i="0" u="none" strike="noStrike" cap="none" normalizeH="0" baseline="-2500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1</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50662390"/>
                  </a:ext>
                </a:extLst>
              </a:tr>
              <a:tr h="246856">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C: gate capacitance</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WL/t</a:t>
                      </a:r>
                      <a:r>
                        <a:rPr kumimoji="0" lang="en-US" altLang="en-US" sz="15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ox</a:t>
                      </a:r>
                      <a:endParaRPr kumimoji="0" lang="en-US" altLang="en-US" sz="1500" b="0" i="0" u="none" strike="noStrike" cap="none" normalizeH="0" baseline="-2500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1/S</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3066973"/>
                  </a:ext>
                </a:extLst>
              </a:tr>
              <a:tr h="246856">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lang="el-GR" sz="1600" b="0" i="0" u="none" strike="noStrike" dirty="0">
                          <a:solidFill>
                            <a:schemeClr val="tx1"/>
                          </a:solidFill>
                          <a:effectLst/>
                          <a:latin typeface="Times New Roman"/>
                        </a:rPr>
                        <a:t>τ</a:t>
                      </a:r>
                      <a:r>
                        <a:rPr kumimoji="0" lang="en-US" altLang="en-US" sz="1500" b="0" i="0" u="none" strike="noStrike" cap="none" normalizeH="0" baseline="0" dirty="0">
                          <a:ln>
                            <a:noFill/>
                          </a:ln>
                          <a:solidFill>
                            <a:schemeClr val="tx1"/>
                          </a:solidFill>
                          <a:effectLst/>
                          <a:latin typeface="Arial"/>
                          <a:ea typeface="ＭＳ Ｐゴシック"/>
                        </a:rPr>
                        <a:t>: gate delay</a:t>
                      </a:r>
                    </a:p>
                  </a:txBody>
                  <a:tcPr marT="9143" marB="914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RC</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1/S</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73559276"/>
                  </a:ext>
                </a:extLst>
              </a:tr>
              <a:tr h="246856">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f: clock frequency</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a:ea typeface="ＭＳ Ｐゴシック"/>
                        </a:rPr>
                        <a:t>1/</a:t>
                      </a:r>
                      <a:r>
                        <a:rPr lang="el-GR" sz="1600" b="0" i="0" u="none" strike="noStrike" dirty="0">
                          <a:solidFill>
                            <a:schemeClr val="tx1"/>
                          </a:solidFill>
                          <a:effectLst/>
                          <a:latin typeface="Times New Roman"/>
                        </a:rPr>
                        <a:t>τ</a:t>
                      </a:r>
                      <a:endParaRPr kumimoji="0" lang="en-US" altLang="en-US" sz="1500" b="0" i="0" u="none" strike="noStrike" cap="none" normalizeH="0" baseline="0" dirty="0">
                        <a:ln>
                          <a:noFill/>
                        </a:ln>
                        <a:solidFill>
                          <a:schemeClr val="tx1"/>
                        </a:solidFill>
                        <a:effectLst/>
                        <a:latin typeface="Times New Roman"/>
                        <a:ea typeface="ＭＳ Ｐゴシック" panose="020B0600070205080204" pitchFamily="34" charset="-128"/>
                      </a:endParaRPr>
                    </a:p>
                  </a:txBody>
                  <a:tcPr marT="9143" marB="91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S</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3080197"/>
                  </a:ext>
                </a:extLst>
              </a:tr>
              <a:tr h="246856">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a:ea typeface="ＭＳ Ｐゴシック"/>
                        </a:rPr>
                        <a:t>E: switching energy/gate</a:t>
                      </a:r>
                    </a:p>
                  </a:txBody>
                  <a:tcPr marT="9143" marB="914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CV</a:t>
                      </a:r>
                      <a:r>
                        <a:rPr kumimoji="0" lang="en-US" altLang="en-US" sz="15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DD</a:t>
                      </a:r>
                      <a:r>
                        <a:rPr kumimoji="0" lang="en-US" altLang="en-US" sz="1500" b="0" i="0" u="none" strike="noStrike" cap="none" normalizeH="0" baseline="30000" dirty="0">
                          <a:ln>
                            <a:noFill/>
                          </a:ln>
                          <a:solidFill>
                            <a:schemeClr val="tx1"/>
                          </a:solidFill>
                          <a:effectLst/>
                          <a:latin typeface="Arial" panose="020B0604020202020204" pitchFamily="34" charset="0"/>
                          <a:ea typeface="ＭＳ Ｐゴシック" panose="020B0600070205080204" pitchFamily="34" charset="-128"/>
                        </a:rPr>
                        <a:t>2</a:t>
                      </a:r>
                      <a:endParaRPr kumimoji="0" lang="en-US" altLang="en-US" sz="1500" b="0" i="0" u="none" strike="noStrike" cap="none" normalizeH="0" baseline="3000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1/S</a:t>
                      </a:r>
                      <a:r>
                        <a:rPr kumimoji="0" lang="en-US" altLang="en-US" sz="1500" b="0" i="0" u="none" strike="noStrike" cap="none" normalizeH="0" baseline="30000" dirty="0">
                          <a:ln>
                            <a:noFill/>
                          </a:ln>
                          <a:solidFill>
                            <a:schemeClr val="tx1"/>
                          </a:solidFill>
                          <a:effectLst/>
                          <a:latin typeface="Arial" panose="020B0604020202020204" pitchFamily="34" charset="0"/>
                          <a:ea typeface="ＭＳ Ｐゴシック" panose="020B0600070205080204" pitchFamily="34" charset="-128"/>
                        </a:rPr>
                        <a:t>3</a:t>
                      </a:r>
                      <a:endParaRPr kumimoji="0" lang="en-US" altLang="en-US" sz="1500" b="0" i="0" u="none" strike="noStrike" cap="none" normalizeH="0" baseline="30000" dirty="0">
                        <a:ln>
                          <a:noFill/>
                        </a:ln>
                        <a:solidFill>
                          <a:schemeClr val="tx1"/>
                        </a:solidFill>
                        <a:effectLst/>
                        <a:latin typeface="Arial"/>
                        <a:ea typeface="ＭＳ Ｐゴシック"/>
                      </a:endParaRPr>
                    </a:p>
                  </a:txBody>
                  <a:tcPr marT="9143" marB="91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82719194"/>
                  </a:ext>
                </a:extLst>
              </a:tr>
              <a:tr h="246856">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a:ea typeface="ＭＳ Ｐゴシック"/>
                        </a:rPr>
                        <a:t>P: switching power/gate</a:t>
                      </a:r>
                    </a:p>
                  </a:txBody>
                  <a:tcPr marT="9143" marB="914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Ef</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1/S</a:t>
                      </a:r>
                      <a:r>
                        <a:rPr kumimoji="0" lang="en-US" altLang="en-US" sz="1500" b="0" i="0" u="none" strike="noStrike" cap="none" normalizeH="0" baseline="30000" dirty="0">
                          <a:ln>
                            <a:noFill/>
                          </a:ln>
                          <a:solidFill>
                            <a:schemeClr val="tx1"/>
                          </a:solidFill>
                          <a:effectLst/>
                          <a:latin typeface="Arial" panose="020B0604020202020204" pitchFamily="34" charset="0"/>
                          <a:ea typeface="ＭＳ Ｐゴシック" panose="020B0600070205080204" pitchFamily="34" charset="-128"/>
                        </a:rPr>
                        <a:t>2</a:t>
                      </a:r>
                      <a:endParaRPr kumimoji="0" lang="en-US" altLang="en-US" sz="1500" b="0" i="0" u="none" strike="noStrike" cap="none" normalizeH="0" baseline="30000" dirty="0">
                        <a:ln>
                          <a:noFill/>
                        </a:ln>
                        <a:solidFill>
                          <a:schemeClr val="tx1"/>
                        </a:solidFill>
                        <a:effectLst/>
                        <a:latin typeface="Arial"/>
                        <a:ea typeface="ＭＳ Ｐゴシック"/>
                      </a:endParaRPr>
                    </a:p>
                  </a:txBody>
                  <a:tcPr marT="9143" marB="91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6834020"/>
                  </a:ext>
                </a:extLst>
              </a:tr>
              <a:tr h="246856">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A: area per gate</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WL</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1/S</a:t>
                      </a:r>
                      <a:r>
                        <a:rPr kumimoji="0" lang="en-US" altLang="en-US" sz="1500" b="0" i="0" u="none" strike="noStrike" cap="none" normalizeH="0" baseline="30000" dirty="0">
                          <a:ln>
                            <a:noFill/>
                          </a:ln>
                          <a:solidFill>
                            <a:schemeClr val="tx1"/>
                          </a:solidFill>
                          <a:effectLst/>
                          <a:latin typeface="Arial" panose="020B0604020202020204" pitchFamily="34" charset="0"/>
                          <a:ea typeface="ＭＳ Ｐゴシック" panose="020B0600070205080204" pitchFamily="34" charset="-128"/>
                        </a:rPr>
                        <a:t>2</a:t>
                      </a:r>
                      <a:endParaRPr kumimoji="0" lang="en-US" altLang="en-US" sz="1500" b="0" i="0" u="none" strike="noStrike" cap="none" normalizeH="0" baseline="30000" dirty="0">
                        <a:ln>
                          <a:noFill/>
                        </a:ln>
                        <a:solidFill>
                          <a:schemeClr val="tx1"/>
                        </a:solidFill>
                        <a:effectLst/>
                        <a:latin typeface="Arial"/>
                        <a:ea typeface="ＭＳ Ｐゴシック"/>
                      </a:endParaRPr>
                    </a:p>
                  </a:txBody>
                  <a:tcPr marT="9143" marB="91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9972399"/>
                  </a:ext>
                </a:extLst>
              </a:tr>
              <a:tr h="246856">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Switching power density</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P/A</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1</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2362801"/>
                  </a:ext>
                </a:extLst>
              </a:tr>
              <a:tr h="246856">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Switching current density</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I</a:t>
                      </a:r>
                      <a:r>
                        <a:rPr kumimoji="0" lang="en-US" altLang="en-US" sz="1500" b="0" i="0" u="none" strike="noStrike" cap="none" normalizeH="0" baseline="-25000" dirty="0">
                          <a:ln>
                            <a:noFill/>
                          </a:ln>
                          <a:solidFill>
                            <a:schemeClr val="tx1"/>
                          </a:solidFill>
                          <a:effectLst/>
                          <a:latin typeface="Arial" panose="020B0604020202020204" pitchFamily="34" charset="0"/>
                          <a:ea typeface="ＭＳ Ｐゴシック" panose="020B0600070205080204" pitchFamily="34" charset="-128"/>
                        </a:rPr>
                        <a:t>on</a:t>
                      </a: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/A</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Wingdings" pitchFamily="2" charset="2"/>
                        <a:defRPr sz="2000">
                          <a:solidFill>
                            <a:schemeClr val="tx1"/>
                          </a:solidFill>
                          <a:latin typeface="Arial" panose="020B0604020202020204" pitchFamily="34" charset="0"/>
                          <a:ea typeface="ＭＳ Ｐゴシック" panose="020B0600070205080204" pitchFamily="34" charset="-128"/>
                        </a:defRPr>
                      </a:lvl1pPr>
                      <a:lvl2pPr marL="742950" indent="-28575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2pPr>
                      <a:lvl3pPr marL="1143000" indent="-228600" eaLnBrk="0" hangingPunct="0">
                        <a:spcBef>
                          <a:spcPct val="20000"/>
                        </a:spcBef>
                        <a:defRPr sz="2000">
                          <a:solidFill>
                            <a:schemeClr val="tx1"/>
                          </a:solidFill>
                          <a:latin typeface="Arial" panose="020B0604020202020204" pitchFamily="34" charset="0"/>
                          <a:ea typeface="ＭＳ Ｐゴシック" panose="020B0600070205080204" pitchFamily="34" charset="-128"/>
                        </a:defRPr>
                      </a:lvl3pPr>
                      <a:lvl4pPr marL="16002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spcBef>
                          <a:spcPct val="20000"/>
                        </a:spcBef>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altLang="en-US" sz="1500" b="0" i="0" u="none" strike="noStrike" cap="none" normalizeH="0" baseline="0" dirty="0">
                          <a:ln>
                            <a:noFill/>
                          </a:ln>
                          <a:solidFill>
                            <a:schemeClr val="tx1"/>
                          </a:solidFill>
                          <a:effectLst/>
                          <a:latin typeface="Arial" panose="020B0604020202020204" pitchFamily="34" charset="0"/>
                          <a:ea typeface="ＭＳ Ｐゴシック" panose="020B0600070205080204" pitchFamily="34" charset="-128"/>
                        </a:rPr>
                        <a:t>S</a:t>
                      </a:r>
                      <a:endParaRPr kumimoji="0" lang="en-US" altLang="en-US" sz="1500" b="0" i="0" u="none" strike="noStrike" cap="none" normalizeH="0" baseline="0" dirty="0">
                        <a:ln>
                          <a:noFill/>
                        </a:ln>
                        <a:solidFill>
                          <a:schemeClr val="tx1"/>
                        </a:solidFill>
                        <a:effectLst/>
                        <a:latin typeface="Arial"/>
                        <a:ea typeface="ＭＳ Ｐゴシック"/>
                      </a:endParaRPr>
                    </a:p>
                  </a:txBody>
                  <a:tcPr marT="9143" marB="91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59940706"/>
                  </a:ext>
                </a:extLst>
              </a:tr>
            </a:tbl>
          </a:graphicData>
        </a:graphic>
      </p:graphicFrame>
      <p:sp>
        <p:nvSpPr>
          <p:cNvPr id="28675" name="Rectangle 2">
            <a:extLst>
              <a:ext uri="{FF2B5EF4-FFF2-40B4-BE49-F238E27FC236}">
                <a16:creationId xmlns:a16="http://schemas.microsoft.com/office/drawing/2014/main" id="{41F1D341-EBD7-AD4E-9EBE-2684E24032C3}"/>
              </a:ext>
            </a:extLst>
          </p:cNvPr>
          <p:cNvSpPr>
            <a:spLocks noGrp="1" noChangeArrowheads="1"/>
          </p:cNvSpPr>
          <p:nvPr>
            <p:ph type="title"/>
          </p:nvPr>
        </p:nvSpPr>
        <p:spPr/>
        <p:txBody>
          <a:bodyPr/>
          <a:lstStyle/>
          <a:p>
            <a:pPr eaLnBrk="1" hangingPunct="1"/>
            <a:r>
              <a:rPr lang="en-US" altLang="en-US" dirty="0"/>
              <a:t>Device Scaling</a:t>
            </a:r>
          </a:p>
        </p:txBody>
      </p:sp>
    </p:spTree>
    <p:extLst>
      <p:ext uri="{BB962C8B-B14F-4D97-AF65-F5344CB8AC3E}">
        <p14:creationId xmlns:p14="http://schemas.microsoft.com/office/powerpoint/2010/main" val="3780403440"/>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a:extLst>
              <a:ext uri="{FF2B5EF4-FFF2-40B4-BE49-F238E27FC236}">
                <a16:creationId xmlns:a16="http://schemas.microsoft.com/office/drawing/2014/main" id="{13BC16F2-A0C5-7043-B460-A3D7259E6949}"/>
              </a:ext>
            </a:extLst>
          </p:cNvPr>
          <p:cNvSpPr>
            <a:spLocks noGrp="1" noChangeArrowheads="1"/>
          </p:cNvSpPr>
          <p:nvPr>
            <p:ph idx="1"/>
          </p:nvPr>
        </p:nvSpPr>
        <p:spPr/>
        <p:txBody>
          <a:bodyPr/>
          <a:lstStyle/>
          <a:p>
            <a:pPr eaLnBrk="1" hangingPunct="1"/>
            <a:r>
              <a:rPr lang="en-US" altLang="en-US" dirty="0"/>
              <a:t>Gate capacitance per micron is nearly independent of process</a:t>
            </a:r>
          </a:p>
          <a:p>
            <a:pPr eaLnBrk="1" hangingPunct="1"/>
            <a:r>
              <a:rPr lang="en-US" altLang="en-US" dirty="0"/>
              <a:t>But ON resistance * micron improves with process</a:t>
            </a:r>
          </a:p>
          <a:p>
            <a:pPr eaLnBrk="1" hangingPunct="1"/>
            <a:endParaRPr lang="en-US" altLang="en-US" sz="2000" dirty="0"/>
          </a:p>
          <a:p>
            <a:pPr eaLnBrk="1" hangingPunct="1"/>
            <a:r>
              <a:rPr lang="en-US" altLang="en-US" dirty="0"/>
              <a:t>Gates get faster with scaling (good)</a:t>
            </a:r>
          </a:p>
          <a:p>
            <a:pPr eaLnBrk="1" hangingPunct="1"/>
            <a:r>
              <a:rPr lang="en-US" altLang="en-US" dirty="0"/>
              <a:t>Dynamic power goes down with scaling (good)</a:t>
            </a:r>
          </a:p>
          <a:p>
            <a:pPr eaLnBrk="1" hangingPunct="1"/>
            <a:r>
              <a:rPr lang="en-US" altLang="en-US" dirty="0"/>
              <a:t>Current density goes up with scaling (bad)</a:t>
            </a:r>
          </a:p>
          <a:p>
            <a:pPr eaLnBrk="1" hangingPunct="1">
              <a:buFont typeface="Wingdings" pitchFamily="2" charset="2"/>
              <a:buNone/>
            </a:pPr>
            <a:endParaRPr lang="en-US" altLang="en-US" sz="2000" dirty="0"/>
          </a:p>
        </p:txBody>
      </p:sp>
      <p:sp>
        <p:nvSpPr>
          <p:cNvPr id="30723" name="Rectangle 2">
            <a:extLst>
              <a:ext uri="{FF2B5EF4-FFF2-40B4-BE49-F238E27FC236}">
                <a16:creationId xmlns:a16="http://schemas.microsoft.com/office/drawing/2014/main" id="{624E240F-E496-DC46-ABB3-4A2C94599C15}"/>
              </a:ext>
            </a:extLst>
          </p:cNvPr>
          <p:cNvSpPr>
            <a:spLocks noGrp="1" noChangeArrowheads="1"/>
          </p:cNvSpPr>
          <p:nvPr>
            <p:ph type="title"/>
          </p:nvPr>
        </p:nvSpPr>
        <p:spPr/>
        <p:txBody>
          <a:bodyPr/>
          <a:lstStyle/>
          <a:p>
            <a:pPr eaLnBrk="1" hangingPunct="1"/>
            <a:r>
              <a:rPr lang="en-US" altLang="en-US" dirty="0"/>
              <a:t>Observations</a:t>
            </a:r>
          </a:p>
        </p:txBody>
      </p:sp>
    </p:spTree>
    <p:extLst>
      <p:ext uri="{BB962C8B-B14F-4D97-AF65-F5344CB8AC3E}">
        <p14:creationId xmlns:p14="http://schemas.microsoft.com/office/powerpoint/2010/main" val="2261027958"/>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3">
            <a:extLst>
              <a:ext uri="{FF2B5EF4-FFF2-40B4-BE49-F238E27FC236}">
                <a16:creationId xmlns:a16="http://schemas.microsoft.com/office/drawing/2014/main" id="{2E284A30-4BFB-E04B-95C6-1676584E3BC9}"/>
              </a:ext>
            </a:extLst>
          </p:cNvPr>
          <p:cNvSpPr>
            <a:spLocks noGrp="1" noChangeArrowheads="1"/>
          </p:cNvSpPr>
          <p:nvPr>
            <p:ph idx="1"/>
          </p:nvPr>
        </p:nvSpPr>
        <p:spPr/>
        <p:txBody>
          <a:bodyPr/>
          <a:lstStyle/>
          <a:p>
            <a:pPr eaLnBrk="1" hangingPunct="1"/>
            <a:r>
              <a:rPr lang="en-US" altLang="en-US" dirty="0"/>
              <a:t>Gate capacitance is typically about 1 fF/</a:t>
            </a:r>
            <a:r>
              <a:rPr lang="en-US" altLang="en-US" dirty="0">
                <a:latin typeface="Symbol" pitchFamily="2" charset="2"/>
              </a:rPr>
              <a:t>m</a:t>
            </a:r>
            <a:r>
              <a:rPr lang="en-US" altLang="en-US" dirty="0"/>
              <a:t>m</a:t>
            </a:r>
          </a:p>
          <a:p>
            <a:pPr eaLnBrk="1" hangingPunct="1"/>
            <a:r>
              <a:rPr lang="en-US" altLang="en-US" dirty="0"/>
              <a:t>The typical FO4 inverter delay for a process of feature size </a:t>
            </a:r>
            <a:r>
              <a:rPr lang="en-US" altLang="en-US" i="1" dirty="0"/>
              <a:t>f</a:t>
            </a:r>
            <a:r>
              <a:rPr lang="en-US" altLang="en-US" dirty="0"/>
              <a:t> (in nm) is about 0.5</a:t>
            </a:r>
            <a:r>
              <a:rPr lang="en-US" altLang="en-US" i="1" dirty="0"/>
              <a:t>f</a:t>
            </a:r>
            <a:r>
              <a:rPr lang="en-US" altLang="en-US" dirty="0"/>
              <a:t> ps</a:t>
            </a:r>
          </a:p>
          <a:p>
            <a:r>
              <a:rPr lang="en-US" altLang="en-US" dirty="0"/>
              <a:t>Estimate the ON resistance of a unit (4/2 </a:t>
            </a:r>
            <a:r>
              <a:rPr lang="el-GR" dirty="0"/>
              <a:t>λ</a:t>
            </a:r>
            <a:r>
              <a:rPr lang="en-US" altLang="en-US" dirty="0"/>
              <a:t>) transistor.</a:t>
            </a:r>
          </a:p>
          <a:p>
            <a:pPr eaLnBrk="1" hangingPunct="1"/>
            <a:endParaRPr lang="en-US" altLang="en-US" dirty="0"/>
          </a:p>
          <a:p>
            <a:r>
              <a:rPr lang="en-US" altLang="en-US" dirty="0"/>
              <a:t>FO4 = 5 </a:t>
            </a:r>
            <a:r>
              <a:rPr lang="el-GR" dirty="0"/>
              <a:t>τ</a:t>
            </a:r>
            <a:r>
              <a:rPr lang="en-US" altLang="en-US" dirty="0"/>
              <a:t> = 15 RC</a:t>
            </a:r>
          </a:p>
          <a:p>
            <a:pPr eaLnBrk="1" hangingPunct="1"/>
            <a:r>
              <a:rPr lang="en-US" altLang="en-US" dirty="0"/>
              <a:t>RC = (0.5</a:t>
            </a:r>
            <a:r>
              <a:rPr lang="en-US" altLang="en-US" i="1" dirty="0"/>
              <a:t>f</a:t>
            </a:r>
            <a:r>
              <a:rPr lang="en-US" altLang="en-US" dirty="0"/>
              <a:t>) / 15 = (</a:t>
            </a:r>
            <a:r>
              <a:rPr lang="en-US" altLang="en-US" i="1" dirty="0"/>
              <a:t>f</a:t>
            </a:r>
            <a:r>
              <a:rPr lang="en-US" altLang="en-US" dirty="0"/>
              <a:t>/30) ps/nm</a:t>
            </a:r>
          </a:p>
          <a:p>
            <a:pPr eaLnBrk="1" hangingPunct="1"/>
            <a:r>
              <a:rPr lang="en-US" altLang="en-US" dirty="0"/>
              <a:t>If W = 2</a:t>
            </a:r>
            <a:r>
              <a:rPr lang="en-US" altLang="en-US" i="1" dirty="0"/>
              <a:t>f</a:t>
            </a:r>
            <a:r>
              <a:rPr lang="en-US" altLang="en-US" dirty="0"/>
              <a:t>, R = 16.6 k</a:t>
            </a:r>
            <a:r>
              <a:rPr lang="en-US" altLang="en-US" dirty="0">
                <a:latin typeface="Symbol" pitchFamily="2" charset="2"/>
              </a:rPr>
              <a:t>W</a:t>
            </a:r>
          </a:p>
          <a:p>
            <a:pPr lvl="1" eaLnBrk="1" hangingPunct="1"/>
            <a:r>
              <a:rPr lang="en-US" altLang="en-US" dirty="0"/>
              <a:t>Unit resistance is roughly independent of </a:t>
            </a:r>
            <a:r>
              <a:rPr lang="en-US" altLang="en-US" i="1" dirty="0"/>
              <a:t>f</a:t>
            </a:r>
          </a:p>
        </p:txBody>
      </p:sp>
      <p:sp>
        <p:nvSpPr>
          <p:cNvPr id="32771" name="Rectangle 2">
            <a:extLst>
              <a:ext uri="{FF2B5EF4-FFF2-40B4-BE49-F238E27FC236}">
                <a16:creationId xmlns:a16="http://schemas.microsoft.com/office/drawing/2014/main" id="{D28E0A0D-A0C8-7947-A430-BD0BFC6183DC}"/>
              </a:ext>
            </a:extLst>
          </p:cNvPr>
          <p:cNvSpPr>
            <a:spLocks noGrp="1" noChangeArrowheads="1"/>
          </p:cNvSpPr>
          <p:nvPr>
            <p:ph type="title"/>
          </p:nvPr>
        </p:nvSpPr>
        <p:spPr/>
        <p:txBody>
          <a:bodyPr/>
          <a:lstStyle/>
          <a:p>
            <a:pPr eaLnBrk="1" hangingPunct="1"/>
            <a:r>
              <a:rPr lang="en-US" altLang="en-US" dirty="0"/>
              <a:t>Example</a:t>
            </a:r>
          </a:p>
        </p:txBody>
      </p:sp>
      <p:sp>
        <p:nvSpPr>
          <p:cNvPr id="951300" name="Rectangle 4">
            <a:extLst>
              <a:ext uri="{FF2B5EF4-FFF2-40B4-BE49-F238E27FC236}">
                <a16:creationId xmlns:a16="http://schemas.microsoft.com/office/drawing/2014/main" id="{91F4C154-5A13-A048-B560-C1EE0ACE68F9}"/>
              </a:ext>
            </a:extLst>
          </p:cNvPr>
          <p:cNvSpPr>
            <a:spLocks noChangeArrowheads="1"/>
          </p:cNvSpPr>
          <p:nvPr/>
        </p:nvSpPr>
        <p:spPr bwMode="auto">
          <a:xfrm>
            <a:off x="479425" y="2674684"/>
            <a:ext cx="6858000" cy="1828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ltLang="en-US" dirty="0"/>
          </a:p>
        </p:txBody>
      </p:sp>
    </p:spTree>
    <p:extLst>
      <p:ext uri="{BB962C8B-B14F-4D97-AF65-F5344CB8AC3E}">
        <p14:creationId xmlns:p14="http://schemas.microsoft.com/office/powerpoint/2010/main" val="3836715974"/>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951300"/>
                                        </p:tgtEl>
                                      </p:cBhvr>
                                    </p:animEffect>
                                    <p:set>
                                      <p:cBhvr>
                                        <p:cTn id="7" dur="1" fill="hold">
                                          <p:stCondLst>
                                            <p:cond delay="499"/>
                                          </p:stCondLst>
                                        </p:cTn>
                                        <p:tgtEl>
                                          <p:spTgt spid="95130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1300" grpId="0" animBg="1"/>
    </p:bldLst>
  </p:timing>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Master_Arm_Limited_2019.potx  -  Read-Only" id="{D09A6074-4508-4365-A1DC-9585CABF9D5F}" vid="{3CD30893-EED7-4292-8C0A-ECC25221B6D0}"/>
    </a:ext>
  </a:extLst>
</a:theme>
</file>

<file path=ppt/theme/theme2.xml><?xml version="1.0" encoding="utf-8"?>
<a:theme xmlns:a="http://schemas.openxmlformats.org/drawingml/2006/main" name="1_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Master_Arm_Limited_2019.potx  -  Read-Only" id="{D09A6074-4508-4365-A1DC-9585CABF9D5F}" vid="{3CD30893-EED7-4292-8C0A-ECC25221B6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3.xml><?xml version="1.0" encoding="utf-8"?>
<?mso-contentType ?>
<customXsn xmlns="http://schemas.microsoft.com/office/2006/metadata/customXsn">
  <xsnLocation/>
  <cached>True</cached>
  <openByDefault>True</openByDefault>
  <xsnScope/>
</customXsn>
</file>

<file path=customXml/item4.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2.xml><?xml version="1.0" encoding="utf-8"?>
<ds:datastoreItem xmlns:ds="http://schemas.openxmlformats.org/officeDocument/2006/customXml" ds:itemID="{B61D4E06-5D3F-4994-A4A7-4BA626FA722D}">
  <ds:schemaRefs>
    <ds:schemaRef ds:uri="http://schemas.microsoft.com/office/2006/documentManagement/types"/>
    <ds:schemaRef ds:uri="http://schemas.microsoft.com/office/infopath/2007/PartnerControls"/>
    <ds:schemaRef ds:uri="http://purl.org/dc/terms/"/>
    <ds:schemaRef ds:uri="http://schemas.microsoft.com/sharepoint/v3"/>
    <ds:schemaRef ds:uri="http://schemas.microsoft.com/sharepoint/v3/fields"/>
    <ds:schemaRef ds:uri="http://purl.org/dc/dcmitype/"/>
    <ds:schemaRef ds:uri="c0950e01-db07-4e41-9c32-b7a8e9fccc9b"/>
    <ds:schemaRef ds:uri="http://www.w3.org/XML/1998/namespace"/>
    <ds:schemaRef ds:uri="http://schemas.openxmlformats.org/package/2006/metadata/core-properties"/>
    <ds:schemaRef ds:uri="f2ad5090-61a8-4b8c-ab70-68f4ff4d1933"/>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4.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1E7F2E56-8924-419D-99E9-79DB71144EB2}">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Arm_Education_PPT_template_2019</Template>
  <TotalTime>0</TotalTime>
  <Words>2655</Words>
  <Application>Microsoft Macintosh PowerPoint</Application>
  <PresentationFormat>Widescreen</PresentationFormat>
  <Paragraphs>444</Paragraphs>
  <Slides>29</Slides>
  <Notes>29</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29</vt:i4>
      </vt:variant>
    </vt:vector>
  </HeadingPairs>
  <TitlesOfParts>
    <vt:vector size="38" baseType="lpstr">
      <vt:lpstr>ＭＳ Ｐゴシック</vt:lpstr>
      <vt:lpstr>Arial</vt:lpstr>
      <vt:lpstr>Calibri</vt:lpstr>
      <vt:lpstr>Symbol</vt:lpstr>
      <vt:lpstr>Times New Roman</vt:lpstr>
      <vt:lpstr>Wingdings</vt:lpstr>
      <vt:lpstr>Arm_PPT_Public</vt:lpstr>
      <vt:lpstr>1_Arm_PPT_Public</vt:lpstr>
      <vt:lpstr>Equation</vt:lpstr>
      <vt:lpstr>PowerPoint Presentation</vt:lpstr>
      <vt:lpstr>Learning Objectives</vt:lpstr>
      <vt:lpstr>Moore’s Law</vt:lpstr>
      <vt:lpstr>Why?</vt:lpstr>
      <vt:lpstr>Scaling</vt:lpstr>
      <vt:lpstr>Dennard Scaling</vt:lpstr>
      <vt:lpstr>Device Scaling</vt:lpstr>
      <vt:lpstr>Observations</vt:lpstr>
      <vt:lpstr>Example</vt:lpstr>
      <vt:lpstr>Real Scaling</vt:lpstr>
      <vt:lpstr>Wire Scaling</vt:lpstr>
      <vt:lpstr>Interconnect Scaling</vt:lpstr>
      <vt:lpstr>Interconnect Delay</vt:lpstr>
      <vt:lpstr>Observations</vt:lpstr>
      <vt:lpstr>ITRS</vt:lpstr>
      <vt:lpstr>Scaling Implications</vt:lpstr>
      <vt:lpstr>Cost Improvement</vt:lpstr>
      <vt:lpstr>Interconnect Woes</vt:lpstr>
      <vt:lpstr>Reachable Radius</vt:lpstr>
      <vt:lpstr>Dynamic Power</vt:lpstr>
      <vt:lpstr>Static Power</vt:lpstr>
      <vt:lpstr>Productivity</vt:lpstr>
      <vt:lpstr>Physical Limits</vt:lpstr>
      <vt:lpstr>VLSI Economics</vt:lpstr>
      <vt:lpstr>NRE</vt:lpstr>
      <vt:lpstr>Recurring Costs</vt:lpstr>
      <vt:lpstr>Fixed Costs</vt:lpstr>
      <vt:lpstr>Example</vt:lpstr>
      <vt:lpstr>Solution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CMOS VLSI Design  Lecture 9: Scaling</dc:title>
  <dc:subject/>
  <dc:creator/>
  <cp:keywords/>
  <dc:description/>
  <cp:lastModifiedBy/>
  <cp:revision>89</cp:revision>
  <dcterms:created xsi:type="dcterms:W3CDTF">2019-04-08T13:00:08Z</dcterms:created>
  <dcterms:modified xsi:type="dcterms:W3CDTF">2024-02-27T18:10:50Z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