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514" r:id="rId6"/>
  </p:sldMasterIdLst>
  <p:notesMasterIdLst>
    <p:notesMasterId r:id="rId38"/>
  </p:notesMasterIdLst>
  <p:handoutMasterIdLst>
    <p:handoutMasterId r:id="rId39"/>
  </p:handoutMasterIdLst>
  <p:sldIdLst>
    <p:sldId id="373" r:id="rId7"/>
    <p:sldId id="372" r:id="rId8"/>
    <p:sldId id="283" r:id="rId9"/>
    <p:sldId id="284" r:id="rId10"/>
    <p:sldId id="285" r:id="rId11"/>
    <p:sldId id="287" r:id="rId12"/>
    <p:sldId id="288" r:id="rId13"/>
    <p:sldId id="289" r:id="rId14"/>
    <p:sldId id="290" r:id="rId15"/>
    <p:sldId id="291" r:id="rId16"/>
    <p:sldId id="292" r:id="rId17"/>
    <p:sldId id="293" r:id="rId18"/>
    <p:sldId id="258" r:id="rId19"/>
    <p:sldId id="259" r:id="rId20"/>
    <p:sldId id="260" r:id="rId21"/>
    <p:sldId id="261" r:id="rId22"/>
    <p:sldId id="262" r:id="rId23"/>
    <p:sldId id="263" r:id="rId24"/>
    <p:sldId id="264" r:id="rId25"/>
    <p:sldId id="266" r:id="rId26"/>
    <p:sldId id="267" r:id="rId27"/>
    <p:sldId id="268" r:id="rId28"/>
    <p:sldId id="269" r:id="rId29"/>
    <p:sldId id="270" r:id="rId30"/>
    <p:sldId id="271" r:id="rId31"/>
    <p:sldId id="273" r:id="rId32"/>
    <p:sldId id="272" r:id="rId33"/>
    <p:sldId id="274" r:id="rId34"/>
    <p:sldId id="275" r:id="rId35"/>
    <p:sldId id="276" r:id="rId36"/>
    <p:sldId id="277" r:id="rId3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0">
    <p:extLst>
      <p:ext uri="{19B8F6BF-5375-455C-9EA6-DF929625EA0E}">
        <p15:presenceInfo xmlns:p15="http://schemas.microsoft.com/office/powerpoint/2012/main" userId="Auth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1DE"/>
    <a:srgbClr val="E5ECEB"/>
    <a:srgbClr val="95D600"/>
    <a:srgbClr val="FF6B00"/>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2CF7D0-B1CC-2D49-8DF9-FBC7922C5857}" v="3" dt="2024-04-11T16:50:13.239"/>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1760" autoAdjust="0"/>
  </p:normalViewPr>
  <p:slideViewPr>
    <p:cSldViewPr snapToGrid="0">
      <p:cViewPr varScale="1">
        <p:scale>
          <a:sx n="177" d="100"/>
          <a:sy n="177" d="100"/>
        </p:scale>
        <p:origin x="2080" y="1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2752"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handoutMaster" Target="handoutMasters/handoutMaster1.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 Id="rId46" Type="http://schemas.microsoft.com/office/2015/10/relationships/revisionInfo" Target="revisionInfo.xml"/><Relationship Id="rId20" Type="http://schemas.openxmlformats.org/officeDocument/2006/relationships/slide" Target="slides/slide14.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veless, Daniel" userId="6c8649f3-f880-411c-bced-fbb331f61b80" providerId="ADAL" clId="{20F7B661-7494-EA4F-87C0-8B60CC99E1F1}"/>
    <pc:docChg chg="modSld">
      <pc:chgData name="Loveless, Daniel" userId="6c8649f3-f880-411c-bced-fbb331f61b80" providerId="ADAL" clId="{20F7B661-7494-EA4F-87C0-8B60CC99E1F1}" dt="2024-04-11T16:55:06.117" v="10" actId="1076"/>
      <pc:docMkLst>
        <pc:docMk/>
      </pc:docMkLst>
      <pc:sldChg chg="modSp mod">
        <pc:chgData name="Loveless, Daniel" userId="6c8649f3-f880-411c-bced-fbb331f61b80" providerId="ADAL" clId="{20F7B661-7494-EA4F-87C0-8B60CC99E1F1}" dt="2024-04-11T16:54:17.125" v="0" actId="1076"/>
        <pc:sldMkLst>
          <pc:docMk/>
          <pc:sldMk cId="240091729" sldId="261"/>
        </pc:sldMkLst>
        <pc:spChg chg="mod">
          <ac:chgData name="Loveless, Daniel" userId="6c8649f3-f880-411c-bced-fbb331f61b80" providerId="ADAL" clId="{20F7B661-7494-EA4F-87C0-8B60CC99E1F1}" dt="2024-04-11T16:54:17.125" v="0" actId="1076"/>
          <ac:spMkLst>
            <pc:docMk/>
            <pc:sldMk cId="240091729" sldId="261"/>
            <ac:spMk id="48131" creationId="{9EFD892E-0E96-E446-9544-74E9025D1601}"/>
          </ac:spMkLst>
        </pc:spChg>
      </pc:sldChg>
      <pc:sldChg chg="modSp mod">
        <pc:chgData name="Loveless, Daniel" userId="6c8649f3-f880-411c-bced-fbb331f61b80" providerId="ADAL" clId="{20F7B661-7494-EA4F-87C0-8B60CC99E1F1}" dt="2024-04-11T16:54:23.244" v="1" actId="1076"/>
        <pc:sldMkLst>
          <pc:docMk/>
          <pc:sldMk cId="3200740174" sldId="264"/>
        </pc:sldMkLst>
        <pc:spChg chg="mod">
          <ac:chgData name="Loveless, Daniel" userId="6c8649f3-f880-411c-bced-fbb331f61b80" providerId="ADAL" clId="{20F7B661-7494-EA4F-87C0-8B60CC99E1F1}" dt="2024-04-11T16:54:23.244" v="1" actId="1076"/>
          <ac:spMkLst>
            <pc:docMk/>
            <pc:sldMk cId="3200740174" sldId="264"/>
            <ac:spMk id="54276" creationId="{076B76EE-1AA3-8C4D-8A59-F35C8ADF9BF4}"/>
          </ac:spMkLst>
        </pc:spChg>
      </pc:sldChg>
      <pc:sldChg chg="modSp mod">
        <pc:chgData name="Loveless, Daniel" userId="6c8649f3-f880-411c-bced-fbb331f61b80" providerId="ADAL" clId="{20F7B661-7494-EA4F-87C0-8B60CC99E1F1}" dt="2024-04-11T16:54:28.442" v="2" actId="1076"/>
        <pc:sldMkLst>
          <pc:docMk/>
          <pc:sldMk cId="4133708420" sldId="268"/>
        </pc:sldMkLst>
        <pc:spChg chg="mod">
          <ac:chgData name="Loveless, Daniel" userId="6c8649f3-f880-411c-bced-fbb331f61b80" providerId="ADAL" clId="{20F7B661-7494-EA4F-87C0-8B60CC99E1F1}" dt="2024-04-11T16:54:28.442" v="2" actId="1076"/>
          <ac:spMkLst>
            <pc:docMk/>
            <pc:sldMk cId="4133708420" sldId="268"/>
            <ac:spMk id="60420" creationId="{7BEE29A6-C883-814A-8F19-297BC12A0671}"/>
          </ac:spMkLst>
        </pc:spChg>
      </pc:sldChg>
      <pc:sldChg chg="modSp mod">
        <pc:chgData name="Loveless, Daniel" userId="6c8649f3-f880-411c-bced-fbb331f61b80" providerId="ADAL" clId="{20F7B661-7494-EA4F-87C0-8B60CC99E1F1}" dt="2024-04-11T16:54:31.907" v="4" actId="1036"/>
        <pc:sldMkLst>
          <pc:docMk/>
          <pc:sldMk cId="4199182715" sldId="269"/>
        </pc:sldMkLst>
        <pc:spChg chg="mod">
          <ac:chgData name="Loveless, Daniel" userId="6c8649f3-f880-411c-bced-fbb331f61b80" providerId="ADAL" clId="{20F7B661-7494-EA4F-87C0-8B60CC99E1F1}" dt="2024-04-11T16:54:31.907" v="4" actId="1036"/>
          <ac:spMkLst>
            <pc:docMk/>
            <pc:sldMk cId="4199182715" sldId="269"/>
            <ac:spMk id="62467" creationId="{C5FCEA3F-0E05-EA49-8503-FBC6D160DC46}"/>
          </ac:spMkLst>
        </pc:spChg>
      </pc:sldChg>
      <pc:sldChg chg="modSp mod">
        <pc:chgData name="Loveless, Daniel" userId="6c8649f3-f880-411c-bced-fbb331f61b80" providerId="ADAL" clId="{20F7B661-7494-EA4F-87C0-8B60CC99E1F1}" dt="2024-04-11T16:54:35.192" v="5" actId="1076"/>
        <pc:sldMkLst>
          <pc:docMk/>
          <pc:sldMk cId="2341610580" sldId="270"/>
        </pc:sldMkLst>
        <pc:spChg chg="mod">
          <ac:chgData name="Loveless, Daniel" userId="6c8649f3-f880-411c-bced-fbb331f61b80" providerId="ADAL" clId="{20F7B661-7494-EA4F-87C0-8B60CC99E1F1}" dt="2024-04-11T16:54:35.192" v="5" actId="1076"/>
          <ac:spMkLst>
            <pc:docMk/>
            <pc:sldMk cId="2341610580" sldId="270"/>
            <ac:spMk id="64516" creationId="{5E5A38DB-6838-DB49-8DFB-955536CDA7BB}"/>
          </ac:spMkLst>
        </pc:spChg>
      </pc:sldChg>
      <pc:sldChg chg="modSp mod">
        <pc:chgData name="Loveless, Daniel" userId="6c8649f3-f880-411c-bced-fbb331f61b80" providerId="ADAL" clId="{20F7B661-7494-EA4F-87C0-8B60CC99E1F1}" dt="2024-04-11T16:54:43.185" v="7" actId="20577"/>
        <pc:sldMkLst>
          <pc:docMk/>
          <pc:sldMk cId="1131289708" sldId="271"/>
        </pc:sldMkLst>
        <pc:spChg chg="mod">
          <ac:chgData name="Loveless, Daniel" userId="6c8649f3-f880-411c-bced-fbb331f61b80" providerId="ADAL" clId="{20F7B661-7494-EA4F-87C0-8B60CC99E1F1}" dt="2024-04-11T16:54:38.341" v="6" actId="1076"/>
          <ac:spMkLst>
            <pc:docMk/>
            <pc:sldMk cId="1131289708" sldId="271"/>
            <ac:spMk id="66563" creationId="{894E0236-93A3-B140-8982-7D57189DA395}"/>
          </ac:spMkLst>
        </pc:spChg>
        <pc:spChg chg="mod">
          <ac:chgData name="Loveless, Daniel" userId="6c8649f3-f880-411c-bced-fbb331f61b80" providerId="ADAL" clId="{20F7B661-7494-EA4F-87C0-8B60CC99E1F1}" dt="2024-04-11T16:54:43.185" v="7" actId="20577"/>
          <ac:spMkLst>
            <pc:docMk/>
            <pc:sldMk cId="1131289708" sldId="271"/>
            <ac:spMk id="66564" creationId="{D0BDB78E-EE70-A84B-BE56-F03C06A3EBE1}"/>
          </ac:spMkLst>
        </pc:spChg>
      </pc:sldChg>
      <pc:sldChg chg="modSp mod">
        <pc:chgData name="Loveless, Daniel" userId="6c8649f3-f880-411c-bced-fbb331f61b80" providerId="ADAL" clId="{20F7B661-7494-EA4F-87C0-8B60CC99E1F1}" dt="2024-04-11T16:54:53.361" v="8" actId="1076"/>
        <pc:sldMkLst>
          <pc:docMk/>
          <pc:sldMk cId="3238930442" sldId="274"/>
        </pc:sldMkLst>
        <pc:spChg chg="mod">
          <ac:chgData name="Loveless, Daniel" userId="6c8649f3-f880-411c-bced-fbb331f61b80" providerId="ADAL" clId="{20F7B661-7494-EA4F-87C0-8B60CC99E1F1}" dt="2024-04-11T16:54:53.361" v="8" actId="1076"/>
          <ac:spMkLst>
            <pc:docMk/>
            <pc:sldMk cId="3238930442" sldId="274"/>
            <ac:spMk id="72707" creationId="{D5BA20B1-ABAF-044D-8CF3-04902038A1F8}"/>
          </ac:spMkLst>
        </pc:spChg>
      </pc:sldChg>
      <pc:sldChg chg="modSp mod">
        <pc:chgData name="Loveless, Daniel" userId="6c8649f3-f880-411c-bced-fbb331f61b80" providerId="ADAL" clId="{20F7B661-7494-EA4F-87C0-8B60CC99E1F1}" dt="2024-04-11T16:55:03.452" v="9" actId="1076"/>
        <pc:sldMkLst>
          <pc:docMk/>
          <pc:sldMk cId="465664590" sldId="276"/>
        </pc:sldMkLst>
        <pc:spChg chg="mod">
          <ac:chgData name="Loveless, Daniel" userId="6c8649f3-f880-411c-bced-fbb331f61b80" providerId="ADAL" clId="{20F7B661-7494-EA4F-87C0-8B60CC99E1F1}" dt="2024-04-11T16:55:03.452" v="9" actId="1076"/>
          <ac:spMkLst>
            <pc:docMk/>
            <pc:sldMk cId="465664590" sldId="276"/>
            <ac:spMk id="76803" creationId="{4EC96ED9-5B26-B442-9E3A-64851CF6A8B9}"/>
          </ac:spMkLst>
        </pc:spChg>
      </pc:sldChg>
      <pc:sldChg chg="modSp mod">
        <pc:chgData name="Loveless, Daniel" userId="6c8649f3-f880-411c-bced-fbb331f61b80" providerId="ADAL" clId="{20F7B661-7494-EA4F-87C0-8B60CC99E1F1}" dt="2024-04-11T16:55:06.117" v="10" actId="1076"/>
        <pc:sldMkLst>
          <pc:docMk/>
          <pc:sldMk cId="1431664375" sldId="277"/>
        </pc:sldMkLst>
        <pc:spChg chg="mod">
          <ac:chgData name="Loveless, Daniel" userId="6c8649f3-f880-411c-bced-fbb331f61b80" providerId="ADAL" clId="{20F7B661-7494-EA4F-87C0-8B60CC99E1F1}" dt="2024-04-11T16:55:06.117" v="10" actId="1076"/>
          <ac:spMkLst>
            <pc:docMk/>
            <pc:sldMk cId="1431664375" sldId="277"/>
            <ac:spMk id="78851" creationId="{17517CF0-E3C1-FF44-A186-9E0AC0A2D9B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4/11/24</a:t>
            </a:fld>
            <a:endParaRPr lang="en-US" altLang="en-US" dirty="0"/>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dirty="0"/>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4/11/24</a:t>
            </a:fld>
            <a:endParaRPr lang="en-US" altLang="en-US" dirty="0"/>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dirty="0"/>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and welcome.</a:t>
            </a:r>
          </a:p>
          <a:p>
            <a:endParaRPr lang="LID4096"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dirty="0"/>
          </a:p>
        </p:txBody>
      </p:sp>
    </p:spTree>
    <p:extLst>
      <p:ext uri="{BB962C8B-B14F-4D97-AF65-F5344CB8AC3E}">
        <p14:creationId xmlns:p14="http://schemas.microsoft.com/office/powerpoint/2010/main" val="15628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77788FD7-1B0D-C74E-B843-FE278812B90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4D4ACB7-6DD4-1E48-88CA-2B8AB872F9BA}" type="slidenum">
              <a:rPr lang="en-US" altLang="en-US"/>
              <a:pPr>
                <a:spcBef>
                  <a:spcPct val="0"/>
                </a:spcBef>
              </a:pPr>
              <a:t>10</a:t>
            </a:fld>
            <a:endParaRPr lang="en-US" altLang="en-US" dirty="0"/>
          </a:p>
        </p:txBody>
      </p:sp>
      <p:sp>
        <p:nvSpPr>
          <p:cNvPr id="36866" name="Rectangle 2">
            <a:extLst>
              <a:ext uri="{FF2B5EF4-FFF2-40B4-BE49-F238E27FC236}">
                <a16:creationId xmlns:a16="http://schemas.microsoft.com/office/drawing/2014/main" id="{5A38041E-96E9-D34D-9F49-8B370FE32FB4}"/>
              </a:ext>
            </a:extLst>
          </p:cNvPr>
          <p:cNvSpPr>
            <a:spLocks noGrp="1" noRot="1" noChangeAspect="1" noChangeArrowheads="1" noTextEdit="1"/>
          </p:cNvSpPr>
          <p:nvPr>
            <p:ph type="sldImg"/>
          </p:nvPr>
        </p:nvSpPr>
        <p:spPr>
          <a:xfrm>
            <a:off x="2341563" y="512763"/>
            <a:ext cx="4573587" cy="2573337"/>
          </a:xfrm>
          <a:ln/>
        </p:spPr>
      </p:sp>
      <p:sp>
        <p:nvSpPr>
          <p:cNvPr id="36867" name="Rectangle 3">
            <a:extLst>
              <a:ext uri="{FF2B5EF4-FFF2-40B4-BE49-F238E27FC236}">
                <a16:creationId xmlns:a16="http://schemas.microsoft.com/office/drawing/2014/main" id="{77E984EA-72C2-454D-A024-E3A2D889FC9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Clock get</a:t>
            </a:r>
            <a:r>
              <a:rPr lang="en-US" altLang="en-US" b="1" dirty="0">
                <a:latin typeface="Times New Roman" panose="02020603050405020304" pitchFamily="18" charset="0"/>
                <a:ea typeface="ＭＳ Ｐゴシック" panose="020B0600070205080204" pitchFamily="34" charset="-128"/>
              </a:rPr>
              <a:t>s</a:t>
            </a:r>
            <a:r>
              <a:rPr lang="en-US" altLang="en-US" dirty="0">
                <a:latin typeface="Times New Roman" panose="02020603050405020304" pitchFamily="18" charset="0"/>
                <a:ea typeface="ＭＳ Ｐゴシック" panose="020B0600070205080204" pitchFamily="34" charset="-128"/>
              </a:rPr>
              <a:t> close to any point, which means low routing resources needed. However, this system can suffer from skew due to variations in branches delay.</a:t>
            </a:r>
          </a:p>
        </p:txBody>
      </p:sp>
    </p:spTree>
    <p:extLst>
      <p:ext uri="{BB962C8B-B14F-4D97-AF65-F5344CB8AC3E}">
        <p14:creationId xmlns:p14="http://schemas.microsoft.com/office/powerpoint/2010/main" val="3762381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06F647AC-7FF5-3843-93A8-0E4C0E8537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DC69D6D-8AA2-464C-8281-1A951D923E82}" type="slidenum">
              <a:rPr lang="en-US" altLang="en-US"/>
              <a:pPr>
                <a:spcBef>
                  <a:spcPct val="0"/>
                </a:spcBef>
              </a:pPr>
              <a:t>11</a:t>
            </a:fld>
            <a:endParaRPr lang="en-US" altLang="en-US" dirty="0"/>
          </a:p>
        </p:txBody>
      </p:sp>
      <p:sp>
        <p:nvSpPr>
          <p:cNvPr id="38914" name="Rectangle 2">
            <a:extLst>
              <a:ext uri="{FF2B5EF4-FFF2-40B4-BE49-F238E27FC236}">
                <a16:creationId xmlns:a16="http://schemas.microsoft.com/office/drawing/2014/main" id="{E71F22E5-A896-DC4A-9410-A68C834D45DD}"/>
              </a:ext>
            </a:extLst>
          </p:cNvPr>
          <p:cNvSpPr>
            <a:spLocks noGrp="1" noRot="1" noChangeAspect="1" noChangeArrowheads="1" noTextEdit="1"/>
          </p:cNvSpPr>
          <p:nvPr>
            <p:ph type="sldImg"/>
          </p:nvPr>
        </p:nvSpPr>
        <p:spPr>
          <a:xfrm>
            <a:off x="2341563" y="512763"/>
            <a:ext cx="4573587" cy="2573337"/>
          </a:xfrm>
          <a:ln/>
        </p:spPr>
      </p:sp>
      <p:sp>
        <p:nvSpPr>
          <p:cNvPr id="38915" name="Rectangle 3">
            <a:extLst>
              <a:ext uri="{FF2B5EF4-FFF2-40B4-BE49-F238E27FC236}">
                <a16:creationId xmlns:a16="http://schemas.microsoft.com/office/drawing/2014/main" id="{D73889F9-E754-4648-BA24-23F4CD4A06B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017157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CB52F1DC-23F9-2543-95F2-1E37211199A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D2A699D-FBAE-2B4A-9591-2DB0B0736954}" type="slidenum">
              <a:rPr lang="en-US" altLang="en-US"/>
              <a:pPr>
                <a:spcBef>
                  <a:spcPct val="0"/>
                </a:spcBef>
              </a:pPr>
              <a:t>12</a:t>
            </a:fld>
            <a:endParaRPr lang="en-US" altLang="en-US" dirty="0"/>
          </a:p>
        </p:txBody>
      </p:sp>
      <p:sp>
        <p:nvSpPr>
          <p:cNvPr id="40962" name="Rectangle 2">
            <a:extLst>
              <a:ext uri="{FF2B5EF4-FFF2-40B4-BE49-F238E27FC236}">
                <a16:creationId xmlns:a16="http://schemas.microsoft.com/office/drawing/2014/main" id="{CA40C226-F945-5F44-B6EC-08F347EB107E}"/>
              </a:ext>
            </a:extLst>
          </p:cNvPr>
          <p:cNvSpPr>
            <a:spLocks noGrp="1" noRot="1" noChangeAspect="1" noChangeArrowheads="1" noTextEdit="1"/>
          </p:cNvSpPr>
          <p:nvPr>
            <p:ph type="sldImg"/>
          </p:nvPr>
        </p:nvSpPr>
        <p:spPr>
          <a:xfrm>
            <a:off x="2341563" y="512763"/>
            <a:ext cx="4573587" cy="2573337"/>
          </a:xfrm>
          <a:ln/>
        </p:spPr>
      </p:sp>
      <p:sp>
        <p:nvSpPr>
          <p:cNvPr id="40963" name="Rectangle 3">
            <a:extLst>
              <a:ext uri="{FF2B5EF4-FFF2-40B4-BE49-F238E27FC236}">
                <a16:creationId xmlns:a16="http://schemas.microsoft.com/office/drawing/2014/main" id="{ABD57FBF-7E0E-8040-92A5-C13CC5FF2F6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Hybrid combines both H-tree and Grid.</a:t>
            </a:r>
          </a:p>
        </p:txBody>
      </p:sp>
    </p:spTree>
    <p:extLst>
      <p:ext uri="{BB962C8B-B14F-4D97-AF65-F5344CB8AC3E}">
        <p14:creationId xmlns:p14="http://schemas.microsoft.com/office/powerpoint/2010/main" val="2624311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33529DF3-5E7D-A740-B329-0544690F072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1A046DA-2C59-0949-A4ED-9A2412985375}" type="slidenum">
              <a:rPr lang="en-US" altLang="en-US"/>
              <a:pPr>
                <a:spcBef>
                  <a:spcPct val="0"/>
                </a:spcBef>
              </a:pPr>
              <a:t>13</a:t>
            </a:fld>
            <a:endParaRPr lang="en-US" altLang="en-US" dirty="0"/>
          </a:p>
        </p:txBody>
      </p:sp>
      <p:sp>
        <p:nvSpPr>
          <p:cNvPr id="43010" name="Rectangle 2">
            <a:extLst>
              <a:ext uri="{FF2B5EF4-FFF2-40B4-BE49-F238E27FC236}">
                <a16:creationId xmlns:a16="http://schemas.microsoft.com/office/drawing/2014/main" id="{DABEB123-0F4F-3C4D-9A12-540CC561024C}"/>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ACD15B8C-7C7D-454B-B03C-5A343363EBB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140333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FF030407-8A0A-B74A-A4F2-06013FD210F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6418B4F-94B2-3449-9761-459F52871711}" type="slidenum">
              <a:rPr lang="en-US" altLang="en-US"/>
              <a:pPr>
                <a:spcBef>
                  <a:spcPct val="0"/>
                </a:spcBef>
              </a:pPr>
              <a:t>14</a:t>
            </a:fld>
            <a:endParaRPr lang="en-US" altLang="en-US" dirty="0"/>
          </a:p>
        </p:txBody>
      </p:sp>
      <p:sp>
        <p:nvSpPr>
          <p:cNvPr id="45058" name="Rectangle 2">
            <a:extLst>
              <a:ext uri="{FF2B5EF4-FFF2-40B4-BE49-F238E27FC236}">
                <a16:creationId xmlns:a16="http://schemas.microsoft.com/office/drawing/2014/main" id="{66D57D79-9486-FA44-A6E6-BB6CE80AA70F}"/>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6FD2B891-630C-7042-9A31-5CE93D92929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PLL and DLL employ a feedback system to match or change the phase of a clock signal.</a:t>
            </a:r>
          </a:p>
        </p:txBody>
      </p:sp>
    </p:spTree>
    <p:extLst>
      <p:ext uri="{BB962C8B-B14F-4D97-AF65-F5344CB8AC3E}">
        <p14:creationId xmlns:p14="http://schemas.microsoft.com/office/powerpoint/2010/main" val="3381902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1FB4AF64-D830-3344-8CD1-EEC6255798A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DB5374A-A7AB-4143-A273-4A51D25766AD}" type="slidenum">
              <a:rPr lang="en-US" altLang="en-US"/>
              <a:pPr>
                <a:spcBef>
                  <a:spcPct val="0"/>
                </a:spcBef>
              </a:pPr>
              <a:t>15</a:t>
            </a:fld>
            <a:endParaRPr lang="en-US" altLang="en-US" dirty="0"/>
          </a:p>
        </p:txBody>
      </p:sp>
      <p:sp>
        <p:nvSpPr>
          <p:cNvPr id="47106" name="Rectangle 2">
            <a:extLst>
              <a:ext uri="{FF2B5EF4-FFF2-40B4-BE49-F238E27FC236}">
                <a16:creationId xmlns:a16="http://schemas.microsoft.com/office/drawing/2014/main" id="{D95D0563-48EE-824A-B467-D57666CF6BA7}"/>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928ED3A5-9377-234B-A26D-9A2C69E258B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From the output equation, it can be seen that N/M if not equal to 1 means the output frequency is derived from multiplying the input signal.</a:t>
            </a:r>
          </a:p>
        </p:txBody>
      </p:sp>
    </p:spTree>
    <p:extLst>
      <p:ext uri="{BB962C8B-B14F-4D97-AF65-F5344CB8AC3E}">
        <p14:creationId xmlns:p14="http://schemas.microsoft.com/office/powerpoint/2010/main" val="2750507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68A7EA0B-5B5A-6A4F-A14F-37212FCC382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6D476D2-B4FD-EB4B-8DF3-01F8D69CFAF0}" type="slidenum">
              <a:rPr lang="en-US" altLang="en-US"/>
              <a:pPr>
                <a:spcBef>
                  <a:spcPct val="0"/>
                </a:spcBef>
              </a:pPr>
              <a:t>16</a:t>
            </a:fld>
            <a:endParaRPr lang="en-US" altLang="en-US" dirty="0"/>
          </a:p>
        </p:txBody>
      </p:sp>
      <p:sp>
        <p:nvSpPr>
          <p:cNvPr id="49154" name="Rectangle 2">
            <a:extLst>
              <a:ext uri="{FF2B5EF4-FFF2-40B4-BE49-F238E27FC236}">
                <a16:creationId xmlns:a16="http://schemas.microsoft.com/office/drawing/2014/main" id="{719B75BB-0E1E-E146-9921-024BE91B880A}"/>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C37D36D3-39E8-D74A-8EE5-E03410B88A5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898708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9809BA60-524F-1F43-B45F-9C4787A4079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81525EF-82C3-FB4A-9BB7-021D77DB29B6}" type="slidenum">
              <a:rPr lang="en-US" altLang="en-US"/>
              <a:pPr>
                <a:spcBef>
                  <a:spcPct val="0"/>
                </a:spcBef>
              </a:pPr>
              <a:t>17</a:t>
            </a:fld>
            <a:endParaRPr lang="en-US" altLang="en-US" dirty="0"/>
          </a:p>
        </p:txBody>
      </p:sp>
      <p:sp>
        <p:nvSpPr>
          <p:cNvPr id="51202" name="Rectangle 2">
            <a:extLst>
              <a:ext uri="{FF2B5EF4-FFF2-40B4-BE49-F238E27FC236}">
                <a16:creationId xmlns:a16="http://schemas.microsoft.com/office/drawing/2014/main" id="{F688F832-C79E-5B43-AB11-4D08D9219A14}"/>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E495268C-224A-724F-8770-DD486DC71BF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3635166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2C30C9B3-454C-104C-98B4-3794A335648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713D925-9ACC-544E-A90B-EBA3291AAFAC}" type="slidenum">
              <a:rPr lang="en-US" altLang="en-US"/>
              <a:pPr>
                <a:spcBef>
                  <a:spcPct val="0"/>
                </a:spcBef>
              </a:pPr>
              <a:t>18</a:t>
            </a:fld>
            <a:endParaRPr lang="en-US" altLang="en-US" dirty="0"/>
          </a:p>
        </p:txBody>
      </p:sp>
      <p:sp>
        <p:nvSpPr>
          <p:cNvPr id="53250" name="Rectangle 2">
            <a:extLst>
              <a:ext uri="{FF2B5EF4-FFF2-40B4-BE49-F238E27FC236}">
                <a16:creationId xmlns:a16="http://schemas.microsoft.com/office/drawing/2014/main" id="{D5FC144C-C78D-004E-A012-A9E381F15D48}"/>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1D17A553-0065-6140-9DE3-70C4F8D0EB0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sz="1200" b="0" i="0" kern="1200" dirty="0">
                <a:solidFill>
                  <a:schemeClr val="tx1"/>
                </a:solidFill>
                <a:effectLst/>
                <a:latin typeface="+mn-lt"/>
                <a:ea typeface="ＭＳ Ｐゴシック" charset="0"/>
                <a:cs typeface="ＭＳ Ｐゴシック" charset="0"/>
              </a:rPr>
              <a:t>A phase-locked loop (PLL) contains a voltage-driven oscillator whose output is monitored and controlled to match the frequency of an input signal. </a:t>
            </a:r>
          </a:p>
          <a:p>
            <a:pPr eaLnBrk="1" hangingPunct="1"/>
            <a:endParaRPr lang="en-GB" sz="1200" b="0" i="0" kern="1200" dirty="0">
              <a:solidFill>
                <a:schemeClr val="tx1"/>
              </a:solidFill>
              <a:effectLst/>
              <a:latin typeface="+mn-lt"/>
              <a:ea typeface="ＭＳ Ｐゴシック" charset="0"/>
              <a:cs typeface="ＭＳ Ｐゴシック" charset="0"/>
            </a:endParaRPr>
          </a:p>
        </p:txBody>
      </p:sp>
    </p:spTree>
    <p:extLst>
      <p:ext uri="{BB962C8B-B14F-4D97-AF65-F5344CB8AC3E}">
        <p14:creationId xmlns:p14="http://schemas.microsoft.com/office/powerpoint/2010/main" val="1862136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391315B2-C4F4-6340-BFB7-898417D5639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8FF16D8-0FE2-2C4A-9646-BA897A860371}" type="slidenum">
              <a:rPr lang="en-US" altLang="en-US"/>
              <a:pPr>
                <a:spcBef>
                  <a:spcPct val="0"/>
                </a:spcBef>
              </a:pPr>
              <a:t>19</a:t>
            </a:fld>
            <a:endParaRPr lang="en-US" altLang="en-US" dirty="0"/>
          </a:p>
        </p:txBody>
      </p:sp>
      <p:sp>
        <p:nvSpPr>
          <p:cNvPr id="55298" name="Rectangle 2">
            <a:extLst>
              <a:ext uri="{FF2B5EF4-FFF2-40B4-BE49-F238E27FC236}">
                <a16:creationId xmlns:a16="http://schemas.microsoft.com/office/drawing/2014/main" id="{5580D8D0-7CFA-FF43-B27A-0F4B34FFEF94}"/>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CDF42F1D-5079-2C4E-AED2-AC227C62824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From the circuit Vctrl is used to control the power supplied to the ring oscillator</a:t>
            </a:r>
            <a:r>
              <a:rPr lang="en-US" altLang="en-US" b="1" dirty="0">
                <a:latin typeface="Times New Roman" panose="02020603050405020304" pitchFamily="18" charset="0"/>
                <a:ea typeface="ＭＳ Ｐゴシック" panose="020B0600070205080204" pitchFamily="34" charset="-128"/>
              </a:rPr>
              <a:t>,</a:t>
            </a:r>
            <a:r>
              <a:rPr lang="en-US" altLang="en-US" dirty="0">
                <a:latin typeface="Times New Roman" panose="02020603050405020304" pitchFamily="18" charset="0"/>
                <a:ea typeface="ＭＳ Ｐゴシック" panose="020B0600070205080204" pitchFamily="34" charset="-128"/>
              </a:rPr>
              <a:t> which ultimately controls the output frequency. </a:t>
            </a:r>
          </a:p>
        </p:txBody>
      </p:sp>
    </p:spTree>
    <p:extLst>
      <p:ext uri="{BB962C8B-B14F-4D97-AF65-F5344CB8AC3E}">
        <p14:creationId xmlns:p14="http://schemas.microsoft.com/office/powerpoint/2010/main" val="48551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516C1422-85A1-564D-A764-8011C09BC2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473C604-78E2-8746-95AF-3A1BD13D1B85}" type="slidenum">
              <a:rPr lang="en-US" altLang="en-US" sz="1300"/>
              <a:pPr>
                <a:spcBef>
                  <a:spcPct val="0"/>
                </a:spcBef>
              </a:pPr>
              <a:t>2</a:t>
            </a:fld>
            <a:endParaRPr lang="en-US" altLang="en-US" sz="1300" dirty="0"/>
          </a:p>
        </p:txBody>
      </p:sp>
      <p:sp>
        <p:nvSpPr>
          <p:cNvPr id="19458" name="Rectangle 2">
            <a:extLst>
              <a:ext uri="{FF2B5EF4-FFF2-40B4-BE49-F238E27FC236}">
                <a16:creationId xmlns:a16="http://schemas.microsoft.com/office/drawing/2014/main" id="{CFA283B3-98F9-354A-AC44-B554D6E4A5BB}"/>
              </a:ext>
            </a:extLst>
          </p:cNvPr>
          <p:cNvSpPr>
            <a:spLocks noGrp="1" noRot="1" noChangeAspect="1" noChangeArrowheads="1" noTextEdit="1"/>
          </p:cNvSpPr>
          <p:nvPr>
            <p:ph type="sldImg"/>
          </p:nvPr>
        </p:nvSpPr>
        <p:spPr>
          <a:ln/>
        </p:spPr>
      </p:sp>
      <p:sp>
        <p:nvSpPr>
          <p:cNvPr id="171011" name="Rectangle 3">
            <a:extLst>
              <a:ext uri="{FF2B5EF4-FFF2-40B4-BE49-F238E27FC236}">
                <a16:creationId xmlns:a16="http://schemas.microsoft.com/office/drawing/2014/main" id="{CD10E155-59CB-5842-BAA2-1B9C8ED780C2}"/>
              </a:ext>
            </a:extLst>
          </p:cNvPr>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2953258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78C3197F-636E-2C45-A199-2D2426B2D39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131B778-A8DD-6E44-B731-BC2D449AED59}" type="slidenum">
              <a:rPr lang="en-US" altLang="en-US"/>
              <a:pPr>
                <a:spcBef>
                  <a:spcPct val="0"/>
                </a:spcBef>
              </a:pPr>
              <a:t>20</a:t>
            </a:fld>
            <a:endParaRPr lang="en-US" altLang="en-US" dirty="0"/>
          </a:p>
        </p:txBody>
      </p:sp>
      <p:sp>
        <p:nvSpPr>
          <p:cNvPr id="57346" name="Rectangle 2">
            <a:extLst>
              <a:ext uri="{FF2B5EF4-FFF2-40B4-BE49-F238E27FC236}">
                <a16:creationId xmlns:a16="http://schemas.microsoft.com/office/drawing/2014/main" id="{FEE29227-4F26-A247-98CC-272B40364FDC}"/>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354CA1CA-9087-8C40-A66E-FB1DF432D15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There are other alternative delay elements that could replace the inverters used in the ring oscillator in the pervious slide. This slide shows delay elements can be formed using transistor circuits, which can take in voltage, digital or current controls depending on the circuit architecture.</a:t>
            </a:r>
          </a:p>
        </p:txBody>
      </p:sp>
    </p:spTree>
    <p:extLst>
      <p:ext uri="{BB962C8B-B14F-4D97-AF65-F5344CB8AC3E}">
        <p14:creationId xmlns:p14="http://schemas.microsoft.com/office/powerpoint/2010/main" val="21359527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4972AF39-CC5D-494E-9A65-B4251705D79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3DFDAE3-8C61-F149-B935-5939617585F2}" type="slidenum">
              <a:rPr lang="en-US" altLang="en-US"/>
              <a:pPr>
                <a:spcBef>
                  <a:spcPct val="0"/>
                </a:spcBef>
              </a:pPr>
              <a:t>21</a:t>
            </a:fld>
            <a:endParaRPr lang="en-US" altLang="en-US" dirty="0"/>
          </a:p>
        </p:txBody>
      </p:sp>
      <p:sp>
        <p:nvSpPr>
          <p:cNvPr id="59394" name="Rectangle 2">
            <a:extLst>
              <a:ext uri="{FF2B5EF4-FFF2-40B4-BE49-F238E27FC236}">
                <a16:creationId xmlns:a16="http://schemas.microsoft.com/office/drawing/2014/main" id="{F6ED76BC-D0B8-2640-B8F9-59A190B47C48}"/>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E74245F1-5AC9-AA47-B917-5E902E17CD9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dirty="0"/>
          </a:p>
          <a:p>
            <a:pPr eaLnBrk="1" hangingPunct="1"/>
            <a:r>
              <a:rPr lang="en-GB" dirty="0"/>
              <a:t>The frequency divider feeds (reference frequency) the phase detector with a frequency derived by dividing the output frequency by a factor of N.  The VCO can be controlled by changing N.</a:t>
            </a:r>
          </a:p>
          <a:p>
            <a:pPr eaLnBrk="1" hangingPunct="1"/>
            <a:endParaRPr lang="en-GB" dirty="0"/>
          </a:p>
        </p:txBody>
      </p:sp>
    </p:spTree>
    <p:extLst>
      <p:ext uri="{BB962C8B-B14F-4D97-AF65-F5344CB8AC3E}">
        <p14:creationId xmlns:p14="http://schemas.microsoft.com/office/powerpoint/2010/main" val="15747677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a:extLst>
              <a:ext uri="{FF2B5EF4-FFF2-40B4-BE49-F238E27FC236}">
                <a16:creationId xmlns:a16="http://schemas.microsoft.com/office/drawing/2014/main" id="{5C1BD246-65F1-D242-865E-CB9F534DF0F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CED6F3F0-AF44-124E-8E31-4BCCD0AEB84B}" type="slidenum">
              <a:rPr lang="en-US" altLang="en-US"/>
              <a:pPr>
                <a:spcBef>
                  <a:spcPct val="0"/>
                </a:spcBef>
              </a:pPr>
              <a:t>22</a:t>
            </a:fld>
            <a:endParaRPr lang="en-US" altLang="en-US" dirty="0"/>
          </a:p>
        </p:txBody>
      </p:sp>
      <p:sp>
        <p:nvSpPr>
          <p:cNvPr id="61442" name="Rectangle 2">
            <a:extLst>
              <a:ext uri="{FF2B5EF4-FFF2-40B4-BE49-F238E27FC236}">
                <a16:creationId xmlns:a16="http://schemas.microsoft.com/office/drawing/2014/main" id="{6AF58B9A-7419-E249-84EF-C8EBD70B2034}"/>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75F7675D-127B-444F-9F8C-A0CA7AB6C7A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The phase detector compares the input signal and the output from the feedback function to determine the appropriate control signal to apply to the Vco.</a:t>
            </a:r>
          </a:p>
        </p:txBody>
      </p:sp>
    </p:spTree>
    <p:extLst>
      <p:ext uri="{BB962C8B-B14F-4D97-AF65-F5344CB8AC3E}">
        <p14:creationId xmlns:p14="http://schemas.microsoft.com/office/powerpoint/2010/main" val="27961524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a:extLst>
              <a:ext uri="{FF2B5EF4-FFF2-40B4-BE49-F238E27FC236}">
                <a16:creationId xmlns:a16="http://schemas.microsoft.com/office/drawing/2014/main" id="{C5A0FC53-979D-2747-B8D8-9F91CF51F52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75C1CCA-A323-E945-A1E1-4960B37646EF}" type="slidenum">
              <a:rPr lang="en-US" altLang="en-US"/>
              <a:pPr>
                <a:spcBef>
                  <a:spcPct val="0"/>
                </a:spcBef>
              </a:pPr>
              <a:t>23</a:t>
            </a:fld>
            <a:endParaRPr lang="en-US" altLang="en-US" dirty="0"/>
          </a:p>
        </p:txBody>
      </p:sp>
      <p:sp>
        <p:nvSpPr>
          <p:cNvPr id="63490" name="Rectangle 2">
            <a:extLst>
              <a:ext uri="{FF2B5EF4-FFF2-40B4-BE49-F238E27FC236}">
                <a16:creationId xmlns:a16="http://schemas.microsoft.com/office/drawing/2014/main" id="{87C3881F-CD5C-0743-9834-4F6ED9201CCA}"/>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4A7F0299-A94D-354C-B9EF-68A8C861FE4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0" dirty="0">
                <a:latin typeface="Times New Roman" panose="02020603050405020304" pitchFamily="18" charset="0"/>
                <a:ea typeface="ＭＳ Ｐゴシック" panose="020B0600070205080204" pitchFamily="34" charset="-128"/>
              </a:rPr>
              <a:t>A charge pump is used between the phase detector and the loop filter. Its function is to convert the voltage fluctuations from the phase detector to current.</a:t>
            </a:r>
          </a:p>
        </p:txBody>
      </p:sp>
    </p:spTree>
    <p:extLst>
      <p:ext uri="{BB962C8B-B14F-4D97-AF65-F5344CB8AC3E}">
        <p14:creationId xmlns:p14="http://schemas.microsoft.com/office/powerpoint/2010/main" val="6311155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a:extLst>
              <a:ext uri="{FF2B5EF4-FFF2-40B4-BE49-F238E27FC236}">
                <a16:creationId xmlns:a16="http://schemas.microsoft.com/office/drawing/2014/main" id="{786CFB32-218F-5642-AAF3-00A4A79CCD0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AA5E838-E047-2B4C-B7D4-D9B9F03601C0}" type="slidenum">
              <a:rPr lang="en-US" altLang="en-US"/>
              <a:pPr>
                <a:spcBef>
                  <a:spcPct val="0"/>
                </a:spcBef>
              </a:pPr>
              <a:t>24</a:t>
            </a:fld>
            <a:endParaRPr lang="en-US" altLang="en-US" dirty="0"/>
          </a:p>
        </p:txBody>
      </p:sp>
      <p:sp>
        <p:nvSpPr>
          <p:cNvPr id="65538" name="Rectangle 2">
            <a:extLst>
              <a:ext uri="{FF2B5EF4-FFF2-40B4-BE49-F238E27FC236}">
                <a16:creationId xmlns:a16="http://schemas.microsoft.com/office/drawing/2014/main" id="{2AB688D8-E593-D84F-BB85-F2DE8BBD1651}"/>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181A0ABA-66B7-6E47-B44F-8383EBA1A94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sz="1200" b="0" i="0" kern="1200" dirty="0">
                <a:solidFill>
                  <a:schemeClr val="tx1"/>
                </a:solidFill>
                <a:effectLst/>
                <a:latin typeface="+mn-lt"/>
                <a:ea typeface="ＭＳ Ｐゴシック" charset="0"/>
                <a:cs typeface="ＭＳ Ｐゴシック" charset="0"/>
              </a:rPr>
              <a:t>One of the major functions of the loop filter is to remove high-frequency noise components from the phase detector output and outputs a voltage control for the Vco.</a:t>
            </a:r>
          </a:p>
          <a:p>
            <a:pPr eaLnBrk="1" hangingPunct="1"/>
            <a:endParaRPr lang="en-GB" altLang="en-US" sz="1200" b="0" i="0" kern="1200" dirty="0">
              <a:solidFill>
                <a:schemeClr val="tx1"/>
              </a:solidFill>
              <a:effectLst/>
              <a:latin typeface="+mn-lt"/>
              <a:ea typeface="ＭＳ Ｐゴシック" charset="0"/>
            </a:endParaRPr>
          </a:p>
          <a:p>
            <a:pPr eaLnBrk="1" hangingPunct="1"/>
            <a:endParaRPr lang="en-GB" altLang="en-US" sz="1200" b="0" i="0" kern="1200" dirty="0">
              <a:solidFill>
                <a:schemeClr val="tx1"/>
              </a:solidFill>
              <a:effectLst/>
              <a:latin typeface="+mn-lt"/>
              <a:ea typeface="ＭＳ Ｐゴシック" charset="0"/>
            </a:endParaRPr>
          </a:p>
          <a:p>
            <a:pPr eaLnBrk="1" hangingPunct="1"/>
            <a:endParaRPr lang="en-GB" altLang="en-US" sz="1200" b="0" i="0" kern="1200" dirty="0">
              <a:solidFill>
                <a:schemeClr val="tx1"/>
              </a:solidFill>
              <a:effectLst/>
              <a:latin typeface="+mn-lt"/>
              <a:ea typeface="ＭＳ Ｐゴシック" charset="0"/>
            </a:endParaRPr>
          </a:p>
          <a:p>
            <a:pPr eaLnBrk="1" hangingPunct="1"/>
            <a:endParaRPr lang="en-US" altLang="en-US" b="0"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0171941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a:extLst>
              <a:ext uri="{FF2B5EF4-FFF2-40B4-BE49-F238E27FC236}">
                <a16:creationId xmlns:a16="http://schemas.microsoft.com/office/drawing/2014/main" id="{BD43808F-E0D1-C340-A6EA-0C799AED942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DCE11E2-AA6F-984F-8E61-7CF9B6E95C06}" type="slidenum">
              <a:rPr lang="en-US" altLang="en-US"/>
              <a:pPr>
                <a:spcBef>
                  <a:spcPct val="0"/>
                </a:spcBef>
              </a:pPr>
              <a:t>25</a:t>
            </a:fld>
            <a:endParaRPr lang="en-US" altLang="en-US" dirty="0"/>
          </a:p>
        </p:txBody>
      </p:sp>
      <p:sp>
        <p:nvSpPr>
          <p:cNvPr id="67586" name="Rectangle 2">
            <a:extLst>
              <a:ext uri="{FF2B5EF4-FFF2-40B4-BE49-F238E27FC236}">
                <a16:creationId xmlns:a16="http://schemas.microsoft.com/office/drawing/2014/main" id="{C74DD69A-A29A-B341-9880-C99385246EF2}"/>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C06BD262-61CE-594A-BC84-2DB467DDD53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640219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a16="http://schemas.microsoft.com/office/drawing/2014/main" id="{857453B8-7FA0-C444-B749-1C504C92372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16731EA-D497-8146-977D-A07C2ECF6963}" type="slidenum">
              <a:rPr lang="en-US" altLang="en-US"/>
              <a:pPr>
                <a:spcBef>
                  <a:spcPct val="0"/>
                </a:spcBef>
              </a:pPr>
              <a:t>26</a:t>
            </a:fld>
            <a:endParaRPr lang="en-US" altLang="en-US" dirty="0"/>
          </a:p>
        </p:txBody>
      </p:sp>
      <p:sp>
        <p:nvSpPr>
          <p:cNvPr id="69634" name="Rectangle 2">
            <a:extLst>
              <a:ext uri="{FF2B5EF4-FFF2-40B4-BE49-F238E27FC236}">
                <a16:creationId xmlns:a16="http://schemas.microsoft.com/office/drawing/2014/main" id="{74BDE45E-B1E5-F244-A7DE-09007EA39217}"/>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04D61F92-3AA3-8045-88E4-CE2BF7AEC2B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A DLL negatively delays the input signal using series of delay elements whose delay effect can be controlled.</a:t>
            </a:r>
          </a:p>
        </p:txBody>
      </p:sp>
    </p:spTree>
    <p:extLst>
      <p:ext uri="{BB962C8B-B14F-4D97-AF65-F5344CB8AC3E}">
        <p14:creationId xmlns:p14="http://schemas.microsoft.com/office/powerpoint/2010/main" val="39897828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a:extLst>
              <a:ext uri="{FF2B5EF4-FFF2-40B4-BE49-F238E27FC236}">
                <a16:creationId xmlns:a16="http://schemas.microsoft.com/office/drawing/2014/main" id="{A2DF0BCE-D5E7-4941-869E-8FD2F35F5FE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FDCD8656-6133-5D48-880F-09CB591D079C}" type="slidenum">
              <a:rPr lang="en-US" altLang="en-US"/>
              <a:pPr>
                <a:spcBef>
                  <a:spcPct val="0"/>
                </a:spcBef>
              </a:pPr>
              <a:t>27</a:t>
            </a:fld>
            <a:endParaRPr lang="en-US" altLang="en-US" dirty="0"/>
          </a:p>
        </p:txBody>
      </p:sp>
      <p:sp>
        <p:nvSpPr>
          <p:cNvPr id="71682" name="Rectangle 2">
            <a:extLst>
              <a:ext uri="{FF2B5EF4-FFF2-40B4-BE49-F238E27FC236}">
                <a16:creationId xmlns:a16="http://schemas.microsoft.com/office/drawing/2014/main" id="{5E7955BA-C443-8444-9773-42BFB6B1A74E}"/>
              </a:ext>
            </a:extLst>
          </p:cNvPr>
          <p:cNvSpPr>
            <a:spLocks noGrp="1" noRot="1" noChangeAspect="1" noChangeArrowheads="1" noTextEdit="1"/>
          </p:cNvSpPr>
          <p:nvPr>
            <p:ph type="sldImg"/>
          </p:nvPr>
        </p:nvSpPr>
        <p:spPr>
          <a:ln/>
        </p:spPr>
      </p:sp>
      <p:sp>
        <p:nvSpPr>
          <p:cNvPr id="71683" name="Rectangle 3">
            <a:extLst>
              <a:ext uri="{FF2B5EF4-FFF2-40B4-BE49-F238E27FC236}">
                <a16:creationId xmlns:a16="http://schemas.microsoft.com/office/drawing/2014/main" id="{3477490E-1A76-994A-9DF0-1237661943D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Linear model shows that the output of the DLL is a delayed version of the input signal.</a:t>
            </a:r>
          </a:p>
        </p:txBody>
      </p:sp>
    </p:spTree>
    <p:extLst>
      <p:ext uri="{BB962C8B-B14F-4D97-AF65-F5344CB8AC3E}">
        <p14:creationId xmlns:p14="http://schemas.microsoft.com/office/powerpoint/2010/main" val="40523485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a:extLst>
              <a:ext uri="{FF2B5EF4-FFF2-40B4-BE49-F238E27FC236}">
                <a16:creationId xmlns:a16="http://schemas.microsoft.com/office/drawing/2014/main" id="{87BC9036-DE10-2841-81E1-63C994F1740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579E8BC-66A9-2844-B176-A2CB5F6C20A1}" type="slidenum">
              <a:rPr lang="en-US" altLang="en-US"/>
              <a:pPr>
                <a:spcBef>
                  <a:spcPct val="0"/>
                </a:spcBef>
              </a:pPr>
              <a:t>28</a:t>
            </a:fld>
            <a:endParaRPr lang="en-US" altLang="en-US" dirty="0"/>
          </a:p>
        </p:txBody>
      </p:sp>
      <p:sp>
        <p:nvSpPr>
          <p:cNvPr id="73730" name="Rectangle 2">
            <a:extLst>
              <a:ext uri="{FF2B5EF4-FFF2-40B4-BE49-F238E27FC236}">
                <a16:creationId xmlns:a16="http://schemas.microsoft.com/office/drawing/2014/main" id="{4BDD4733-88B9-FB47-8EAA-7DEBA69CFA9E}"/>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91B4D8DE-FFAB-334E-9BF2-070F14150A1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Slide talks about the delay line and shows that a change in control voltage results in a change in time of input to output (overall time of the delay elements).</a:t>
            </a:r>
          </a:p>
        </p:txBody>
      </p:sp>
    </p:spTree>
    <p:extLst>
      <p:ext uri="{BB962C8B-B14F-4D97-AF65-F5344CB8AC3E}">
        <p14:creationId xmlns:p14="http://schemas.microsoft.com/office/powerpoint/2010/main" val="28409362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a:extLst>
              <a:ext uri="{FF2B5EF4-FFF2-40B4-BE49-F238E27FC236}">
                <a16:creationId xmlns:a16="http://schemas.microsoft.com/office/drawing/2014/main" id="{C5CFCCE6-36A1-BA44-B7CF-891C2EF1F5E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180E465-541D-0C40-BCDA-DC732484D137}" type="slidenum">
              <a:rPr lang="en-US" altLang="en-US"/>
              <a:pPr>
                <a:spcBef>
                  <a:spcPct val="0"/>
                </a:spcBef>
              </a:pPr>
              <a:t>29</a:t>
            </a:fld>
            <a:endParaRPr lang="en-US" altLang="en-US" dirty="0"/>
          </a:p>
        </p:txBody>
      </p:sp>
      <p:sp>
        <p:nvSpPr>
          <p:cNvPr id="75778" name="Rectangle 2">
            <a:extLst>
              <a:ext uri="{FF2B5EF4-FFF2-40B4-BE49-F238E27FC236}">
                <a16:creationId xmlns:a16="http://schemas.microsoft.com/office/drawing/2014/main" id="{FA7C04E7-83E4-0944-8D77-079A80376651}"/>
              </a:ext>
            </a:extLst>
          </p:cNvPr>
          <p:cNvSpPr>
            <a:spLocks noGrp="1" noRot="1" noChangeAspect="1" noChangeArrowheads="1" noTextEdit="1"/>
          </p:cNvSpPr>
          <p:nvPr>
            <p:ph type="sldImg"/>
          </p:nvPr>
        </p:nvSpPr>
        <p:spPr>
          <a:ln/>
        </p:spPr>
      </p:sp>
      <p:sp>
        <p:nvSpPr>
          <p:cNvPr id="75779" name="Rectangle 3">
            <a:extLst>
              <a:ext uri="{FF2B5EF4-FFF2-40B4-BE49-F238E27FC236}">
                <a16:creationId xmlns:a16="http://schemas.microsoft.com/office/drawing/2014/main" id="{9069EEF8-FD13-6244-A4C2-7698AACC203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b="0" dirty="0">
                <a:latin typeface="Times New Roman" panose="02020603050405020304" pitchFamily="18" charset="0"/>
                <a:ea typeface="ＭＳ Ｐゴシック" panose="020B0600070205080204" pitchFamily="34" charset="-128"/>
              </a:rPr>
              <a:t>The phase detector compares the input signal and the output from the feedback function to determine the appropriate control signal to apply to the delay elements.</a:t>
            </a:r>
          </a:p>
          <a:p>
            <a:pPr eaLnBrk="1" hangingPunct="1"/>
            <a:r>
              <a:rPr lang="en-US" altLang="en-US" b="0" dirty="0">
                <a:latin typeface="Times New Roman" panose="02020603050405020304" pitchFamily="18" charset="0"/>
                <a:ea typeface="ＭＳ Ｐゴシック" panose="020B0600070205080204" pitchFamily="34" charset="-128"/>
              </a:rPr>
              <a:t>A charge pump is used between the phase detector and the loop filter. Its function is to convert the voltage fluctuations from the phase detector to current, which is then used to control the delay elements operation. </a:t>
            </a:r>
          </a:p>
          <a:p>
            <a:pPr eaLnBrk="1" hangingPunct="1"/>
            <a:endParaRPr lang="en-US" altLang="en-US" b="0"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325006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86FA3324-5261-B147-82F2-A74DD3A1310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203786C-6517-924A-AD6C-4F583F253D02}" type="slidenum">
              <a:rPr lang="en-US" altLang="en-US"/>
              <a:pPr>
                <a:spcBef>
                  <a:spcPct val="0"/>
                </a:spcBef>
              </a:pPr>
              <a:t>3</a:t>
            </a:fld>
            <a:endParaRPr lang="en-US" altLang="en-US" dirty="0"/>
          </a:p>
        </p:txBody>
      </p:sp>
      <p:sp>
        <p:nvSpPr>
          <p:cNvPr id="22530" name="Rectangle 2">
            <a:extLst>
              <a:ext uri="{FF2B5EF4-FFF2-40B4-BE49-F238E27FC236}">
                <a16:creationId xmlns:a16="http://schemas.microsoft.com/office/drawing/2014/main" id="{C3560A5E-7B5F-614C-8AC0-89B0AABE2FAE}"/>
              </a:ext>
            </a:extLst>
          </p:cNvPr>
          <p:cNvSpPr>
            <a:spLocks noGrp="1" noRot="1" noChangeAspect="1" noChangeArrowheads="1" noTextEdit="1"/>
          </p:cNvSpPr>
          <p:nvPr>
            <p:ph type="sldImg"/>
          </p:nvPr>
        </p:nvSpPr>
        <p:spPr>
          <a:xfrm>
            <a:off x="2341563" y="512763"/>
            <a:ext cx="4573587" cy="2573337"/>
          </a:xfrm>
          <a:ln/>
        </p:spPr>
      </p:sp>
      <p:sp>
        <p:nvSpPr>
          <p:cNvPr id="22531" name="Rectangle 3">
            <a:extLst>
              <a:ext uri="{FF2B5EF4-FFF2-40B4-BE49-F238E27FC236}">
                <a16:creationId xmlns:a16="http://schemas.microsoft.com/office/drawing/2014/main" id="{B3B0604B-FE1C-A042-9287-4BA4C3E0070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0" dirty="0">
                <a:latin typeface="Times New Roman" panose="02020603050405020304" pitchFamily="18" charset="0"/>
                <a:ea typeface="ＭＳ Ｐゴシック" panose="020B0600070205080204" pitchFamily="34" charset="-128"/>
              </a:rPr>
              <a:t>Good clock distribution network ensures that data signals are synchronized among synchronous datapaths to avoid skew.</a:t>
            </a:r>
          </a:p>
        </p:txBody>
      </p:sp>
    </p:spTree>
    <p:extLst>
      <p:ext uri="{BB962C8B-B14F-4D97-AF65-F5344CB8AC3E}">
        <p14:creationId xmlns:p14="http://schemas.microsoft.com/office/powerpoint/2010/main" val="31162422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77BD3BB8-AB57-954B-8294-FCCF13CB1A7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BBCB362-2352-5049-9221-E7954E644A1B}" type="slidenum">
              <a:rPr lang="en-US" altLang="en-US"/>
              <a:pPr>
                <a:spcBef>
                  <a:spcPct val="0"/>
                </a:spcBef>
              </a:pPr>
              <a:t>30</a:t>
            </a:fld>
            <a:endParaRPr lang="en-US" altLang="en-US" dirty="0"/>
          </a:p>
        </p:txBody>
      </p:sp>
      <p:sp>
        <p:nvSpPr>
          <p:cNvPr id="77826" name="Rectangle 2">
            <a:extLst>
              <a:ext uri="{FF2B5EF4-FFF2-40B4-BE49-F238E27FC236}">
                <a16:creationId xmlns:a16="http://schemas.microsoft.com/office/drawing/2014/main" id="{46CEA678-A607-C346-94B8-F82F29D2F558}"/>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EF3565C5-422D-EE44-9CA9-DB467530663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lang="en-GB" sz="1200" b="0" i="0" kern="1200" dirty="0">
                <a:solidFill>
                  <a:schemeClr val="tx1"/>
                </a:solidFill>
                <a:effectLst/>
                <a:latin typeface="+mn-lt"/>
                <a:ea typeface="ＭＳ Ｐゴシック" charset="0"/>
                <a:cs typeface="ＭＳ Ｐゴシック" charset="0"/>
              </a:rPr>
              <a:t>One of the major functions of the loop filter is to remove high-frequency noise components from the phase detector output and outputs a voltage control for the delay elements.</a:t>
            </a:r>
          </a:p>
          <a:p>
            <a:pPr eaLnBrk="1" hangingPunct="1"/>
            <a:endParaRPr lang="en-US" altLang="en-US" b="0"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9336717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16931439-85E9-A746-B758-5566754C617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30BBAFB-A0D3-D540-911F-3787DEA98719}" type="slidenum">
              <a:rPr lang="en-US" altLang="en-US"/>
              <a:pPr>
                <a:spcBef>
                  <a:spcPct val="0"/>
                </a:spcBef>
              </a:pPr>
              <a:t>31</a:t>
            </a:fld>
            <a:endParaRPr lang="en-US" altLang="en-US" dirty="0"/>
          </a:p>
        </p:txBody>
      </p:sp>
      <p:sp>
        <p:nvSpPr>
          <p:cNvPr id="79874" name="Rectangle 2">
            <a:extLst>
              <a:ext uri="{FF2B5EF4-FFF2-40B4-BE49-F238E27FC236}">
                <a16:creationId xmlns:a16="http://schemas.microsoft.com/office/drawing/2014/main" id="{64B0AC4A-BD32-7744-A1BF-F85C05475F93}"/>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26F89471-43E5-0A45-8539-C89E258BD2C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078375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34301F65-C3CF-C942-988E-501E89D8569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6F43B04-A644-9D41-92EB-16D9146596CC}" type="slidenum">
              <a:rPr lang="en-US" altLang="en-US"/>
              <a:pPr>
                <a:spcBef>
                  <a:spcPct val="0"/>
                </a:spcBef>
              </a:pPr>
              <a:t>4</a:t>
            </a:fld>
            <a:endParaRPr lang="en-US" altLang="en-US" dirty="0"/>
          </a:p>
        </p:txBody>
      </p:sp>
      <p:sp>
        <p:nvSpPr>
          <p:cNvPr id="24578" name="Rectangle 2">
            <a:extLst>
              <a:ext uri="{FF2B5EF4-FFF2-40B4-BE49-F238E27FC236}">
                <a16:creationId xmlns:a16="http://schemas.microsoft.com/office/drawing/2014/main" id="{C36FB717-66BD-8149-B11E-99C089E00443}"/>
              </a:ext>
            </a:extLst>
          </p:cNvPr>
          <p:cNvSpPr>
            <a:spLocks noGrp="1" noRot="1" noChangeAspect="1" noChangeArrowheads="1" noTextEdit="1"/>
          </p:cNvSpPr>
          <p:nvPr>
            <p:ph type="sldImg"/>
          </p:nvPr>
        </p:nvSpPr>
        <p:spPr>
          <a:xfrm>
            <a:off x="2341563" y="512763"/>
            <a:ext cx="4573587" cy="2573337"/>
          </a:xfrm>
          <a:ln/>
        </p:spPr>
      </p:sp>
      <p:sp>
        <p:nvSpPr>
          <p:cNvPr id="24579" name="Rectangle 3">
            <a:extLst>
              <a:ext uri="{FF2B5EF4-FFF2-40B4-BE49-F238E27FC236}">
                <a16:creationId xmlns:a16="http://schemas.microsoft.com/office/drawing/2014/main" id="{65232B91-AAED-3F43-B9C2-0726C08A6B3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Skew can be as a result of mismatched wires, mismatched buffers, gate delay</a:t>
            </a:r>
            <a:r>
              <a:rPr lang="en-US" altLang="en-US" b="1" dirty="0">
                <a:latin typeface="Times New Roman" panose="02020603050405020304" pitchFamily="18" charset="0"/>
                <a:ea typeface="ＭＳ Ｐゴシック" panose="020B0600070205080204" pitchFamily="34" charset="-128"/>
              </a:rPr>
              <a:t>,</a:t>
            </a:r>
            <a:r>
              <a:rPr lang="en-US" altLang="en-US" dirty="0">
                <a:latin typeface="Times New Roman" panose="02020603050405020304" pitchFamily="18" charset="0"/>
                <a:ea typeface="ＭＳ Ｐゴシック" panose="020B0600070205080204" pitchFamily="34" charset="-128"/>
              </a:rPr>
              <a:t> and variable loads</a:t>
            </a:r>
            <a:r>
              <a:rPr lang="en-US" altLang="en-US" b="1" dirty="0">
                <a:latin typeface="Times New Roman" panose="02020603050405020304" pitchFamily="18" charset="0"/>
                <a:ea typeface="ＭＳ Ｐゴシック" panose="020B0600070205080204" pitchFamily="34" charset="-128"/>
              </a:rPr>
              <a:t>,</a:t>
            </a:r>
            <a:r>
              <a:rPr lang="en-US" altLang="en-US" dirty="0">
                <a:latin typeface="Times New Roman" panose="02020603050405020304" pitchFamily="18" charset="0"/>
                <a:ea typeface="ＭＳ Ｐゴシック" panose="020B0600070205080204" pitchFamily="34" charset="-128"/>
              </a:rPr>
              <a:t> which may result delayed clock arrival times.</a:t>
            </a:r>
          </a:p>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995524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A86D2691-5A89-EA4C-9C1C-1198CFA9F09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049D077-D012-8F4A-9DCA-CAB20D23B5C0}" type="slidenum">
              <a:rPr lang="en-US" altLang="en-US"/>
              <a:pPr>
                <a:spcBef>
                  <a:spcPct val="0"/>
                </a:spcBef>
              </a:pPr>
              <a:t>5</a:t>
            </a:fld>
            <a:endParaRPr lang="en-US" altLang="en-US" dirty="0"/>
          </a:p>
        </p:txBody>
      </p:sp>
      <p:sp>
        <p:nvSpPr>
          <p:cNvPr id="26626" name="Rectangle 2">
            <a:extLst>
              <a:ext uri="{FF2B5EF4-FFF2-40B4-BE49-F238E27FC236}">
                <a16:creationId xmlns:a16="http://schemas.microsoft.com/office/drawing/2014/main" id="{AE51C924-11E8-7C45-AF71-5E100A231651}"/>
              </a:ext>
            </a:extLst>
          </p:cNvPr>
          <p:cNvSpPr>
            <a:spLocks noGrp="1" noRot="1" noChangeAspect="1" noChangeArrowheads="1" noTextEdit="1"/>
          </p:cNvSpPr>
          <p:nvPr>
            <p:ph type="sldImg"/>
          </p:nvPr>
        </p:nvSpPr>
        <p:spPr>
          <a:xfrm>
            <a:off x="2341563" y="512763"/>
            <a:ext cx="4573587" cy="2573337"/>
          </a:xfrm>
          <a:ln/>
        </p:spPr>
      </p:sp>
      <p:sp>
        <p:nvSpPr>
          <p:cNvPr id="26627" name="Rectangle 3">
            <a:extLst>
              <a:ext uri="{FF2B5EF4-FFF2-40B4-BE49-F238E27FC236}">
                <a16:creationId xmlns:a16="http://schemas.microsoft.com/office/drawing/2014/main" id="{008DF9C9-03F9-0D41-86D8-98C01120813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Skew adds to sequencing </a:t>
            </a:r>
            <a:r>
              <a:rPr lang="en-US" altLang="en-US" b="1" dirty="0">
                <a:latin typeface="Times New Roman" panose="02020603050405020304" pitchFamily="18" charset="0"/>
                <a:ea typeface="ＭＳ Ｐゴシック" panose="020B0600070205080204" pitchFamily="34" charset="-128"/>
              </a:rPr>
              <a:t>overhead </a:t>
            </a:r>
            <a:r>
              <a:rPr lang="en-US" altLang="en-US" dirty="0">
                <a:latin typeface="Times New Roman" panose="02020603050405020304" pitchFamily="18" charset="0"/>
                <a:ea typeface="ＭＳ Ｐゴシック" panose="020B0600070205080204" pitchFamily="34" charset="-128"/>
              </a:rPr>
              <a:t>and also increases hold time. Therefore, the aim would be to minimize  clock skew.</a:t>
            </a:r>
          </a:p>
        </p:txBody>
      </p:sp>
    </p:spTree>
    <p:extLst>
      <p:ext uri="{BB962C8B-B14F-4D97-AF65-F5344CB8AC3E}">
        <p14:creationId xmlns:p14="http://schemas.microsoft.com/office/powerpoint/2010/main" val="1652266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7810FAA4-B69B-0144-BD37-A79473F11DF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5E8EFEF-B198-854F-95AF-CF7515C43D6A}" type="slidenum">
              <a:rPr lang="en-US" altLang="en-US"/>
              <a:pPr>
                <a:spcBef>
                  <a:spcPct val="0"/>
                </a:spcBef>
              </a:pPr>
              <a:t>6</a:t>
            </a:fld>
            <a:endParaRPr lang="en-US" altLang="en-US" dirty="0"/>
          </a:p>
        </p:txBody>
      </p:sp>
      <p:sp>
        <p:nvSpPr>
          <p:cNvPr id="28674" name="Rectangle 2">
            <a:extLst>
              <a:ext uri="{FF2B5EF4-FFF2-40B4-BE49-F238E27FC236}">
                <a16:creationId xmlns:a16="http://schemas.microsoft.com/office/drawing/2014/main" id="{99386DA9-66D9-F14E-84F8-BCE661333EA4}"/>
              </a:ext>
            </a:extLst>
          </p:cNvPr>
          <p:cNvSpPr>
            <a:spLocks noGrp="1" noRot="1" noChangeAspect="1" noChangeArrowheads="1" noTextEdit="1"/>
          </p:cNvSpPr>
          <p:nvPr>
            <p:ph type="sldImg"/>
          </p:nvPr>
        </p:nvSpPr>
        <p:spPr>
          <a:xfrm>
            <a:off x="2341563" y="512763"/>
            <a:ext cx="4573587" cy="2573337"/>
          </a:xfrm>
          <a:ln/>
        </p:spPr>
      </p:sp>
      <p:sp>
        <p:nvSpPr>
          <p:cNvPr id="28675" name="Rectangle 3">
            <a:extLst>
              <a:ext uri="{FF2B5EF4-FFF2-40B4-BE49-F238E27FC236}">
                <a16:creationId xmlns:a16="http://schemas.microsoft.com/office/drawing/2014/main" id="{8CB49480-679D-5B4D-A371-3D1F779D063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Clock skew can be reduced by careful design of clock distribution network.</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Also, circuit structure can be chosen such that they are tolerant to clock skew.</a:t>
            </a:r>
          </a:p>
        </p:txBody>
      </p:sp>
    </p:spTree>
    <p:extLst>
      <p:ext uri="{BB962C8B-B14F-4D97-AF65-F5344CB8AC3E}">
        <p14:creationId xmlns:p14="http://schemas.microsoft.com/office/powerpoint/2010/main" val="4123279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5B23FF45-2367-0848-BAF1-A9BC0C95C27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A689187-F485-944D-AA2E-AC3FDCCA09E3}" type="slidenum">
              <a:rPr lang="en-US" altLang="en-US"/>
              <a:pPr>
                <a:spcBef>
                  <a:spcPct val="0"/>
                </a:spcBef>
              </a:pPr>
              <a:t>7</a:t>
            </a:fld>
            <a:endParaRPr lang="en-US" altLang="en-US" dirty="0"/>
          </a:p>
        </p:txBody>
      </p:sp>
      <p:sp>
        <p:nvSpPr>
          <p:cNvPr id="30722" name="Rectangle 2">
            <a:extLst>
              <a:ext uri="{FF2B5EF4-FFF2-40B4-BE49-F238E27FC236}">
                <a16:creationId xmlns:a16="http://schemas.microsoft.com/office/drawing/2014/main" id="{0600761A-C327-AC43-817D-FF7BEE56899A}"/>
              </a:ext>
            </a:extLst>
          </p:cNvPr>
          <p:cNvSpPr>
            <a:spLocks noGrp="1" noRot="1" noChangeAspect="1" noChangeArrowheads="1" noTextEdit="1"/>
          </p:cNvSpPr>
          <p:nvPr>
            <p:ph type="sldImg"/>
          </p:nvPr>
        </p:nvSpPr>
        <p:spPr>
          <a:xfrm>
            <a:off x="2341563" y="512763"/>
            <a:ext cx="4573587" cy="2573337"/>
          </a:xfrm>
          <a:ln/>
        </p:spPr>
      </p:sp>
      <p:sp>
        <p:nvSpPr>
          <p:cNvPr id="30723" name="Rectangle 3">
            <a:extLst>
              <a:ext uri="{FF2B5EF4-FFF2-40B4-BE49-F238E27FC236}">
                <a16:creationId xmlns:a16="http://schemas.microsoft.com/office/drawing/2014/main" id="{E0692A7B-1A21-3F48-80EB-26F80A3E45F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88301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C383A22D-DA53-3448-B379-9ACF9062445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9361E93B-8CDD-5443-B891-4DBFB980F0B9}" type="slidenum">
              <a:rPr lang="en-US" altLang="en-US"/>
              <a:pPr>
                <a:spcBef>
                  <a:spcPct val="0"/>
                </a:spcBef>
              </a:pPr>
              <a:t>8</a:t>
            </a:fld>
            <a:endParaRPr lang="en-US" altLang="en-US" dirty="0"/>
          </a:p>
        </p:txBody>
      </p:sp>
      <p:sp>
        <p:nvSpPr>
          <p:cNvPr id="32770" name="Rectangle 2">
            <a:extLst>
              <a:ext uri="{FF2B5EF4-FFF2-40B4-BE49-F238E27FC236}">
                <a16:creationId xmlns:a16="http://schemas.microsoft.com/office/drawing/2014/main" id="{1F57A356-1BF6-4A43-80D9-771DA8DD8F94}"/>
              </a:ext>
            </a:extLst>
          </p:cNvPr>
          <p:cNvSpPr>
            <a:spLocks noGrp="1" noRot="1" noChangeAspect="1" noChangeArrowheads="1" noTextEdit="1"/>
          </p:cNvSpPr>
          <p:nvPr>
            <p:ph type="sldImg"/>
          </p:nvPr>
        </p:nvSpPr>
        <p:spPr>
          <a:xfrm>
            <a:off x="2341563" y="512763"/>
            <a:ext cx="4573587" cy="2573337"/>
          </a:xfrm>
          <a:ln/>
        </p:spPr>
      </p:sp>
      <p:sp>
        <p:nvSpPr>
          <p:cNvPr id="32771" name="Rectangle 3">
            <a:extLst>
              <a:ext uri="{FF2B5EF4-FFF2-40B4-BE49-F238E27FC236}">
                <a16:creationId xmlns:a16="http://schemas.microsoft.com/office/drawing/2014/main" id="{36112871-AC92-874D-B231-531BA22048F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273182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BAA80A92-2A67-264F-BB59-A7ACB77026A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255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255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B185ADB-8760-C540-B901-C87A90A06ED2}" type="slidenum">
              <a:rPr lang="en-US" altLang="en-US"/>
              <a:pPr>
                <a:spcBef>
                  <a:spcPct val="0"/>
                </a:spcBef>
              </a:pPr>
              <a:t>9</a:t>
            </a:fld>
            <a:endParaRPr lang="en-US" altLang="en-US" dirty="0"/>
          </a:p>
        </p:txBody>
      </p:sp>
      <p:sp>
        <p:nvSpPr>
          <p:cNvPr id="34818" name="Rectangle 2">
            <a:extLst>
              <a:ext uri="{FF2B5EF4-FFF2-40B4-BE49-F238E27FC236}">
                <a16:creationId xmlns:a16="http://schemas.microsoft.com/office/drawing/2014/main" id="{555D10AC-EFE0-0C4F-90DC-FFAC1AE55D89}"/>
              </a:ext>
            </a:extLst>
          </p:cNvPr>
          <p:cNvSpPr>
            <a:spLocks noGrp="1" noRot="1" noChangeAspect="1" noChangeArrowheads="1" noTextEdit="1"/>
          </p:cNvSpPr>
          <p:nvPr>
            <p:ph type="sldImg"/>
          </p:nvPr>
        </p:nvSpPr>
        <p:spPr>
          <a:xfrm>
            <a:off x="2341563" y="512763"/>
            <a:ext cx="4573587" cy="2573337"/>
          </a:xfrm>
          <a:ln/>
        </p:spPr>
      </p:sp>
      <p:sp>
        <p:nvSpPr>
          <p:cNvPr id="34819" name="Rectangle 3">
            <a:extLst>
              <a:ext uri="{FF2B5EF4-FFF2-40B4-BE49-F238E27FC236}">
                <a16:creationId xmlns:a16="http://schemas.microsoft.com/office/drawing/2014/main" id="{57643426-C039-724E-97AA-378D90E6D45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dirty="0"/>
              <a:t>Alpha clock grids are divided into driver panes </a:t>
            </a:r>
          </a:p>
          <a:p>
            <a:pPr eaLnBrk="1" hangingPunct="1"/>
            <a:endParaRPr lang="en-GB" dirty="0"/>
          </a:p>
          <a:p>
            <a:pPr eaLnBrk="1" hangingPunct="1"/>
            <a:r>
              <a:rPr lang="en-GB" dirty="0"/>
              <a:t>– 21064 is a one driver pane clock grid</a:t>
            </a:r>
          </a:p>
          <a:p>
            <a:pPr eaLnBrk="1" hangingPunct="1"/>
            <a:r>
              <a:rPr lang="en-GB" dirty="0"/>
              <a:t>– 21164 is a two driver panes clock grid</a:t>
            </a:r>
          </a:p>
          <a:p>
            <a:pPr eaLnBrk="1" hangingPunct="1"/>
            <a:r>
              <a:rPr lang="en-GB" dirty="0"/>
              <a:t>– 21264 is a sixteen driver panes clock grid</a:t>
            </a:r>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754435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00480" y="476250"/>
            <a:ext cx="10412096"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6" y="1171111"/>
            <a:ext cx="11233151" cy="4086226"/>
          </a:xfrm>
          <a:prstGeom prst="rect">
            <a:avLst/>
          </a:prstGeom>
        </p:spPr>
        <p:txBody>
          <a:bodyPr/>
          <a:lstStyle>
            <a:lvl1pPr marL="308610" indent="-308610">
              <a:lnSpc>
                <a:spcPct val="100000"/>
              </a:lnSpc>
              <a:spcBef>
                <a:spcPts val="540"/>
              </a:spcBef>
              <a:spcAft>
                <a:spcPts val="0"/>
              </a:spcAft>
              <a:buClr>
                <a:srgbClr val="990000"/>
              </a:buClr>
              <a:buFont typeface="Arial" charset="0"/>
              <a:buChar char="•"/>
              <a:defRPr sz="2160">
                <a:solidFill>
                  <a:schemeClr val="tx2"/>
                </a:solidFill>
              </a:defRPr>
            </a:lvl1pPr>
            <a:lvl2pPr marL="605504">
              <a:lnSpc>
                <a:spcPct val="100000"/>
              </a:lnSpc>
              <a:spcAft>
                <a:spcPts val="0"/>
              </a:spcAft>
              <a:buClr>
                <a:srgbClr val="990000"/>
              </a:buClr>
              <a:defRPr sz="1800">
                <a:solidFill>
                  <a:schemeClr val="tx2"/>
                </a:solidFill>
              </a:defRPr>
            </a:lvl2pPr>
            <a:lvl3pPr marL="852392">
              <a:lnSpc>
                <a:spcPct val="100000"/>
              </a:lnSpc>
              <a:spcAft>
                <a:spcPts val="0"/>
              </a:spcAft>
              <a:buClr>
                <a:srgbClr val="990000"/>
              </a:buClr>
              <a:defRPr sz="1620">
                <a:solidFill>
                  <a:schemeClr val="tx2"/>
                </a:solidFill>
              </a:defRPr>
            </a:lvl3pPr>
            <a:lvl4pPr marL="1163861">
              <a:lnSpc>
                <a:spcPct val="100000"/>
              </a:lnSpc>
              <a:spcAft>
                <a:spcPts val="0"/>
              </a:spcAft>
              <a:buClr>
                <a:srgbClr val="990000"/>
              </a:buClr>
              <a:defRPr sz="1620">
                <a:solidFill>
                  <a:schemeClr val="tx2"/>
                </a:solidFill>
              </a:defRPr>
            </a:lvl4pPr>
            <a:lvl5pPr marL="1366742">
              <a:lnSpc>
                <a:spcPct val="100000"/>
              </a:lnSpc>
              <a:spcAft>
                <a:spcPts val="0"/>
              </a:spcAft>
              <a:buClr>
                <a:srgbClr val="990000"/>
              </a:buClr>
              <a:defRPr sz="162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309899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44" name="Text Placeholder 43"/>
          <p:cNvSpPr>
            <a:spLocks noGrp="1"/>
          </p:cNvSpPr>
          <p:nvPr>
            <p:ph type="body" sz="quarter" idx="13"/>
          </p:nvPr>
        </p:nvSpPr>
        <p:spPr>
          <a:xfrm>
            <a:off x="479426" y="991132"/>
            <a:ext cx="11233151" cy="344488"/>
          </a:xfrm>
        </p:spPr>
        <p:txBody>
          <a:bodyPr/>
          <a:lstStyle>
            <a:lvl1pPr marL="0" indent="0">
              <a:buNone/>
              <a:defRPr lang="en-US" sz="216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6" y="1554490"/>
            <a:ext cx="11233151" cy="4087104"/>
          </a:xfrm>
          <a:prstGeom prst="rect">
            <a:avLst/>
          </a:prstGeom>
        </p:spPr>
        <p:txBody>
          <a:bodyPr/>
          <a:lstStyle>
            <a:lvl1pPr marL="308610" indent="-308610">
              <a:lnSpc>
                <a:spcPct val="100000"/>
              </a:lnSpc>
              <a:spcBef>
                <a:spcPts val="540"/>
              </a:spcBef>
              <a:spcAft>
                <a:spcPts val="0"/>
              </a:spcAft>
              <a:buClr>
                <a:srgbClr val="990000"/>
              </a:buClr>
              <a:buFont typeface="Arial" charset="0"/>
              <a:buChar char="•"/>
              <a:defRPr sz="2160">
                <a:solidFill>
                  <a:schemeClr val="tx2"/>
                </a:solidFill>
              </a:defRPr>
            </a:lvl1pPr>
            <a:lvl2pPr>
              <a:lnSpc>
                <a:spcPct val="100000"/>
              </a:lnSpc>
              <a:spcAft>
                <a:spcPts val="0"/>
              </a:spcAft>
              <a:buClr>
                <a:srgbClr val="990000"/>
              </a:buClr>
              <a:defRPr sz="1800">
                <a:solidFill>
                  <a:schemeClr val="tx2"/>
                </a:solidFill>
              </a:defRPr>
            </a:lvl2pPr>
            <a:lvl3pPr>
              <a:lnSpc>
                <a:spcPct val="100000"/>
              </a:lnSpc>
              <a:spcAft>
                <a:spcPts val="0"/>
              </a:spcAft>
              <a:buClr>
                <a:srgbClr val="990000"/>
              </a:buClr>
              <a:defRPr>
                <a:solidFill>
                  <a:schemeClr val="tx2"/>
                </a:solidFill>
              </a:defRPr>
            </a:lvl3pPr>
            <a:lvl4pPr>
              <a:lnSpc>
                <a:spcPct val="100000"/>
              </a:lnSpc>
              <a:spcAft>
                <a:spcPts val="0"/>
              </a:spcAft>
              <a:buClr>
                <a:srgbClr val="990000"/>
              </a:buClr>
              <a:defRPr>
                <a:solidFill>
                  <a:schemeClr val="tx2"/>
                </a:solidFill>
              </a:defRPr>
            </a:lvl4pPr>
            <a:lvl5pPr>
              <a:lnSpc>
                <a:spcPct val="100000"/>
              </a:lnSpc>
              <a:spcAft>
                <a:spcPts val="0"/>
              </a:spcAft>
              <a:buClr>
                <a:srgbClr val="990000"/>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1">
            <a:extLst>
              <a:ext uri="{FF2B5EF4-FFF2-40B4-BE49-F238E27FC236}">
                <a16:creationId xmlns:a16="http://schemas.microsoft.com/office/drawing/2014/main" id="{83FA1F9A-E603-30EE-5D98-2984F93C5FDA}"/>
              </a:ext>
            </a:extLst>
          </p:cNvPr>
          <p:cNvSpPr>
            <a:spLocks noGrp="1"/>
          </p:cNvSpPr>
          <p:nvPr>
            <p:ph type="title" hasCustomPrompt="1"/>
          </p:nvPr>
        </p:nvSpPr>
        <p:spPr>
          <a:xfrm>
            <a:off x="1300480" y="476250"/>
            <a:ext cx="10412096" cy="654760"/>
          </a:xfrm>
        </p:spPr>
        <p:txBody>
          <a:bodyPr anchor="t"/>
          <a:lstStyle>
            <a:lvl1pPr>
              <a:defRPr b="0"/>
            </a:lvl1pPr>
          </a:lstStyle>
          <a:p>
            <a:r>
              <a:rPr lang="en-US" dirty="0"/>
              <a:t>Click to Edit Master Title Style</a:t>
            </a:r>
          </a:p>
        </p:txBody>
      </p:sp>
    </p:spTree>
    <p:extLst>
      <p:ext uri="{BB962C8B-B14F-4D97-AF65-F5344CB8AC3E}">
        <p14:creationId xmlns:p14="http://schemas.microsoft.com/office/powerpoint/2010/main" val="283492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425" y="1133061"/>
            <a:ext cx="11243088" cy="4600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536C1463-1F0A-4DBE-D9B1-ED687057A4EF}"/>
              </a:ext>
            </a:extLst>
          </p:cNvPr>
          <p:cNvSpPr>
            <a:spLocks noGrp="1"/>
          </p:cNvSpPr>
          <p:nvPr>
            <p:ph type="title" hasCustomPrompt="1"/>
          </p:nvPr>
        </p:nvSpPr>
        <p:spPr>
          <a:xfrm>
            <a:off x="1300480" y="476250"/>
            <a:ext cx="10412096" cy="654760"/>
          </a:xfrm>
        </p:spPr>
        <p:txBody>
          <a:bodyPr anchor="t"/>
          <a:lstStyle>
            <a:lvl1pPr>
              <a:defRPr b="0"/>
            </a:lvl1pPr>
          </a:lstStyle>
          <a:p>
            <a:r>
              <a:rPr lang="en-US" dirty="0"/>
              <a:t>Click to Edit Master Title Style</a:t>
            </a:r>
          </a:p>
        </p:txBody>
      </p:sp>
    </p:spTree>
    <p:extLst>
      <p:ext uri="{BB962C8B-B14F-4D97-AF65-F5344CB8AC3E}">
        <p14:creationId xmlns:p14="http://schemas.microsoft.com/office/powerpoint/2010/main" val="963838618"/>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Placeholder 6"/>
          <p:cNvSpPr>
            <a:spLocks noGrp="1"/>
          </p:cNvSpPr>
          <p:nvPr>
            <p:ph type="title"/>
          </p:nvPr>
        </p:nvSpPr>
        <p:spPr>
          <a:xfrm>
            <a:off x="609600" y="3064661"/>
            <a:ext cx="10972800" cy="1143000"/>
          </a:xfrm>
          <a:prstGeom prst="rect">
            <a:avLst/>
          </a:prstGeom>
        </p:spPr>
        <p:txBody>
          <a:bodyPr vert="horz" lIns="91440" tIns="45720" rIns="91440" bIns="45720" rtlCol="0" anchor="ctr">
            <a:normAutofit/>
          </a:bodyPr>
          <a:lstStyle/>
          <a:p>
            <a:r>
              <a:rPr lang="en-US" dirty="0"/>
              <a:t>Click to Enter Title Here</a:t>
            </a:r>
          </a:p>
        </p:txBody>
      </p:sp>
      <p:sp>
        <p:nvSpPr>
          <p:cNvPr id="10" name="Text Placeholder 9"/>
          <p:cNvSpPr>
            <a:spLocks noGrp="1"/>
          </p:cNvSpPr>
          <p:nvPr>
            <p:ph type="body" sz="quarter" idx="10" hasCustomPrompt="1"/>
          </p:nvPr>
        </p:nvSpPr>
        <p:spPr>
          <a:xfrm>
            <a:off x="611718" y="4656104"/>
            <a:ext cx="10964333" cy="1333500"/>
          </a:xfrm>
          <a:prstGeom prst="rect">
            <a:avLst/>
          </a:prstGeom>
        </p:spPr>
        <p:txBody>
          <a:bodyPr/>
          <a:lstStyle/>
          <a:p>
            <a:pPr lvl="0"/>
            <a:r>
              <a:rPr lang="en-US" dirty="0"/>
              <a:t>Click to Enter Name Here</a:t>
            </a:r>
          </a:p>
        </p:txBody>
      </p:sp>
    </p:spTree>
    <p:extLst>
      <p:ext uri="{BB962C8B-B14F-4D97-AF65-F5344CB8AC3E}">
        <p14:creationId xmlns:p14="http://schemas.microsoft.com/office/powerpoint/2010/main" val="2686764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10363200" cy="685800"/>
          </a:xfrm>
        </p:spPr>
        <p:txBody>
          <a:bodyPr/>
          <a:lstStyle/>
          <a:p>
            <a:r>
              <a:rPr lang="en-US"/>
              <a:t>Click to edit Master title style</a:t>
            </a:r>
          </a:p>
        </p:txBody>
      </p:sp>
      <p:sp>
        <p:nvSpPr>
          <p:cNvPr id="3" name="Text Placeholder 2"/>
          <p:cNvSpPr>
            <a:spLocks noGrp="1"/>
          </p:cNvSpPr>
          <p:nvPr>
            <p:ph type="body" sz="half" idx="1"/>
          </p:nvPr>
        </p:nvSpPr>
        <p:spPr>
          <a:xfrm>
            <a:off x="914400" y="1524000"/>
            <a:ext cx="508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524000"/>
            <a:ext cx="508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DD6920D3-A893-6448-A29D-9D613B13BD76}"/>
              </a:ext>
            </a:extLst>
          </p:cNvPr>
          <p:cNvSpPr>
            <a:spLocks noGrp="1" noChangeArrowheads="1"/>
          </p:cNvSpPr>
          <p:nvPr>
            <p:ph type="ftr" sz="quarter" idx="10"/>
          </p:nvPr>
        </p:nvSpPr>
        <p:spPr>
          <a:ln/>
        </p:spPr>
        <p:txBody>
          <a:bodyPr/>
          <a:lstStyle>
            <a:lvl1pPr>
              <a:defRPr/>
            </a:lvl1pPr>
          </a:lstStyle>
          <a:p>
            <a:pPr>
              <a:defRPr/>
            </a:pPr>
            <a:r>
              <a:rPr lang="en-US" dirty="0"/>
              <a:t>11: Sequential Circuits</a:t>
            </a:r>
          </a:p>
        </p:txBody>
      </p:sp>
      <p:sp>
        <p:nvSpPr>
          <p:cNvPr id="6" name="Rectangle 6">
            <a:extLst>
              <a:ext uri="{FF2B5EF4-FFF2-40B4-BE49-F238E27FC236}">
                <a16:creationId xmlns:a16="http://schemas.microsoft.com/office/drawing/2014/main" id="{E1CF7209-C8DA-6845-B918-39359FDBDDB4}"/>
              </a:ext>
            </a:extLst>
          </p:cNvPr>
          <p:cNvSpPr>
            <a:spLocks noGrp="1" noChangeArrowheads="1"/>
          </p:cNvSpPr>
          <p:nvPr>
            <p:ph type="sldNum" sz="quarter" idx="11"/>
          </p:nvPr>
        </p:nvSpPr>
        <p:spPr>
          <a:ln/>
        </p:spPr>
        <p:txBody>
          <a:bodyPr/>
          <a:lstStyle>
            <a:lvl1pPr>
              <a:defRPr/>
            </a:lvl1pPr>
          </a:lstStyle>
          <a:p>
            <a:pPr>
              <a:defRPr/>
            </a:pPr>
            <a:fld id="{A129E9DC-D039-5B48-8BFB-7E5894F9D4B6}" type="slidenum">
              <a:rPr lang="en-US" altLang="en-US"/>
              <a:pPr>
                <a:defRPr/>
              </a:pPr>
              <a:t>‹#›</a:t>
            </a:fld>
            <a:endParaRPr lang="en-US" altLang="en-US" dirty="0"/>
          </a:p>
        </p:txBody>
      </p:sp>
    </p:spTree>
    <p:extLst>
      <p:ext uri="{BB962C8B-B14F-4D97-AF65-F5344CB8AC3E}">
        <p14:creationId xmlns:p14="http://schemas.microsoft.com/office/powerpoint/2010/main" val="4195627079"/>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10363200" cy="685800"/>
          </a:xfrm>
        </p:spPr>
        <p:txBody>
          <a:bodyPr/>
          <a:lstStyle/>
          <a:p>
            <a:r>
              <a:rPr lang="en-US"/>
              <a:t>Click to edit Master title style</a:t>
            </a:r>
          </a:p>
        </p:txBody>
      </p:sp>
      <p:sp>
        <p:nvSpPr>
          <p:cNvPr id="3" name="Text Placeholder 2"/>
          <p:cNvSpPr>
            <a:spLocks noGrp="1"/>
          </p:cNvSpPr>
          <p:nvPr>
            <p:ph type="body" sz="half" idx="1"/>
          </p:nvPr>
        </p:nvSpPr>
        <p:spPr>
          <a:xfrm>
            <a:off x="914400" y="1524000"/>
            <a:ext cx="508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524000"/>
            <a:ext cx="50800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886200"/>
            <a:ext cx="50800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8C162DE1-B970-F945-B4B0-85301523C178}"/>
              </a:ext>
            </a:extLst>
          </p:cNvPr>
          <p:cNvSpPr>
            <a:spLocks noGrp="1" noChangeArrowheads="1"/>
          </p:cNvSpPr>
          <p:nvPr>
            <p:ph type="ftr" sz="quarter" idx="10"/>
          </p:nvPr>
        </p:nvSpPr>
        <p:spPr>
          <a:ln/>
        </p:spPr>
        <p:txBody>
          <a:bodyPr/>
          <a:lstStyle>
            <a:lvl1pPr>
              <a:defRPr/>
            </a:lvl1pPr>
          </a:lstStyle>
          <a:p>
            <a:pPr>
              <a:defRPr/>
            </a:pPr>
            <a:r>
              <a:rPr lang="en-US" dirty="0"/>
              <a:t>14: Wires</a:t>
            </a:r>
          </a:p>
        </p:txBody>
      </p:sp>
      <p:sp>
        <p:nvSpPr>
          <p:cNvPr id="7" name="Rectangle 6">
            <a:extLst>
              <a:ext uri="{FF2B5EF4-FFF2-40B4-BE49-F238E27FC236}">
                <a16:creationId xmlns:a16="http://schemas.microsoft.com/office/drawing/2014/main" id="{3FC79643-D10F-5F4E-95E4-A6C0BAEED3AD}"/>
              </a:ext>
            </a:extLst>
          </p:cNvPr>
          <p:cNvSpPr>
            <a:spLocks noGrp="1" noChangeArrowheads="1"/>
          </p:cNvSpPr>
          <p:nvPr>
            <p:ph type="sldNum" sz="quarter" idx="11"/>
          </p:nvPr>
        </p:nvSpPr>
        <p:spPr>
          <a:ln/>
        </p:spPr>
        <p:txBody>
          <a:bodyPr/>
          <a:lstStyle>
            <a:lvl1pPr>
              <a:defRPr/>
            </a:lvl1pPr>
          </a:lstStyle>
          <a:p>
            <a:fld id="{617B4050-F7C6-8145-BC16-FBAB4A38C789}" type="slidenum">
              <a:rPr lang="en-US" altLang="en-US"/>
              <a:pPr/>
              <a:t>‹#›</a:t>
            </a:fld>
            <a:endParaRPr lang="en-US" altLang="en-US" dirty="0"/>
          </a:p>
        </p:txBody>
      </p:sp>
    </p:spTree>
    <p:extLst>
      <p:ext uri="{BB962C8B-B14F-4D97-AF65-F5344CB8AC3E}">
        <p14:creationId xmlns:p14="http://schemas.microsoft.com/office/powerpoint/2010/main" val="1775430215"/>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77258" y="478301"/>
            <a:ext cx="10435319" cy="654760"/>
          </a:xfrm>
          <a:prstGeom prst="rect">
            <a:avLst/>
          </a:prstGeom>
        </p:spPr>
        <p:txBody>
          <a:bodyPr vert="horz" lIns="0" tIns="0" rIns="0" bIns="0" rtlCol="0" anchor="t">
            <a:noAutofit/>
          </a:bodyPr>
          <a:lstStyle/>
          <a:p>
            <a:r>
              <a:rPr lang="en-US" dirty="0"/>
              <a:t>Click to edit Master title style</a:t>
            </a:r>
          </a:p>
        </p:txBody>
      </p:sp>
      <p:sp>
        <p:nvSpPr>
          <p:cNvPr id="1029" name="TextBox 26"/>
          <p:cNvSpPr txBox="1">
            <a:spLocks noChangeArrowheads="1"/>
          </p:cNvSpPr>
          <p:nvPr userDrawn="1"/>
        </p:nvSpPr>
        <p:spPr bwMode="auto">
          <a:xfrm>
            <a:off x="492124" y="6410644"/>
            <a:ext cx="312739" cy="124650"/>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540"/>
              </a:spcAft>
              <a:buFont typeface="Arial" charset="0"/>
              <a:buNone/>
              <a:defRPr/>
            </a:pPr>
            <a:fld id="{2682C2D1-8EA8-E748-B66F-74D4D53CF8F8}" type="slidenum">
              <a:rPr lang="en-US" altLang="en-US" sz="900" smtClean="0">
                <a:solidFill>
                  <a:srgbClr val="7F7F7F"/>
                </a:solidFill>
              </a:rPr>
              <a:pPr eaLnBrk="1" hangingPunct="1">
                <a:lnSpc>
                  <a:spcPct val="90000"/>
                </a:lnSpc>
                <a:spcAft>
                  <a:spcPts val="540"/>
                </a:spcAft>
                <a:buFont typeface="Arial" charset="0"/>
                <a:buNone/>
                <a:defRPr/>
              </a:pPr>
              <a:t>‹#›</a:t>
            </a:fld>
            <a:endParaRPr lang="en-US" altLang="en-US" sz="90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60099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20"/>
          <p:cNvSpPr txBox="1">
            <a:spLocks noChangeArrowheads="1"/>
          </p:cNvSpPr>
          <p:nvPr userDrawn="1"/>
        </p:nvSpPr>
        <p:spPr bwMode="auto">
          <a:xfrm>
            <a:off x="982665" y="6413179"/>
            <a:ext cx="1561617" cy="124650"/>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540"/>
              </a:spcAft>
              <a:buFont typeface="Arial" charset="0"/>
              <a:buNone/>
              <a:defRPr/>
            </a:pPr>
            <a:r>
              <a:rPr lang="en-US" altLang="en-US" sz="900">
                <a:solidFill>
                  <a:srgbClr val="7F7F7F"/>
                </a:solidFill>
              </a:rPr>
              <a:t>© 2020 Arm Limited </a:t>
            </a:r>
          </a:p>
        </p:txBody>
      </p:sp>
      <p:pic>
        <p:nvPicPr>
          <p:cNvPr id="3" name="Picture 2">
            <a:extLst>
              <a:ext uri="{FF2B5EF4-FFF2-40B4-BE49-F238E27FC236}">
                <a16:creationId xmlns:a16="http://schemas.microsoft.com/office/drawing/2014/main" id="{9A012347-3565-314A-935A-F06376FE34D5}"/>
              </a:ext>
            </a:extLst>
          </p:cNvPr>
          <p:cNvPicPr>
            <a:picLocks noChangeAspect="1"/>
          </p:cNvPicPr>
          <p:nvPr userDrawn="1"/>
        </p:nvPicPr>
        <p:blipFill>
          <a:blip r:embed="rId8"/>
          <a:stretch>
            <a:fillRect/>
          </a:stretch>
        </p:blipFill>
        <p:spPr>
          <a:xfrm>
            <a:off x="10938721" y="6378893"/>
            <a:ext cx="774267" cy="236834"/>
          </a:xfrm>
          <a:prstGeom prst="rect">
            <a:avLst/>
          </a:prstGeom>
        </p:spPr>
      </p:pic>
      <p:pic>
        <p:nvPicPr>
          <p:cNvPr id="4" name="Picture 3" descr="A black and white logo&#10;&#10;Description automatically generated">
            <a:extLst>
              <a:ext uri="{FF2B5EF4-FFF2-40B4-BE49-F238E27FC236}">
                <a16:creationId xmlns:a16="http://schemas.microsoft.com/office/drawing/2014/main" id="{4AB2B416-43B6-0517-6622-696EE085B405}"/>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36043" y="6161560"/>
            <a:ext cx="3776131" cy="645193"/>
          </a:xfrm>
          <a:prstGeom prst="rect">
            <a:avLst/>
          </a:prstGeom>
        </p:spPr>
      </p:pic>
      <p:sp>
        <p:nvSpPr>
          <p:cNvPr id="5" name="Rectangle 4">
            <a:extLst>
              <a:ext uri="{FF2B5EF4-FFF2-40B4-BE49-F238E27FC236}">
                <a16:creationId xmlns:a16="http://schemas.microsoft.com/office/drawing/2014/main" id="{806FE385-4105-D07A-642D-69D4DFFCA166}"/>
              </a:ext>
            </a:extLst>
          </p:cNvPr>
          <p:cNvSpPr/>
          <p:nvPr userDrawn="1"/>
        </p:nvSpPr>
        <p:spPr>
          <a:xfrm>
            <a:off x="163569" y="-1836844"/>
            <a:ext cx="977953" cy="2841024"/>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7463770-89F6-7D91-968B-6C9122741211}"/>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210937" y="-361258"/>
            <a:ext cx="1718861" cy="1698956"/>
          </a:xfrm>
          <a:prstGeom prst="rect">
            <a:avLst/>
          </a:prstGeom>
        </p:spPr>
      </p:pic>
    </p:spTree>
    <p:extLst>
      <p:ext uri="{BB962C8B-B14F-4D97-AF65-F5344CB8AC3E}">
        <p14:creationId xmlns:p14="http://schemas.microsoft.com/office/powerpoint/2010/main" val="2705789198"/>
      </p:ext>
    </p:extLst>
  </p:cSld>
  <p:clrMap bg1="lt1" tx1="dk1" bg2="lt2" tx2="dk2" accent1="accent1" accent2="accent2" accent3="accent3" accent4="accent4" accent5="accent5" accent6="accent6" hlink="hlink" folHlink="folHlink"/>
  <p:sldLayoutIdLst>
    <p:sldLayoutId id="2147485515" r:id="rId1"/>
    <p:sldLayoutId id="2147485516" r:id="rId2"/>
    <p:sldLayoutId id="2147485517" r:id="rId3"/>
    <p:sldLayoutId id="2147485518" r:id="rId4"/>
    <p:sldLayoutId id="2147485519" r:id="rId5"/>
    <p:sldLayoutId id="2147485520" r:id="rId6"/>
  </p:sldLayoutIdLst>
  <p:hf sldNum="0" hdr="0" ftr="0" dt="0"/>
  <p:txStyles>
    <p:titleStyle>
      <a:lvl1pPr algn="l" rtl="0" eaLnBrk="1" fontAlgn="base" hangingPunct="1">
        <a:lnSpc>
          <a:spcPct val="85000"/>
        </a:lnSpc>
        <a:spcBef>
          <a:spcPct val="0"/>
        </a:spcBef>
        <a:spcAft>
          <a:spcPct val="0"/>
        </a:spcAft>
        <a:defRPr sz="3240" b="0" kern="1200" spc="-46">
          <a:solidFill>
            <a:srgbClr val="990000"/>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5pPr>
      <a:lvl6pPr marL="411480" algn="l" rtl="0" eaLnBrk="1" fontAlgn="base" hangingPunct="1">
        <a:lnSpc>
          <a:spcPct val="85000"/>
        </a:lnSpc>
        <a:spcBef>
          <a:spcPct val="0"/>
        </a:spcBef>
        <a:spcAft>
          <a:spcPct val="0"/>
        </a:spcAft>
        <a:defRPr sz="3240" b="1">
          <a:solidFill>
            <a:schemeClr val="accent1"/>
          </a:solidFill>
          <a:latin typeface="Calibri" charset="0"/>
        </a:defRPr>
      </a:lvl6pPr>
      <a:lvl7pPr marL="822960" algn="l" rtl="0" eaLnBrk="1" fontAlgn="base" hangingPunct="1">
        <a:lnSpc>
          <a:spcPct val="85000"/>
        </a:lnSpc>
        <a:spcBef>
          <a:spcPct val="0"/>
        </a:spcBef>
        <a:spcAft>
          <a:spcPct val="0"/>
        </a:spcAft>
        <a:defRPr sz="3240" b="1">
          <a:solidFill>
            <a:schemeClr val="accent1"/>
          </a:solidFill>
          <a:latin typeface="Calibri" charset="0"/>
        </a:defRPr>
      </a:lvl7pPr>
      <a:lvl8pPr marL="1234440" algn="l" rtl="0" eaLnBrk="1" fontAlgn="base" hangingPunct="1">
        <a:lnSpc>
          <a:spcPct val="85000"/>
        </a:lnSpc>
        <a:spcBef>
          <a:spcPct val="0"/>
        </a:spcBef>
        <a:spcAft>
          <a:spcPct val="0"/>
        </a:spcAft>
        <a:defRPr sz="3240" b="1">
          <a:solidFill>
            <a:schemeClr val="accent1"/>
          </a:solidFill>
          <a:latin typeface="Calibri" charset="0"/>
        </a:defRPr>
      </a:lvl8pPr>
      <a:lvl9pPr marL="1645920" algn="l" rtl="0" eaLnBrk="1" fontAlgn="base" hangingPunct="1">
        <a:lnSpc>
          <a:spcPct val="85000"/>
        </a:lnSpc>
        <a:spcBef>
          <a:spcPct val="0"/>
        </a:spcBef>
        <a:spcAft>
          <a:spcPct val="0"/>
        </a:spcAft>
        <a:defRPr sz="3240" b="1">
          <a:solidFill>
            <a:schemeClr val="accent1"/>
          </a:solidFill>
          <a:latin typeface="Calibri" charset="0"/>
        </a:defRPr>
      </a:lvl9pPr>
    </p:titleStyle>
    <p:bodyStyle>
      <a:lvl1pPr marL="308610" indent="-308610" algn="l" rtl="0" eaLnBrk="1" fontAlgn="base" hangingPunct="1">
        <a:lnSpc>
          <a:spcPct val="100000"/>
        </a:lnSpc>
        <a:spcBef>
          <a:spcPts val="540"/>
        </a:spcBef>
        <a:spcAft>
          <a:spcPts val="0"/>
        </a:spcAft>
        <a:buClr>
          <a:srgbClr val="990000"/>
        </a:buClr>
        <a:buFont typeface="Arial" charset="0"/>
        <a:buChar char="•"/>
        <a:defRPr sz="2160" kern="1200">
          <a:solidFill>
            <a:schemeClr val="tx2"/>
          </a:solidFill>
          <a:latin typeface="+mn-lt"/>
          <a:ea typeface="ＭＳ Ｐゴシック" charset="0"/>
          <a:cs typeface="ＭＳ Ｐゴシック" charset="0"/>
        </a:defRPr>
      </a:lvl1pPr>
      <a:lvl2pPr marL="523208" indent="-150019" algn="l" rtl="0" eaLnBrk="1" fontAlgn="base" hangingPunct="1">
        <a:lnSpc>
          <a:spcPct val="100000"/>
        </a:lnSpc>
        <a:spcBef>
          <a:spcPts val="0"/>
        </a:spcBef>
        <a:spcAft>
          <a:spcPts val="0"/>
        </a:spcAft>
        <a:buClr>
          <a:srgbClr val="990000"/>
        </a:buClr>
        <a:buSzPct val="80000"/>
        <a:buFont typeface="Arial" charset="0"/>
        <a:buChar char="•"/>
        <a:defRPr sz="1800" kern="1200">
          <a:solidFill>
            <a:srgbClr val="383838"/>
          </a:solidFill>
          <a:latin typeface="+mn-lt"/>
          <a:ea typeface="ＭＳ Ｐゴシック" charset="0"/>
          <a:cs typeface="+mn-cs"/>
        </a:defRPr>
      </a:lvl2pPr>
      <a:lvl3pPr marL="770096" indent="-150019" algn="l" rtl="0" eaLnBrk="1" fontAlgn="base" hangingPunct="1">
        <a:lnSpc>
          <a:spcPct val="100000"/>
        </a:lnSpc>
        <a:spcBef>
          <a:spcPts val="0"/>
        </a:spcBef>
        <a:spcAft>
          <a:spcPts val="0"/>
        </a:spcAft>
        <a:buClr>
          <a:srgbClr val="990000"/>
        </a:buClr>
        <a:buSzPct val="80000"/>
        <a:buFont typeface="Calibri" charset="0"/>
        <a:buChar char="–"/>
        <a:defRPr kern="1200">
          <a:solidFill>
            <a:srgbClr val="383838"/>
          </a:solidFill>
          <a:latin typeface="+mn-lt"/>
          <a:ea typeface="ＭＳ Ｐゴシック" charset="0"/>
          <a:cs typeface="+mn-cs"/>
        </a:defRPr>
      </a:lvl3pPr>
      <a:lvl4pPr marL="1081565" indent="-155735" algn="l" rtl="0" eaLnBrk="1" fontAlgn="base" hangingPunct="1">
        <a:lnSpc>
          <a:spcPct val="100000"/>
        </a:lnSpc>
        <a:spcBef>
          <a:spcPts val="0"/>
        </a:spcBef>
        <a:spcAft>
          <a:spcPts val="0"/>
        </a:spcAft>
        <a:buClr>
          <a:srgbClr val="990000"/>
        </a:buClr>
        <a:buSzPct val="80000"/>
        <a:buFont typeface="Wingdings" charset="2"/>
        <a:buChar char="§"/>
        <a:defRPr kern="1200">
          <a:solidFill>
            <a:srgbClr val="383838"/>
          </a:solidFill>
          <a:latin typeface="+mn-lt"/>
          <a:ea typeface="ＭＳ Ｐゴシック" charset="0"/>
          <a:cs typeface="+mn-cs"/>
        </a:defRPr>
      </a:lvl4pPr>
      <a:lvl5pPr marL="1284446" indent="-151447" algn="l" rtl="0" eaLnBrk="1" fontAlgn="base" hangingPunct="1">
        <a:lnSpc>
          <a:spcPct val="100000"/>
        </a:lnSpc>
        <a:spcBef>
          <a:spcPts val="0"/>
        </a:spcBef>
        <a:spcAft>
          <a:spcPts val="0"/>
        </a:spcAft>
        <a:buClr>
          <a:srgbClr val="990000"/>
        </a:buClr>
        <a:buSzPct val="80000"/>
        <a:buFont typeface="Calibri" charset="0"/>
        <a:buChar char="–"/>
        <a:defRPr kern="1200">
          <a:solidFill>
            <a:srgbClr val="383838"/>
          </a:solidFill>
          <a:latin typeface="+mn-lt"/>
          <a:ea typeface="ＭＳ Ｐゴシック" charset="0"/>
          <a:cs typeface="+mn-cs"/>
        </a:defRPr>
      </a:lvl5pPr>
      <a:lvl6pPr marL="1489558" indent="-148133" algn="l" defTabSz="82296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440" kern="1200" dirty="0" smtClean="0">
          <a:solidFill>
            <a:srgbClr val="383838"/>
          </a:solidFill>
          <a:latin typeface="+mn-lt"/>
          <a:ea typeface="+mn-ea"/>
          <a:cs typeface="+mn-cs"/>
        </a:defRPr>
      </a:lvl6pPr>
      <a:lvl7pPr marL="1695298" indent="-148133" algn="l" defTabSz="82296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440" kern="1200" dirty="0" smtClean="0">
          <a:solidFill>
            <a:srgbClr val="383838"/>
          </a:solidFill>
          <a:latin typeface="+mn-lt"/>
          <a:ea typeface="+mn-ea"/>
          <a:cs typeface="+mn-cs"/>
        </a:defRPr>
      </a:lvl7pPr>
      <a:lvl8pPr marL="1901038" indent="-148133" algn="l" defTabSz="82296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440" kern="1200" dirty="0" smtClean="0">
          <a:solidFill>
            <a:srgbClr val="383838"/>
          </a:solidFill>
          <a:latin typeface="+mn-lt"/>
          <a:ea typeface="+mn-ea"/>
          <a:cs typeface="+mn-cs"/>
        </a:defRPr>
      </a:lvl8pPr>
      <a:lvl9pPr marL="2106778" indent="-148133" algn="l" defTabSz="82296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440" kern="1200" dirty="0" smtClean="0">
          <a:solidFill>
            <a:srgbClr val="383838"/>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dlovele@iu.edu"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4.bin"/><Relationship Id="rId7"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3.emf"/><Relationship Id="rId5" Type="http://schemas.openxmlformats.org/officeDocument/2006/relationships/oleObject" Target="../embeddings/oleObject5.bin"/><Relationship Id="rId4" Type="http://schemas.openxmlformats.org/officeDocument/2006/relationships/image" Target="../media/image12.emf"/><Relationship Id="rId9" Type="http://schemas.openxmlformats.org/officeDocument/2006/relationships/image" Target="../media/image15.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24.emf"/><Relationship Id="rId4"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emf"/></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image" Target="../media/image29.png"/><Relationship Id="rId5" Type="http://schemas.openxmlformats.org/officeDocument/2006/relationships/image" Target="../media/image28.emf"/><Relationship Id="rId4" Type="http://schemas.openxmlformats.org/officeDocument/2006/relationships/oleObject" Target="../embeddings/oleObject10.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31.emf"/><Relationship Id="rId5" Type="http://schemas.openxmlformats.org/officeDocument/2006/relationships/oleObject" Target="../embeddings/oleObject12.bin"/><Relationship Id="rId4" Type="http://schemas.openxmlformats.org/officeDocument/2006/relationships/image" Target="../media/image30.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28.xml"/><Relationship Id="rId1" Type="http://schemas.openxmlformats.org/officeDocument/2006/relationships/slideLayout" Target="../slideLayouts/slideLayout5.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29.xml"/><Relationship Id="rId1" Type="http://schemas.openxmlformats.org/officeDocument/2006/relationships/slideLayout" Target="../slideLayouts/slideLayout5.xml"/><Relationship Id="rId5" Type="http://schemas.openxmlformats.org/officeDocument/2006/relationships/image" Target="../media/image38.png"/><Relationship Id="rId4" Type="http://schemas.openxmlformats.org/officeDocument/2006/relationships/image" Target="../media/image37.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30.xml"/><Relationship Id="rId1" Type="http://schemas.openxmlformats.org/officeDocument/2006/relationships/slideLayout" Target="../slideLayouts/slideLayout5.xml"/><Relationship Id="rId6" Type="http://schemas.openxmlformats.org/officeDocument/2006/relationships/image" Target="../media/image40.png"/><Relationship Id="rId5" Type="http://schemas.openxmlformats.org/officeDocument/2006/relationships/image" Target="../media/image35.png"/><Relationship Id="rId4" Type="http://schemas.openxmlformats.org/officeDocument/2006/relationships/image" Target="../media/image39.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42.emf"/><Relationship Id="rId5" Type="http://schemas.openxmlformats.org/officeDocument/2006/relationships/oleObject" Target="../embeddings/oleObject17.bin"/><Relationship Id="rId4" Type="http://schemas.openxmlformats.org/officeDocument/2006/relationships/image" Target="../media/image41.em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ACE3DBC-F043-C9A7-434F-2BDCECDE49DF}"/>
              </a:ext>
            </a:extLst>
          </p:cNvPr>
          <p:cNvSpPr txBox="1">
            <a:spLocks/>
          </p:cNvSpPr>
          <p:nvPr/>
        </p:nvSpPr>
        <p:spPr>
          <a:xfrm>
            <a:off x="1061507" y="1791025"/>
            <a:ext cx="10057805" cy="2043978"/>
          </a:xfrm>
          <a:prstGeom prst="rect">
            <a:avLst/>
          </a:prstGeom>
        </p:spPr>
        <p:txBody>
          <a:bodyPr vert="horz" lIns="91440" tIns="45720" rIns="91440" bIns="45720" rtlCol="0" anchor="ctr">
            <a:normAutofit/>
          </a:bodyPr>
          <a:lstStyle>
            <a:lvl1pPr algn="l" rtl="0" eaLnBrk="1" fontAlgn="base" hangingPunct="1">
              <a:lnSpc>
                <a:spcPct val="85000"/>
              </a:lnSpc>
              <a:spcBef>
                <a:spcPct val="0"/>
              </a:spcBef>
              <a:spcAft>
                <a:spcPct val="0"/>
              </a:spcAft>
              <a:defRPr sz="3240" b="0" kern="1200" spc="-46">
                <a:solidFill>
                  <a:srgbClr val="990000"/>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5pPr>
            <a:lvl6pPr marL="411480" algn="l" rtl="0" eaLnBrk="1" fontAlgn="base" hangingPunct="1">
              <a:lnSpc>
                <a:spcPct val="85000"/>
              </a:lnSpc>
              <a:spcBef>
                <a:spcPct val="0"/>
              </a:spcBef>
              <a:spcAft>
                <a:spcPct val="0"/>
              </a:spcAft>
              <a:defRPr sz="3240" b="1">
                <a:solidFill>
                  <a:schemeClr val="accent1"/>
                </a:solidFill>
                <a:latin typeface="Calibri" charset="0"/>
              </a:defRPr>
            </a:lvl6pPr>
            <a:lvl7pPr marL="822960" algn="l" rtl="0" eaLnBrk="1" fontAlgn="base" hangingPunct="1">
              <a:lnSpc>
                <a:spcPct val="85000"/>
              </a:lnSpc>
              <a:spcBef>
                <a:spcPct val="0"/>
              </a:spcBef>
              <a:spcAft>
                <a:spcPct val="0"/>
              </a:spcAft>
              <a:defRPr sz="3240" b="1">
                <a:solidFill>
                  <a:schemeClr val="accent1"/>
                </a:solidFill>
                <a:latin typeface="Calibri" charset="0"/>
              </a:defRPr>
            </a:lvl7pPr>
            <a:lvl8pPr marL="1234440" algn="l" rtl="0" eaLnBrk="1" fontAlgn="base" hangingPunct="1">
              <a:lnSpc>
                <a:spcPct val="85000"/>
              </a:lnSpc>
              <a:spcBef>
                <a:spcPct val="0"/>
              </a:spcBef>
              <a:spcAft>
                <a:spcPct val="0"/>
              </a:spcAft>
              <a:defRPr sz="3240" b="1">
                <a:solidFill>
                  <a:schemeClr val="accent1"/>
                </a:solidFill>
                <a:latin typeface="Calibri" charset="0"/>
              </a:defRPr>
            </a:lvl8pPr>
            <a:lvl9pPr marL="1645920" algn="l" rtl="0" eaLnBrk="1" fontAlgn="base" hangingPunct="1">
              <a:lnSpc>
                <a:spcPct val="85000"/>
              </a:lnSpc>
              <a:spcBef>
                <a:spcPct val="0"/>
              </a:spcBef>
              <a:spcAft>
                <a:spcPct val="0"/>
              </a:spcAft>
              <a:defRPr sz="3240" b="1">
                <a:solidFill>
                  <a:schemeClr val="accent1"/>
                </a:solidFill>
                <a:latin typeface="Calibri" charset="0"/>
              </a:defRPr>
            </a:lvl9pPr>
          </a:lstStyle>
          <a:p>
            <a:pPr>
              <a:spcBef>
                <a:spcPts val="0"/>
              </a:spcBef>
            </a:pPr>
            <a:r>
              <a:rPr lang="en-US" dirty="0"/>
              <a:t>12.0 – CLOCKING</a:t>
            </a:r>
            <a:br>
              <a:rPr lang="en-US" dirty="0"/>
            </a:br>
            <a:br>
              <a:rPr lang="en-US" sz="840" dirty="0"/>
            </a:br>
            <a:r>
              <a:rPr lang="en-US" dirty="0"/>
              <a:t>ENGR-E 399/599: VLSI Design</a:t>
            </a:r>
            <a:br>
              <a:rPr lang="en-US" dirty="0"/>
            </a:br>
            <a:r>
              <a:rPr lang="en-US" sz="1680" dirty="0"/>
              <a:t>Prof. Daniel Loveless, </a:t>
            </a:r>
            <a:r>
              <a:rPr lang="en-US" sz="1680" dirty="0">
                <a:hlinkClick r:id="rId3"/>
              </a:rPr>
              <a:t>dlovele@iu.edu</a:t>
            </a:r>
            <a:r>
              <a:rPr lang="en-US" sz="1680" dirty="0"/>
              <a:t>, 812-856-0703</a:t>
            </a:r>
            <a:endParaRPr lang="en-US" dirty="0"/>
          </a:p>
        </p:txBody>
      </p:sp>
      <p:sp>
        <p:nvSpPr>
          <p:cNvPr id="9" name="Text Placeholder 19">
            <a:extLst>
              <a:ext uri="{FF2B5EF4-FFF2-40B4-BE49-F238E27FC236}">
                <a16:creationId xmlns:a16="http://schemas.microsoft.com/office/drawing/2014/main" id="{9E9971DD-6B20-183C-76D6-89A285AF6F96}"/>
              </a:ext>
            </a:extLst>
          </p:cNvPr>
          <p:cNvSpPr>
            <a:spLocks noGrp="1"/>
          </p:cNvSpPr>
          <p:nvPr>
            <p:ph type="body" sz="quarter" idx="10"/>
          </p:nvPr>
        </p:nvSpPr>
        <p:spPr>
          <a:xfrm>
            <a:off x="1455467" y="5651785"/>
            <a:ext cx="9281066" cy="333185"/>
          </a:xfrm>
          <a:prstGeom prst="rect">
            <a:avLst/>
          </a:prstGeom>
        </p:spPr>
        <p:txBody>
          <a:bodyPr anchor="ctr">
            <a:noAutofit/>
          </a:bodyPr>
          <a:lstStyle>
            <a:lvl1pPr marL="0" indent="0">
              <a:buNone/>
              <a:defRPr sz="1100" b="1" spc="80" baseline="0">
                <a:solidFill>
                  <a:srgbClr val="A6A6A6"/>
                </a:solidFill>
                <a:latin typeface="Arial"/>
                <a:cs typeface="Arial"/>
              </a:defRPr>
            </a:lvl1pPr>
          </a:lstStyle>
          <a:p>
            <a:r>
              <a:rPr lang="en-US" sz="1320" dirty="0">
                <a:solidFill>
                  <a:schemeClr val="tx1"/>
                </a:solidFill>
              </a:rPr>
              <a:t>INDIANA UNIVERSITY – Reliable Electronics and Systems</a:t>
            </a:r>
          </a:p>
          <a:p>
            <a:r>
              <a:rPr lang="en-US" dirty="0">
                <a:solidFill>
                  <a:schemeClr val="tx1"/>
                </a:solidFill>
              </a:rPr>
              <a:t>Center for Reliable and Trusted Electronics (CREATE)</a:t>
            </a:r>
            <a:endParaRPr lang="en-US" sz="1320" dirty="0">
              <a:solidFill>
                <a:schemeClr val="tx1"/>
              </a:solidFill>
            </a:endParaRPr>
          </a:p>
        </p:txBody>
      </p:sp>
    </p:spTree>
    <p:extLst>
      <p:ext uri="{BB962C8B-B14F-4D97-AF65-F5344CB8AC3E}">
        <p14:creationId xmlns:p14="http://schemas.microsoft.com/office/powerpoint/2010/main" val="1323159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3">
            <a:extLst>
              <a:ext uri="{FF2B5EF4-FFF2-40B4-BE49-F238E27FC236}">
                <a16:creationId xmlns:a16="http://schemas.microsoft.com/office/drawing/2014/main" id="{1F31EF18-6FA2-7F42-8850-DD484A03ADB3}"/>
              </a:ext>
            </a:extLst>
          </p:cNvPr>
          <p:cNvSpPr>
            <a:spLocks noGrp="1" noChangeArrowheads="1"/>
          </p:cNvSpPr>
          <p:nvPr>
            <p:ph idx="1"/>
          </p:nvPr>
        </p:nvSpPr>
        <p:spPr/>
        <p:txBody>
          <a:bodyPr/>
          <a:lstStyle/>
          <a:p>
            <a:pPr eaLnBrk="1" hangingPunct="1"/>
            <a:r>
              <a:rPr lang="en-US" altLang="en-US" dirty="0"/>
              <a:t>Fractal structure</a:t>
            </a:r>
          </a:p>
          <a:p>
            <a:pPr lvl="1" eaLnBrk="1" hangingPunct="1"/>
            <a:r>
              <a:rPr lang="en-US" altLang="en-US" dirty="0"/>
              <a:t>Gets clock arbitrarily close to any point</a:t>
            </a:r>
          </a:p>
          <a:p>
            <a:pPr lvl="1" eaLnBrk="1" hangingPunct="1"/>
            <a:r>
              <a:rPr lang="en-US" altLang="en-US" dirty="0"/>
              <a:t>Matched delay along all paths</a:t>
            </a:r>
          </a:p>
          <a:p>
            <a:pPr eaLnBrk="1" hangingPunct="1"/>
            <a:r>
              <a:rPr lang="en-US" altLang="en-US" dirty="0"/>
              <a:t>Delay variations cause skew</a:t>
            </a:r>
          </a:p>
          <a:p>
            <a:pPr eaLnBrk="1" hangingPunct="1"/>
            <a:r>
              <a:rPr lang="en-US" altLang="en-US" dirty="0"/>
              <a:t>A and B might see big skew</a:t>
            </a:r>
          </a:p>
        </p:txBody>
      </p:sp>
      <p:sp>
        <p:nvSpPr>
          <p:cNvPr id="35843" name="Rectangle 2">
            <a:extLst>
              <a:ext uri="{FF2B5EF4-FFF2-40B4-BE49-F238E27FC236}">
                <a16:creationId xmlns:a16="http://schemas.microsoft.com/office/drawing/2014/main" id="{178E4740-8471-BC46-910F-A4CBA434E788}"/>
              </a:ext>
            </a:extLst>
          </p:cNvPr>
          <p:cNvSpPr>
            <a:spLocks noGrp="1" noChangeArrowheads="1"/>
          </p:cNvSpPr>
          <p:nvPr>
            <p:ph type="title"/>
          </p:nvPr>
        </p:nvSpPr>
        <p:spPr/>
        <p:txBody>
          <a:bodyPr/>
          <a:lstStyle/>
          <a:p>
            <a:pPr eaLnBrk="1" hangingPunct="1"/>
            <a:r>
              <a:rPr lang="en-US" altLang="en-US" dirty="0"/>
              <a:t>H-Trees</a:t>
            </a:r>
          </a:p>
        </p:txBody>
      </p:sp>
      <p:pic>
        <p:nvPicPr>
          <p:cNvPr id="3" name="Picture 2">
            <a:extLst>
              <a:ext uri="{FF2B5EF4-FFF2-40B4-BE49-F238E27FC236}">
                <a16:creationId xmlns:a16="http://schemas.microsoft.com/office/drawing/2014/main" id="{44FF6B08-E5EF-44EB-8F11-BFCDA6900800}"/>
              </a:ext>
            </a:extLst>
          </p:cNvPr>
          <p:cNvPicPr>
            <a:picLocks noChangeAspect="1"/>
          </p:cNvPicPr>
          <p:nvPr/>
        </p:nvPicPr>
        <p:blipFill>
          <a:blip r:embed="rId3"/>
          <a:srcRect/>
          <a:stretch/>
        </p:blipFill>
        <p:spPr>
          <a:xfrm>
            <a:off x="7340207" y="2035691"/>
            <a:ext cx="2780396" cy="2786617"/>
          </a:xfrm>
          <a:prstGeom prst="rect">
            <a:avLst/>
          </a:prstGeom>
        </p:spPr>
      </p:pic>
    </p:spTree>
    <p:extLst>
      <p:ext uri="{BB962C8B-B14F-4D97-AF65-F5344CB8AC3E}">
        <p14:creationId xmlns:p14="http://schemas.microsoft.com/office/powerpoint/2010/main" val="2149419442"/>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3">
            <a:extLst>
              <a:ext uri="{FF2B5EF4-FFF2-40B4-BE49-F238E27FC236}">
                <a16:creationId xmlns:a16="http://schemas.microsoft.com/office/drawing/2014/main" id="{F06DBC85-2421-FB4B-BFBE-DFC4A01D34AC}"/>
              </a:ext>
            </a:extLst>
          </p:cNvPr>
          <p:cNvSpPr>
            <a:spLocks noGrp="1" noChangeArrowheads="1"/>
          </p:cNvSpPr>
          <p:nvPr>
            <p:ph idx="1"/>
          </p:nvPr>
        </p:nvSpPr>
        <p:spPr/>
        <p:txBody>
          <a:bodyPr/>
          <a:lstStyle/>
          <a:p>
            <a:pPr eaLnBrk="1" hangingPunct="1"/>
            <a:r>
              <a:rPr lang="en-US" altLang="en-US" dirty="0"/>
              <a:t>Four levels of buffering:</a:t>
            </a:r>
          </a:p>
          <a:p>
            <a:pPr lvl="1" eaLnBrk="1" hangingPunct="1"/>
            <a:r>
              <a:rPr lang="en-US" altLang="en-US" dirty="0"/>
              <a:t>Primary driver</a:t>
            </a:r>
          </a:p>
          <a:p>
            <a:pPr lvl="1" eaLnBrk="1" hangingPunct="1"/>
            <a:r>
              <a:rPr lang="en-US" altLang="en-US" dirty="0"/>
              <a:t>Repeater</a:t>
            </a:r>
          </a:p>
          <a:p>
            <a:pPr lvl="1" eaLnBrk="1" hangingPunct="1"/>
            <a:r>
              <a:rPr lang="en-US" altLang="en-US" dirty="0"/>
              <a:t>Second-level </a:t>
            </a:r>
          </a:p>
          <a:p>
            <a:pPr lvl="1" eaLnBrk="1" hangingPunct="1">
              <a:buFontTx/>
              <a:buNone/>
            </a:pPr>
            <a:r>
              <a:rPr lang="en-US" altLang="en-US" dirty="0"/>
              <a:t>	clock buffer</a:t>
            </a:r>
          </a:p>
          <a:p>
            <a:pPr lvl="1" eaLnBrk="1" hangingPunct="1"/>
            <a:r>
              <a:rPr lang="en-US" altLang="en-US" dirty="0"/>
              <a:t>Gater </a:t>
            </a:r>
          </a:p>
          <a:p>
            <a:pPr eaLnBrk="1" hangingPunct="1"/>
            <a:r>
              <a:rPr lang="en-US" altLang="en-US" dirty="0"/>
              <a:t>Route around</a:t>
            </a:r>
          </a:p>
          <a:p>
            <a:pPr eaLnBrk="1" hangingPunct="1">
              <a:buFont typeface="Wingdings" pitchFamily="2" charset="2"/>
              <a:buNone/>
            </a:pPr>
            <a:r>
              <a:rPr lang="en-US" altLang="en-US" dirty="0"/>
              <a:t>	obstructions</a:t>
            </a:r>
          </a:p>
        </p:txBody>
      </p:sp>
      <p:sp>
        <p:nvSpPr>
          <p:cNvPr id="37891" name="Rectangle 2">
            <a:extLst>
              <a:ext uri="{FF2B5EF4-FFF2-40B4-BE49-F238E27FC236}">
                <a16:creationId xmlns:a16="http://schemas.microsoft.com/office/drawing/2014/main" id="{16FD358E-25B0-7148-93BB-63A14E046294}"/>
              </a:ext>
            </a:extLst>
          </p:cNvPr>
          <p:cNvSpPr>
            <a:spLocks noGrp="1" noChangeArrowheads="1"/>
          </p:cNvSpPr>
          <p:nvPr>
            <p:ph type="title"/>
          </p:nvPr>
        </p:nvSpPr>
        <p:spPr/>
        <p:txBody>
          <a:bodyPr/>
          <a:lstStyle/>
          <a:p>
            <a:pPr eaLnBrk="1" hangingPunct="1"/>
            <a:r>
              <a:rPr lang="en-US" altLang="en-US" dirty="0"/>
              <a:t>Itanium 2 H-Tree</a:t>
            </a:r>
          </a:p>
        </p:txBody>
      </p:sp>
      <p:graphicFrame>
        <p:nvGraphicFramePr>
          <p:cNvPr id="37893" name="Object 4">
            <a:extLst>
              <a:ext uri="{FF2B5EF4-FFF2-40B4-BE49-F238E27FC236}">
                <a16:creationId xmlns:a16="http://schemas.microsoft.com/office/drawing/2014/main" id="{1812DC2C-AE9E-BD4F-A275-0AE0571758B9}"/>
              </a:ext>
            </a:extLst>
          </p:cNvPr>
          <p:cNvGraphicFramePr>
            <a:graphicFrameLocks noChangeAspect="1"/>
          </p:cNvGraphicFramePr>
          <p:nvPr/>
        </p:nvGraphicFramePr>
        <p:xfrm>
          <a:off x="4953000" y="2362200"/>
          <a:ext cx="5227638" cy="3397250"/>
        </p:xfrm>
        <a:graphic>
          <a:graphicData uri="http://schemas.openxmlformats.org/presentationml/2006/ole">
            <mc:AlternateContent xmlns:mc="http://schemas.openxmlformats.org/markup-compatibility/2006">
              <mc:Choice xmlns:v="urn:schemas-microsoft-com:vml" Requires="v">
                <p:oleObj name="VISIO" r:id="rId3" imgW="33223200" imgH="21564600" progId="Visio.Drawing.6">
                  <p:embed/>
                </p:oleObj>
              </mc:Choice>
              <mc:Fallback>
                <p:oleObj name="VISIO" r:id="rId3" imgW="33223200" imgH="21564600" progId="Visio.Drawing.6">
                  <p:embed/>
                  <p:pic>
                    <p:nvPicPr>
                      <p:cNvPr id="37893" name="Object 4">
                        <a:extLst>
                          <a:ext uri="{FF2B5EF4-FFF2-40B4-BE49-F238E27FC236}">
                            <a16:creationId xmlns:a16="http://schemas.microsoft.com/office/drawing/2014/main" id="{1812DC2C-AE9E-BD4F-A275-0AE0571758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362200"/>
                        <a:ext cx="5227638" cy="339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107761845"/>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3">
            <a:extLst>
              <a:ext uri="{FF2B5EF4-FFF2-40B4-BE49-F238E27FC236}">
                <a16:creationId xmlns:a16="http://schemas.microsoft.com/office/drawing/2014/main" id="{2EC31EFA-302B-3E4F-97EE-183758E65728}"/>
              </a:ext>
            </a:extLst>
          </p:cNvPr>
          <p:cNvSpPr>
            <a:spLocks noGrp="1" noChangeArrowheads="1"/>
          </p:cNvSpPr>
          <p:nvPr>
            <p:ph idx="1"/>
          </p:nvPr>
        </p:nvSpPr>
        <p:spPr/>
        <p:txBody>
          <a:bodyPr/>
          <a:lstStyle/>
          <a:p>
            <a:pPr eaLnBrk="1" hangingPunct="1"/>
            <a:r>
              <a:rPr lang="en-US" altLang="en-US" dirty="0"/>
              <a:t>Use H-tree to distribute clock to many points</a:t>
            </a:r>
          </a:p>
          <a:p>
            <a:pPr eaLnBrk="1" hangingPunct="1"/>
            <a:r>
              <a:rPr lang="en-US" altLang="en-US" dirty="0"/>
              <a:t>Tie these points together with a grid</a:t>
            </a:r>
          </a:p>
          <a:p>
            <a:pPr eaLnBrk="1" hangingPunct="1"/>
            <a:endParaRPr lang="en-US" altLang="en-US" dirty="0"/>
          </a:p>
          <a:p>
            <a:pPr eaLnBrk="1" hangingPunct="1"/>
            <a:r>
              <a:rPr lang="en-US" altLang="en-US" dirty="0"/>
              <a:t>E.g., IBM Power4, PowerPC</a:t>
            </a:r>
          </a:p>
          <a:p>
            <a:pPr lvl="1" eaLnBrk="1" hangingPunct="1"/>
            <a:r>
              <a:rPr lang="en-US" altLang="en-US" dirty="0"/>
              <a:t>H-tree drives 16-64 sector buffers</a:t>
            </a:r>
          </a:p>
          <a:p>
            <a:pPr lvl="1" eaLnBrk="1" hangingPunct="1"/>
            <a:r>
              <a:rPr lang="en-US" altLang="en-US" dirty="0"/>
              <a:t>Buffers drive total of 1024 points</a:t>
            </a:r>
          </a:p>
          <a:p>
            <a:pPr lvl="1" eaLnBrk="1" hangingPunct="1"/>
            <a:r>
              <a:rPr lang="en-US" altLang="en-US" dirty="0"/>
              <a:t>All points shorted together with grid</a:t>
            </a:r>
          </a:p>
        </p:txBody>
      </p:sp>
      <p:sp>
        <p:nvSpPr>
          <p:cNvPr id="39939" name="Rectangle 2">
            <a:extLst>
              <a:ext uri="{FF2B5EF4-FFF2-40B4-BE49-F238E27FC236}">
                <a16:creationId xmlns:a16="http://schemas.microsoft.com/office/drawing/2014/main" id="{17EB9776-AB0B-6748-8342-5BEAF6065C41}"/>
              </a:ext>
            </a:extLst>
          </p:cNvPr>
          <p:cNvSpPr>
            <a:spLocks noGrp="1" noChangeArrowheads="1"/>
          </p:cNvSpPr>
          <p:nvPr>
            <p:ph type="title"/>
          </p:nvPr>
        </p:nvSpPr>
        <p:spPr/>
        <p:txBody>
          <a:bodyPr/>
          <a:lstStyle/>
          <a:p>
            <a:pPr eaLnBrk="1" hangingPunct="1"/>
            <a:r>
              <a:rPr lang="en-US" altLang="en-US" dirty="0"/>
              <a:t>Hybrid Networks</a:t>
            </a:r>
          </a:p>
        </p:txBody>
      </p:sp>
    </p:spTree>
    <p:extLst>
      <p:ext uri="{BB962C8B-B14F-4D97-AF65-F5344CB8AC3E}">
        <p14:creationId xmlns:p14="http://schemas.microsoft.com/office/powerpoint/2010/main" val="373521675"/>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a:extLst>
              <a:ext uri="{FF2B5EF4-FFF2-40B4-BE49-F238E27FC236}">
                <a16:creationId xmlns:a16="http://schemas.microsoft.com/office/drawing/2014/main" id="{E9CE9787-5204-2C4E-B0E4-3E53D51D0D07}"/>
              </a:ext>
            </a:extLst>
          </p:cNvPr>
          <p:cNvSpPr>
            <a:spLocks noGrp="1" noChangeArrowheads="1"/>
          </p:cNvSpPr>
          <p:nvPr>
            <p:ph idx="1"/>
          </p:nvPr>
        </p:nvSpPr>
        <p:spPr/>
        <p:txBody>
          <a:bodyPr/>
          <a:lstStyle/>
          <a:p>
            <a:pPr eaLnBrk="1" hangingPunct="1"/>
            <a:r>
              <a:rPr lang="en-US" altLang="en-US" dirty="0"/>
              <a:t>Low frequency:</a:t>
            </a:r>
          </a:p>
          <a:p>
            <a:pPr lvl="1" eaLnBrk="1" hangingPunct="1"/>
            <a:r>
              <a:rPr lang="en-US" altLang="en-US" dirty="0"/>
              <a:t>Buffer input clock and drive to all registers</a:t>
            </a:r>
          </a:p>
          <a:p>
            <a:pPr eaLnBrk="1" hangingPunct="1"/>
            <a:r>
              <a:rPr lang="en-US" altLang="en-US" dirty="0"/>
              <a:t>High frequency</a:t>
            </a:r>
          </a:p>
          <a:p>
            <a:pPr lvl="1" eaLnBrk="1" hangingPunct="1"/>
            <a:r>
              <a:rPr lang="en-US" altLang="en-US" dirty="0"/>
              <a:t>Buffer delay introduces large skew relative to input clocks</a:t>
            </a:r>
          </a:p>
          <a:p>
            <a:pPr lvl="2" eaLnBrk="1" hangingPunct="1"/>
            <a:r>
              <a:rPr lang="en-US" altLang="en-US" dirty="0"/>
              <a:t>Makes it difficult to sample input data</a:t>
            </a:r>
          </a:p>
          <a:p>
            <a:pPr lvl="1" eaLnBrk="1" hangingPunct="1"/>
            <a:r>
              <a:rPr lang="en-US" altLang="en-US" dirty="0"/>
              <a:t>Distributing a very fast clock on a PCB is hard</a:t>
            </a:r>
          </a:p>
        </p:txBody>
      </p:sp>
      <p:sp>
        <p:nvSpPr>
          <p:cNvPr id="41987" name="Rectangle 2">
            <a:extLst>
              <a:ext uri="{FF2B5EF4-FFF2-40B4-BE49-F238E27FC236}">
                <a16:creationId xmlns:a16="http://schemas.microsoft.com/office/drawing/2014/main" id="{FA763315-0C15-3E45-AC45-875B0DB54F67}"/>
              </a:ext>
            </a:extLst>
          </p:cNvPr>
          <p:cNvSpPr>
            <a:spLocks noGrp="1" noChangeArrowheads="1"/>
          </p:cNvSpPr>
          <p:nvPr>
            <p:ph type="title"/>
          </p:nvPr>
        </p:nvSpPr>
        <p:spPr/>
        <p:txBody>
          <a:bodyPr/>
          <a:lstStyle/>
          <a:p>
            <a:pPr eaLnBrk="1" hangingPunct="1"/>
            <a:r>
              <a:rPr lang="en-US" altLang="en-US" sz="4000" dirty="0"/>
              <a:t>Clock Generation</a:t>
            </a:r>
          </a:p>
        </p:txBody>
      </p:sp>
    </p:spTree>
    <p:extLst>
      <p:ext uri="{BB962C8B-B14F-4D97-AF65-F5344CB8AC3E}">
        <p14:creationId xmlns:p14="http://schemas.microsoft.com/office/powerpoint/2010/main" val="2890182944"/>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a:extLst>
              <a:ext uri="{FF2B5EF4-FFF2-40B4-BE49-F238E27FC236}">
                <a16:creationId xmlns:a16="http://schemas.microsoft.com/office/drawing/2014/main" id="{7E303AAB-0B7F-F04E-A152-2ED9FF5AC432}"/>
              </a:ext>
            </a:extLst>
          </p:cNvPr>
          <p:cNvSpPr>
            <a:spLocks noGrp="1" noChangeArrowheads="1"/>
          </p:cNvSpPr>
          <p:nvPr>
            <p:ph idx="1"/>
          </p:nvPr>
        </p:nvSpPr>
        <p:spPr/>
        <p:txBody>
          <a:bodyPr/>
          <a:lstStyle/>
          <a:p>
            <a:pPr eaLnBrk="1" hangingPunct="1"/>
            <a:r>
              <a:rPr lang="en-US" altLang="en-US" dirty="0"/>
              <a:t>If the periodic clock is delayed by T</a:t>
            </a:r>
            <a:r>
              <a:rPr lang="en-US" altLang="en-US" baseline="-25000" dirty="0"/>
              <a:t>c</a:t>
            </a:r>
            <a:r>
              <a:rPr lang="en-US" altLang="en-US" dirty="0"/>
              <a:t>, it is indistinguishable from the original clock</a:t>
            </a:r>
          </a:p>
          <a:p>
            <a:pPr eaLnBrk="1" hangingPunct="1"/>
            <a:r>
              <a:rPr lang="en-US" altLang="en-US" dirty="0"/>
              <a:t>Build feedback system to guarantee this delay</a:t>
            </a:r>
          </a:p>
        </p:txBody>
      </p:sp>
      <p:sp>
        <p:nvSpPr>
          <p:cNvPr id="44035" name="Rectangle 2">
            <a:extLst>
              <a:ext uri="{FF2B5EF4-FFF2-40B4-BE49-F238E27FC236}">
                <a16:creationId xmlns:a16="http://schemas.microsoft.com/office/drawing/2014/main" id="{B0E6888B-D8BA-F545-A3BA-05BDE4A00DCB}"/>
              </a:ext>
            </a:extLst>
          </p:cNvPr>
          <p:cNvSpPr>
            <a:spLocks noGrp="1" noChangeArrowheads="1"/>
          </p:cNvSpPr>
          <p:nvPr>
            <p:ph type="title"/>
          </p:nvPr>
        </p:nvSpPr>
        <p:spPr/>
        <p:txBody>
          <a:bodyPr/>
          <a:lstStyle/>
          <a:p>
            <a:pPr eaLnBrk="1" hangingPunct="1"/>
            <a:r>
              <a:rPr lang="en-US" altLang="en-US" sz="4000" dirty="0"/>
              <a:t>Zero-Delay Buffer</a:t>
            </a:r>
          </a:p>
        </p:txBody>
      </p:sp>
      <p:sp>
        <p:nvSpPr>
          <p:cNvPr id="44038" name="Text Box 5">
            <a:extLst>
              <a:ext uri="{FF2B5EF4-FFF2-40B4-BE49-F238E27FC236}">
                <a16:creationId xmlns:a16="http://schemas.microsoft.com/office/drawing/2014/main" id="{54D9FD5C-5CDC-C242-AF3A-D1A7177B88FA}"/>
              </a:ext>
            </a:extLst>
          </p:cNvPr>
          <p:cNvSpPr txBox="1">
            <a:spLocks noChangeArrowheads="1"/>
          </p:cNvSpPr>
          <p:nvPr/>
        </p:nvSpPr>
        <p:spPr bwMode="auto">
          <a:xfrm>
            <a:off x="2209801" y="3368676"/>
            <a:ext cx="235673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b="1" dirty="0">
                <a:latin typeface="Arial" panose="020B0604020202020204" pitchFamily="34" charset="0"/>
              </a:rPr>
              <a:t>Phase-Locked </a:t>
            </a:r>
          </a:p>
          <a:p>
            <a:pPr eaLnBrk="1" hangingPunct="1"/>
            <a:r>
              <a:rPr lang="en-US" altLang="en-US" b="1" dirty="0">
                <a:latin typeface="Arial" panose="020B0604020202020204" pitchFamily="34" charset="0"/>
              </a:rPr>
              <a:t>Loop (PLL)</a:t>
            </a:r>
          </a:p>
        </p:txBody>
      </p:sp>
      <p:sp>
        <p:nvSpPr>
          <p:cNvPr id="44039" name="Text Box 7">
            <a:extLst>
              <a:ext uri="{FF2B5EF4-FFF2-40B4-BE49-F238E27FC236}">
                <a16:creationId xmlns:a16="http://schemas.microsoft.com/office/drawing/2014/main" id="{47333646-3F7F-D743-8060-05CFB924682D}"/>
              </a:ext>
            </a:extLst>
          </p:cNvPr>
          <p:cNvSpPr txBox="1">
            <a:spLocks noChangeArrowheads="1"/>
          </p:cNvSpPr>
          <p:nvPr/>
        </p:nvSpPr>
        <p:spPr bwMode="auto">
          <a:xfrm>
            <a:off x="2286000" y="4953001"/>
            <a:ext cx="22717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b="1" dirty="0">
                <a:latin typeface="Arial" panose="020B0604020202020204" pitchFamily="34" charset="0"/>
              </a:rPr>
              <a:t>Delay-Locked </a:t>
            </a:r>
          </a:p>
          <a:p>
            <a:pPr eaLnBrk="1" hangingPunct="1"/>
            <a:r>
              <a:rPr lang="en-US" altLang="en-US" b="1" dirty="0">
                <a:latin typeface="Arial" panose="020B0604020202020204" pitchFamily="34" charset="0"/>
              </a:rPr>
              <a:t>Loop (DLL)</a:t>
            </a:r>
          </a:p>
        </p:txBody>
      </p:sp>
      <p:pic>
        <p:nvPicPr>
          <p:cNvPr id="3" name="Picture 2">
            <a:extLst>
              <a:ext uri="{FF2B5EF4-FFF2-40B4-BE49-F238E27FC236}">
                <a16:creationId xmlns:a16="http://schemas.microsoft.com/office/drawing/2014/main" id="{08525D9B-D388-4FAA-9BC8-170398B78868}"/>
              </a:ext>
            </a:extLst>
          </p:cNvPr>
          <p:cNvPicPr>
            <a:picLocks noChangeAspect="1"/>
          </p:cNvPicPr>
          <p:nvPr/>
        </p:nvPicPr>
        <p:blipFill>
          <a:blip r:embed="rId3"/>
          <a:srcRect/>
          <a:stretch/>
        </p:blipFill>
        <p:spPr>
          <a:xfrm>
            <a:off x="4659481" y="2046744"/>
            <a:ext cx="5286558" cy="3737254"/>
          </a:xfrm>
          <a:prstGeom prst="rect">
            <a:avLst/>
          </a:prstGeom>
        </p:spPr>
      </p:pic>
    </p:spTree>
    <p:extLst>
      <p:ext uri="{BB962C8B-B14F-4D97-AF65-F5344CB8AC3E}">
        <p14:creationId xmlns:p14="http://schemas.microsoft.com/office/powerpoint/2010/main" val="675804132"/>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a:extLst>
              <a:ext uri="{FF2B5EF4-FFF2-40B4-BE49-F238E27FC236}">
                <a16:creationId xmlns:a16="http://schemas.microsoft.com/office/drawing/2014/main" id="{5910657E-4E7E-064D-9FAF-3A55FEA9BD2B}"/>
              </a:ext>
            </a:extLst>
          </p:cNvPr>
          <p:cNvSpPr>
            <a:spLocks noGrp="1" noChangeArrowheads="1"/>
          </p:cNvSpPr>
          <p:nvPr>
            <p:ph idx="1"/>
          </p:nvPr>
        </p:nvSpPr>
        <p:spPr/>
        <p:txBody>
          <a:bodyPr/>
          <a:lstStyle/>
          <a:p>
            <a:pPr eaLnBrk="1" hangingPunct="1"/>
            <a:r>
              <a:rPr lang="en-US" altLang="en-US" dirty="0"/>
              <a:t>PLLs can multiply the clock frequency</a:t>
            </a:r>
          </a:p>
        </p:txBody>
      </p:sp>
      <p:sp>
        <p:nvSpPr>
          <p:cNvPr id="46083" name="Rectangle 2">
            <a:extLst>
              <a:ext uri="{FF2B5EF4-FFF2-40B4-BE49-F238E27FC236}">
                <a16:creationId xmlns:a16="http://schemas.microsoft.com/office/drawing/2014/main" id="{D08BA7E8-5C48-CD41-A0E5-F49E9AE6034E}"/>
              </a:ext>
            </a:extLst>
          </p:cNvPr>
          <p:cNvSpPr>
            <a:spLocks noGrp="1" noChangeArrowheads="1"/>
          </p:cNvSpPr>
          <p:nvPr>
            <p:ph type="title"/>
          </p:nvPr>
        </p:nvSpPr>
        <p:spPr/>
        <p:txBody>
          <a:bodyPr/>
          <a:lstStyle/>
          <a:p>
            <a:pPr eaLnBrk="1" hangingPunct="1"/>
            <a:r>
              <a:rPr lang="en-US" altLang="en-US" sz="4000" dirty="0"/>
              <a:t>Frequency Multiplication</a:t>
            </a:r>
          </a:p>
        </p:txBody>
      </p:sp>
      <p:pic>
        <p:nvPicPr>
          <p:cNvPr id="3" name="Picture 2">
            <a:extLst>
              <a:ext uri="{FF2B5EF4-FFF2-40B4-BE49-F238E27FC236}">
                <a16:creationId xmlns:a16="http://schemas.microsoft.com/office/drawing/2014/main" id="{D2EBAE6B-00F9-4E79-B2FB-0F52E1F7BEEC}"/>
              </a:ext>
            </a:extLst>
          </p:cNvPr>
          <p:cNvPicPr>
            <a:picLocks noChangeAspect="1"/>
          </p:cNvPicPr>
          <p:nvPr/>
        </p:nvPicPr>
        <p:blipFill>
          <a:blip r:embed="rId3"/>
          <a:srcRect/>
          <a:stretch/>
        </p:blipFill>
        <p:spPr>
          <a:xfrm>
            <a:off x="2356871" y="2442310"/>
            <a:ext cx="7478258" cy="1982491"/>
          </a:xfrm>
          <a:prstGeom prst="rect">
            <a:avLst/>
          </a:prstGeom>
        </p:spPr>
      </p:pic>
    </p:spTree>
    <p:extLst>
      <p:ext uri="{BB962C8B-B14F-4D97-AF65-F5344CB8AC3E}">
        <p14:creationId xmlns:p14="http://schemas.microsoft.com/office/powerpoint/2010/main" val="2492581321"/>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a:extLst>
              <a:ext uri="{FF2B5EF4-FFF2-40B4-BE49-F238E27FC236}">
                <a16:creationId xmlns:a16="http://schemas.microsoft.com/office/drawing/2014/main" id="{9EFD892E-0E96-E446-9544-74E9025D1601}"/>
              </a:ext>
            </a:extLst>
          </p:cNvPr>
          <p:cNvSpPr>
            <a:spLocks noGrp="1" noChangeArrowheads="1"/>
          </p:cNvSpPr>
          <p:nvPr>
            <p:ph type="title"/>
          </p:nvPr>
        </p:nvSpPr>
        <p:spPr>
          <a:xfrm>
            <a:off x="1202400" y="322263"/>
            <a:ext cx="10363200" cy="685800"/>
          </a:xfrm>
        </p:spPr>
        <p:txBody>
          <a:bodyPr/>
          <a:lstStyle/>
          <a:p>
            <a:pPr eaLnBrk="1" hangingPunct="1"/>
            <a:r>
              <a:rPr lang="en-US" altLang="en-US" sz="4000" dirty="0"/>
              <a:t>Phase and Frequency</a:t>
            </a:r>
          </a:p>
        </p:txBody>
      </p:sp>
      <p:sp>
        <p:nvSpPr>
          <p:cNvPr id="48132" name="Rectangle 3">
            <a:extLst>
              <a:ext uri="{FF2B5EF4-FFF2-40B4-BE49-F238E27FC236}">
                <a16:creationId xmlns:a16="http://schemas.microsoft.com/office/drawing/2014/main" id="{7F54450D-8693-844A-B974-3BAD15CA2A2F}"/>
              </a:ext>
            </a:extLst>
          </p:cNvPr>
          <p:cNvSpPr>
            <a:spLocks noGrp="1" noChangeArrowheads="1"/>
          </p:cNvSpPr>
          <p:nvPr>
            <p:ph type="body" sz="half" idx="1"/>
          </p:nvPr>
        </p:nvSpPr>
        <p:spPr>
          <a:xfrm>
            <a:off x="914400" y="1219200"/>
            <a:ext cx="7696200" cy="4572000"/>
          </a:xfrm>
        </p:spPr>
        <p:txBody>
          <a:bodyPr/>
          <a:lstStyle/>
          <a:p>
            <a:pPr eaLnBrk="1" hangingPunct="1"/>
            <a:r>
              <a:rPr lang="en-US" altLang="en-US" dirty="0"/>
              <a:t>Analyze PLLs and DLLs in term of phase </a:t>
            </a:r>
            <a:r>
              <a:rPr lang="en-US" altLang="en-US" dirty="0">
                <a:latin typeface="Symbol" panose="05050102010706020507" pitchFamily="18" charset="2"/>
              </a:rPr>
              <a:t>F</a:t>
            </a:r>
            <a:r>
              <a:rPr lang="en-US" altLang="en-US" dirty="0"/>
              <a:t>(t) rather than voltage v(t)</a:t>
            </a: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dirty="0"/>
              <a:t>Input and output clocks may </a:t>
            </a:r>
          </a:p>
          <a:p>
            <a:pPr eaLnBrk="1" hangingPunct="1">
              <a:buFont typeface="Wingdings" pitchFamily="2" charset="2"/>
              <a:buNone/>
            </a:pPr>
            <a:r>
              <a:rPr lang="en-US" altLang="en-US" dirty="0"/>
              <a:t>	deviate from locked phase</a:t>
            </a:r>
          </a:p>
          <a:p>
            <a:pPr lvl="1" eaLnBrk="1" hangingPunct="1"/>
            <a:r>
              <a:rPr lang="en-US" altLang="en-US" dirty="0"/>
              <a:t>Small signal analysis</a:t>
            </a:r>
          </a:p>
        </p:txBody>
      </p:sp>
      <p:graphicFrame>
        <p:nvGraphicFramePr>
          <p:cNvPr id="48133" name="Object 5">
            <a:extLst>
              <a:ext uri="{FF2B5EF4-FFF2-40B4-BE49-F238E27FC236}">
                <a16:creationId xmlns:a16="http://schemas.microsoft.com/office/drawing/2014/main" id="{01E790D1-00DA-5C4B-BD10-15F7B88D187F}"/>
              </a:ext>
            </a:extLst>
          </p:cNvPr>
          <p:cNvGraphicFramePr>
            <a:graphicFrameLocks noGrp="1" noChangeAspect="1"/>
          </p:cNvGraphicFramePr>
          <p:nvPr>
            <p:ph sz="quarter" idx="2"/>
            <p:extLst>
              <p:ext uri="{D42A27DB-BD31-4B8C-83A1-F6EECF244321}">
                <p14:modId xmlns:p14="http://schemas.microsoft.com/office/powerpoint/2010/main" val="733681595"/>
              </p:ext>
            </p:extLst>
          </p:nvPr>
        </p:nvGraphicFramePr>
        <p:xfrm>
          <a:off x="1447800" y="2286000"/>
          <a:ext cx="2971800" cy="873125"/>
        </p:xfrm>
        <a:graphic>
          <a:graphicData uri="http://schemas.openxmlformats.org/presentationml/2006/ole">
            <mc:AlternateContent xmlns:mc="http://schemas.openxmlformats.org/markup-compatibility/2006">
              <mc:Choice xmlns:v="urn:schemas-microsoft-com:vml" Requires="v">
                <p:oleObj name="Equation" r:id="rId3" imgW="39789100" imgH="11696700" progId="Equation.DSMT4">
                  <p:embed/>
                </p:oleObj>
              </mc:Choice>
              <mc:Fallback>
                <p:oleObj name="Equation" r:id="rId3" imgW="39789100" imgH="11696700" progId="Equation.DSMT4">
                  <p:embed/>
                  <p:pic>
                    <p:nvPicPr>
                      <p:cNvPr id="48133" name="Object 5">
                        <a:extLst>
                          <a:ext uri="{FF2B5EF4-FFF2-40B4-BE49-F238E27FC236}">
                            <a16:creationId xmlns:a16="http://schemas.microsoft.com/office/drawing/2014/main" id="{01E790D1-00DA-5C4B-BD10-15F7B88D18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286000"/>
                        <a:ext cx="29718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8134" name="Object 7">
            <a:extLst>
              <a:ext uri="{FF2B5EF4-FFF2-40B4-BE49-F238E27FC236}">
                <a16:creationId xmlns:a16="http://schemas.microsoft.com/office/drawing/2014/main" id="{61AC00A2-6398-4241-BEE4-BC32908011C2}"/>
              </a:ext>
            </a:extLst>
          </p:cNvPr>
          <p:cNvGraphicFramePr>
            <a:graphicFrameLocks noGrp="1" noChangeAspect="1"/>
          </p:cNvGraphicFramePr>
          <p:nvPr>
            <p:ph sz="quarter" idx="3"/>
            <p:extLst>
              <p:ext uri="{D42A27DB-BD31-4B8C-83A1-F6EECF244321}">
                <p14:modId xmlns:p14="http://schemas.microsoft.com/office/powerpoint/2010/main" val="45604326"/>
              </p:ext>
            </p:extLst>
          </p:nvPr>
        </p:nvGraphicFramePr>
        <p:xfrm>
          <a:off x="1371600" y="3352800"/>
          <a:ext cx="2057400" cy="817563"/>
        </p:xfrm>
        <a:graphic>
          <a:graphicData uri="http://schemas.openxmlformats.org/presentationml/2006/ole">
            <mc:AlternateContent xmlns:mc="http://schemas.openxmlformats.org/markup-compatibility/2006">
              <mc:Choice xmlns:v="urn:schemas-microsoft-com:vml" Requires="v">
                <p:oleObj name="Equation" r:id="rId5" imgW="27203400" imgH="10820400" progId="Equation.DSMT4">
                  <p:embed/>
                </p:oleObj>
              </mc:Choice>
              <mc:Fallback>
                <p:oleObj name="Equation" r:id="rId5" imgW="27203400" imgH="10820400" progId="Equation.DSMT4">
                  <p:embed/>
                  <p:pic>
                    <p:nvPicPr>
                      <p:cNvPr id="48134" name="Object 7">
                        <a:extLst>
                          <a:ext uri="{FF2B5EF4-FFF2-40B4-BE49-F238E27FC236}">
                            <a16:creationId xmlns:a16="http://schemas.microsoft.com/office/drawing/2014/main" id="{61AC00A2-6398-4241-BEE4-BC32908011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3352800"/>
                        <a:ext cx="2057400" cy="81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pic>
        <p:nvPicPr>
          <p:cNvPr id="48135" name="Picture 10">
            <a:extLst>
              <a:ext uri="{FF2B5EF4-FFF2-40B4-BE49-F238E27FC236}">
                <a16:creationId xmlns:a16="http://schemas.microsoft.com/office/drawing/2014/main" id="{B246530A-9FBA-7248-BE3A-2791AAB25E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19839" y="1762432"/>
            <a:ext cx="2443163"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8136" name="Object 11">
            <a:extLst>
              <a:ext uri="{FF2B5EF4-FFF2-40B4-BE49-F238E27FC236}">
                <a16:creationId xmlns:a16="http://schemas.microsoft.com/office/drawing/2014/main" id="{9A2C1C9A-3B6D-C045-902A-651535BD11CB}"/>
              </a:ext>
            </a:extLst>
          </p:cNvPr>
          <p:cNvGraphicFramePr>
            <a:graphicFrameLocks noChangeAspect="1"/>
          </p:cNvGraphicFramePr>
          <p:nvPr>
            <p:extLst>
              <p:ext uri="{D42A27DB-BD31-4B8C-83A1-F6EECF244321}">
                <p14:modId xmlns:p14="http://schemas.microsoft.com/office/powerpoint/2010/main" val="1546890353"/>
              </p:ext>
            </p:extLst>
          </p:nvPr>
        </p:nvGraphicFramePr>
        <p:xfrm>
          <a:off x="6929438" y="4581833"/>
          <a:ext cx="3124200" cy="911225"/>
        </p:xfrm>
        <a:graphic>
          <a:graphicData uri="http://schemas.openxmlformats.org/presentationml/2006/ole">
            <mc:AlternateContent xmlns:mc="http://schemas.openxmlformats.org/markup-compatibility/2006">
              <mc:Choice xmlns:v="urn:schemas-microsoft-com:vml" Requires="v">
                <p:oleObj name="Equation" r:id="rId8" imgW="40081200" imgH="11696700" progId="Equation.DSMT4">
                  <p:embed/>
                </p:oleObj>
              </mc:Choice>
              <mc:Fallback>
                <p:oleObj name="Equation" r:id="rId8" imgW="40081200" imgH="11696700" progId="Equation.DSMT4">
                  <p:embed/>
                  <p:pic>
                    <p:nvPicPr>
                      <p:cNvPr id="48136" name="Object 11">
                        <a:extLst>
                          <a:ext uri="{FF2B5EF4-FFF2-40B4-BE49-F238E27FC236}">
                            <a16:creationId xmlns:a16="http://schemas.microsoft.com/office/drawing/2014/main" id="{9A2C1C9A-3B6D-C045-902A-651535BD11C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29438" y="4581833"/>
                        <a:ext cx="312420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40091729"/>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a:extLst>
              <a:ext uri="{FF2B5EF4-FFF2-40B4-BE49-F238E27FC236}">
                <a16:creationId xmlns:a16="http://schemas.microsoft.com/office/drawing/2014/main" id="{B64D059E-20DE-E94D-9719-C6B380FA85DD}"/>
              </a:ext>
            </a:extLst>
          </p:cNvPr>
          <p:cNvSpPr>
            <a:spLocks noGrp="1" noChangeArrowheads="1"/>
          </p:cNvSpPr>
          <p:nvPr>
            <p:ph idx="1"/>
          </p:nvPr>
        </p:nvSpPr>
        <p:spPr/>
        <p:txBody>
          <a:bodyPr/>
          <a:lstStyle/>
          <a:p>
            <a:pPr eaLnBrk="1" hangingPunct="1"/>
            <a:r>
              <a:rPr lang="en-US" altLang="en-US" sz="2000" dirty="0">
                <a:solidFill>
                  <a:srgbClr val="000000"/>
                </a:solidFill>
              </a:rPr>
              <a:t>Treat PLL/DLL as a linear system</a:t>
            </a:r>
          </a:p>
          <a:p>
            <a:pPr lvl="1" eaLnBrk="1" hangingPunct="1"/>
            <a:r>
              <a:rPr lang="en-US" altLang="en-US" dirty="0">
                <a:solidFill>
                  <a:srgbClr val="000000"/>
                </a:solidFill>
              </a:rPr>
              <a:t>Compute deviation DF from locked position</a:t>
            </a:r>
          </a:p>
          <a:p>
            <a:pPr lvl="1" eaLnBrk="1" hangingPunct="1"/>
            <a:r>
              <a:rPr lang="en-US" altLang="en-US" dirty="0">
                <a:solidFill>
                  <a:srgbClr val="000000"/>
                </a:solidFill>
              </a:rPr>
              <a:t>Assume small deviations from locked</a:t>
            </a:r>
          </a:p>
          <a:p>
            <a:pPr lvl="1" eaLnBrk="1" hangingPunct="1"/>
            <a:r>
              <a:rPr lang="en-US" altLang="en-US" dirty="0">
                <a:solidFill>
                  <a:srgbClr val="000000"/>
                </a:solidFill>
              </a:rPr>
              <a:t>Treat system as linear for these small changes</a:t>
            </a:r>
          </a:p>
          <a:p>
            <a:pPr eaLnBrk="1" hangingPunct="1"/>
            <a:r>
              <a:rPr lang="en-US" altLang="en-US" sz="2000" dirty="0">
                <a:solidFill>
                  <a:srgbClr val="000000"/>
                </a:solidFill>
              </a:rPr>
              <a:t>Analysis is not valid far from lock</a:t>
            </a:r>
          </a:p>
          <a:p>
            <a:pPr lvl="1" eaLnBrk="1" hangingPunct="1"/>
            <a:r>
              <a:rPr lang="en-US" altLang="en-US" dirty="0">
                <a:solidFill>
                  <a:srgbClr val="000000"/>
                </a:solidFill>
              </a:rPr>
              <a:t>e.g., during acquisition at startup</a:t>
            </a:r>
          </a:p>
          <a:p>
            <a:pPr eaLnBrk="1" hangingPunct="1"/>
            <a:r>
              <a:rPr lang="en-US" altLang="en-US" sz="2000" dirty="0">
                <a:solidFill>
                  <a:srgbClr val="000000"/>
                </a:solidFill>
              </a:rPr>
              <a:t>Continuous time assumption</a:t>
            </a:r>
          </a:p>
          <a:p>
            <a:pPr lvl="1" eaLnBrk="1" hangingPunct="1"/>
            <a:r>
              <a:rPr lang="en-US" altLang="en-US" dirty="0">
                <a:solidFill>
                  <a:srgbClr val="000000"/>
                </a:solidFill>
              </a:rPr>
              <a:t>PLL/DLL is really a discrete time system</a:t>
            </a:r>
          </a:p>
          <a:p>
            <a:pPr lvl="2" eaLnBrk="1" hangingPunct="1"/>
            <a:r>
              <a:rPr lang="en-US" altLang="en-US" sz="2000" dirty="0">
                <a:solidFill>
                  <a:srgbClr val="000000"/>
                </a:solidFill>
              </a:rPr>
              <a:t>Updates once per cycle</a:t>
            </a:r>
          </a:p>
          <a:p>
            <a:pPr lvl="1" eaLnBrk="1" hangingPunct="1"/>
            <a:r>
              <a:rPr lang="en-US" altLang="en-US" dirty="0">
                <a:solidFill>
                  <a:srgbClr val="000000"/>
                </a:solidFill>
              </a:rPr>
              <a:t>If the bandwidth &lt;&lt; 1/10 clock freq, treat as continuous</a:t>
            </a:r>
          </a:p>
          <a:p>
            <a:pPr eaLnBrk="1" hangingPunct="1"/>
            <a:r>
              <a:rPr lang="en-US" altLang="en-US" sz="2000" dirty="0">
                <a:solidFill>
                  <a:srgbClr val="000000"/>
                </a:solidFill>
              </a:rPr>
              <a:t>Use Laplace transforms and standard analysis of linear continuous-time feedback control systems</a:t>
            </a:r>
          </a:p>
        </p:txBody>
      </p:sp>
      <p:sp>
        <p:nvSpPr>
          <p:cNvPr id="50179" name="Rectangle 2">
            <a:extLst>
              <a:ext uri="{FF2B5EF4-FFF2-40B4-BE49-F238E27FC236}">
                <a16:creationId xmlns:a16="http://schemas.microsoft.com/office/drawing/2014/main" id="{B63869C6-B089-D84E-BC73-29EA69159D9B}"/>
              </a:ext>
            </a:extLst>
          </p:cNvPr>
          <p:cNvSpPr>
            <a:spLocks noGrp="1" noChangeArrowheads="1"/>
          </p:cNvSpPr>
          <p:nvPr>
            <p:ph type="title"/>
          </p:nvPr>
        </p:nvSpPr>
        <p:spPr/>
        <p:txBody>
          <a:bodyPr/>
          <a:lstStyle/>
          <a:p>
            <a:pPr eaLnBrk="1" hangingPunct="1"/>
            <a:r>
              <a:rPr lang="en-US" altLang="en-US" sz="4000" dirty="0"/>
              <a:t>Linear System Model</a:t>
            </a:r>
          </a:p>
        </p:txBody>
      </p:sp>
    </p:spTree>
    <p:extLst>
      <p:ext uri="{BB962C8B-B14F-4D97-AF65-F5344CB8AC3E}">
        <p14:creationId xmlns:p14="http://schemas.microsoft.com/office/powerpoint/2010/main" val="4259836806"/>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3">
            <a:extLst>
              <a:ext uri="{FF2B5EF4-FFF2-40B4-BE49-F238E27FC236}">
                <a16:creationId xmlns:a16="http://schemas.microsoft.com/office/drawing/2014/main" id="{B5D977B3-80D6-204E-A989-75B4E282CCD9}"/>
              </a:ext>
            </a:extLst>
          </p:cNvPr>
          <p:cNvSpPr>
            <a:spLocks noGrp="1" noChangeArrowheads="1"/>
          </p:cNvSpPr>
          <p:nvPr>
            <p:ph idx="1"/>
          </p:nvPr>
        </p:nvSpPr>
        <p:spPr/>
        <p:txBody>
          <a:bodyPr/>
          <a:lstStyle/>
          <a:p>
            <a:pPr eaLnBrk="1" hangingPunct="1"/>
            <a:r>
              <a:rPr lang="en-US" altLang="en-US" dirty="0"/>
              <a:t>System</a:t>
            </a: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dirty="0"/>
              <a:t>Linear Model</a:t>
            </a:r>
          </a:p>
        </p:txBody>
      </p:sp>
      <p:sp>
        <p:nvSpPr>
          <p:cNvPr id="52227" name="Rectangle 2">
            <a:extLst>
              <a:ext uri="{FF2B5EF4-FFF2-40B4-BE49-F238E27FC236}">
                <a16:creationId xmlns:a16="http://schemas.microsoft.com/office/drawing/2014/main" id="{8FC4278A-3025-4B44-AF8E-84C7D531B114}"/>
              </a:ext>
            </a:extLst>
          </p:cNvPr>
          <p:cNvSpPr>
            <a:spLocks noGrp="1" noChangeArrowheads="1"/>
          </p:cNvSpPr>
          <p:nvPr>
            <p:ph type="title"/>
          </p:nvPr>
        </p:nvSpPr>
        <p:spPr/>
        <p:txBody>
          <a:bodyPr/>
          <a:lstStyle/>
          <a:p>
            <a:pPr eaLnBrk="1" hangingPunct="1"/>
            <a:r>
              <a:rPr lang="en-US" altLang="en-US" sz="4000" dirty="0"/>
              <a:t>Phase-Locked Loop (PLL)</a:t>
            </a:r>
          </a:p>
        </p:txBody>
      </p:sp>
      <p:pic>
        <p:nvPicPr>
          <p:cNvPr id="3" name="Picture 2">
            <a:extLst>
              <a:ext uri="{FF2B5EF4-FFF2-40B4-BE49-F238E27FC236}">
                <a16:creationId xmlns:a16="http://schemas.microsoft.com/office/drawing/2014/main" id="{F65EA1F6-5152-4318-9DF6-FB7D7A6336F4}"/>
              </a:ext>
            </a:extLst>
          </p:cNvPr>
          <p:cNvPicPr>
            <a:picLocks noChangeAspect="1"/>
          </p:cNvPicPr>
          <p:nvPr/>
        </p:nvPicPr>
        <p:blipFill>
          <a:blip r:embed="rId3"/>
          <a:srcRect/>
          <a:stretch/>
        </p:blipFill>
        <p:spPr>
          <a:xfrm>
            <a:off x="3434085" y="1823791"/>
            <a:ext cx="5171429" cy="1289964"/>
          </a:xfrm>
          <a:prstGeom prst="rect">
            <a:avLst/>
          </a:prstGeom>
        </p:spPr>
      </p:pic>
      <p:pic>
        <p:nvPicPr>
          <p:cNvPr id="5" name="Picture 4">
            <a:extLst>
              <a:ext uri="{FF2B5EF4-FFF2-40B4-BE49-F238E27FC236}">
                <a16:creationId xmlns:a16="http://schemas.microsoft.com/office/drawing/2014/main" id="{98C5AFE9-1BCF-4D21-B5BE-142265CA9F1D}"/>
              </a:ext>
            </a:extLst>
          </p:cNvPr>
          <p:cNvPicPr>
            <a:picLocks noChangeAspect="1"/>
          </p:cNvPicPr>
          <p:nvPr/>
        </p:nvPicPr>
        <p:blipFill>
          <a:blip r:embed="rId4"/>
          <a:srcRect/>
          <a:stretch/>
        </p:blipFill>
        <p:spPr>
          <a:xfrm>
            <a:off x="3181704" y="3806073"/>
            <a:ext cx="6678064" cy="2158792"/>
          </a:xfrm>
          <a:prstGeom prst="rect">
            <a:avLst/>
          </a:prstGeom>
        </p:spPr>
      </p:pic>
    </p:spTree>
    <p:extLst>
      <p:ext uri="{BB962C8B-B14F-4D97-AF65-F5344CB8AC3E}">
        <p14:creationId xmlns:p14="http://schemas.microsoft.com/office/powerpoint/2010/main" val="3150479758"/>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a:extLst>
              <a:ext uri="{FF2B5EF4-FFF2-40B4-BE49-F238E27FC236}">
                <a16:creationId xmlns:a16="http://schemas.microsoft.com/office/drawing/2014/main" id="{076B76EE-1AA3-8C4D-8A59-F35C8ADF9BF4}"/>
              </a:ext>
            </a:extLst>
          </p:cNvPr>
          <p:cNvSpPr>
            <a:spLocks noGrp="1" noChangeArrowheads="1"/>
          </p:cNvSpPr>
          <p:nvPr>
            <p:ph type="title"/>
          </p:nvPr>
        </p:nvSpPr>
        <p:spPr>
          <a:xfrm>
            <a:off x="1156200" y="357930"/>
            <a:ext cx="8382000" cy="685800"/>
          </a:xfrm>
        </p:spPr>
        <p:txBody>
          <a:bodyPr/>
          <a:lstStyle/>
          <a:p>
            <a:pPr eaLnBrk="1" hangingPunct="1"/>
            <a:r>
              <a:rPr lang="en-US" altLang="en-US" sz="4000" dirty="0"/>
              <a:t>Voltage-Controlled Oscillator</a:t>
            </a:r>
          </a:p>
        </p:txBody>
      </p:sp>
      <p:sp>
        <p:nvSpPr>
          <p:cNvPr id="54277" name="Rectangle 3">
            <a:extLst>
              <a:ext uri="{FF2B5EF4-FFF2-40B4-BE49-F238E27FC236}">
                <a16:creationId xmlns:a16="http://schemas.microsoft.com/office/drawing/2014/main" id="{171947D2-EEBE-1341-A1C6-6EDC4515B11B}"/>
              </a:ext>
            </a:extLst>
          </p:cNvPr>
          <p:cNvSpPr>
            <a:spLocks noGrp="1" noChangeArrowheads="1"/>
          </p:cNvSpPr>
          <p:nvPr>
            <p:ph type="body" sz="half" idx="1"/>
          </p:nvPr>
        </p:nvSpPr>
        <p:spPr/>
        <p:txBody>
          <a:bodyPr/>
          <a:lstStyle/>
          <a:p>
            <a:pPr eaLnBrk="1" hangingPunct="1"/>
            <a:r>
              <a:rPr lang="en-US" altLang="en-US" sz="2000" dirty="0"/>
              <a:t>VCO </a:t>
            </a:r>
          </a:p>
        </p:txBody>
      </p:sp>
      <p:graphicFrame>
        <p:nvGraphicFramePr>
          <p:cNvPr id="54279" name="Object 26">
            <a:extLst>
              <a:ext uri="{FF2B5EF4-FFF2-40B4-BE49-F238E27FC236}">
                <a16:creationId xmlns:a16="http://schemas.microsoft.com/office/drawing/2014/main" id="{BF4D12CE-0A7B-E74A-84E4-3B3452014C8C}"/>
              </a:ext>
            </a:extLst>
          </p:cNvPr>
          <p:cNvGraphicFramePr>
            <a:graphicFrameLocks noGrp="1" noChangeAspect="1"/>
          </p:cNvGraphicFramePr>
          <p:nvPr>
            <p:ph sz="half" idx="2"/>
            <p:extLst>
              <p:ext uri="{D42A27DB-BD31-4B8C-83A1-F6EECF244321}">
                <p14:modId xmlns:p14="http://schemas.microsoft.com/office/powerpoint/2010/main" val="2499281313"/>
              </p:ext>
            </p:extLst>
          </p:nvPr>
        </p:nvGraphicFramePr>
        <p:xfrm>
          <a:off x="914400" y="2824163"/>
          <a:ext cx="4038600" cy="2867025"/>
        </p:xfrm>
        <a:graphic>
          <a:graphicData uri="http://schemas.openxmlformats.org/presentationml/2006/ole">
            <mc:AlternateContent xmlns:mc="http://schemas.openxmlformats.org/markup-compatibility/2006">
              <mc:Choice xmlns:v="urn:schemas-microsoft-com:vml" Requires="v">
                <p:oleObj name="Equation" r:id="rId3" imgW="38328600" imgH="27203400" progId="Equation.DSMT4">
                  <p:embed/>
                </p:oleObj>
              </mc:Choice>
              <mc:Fallback>
                <p:oleObj name="Equation" r:id="rId3" imgW="38328600" imgH="27203400" progId="Equation.DSMT4">
                  <p:embed/>
                  <p:pic>
                    <p:nvPicPr>
                      <p:cNvPr id="54279" name="Object 26">
                        <a:extLst>
                          <a:ext uri="{FF2B5EF4-FFF2-40B4-BE49-F238E27FC236}">
                            <a16:creationId xmlns:a16="http://schemas.microsoft.com/office/drawing/2014/main" id="{BF4D12CE-0A7B-E74A-84E4-3B3452014C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824163"/>
                        <a:ext cx="4038600"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pic>
        <p:nvPicPr>
          <p:cNvPr id="54281" name="Picture 30">
            <a:extLst>
              <a:ext uri="{FF2B5EF4-FFF2-40B4-BE49-F238E27FC236}">
                <a16:creationId xmlns:a16="http://schemas.microsoft.com/office/drawing/2014/main" id="{87313B63-41FC-A04E-8D76-E869434D14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0" y="5259388"/>
            <a:ext cx="1760537"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83709357-B8D6-4569-B387-620A5253E313}"/>
              </a:ext>
            </a:extLst>
          </p:cNvPr>
          <p:cNvPicPr>
            <a:picLocks noChangeAspect="1"/>
          </p:cNvPicPr>
          <p:nvPr/>
        </p:nvPicPr>
        <p:blipFill>
          <a:blip r:embed="rId6"/>
          <a:srcRect/>
          <a:stretch/>
        </p:blipFill>
        <p:spPr>
          <a:xfrm>
            <a:off x="5277205" y="1209906"/>
            <a:ext cx="5676190" cy="1834920"/>
          </a:xfrm>
          <a:prstGeom prst="rect">
            <a:avLst/>
          </a:prstGeom>
        </p:spPr>
      </p:pic>
      <p:pic>
        <p:nvPicPr>
          <p:cNvPr id="7" name="Picture 6">
            <a:extLst>
              <a:ext uri="{FF2B5EF4-FFF2-40B4-BE49-F238E27FC236}">
                <a16:creationId xmlns:a16="http://schemas.microsoft.com/office/drawing/2014/main" id="{09086D86-0F79-4C4C-AD8A-3A2E5838218A}"/>
              </a:ext>
            </a:extLst>
          </p:cNvPr>
          <p:cNvPicPr>
            <a:picLocks noChangeAspect="1"/>
          </p:cNvPicPr>
          <p:nvPr/>
        </p:nvPicPr>
        <p:blipFill>
          <a:blip r:embed="rId7"/>
          <a:srcRect/>
          <a:stretch/>
        </p:blipFill>
        <p:spPr>
          <a:xfrm>
            <a:off x="6277063" y="3319567"/>
            <a:ext cx="3753149" cy="1666667"/>
          </a:xfrm>
          <a:prstGeom prst="rect">
            <a:avLst/>
          </a:prstGeom>
        </p:spPr>
      </p:pic>
    </p:spTree>
    <p:extLst>
      <p:ext uri="{BB962C8B-B14F-4D97-AF65-F5344CB8AC3E}">
        <p14:creationId xmlns:p14="http://schemas.microsoft.com/office/powerpoint/2010/main" val="3200740174"/>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18893A3C-ECEB-EB40-AC7D-88BE5EA3D727}"/>
              </a:ext>
            </a:extLst>
          </p:cNvPr>
          <p:cNvSpPr>
            <a:spLocks noGrp="1" noChangeArrowheads="1"/>
          </p:cNvSpPr>
          <p:nvPr>
            <p:ph idx="1"/>
          </p:nvPr>
        </p:nvSpPr>
        <p:spPr/>
        <p:txBody>
          <a:bodyPr/>
          <a:lstStyle/>
          <a:p>
            <a:pPr marL="0" indent="0">
              <a:buNone/>
            </a:pPr>
            <a:r>
              <a:rPr lang="en-US" altLang="en-US" dirty="0">
                <a:ea typeface="ＭＳ Ｐゴシック" panose="020B0600070205080204" pitchFamily="34" charset="-128"/>
              </a:rPr>
              <a:t>At the end of this lecture, you should be able to</a:t>
            </a:r>
            <a:r>
              <a:rPr lang="en-US" altLang="en-US" dirty="0">
                <a:solidFill>
                  <a:schemeClr val="tx1"/>
                </a:solidFill>
                <a:ea typeface="ＭＳ Ｐゴシック" panose="020B0600070205080204" pitchFamily="34" charset="-128"/>
              </a:rPr>
              <a:t>:</a:t>
            </a:r>
          </a:p>
          <a:p>
            <a:r>
              <a:rPr lang="en-US" altLang="en-US" dirty="0">
                <a:ea typeface="ＭＳ Ｐゴシック" panose="020B0600070205080204" pitchFamily="34" charset="-128"/>
              </a:rPr>
              <a:t>Describe the implications of clock distribution networks on skew and clock power</a:t>
            </a:r>
          </a:p>
          <a:p>
            <a:r>
              <a:rPr lang="en-US" altLang="en-US" dirty="0">
                <a:ea typeface="ＭＳ Ｐゴシック" panose="020B0600070205080204" pitchFamily="34" charset="-128"/>
              </a:rPr>
              <a:t>Design clock generators using delay and phase-locked loops</a:t>
            </a:r>
          </a:p>
          <a:p>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a:p>
            <a:endParaRPr lang="en-US" dirty="0">
              <a:ea typeface="ＭＳ Ｐゴシック" panose="020B0600070205080204" pitchFamily="34" charset="-128"/>
              <a:cs typeface="+mn-cs"/>
            </a:endParaRPr>
          </a:p>
          <a:p>
            <a:endParaRPr lang="en-US" dirty="0">
              <a:cs typeface="+mn-cs"/>
            </a:endParaRPr>
          </a:p>
          <a:p>
            <a:pPr eaLnBrk="1" hangingPunct="1">
              <a:buFont typeface="Wingdings" charset="0"/>
              <a:buChar char="q"/>
              <a:defRPr/>
            </a:pPr>
            <a:endParaRPr lang="en-US" dirty="0">
              <a:cs typeface="+mn-cs"/>
            </a:endParaRPr>
          </a:p>
        </p:txBody>
      </p:sp>
      <p:sp>
        <p:nvSpPr>
          <p:cNvPr id="3074" name="Rectangle 2">
            <a:extLst>
              <a:ext uri="{FF2B5EF4-FFF2-40B4-BE49-F238E27FC236}">
                <a16:creationId xmlns:a16="http://schemas.microsoft.com/office/drawing/2014/main" id="{E732E8F9-034D-3843-9F6E-24F0AFBC5B57}"/>
              </a:ext>
            </a:extLst>
          </p:cNvPr>
          <p:cNvSpPr>
            <a:spLocks noGrp="1" noChangeArrowheads="1"/>
          </p:cNvSpPr>
          <p:nvPr>
            <p:ph type="title"/>
          </p:nvPr>
        </p:nvSpPr>
        <p:spPr/>
        <p:txBody>
          <a:bodyPr/>
          <a:lstStyle/>
          <a:p>
            <a:pPr eaLnBrk="1" hangingPunct="1">
              <a:defRPr/>
            </a:pPr>
            <a:r>
              <a:rPr lang="en-US" dirty="0">
                <a:cs typeface="+mj-cs"/>
              </a:rPr>
              <a:t>Learning Objectives</a:t>
            </a:r>
          </a:p>
        </p:txBody>
      </p:sp>
    </p:spTree>
    <p:extLst>
      <p:ext uri="{BB962C8B-B14F-4D97-AF65-F5344CB8AC3E}">
        <p14:creationId xmlns:p14="http://schemas.microsoft.com/office/powerpoint/2010/main" val="3134938347"/>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3">
            <a:extLst>
              <a:ext uri="{FF2B5EF4-FFF2-40B4-BE49-F238E27FC236}">
                <a16:creationId xmlns:a16="http://schemas.microsoft.com/office/drawing/2014/main" id="{B3CBFE9B-2AB0-5A44-B7D6-81708F433A25}"/>
              </a:ext>
            </a:extLst>
          </p:cNvPr>
          <p:cNvSpPr>
            <a:spLocks noGrp="1" noChangeArrowheads="1"/>
          </p:cNvSpPr>
          <p:nvPr>
            <p:ph idx="1"/>
          </p:nvPr>
        </p:nvSpPr>
        <p:spPr/>
        <p:txBody>
          <a:bodyPr/>
          <a:lstStyle/>
          <a:p>
            <a:pPr eaLnBrk="1" hangingPunct="1"/>
            <a:endParaRPr lang="en-US" altLang="en-US" dirty="0"/>
          </a:p>
        </p:txBody>
      </p:sp>
      <p:sp>
        <p:nvSpPr>
          <p:cNvPr id="56323" name="Rectangle 2">
            <a:extLst>
              <a:ext uri="{FF2B5EF4-FFF2-40B4-BE49-F238E27FC236}">
                <a16:creationId xmlns:a16="http://schemas.microsoft.com/office/drawing/2014/main" id="{5296B596-81E9-9B46-B0FB-9EAA39268363}"/>
              </a:ext>
            </a:extLst>
          </p:cNvPr>
          <p:cNvSpPr>
            <a:spLocks noGrp="1" noChangeArrowheads="1"/>
          </p:cNvSpPr>
          <p:nvPr>
            <p:ph type="title"/>
          </p:nvPr>
        </p:nvSpPr>
        <p:spPr/>
        <p:txBody>
          <a:bodyPr/>
          <a:lstStyle/>
          <a:p>
            <a:pPr eaLnBrk="1" hangingPunct="1"/>
            <a:r>
              <a:rPr lang="en-US" altLang="en-US" sz="4000" dirty="0"/>
              <a:t>Alternative Delay Elements</a:t>
            </a:r>
          </a:p>
        </p:txBody>
      </p:sp>
      <p:pic>
        <p:nvPicPr>
          <p:cNvPr id="3" name="Picture 2">
            <a:extLst>
              <a:ext uri="{FF2B5EF4-FFF2-40B4-BE49-F238E27FC236}">
                <a16:creationId xmlns:a16="http://schemas.microsoft.com/office/drawing/2014/main" id="{A896F126-29B4-418C-80A8-8DCAF89D0897}"/>
              </a:ext>
            </a:extLst>
          </p:cNvPr>
          <p:cNvPicPr>
            <a:picLocks noChangeAspect="1"/>
          </p:cNvPicPr>
          <p:nvPr/>
        </p:nvPicPr>
        <p:blipFill>
          <a:blip r:embed="rId3"/>
          <a:srcRect/>
          <a:stretch/>
        </p:blipFill>
        <p:spPr>
          <a:xfrm>
            <a:off x="2524762" y="1355764"/>
            <a:ext cx="7142475" cy="4146470"/>
          </a:xfrm>
          <a:prstGeom prst="rect">
            <a:avLst/>
          </a:prstGeom>
        </p:spPr>
      </p:pic>
    </p:spTree>
    <p:extLst>
      <p:ext uri="{BB962C8B-B14F-4D97-AF65-F5344CB8AC3E}">
        <p14:creationId xmlns:p14="http://schemas.microsoft.com/office/powerpoint/2010/main" val="2804880538"/>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44A12D22-68A2-44FF-86A1-44F549FFDF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2" y="1524000"/>
            <a:ext cx="472440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2" name="Rectangle 3">
            <a:extLst>
              <a:ext uri="{FF2B5EF4-FFF2-40B4-BE49-F238E27FC236}">
                <a16:creationId xmlns:a16="http://schemas.microsoft.com/office/drawing/2014/main" id="{170229BE-3AF8-B648-99E2-7E976106D2FF}"/>
              </a:ext>
            </a:extLst>
          </p:cNvPr>
          <p:cNvSpPr>
            <a:spLocks noGrp="1" noChangeArrowheads="1"/>
          </p:cNvSpPr>
          <p:nvPr>
            <p:ph type="title"/>
          </p:nvPr>
        </p:nvSpPr>
        <p:spPr>
          <a:xfrm>
            <a:off x="1905000" y="533400"/>
            <a:ext cx="8382000" cy="685800"/>
          </a:xfrm>
        </p:spPr>
        <p:txBody>
          <a:bodyPr/>
          <a:lstStyle/>
          <a:p>
            <a:pPr eaLnBrk="1" hangingPunct="1"/>
            <a:r>
              <a:rPr lang="en-US" altLang="en-US" sz="4000" dirty="0"/>
              <a:t>Frequency Divider</a:t>
            </a:r>
          </a:p>
        </p:txBody>
      </p:sp>
      <p:sp>
        <p:nvSpPr>
          <p:cNvPr id="58373" name="Rectangle 4">
            <a:extLst>
              <a:ext uri="{FF2B5EF4-FFF2-40B4-BE49-F238E27FC236}">
                <a16:creationId xmlns:a16="http://schemas.microsoft.com/office/drawing/2014/main" id="{1E9E0B19-A42C-3242-BC0F-9AF30AE01090}"/>
              </a:ext>
            </a:extLst>
          </p:cNvPr>
          <p:cNvSpPr>
            <a:spLocks noGrp="1" noChangeArrowheads="1"/>
          </p:cNvSpPr>
          <p:nvPr>
            <p:ph type="body" sz="half" idx="1"/>
          </p:nvPr>
        </p:nvSpPr>
        <p:spPr/>
        <p:txBody>
          <a:bodyPr/>
          <a:lstStyle/>
          <a:p>
            <a:pPr eaLnBrk="1" hangingPunct="1"/>
            <a:r>
              <a:rPr lang="en-US" altLang="en-US" dirty="0"/>
              <a:t>Divide clock by N</a:t>
            </a:r>
          </a:p>
          <a:p>
            <a:pPr lvl="1" eaLnBrk="1" hangingPunct="1"/>
            <a:r>
              <a:rPr lang="en-US" altLang="en-US" dirty="0"/>
              <a:t>Use mod-N counter </a:t>
            </a:r>
          </a:p>
        </p:txBody>
      </p:sp>
      <p:graphicFrame>
        <p:nvGraphicFramePr>
          <p:cNvPr id="58375" name="Object 10">
            <a:extLst>
              <a:ext uri="{FF2B5EF4-FFF2-40B4-BE49-F238E27FC236}">
                <a16:creationId xmlns:a16="http://schemas.microsoft.com/office/drawing/2014/main" id="{141FC416-69EC-8C47-8EC6-584C87FAE0F6}"/>
              </a:ext>
            </a:extLst>
          </p:cNvPr>
          <p:cNvGraphicFramePr>
            <a:graphicFrameLocks noGrp="1" noChangeAspect="1"/>
          </p:cNvGraphicFramePr>
          <p:nvPr>
            <p:ph sz="half" idx="2"/>
          </p:nvPr>
        </p:nvGraphicFramePr>
        <p:xfrm>
          <a:off x="2667000" y="2743200"/>
          <a:ext cx="1828800" cy="1695450"/>
        </p:xfrm>
        <a:graphic>
          <a:graphicData uri="http://schemas.openxmlformats.org/presentationml/2006/ole">
            <mc:AlternateContent xmlns:mc="http://schemas.openxmlformats.org/markup-compatibility/2006">
              <mc:Choice xmlns:v="urn:schemas-microsoft-com:vml" Requires="v">
                <p:oleObj name="Equation" r:id="rId4" imgW="20193000" imgH="18719800" progId="Equation.DSMT4">
                  <p:embed/>
                </p:oleObj>
              </mc:Choice>
              <mc:Fallback>
                <p:oleObj name="Equation" r:id="rId4" imgW="20193000" imgH="18719800" progId="Equation.DSMT4">
                  <p:embed/>
                  <p:pic>
                    <p:nvPicPr>
                      <p:cNvPr id="58375" name="Object 10">
                        <a:extLst>
                          <a:ext uri="{FF2B5EF4-FFF2-40B4-BE49-F238E27FC236}">
                            <a16:creationId xmlns:a16="http://schemas.microsoft.com/office/drawing/2014/main" id="{141FC416-69EC-8C47-8EC6-584C87FAE0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2743200"/>
                        <a:ext cx="1828800"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58374" name="Rectangle 7">
            <a:extLst>
              <a:ext uri="{FF2B5EF4-FFF2-40B4-BE49-F238E27FC236}">
                <a16:creationId xmlns:a16="http://schemas.microsoft.com/office/drawing/2014/main" id="{1E4DF29A-C92F-4A48-BEC1-53874BB88887}"/>
              </a:ext>
            </a:extLst>
          </p:cNvPr>
          <p:cNvSpPr>
            <a:spLocks noChangeArrowheads="1"/>
          </p:cNvSpPr>
          <p:nvPr/>
        </p:nvSpPr>
        <p:spPr bwMode="auto">
          <a:xfrm>
            <a:off x="7467600" y="2362200"/>
            <a:ext cx="838200" cy="762000"/>
          </a:xfrm>
          <a:prstGeom prst="rect">
            <a:avLst/>
          </a:prstGeom>
          <a:solidFill>
            <a:srgbClr val="FF00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Tree>
    <p:extLst>
      <p:ext uri="{BB962C8B-B14F-4D97-AF65-F5344CB8AC3E}">
        <p14:creationId xmlns:p14="http://schemas.microsoft.com/office/powerpoint/2010/main" val="443787567"/>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D2FE9398-16DF-411C-9470-4CFEB43C97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1723" y="1187967"/>
            <a:ext cx="472440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0" name="Rectangle 3">
            <a:extLst>
              <a:ext uri="{FF2B5EF4-FFF2-40B4-BE49-F238E27FC236}">
                <a16:creationId xmlns:a16="http://schemas.microsoft.com/office/drawing/2014/main" id="{7BEE29A6-C883-814A-8F19-297BC12A0671}"/>
              </a:ext>
            </a:extLst>
          </p:cNvPr>
          <p:cNvSpPr>
            <a:spLocks noGrp="1" noChangeArrowheads="1"/>
          </p:cNvSpPr>
          <p:nvPr>
            <p:ph type="title"/>
          </p:nvPr>
        </p:nvSpPr>
        <p:spPr>
          <a:xfrm>
            <a:off x="1264432" y="412233"/>
            <a:ext cx="8382000" cy="685800"/>
          </a:xfrm>
        </p:spPr>
        <p:txBody>
          <a:bodyPr/>
          <a:lstStyle/>
          <a:p>
            <a:pPr eaLnBrk="1" hangingPunct="1"/>
            <a:r>
              <a:rPr lang="en-US" altLang="en-US" sz="4000" dirty="0"/>
              <a:t>Phase Detector</a:t>
            </a:r>
          </a:p>
        </p:txBody>
      </p:sp>
      <p:sp>
        <p:nvSpPr>
          <p:cNvPr id="60421" name="Rectangle 4">
            <a:extLst>
              <a:ext uri="{FF2B5EF4-FFF2-40B4-BE49-F238E27FC236}">
                <a16:creationId xmlns:a16="http://schemas.microsoft.com/office/drawing/2014/main" id="{D95C48D8-73FE-034E-B1BA-E5EE58722531}"/>
              </a:ext>
            </a:extLst>
          </p:cNvPr>
          <p:cNvSpPr>
            <a:spLocks noGrp="1" noChangeArrowheads="1"/>
          </p:cNvSpPr>
          <p:nvPr>
            <p:ph type="body" sz="half" idx="1"/>
          </p:nvPr>
        </p:nvSpPr>
        <p:spPr>
          <a:xfrm>
            <a:off x="695632" y="1187967"/>
            <a:ext cx="7924800" cy="4572000"/>
          </a:xfrm>
        </p:spPr>
        <p:txBody>
          <a:bodyPr/>
          <a:lstStyle/>
          <a:p>
            <a:pPr eaLnBrk="1" hangingPunct="1"/>
            <a:r>
              <a:rPr lang="en-US" altLang="en-US" dirty="0"/>
              <a:t>Difference of input and </a:t>
            </a:r>
          </a:p>
          <a:p>
            <a:pPr eaLnBrk="1" hangingPunct="1">
              <a:buFont typeface="Wingdings" pitchFamily="2" charset="2"/>
              <a:buNone/>
            </a:pPr>
            <a:r>
              <a:rPr lang="en-US" altLang="en-US" dirty="0"/>
              <a:t>	feedback clock phase</a:t>
            </a:r>
          </a:p>
          <a:p>
            <a:pPr eaLnBrk="1" hangingPunct="1"/>
            <a:endParaRPr lang="en-US" altLang="en-US" dirty="0"/>
          </a:p>
          <a:p>
            <a:pPr eaLnBrk="1" hangingPunct="1"/>
            <a:endParaRPr lang="en-US" altLang="en-US" dirty="0"/>
          </a:p>
          <a:p>
            <a:pPr eaLnBrk="1" hangingPunct="1"/>
            <a:r>
              <a:rPr lang="en-US" altLang="en-US" dirty="0"/>
              <a:t>Often built from phase-frequency detector (PFD)</a:t>
            </a:r>
          </a:p>
          <a:p>
            <a:pPr lvl="1" eaLnBrk="1" hangingPunct="1">
              <a:buFontTx/>
              <a:buNone/>
            </a:pPr>
            <a:endParaRPr lang="en-US" altLang="en-US" dirty="0"/>
          </a:p>
        </p:txBody>
      </p:sp>
      <p:sp>
        <p:nvSpPr>
          <p:cNvPr id="60422" name="Rectangle 5">
            <a:extLst>
              <a:ext uri="{FF2B5EF4-FFF2-40B4-BE49-F238E27FC236}">
                <a16:creationId xmlns:a16="http://schemas.microsoft.com/office/drawing/2014/main" id="{1F2A6E3B-B698-BE4A-BE4C-C9C3052456D5}"/>
              </a:ext>
            </a:extLst>
          </p:cNvPr>
          <p:cNvSpPr>
            <a:spLocks noChangeArrowheads="1"/>
          </p:cNvSpPr>
          <p:nvPr/>
        </p:nvSpPr>
        <p:spPr bwMode="auto">
          <a:xfrm>
            <a:off x="4975122" y="1187967"/>
            <a:ext cx="1447800" cy="914400"/>
          </a:xfrm>
          <a:prstGeom prst="rect">
            <a:avLst/>
          </a:prstGeom>
          <a:solidFill>
            <a:srgbClr val="FF00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pic>
        <p:nvPicPr>
          <p:cNvPr id="3" name="Picture 2">
            <a:extLst>
              <a:ext uri="{FF2B5EF4-FFF2-40B4-BE49-F238E27FC236}">
                <a16:creationId xmlns:a16="http://schemas.microsoft.com/office/drawing/2014/main" id="{C37126DD-7E5F-41B7-8906-872FEFE10C8F}"/>
              </a:ext>
            </a:extLst>
          </p:cNvPr>
          <p:cNvPicPr>
            <a:picLocks noChangeAspect="1"/>
          </p:cNvPicPr>
          <p:nvPr/>
        </p:nvPicPr>
        <p:blipFill>
          <a:blip r:embed="rId4"/>
          <a:srcRect/>
          <a:stretch/>
        </p:blipFill>
        <p:spPr>
          <a:xfrm>
            <a:off x="1103671" y="3765792"/>
            <a:ext cx="7887250" cy="1956390"/>
          </a:xfrm>
          <a:prstGeom prst="rect">
            <a:avLst/>
          </a:prstGeom>
        </p:spPr>
      </p:pic>
    </p:spTree>
    <p:extLst>
      <p:ext uri="{BB962C8B-B14F-4D97-AF65-F5344CB8AC3E}">
        <p14:creationId xmlns:p14="http://schemas.microsoft.com/office/powerpoint/2010/main" val="4133708420"/>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a:extLst>
              <a:ext uri="{FF2B5EF4-FFF2-40B4-BE49-F238E27FC236}">
                <a16:creationId xmlns:a16="http://schemas.microsoft.com/office/drawing/2014/main" id="{C5FCEA3F-0E05-EA49-8503-FBC6D160DC46}"/>
              </a:ext>
            </a:extLst>
          </p:cNvPr>
          <p:cNvSpPr>
            <a:spLocks noGrp="1" noChangeArrowheads="1"/>
          </p:cNvSpPr>
          <p:nvPr>
            <p:ph type="title"/>
          </p:nvPr>
        </p:nvSpPr>
        <p:spPr>
          <a:xfrm>
            <a:off x="1231200" y="403800"/>
            <a:ext cx="10363200" cy="685800"/>
          </a:xfrm>
        </p:spPr>
        <p:txBody>
          <a:bodyPr/>
          <a:lstStyle/>
          <a:p>
            <a:pPr eaLnBrk="1" hangingPunct="1"/>
            <a:r>
              <a:rPr lang="en-US" altLang="en-US" sz="4000" dirty="0"/>
              <a:t>Phase Detector</a:t>
            </a:r>
          </a:p>
        </p:txBody>
      </p:sp>
      <p:sp>
        <p:nvSpPr>
          <p:cNvPr id="62468" name="Rectangle 3">
            <a:extLst>
              <a:ext uri="{FF2B5EF4-FFF2-40B4-BE49-F238E27FC236}">
                <a16:creationId xmlns:a16="http://schemas.microsoft.com/office/drawing/2014/main" id="{FAA27A42-9ED1-D14C-837D-6F4582503D57}"/>
              </a:ext>
            </a:extLst>
          </p:cNvPr>
          <p:cNvSpPr>
            <a:spLocks noGrp="1" noChangeArrowheads="1"/>
          </p:cNvSpPr>
          <p:nvPr>
            <p:ph type="body" sz="half" idx="1"/>
          </p:nvPr>
        </p:nvSpPr>
        <p:spPr>
          <a:xfrm>
            <a:off x="1040693" y="1337188"/>
            <a:ext cx="7772400" cy="4572000"/>
          </a:xfrm>
        </p:spPr>
        <p:txBody>
          <a:bodyPr/>
          <a:lstStyle/>
          <a:p>
            <a:pPr eaLnBrk="1" hangingPunct="1"/>
            <a:r>
              <a:rPr lang="en-US" altLang="en-US" sz="2000" dirty="0"/>
              <a:t>Convert up and down pulses into current proportional to phase error using a charge pump</a:t>
            </a:r>
          </a:p>
          <a:p>
            <a:pPr eaLnBrk="1" hangingPunct="1"/>
            <a:endParaRPr lang="en-US" altLang="en-US" sz="2000" dirty="0"/>
          </a:p>
        </p:txBody>
      </p:sp>
      <p:graphicFrame>
        <p:nvGraphicFramePr>
          <p:cNvPr id="62469" name="Object 6">
            <a:extLst>
              <a:ext uri="{FF2B5EF4-FFF2-40B4-BE49-F238E27FC236}">
                <a16:creationId xmlns:a16="http://schemas.microsoft.com/office/drawing/2014/main" id="{ECC8F950-CF59-434B-BA41-2A491E095D67}"/>
              </a:ext>
            </a:extLst>
          </p:cNvPr>
          <p:cNvGraphicFramePr>
            <a:graphicFrameLocks noGrp="1" noChangeAspect="1"/>
          </p:cNvGraphicFramePr>
          <p:nvPr>
            <p:ph sz="half" idx="2"/>
            <p:extLst>
              <p:ext uri="{D42A27DB-BD31-4B8C-83A1-F6EECF244321}">
                <p14:modId xmlns:p14="http://schemas.microsoft.com/office/powerpoint/2010/main" val="2911341324"/>
              </p:ext>
            </p:extLst>
          </p:nvPr>
        </p:nvGraphicFramePr>
        <p:xfrm>
          <a:off x="1300163" y="2395538"/>
          <a:ext cx="2667000" cy="1033462"/>
        </p:xfrm>
        <a:graphic>
          <a:graphicData uri="http://schemas.openxmlformats.org/presentationml/2006/ole">
            <mc:AlternateContent xmlns:mc="http://schemas.openxmlformats.org/markup-compatibility/2006">
              <mc:Choice xmlns:v="urn:schemas-microsoft-com:vml" Requires="v">
                <p:oleObj name="Equation" r:id="rId3" imgW="28676600" imgH="11112500" progId="Equation.DSMT4">
                  <p:embed/>
                </p:oleObj>
              </mc:Choice>
              <mc:Fallback>
                <p:oleObj name="Equation" r:id="rId3" imgW="28676600" imgH="11112500" progId="Equation.DSMT4">
                  <p:embed/>
                  <p:pic>
                    <p:nvPicPr>
                      <p:cNvPr id="62469" name="Object 6">
                        <a:extLst>
                          <a:ext uri="{FF2B5EF4-FFF2-40B4-BE49-F238E27FC236}">
                            <a16:creationId xmlns:a16="http://schemas.microsoft.com/office/drawing/2014/main" id="{ECC8F950-CF59-434B-BA41-2A491E095D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0163" y="2395538"/>
                        <a:ext cx="2667000" cy="103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pic>
        <p:nvPicPr>
          <p:cNvPr id="3" name="Picture 2">
            <a:extLst>
              <a:ext uri="{FF2B5EF4-FFF2-40B4-BE49-F238E27FC236}">
                <a16:creationId xmlns:a16="http://schemas.microsoft.com/office/drawing/2014/main" id="{EF78C624-8BB6-4400-A310-DE199FC1B228}"/>
              </a:ext>
            </a:extLst>
          </p:cNvPr>
          <p:cNvPicPr>
            <a:picLocks noChangeAspect="1"/>
          </p:cNvPicPr>
          <p:nvPr/>
        </p:nvPicPr>
        <p:blipFill>
          <a:blip r:embed="rId5"/>
          <a:srcRect/>
          <a:stretch/>
        </p:blipFill>
        <p:spPr>
          <a:xfrm>
            <a:off x="5381758" y="2395537"/>
            <a:ext cx="2516812" cy="2297225"/>
          </a:xfrm>
          <a:prstGeom prst="rect">
            <a:avLst/>
          </a:prstGeom>
        </p:spPr>
      </p:pic>
    </p:spTree>
    <p:extLst>
      <p:ext uri="{BB962C8B-B14F-4D97-AF65-F5344CB8AC3E}">
        <p14:creationId xmlns:p14="http://schemas.microsoft.com/office/powerpoint/2010/main" val="4199182715"/>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1BE98380-D9FD-4658-8ADF-40311858B7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394041"/>
            <a:ext cx="472440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6" name="Rectangle 3">
            <a:extLst>
              <a:ext uri="{FF2B5EF4-FFF2-40B4-BE49-F238E27FC236}">
                <a16:creationId xmlns:a16="http://schemas.microsoft.com/office/drawing/2014/main" id="{5E5A38DB-6838-DB49-8DFB-955536CDA7BB}"/>
              </a:ext>
            </a:extLst>
          </p:cNvPr>
          <p:cNvSpPr>
            <a:spLocks noGrp="1" noChangeArrowheads="1"/>
          </p:cNvSpPr>
          <p:nvPr>
            <p:ph type="title"/>
          </p:nvPr>
        </p:nvSpPr>
        <p:spPr>
          <a:xfrm>
            <a:off x="1219200" y="289141"/>
            <a:ext cx="8382000" cy="685800"/>
          </a:xfrm>
        </p:spPr>
        <p:txBody>
          <a:bodyPr/>
          <a:lstStyle/>
          <a:p>
            <a:pPr eaLnBrk="1" hangingPunct="1"/>
            <a:r>
              <a:rPr lang="en-US" altLang="en-US" sz="4000" dirty="0"/>
              <a:t>Loop Filter</a:t>
            </a:r>
          </a:p>
        </p:txBody>
      </p:sp>
      <p:sp>
        <p:nvSpPr>
          <p:cNvPr id="64517" name="Rectangle 4">
            <a:extLst>
              <a:ext uri="{FF2B5EF4-FFF2-40B4-BE49-F238E27FC236}">
                <a16:creationId xmlns:a16="http://schemas.microsoft.com/office/drawing/2014/main" id="{C53CA37F-0A99-0548-A148-5ACCB39CF853}"/>
              </a:ext>
            </a:extLst>
          </p:cNvPr>
          <p:cNvSpPr>
            <a:spLocks noGrp="1" noChangeArrowheads="1"/>
          </p:cNvSpPr>
          <p:nvPr>
            <p:ph type="body" sz="half" idx="1"/>
          </p:nvPr>
        </p:nvSpPr>
        <p:spPr>
          <a:xfrm>
            <a:off x="1219200" y="1398586"/>
            <a:ext cx="7924800" cy="4572000"/>
          </a:xfrm>
        </p:spPr>
        <p:txBody>
          <a:bodyPr/>
          <a:lstStyle/>
          <a:p>
            <a:pPr eaLnBrk="1" hangingPunct="1"/>
            <a:r>
              <a:rPr lang="en-US" altLang="en-US" dirty="0"/>
              <a:t>Convert charge pump </a:t>
            </a:r>
          </a:p>
          <a:p>
            <a:pPr eaLnBrk="1" hangingPunct="1">
              <a:buFont typeface="Wingdings" pitchFamily="2" charset="2"/>
              <a:buNone/>
            </a:pPr>
            <a:r>
              <a:rPr lang="en-US" altLang="en-US" dirty="0"/>
              <a:t>	current into V</a:t>
            </a:r>
            <a:r>
              <a:rPr lang="en-US" altLang="en-US" baseline="-25000" dirty="0"/>
              <a:t>ctrl</a:t>
            </a:r>
          </a:p>
          <a:p>
            <a:pPr eaLnBrk="1" hangingPunct="1"/>
            <a:endParaRPr lang="en-US" altLang="en-US" dirty="0"/>
          </a:p>
          <a:p>
            <a:pPr eaLnBrk="1" hangingPunct="1"/>
            <a:endParaRPr lang="en-US" altLang="en-US" dirty="0"/>
          </a:p>
          <a:p>
            <a:pPr eaLnBrk="1" hangingPunct="1"/>
            <a:r>
              <a:rPr lang="en-US" altLang="en-US" dirty="0"/>
              <a:t>Use proportional-integral control (PI) to generate a control signal dependent on the error and its integral</a:t>
            </a:r>
          </a:p>
          <a:p>
            <a:pPr lvl="1" eaLnBrk="1" hangingPunct="1"/>
            <a:r>
              <a:rPr lang="en-US" altLang="en-US" dirty="0"/>
              <a:t>Drives error to 0</a:t>
            </a:r>
          </a:p>
          <a:p>
            <a:pPr lvl="1" eaLnBrk="1" hangingPunct="1"/>
            <a:endParaRPr lang="en-US" altLang="en-US" dirty="0"/>
          </a:p>
          <a:p>
            <a:pPr lvl="1" eaLnBrk="1" hangingPunct="1"/>
            <a:endParaRPr lang="en-US" altLang="en-US" dirty="0"/>
          </a:p>
          <a:p>
            <a:pPr eaLnBrk="1" hangingPunct="1">
              <a:buFont typeface="Wingdings" pitchFamily="2" charset="2"/>
              <a:buNone/>
            </a:pPr>
            <a:endParaRPr lang="en-US" altLang="en-US" dirty="0"/>
          </a:p>
          <a:p>
            <a:pPr eaLnBrk="1" hangingPunct="1"/>
            <a:endParaRPr lang="en-US" altLang="en-US" dirty="0"/>
          </a:p>
          <a:p>
            <a:pPr lvl="1" eaLnBrk="1" hangingPunct="1">
              <a:buFontTx/>
              <a:buNone/>
            </a:pPr>
            <a:endParaRPr lang="en-US" altLang="en-US" dirty="0"/>
          </a:p>
        </p:txBody>
      </p:sp>
      <p:graphicFrame>
        <p:nvGraphicFramePr>
          <p:cNvPr id="64520" name="Object 10">
            <a:extLst>
              <a:ext uri="{FF2B5EF4-FFF2-40B4-BE49-F238E27FC236}">
                <a16:creationId xmlns:a16="http://schemas.microsoft.com/office/drawing/2014/main" id="{01DC4D43-DCB9-BF4F-8CE5-AB9FBE80C7F1}"/>
              </a:ext>
            </a:extLst>
          </p:cNvPr>
          <p:cNvGraphicFramePr>
            <a:graphicFrameLocks noGrp="1" noChangeAspect="1"/>
          </p:cNvGraphicFramePr>
          <p:nvPr>
            <p:ph sz="half" idx="2"/>
            <p:extLst>
              <p:ext uri="{D42A27DB-BD31-4B8C-83A1-F6EECF244321}">
                <p14:modId xmlns:p14="http://schemas.microsoft.com/office/powerpoint/2010/main" val="3231601755"/>
              </p:ext>
            </p:extLst>
          </p:nvPr>
        </p:nvGraphicFramePr>
        <p:xfrm>
          <a:off x="1941513" y="4576763"/>
          <a:ext cx="2362200" cy="1039812"/>
        </p:xfrm>
        <a:graphic>
          <a:graphicData uri="http://schemas.openxmlformats.org/presentationml/2006/ole">
            <mc:AlternateContent xmlns:mc="http://schemas.openxmlformats.org/markup-compatibility/2006">
              <mc:Choice xmlns:v="urn:schemas-microsoft-com:vml" Requires="v">
                <p:oleObj name="Equation" r:id="rId4" imgW="24574500" imgH="10820400" progId="Equation.DSMT4">
                  <p:embed/>
                </p:oleObj>
              </mc:Choice>
              <mc:Fallback>
                <p:oleObj name="Equation" r:id="rId4" imgW="24574500" imgH="10820400" progId="Equation.DSMT4">
                  <p:embed/>
                  <p:pic>
                    <p:nvPicPr>
                      <p:cNvPr id="64520" name="Object 10">
                        <a:extLst>
                          <a:ext uri="{FF2B5EF4-FFF2-40B4-BE49-F238E27FC236}">
                            <a16:creationId xmlns:a16="http://schemas.microsoft.com/office/drawing/2014/main" id="{01DC4D43-DCB9-BF4F-8CE5-AB9FBE80C7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1513" y="4576763"/>
                        <a:ext cx="2362200" cy="1039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64518" name="Rectangle 5">
            <a:extLst>
              <a:ext uri="{FF2B5EF4-FFF2-40B4-BE49-F238E27FC236}">
                <a16:creationId xmlns:a16="http://schemas.microsoft.com/office/drawing/2014/main" id="{42DCF7F8-FD99-6A4C-A735-A11650836E3B}"/>
              </a:ext>
            </a:extLst>
          </p:cNvPr>
          <p:cNvSpPr>
            <a:spLocks noChangeArrowheads="1"/>
          </p:cNvSpPr>
          <p:nvPr/>
        </p:nvSpPr>
        <p:spPr bwMode="auto">
          <a:xfrm>
            <a:off x="6680791" y="1403566"/>
            <a:ext cx="1066800" cy="762000"/>
          </a:xfrm>
          <a:prstGeom prst="rect">
            <a:avLst/>
          </a:prstGeom>
          <a:solidFill>
            <a:srgbClr val="FF00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pic>
        <p:nvPicPr>
          <p:cNvPr id="3" name="Picture 2">
            <a:extLst>
              <a:ext uri="{FF2B5EF4-FFF2-40B4-BE49-F238E27FC236}">
                <a16:creationId xmlns:a16="http://schemas.microsoft.com/office/drawing/2014/main" id="{D2898880-B997-4B0C-99D4-29D38633F416}"/>
              </a:ext>
            </a:extLst>
          </p:cNvPr>
          <p:cNvPicPr>
            <a:picLocks noChangeAspect="1"/>
          </p:cNvPicPr>
          <p:nvPr/>
        </p:nvPicPr>
        <p:blipFill>
          <a:blip r:embed="rId6"/>
          <a:srcRect/>
          <a:stretch/>
        </p:blipFill>
        <p:spPr>
          <a:xfrm>
            <a:off x="6304937" y="4577547"/>
            <a:ext cx="2269151" cy="1243718"/>
          </a:xfrm>
          <a:prstGeom prst="rect">
            <a:avLst/>
          </a:prstGeom>
        </p:spPr>
      </p:pic>
    </p:spTree>
    <p:extLst>
      <p:ext uri="{BB962C8B-B14F-4D97-AF65-F5344CB8AC3E}">
        <p14:creationId xmlns:p14="http://schemas.microsoft.com/office/powerpoint/2010/main" val="2341610580"/>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a:extLst>
              <a:ext uri="{FF2B5EF4-FFF2-40B4-BE49-F238E27FC236}">
                <a16:creationId xmlns:a16="http://schemas.microsoft.com/office/drawing/2014/main" id="{894E0236-93A3-B140-8982-7D57189DA395}"/>
              </a:ext>
            </a:extLst>
          </p:cNvPr>
          <p:cNvSpPr>
            <a:spLocks noGrp="1" noChangeArrowheads="1"/>
          </p:cNvSpPr>
          <p:nvPr>
            <p:ph type="title"/>
          </p:nvPr>
        </p:nvSpPr>
        <p:spPr>
          <a:xfrm>
            <a:off x="1231200" y="381000"/>
            <a:ext cx="10363200" cy="685800"/>
          </a:xfrm>
        </p:spPr>
        <p:txBody>
          <a:bodyPr/>
          <a:lstStyle/>
          <a:p>
            <a:pPr eaLnBrk="1" hangingPunct="1"/>
            <a:r>
              <a:rPr lang="en-US" altLang="en-US" sz="4000" dirty="0"/>
              <a:t>PLL Loop Dynamics</a:t>
            </a:r>
          </a:p>
        </p:txBody>
      </p:sp>
      <p:sp>
        <p:nvSpPr>
          <p:cNvPr id="66564" name="Rectangle 3">
            <a:extLst>
              <a:ext uri="{FF2B5EF4-FFF2-40B4-BE49-F238E27FC236}">
                <a16:creationId xmlns:a16="http://schemas.microsoft.com/office/drawing/2014/main" id="{D0BDB78E-EE70-A84B-BE56-F03C06A3EBE1}"/>
              </a:ext>
            </a:extLst>
          </p:cNvPr>
          <p:cNvSpPr>
            <a:spLocks noGrp="1" noChangeArrowheads="1"/>
          </p:cNvSpPr>
          <p:nvPr>
            <p:ph type="body" sz="half" idx="1"/>
          </p:nvPr>
        </p:nvSpPr>
        <p:spPr>
          <a:xfrm>
            <a:off x="1028700" y="1219200"/>
            <a:ext cx="7772400" cy="4572000"/>
          </a:xfrm>
        </p:spPr>
        <p:txBody>
          <a:bodyPr/>
          <a:lstStyle/>
          <a:p>
            <a:pPr eaLnBrk="1" hangingPunct="1"/>
            <a:r>
              <a:rPr lang="en-US" altLang="en-US" dirty="0"/>
              <a:t>Closed loop transfer function of PLL</a:t>
            </a:r>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dirty="0"/>
              <a:t>This is a second order system</a:t>
            </a:r>
          </a:p>
          <a:p>
            <a:pPr eaLnBrk="1" hangingPunct="1"/>
            <a:endParaRPr lang="en-US" altLang="en-US" dirty="0"/>
          </a:p>
          <a:p>
            <a:pPr eaLnBrk="1" hangingPunct="1"/>
            <a:endParaRPr lang="en-US" altLang="en-US" dirty="0"/>
          </a:p>
          <a:p>
            <a:pPr eaLnBrk="1" hangingPunct="1"/>
            <a:endParaRPr lang="en-US" altLang="en-US" dirty="0"/>
          </a:p>
          <a:p>
            <a:endParaRPr lang="en-US" altLang="en-US" dirty="0">
              <a:latin typeface="Symbol" panose="05050102010706020507" pitchFamily="18" charset="2"/>
            </a:endParaRPr>
          </a:p>
          <a:p>
            <a:r>
              <a:rPr lang="en-US" altLang="en-US" dirty="0" err="1">
                <a:latin typeface="Symbol" panose="05050102010706020507" pitchFamily="18" charset="2"/>
              </a:rPr>
              <a:t>w</a:t>
            </a:r>
            <a:r>
              <a:rPr lang="en-US" altLang="en-US" baseline="-25000" dirty="0" err="1"/>
              <a:t>n</a:t>
            </a:r>
            <a:r>
              <a:rPr lang="en-US" altLang="en-US" dirty="0"/>
              <a:t> indicates loop bandwidth</a:t>
            </a:r>
          </a:p>
          <a:p>
            <a:r>
              <a:rPr lang="en-US" altLang="en-US" dirty="0">
                <a:latin typeface="Symbol" panose="05050102010706020507" pitchFamily="18" charset="2"/>
              </a:rPr>
              <a:t>z</a:t>
            </a:r>
            <a:r>
              <a:rPr lang="en-US" altLang="en-US" dirty="0"/>
              <a:t> indicates damping; choose 0.7 – 1 to avoid ringing</a:t>
            </a:r>
          </a:p>
        </p:txBody>
      </p:sp>
      <p:graphicFrame>
        <p:nvGraphicFramePr>
          <p:cNvPr id="66565" name="Object 6">
            <a:extLst>
              <a:ext uri="{FF2B5EF4-FFF2-40B4-BE49-F238E27FC236}">
                <a16:creationId xmlns:a16="http://schemas.microsoft.com/office/drawing/2014/main" id="{56CDD092-BC80-2C47-92CA-B9926E1EDEA6}"/>
              </a:ext>
            </a:extLst>
          </p:cNvPr>
          <p:cNvGraphicFramePr>
            <a:graphicFrameLocks noGrp="1" noChangeAspect="1"/>
          </p:cNvGraphicFramePr>
          <p:nvPr>
            <p:ph sz="quarter" idx="2"/>
            <p:extLst>
              <p:ext uri="{D42A27DB-BD31-4B8C-83A1-F6EECF244321}">
                <p14:modId xmlns:p14="http://schemas.microsoft.com/office/powerpoint/2010/main" val="1585986803"/>
              </p:ext>
            </p:extLst>
          </p:nvPr>
        </p:nvGraphicFramePr>
        <p:xfrm>
          <a:off x="1662113" y="1658938"/>
          <a:ext cx="4343400" cy="1230312"/>
        </p:xfrm>
        <a:graphic>
          <a:graphicData uri="http://schemas.openxmlformats.org/presentationml/2006/ole">
            <mc:AlternateContent xmlns:mc="http://schemas.openxmlformats.org/markup-compatibility/2006">
              <mc:Choice xmlns:v="urn:schemas-microsoft-com:vml" Requires="v">
                <p:oleObj name="Equation" r:id="rId3" imgW="68173600" imgH="19304000" progId="Equation.DSMT4">
                  <p:embed/>
                </p:oleObj>
              </mc:Choice>
              <mc:Fallback>
                <p:oleObj name="Equation" r:id="rId3" imgW="68173600" imgH="19304000" progId="Equation.DSMT4">
                  <p:embed/>
                  <p:pic>
                    <p:nvPicPr>
                      <p:cNvPr id="66565" name="Object 6">
                        <a:extLst>
                          <a:ext uri="{FF2B5EF4-FFF2-40B4-BE49-F238E27FC236}">
                            <a16:creationId xmlns:a16="http://schemas.microsoft.com/office/drawing/2014/main" id="{56CDD092-BC80-2C47-92CA-B9926E1EDE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2113" y="1658938"/>
                        <a:ext cx="4343400" cy="123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6566" name="Object 8">
            <a:extLst>
              <a:ext uri="{FF2B5EF4-FFF2-40B4-BE49-F238E27FC236}">
                <a16:creationId xmlns:a16="http://schemas.microsoft.com/office/drawing/2014/main" id="{9265ED5E-A529-B54F-8D0A-BD7CEA10DDD9}"/>
              </a:ext>
            </a:extLst>
          </p:cNvPr>
          <p:cNvGraphicFramePr>
            <a:graphicFrameLocks noGrp="1" noChangeAspect="1"/>
          </p:cNvGraphicFramePr>
          <p:nvPr>
            <p:ph sz="quarter" idx="3"/>
            <p:extLst>
              <p:ext uri="{D42A27DB-BD31-4B8C-83A1-F6EECF244321}">
                <p14:modId xmlns:p14="http://schemas.microsoft.com/office/powerpoint/2010/main" val="383893352"/>
              </p:ext>
            </p:extLst>
          </p:nvPr>
        </p:nvGraphicFramePr>
        <p:xfrm>
          <a:off x="1662113" y="3451225"/>
          <a:ext cx="4191000" cy="1357313"/>
        </p:xfrm>
        <a:graphic>
          <a:graphicData uri="http://schemas.openxmlformats.org/presentationml/2006/ole">
            <mc:AlternateContent xmlns:mc="http://schemas.openxmlformats.org/markup-compatibility/2006">
              <mc:Choice xmlns:v="urn:schemas-microsoft-com:vml" Requires="v">
                <p:oleObj name="Equation" r:id="rId5" imgW="61442600" imgH="19900900" progId="Equation.DSMT4">
                  <p:embed/>
                </p:oleObj>
              </mc:Choice>
              <mc:Fallback>
                <p:oleObj name="Equation" r:id="rId5" imgW="61442600" imgH="19900900" progId="Equation.DSMT4">
                  <p:embed/>
                  <p:pic>
                    <p:nvPicPr>
                      <p:cNvPr id="66566" name="Object 8">
                        <a:extLst>
                          <a:ext uri="{FF2B5EF4-FFF2-40B4-BE49-F238E27FC236}">
                            <a16:creationId xmlns:a16="http://schemas.microsoft.com/office/drawing/2014/main" id="{9265ED5E-A529-B54F-8D0A-BD7CEA10DD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2113" y="3451225"/>
                        <a:ext cx="4191000" cy="135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131289708"/>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3">
            <a:extLst>
              <a:ext uri="{FF2B5EF4-FFF2-40B4-BE49-F238E27FC236}">
                <a16:creationId xmlns:a16="http://schemas.microsoft.com/office/drawing/2014/main" id="{FA4F7F92-8B56-1D4C-96E7-B79598B45944}"/>
              </a:ext>
            </a:extLst>
          </p:cNvPr>
          <p:cNvSpPr>
            <a:spLocks noGrp="1" noChangeArrowheads="1"/>
          </p:cNvSpPr>
          <p:nvPr>
            <p:ph idx="1"/>
          </p:nvPr>
        </p:nvSpPr>
        <p:spPr/>
        <p:txBody>
          <a:bodyPr/>
          <a:lstStyle/>
          <a:p>
            <a:pPr eaLnBrk="1" hangingPunct="1"/>
            <a:r>
              <a:rPr lang="en-US" altLang="en-US" dirty="0"/>
              <a:t>Delays input clock rather than creating a new clock with an oscillator</a:t>
            </a:r>
          </a:p>
          <a:p>
            <a:pPr eaLnBrk="1" hangingPunct="1"/>
            <a:r>
              <a:rPr lang="en-US" altLang="en-US" dirty="0"/>
              <a:t>Cannot perform frequency multiplication</a:t>
            </a:r>
          </a:p>
          <a:p>
            <a:pPr eaLnBrk="1" hangingPunct="1"/>
            <a:r>
              <a:rPr lang="en-US" altLang="en-US" dirty="0"/>
              <a:t>More stable and easier to design</a:t>
            </a:r>
          </a:p>
          <a:p>
            <a:pPr lvl="1" eaLnBrk="1" hangingPunct="1"/>
            <a:r>
              <a:rPr lang="en-US" altLang="en-US" dirty="0"/>
              <a:t>1st order rather than 2nd</a:t>
            </a:r>
          </a:p>
          <a:p>
            <a:pPr eaLnBrk="1" hangingPunct="1"/>
            <a:r>
              <a:rPr lang="en-US" altLang="en-US" dirty="0"/>
              <a:t>State variable is now time (T)</a:t>
            </a:r>
          </a:p>
          <a:p>
            <a:pPr lvl="1" eaLnBrk="1" hangingPunct="1"/>
            <a:r>
              <a:rPr lang="en-US" altLang="en-US" dirty="0"/>
              <a:t>Locks when loop delay is exactly T</a:t>
            </a:r>
            <a:r>
              <a:rPr lang="en-US" altLang="en-US" baseline="-25000" dirty="0"/>
              <a:t>c</a:t>
            </a:r>
          </a:p>
          <a:p>
            <a:pPr lvl="1"/>
            <a:r>
              <a:rPr lang="en-US" altLang="en-US" dirty="0"/>
              <a:t>Deviations of </a:t>
            </a:r>
            <a:r>
              <a:rPr lang="en-US" altLang="en-US" dirty="0">
                <a:latin typeface="Symbol" pitchFamily="2" charset="2"/>
              </a:rPr>
              <a:t>D</a:t>
            </a:r>
            <a:r>
              <a:rPr lang="en-US" altLang="en-US" dirty="0"/>
              <a:t>T from locked value</a:t>
            </a:r>
          </a:p>
          <a:p>
            <a:pPr lvl="1" eaLnBrk="1" hangingPunct="1"/>
            <a:endParaRPr lang="en-US" altLang="en-US" dirty="0"/>
          </a:p>
        </p:txBody>
      </p:sp>
      <p:sp>
        <p:nvSpPr>
          <p:cNvPr id="68611" name="Rectangle 2">
            <a:extLst>
              <a:ext uri="{FF2B5EF4-FFF2-40B4-BE49-F238E27FC236}">
                <a16:creationId xmlns:a16="http://schemas.microsoft.com/office/drawing/2014/main" id="{6694750F-CDBD-FD42-8E7D-545D4680DDD8}"/>
              </a:ext>
            </a:extLst>
          </p:cNvPr>
          <p:cNvSpPr>
            <a:spLocks noGrp="1" noChangeArrowheads="1"/>
          </p:cNvSpPr>
          <p:nvPr>
            <p:ph type="title"/>
          </p:nvPr>
        </p:nvSpPr>
        <p:spPr/>
        <p:txBody>
          <a:bodyPr/>
          <a:lstStyle/>
          <a:p>
            <a:pPr eaLnBrk="1" hangingPunct="1"/>
            <a:r>
              <a:rPr lang="en-US" altLang="en-US" sz="4000" dirty="0"/>
              <a:t>Delay Locked Loop</a:t>
            </a:r>
          </a:p>
        </p:txBody>
      </p:sp>
    </p:spTree>
    <p:extLst>
      <p:ext uri="{BB962C8B-B14F-4D97-AF65-F5344CB8AC3E}">
        <p14:creationId xmlns:p14="http://schemas.microsoft.com/office/powerpoint/2010/main" val="1618000070"/>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3">
            <a:extLst>
              <a:ext uri="{FF2B5EF4-FFF2-40B4-BE49-F238E27FC236}">
                <a16:creationId xmlns:a16="http://schemas.microsoft.com/office/drawing/2014/main" id="{20C92539-BCB8-8E48-8EFC-D7EA40B88498}"/>
              </a:ext>
            </a:extLst>
          </p:cNvPr>
          <p:cNvSpPr>
            <a:spLocks noGrp="1" noChangeArrowheads="1"/>
          </p:cNvSpPr>
          <p:nvPr>
            <p:ph idx="1"/>
          </p:nvPr>
        </p:nvSpPr>
        <p:spPr/>
        <p:txBody>
          <a:bodyPr/>
          <a:lstStyle/>
          <a:p>
            <a:pPr eaLnBrk="1" hangingPunct="1"/>
            <a:r>
              <a:rPr lang="en-US" altLang="en-US" dirty="0"/>
              <a:t>System</a:t>
            </a: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dirty="0"/>
              <a:t>Linear Model</a:t>
            </a:r>
          </a:p>
        </p:txBody>
      </p:sp>
      <p:sp>
        <p:nvSpPr>
          <p:cNvPr id="70659" name="Rectangle 2">
            <a:extLst>
              <a:ext uri="{FF2B5EF4-FFF2-40B4-BE49-F238E27FC236}">
                <a16:creationId xmlns:a16="http://schemas.microsoft.com/office/drawing/2014/main" id="{54A0E6AB-A53C-C744-ABEC-B32E0F789F2B}"/>
              </a:ext>
            </a:extLst>
          </p:cNvPr>
          <p:cNvSpPr>
            <a:spLocks noGrp="1" noChangeArrowheads="1"/>
          </p:cNvSpPr>
          <p:nvPr>
            <p:ph type="title"/>
          </p:nvPr>
        </p:nvSpPr>
        <p:spPr/>
        <p:txBody>
          <a:bodyPr/>
          <a:lstStyle/>
          <a:p>
            <a:pPr eaLnBrk="1" hangingPunct="1"/>
            <a:r>
              <a:rPr lang="en-US" altLang="en-US" sz="4000" dirty="0"/>
              <a:t>Delay-Locked Loop (DLL)</a:t>
            </a:r>
          </a:p>
        </p:txBody>
      </p:sp>
      <p:pic>
        <p:nvPicPr>
          <p:cNvPr id="70661" name="Picture 6">
            <a:extLst>
              <a:ext uri="{FF2B5EF4-FFF2-40B4-BE49-F238E27FC236}">
                <a16:creationId xmlns:a16="http://schemas.microsoft.com/office/drawing/2014/main" id="{512CC0F7-3C07-7C44-A24B-A2CC9CE10A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2480" y="1289467"/>
            <a:ext cx="6172200" cy="181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F5765DEB-5E59-4D4C-8292-558A7718804C}"/>
              </a:ext>
            </a:extLst>
          </p:cNvPr>
          <p:cNvPicPr>
            <a:picLocks noChangeAspect="1"/>
          </p:cNvPicPr>
          <p:nvPr/>
        </p:nvPicPr>
        <p:blipFill>
          <a:blip r:embed="rId4"/>
          <a:srcRect/>
          <a:stretch/>
        </p:blipFill>
        <p:spPr>
          <a:xfrm>
            <a:off x="2381579" y="4049636"/>
            <a:ext cx="6838906" cy="1675303"/>
          </a:xfrm>
          <a:prstGeom prst="rect">
            <a:avLst/>
          </a:prstGeom>
        </p:spPr>
      </p:pic>
    </p:spTree>
    <p:extLst>
      <p:ext uri="{BB962C8B-B14F-4D97-AF65-F5344CB8AC3E}">
        <p14:creationId xmlns:p14="http://schemas.microsoft.com/office/powerpoint/2010/main" val="53652314"/>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a:extLst>
              <a:ext uri="{FF2B5EF4-FFF2-40B4-BE49-F238E27FC236}">
                <a16:creationId xmlns:a16="http://schemas.microsoft.com/office/drawing/2014/main" id="{D5BA20B1-ABAF-044D-8CF3-04902038A1F8}"/>
              </a:ext>
            </a:extLst>
          </p:cNvPr>
          <p:cNvSpPr>
            <a:spLocks noGrp="1" noChangeArrowheads="1"/>
          </p:cNvSpPr>
          <p:nvPr>
            <p:ph type="title"/>
          </p:nvPr>
        </p:nvSpPr>
        <p:spPr>
          <a:xfrm>
            <a:off x="1293000" y="339703"/>
            <a:ext cx="8382000" cy="685800"/>
          </a:xfrm>
        </p:spPr>
        <p:txBody>
          <a:bodyPr/>
          <a:lstStyle/>
          <a:p>
            <a:pPr eaLnBrk="1" hangingPunct="1"/>
            <a:r>
              <a:rPr lang="en-US" altLang="en-US" sz="4000" dirty="0"/>
              <a:t>Delay Line</a:t>
            </a:r>
          </a:p>
        </p:txBody>
      </p:sp>
      <p:sp>
        <p:nvSpPr>
          <p:cNvPr id="72708" name="Rectangle 4">
            <a:extLst>
              <a:ext uri="{FF2B5EF4-FFF2-40B4-BE49-F238E27FC236}">
                <a16:creationId xmlns:a16="http://schemas.microsoft.com/office/drawing/2014/main" id="{6149DD76-7984-E447-8FA5-569BA4F94AC5}"/>
              </a:ext>
            </a:extLst>
          </p:cNvPr>
          <p:cNvSpPr>
            <a:spLocks noGrp="1" noChangeArrowheads="1"/>
          </p:cNvSpPr>
          <p:nvPr>
            <p:ph type="body" sz="half" idx="1"/>
          </p:nvPr>
        </p:nvSpPr>
        <p:spPr>
          <a:xfrm>
            <a:off x="1142999" y="1219200"/>
            <a:ext cx="7924800" cy="4572000"/>
          </a:xfrm>
        </p:spPr>
        <p:txBody>
          <a:bodyPr/>
          <a:lstStyle/>
          <a:p>
            <a:pPr eaLnBrk="1" hangingPunct="1"/>
            <a:r>
              <a:rPr lang="en-US" altLang="en-US" dirty="0"/>
              <a:t>Delay input clock</a:t>
            </a:r>
            <a:endParaRPr lang="en-US" altLang="en-US" baseline="-25000" dirty="0"/>
          </a:p>
          <a:p>
            <a:pPr eaLnBrk="1" hangingPunct="1"/>
            <a:endParaRPr lang="en-US" altLang="en-US" dirty="0"/>
          </a:p>
          <a:p>
            <a:pPr eaLnBrk="1" hangingPunct="1"/>
            <a:endParaRPr lang="en-US" altLang="en-US" dirty="0"/>
          </a:p>
          <a:p>
            <a:pPr eaLnBrk="1" hangingPunct="1"/>
            <a:r>
              <a:rPr lang="en-US" altLang="en-US" dirty="0"/>
              <a:t>Typically use voltage-controlled delay line</a:t>
            </a:r>
          </a:p>
          <a:p>
            <a:pPr lvl="1" eaLnBrk="1" hangingPunct="1"/>
            <a:endParaRPr lang="en-US" altLang="en-US" dirty="0"/>
          </a:p>
          <a:p>
            <a:pPr lvl="1" eaLnBrk="1" hangingPunct="1"/>
            <a:endParaRPr lang="en-US" altLang="en-US" dirty="0"/>
          </a:p>
          <a:p>
            <a:pPr eaLnBrk="1" hangingPunct="1">
              <a:buFont typeface="Wingdings" pitchFamily="2" charset="2"/>
              <a:buNone/>
            </a:pPr>
            <a:endParaRPr lang="en-US" altLang="en-US" dirty="0"/>
          </a:p>
          <a:p>
            <a:pPr eaLnBrk="1" hangingPunct="1"/>
            <a:endParaRPr lang="en-US" altLang="en-US" dirty="0"/>
          </a:p>
          <a:p>
            <a:pPr lvl="1" eaLnBrk="1" hangingPunct="1">
              <a:buFontTx/>
              <a:buNone/>
            </a:pPr>
            <a:endParaRPr lang="en-US" altLang="en-US" dirty="0"/>
          </a:p>
        </p:txBody>
      </p:sp>
      <p:graphicFrame>
        <p:nvGraphicFramePr>
          <p:cNvPr id="72713" name="Object 13">
            <a:extLst>
              <a:ext uri="{FF2B5EF4-FFF2-40B4-BE49-F238E27FC236}">
                <a16:creationId xmlns:a16="http://schemas.microsoft.com/office/drawing/2014/main" id="{2E17C04C-9DFE-EC42-AB92-3CC990C93FDF}"/>
              </a:ext>
            </a:extLst>
          </p:cNvPr>
          <p:cNvGraphicFramePr>
            <a:graphicFrameLocks noGrp="1" noChangeAspect="1"/>
          </p:cNvGraphicFramePr>
          <p:nvPr>
            <p:ph sz="half" idx="2"/>
            <p:extLst>
              <p:ext uri="{D42A27DB-BD31-4B8C-83A1-F6EECF244321}">
                <p14:modId xmlns:p14="http://schemas.microsoft.com/office/powerpoint/2010/main" val="3177962617"/>
              </p:ext>
            </p:extLst>
          </p:nvPr>
        </p:nvGraphicFramePr>
        <p:xfrm>
          <a:off x="1765300" y="3429000"/>
          <a:ext cx="2209800" cy="1035050"/>
        </p:xfrm>
        <a:graphic>
          <a:graphicData uri="http://schemas.openxmlformats.org/presentationml/2006/ole">
            <mc:AlternateContent xmlns:mc="http://schemas.openxmlformats.org/markup-compatibility/2006">
              <mc:Choice xmlns:v="urn:schemas-microsoft-com:vml" Requires="v">
                <p:oleObj name="Equation" r:id="rId3" imgW="23114000" imgH="10820400" progId="Equation.DSMT4">
                  <p:embed/>
                </p:oleObj>
              </mc:Choice>
              <mc:Fallback>
                <p:oleObj name="Equation" r:id="rId3" imgW="23114000" imgH="10820400" progId="Equation.DSMT4">
                  <p:embed/>
                  <p:pic>
                    <p:nvPicPr>
                      <p:cNvPr id="72713" name="Object 13">
                        <a:extLst>
                          <a:ext uri="{FF2B5EF4-FFF2-40B4-BE49-F238E27FC236}">
                            <a16:creationId xmlns:a16="http://schemas.microsoft.com/office/drawing/2014/main" id="{2E17C04C-9DFE-EC42-AB92-3CC990C93F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5300" y="3429000"/>
                        <a:ext cx="2209800"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pic>
        <p:nvPicPr>
          <p:cNvPr id="72709" name="Picture 9">
            <a:extLst>
              <a:ext uri="{FF2B5EF4-FFF2-40B4-BE49-F238E27FC236}">
                <a16:creationId xmlns:a16="http://schemas.microsoft.com/office/drawing/2014/main" id="{A50340F7-F868-824F-AEA3-A3D089834B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4297" y="1109119"/>
            <a:ext cx="44196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0" name="Rectangle 5">
            <a:extLst>
              <a:ext uri="{FF2B5EF4-FFF2-40B4-BE49-F238E27FC236}">
                <a16:creationId xmlns:a16="http://schemas.microsoft.com/office/drawing/2014/main" id="{9365A06F-DB0C-5344-B643-509C8A35BC88}"/>
              </a:ext>
            </a:extLst>
          </p:cNvPr>
          <p:cNvSpPr>
            <a:spLocks noChangeArrowheads="1"/>
          </p:cNvSpPr>
          <p:nvPr/>
        </p:nvSpPr>
        <p:spPr bwMode="auto">
          <a:xfrm>
            <a:off x="6735097" y="1109119"/>
            <a:ext cx="1143000" cy="762000"/>
          </a:xfrm>
          <a:prstGeom prst="rect">
            <a:avLst/>
          </a:prstGeom>
          <a:solidFill>
            <a:srgbClr val="FF00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pic>
        <p:nvPicPr>
          <p:cNvPr id="3" name="Picture 2">
            <a:extLst>
              <a:ext uri="{FF2B5EF4-FFF2-40B4-BE49-F238E27FC236}">
                <a16:creationId xmlns:a16="http://schemas.microsoft.com/office/drawing/2014/main" id="{A642E330-9EBD-4C33-BB74-306D6BDB5EFF}"/>
              </a:ext>
            </a:extLst>
          </p:cNvPr>
          <p:cNvPicPr>
            <a:picLocks noChangeAspect="1"/>
          </p:cNvPicPr>
          <p:nvPr/>
        </p:nvPicPr>
        <p:blipFill>
          <a:blip r:embed="rId6"/>
          <a:srcRect/>
          <a:stretch/>
        </p:blipFill>
        <p:spPr>
          <a:xfrm>
            <a:off x="5645882" y="3086101"/>
            <a:ext cx="2571429" cy="3077661"/>
          </a:xfrm>
          <a:prstGeom prst="rect">
            <a:avLst/>
          </a:prstGeom>
        </p:spPr>
      </p:pic>
    </p:spTree>
    <p:extLst>
      <p:ext uri="{BB962C8B-B14F-4D97-AF65-F5344CB8AC3E}">
        <p14:creationId xmlns:p14="http://schemas.microsoft.com/office/powerpoint/2010/main" val="3238930442"/>
      </p:ext>
    </p:extLst>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a:extLst>
              <a:ext uri="{FF2B5EF4-FFF2-40B4-BE49-F238E27FC236}">
                <a16:creationId xmlns:a16="http://schemas.microsoft.com/office/drawing/2014/main" id="{FEED2791-3AB0-624C-8133-E70AAFE07044}"/>
              </a:ext>
            </a:extLst>
          </p:cNvPr>
          <p:cNvSpPr>
            <a:spLocks noGrp="1" noChangeArrowheads="1"/>
          </p:cNvSpPr>
          <p:nvPr>
            <p:ph type="title"/>
          </p:nvPr>
        </p:nvSpPr>
        <p:spPr>
          <a:xfrm>
            <a:off x="1138084" y="485232"/>
            <a:ext cx="8382000" cy="685800"/>
          </a:xfrm>
        </p:spPr>
        <p:txBody>
          <a:bodyPr/>
          <a:lstStyle/>
          <a:p>
            <a:pPr eaLnBrk="1" hangingPunct="1"/>
            <a:r>
              <a:rPr lang="en-US" altLang="en-US" sz="4000" dirty="0"/>
              <a:t>Phase Detector</a:t>
            </a:r>
          </a:p>
        </p:txBody>
      </p:sp>
      <p:sp>
        <p:nvSpPr>
          <p:cNvPr id="74756" name="Rectangle 3">
            <a:extLst>
              <a:ext uri="{FF2B5EF4-FFF2-40B4-BE49-F238E27FC236}">
                <a16:creationId xmlns:a16="http://schemas.microsoft.com/office/drawing/2014/main" id="{7F555F5F-4F3D-7D41-8D1C-8CA62BE819CA}"/>
              </a:ext>
            </a:extLst>
          </p:cNvPr>
          <p:cNvSpPr>
            <a:spLocks noGrp="1" noChangeArrowheads="1"/>
          </p:cNvSpPr>
          <p:nvPr>
            <p:ph type="body" sz="half" idx="1"/>
          </p:nvPr>
        </p:nvSpPr>
        <p:spPr>
          <a:xfrm>
            <a:off x="1138084" y="1514168"/>
            <a:ext cx="7924800" cy="4572000"/>
          </a:xfrm>
        </p:spPr>
        <p:txBody>
          <a:bodyPr/>
          <a:lstStyle/>
          <a:p>
            <a:pPr eaLnBrk="1" hangingPunct="1"/>
            <a:r>
              <a:rPr lang="en-US" altLang="en-US" dirty="0"/>
              <a:t>Detect phase error</a:t>
            </a:r>
            <a:endParaRPr lang="en-US" altLang="en-US" baseline="-25000" dirty="0"/>
          </a:p>
          <a:p>
            <a:pPr eaLnBrk="1" hangingPunct="1"/>
            <a:endParaRPr lang="en-US" altLang="en-US" dirty="0"/>
          </a:p>
          <a:p>
            <a:pPr eaLnBrk="1" hangingPunct="1"/>
            <a:endParaRPr lang="en-US" altLang="en-US" dirty="0"/>
          </a:p>
          <a:p>
            <a:pPr eaLnBrk="1" hangingPunct="1"/>
            <a:r>
              <a:rPr lang="en-US" altLang="en-US" dirty="0"/>
              <a:t>Typically use PFD and charge pump, as in PLL</a:t>
            </a:r>
          </a:p>
          <a:p>
            <a:pPr lvl="1" eaLnBrk="1" hangingPunct="1"/>
            <a:endParaRPr lang="en-US" altLang="en-US" dirty="0"/>
          </a:p>
          <a:p>
            <a:pPr lvl="1" eaLnBrk="1" hangingPunct="1"/>
            <a:endParaRPr lang="en-US" altLang="en-US" dirty="0"/>
          </a:p>
          <a:p>
            <a:pPr eaLnBrk="1" hangingPunct="1">
              <a:buFont typeface="Wingdings" pitchFamily="2" charset="2"/>
              <a:buNone/>
            </a:pPr>
            <a:endParaRPr lang="en-US" altLang="en-US" dirty="0"/>
          </a:p>
          <a:p>
            <a:pPr eaLnBrk="1" hangingPunct="1"/>
            <a:endParaRPr lang="en-US" altLang="en-US" dirty="0"/>
          </a:p>
          <a:p>
            <a:pPr lvl="1" eaLnBrk="1" hangingPunct="1">
              <a:buFontTx/>
              <a:buNone/>
            </a:pPr>
            <a:endParaRPr lang="en-US" altLang="en-US" dirty="0"/>
          </a:p>
        </p:txBody>
      </p:sp>
      <p:graphicFrame>
        <p:nvGraphicFramePr>
          <p:cNvPr id="74759" name="Object 10">
            <a:extLst>
              <a:ext uri="{FF2B5EF4-FFF2-40B4-BE49-F238E27FC236}">
                <a16:creationId xmlns:a16="http://schemas.microsoft.com/office/drawing/2014/main" id="{773AB3B4-F001-3C45-810E-2336D98B81A5}"/>
              </a:ext>
            </a:extLst>
          </p:cNvPr>
          <p:cNvGraphicFramePr>
            <a:graphicFrameLocks noGrp="1" noChangeAspect="1"/>
          </p:cNvGraphicFramePr>
          <p:nvPr>
            <p:ph sz="half" idx="2"/>
            <p:extLst>
              <p:ext uri="{D42A27DB-BD31-4B8C-83A1-F6EECF244321}">
                <p14:modId xmlns:p14="http://schemas.microsoft.com/office/powerpoint/2010/main" val="3592119102"/>
              </p:ext>
            </p:extLst>
          </p:nvPr>
        </p:nvGraphicFramePr>
        <p:xfrm>
          <a:off x="1824038" y="3571875"/>
          <a:ext cx="1676400" cy="1011238"/>
        </p:xfrm>
        <a:graphic>
          <a:graphicData uri="http://schemas.openxmlformats.org/presentationml/2006/ole">
            <mc:AlternateContent xmlns:mc="http://schemas.openxmlformats.org/markup-compatibility/2006">
              <mc:Choice xmlns:v="urn:schemas-microsoft-com:vml" Requires="v">
                <p:oleObj name="Equation" r:id="rId3" imgW="18427700" imgH="11112500" progId="Equation.DSMT4">
                  <p:embed/>
                </p:oleObj>
              </mc:Choice>
              <mc:Fallback>
                <p:oleObj name="Equation" r:id="rId3" imgW="18427700" imgH="11112500" progId="Equation.DSMT4">
                  <p:embed/>
                  <p:pic>
                    <p:nvPicPr>
                      <p:cNvPr id="74759" name="Object 10">
                        <a:extLst>
                          <a:ext uri="{FF2B5EF4-FFF2-40B4-BE49-F238E27FC236}">
                            <a16:creationId xmlns:a16="http://schemas.microsoft.com/office/drawing/2014/main" id="{773AB3B4-F001-3C45-810E-2336D98B81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4038" y="3571875"/>
                        <a:ext cx="1676400"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pic>
        <p:nvPicPr>
          <p:cNvPr id="3" name="Picture 2">
            <a:extLst>
              <a:ext uri="{FF2B5EF4-FFF2-40B4-BE49-F238E27FC236}">
                <a16:creationId xmlns:a16="http://schemas.microsoft.com/office/drawing/2014/main" id="{B6D59E31-D1F0-4833-9913-89AEF1F280FA}"/>
              </a:ext>
            </a:extLst>
          </p:cNvPr>
          <p:cNvPicPr>
            <a:picLocks noChangeAspect="1"/>
          </p:cNvPicPr>
          <p:nvPr/>
        </p:nvPicPr>
        <p:blipFill>
          <a:blip r:embed="rId5"/>
          <a:srcRect/>
          <a:stretch/>
        </p:blipFill>
        <p:spPr>
          <a:xfrm>
            <a:off x="4837727" y="1514641"/>
            <a:ext cx="5057648" cy="1267240"/>
          </a:xfrm>
          <a:prstGeom prst="rect">
            <a:avLst/>
          </a:prstGeom>
        </p:spPr>
      </p:pic>
    </p:spTree>
    <p:extLst>
      <p:ext uri="{BB962C8B-B14F-4D97-AF65-F5344CB8AC3E}">
        <p14:creationId xmlns:p14="http://schemas.microsoft.com/office/powerpoint/2010/main" val="2807729447"/>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a:extLst>
              <a:ext uri="{FF2B5EF4-FFF2-40B4-BE49-F238E27FC236}">
                <a16:creationId xmlns:a16="http://schemas.microsoft.com/office/drawing/2014/main" id="{85EFEA27-688F-304B-9DF5-3A917D9CDF74}"/>
              </a:ext>
            </a:extLst>
          </p:cNvPr>
          <p:cNvSpPr>
            <a:spLocks noGrp="1" noChangeArrowheads="1"/>
          </p:cNvSpPr>
          <p:nvPr>
            <p:ph idx="1"/>
          </p:nvPr>
        </p:nvSpPr>
        <p:spPr/>
        <p:txBody>
          <a:bodyPr/>
          <a:lstStyle/>
          <a:p>
            <a:pPr eaLnBrk="1" hangingPunct="1"/>
            <a:r>
              <a:rPr lang="en-US" altLang="en-US" dirty="0">
                <a:solidFill>
                  <a:srgbClr val="000000"/>
                </a:solidFill>
              </a:rPr>
              <a:t>On a small chip, the clock distribution network is just a wire</a:t>
            </a:r>
          </a:p>
          <a:p>
            <a:pPr lvl="1" eaLnBrk="1" hangingPunct="1"/>
            <a:r>
              <a:rPr lang="en-US" altLang="en-US" dirty="0">
                <a:solidFill>
                  <a:srgbClr val="000000"/>
                </a:solidFill>
              </a:rPr>
              <a:t>And possibly an inverter for clkb</a:t>
            </a:r>
          </a:p>
          <a:p>
            <a:pPr eaLnBrk="1" hangingPunct="1"/>
            <a:r>
              <a:rPr lang="en-US" altLang="en-US" dirty="0">
                <a:solidFill>
                  <a:srgbClr val="000000"/>
                </a:solidFill>
              </a:rPr>
              <a:t>On practical chips, the RC delay of the wire resistance and gate load is very long</a:t>
            </a:r>
          </a:p>
          <a:p>
            <a:pPr lvl="1" eaLnBrk="1" hangingPunct="1"/>
            <a:r>
              <a:rPr lang="en-US" altLang="en-US" dirty="0">
                <a:solidFill>
                  <a:srgbClr val="000000"/>
                </a:solidFill>
              </a:rPr>
              <a:t>Variations in this delay cause clock to get to different elements at different times</a:t>
            </a:r>
          </a:p>
          <a:p>
            <a:pPr lvl="1" eaLnBrk="1" hangingPunct="1"/>
            <a:r>
              <a:rPr lang="en-US" altLang="en-US" dirty="0">
                <a:solidFill>
                  <a:srgbClr val="000000"/>
                </a:solidFill>
              </a:rPr>
              <a:t>This is called </a:t>
            </a:r>
            <a:r>
              <a:rPr lang="en-US" altLang="en-US" i="1" dirty="0">
                <a:solidFill>
                  <a:srgbClr val="000000"/>
                </a:solidFill>
              </a:rPr>
              <a:t>clock skew</a:t>
            </a:r>
          </a:p>
          <a:p>
            <a:pPr eaLnBrk="1" hangingPunct="1"/>
            <a:r>
              <a:rPr lang="en-US" altLang="en-US" dirty="0">
                <a:solidFill>
                  <a:srgbClr val="000000"/>
                </a:solidFill>
              </a:rPr>
              <a:t>Most chips use repeaters to buffer the clock and equalize the delay</a:t>
            </a:r>
          </a:p>
          <a:p>
            <a:pPr lvl="1" eaLnBrk="1" hangingPunct="1"/>
            <a:r>
              <a:rPr lang="en-US" altLang="en-US" dirty="0">
                <a:solidFill>
                  <a:srgbClr val="000000"/>
                </a:solidFill>
              </a:rPr>
              <a:t>Reduces but doesn’</a:t>
            </a:r>
            <a:r>
              <a:rPr lang="en-US" altLang="ja-JP" dirty="0">
                <a:solidFill>
                  <a:srgbClr val="000000"/>
                </a:solidFill>
              </a:rPr>
              <a:t>t eliminate skew</a:t>
            </a:r>
            <a:endParaRPr lang="en-US" altLang="en-US" dirty="0">
              <a:solidFill>
                <a:srgbClr val="000000"/>
              </a:solidFill>
            </a:endParaRPr>
          </a:p>
        </p:txBody>
      </p:sp>
      <p:sp>
        <p:nvSpPr>
          <p:cNvPr id="21507" name="Rectangle 2">
            <a:extLst>
              <a:ext uri="{FF2B5EF4-FFF2-40B4-BE49-F238E27FC236}">
                <a16:creationId xmlns:a16="http://schemas.microsoft.com/office/drawing/2014/main" id="{0228D5C1-9498-BE42-A4AA-4472E2E439CC}"/>
              </a:ext>
            </a:extLst>
          </p:cNvPr>
          <p:cNvSpPr>
            <a:spLocks noGrp="1" noChangeArrowheads="1"/>
          </p:cNvSpPr>
          <p:nvPr>
            <p:ph type="title"/>
          </p:nvPr>
        </p:nvSpPr>
        <p:spPr/>
        <p:txBody>
          <a:bodyPr/>
          <a:lstStyle/>
          <a:p>
            <a:pPr eaLnBrk="1" hangingPunct="1"/>
            <a:r>
              <a:rPr lang="en-US" altLang="en-US" dirty="0"/>
              <a:t>Clock Distribution</a:t>
            </a:r>
          </a:p>
        </p:txBody>
      </p:sp>
    </p:spTree>
    <p:extLst>
      <p:ext uri="{BB962C8B-B14F-4D97-AF65-F5344CB8AC3E}">
        <p14:creationId xmlns:p14="http://schemas.microsoft.com/office/powerpoint/2010/main" val="3907095843"/>
      </p:ext>
    </p:extLst>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a:extLst>
              <a:ext uri="{FF2B5EF4-FFF2-40B4-BE49-F238E27FC236}">
                <a16:creationId xmlns:a16="http://schemas.microsoft.com/office/drawing/2014/main" id="{4EC96ED9-5B26-B442-9E3A-64851CF6A8B9}"/>
              </a:ext>
            </a:extLst>
          </p:cNvPr>
          <p:cNvSpPr>
            <a:spLocks noGrp="1" noChangeArrowheads="1"/>
          </p:cNvSpPr>
          <p:nvPr>
            <p:ph type="title"/>
          </p:nvPr>
        </p:nvSpPr>
        <p:spPr>
          <a:xfrm>
            <a:off x="1187245" y="400050"/>
            <a:ext cx="8382000" cy="685800"/>
          </a:xfrm>
        </p:spPr>
        <p:txBody>
          <a:bodyPr/>
          <a:lstStyle/>
          <a:p>
            <a:pPr eaLnBrk="1" hangingPunct="1"/>
            <a:r>
              <a:rPr lang="en-US" altLang="en-US" sz="4000" dirty="0"/>
              <a:t>Loop Filter</a:t>
            </a:r>
          </a:p>
        </p:txBody>
      </p:sp>
      <p:sp>
        <p:nvSpPr>
          <p:cNvPr id="76804" name="Rectangle 3">
            <a:extLst>
              <a:ext uri="{FF2B5EF4-FFF2-40B4-BE49-F238E27FC236}">
                <a16:creationId xmlns:a16="http://schemas.microsoft.com/office/drawing/2014/main" id="{B0FB3DD7-C907-E648-BEED-CA43ED1EDBDA}"/>
              </a:ext>
            </a:extLst>
          </p:cNvPr>
          <p:cNvSpPr>
            <a:spLocks noGrp="1" noChangeArrowheads="1"/>
          </p:cNvSpPr>
          <p:nvPr>
            <p:ph type="body" sz="half" idx="1"/>
          </p:nvPr>
        </p:nvSpPr>
        <p:spPr>
          <a:xfrm>
            <a:off x="1187245" y="1494503"/>
            <a:ext cx="7924800" cy="4572000"/>
          </a:xfrm>
        </p:spPr>
        <p:txBody>
          <a:bodyPr/>
          <a:lstStyle/>
          <a:p>
            <a:pPr eaLnBrk="1" hangingPunct="1"/>
            <a:r>
              <a:rPr lang="en-US" altLang="en-US" dirty="0"/>
              <a:t>Convert error current</a:t>
            </a:r>
          </a:p>
          <a:p>
            <a:pPr eaLnBrk="1" hangingPunct="1">
              <a:buFont typeface="Wingdings" pitchFamily="2" charset="2"/>
              <a:buNone/>
            </a:pPr>
            <a:r>
              <a:rPr lang="en-US" altLang="en-US" dirty="0"/>
              <a:t>	into control voltage</a:t>
            </a:r>
          </a:p>
          <a:p>
            <a:pPr eaLnBrk="1" hangingPunct="1"/>
            <a:endParaRPr lang="en-US" altLang="en-US" dirty="0"/>
          </a:p>
          <a:p>
            <a:pPr eaLnBrk="1" hangingPunct="1"/>
            <a:r>
              <a:rPr lang="en-US" altLang="en-US" dirty="0"/>
              <a:t>Integral control is sufficient </a:t>
            </a:r>
          </a:p>
          <a:p>
            <a:pPr eaLnBrk="1" hangingPunct="1"/>
            <a:r>
              <a:rPr lang="en-US" altLang="en-US" dirty="0"/>
              <a:t>Typically use a capacitor as the loop filter</a:t>
            </a:r>
          </a:p>
          <a:p>
            <a:pPr lvl="1" eaLnBrk="1" hangingPunct="1"/>
            <a:endParaRPr lang="en-US" altLang="en-US" dirty="0"/>
          </a:p>
          <a:p>
            <a:pPr lvl="1" eaLnBrk="1" hangingPunct="1"/>
            <a:endParaRPr lang="en-US" altLang="en-US" dirty="0"/>
          </a:p>
          <a:p>
            <a:pPr eaLnBrk="1" hangingPunct="1">
              <a:buFont typeface="Wingdings" pitchFamily="2" charset="2"/>
              <a:buNone/>
            </a:pPr>
            <a:endParaRPr lang="en-US" altLang="en-US" dirty="0"/>
          </a:p>
          <a:p>
            <a:pPr eaLnBrk="1" hangingPunct="1"/>
            <a:endParaRPr lang="en-US" altLang="en-US" dirty="0"/>
          </a:p>
          <a:p>
            <a:pPr lvl="1" eaLnBrk="1" hangingPunct="1">
              <a:buFontTx/>
              <a:buNone/>
            </a:pPr>
            <a:endParaRPr lang="en-US" altLang="en-US" dirty="0"/>
          </a:p>
        </p:txBody>
      </p:sp>
      <p:graphicFrame>
        <p:nvGraphicFramePr>
          <p:cNvPr id="76808" name="Object 9">
            <a:extLst>
              <a:ext uri="{FF2B5EF4-FFF2-40B4-BE49-F238E27FC236}">
                <a16:creationId xmlns:a16="http://schemas.microsoft.com/office/drawing/2014/main" id="{8C73208C-2873-3248-95DB-24784FA3190F}"/>
              </a:ext>
            </a:extLst>
          </p:cNvPr>
          <p:cNvGraphicFramePr>
            <a:graphicFrameLocks noGrp="1" noChangeAspect="1"/>
          </p:cNvGraphicFramePr>
          <p:nvPr>
            <p:ph sz="half" idx="2"/>
            <p:extLst>
              <p:ext uri="{D42A27DB-BD31-4B8C-83A1-F6EECF244321}">
                <p14:modId xmlns:p14="http://schemas.microsoft.com/office/powerpoint/2010/main" val="2372745883"/>
              </p:ext>
            </p:extLst>
          </p:nvPr>
        </p:nvGraphicFramePr>
        <p:xfrm>
          <a:off x="1797050" y="3856038"/>
          <a:ext cx="3048000" cy="1116012"/>
        </p:xfrm>
        <a:graphic>
          <a:graphicData uri="http://schemas.openxmlformats.org/presentationml/2006/ole">
            <mc:AlternateContent xmlns:mc="http://schemas.openxmlformats.org/markup-compatibility/2006">
              <mc:Choice xmlns:v="urn:schemas-microsoft-com:vml" Requires="v">
                <p:oleObj name="Equation" r:id="rId3" imgW="29552900" imgH="10820400" progId="Equation.DSMT4">
                  <p:embed/>
                </p:oleObj>
              </mc:Choice>
              <mc:Fallback>
                <p:oleObj name="Equation" r:id="rId3" imgW="29552900" imgH="10820400" progId="Equation.DSMT4">
                  <p:embed/>
                  <p:pic>
                    <p:nvPicPr>
                      <p:cNvPr id="76808" name="Object 9">
                        <a:extLst>
                          <a:ext uri="{FF2B5EF4-FFF2-40B4-BE49-F238E27FC236}">
                            <a16:creationId xmlns:a16="http://schemas.microsoft.com/office/drawing/2014/main" id="{8C73208C-2873-3248-95DB-24784FA319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7050" y="3856038"/>
                        <a:ext cx="3048000"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pic>
        <p:nvPicPr>
          <p:cNvPr id="76805" name="Picture 4">
            <a:extLst>
              <a:ext uri="{FF2B5EF4-FFF2-40B4-BE49-F238E27FC236}">
                <a16:creationId xmlns:a16="http://schemas.microsoft.com/office/drawing/2014/main" id="{4ACF3D1C-9CDB-7E42-AFC3-E0A5ED9BC7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6245" y="1570703"/>
            <a:ext cx="44196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6" name="Rectangle 5">
            <a:extLst>
              <a:ext uri="{FF2B5EF4-FFF2-40B4-BE49-F238E27FC236}">
                <a16:creationId xmlns:a16="http://schemas.microsoft.com/office/drawing/2014/main" id="{6E76AA5E-D062-104B-A104-8E6D84769167}"/>
              </a:ext>
            </a:extLst>
          </p:cNvPr>
          <p:cNvSpPr>
            <a:spLocks noChangeArrowheads="1"/>
          </p:cNvSpPr>
          <p:nvPr/>
        </p:nvSpPr>
        <p:spPr bwMode="auto">
          <a:xfrm>
            <a:off x="6673645" y="1570703"/>
            <a:ext cx="990600" cy="838200"/>
          </a:xfrm>
          <a:prstGeom prst="rect">
            <a:avLst/>
          </a:prstGeom>
          <a:solidFill>
            <a:srgbClr val="FF00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pic>
        <p:nvPicPr>
          <p:cNvPr id="3" name="Picture 2">
            <a:extLst>
              <a:ext uri="{FF2B5EF4-FFF2-40B4-BE49-F238E27FC236}">
                <a16:creationId xmlns:a16="http://schemas.microsoft.com/office/drawing/2014/main" id="{973312CA-304A-4F3D-8EF9-A452C1886367}"/>
              </a:ext>
            </a:extLst>
          </p:cNvPr>
          <p:cNvPicPr>
            <a:picLocks noChangeAspect="1"/>
          </p:cNvPicPr>
          <p:nvPr/>
        </p:nvPicPr>
        <p:blipFill>
          <a:blip r:embed="rId6"/>
          <a:srcRect/>
          <a:stretch/>
        </p:blipFill>
        <p:spPr>
          <a:xfrm>
            <a:off x="6049076" y="4459694"/>
            <a:ext cx="3384922" cy="1230536"/>
          </a:xfrm>
          <a:prstGeom prst="rect">
            <a:avLst/>
          </a:prstGeom>
        </p:spPr>
      </p:pic>
    </p:spTree>
    <p:extLst>
      <p:ext uri="{BB962C8B-B14F-4D97-AF65-F5344CB8AC3E}">
        <p14:creationId xmlns:p14="http://schemas.microsoft.com/office/powerpoint/2010/main" val="465664590"/>
      </p:ext>
    </p:extLst>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a:extLst>
              <a:ext uri="{FF2B5EF4-FFF2-40B4-BE49-F238E27FC236}">
                <a16:creationId xmlns:a16="http://schemas.microsoft.com/office/drawing/2014/main" id="{17517CF0-E3C1-FF44-A186-9E0AC0A2D9B4}"/>
              </a:ext>
            </a:extLst>
          </p:cNvPr>
          <p:cNvSpPr>
            <a:spLocks noGrp="1" noChangeArrowheads="1"/>
          </p:cNvSpPr>
          <p:nvPr>
            <p:ph type="title"/>
          </p:nvPr>
        </p:nvSpPr>
        <p:spPr>
          <a:xfrm>
            <a:off x="1238400" y="381000"/>
            <a:ext cx="10363200" cy="685800"/>
          </a:xfrm>
        </p:spPr>
        <p:txBody>
          <a:bodyPr/>
          <a:lstStyle/>
          <a:p>
            <a:pPr eaLnBrk="1" hangingPunct="1"/>
            <a:r>
              <a:rPr lang="en-US" altLang="en-US" sz="4000" dirty="0"/>
              <a:t>DLL Loop Dynamics</a:t>
            </a:r>
          </a:p>
        </p:txBody>
      </p:sp>
      <p:sp>
        <p:nvSpPr>
          <p:cNvPr id="78852" name="Rectangle 3">
            <a:extLst>
              <a:ext uri="{FF2B5EF4-FFF2-40B4-BE49-F238E27FC236}">
                <a16:creationId xmlns:a16="http://schemas.microsoft.com/office/drawing/2014/main" id="{5DE0128A-0A88-F04C-95AA-114AFA8C6929}"/>
              </a:ext>
            </a:extLst>
          </p:cNvPr>
          <p:cNvSpPr>
            <a:spLocks noGrp="1" noChangeArrowheads="1"/>
          </p:cNvSpPr>
          <p:nvPr>
            <p:ph type="body" sz="half" idx="1"/>
          </p:nvPr>
        </p:nvSpPr>
        <p:spPr>
          <a:xfrm>
            <a:off x="1000432" y="1219200"/>
            <a:ext cx="7772400" cy="4572000"/>
          </a:xfrm>
        </p:spPr>
        <p:txBody>
          <a:bodyPr/>
          <a:lstStyle/>
          <a:p>
            <a:pPr eaLnBrk="1" hangingPunct="1"/>
            <a:r>
              <a:rPr lang="en-US" altLang="en-US" dirty="0"/>
              <a:t>Closed loop transfer function of DLL</a:t>
            </a:r>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dirty="0"/>
              <a:t>This is a first</a:t>
            </a:r>
            <a:r>
              <a:rPr lang="en-US" altLang="en-US" b="1" dirty="0"/>
              <a:t>-</a:t>
            </a:r>
            <a:r>
              <a:rPr lang="en-US" altLang="en-US" dirty="0"/>
              <a:t>order system</a:t>
            </a:r>
          </a:p>
          <a:p>
            <a:pPr eaLnBrk="1" hangingPunct="1"/>
            <a:endParaRPr lang="en-US" altLang="en-US" dirty="0"/>
          </a:p>
          <a:p>
            <a:pPr eaLnBrk="1" hangingPunct="1"/>
            <a:endParaRPr lang="en-US" altLang="en-US" dirty="0"/>
          </a:p>
          <a:p>
            <a:pPr eaLnBrk="1" hangingPunct="1"/>
            <a:endParaRPr lang="en-US" altLang="en-US" dirty="0"/>
          </a:p>
          <a:p>
            <a:r>
              <a:rPr lang="en-US" altLang="en-US">
                <a:latin typeface="Symbol" panose="05050102010706020507" pitchFamily="18" charset="2"/>
              </a:rPr>
              <a:t>t</a:t>
            </a:r>
            <a:r>
              <a:rPr lang="en-US" altLang="en-US"/>
              <a:t> </a:t>
            </a:r>
            <a:r>
              <a:rPr lang="en-US" altLang="en-US" dirty="0"/>
              <a:t>indicates time constant (inverse of bandwidth)</a:t>
            </a:r>
          </a:p>
          <a:p>
            <a:pPr lvl="1" eaLnBrk="1" hangingPunct="1"/>
            <a:r>
              <a:rPr lang="en-US" altLang="en-US" dirty="0"/>
              <a:t>Choose at least 10T</a:t>
            </a:r>
            <a:r>
              <a:rPr lang="en-US" altLang="en-US" baseline="-25000" dirty="0"/>
              <a:t>c</a:t>
            </a:r>
            <a:r>
              <a:rPr lang="en-US" altLang="en-US" dirty="0"/>
              <a:t> for continuous time approx.</a:t>
            </a:r>
          </a:p>
        </p:txBody>
      </p:sp>
      <p:graphicFrame>
        <p:nvGraphicFramePr>
          <p:cNvPr id="78853" name="Object 7">
            <a:extLst>
              <a:ext uri="{FF2B5EF4-FFF2-40B4-BE49-F238E27FC236}">
                <a16:creationId xmlns:a16="http://schemas.microsoft.com/office/drawing/2014/main" id="{9D18DE3E-9224-4846-BCED-86038AE41312}"/>
              </a:ext>
            </a:extLst>
          </p:cNvPr>
          <p:cNvGraphicFramePr>
            <a:graphicFrameLocks noGrp="1" noChangeAspect="1"/>
          </p:cNvGraphicFramePr>
          <p:nvPr>
            <p:ph sz="quarter" idx="2"/>
            <p:extLst>
              <p:ext uri="{D42A27DB-BD31-4B8C-83A1-F6EECF244321}">
                <p14:modId xmlns:p14="http://schemas.microsoft.com/office/powerpoint/2010/main" val="3450144243"/>
              </p:ext>
            </p:extLst>
          </p:nvPr>
        </p:nvGraphicFramePr>
        <p:xfrm>
          <a:off x="1533525" y="1752600"/>
          <a:ext cx="3657600" cy="1100138"/>
        </p:xfrm>
        <a:graphic>
          <a:graphicData uri="http://schemas.openxmlformats.org/presentationml/2006/ole">
            <mc:AlternateContent xmlns:mc="http://schemas.openxmlformats.org/markup-compatibility/2006">
              <mc:Choice xmlns:v="urn:schemas-microsoft-com:vml" Requires="v">
                <p:oleObj name="Equation" r:id="rId3" imgW="35991800" imgH="10820400" progId="Equation.DSMT4">
                  <p:embed/>
                </p:oleObj>
              </mc:Choice>
              <mc:Fallback>
                <p:oleObj name="Equation" r:id="rId3" imgW="35991800" imgH="10820400" progId="Equation.DSMT4">
                  <p:embed/>
                  <p:pic>
                    <p:nvPicPr>
                      <p:cNvPr id="78853" name="Object 7">
                        <a:extLst>
                          <a:ext uri="{FF2B5EF4-FFF2-40B4-BE49-F238E27FC236}">
                            <a16:creationId xmlns:a16="http://schemas.microsoft.com/office/drawing/2014/main" id="{9D18DE3E-9224-4846-BCED-86038AE413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3525" y="1752600"/>
                        <a:ext cx="3657600" cy="110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8854" name="Object 10">
            <a:extLst>
              <a:ext uri="{FF2B5EF4-FFF2-40B4-BE49-F238E27FC236}">
                <a16:creationId xmlns:a16="http://schemas.microsoft.com/office/drawing/2014/main" id="{CC3FEE2E-3658-DF47-8527-344BB4C700EE}"/>
              </a:ext>
            </a:extLst>
          </p:cNvPr>
          <p:cNvGraphicFramePr>
            <a:graphicFrameLocks noGrp="1" noChangeAspect="1"/>
          </p:cNvGraphicFramePr>
          <p:nvPr>
            <p:ph sz="quarter" idx="3"/>
            <p:extLst>
              <p:ext uri="{D42A27DB-BD31-4B8C-83A1-F6EECF244321}">
                <p14:modId xmlns:p14="http://schemas.microsoft.com/office/powerpoint/2010/main" val="3015474762"/>
              </p:ext>
            </p:extLst>
          </p:nvPr>
        </p:nvGraphicFramePr>
        <p:xfrm>
          <a:off x="1609725" y="3581400"/>
          <a:ext cx="3429000" cy="960438"/>
        </p:xfrm>
        <a:graphic>
          <a:graphicData uri="http://schemas.openxmlformats.org/presentationml/2006/ole">
            <mc:AlternateContent xmlns:mc="http://schemas.openxmlformats.org/markup-compatibility/2006">
              <mc:Choice xmlns:v="urn:schemas-microsoft-com:vml" Requires="v">
                <p:oleObj name="Equation" r:id="rId5" imgW="36576000" imgH="10236200" progId="Equation.DSMT4">
                  <p:embed/>
                </p:oleObj>
              </mc:Choice>
              <mc:Fallback>
                <p:oleObj name="Equation" r:id="rId5" imgW="36576000" imgH="10236200" progId="Equation.DSMT4">
                  <p:embed/>
                  <p:pic>
                    <p:nvPicPr>
                      <p:cNvPr id="78854" name="Object 10">
                        <a:extLst>
                          <a:ext uri="{FF2B5EF4-FFF2-40B4-BE49-F238E27FC236}">
                            <a16:creationId xmlns:a16="http://schemas.microsoft.com/office/drawing/2014/main" id="{CC3FEE2E-3658-DF47-8527-344BB4C700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9725" y="3581400"/>
                        <a:ext cx="3429000" cy="96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431664375"/>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a:extLst>
              <a:ext uri="{FF2B5EF4-FFF2-40B4-BE49-F238E27FC236}">
                <a16:creationId xmlns:a16="http://schemas.microsoft.com/office/drawing/2014/main" id="{A843810A-2B75-BF41-A342-98396080BE9C}"/>
              </a:ext>
            </a:extLst>
          </p:cNvPr>
          <p:cNvSpPr>
            <a:spLocks noGrp="1" noChangeArrowheads="1"/>
          </p:cNvSpPr>
          <p:nvPr>
            <p:ph idx="1"/>
          </p:nvPr>
        </p:nvSpPr>
        <p:spPr/>
        <p:txBody>
          <a:bodyPr/>
          <a:lstStyle/>
          <a:p>
            <a:pPr eaLnBrk="1" hangingPunct="1"/>
            <a:r>
              <a:rPr lang="en-US" altLang="en-US" dirty="0"/>
              <a:t>Skew comes from differences in gate and wire delay</a:t>
            </a:r>
          </a:p>
          <a:p>
            <a:pPr lvl="1" eaLnBrk="1" hangingPunct="1"/>
            <a:r>
              <a:rPr lang="en-US" altLang="en-US" dirty="0"/>
              <a:t>With right buffer sizing, clk</a:t>
            </a:r>
            <a:r>
              <a:rPr lang="en-US" altLang="en-US" baseline="-25000" dirty="0"/>
              <a:t>1</a:t>
            </a:r>
            <a:r>
              <a:rPr lang="en-US" altLang="en-US" dirty="0"/>
              <a:t> and clk</a:t>
            </a:r>
            <a:r>
              <a:rPr lang="en-US" altLang="en-US" baseline="-25000" dirty="0"/>
              <a:t>2</a:t>
            </a:r>
            <a:r>
              <a:rPr lang="en-US" altLang="en-US" dirty="0"/>
              <a:t> could ideally arrive at the same time.</a:t>
            </a:r>
          </a:p>
          <a:p>
            <a:pPr lvl="1" eaLnBrk="1" hangingPunct="1"/>
            <a:r>
              <a:rPr lang="en-US" altLang="en-US" dirty="0"/>
              <a:t>But power supply noise changes buffer delays</a:t>
            </a:r>
          </a:p>
          <a:p>
            <a:pPr lvl="1" eaLnBrk="1" hangingPunct="1"/>
            <a:r>
              <a:rPr lang="en-US" altLang="en-US" dirty="0"/>
              <a:t>clk</a:t>
            </a:r>
            <a:r>
              <a:rPr lang="en-US" altLang="en-US" baseline="-25000" dirty="0"/>
              <a:t>2</a:t>
            </a:r>
            <a:r>
              <a:rPr lang="en-US" altLang="en-US" dirty="0"/>
              <a:t> and clk</a:t>
            </a:r>
            <a:r>
              <a:rPr lang="en-US" altLang="en-US" baseline="-25000" dirty="0"/>
              <a:t>3</a:t>
            </a:r>
            <a:r>
              <a:rPr lang="en-US" altLang="en-US" dirty="0"/>
              <a:t> will always see RC skew</a:t>
            </a:r>
          </a:p>
        </p:txBody>
      </p:sp>
      <p:sp>
        <p:nvSpPr>
          <p:cNvPr id="23555" name="Rectangle 2">
            <a:extLst>
              <a:ext uri="{FF2B5EF4-FFF2-40B4-BE49-F238E27FC236}">
                <a16:creationId xmlns:a16="http://schemas.microsoft.com/office/drawing/2014/main" id="{8917C126-6DB6-4A44-A94A-66CC6FD8C3C9}"/>
              </a:ext>
            </a:extLst>
          </p:cNvPr>
          <p:cNvSpPr>
            <a:spLocks noGrp="1" noChangeArrowheads="1"/>
          </p:cNvSpPr>
          <p:nvPr>
            <p:ph type="title"/>
          </p:nvPr>
        </p:nvSpPr>
        <p:spPr/>
        <p:txBody>
          <a:bodyPr/>
          <a:lstStyle/>
          <a:p>
            <a:pPr eaLnBrk="1" hangingPunct="1"/>
            <a:r>
              <a:rPr lang="en-US" altLang="en-US" dirty="0"/>
              <a:t>Example</a:t>
            </a:r>
          </a:p>
        </p:txBody>
      </p:sp>
      <p:pic>
        <p:nvPicPr>
          <p:cNvPr id="3" name="Picture 2">
            <a:extLst>
              <a:ext uri="{FF2B5EF4-FFF2-40B4-BE49-F238E27FC236}">
                <a16:creationId xmlns:a16="http://schemas.microsoft.com/office/drawing/2014/main" id="{BD192C05-BB4E-424C-98B1-038B64F4395A}"/>
              </a:ext>
            </a:extLst>
          </p:cNvPr>
          <p:cNvPicPr>
            <a:picLocks noChangeAspect="1"/>
          </p:cNvPicPr>
          <p:nvPr/>
        </p:nvPicPr>
        <p:blipFill>
          <a:blip r:embed="rId3"/>
          <a:srcRect/>
          <a:stretch/>
        </p:blipFill>
        <p:spPr>
          <a:xfrm>
            <a:off x="1613431" y="2736623"/>
            <a:ext cx="8965137" cy="2446860"/>
          </a:xfrm>
          <a:prstGeom prst="rect">
            <a:avLst/>
          </a:prstGeom>
        </p:spPr>
      </p:pic>
    </p:spTree>
    <p:extLst>
      <p:ext uri="{BB962C8B-B14F-4D97-AF65-F5344CB8AC3E}">
        <p14:creationId xmlns:p14="http://schemas.microsoft.com/office/powerpoint/2010/main" val="2526240306"/>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Rectangle 5">
            <a:extLst>
              <a:ext uri="{FF2B5EF4-FFF2-40B4-BE49-F238E27FC236}">
                <a16:creationId xmlns:a16="http://schemas.microsoft.com/office/drawing/2014/main" id="{B0E85E6E-5E8D-C548-B0BB-1D5798AA4318}"/>
              </a:ext>
            </a:extLst>
          </p:cNvPr>
          <p:cNvSpPr>
            <a:spLocks noGrp="1" noChangeArrowheads="1"/>
          </p:cNvSpPr>
          <p:nvPr>
            <p:ph idx="1"/>
          </p:nvPr>
        </p:nvSpPr>
        <p:spPr/>
        <p:txBody>
          <a:bodyPr/>
          <a:lstStyle/>
          <a:p>
            <a:pPr eaLnBrk="1" hangingPunct="1"/>
            <a:r>
              <a:rPr lang="en-US" altLang="en-US" dirty="0"/>
              <a:t>Ideally full cycle is</a:t>
            </a:r>
          </a:p>
          <a:p>
            <a:pPr eaLnBrk="1" hangingPunct="1">
              <a:buFont typeface="Wingdings" pitchFamily="2" charset="2"/>
              <a:buNone/>
            </a:pPr>
            <a:r>
              <a:rPr lang="en-US" altLang="en-US" dirty="0"/>
              <a:t>	available for work</a:t>
            </a:r>
          </a:p>
          <a:p>
            <a:pPr eaLnBrk="1" hangingPunct="1"/>
            <a:r>
              <a:rPr lang="en-US" altLang="en-US" dirty="0"/>
              <a:t>Skew adds sequencing</a:t>
            </a:r>
          </a:p>
          <a:p>
            <a:pPr eaLnBrk="1" hangingPunct="1">
              <a:buFont typeface="Wingdings" pitchFamily="2" charset="2"/>
              <a:buNone/>
            </a:pPr>
            <a:r>
              <a:rPr lang="en-US" altLang="en-US" dirty="0"/>
              <a:t>	overhead</a:t>
            </a:r>
          </a:p>
          <a:p>
            <a:pPr eaLnBrk="1" hangingPunct="1"/>
            <a:r>
              <a:rPr lang="en-US" altLang="en-US" dirty="0"/>
              <a:t>Increases hold time too</a:t>
            </a:r>
          </a:p>
        </p:txBody>
      </p:sp>
      <p:sp>
        <p:nvSpPr>
          <p:cNvPr id="25603" name="Rectangle 2">
            <a:extLst>
              <a:ext uri="{FF2B5EF4-FFF2-40B4-BE49-F238E27FC236}">
                <a16:creationId xmlns:a16="http://schemas.microsoft.com/office/drawing/2014/main" id="{1E34C63D-AB5A-824E-A09A-8854DF3ADD81}"/>
              </a:ext>
            </a:extLst>
          </p:cNvPr>
          <p:cNvSpPr>
            <a:spLocks noGrp="1" noChangeArrowheads="1"/>
          </p:cNvSpPr>
          <p:nvPr>
            <p:ph type="title"/>
          </p:nvPr>
        </p:nvSpPr>
        <p:spPr/>
        <p:txBody>
          <a:bodyPr/>
          <a:lstStyle/>
          <a:p>
            <a:pPr eaLnBrk="1" hangingPunct="1"/>
            <a:r>
              <a:rPr lang="en-US" altLang="en-US" dirty="0"/>
              <a:t>Review: Skew Impact</a:t>
            </a:r>
          </a:p>
        </p:txBody>
      </p:sp>
      <p:graphicFrame>
        <p:nvGraphicFramePr>
          <p:cNvPr id="25605" name="Object 4">
            <a:extLst>
              <a:ext uri="{FF2B5EF4-FFF2-40B4-BE49-F238E27FC236}">
                <a16:creationId xmlns:a16="http://schemas.microsoft.com/office/drawing/2014/main" id="{1567EF5A-6BA1-0342-9227-83C580DBD30A}"/>
              </a:ext>
            </a:extLst>
          </p:cNvPr>
          <p:cNvGraphicFramePr>
            <a:graphicFrameLocks noChangeAspect="1"/>
          </p:cNvGraphicFramePr>
          <p:nvPr/>
        </p:nvGraphicFramePr>
        <p:xfrm>
          <a:off x="2544764" y="3987801"/>
          <a:ext cx="2681287" cy="1287463"/>
        </p:xfrm>
        <a:graphic>
          <a:graphicData uri="http://schemas.openxmlformats.org/presentationml/2006/ole">
            <mc:AlternateContent xmlns:mc="http://schemas.openxmlformats.org/markup-compatibility/2006">
              <mc:Choice xmlns:v="urn:schemas-microsoft-com:vml" Requires="v">
                <p:oleObj name="Equation" r:id="rId3" imgW="1663700" imgH="800100" progId="Equation.DSMT4">
                  <p:embed/>
                </p:oleObj>
              </mc:Choice>
              <mc:Fallback>
                <p:oleObj name="Equation" r:id="rId3" imgW="1663700" imgH="800100" progId="Equation.DSMT4">
                  <p:embed/>
                  <p:pic>
                    <p:nvPicPr>
                      <p:cNvPr id="25605" name="Object 4">
                        <a:extLst>
                          <a:ext uri="{FF2B5EF4-FFF2-40B4-BE49-F238E27FC236}">
                            <a16:creationId xmlns:a16="http://schemas.microsoft.com/office/drawing/2014/main" id="{1567EF5A-6BA1-0342-9227-83C580DBD3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4764" y="3987801"/>
                        <a:ext cx="2681287" cy="1287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pic>
        <p:nvPicPr>
          <p:cNvPr id="3" name="Picture 2">
            <a:extLst>
              <a:ext uri="{FF2B5EF4-FFF2-40B4-BE49-F238E27FC236}">
                <a16:creationId xmlns:a16="http://schemas.microsoft.com/office/drawing/2014/main" id="{EF99D69D-D507-43D8-9B56-36B72868ECE2}"/>
              </a:ext>
            </a:extLst>
          </p:cNvPr>
          <p:cNvPicPr>
            <a:picLocks noChangeAspect="1"/>
          </p:cNvPicPr>
          <p:nvPr/>
        </p:nvPicPr>
        <p:blipFill>
          <a:blip r:embed="rId5"/>
          <a:srcRect/>
          <a:stretch/>
        </p:blipFill>
        <p:spPr>
          <a:xfrm>
            <a:off x="6191022" y="837123"/>
            <a:ext cx="3964373" cy="4784740"/>
          </a:xfrm>
          <a:prstGeom prst="rect">
            <a:avLst/>
          </a:prstGeom>
        </p:spPr>
      </p:pic>
    </p:spTree>
    <p:extLst>
      <p:ext uri="{BB962C8B-B14F-4D97-AF65-F5344CB8AC3E}">
        <p14:creationId xmlns:p14="http://schemas.microsoft.com/office/powerpoint/2010/main" val="3079420917"/>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3">
            <a:extLst>
              <a:ext uri="{FF2B5EF4-FFF2-40B4-BE49-F238E27FC236}">
                <a16:creationId xmlns:a16="http://schemas.microsoft.com/office/drawing/2014/main" id="{EB32F175-74C0-4A4A-947C-C481108E0EB4}"/>
              </a:ext>
            </a:extLst>
          </p:cNvPr>
          <p:cNvSpPr>
            <a:spLocks noGrp="1" noChangeArrowheads="1"/>
          </p:cNvSpPr>
          <p:nvPr>
            <p:ph idx="1"/>
          </p:nvPr>
        </p:nvSpPr>
        <p:spPr/>
        <p:txBody>
          <a:bodyPr/>
          <a:lstStyle/>
          <a:p>
            <a:pPr eaLnBrk="1" hangingPunct="1"/>
            <a:r>
              <a:rPr lang="en-US" altLang="en-US" dirty="0"/>
              <a:t>Reduce clock skew</a:t>
            </a:r>
          </a:p>
          <a:p>
            <a:pPr lvl="1" eaLnBrk="1" hangingPunct="1"/>
            <a:r>
              <a:rPr lang="en-US" altLang="en-US" dirty="0"/>
              <a:t>Careful clock distribution network design</a:t>
            </a:r>
          </a:p>
          <a:p>
            <a:pPr lvl="1" eaLnBrk="1" hangingPunct="1"/>
            <a:r>
              <a:rPr lang="en-US" altLang="en-US" dirty="0"/>
              <a:t>Plenty of metal wiring resources</a:t>
            </a:r>
          </a:p>
          <a:p>
            <a:pPr eaLnBrk="1" hangingPunct="1"/>
            <a:r>
              <a:rPr lang="en-US" altLang="en-US" dirty="0"/>
              <a:t>Analyze clock skew</a:t>
            </a:r>
          </a:p>
          <a:p>
            <a:pPr lvl="1" eaLnBrk="1" hangingPunct="1"/>
            <a:r>
              <a:rPr lang="en-US" altLang="en-US" dirty="0"/>
              <a:t>Only budget actual, not worst-case skews</a:t>
            </a:r>
          </a:p>
          <a:p>
            <a:pPr lvl="1" eaLnBrk="1" hangingPunct="1"/>
            <a:r>
              <a:rPr lang="en-US" altLang="en-US" dirty="0"/>
              <a:t>Local vs. global skew budgets</a:t>
            </a:r>
          </a:p>
          <a:p>
            <a:pPr eaLnBrk="1" hangingPunct="1"/>
            <a:r>
              <a:rPr lang="en-US" altLang="en-US" dirty="0"/>
              <a:t>Tolerate clock skew</a:t>
            </a:r>
          </a:p>
          <a:p>
            <a:pPr lvl="1" eaLnBrk="1" hangingPunct="1"/>
            <a:r>
              <a:rPr lang="en-US" altLang="en-US" dirty="0"/>
              <a:t>Choose circuit structures insensitive to skew</a:t>
            </a:r>
          </a:p>
        </p:txBody>
      </p:sp>
      <p:sp>
        <p:nvSpPr>
          <p:cNvPr id="27651" name="Rectangle 2">
            <a:extLst>
              <a:ext uri="{FF2B5EF4-FFF2-40B4-BE49-F238E27FC236}">
                <a16:creationId xmlns:a16="http://schemas.microsoft.com/office/drawing/2014/main" id="{3ED185AE-6250-7C44-B067-64385CC45E76}"/>
              </a:ext>
            </a:extLst>
          </p:cNvPr>
          <p:cNvSpPr>
            <a:spLocks noGrp="1" noChangeArrowheads="1"/>
          </p:cNvSpPr>
          <p:nvPr>
            <p:ph type="title"/>
          </p:nvPr>
        </p:nvSpPr>
        <p:spPr/>
        <p:txBody>
          <a:bodyPr/>
          <a:lstStyle/>
          <a:p>
            <a:pPr eaLnBrk="1" hangingPunct="1"/>
            <a:r>
              <a:rPr lang="en-US" altLang="en-US" dirty="0"/>
              <a:t>Solutions</a:t>
            </a:r>
          </a:p>
        </p:txBody>
      </p:sp>
    </p:spTree>
    <p:extLst>
      <p:ext uri="{BB962C8B-B14F-4D97-AF65-F5344CB8AC3E}">
        <p14:creationId xmlns:p14="http://schemas.microsoft.com/office/powerpoint/2010/main" val="343023825"/>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3">
            <a:extLst>
              <a:ext uri="{FF2B5EF4-FFF2-40B4-BE49-F238E27FC236}">
                <a16:creationId xmlns:a16="http://schemas.microsoft.com/office/drawing/2014/main" id="{05EE6A5A-D6C7-E949-8231-3B2ABDC31DC5}"/>
              </a:ext>
            </a:extLst>
          </p:cNvPr>
          <p:cNvSpPr>
            <a:spLocks noGrp="1" noChangeArrowheads="1"/>
          </p:cNvSpPr>
          <p:nvPr>
            <p:ph idx="1"/>
          </p:nvPr>
        </p:nvSpPr>
        <p:spPr/>
        <p:txBody>
          <a:bodyPr/>
          <a:lstStyle/>
          <a:p>
            <a:pPr eaLnBrk="1" hangingPunct="1"/>
            <a:r>
              <a:rPr lang="en-US" altLang="en-US" i="1" dirty="0"/>
              <a:t>Ad hoc</a:t>
            </a:r>
          </a:p>
          <a:p>
            <a:pPr eaLnBrk="1" hangingPunct="1"/>
            <a:r>
              <a:rPr lang="en-US" altLang="en-US" dirty="0"/>
              <a:t>Grids</a:t>
            </a:r>
          </a:p>
          <a:p>
            <a:pPr eaLnBrk="1" hangingPunct="1"/>
            <a:r>
              <a:rPr lang="en-US" altLang="en-US" dirty="0"/>
              <a:t>H-tree</a:t>
            </a:r>
          </a:p>
          <a:p>
            <a:pPr eaLnBrk="1" hangingPunct="1"/>
            <a:r>
              <a:rPr lang="en-US" altLang="en-US" dirty="0"/>
              <a:t>Hybrid</a:t>
            </a:r>
          </a:p>
        </p:txBody>
      </p:sp>
      <p:sp>
        <p:nvSpPr>
          <p:cNvPr id="29699" name="Rectangle 2">
            <a:extLst>
              <a:ext uri="{FF2B5EF4-FFF2-40B4-BE49-F238E27FC236}">
                <a16:creationId xmlns:a16="http://schemas.microsoft.com/office/drawing/2014/main" id="{489CA021-17D8-094A-AE84-867C06F7F3AA}"/>
              </a:ext>
            </a:extLst>
          </p:cNvPr>
          <p:cNvSpPr>
            <a:spLocks noGrp="1" noChangeArrowheads="1"/>
          </p:cNvSpPr>
          <p:nvPr>
            <p:ph type="title"/>
          </p:nvPr>
        </p:nvSpPr>
        <p:spPr/>
        <p:txBody>
          <a:bodyPr/>
          <a:lstStyle/>
          <a:p>
            <a:pPr eaLnBrk="1" hangingPunct="1"/>
            <a:r>
              <a:rPr lang="en-US" altLang="en-US" dirty="0"/>
              <a:t>Clock Dist. Networks</a:t>
            </a:r>
          </a:p>
        </p:txBody>
      </p:sp>
    </p:spTree>
    <p:extLst>
      <p:ext uri="{BB962C8B-B14F-4D97-AF65-F5344CB8AC3E}">
        <p14:creationId xmlns:p14="http://schemas.microsoft.com/office/powerpoint/2010/main" val="985857502"/>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3">
            <a:extLst>
              <a:ext uri="{FF2B5EF4-FFF2-40B4-BE49-F238E27FC236}">
                <a16:creationId xmlns:a16="http://schemas.microsoft.com/office/drawing/2014/main" id="{C6FA5C5F-17C7-3742-9871-33985BA59342}"/>
              </a:ext>
            </a:extLst>
          </p:cNvPr>
          <p:cNvSpPr>
            <a:spLocks noGrp="1" noChangeArrowheads="1"/>
          </p:cNvSpPr>
          <p:nvPr>
            <p:ph idx="1"/>
          </p:nvPr>
        </p:nvSpPr>
        <p:spPr/>
        <p:txBody>
          <a:bodyPr/>
          <a:lstStyle/>
          <a:p>
            <a:pPr eaLnBrk="1" hangingPunct="1"/>
            <a:r>
              <a:rPr lang="en-US" altLang="en-US" dirty="0"/>
              <a:t>Use grid on two or more levels to carry clock</a:t>
            </a:r>
          </a:p>
          <a:p>
            <a:pPr eaLnBrk="1" hangingPunct="1"/>
            <a:r>
              <a:rPr lang="en-US" altLang="en-US" dirty="0"/>
              <a:t>Make wires wide to reduce RC delay</a:t>
            </a:r>
          </a:p>
          <a:p>
            <a:pPr eaLnBrk="1" hangingPunct="1"/>
            <a:r>
              <a:rPr lang="en-US" altLang="en-US" dirty="0"/>
              <a:t>Ensures low skew between nearby points</a:t>
            </a:r>
          </a:p>
          <a:p>
            <a:pPr eaLnBrk="1" hangingPunct="1"/>
            <a:r>
              <a:rPr lang="en-US" altLang="en-US" dirty="0"/>
              <a:t>But possibly large skew across die</a:t>
            </a:r>
          </a:p>
        </p:txBody>
      </p:sp>
      <p:sp>
        <p:nvSpPr>
          <p:cNvPr id="31747" name="Rectangle 2">
            <a:extLst>
              <a:ext uri="{FF2B5EF4-FFF2-40B4-BE49-F238E27FC236}">
                <a16:creationId xmlns:a16="http://schemas.microsoft.com/office/drawing/2014/main" id="{FF244A44-27C3-9F46-9C93-EFC1E7BE3F3A}"/>
              </a:ext>
            </a:extLst>
          </p:cNvPr>
          <p:cNvSpPr>
            <a:spLocks noGrp="1" noChangeArrowheads="1"/>
          </p:cNvSpPr>
          <p:nvPr>
            <p:ph type="title"/>
          </p:nvPr>
        </p:nvSpPr>
        <p:spPr/>
        <p:txBody>
          <a:bodyPr/>
          <a:lstStyle/>
          <a:p>
            <a:pPr eaLnBrk="1" hangingPunct="1"/>
            <a:r>
              <a:rPr lang="en-US" altLang="en-US" dirty="0"/>
              <a:t>Clock Grids</a:t>
            </a:r>
          </a:p>
        </p:txBody>
      </p:sp>
    </p:spTree>
    <p:extLst>
      <p:ext uri="{BB962C8B-B14F-4D97-AF65-F5344CB8AC3E}">
        <p14:creationId xmlns:p14="http://schemas.microsoft.com/office/powerpoint/2010/main" val="3572722644"/>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6" name="Object 3">
            <a:extLst>
              <a:ext uri="{FF2B5EF4-FFF2-40B4-BE49-F238E27FC236}">
                <a16:creationId xmlns:a16="http://schemas.microsoft.com/office/drawing/2014/main" id="{2EEBB758-88A3-514E-BB17-479DCB1E1B97}"/>
              </a:ext>
            </a:extLst>
          </p:cNvPr>
          <p:cNvGraphicFramePr>
            <a:graphicFrameLocks noGrp="1" noChangeAspect="1"/>
          </p:cNvGraphicFramePr>
          <p:nvPr>
            <p:ph idx="1"/>
          </p:nvPr>
        </p:nvGraphicFramePr>
        <p:xfrm>
          <a:off x="3302000" y="1527175"/>
          <a:ext cx="5588000" cy="4565650"/>
        </p:xfrm>
        <a:graphic>
          <a:graphicData uri="http://schemas.openxmlformats.org/presentationml/2006/ole">
            <mc:AlternateContent xmlns:mc="http://schemas.openxmlformats.org/markup-compatibility/2006">
              <mc:Choice xmlns:v="urn:schemas-microsoft-com:vml" Requires="v">
                <p:oleObj name="VISIO" r:id="rId3" imgW="33604200" imgH="27457400" progId="Visio.Drawing.6">
                  <p:embed/>
                </p:oleObj>
              </mc:Choice>
              <mc:Fallback>
                <p:oleObj name="VISIO" r:id="rId3" imgW="33604200" imgH="27457400" progId="Visio.Drawing.6">
                  <p:embed/>
                  <p:pic>
                    <p:nvPicPr>
                      <p:cNvPr id="33796" name="Object 3">
                        <a:extLst>
                          <a:ext uri="{FF2B5EF4-FFF2-40B4-BE49-F238E27FC236}">
                            <a16:creationId xmlns:a16="http://schemas.microsoft.com/office/drawing/2014/main" id="{2EEBB758-88A3-514E-BB17-479DCB1E1B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2000" y="1527175"/>
                        <a:ext cx="5588000" cy="456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5" name="Rectangle 2">
            <a:extLst>
              <a:ext uri="{FF2B5EF4-FFF2-40B4-BE49-F238E27FC236}">
                <a16:creationId xmlns:a16="http://schemas.microsoft.com/office/drawing/2014/main" id="{C75C9FFE-A800-774E-952A-A2271D6A9D10}"/>
              </a:ext>
            </a:extLst>
          </p:cNvPr>
          <p:cNvSpPr>
            <a:spLocks noGrp="1" noChangeArrowheads="1"/>
          </p:cNvSpPr>
          <p:nvPr>
            <p:ph type="title"/>
          </p:nvPr>
        </p:nvSpPr>
        <p:spPr/>
        <p:txBody>
          <a:bodyPr/>
          <a:lstStyle/>
          <a:p>
            <a:pPr eaLnBrk="1" hangingPunct="1"/>
            <a:r>
              <a:rPr lang="en-US" altLang="en-US" dirty="0"/>
              <a:t>Alpha Clock Grids</a:t>
            </a:r>
          </a:p>
        </p:txBody>
      </p:sp>
    </p:spTree>
    <p:extLst>
      <p:ext uri="{BB962C8B-B14F-4D97-AF65-F5344CB8AC3E}">
        <p14:creationId xmlns:p14="http://schemas.microsoft.com/office/powerpoint/2010/main" val="1039696785"/>
      </p:ext>
    </p:extLst>
  </p:cSld>
  <p:clrMapOvr>
    <a:masterClrMapping/>
  </p:clrMapOvr>
  <p:transition>
    <p:zoom/>
  </p:transition>
</p:sld>
</file>

<file path=ppt/theme/theme1.xml><?xml version="1.0" encoding="utf-8"?>
<a:theme xmlns:a="http://schemas.openxmlformats.org/drawingml/2006/main" name="1_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Master_Arm_Limited_2019.potx  -  Read-Only" id="{D09A6074-4508-4365-A1DC-9585CABF9D5F}" vid="{3CD30893-EED7-4292-8C0A-ECC25221B6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customXsn xmlns="http://schemas.microsoft.com/office/2006/metadata/customXsn">
  <xsnLocation/>
  <cached>True</cached>
  <openByDefault>True</openByDefault>
  <xsnScope/>
</customXsn>
</file>

<file path=customXml/itemProps1.xml><?xml version="1.0" encoding="utf-8"?>
<ds:datastoreItem xmlns:ds="http://schemas.openxmlformats.org/officeDocument/2006/customXml" ds:itemID="{B61D4E06-5D3F-4994-A4A7-4BA626FA722D}">
  <ds:schemaRefs>
    <ds:schemaRef ds:uri="http://schemas.microsoft.com/sharepoint/v3"/>
    <ds:schemaRef ds:uri="http://purl.org/dc/terms/"/>
    <ds:schemaRef ds:uri="http://schemas.microsoft.com/office/2006/documentManagement/types"/>
    <ds:schemaRef ds:uri="http://purl.org/dc/elements/1.1/"/>
    <ds:schemaRef ds:uri="http://purl.org/dc/dcmitype/"/>
    <ds:schemaRef ds:uri="http://www.w3.org/XML/1998/namespace"/>
    <ds:schemaRef ds:uri="http://schemas.microsoft.com/office/infopath/2007/PartnerControls"/>
    <ds:schemaRef ds:uri="http://schemas.openxmlformats.org/package/2006/metadata/core-properties"/>
    <ds:schemaRef ds:uri="c0950e01-db07-4e41-9c32-b7a8e9fccc9b"/>
    <ds:schemaRef ds:uri="http://schemas.microsoft.com/sharepoint/v3/fields"/>
    <ds:schemaRef ds:uri="f2ad5090-61a8-4b8c-ab70-68f4ff4d1933"/>
    <ds:schemaRef ds:uri="http://schemas.microsoft.com/office/2006/metadata/properties"/>
  </ds:schemaRefs>
</ds:datastoreItem>
</file>

<file path=customXml/itemProps2.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3.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4.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C959113B-7FA4-40AB-AF85-5C5588D4771C}">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emplate>Arm_Education_PPT_template_2019</Template>
  <TotalTime>0</TotalTime>
  <Words>1471</Words>
  <Application>Microsoft Macintosh PowerPoint</Application>
  <PresentationFormat>Widescreen</PresentationFormat>
  <Paragraphs>267</Paragraphs>
  <Slides>31</Slides>
  <Notes>31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31</vt:i4>
      </vt:variant>
    </vt:vector>
  </HeadingPairs>
  <TitlesOfParts>
    <vt:vector size="40" baseType="lpstr">
      <vt:lpstr>ＭＳ Ｐゴシック</vt:lpstr>
      <vt:lpstr>Arial</vt:lpstr>
      <vt:lpstr>Calibri</vt:lpstr>
      <vt:lpstr>Symbol</vt:lpstr>
      <vt:lpstr>Times New Roman</vt:lpstr>
      <vt:lpstr>Wingdings</vt:lpstr>
      <vt:lpstr>1_Arm_PPT_Public</vt:lpstr>
      <vt:lpstr>Equation</vt:lpstr>
      <vt:lpstr>VISIO</vt:lpstr>
      <vt:lpstr>PowerPoint Presentation</vt:lpstr>
      <vt:lpstr>Learning Objectives</vt:lpstr>
      <vt:lpstr>Clock Distribution</vt:lpstr>
      <vt:lpstr>Example</vt:lpstr>
      <vt:lpstr>Review: Skew Impact</vt:lpstr>
      <vt:lpstr>Solutions</vt:lpstr>
      <vt:lpstr>Clock Dist. Networks</vt:lpstr>
      <vt:lpstr>Clock Grids</vt:lpstr>
      <vt:lpstr>Alpha Clock Grids</vt:lpstr>
      <vt:lpstr>H-Trees</vt:lpstr>
      <vt:lpstr>Itanium 2 H-Tree</vt:lpstr>
      <vt:lpstr>Hybrid Networks</vt:lpstr>
      <vt:lpstr>Clock Generation</vt:lpstr>
      <vt:lpstr>Zero-Delay Buffer</vt:lpstr>
      <vt:lpstr>Frequency Multiplication</vt:lpstr>
      <vt:lpstr>Phase and Frequency</vt:lpstr>
      <vt:lpstr>Linear System Model</vt:lpstr>
      <vt:lpstr>Phase-Locked Loop (PLL)</vt:lpstr>
      <vt:lpstr>Voltage-Controlled Oscillator</vt:lpstr>
      <vt:lpstr>Alternative Delay Elements</vt:lpstr>
      <vt:lpstr>Frequency Divider</vt:lpstr>
      <vt:lpstr>Phase Detector</vt:lpstr>
      <vt:lpstr>Phase Detector</vt:lpstr>
      <vt:lpstr>Loop Filter</vt:lpstr>
      <vt:lpstr>PLL Loop Dynamics</vt:lpstr>
      <vt:lpstr>Delay Locked Loop</vt:lpstr>
      <vt:lpstr>Delay-Locked Loop (DLL)</vt:lpstr>
      <vt:lpstr>Delay Line</vt:lpstr>
      <vt:lpstr>Phase Detector</vt:lpstr>
      <vt:lpstr>Loop Filter</vt:lpstr>
      <vt:lpstr>DLL Loop Dynamics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CMOS VLSI Design  Lecture 17: Clocking</dc:title>
  <dc:subject/>
  <dc:creator/>
  <cp:keywords/>
  <dc:description/>
  <cp:lastModifiedBy/>
  <cp:revision>3</cp:revision>
  <dcterms:created xsi:type="dcterms:W3CDTF">2019-04-08T13:00:08Z</dcterms:created>
  <dcterms:modified xsi:type="dcterms:W3CDTF">2024-04-11T16:55:07Z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