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4" r:id="rId6"/>
  </p:sldMasterIdLst>
  <p:notesMasterIdLst>
    <p:notesMasterId r:id="rId38"/>
  </p:notesMasterIdLst>
  <p:handoutMasterIdLst>
    <p:handoutMasterId r:id="rId39"/>
  </p:handoutMasterIdLst>
  <p:sldIdLst>
    <p:sldId id="375" r:id="rId7"/>
    <p:sldId id="372" r:id="rId8"/>
    <p:sldId id="258" r:id="rId9"/>
    <p:sldId id="265" r:id="rId10"/>
    <p:sldId id="266" r:id="rId11"/>
    <p:sldId id="294" r:id="rId12"/>
    <p:sldId id="295" r:id="rId13"/>
    <p:sldId id="301" r:id="rId14"/>
    <p:sldId id="267" r:id="rId15"/>
    <p:sldId id="269" r:id="rId16"/>
    <p:sldId id="271" r:id="rId17"/>
    <p:sldId id="298" r:id="rId18"/>
    <p:sldId id="299" r:id="rId19"/>
    <p:sldId id="260" r:id="rId20"/>
    <p:sldId id="293" r:id="rId21"/>
    <p:sldId id="300" r:id="rId22"/>
    <p:sldId id="272" r:id="rId23"/>
    <p:sldId id="276" r:id="rId24"/>
    <p:sldId id="292" r:id="rId25"/>
    <p:sldId id="302" r:id="rId26"/>
    <p:sldId id="262" r:id="rId27"/>
    <p:sldId id="281" r:id="rId28"/>
    <p:sldId id="279" r:id="rId29"/>
    <p:sldId id="280" r:id="rId30"/>
    <p:sldId id="282" r:id="rId31"/>
    <p:sldId id="283" r:id="rId32"/>
    <p:sldId id="284" r:id="rId33"/>
    <p:sldId id="287" r:id="rId34"/>
    <p:sldId id="289" r:id="rId35"/>
    <p:sldId id="291" r:id="rId36"/>
    <p:sldId id="303" r:id="rId3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5752EC-7A9F-1842-8FFA-F5C2B7FA822D}" v="2" dt="2024-03-26T16:23:42.257"/>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0884" autoAdjust="0"/>
  </p:normalViewPr>
  <p:slideViewPr>
    <p:cSldViewPr snapToGrid="0">
      <p:cViewPr varScale="1">
        <p:scale>
          <a:sx n="97" d="100"/>
          <a:sy n="97" d="100"/>
        </p:scale>
        <p:origin x="216" y="3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3/26/24</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3/26/24</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Hello and welcome to CMOS VLSI Design course; today, our focus will be in Scaling.</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06B3E6-71BE-F344-A1B4-4B24CF5A96D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4818F344-FC6E-2448-9C4F-7D0F0F293068}" type="slidenum">
              <a:rPr lang="en-US" altLang="en-US" sz="1200"/>
              <a:pPr eaLnBrk="1" hangingPunct="1"/>
              <a:t>10</a:t>
            </a:fld>
            <a:endParaRPr lang="en-US" altLang="en-US" sz="1200" dirty="0"/>
          </a:p>
        </p:txBody>
      </p:sp>
      <p:sp>
        <p:nvSpPr>
          <p:cNvPr id="443394" name="Rectangle 2">
            <a:extLst>
              <a:ext uri="{FF2B5EF4-FFF2-40B4-BE49-F238E27FC236}">
                <a16:creationId xmlns:a16="http://schemas.microsoft.com/office/drawing/2014/main" id="{1C12429C-7CF0-784A-95CF-4E602AF26CF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3395" name="Rectangle 3">
            <a:extLst>
              <a:ext uri="{FF2B5EF4-FFF2-40B4-BE49-F238E27FC236}">
                <a16:creationId xmlns:a16="http://schemas.microsoft.com/office/drawing/2014/main" id="{3234F24E-2844-5743-8E27-7761A5423C62}"/>
              </a:ext>
            </a:extLst>
          </p:cNvPr>
          <p:cNvSpPr>
            <a:spLocks noGrp="1" noChangeArrowheads="1"/>
          </p:cNvSpPr>
          <p:nvPr>
            <p:ph type="body" idx="1"/>
          </p:nvPr>
        </p:nvSpPr>
        <p:spPr/>
        <p:txBody>
          <a:bodyPr/>
          <a:lstStyle/>
          <a:p>
            <a:pPr eaLnBrk="1" hangingPunct="1">
              <a:defRPr/>
            </a:pPr>
            <a:r>
              <a:rPr lang="en-US" b="0" dirty="0">
                <a:ea typeface="ＭＳ Ｐゴシック"/>
                <a:cs typeface="Calibri"/>
              </a:rPr>
              <a:t>Copper offers more conductivity compared to aluminum; however, copper needs a shield metal to prevent it from poisoning the silicon. </a:t>
            </a:r>
            <a:endParaRPr lang="en-US" b="0" dirty="0"/>
          </a:p>
        </p:txBody>
      </p:sp>
    </p:spTree>
    <p:extLst>
      <p:ext uri="{BB962C8B-B14F-4D97-AF65-F5344CB8AC3E}">
        <p14:creationId xmlns:p14="http://schemas.microsoft.com/office/powerpoint/2010/main" val="2476920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8B65A0-9ED1-054F-9F8F-4449137FBCF9}"/>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C65769A-1FE4-C049-BFBF-E179C30B6463}" type="slidenum">
              <a:rPr lang="en-US" altLang="en-US" sz="1200"/>
              <a:pPr eaLnBrk="1" hangingPunct="1"/>
              <a:t>11</a:t>
            </a:fld>
            <a:endParaRPr lang="en-US" altLang="en-US" sz="1200" dirty="0"/>
          </a:p>
        </p:txBody>
      </p:sp>
      <p:sp>
        <p:nvSpPr>
          <p:cNvPr id="445442" name="Rectangle 2">
            <a:extLst>
              <a:ext uri="{FF2B5EF4-FFF2-40B4-BE49-F238E27FC236}">
                <a16:creationId xmlns:a16="http://schemas.microsoft.com/office/drawing/2014/main" id="{E6BEFB6C-A3E8-6249-9C9D-7E55C47E633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5443" name="Rectangle 3">
            <a:extLst>
              <a:ext uri="{FF2B5EF4-FFF2-40B4-BE49-F238E27FC236}">
                <a16:creationId xmlns:a16="http://schemas.microsoft.com/office/drawing/2014/main" id="{ED4821C9-003C-4C42-BF84-CC082F003E83}"/>
              </a:ext>
            </a:extLst>
          </p:cNvPr>
          <p:cNvSpPr>
            <a:spLocks noGrp="1" noChangeArrowheads="1"/>
          </p:cNvSpPr>
          <p:nvPr>
            <p:ph type="body" idx="1"/>
          </p:nvPr>
        </p:nvSpPr>
        <p:spPr/>
        <p:txBody>
          <a:bodyPr/>
          <a:lstStyle/>
          <a:p>
            <a:pPr eaLnBrk="1" hangingPunct="1">
              <a:defRPr/>
            </a:pPr>
            <a:r>
              <a:rPr lang="en-US" b="0" dirty="0"/>
              <a:t>More contacts increase the surface area of the joint, thus lowering resistance and increasing conductivity.</a:t>
            </a:r>
          </a:p>
        </p:txBody>
      </p:sp>
    </p:spTree>
    <p:extLst>
      <p:ext uri="{BB962C8B-B14F-4D97-AF65-F5344CB8AC3E}">
        <p14:creationId xmlns:p14="http://schemas.microsoft.com/office/powerpoint/2010/main" val="1111287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6F461E-AC29-344B-8179-B8AE3F4F39A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AD64C94-41AC-E74D-B005-D07CABA0D44D}" type="slidenum">
              <a:rPr lang="en-US" altLang="en-US" sz="1200"/>
              <a:pPr eaLnBrk="1" hangingPunct="1"/>
              <a:t>12</a:t>
            </a:fld>
            <a:endParaRPr lang="en-US" altLang="en-US" sz="1200" dirty="0"/>
          </a:p>
        </p:txBody>
      </p:sp>
      <p:sp>
        <p:nvSpPr>
          <p:cNvPr id="481282" name="Rectangle 2">
            <a:extLst>
              <a:ext uri="{FF2B5EF4-FFF2-40B4-BE49-F238E27FC236}">
                <a16:creationId xmlns:a16="http://schemas.microsoft.com/office/drawing/2014/main" id="{B8FA43E2-90A3-B849-ADF4-D8CE9F3F8578}"/>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1283" name="Rectangle 3">
            <a:extLst>
              <a:ext uri="{FF2B5EF4-FFF2-40B4-BE49-F238E27FC236}">
                <a16:creationId xmlns:a16="http://schemas.microsoft.com/office/drawing/2014/main" id="{013FEF26-C757-F942-9082-6C4F30573A94}"/>
              </a:ext>
            </a:extLst>
          </p:cNvPr>
          <p:cNvSpPr>
            <a:spLocks noGrp="1" noChangeArrowheads="1"/>
          </p:cNvSpPr>
          <p:nvPr>
            <p:ph type="body" idx="1"/>
          </p:nvPr>
        </p:nvSpPr>
        <p:spPr/>
        <p:txBody>
          <a:bodyPr/>
          <a:lstStyle/>
          <a:p>
            <a:pPr eaLnBrk="1" hangingPunct="1">
              <a:defRPr/>
            </a:pPr>
            <a:r>
              <a:rPr lang="en-US" dirty="0"/>
              <a:t>While copper offers better conductivity, the needed barrier increases its resistance.</a:t>
            </a:r>
          </a:p>
          <a:p>
            <a:pPr eaLnBrk="1" hangingPunct="1">
              <a:defRPr/>
            </a:pPr>
            <a:r>
              <a:rPr lang="en-US" dirty="0"/>
              <a:t>Copper also suffers from dishing during polishing. Dishing results from over</a:t>
            </a:r>
            <a:r>
              <a:rPr lang="en-US" b="1" dirty="0"/>
              <a:t>-</a:t>
            </a:r>
            <a:r>
              <a:rPr lang="en-US" dirty="0"/>
              <a:t>polishing. This reduces the height or thickness of the copper</a:t>
            </a:r>
            <a:r>
              <a:rPr lang="en-GB" dirty="0"/>
              <a:t>. </a:t>
            </a:r>
          </a:p>
          <a:p>
            <a:pPr eaLnBrk="1" hangingPunct="1">
              <a:defRPr/>
            </a:pPr>
            <a:endParaRPr lang="en-GB" dirty="0"/>
          </a:p>
          <a:p>
            <a:pPr eaLnBrk="1" hangingPunct="1">
              <a:defRPr/>
            </a:pPr>
            <a:r>
              <a:rPr lang="en-GB" dirty="0"/>
              <a:t>Due to barrier resistance and dishing, the effective resistance is higher when copper is used.</a:t>
            </a:r>
          </a:p>
        </p:txBody>
      </p:sp>
    </p:spTree>
    <p:extLst>
      <p:ext uri="{BB962C8B-B14F-4D97-AF65-F5344CB8AC3E}">
        <p14:creationId xmlns:p14="http://schemas.microsoft.com/office/powerpoint/2010/main" val="1796116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1F65375-1B97-BD47-97F2-508EB6714CC7}"/>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D074413-CABE-0247-941A-41FD34EEC36A}" type="slidenum">
              <a:rPr lang="en-US" altLang="en-US" sz="1200"/>
              <a:pPr eaLnBrk="1" hangingPunct="1"/>
              <a:t>13</a:t>
            </a:fld>
            <a:endParaRPr lang="en-US" altLang="en-US" sz="1200" dirty="0"/>
          </a:p>
        </p:txBody>
      </p:sp>
      <p:sp>
        <p:nvSpPr>
          <p:cNvPr id="483330" name="Rectangle 2">
            <a:extLst>
              <a:ext uri="{FF2B5EF4-FFF2-40B4-BE49-F238E27FC236}">
                <a16:creationId xmlns:a16="http://schemas.microsoft.com/office/drawing/2014/main" id="{9FCCBF59-CB63-364A-BE4E-E46535A91A8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83331" name="Rectangle 3">
            <a:extLst>
              <a:ext uri="{FF2B5EF4-FFF2-40B4-BE49-F238E27FC236}">
                <a16:creationId xmlns:a16="http://schemas.microsoft.com/office/drawing/2014/main" id="{3CB3B000-314C-904E-AE31-CDA6B9D7ACEF}"/>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1245743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FE5E0B9-A36B-3A4D-BDAA-E18047B16F9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4911A33C-02AF-1D4C-9C28-06A44679E4F7}" type="slidenum">
              <a:rPr lang="en-US" altLang="en-US" sz="1200"/>
              <a:pPr eaLnBrk="1" hangingPunct="1"/>
              <a:t>14</a:t>
            </a:fld>
            <a:endParaRPr lang="en-US" altLang="en-US" sz="1200" dirty="0"/>
          </a:p>
        </p:txBody>
      </p:sp>
      <p:sp>
        <p:nvSpPr>
          <p:cNvPr id="446466" name="Rectangle 2">
            <a:extLst>
              <a:ext uri="{FF2B5EF4-FFF2-40B4-BE49-F238E27FC236}">
                <a16:creationId xmlns:a16="http://schemas.microsoft.com/office/drawing/2014/main" id="{BA069536-58F5-C94D-9F88-4DC1F91A7B18}"/>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6467" name="Rectangle 3">
            <a:extLst>
              <a:ext uri="{FF2B5EF4-FFF2-40B4-BE49-F238E27FC236}">
                <a16:creationId xmlns:a16="http://schemas.microsoft.com/office/drawing/2014/main" id="{C887DD7C-18F0-8144-8555-B7B6FE4FEFDA}"/>
              </a:ext>
            </a:extLst>
          </p:cNvPr>
          <p:cNvSpPr>
            <a:spLocks noGrp="1" noChangeArrowheads="1"/>
          </p:cNvSpPr>
          <p:nvPr>
            <p:ph type="body" idx="1"/>
          </p:nvPr>
        </p:nvSpPr>
        <p:spPr/>
        <p:txBody>
          <a:bodyPr/>
          <a:lstStyle/>
          <a:p>
            <a:pPr eaLnBrk="1" hangingPunct="1">
              <a:defRPr/>
            </a:pPr>
            <a:r>
              <a:rPr lang="en-US" dirty="0"/>
              <a:t>These capacitances occur due to the proximity of the wires, thus electric charges are stored (as a result of the electric field) when there is a difference in their voltages (adjacent wires). This capacitance is called parasitic capacitance.</a:t>
            </a:r>
          </a:p>
          <a:p>
            <a:pPr eaLnBrk="1" hangingPunct="1">
              <a:defRPr/>
            </a:pPr>
            <a:endParaRPr lang="en-US" dirty="0"/>
          </a:p>
        </p:txBody>
      </p:sp>
    </p:spTree>
    <p:extLst>
      <p:ext uri="{BB962C8B-B14F-4D97-AF65-F5344CB8AC3E}">
        <p14:creationId xmlns:p14="http://schemas.microsoft.com/office/powerpoint/2010/main" val="115019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A7E851-6E00-8A45-94E4-4766C3B9595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3230D29-C2A2-5546-A1BA-AD4BFAFCDEF3}" type="slidenum">
              <a:rPr lang="en-US" altLang="en-US" sz="1200"/>
              <a:pPr eaLnBrk="1" hangingPunct="1"/>
              <a:t>15</a:t>
            </a:fld>
            <a:endParaRPr lang="en-US" altLang="en-US" sz="1200" dirty="0"/>
          </a:p>
        </p:txBody>
      </p:sp>
      <p:sp>
        <p:nvSpPr>
          <p:cNvPr id="447490" name="Rectangle 2">
            <a:extLst>
              <a:ext uri="{FF2B5EF4-FFF2-40B4-BE49-F238E27FC236}">
                <a16:creationId xmlns:a16="http://schemas.microsoft.com/office/drawing/2014/main" id="{7B273EA1-4BD4-FC4C-9D90-707CCD0101FC}"/>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7491" name="Rectangle 3">
            <a:extLst>
              <a:ext uri="{FF2B5EF4-FFF2-40B4-BE49-F238E27FC236}">
                <a16:creationId xmlns:a16="http://schemas.microsoft.com/office/drawing/2014/main" id="{907D2EED-7CA5-1847-B8CA-E6D031D124BC}"/>
              </a:ext>
            </a:extLst>
          </p:cNvPr>
          <p:cNvSpPr>
            <a:spLocks noGrp="1" noChangeArrowheads="1"/>
          </p:cNvSpPr>
          <p:nvPr>
            <p:ph type="body" idx="1"/>
          </p:nvPr>
        </p:nvSpPr>
        <p:spPr/>
        <p:txBody>
          <a:bodyPr/>
          <a:lstStyle/>
          <a:p>
            <a:pPr eaLnBrk="1" hangingPunct="1">
              <a:defRPr/>
            </a:pPr>
            <a:r>
              <a:rPr lang="en-US" b="0" dirty="0"/>
              <a:t>A parallel plate capacitor is formed using two identical plates separated by a distance. In this case, our plates are the adjacent wires.</a:t>
            </a:r>
          </a:p>
          <a:p>
            <a:pPr eaLnBrk="1" hangingPunct="1">
              <a:defRPr/>
            </a:pPr>
            <a:endParaRPr lang="en-US" b="0" dirty="0"/>
          </a:p>
          <a:p>
            <a:pPr eaLnBrk="1" hangingPunct="1">
              <a:defRPr/>
            </a:pPr>
            <a:r>
              <a:rPr lang="en-US" b="0" dirty="0"/>
              <a:t>Dielectric constant is the ratio of the ability of the substance to store electrical energy in an electric field to the ratio of free space to store electrical energy in an electric field.</a:t>
            </a:r>
          </a:p>
          <a:p>
            <a:pPr eaLnBrk="1" hangingPunct="1">
              <a:defRPr/>
            </a:pPr>
            <a:r>
              <a:rPr lang="en-US" b="0" dirty="0"/>
              <a:t>The ability of the substance to store electrical energy in an electric field is called permittivity.</a:t>
            </a:r>
          </a:p>
        </p:txBody>
      </p:sp>
    </p:spTree>
    <p:extLst>
      <p:ext uri="{BB962C8B-B14F-4D97-AF65-F5344CB8AC3E}">
        <p14:creationId xmlns:p14="http://schemas.microsoft.com/office/powerpoint/2010/main" val="4288909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103E477-EFA8-B54A-9E46-D748F2DAEB78}"/>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B2F6BE3-A98A-D54C-88F2-546E88732973}" type="slidenum">
              <a:rPr lang="en-US" altLang="en-US" sz="1200"/>
              <a:pPr eaLnBrk="1" hangingPunct="1"/>
              <a:t>16</a:t>
            </a:fld>
            <a:endParaRPr lang="en-US" altLang="en-US" sz="1200" dirty="0"/>
          </a:p>
        </p:txBody>
      </p:sp>
      <p:sp>
        <p:nvSpPr>
          <p:cNvPr id="490498" name="Rectangle 2">
            <a:extLst>
              <a:ext uri="{FF2B5EF4-FFF2-40B4-BE49-F238E27FC236}">
                <a16:creationId xmlns:a16="http://schemas.microsoft.com/office/drawing/2014/main" id="{2857C459-F644-AD4B-9D7A-1A3C7B6CBD13}"/>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90499" name="Rectangle 3">
            <a:extLst>
              <a:ext uri="{FF2B5EF4-FFF2-40B4-BE49-F238E27FC236}">
                <a16:creationId xmlns:a16="http://schemas.microsoft.com/office/drawing/2014/main" id="{F7CBE44F-6202-BA48-901C-1741FAA4BBA6}"/>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149074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474B8FC-88F7-9545-B39C-176971409FD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0D25EAC8-C94D-724B-97F0-A84A3BB872EF}" type="slidenum">
              <a:rPr lang="en-US" altLang="en-US" sz="1200"/>
              <a:pPr eaLnBrk="1" hangingPunct="1"/>
              <a:t>17</a:t>
            </a:fld>
            <a:endParaRPr lang="en-US" altLang="en-US" sz="1200" dirty="0"/>
          </a:p>
        </p:txBody>
      </p:sp>
      <p:sp>
        <p:nvSpPr>
          <p:cNvPr id="448514" name="Rectangle 2">
            <a:extLst>
              <a:ext uri="{FF2B5EF4-FFF2-40B4-BE49-F238E27FC236}">
                <a16:creationId xmlns:a16="http://schemas.microsoft.com/office/drawing/2014/main" id="{1F0165B0-239B-954D-B889-23A6710E8AEA}"/>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8515" name="Rectangle 3">
            <a:extLst>
              <a:ext uri="{FF2B5EF4-FFF2-40B4-BE49-F238E27FC236}">
                <a16:creationId xmlns:a16="http://schemas.microsoft.com/office/drawing/2014/main" id="{8E0722EB-6708-DC43-B481-48676DD867E6}"/>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3410819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86842C4-1D6C-0048-8974-4339EA66248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044B1D12-1D29-CD49-820E-ACAA29722AA2}" type="slidenum">
              <a:rPr lang="en-US" altLang="en-US" sz="1200"/>
              <a:pPr eaLnBrk="1" hangingPunct="1"/>
              <a:t>18</a:t>
            </a:fld>
            <a:endParaRPr lang="en-US" altLang="en-US" sz="1200" dirty="0"/>
          </a:p>
        </p:txBody>
      </p:sp>
      <p:sp>
        <p:nvSpPr>
          <p:cNvPr id="449538" name="Rectangle 2">
            <a:extLst>
              <a:ext uri="{FF2B5EF4-FFF2-40B4-BE49-F238E27FC236}">
                <a16:creationId xmlns:a16="http://schemas.microsoft.com/office/drawing/2014/main" id="{43764E63-768A-0C4E-BF0D-5A549E426FF8}"/>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9539" name="Rectangle 3">
            <a:extLst>
              <a:ext uri="{FF2B5EF4-FFF2-40B4-BE49-F238E27FC236}">
                <a16:creationId xmlns:a16="http://schemas.microsoft.com/office/drawing/2014/main" id="{5E020738-613C-A44A-B450-4D81DF0F5D3A}"/>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907909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E356E58-5F98-6247-B559-21F7CC4A1E9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D055074-DEC8-F743-853E-78A539B05D9B}" type="slidenum">
              <a:rPr lang="en-US" altLang="en-US" sz="1200"/>
              <a:pPr eaLnBrk="1" hangingPunct="1"/>
              <a:t>19</a:t>
            </a:fld>
            <a:endParaRPr lang="en-US" altLang="en-US" sz="1200" dirty="0"/>
          </a:p>
        </p:txBody>
      </p:sp>
      <p:sp>
        <p:nvSpPr>
          <p:cNvPr id="454658" name="Rectangle 2">
            <a:extLst>
              <a:ext uri="{FF2B5EF4-FFF2-40B4-BE49-F238E27FC236}">
                <a16:creationId xmlns:a16="http://schemas.microsoft.com/office/drawing/2014/main" id="{7AEEB280-5644-0944-8CF2-DD7CBF7DA90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4659" name="Rectangle 3">
            <a:extLst>
              <a:ext uri="{FF2B5EF4-FFF2-40B4-BE49-F238E27FC236}">
                <a16:creationId xmlns:a16="http://schemas.microsoft.com/office/drawing/2014/main" id="{3D5070AE-9C50-844A-9467-89D1539E1D29}"/>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2119829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011278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3EDD458-2E93-514F-A966-055E25BD297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6D4EAA44-B21E-5842-9E45-79B0BA1D5A2F}" type="slidenum">
              <a:rPr lang="en-US" altLang="en-US" sz="1200"/>
              <a:pPr eaLnBrk="1" hangingPunct="1"/>
              <a:t>20</a:t>
            </a:fld>
            <a:endParaRPr lang="en-US" altLang="en-US" sz="1200" dirty="0"/>
          </a:p>
        </p:txBody>
      </p:sp>
      <p:sp>
        <p:nvSpPr>
          <p:cNvPr id="496642" name="Rectangle 2">
            <a:extLst>
              <a:ext uri="{FF2B5EF4-FFF2-40B4-BE49-F238E27FC236}">
                <a16:creationId xmlns:a16="http://schemas.microsoft.com/office/drawing/2014/main" id="{9F0372C8-F812-A843-B30E-E2F224BF3D7E}"/>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96643" name="Rectangle 3">
            <a:extLst>
              <a:ext uri="{FF2B5EF4-FFF2-40B4-BE49-F238E27FC236}">
                <a16:creationId xmlns:a16="http://schemas.microsoft.com/office/drawing/2014/main" id="{6A12C796-16C1-D548-B247-D2786874EDDA}"/>
              </a:ext>
            </a:extLst>
          </p:cNvPr>
          <p:cNvSpPr>
            <a:spLocks noGrp="1" noChangeArrowheads="1"/>
          </p:cNvSpPr>
          <p:nvPr>
            <p:ph type="body" idx="1"/>
          </p:nvPr>
        </p:nvSpPr>
        <p:spPr/>
        <p:txBody>
          <a:bodyPr/>
          <a:lstStyle/>
          <a:p>
            <a:r>
              <a:rPr lang="en-GB" sz="1200" b="0" i="0" u="none" strike="noStrike" kern="1200" baseline="0" dirty="0">
                <a:solidFill>
                  <a:schemeClr val="tx1"/>
                </a:solidFill>
                <a:latin typeface="+mn-lt"/>
                <a:ea typeface="ＭＳ Ｐゴシック"/>
                <a:cs typeface="Calibri"/>
              </a:rPr>
              <a:t>In a communication link, the energy can sometimes be expressed as power per gigabit per second</a:t>
            </a:r>
            <a:r>
              <a:rPr lang="en-GB" dirty="0">
                <a:ea typeface="ＭＳ Ｐゴシック"/>
                <a:cs typeface="Calibri"/>
              </a:rPr>
              <a:t>,</a:t>
            </a:r>
            <a:r>
              <a:rPr lang="en-GB" sz="1200" b="0" i="0" u="none" strike="noStrike" kern="1200" baseline="0" dirty="0">
                <a:solidFill>
                  <a:schemeClr val="tx1"/>
                </a:solidFill>
                <a:latin typeface="+mn-lt"/>
                <a:ea typeface="ＭＳ Ｐゴシック"/>
                <a:cs typeface="Calibri"/>
              </a:rPr>
              <a:t> hence the second answer with the unit (</a:t>
            </a:r>
            <a:r>
              <a:rPr lang="en-GB" sz="1200" b="0" i="0" u="none" strike="noStrike" kern="1200" baseline="0" dirty="0" err="1">
                <a:solidFill>
                  <a:schemeClr val="tx1"/>
                </a:solidFill>
                <a:latin typeface="+mn-lt"/>
                <a:ea typeface="ＭＳ Ｐゴシック"/>
                <a:cs typeface="Calibri"/>
              </a:rPr>
              <a:t>mW</a:t>
            </a:r>
            <a:r>
              <a:rPr lang="en-GB" sz="1200" b="0" i="0" u="none" strike="noStrike" kern="1200" baseline="0" dirty="0">
                <a:solidFill>
                  <a:schemeClr val="tx1"/>
                </a:solidFill>
                <a:latin typeface="+mn-lt"/>
                <a:ea typeface="ＭＳ Ｐゴシック"/>
                <a:cs typeface="Calibri"/>
              </a:rPr>
              <a:t>/Gbps).</a:t>
            </a:r>
            <a:endParaRPr lang="en-US" dirty="0">
              <a:ea typeface="ＭＳ Ｐゴシック"/>
              <a:cs typeface="Calibri"/>
            </a:endParaRPr>
          </a:p>
        </p:txBody>
      </p:sp>
    </p:spTree>
    <p:extLst>
      <p:ext uri="{BB962C8B-B14F-4D97-AF65-F5344CB8AC3E}">
        <p14:creationId xmlns:p14="http://schemas.microsoft.com/office/powerpoint/2010/main" val="1151295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D2A3B7A-7988-2242-918B-B39DDAB2D05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234B73A-8B05-884C-97A1-024EA4717897}" type="slidenum">
              <a:rPr lang="en-US" altLang="en-US" sz="1200"/>
              <a:pPr eaLnBrk="1" hangingPunct="1"/>
              <a:t>21</a:t>
            </a:fld>
            <a:endParaRPr lang="en-US" altLang="en-US" sz="1200" dirty="0"/>
          </a:p>
        </p:txBody>
      </p:sp>
      <p:sp>
        <p:nvSpPr>
          <p:cNvPr id="455682" name="Rectangle 2">
            <a:extLst>
              <a:ext uri="{FF2B5EF4-FFF2-40B4-BE49-F238E27FC236}">
                <a16:creationId xmlns:a16="http://schemas.microsoft.com/office/drawing/2014/main" id="{C33F7086-3CEB-C54C-AC7D-66573EC4383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5683" name="Rectangle 3">
            <a:extLst>
              <a:ext uri="{FF2B5EF4-FFF2-40B4-BE49-F238E27FC236}">
                <a16:creationId xmlns:a16="http://schemas.microsoft.com/office/drawing/2014/main" id="{6875F85B-5395-244A-9909-CED26B2BABC3}"/>
              </a:ext>
            </a:extLst>
          </p:cNvPr>
          <p:cNvSpPr>
            <a:spLocks noGrp="1" noChangeArrowheads="1"/>
          </p:cNvSpPr>
          <p:nvPr>
            <p:ph type="body" idx="1"/>
          </p:nvPr>
        </p:nvSpPr>
        <p:spPr/>
        <p:txBody>
          <a:bodyPr/>
          <a:lstStyle/>
          <a:p>
            <a:pPr eaLnBrk="1" hangingPunct="1">
              <a:defRPr/>
            </a:pPr>
            <a:r>
              <a:rPr lang="en-US" b="0" dirty="0">
                <a:ea typeface="ＭＳ Ｐゴシック"/>
                <a:cs typeface="Calibri"/>
              </a:rPr>
              <a:t>Wires have capacitance with neighbors and also with ground. Wire-to-wire capacitance is called capacitive coupling. When a wire switches, those wires it shares capacitive coupling with tends to switch with it. This is called </a:t>
            </a:r>
            <a:r>
              <a:rPr lang="en-US" dirty="0">
                <a:ea typeface="ＭＳ Ｐゴシック"/>
                <a:cs typeface="Calibri"/>
              </a:rPr>
              <a:t>crosstalk</a:t>
            </a:r>
            <a:r>
              <a:rPr lang="en-US" b="0" dirty="0">
                <a:ea typeface="ＭＳ Ｐゴシック"/>
                <a:cs typeface="Calibri"/>
              </a:rPr>
              <a:t>.</a:t>
            </a:r>
          </a:p>
        </p:txBody>
      </p:sp>
    </p:spTree>
    <p:extLst>
      <p:ext uri="{BB962C8B-B14F-4D97-AF65-F5344CB8AC3E}">
        <p14:creationId xmlns:p14="http://schemas.microsoft.com/office/powerpoint/2010/main" val="4227906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6D04ADB-1F79-A346-B666-989B6C8E079E}"/>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C89C8BA-80AC-EF4D-BBDB-0BB6168150B5}" type="slidenum">
              <a:rPr lang="en-US" altLang="en-US" sz="1200"/>
              <a:pPr eaLnBrk="1" hangingPunct="1"/>
              <a:t>22</a:t>
            </a:fld>
            <a:endParaRPr lang="en-US" altLang="en-US" sz="1200" dirty="0"/>
          </a:p>
        </p:txBody>
      </p:sp>
      <p:sp>
        <p:nvSpPr>
          <p:cNvPr id="457730" name="Rectangle 2">
            <a:extLst>
              <a:ext uri="{FF2B5EF4-FFF2-40B4-BE49-F238E27FC236}">
                <a16:creationId xmlns:a16="http://schemas.microsoft.com/office/drawing/2014/main" id="{D7B7B9B1-A688-954C-8985-45E482B8172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7731" name="Rectangle 3">
            <a:extLst>
              <a:ext uri="{FF2B5EF4-FFF2-40B4-BE49-F238E27FC236}">
                <a16:creationId xmlns:a16="http://schemas.microsoft.com/office/drawing/2014/main" id="{A50AE1B7-401F-D04F-8078-33EE7D440CA4}"/>
              </a:ext>
            </a:extLst>
          </p:cNvPr>
          <p:cNvSpPr>
            <a:spLocks noGrp="1" noChangeArrowheads="1"/>
          </p:cNvSpPr>
          <p:nvPr>
            <p:ph type="body" idx="1"/>
          </p:nvPr>
        </p:nvSpPr>
        <p:spPr/>
        <p:txBody>
          <a:bodyPr/>
          <a:lstStyle/>
          <a:p>
            <a:r>
              <a:rPr lang="en-GB" sz="1200" b="0" i="0" u="none" strike="noStrike" kern="1200" baseline="0" dirty="0">
                <a:solidFill>
                  <a:schemeClr val="tx1"/>
                </a:solidFill>
                <a:latin typeface="+mn-lt"/>
                <a:ea typeface="ＭＳ Ｐゴシック"/>
                <a:cs typeface="Calibri"/>
              </a:rPr>
              <a:t>In the circuit model shown in this slide, wire A and B each have capacitance to the ground and also have adjacent capacitance to each other (capacitive coupling).</a:t>
            </a:r>
          </a:p>
          <a:p>
            <a:endParaRPr lang="en-GB" sz="1200" b="0" i="0" u="none" strike="noStrike" kern="1200" baseline="0" dirty="0">
              <a:solidFill>
                <a:schemeClr val="tx1"/>
              </a:solidFill>
              <a:latin typeface="+mn-lt"/>
              <a:ea typeface="ＭＳ Ｐゴシック" charset="0"/>
              <a:cs typeface="ＭＳ Ｐゴシック" charset="0"/>
            </a:endParaRPr>
          </a:p>
          <a:p>
            <a:r>
              <a:rPr lang="en-GB" sz="1200" b="0" i="0" u="none" strike="noStrike" kern="1200" baseline="0" dirty="0">
                <a:solidFill>
                  <a:schemeClr val="tx1"/>
                </a:solidFill>
                <a:latin typeface="+mn-lt"/>
                <a:ea typeface="ＭＳ Ｐゴシック"/>
                <a:cs typeface="Calibri"/>
              </a:rPr>
              <a:t>The capacitive coupling between the two wires may result in noise </a:t>
            </a:r>
            <a:r>
              <a:rPr lang="en-GB" dirty="0">
                <a:ea typeface="ＭＳ Ｐゴシック"/>
                <a:cs typeface="Calibri"/>
              </a:rPr>
              <a:t>on one</a:t>
            </a:r>
            <a:r>
              <a:rPr lang="en-GB" sz="1200" b="0" i="0" u="none" strike="noStrike" kern="1200" baseline="0" dirty="0">
                <a:solidFill>
                  <a:schemeClr val="tx1"/>
                </a:solidFill>
                <a:latin typeface="+mn-lt"/>
                <a:ea typeface="ＭＳ Ｐゴシック"/>
                <a:cs typeface="Calibri"/>
              </a:rPr>
              <a:t> of the wires when the other switches. There could also be an increase or decrease in switching delay when both wires switch simultaneously.</a:t>
            </a:r>
          </a:p>
          <a:p>
            <a:endParaRPr lang="en-GB" sz="1200" b="0" i="0" u="none" strike="noStrike" kern="1200" baseline="0" dirty="0">
              <a:solidFill>
                <a:schemeClr val="tx1"/>
              </a:solidFill>
              <a:latin typeface="+mn-lt"/>
              <a:ea typeface="ＭＳ Ｐゴシック" charset="0"/>
              <a:cs typeface="ＭＳ Ｐゴシック" charset="0"/>
            </a:endParaRPr>
          </a:p>
        </p:txBody>
      </p:sp>
    </p:spTree>
    <p:extLst>
      <p:ext uri="{BB962C8B-B14F-4D97-AF65-F5344CB8AC3E}">
        <p14:creationId xmlns:p14="http://schemas.microsoft.com/office/powerpoint/2010/main" val="3831801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97B0024-38EE-DB48-8D85-081086079CA7}"/>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833FC6E-A4B7-324E-ABE8-6613927ADF27}" type="slidenum">
              <a:rPr lang="en-US" altLang="en-US" sz="1200"/>
              <a:pPr eaLnBrk="1" hangingPunct="1"/>
              <a:t>23</a:t>
            </a:fld>
            <a:endParaRPr lang="en-US" altLang="en-US" sz="1200" dirty="0"/>
          </a:p>
        </p:txBody>
      </p:sp>
      <p:sp>
        <p:nvSpPr>
          <p:cNvPr id="458754" name="Rectangle 2">
            <a:extLst>
              <a:ext uri="{FF2B5EF4-FFF2-40B4-BE49-F238E27FC236}">
                <a16:creationId xmlns:a16="http://schemas.microsoft.com/office/drawing/2014/main" id="{B3BBB2FD-ADE9-4B4D-B92B-C4D154786954}"/>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8755" name="Rectangle 3">
            <a:extLst>
              <a:ext uri="{FF2B5EF4-FFF2-40B4-BE49-F238E27FC236}">
                <a16:creationId xmlns:a16="http://schemas.microsoft.com/office/drawing/2014/main" id="{F4F40371-CAA4-5741-BFFD-2A5626B4A57C}"/>
              </a:ext>
            </a:extLst>
          </p:cNvPr>
          <p:cNvSpPr>
            <a:spLocks noGrp="1" noChangeArrowheads="1"/>
          </p:cNvSpPr>
          <p:nvPr>
            <p:ph type="body" idx="1"/>
          </p:nvPr>
        </p:nvSpPr>
        <p:spPr/>
        <p:txBody>
          <a:bodyPr/>
          <a:lstStyle/>
          <a:p>
            <a:pPr eaLnBrk="1" hangingPunct="1">
              <a:defRPr/>
            </a:pPr>
            <a:r>
              <a:rPr lang="en-US" dirty="0">
                <a:ea typeface="ＭＳ Ｐゴシック"/>
                <a:cs typeface="Calibri"/>
              </a:rPr>
              <a:t>Using the model of two adjacent wires A and B, we can label A as the aggressor or perpetrator when there is some switching activity in A while B is supposed to be constant. In this situation, B is the victim as switching activity in A  introduces  noise in B.</a:t>
            </a:r>
          </a:p>
          <a:p>
            <a:pPr eaLnBrk="1" hangingPunct="1">
              <a:defRPr/>
            </a:pPr>
            <a:endParaRPr lang="en-US" dirty="0"/>
          </a:p>
          <a:p>
            <a:pPr eaLnBrk="1" hangingPunct="1">
              <a:defRPr/>
            </a:pPr>
            <a:endParaRPr lang="en-US" dirty="0"/>
          </a:p>
          <a:p>
            <a:pPr eaLnBrk="1" hangingPunct="1">
              <a:defRPr/>
            </a:pPr>
            <a:r>
              <a:rPr lang="en-US" dirty="0">
                <a:ea typeface="ＭＳ Ｐゴシック"/>
                <a:cs typeface="Calibri"/>
              </a:rPr>
              <a:t>The circuit models the wire system in which A is the aggressor and B is the victim which is floating.</a:t>
            </a:r>
          </a:p>
          <a:p>
            <a:pPr eaLnBrk="1" hangingPunct="1">
              <a:defRPr/>
            </a:pPr>
            <a:endParaRPr lang="en-US" dirty="0"/>
          </a:p>
        </p:txBody>
      </p:sp>
    </p:spTree>
    <p:extLst>
      <p:ext uri="{BB962C8B-B14F-4D97-AF65-F5344CB8AC3E}">
        <p14:creationId xmlns:p14="http://schemas.microsoft.com/office/powerpoint/2010/main" val="2390262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B84745-659B-AA4D-841E-52D64830CFC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A185959-A7DD-B547-A5CA-3B4E3551AFA0}" type="slidenum">
              <a:rPr lang="en-US" altLang="en-US" sz="1200"/>
              <a:pPr eaLnBrk="1" hangingPunct="1"/>
              <a:t>24</a:t>
            </a:fld>
            <a:endParaRPr lang="en-US" altLang="en-US" sz="1200" dirty="0"/>
          </a:p>
        </p:txBody>
      </p:sp>
      <p:sp>
        <p:nvSpPr>
          <p:cNvPr id="459778" name="Rectangle 2">
            <a:extLst>
              <a:ext uri="{FF2B5EF4-FFF2-40B4-BE49-F238E27FC236}">
                <a16:creationId xmlns:a16="http://schemas.microsoft.com/office/drawing/2014/main" id="{88557F28-9100-DD4E-9B76-9FB9B5516DF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9779" name="Rectangle 3">
            <a:extLst>
              <a:ext uri="{FF2B5EF4-FFF2-40B4-BE49-F238E27FC236}">
                <a16:creationId xmlns:a16="http://schemas.microsoft.com/office/drawing/2014/main" id="{70348E6E-3890-B84C-9FE1-59FA418BB543}"/>
              </a:ext>
            </a:extLst>
          </p:cNvPr>
          <p:cNvSpPr>
            <a:spLocks noGrp="1" noChangeArrowheads="1"/>
          </p:cNvSpPr>
          <p:nvPr>
            <p:ph type="body" idx="1"/>
          </p:nvPr>
        </p:nvSpPr>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dirty="0">
                <a:ea typeface="ＭＳ Ｐゴシック"/>
                <a:cs typeface="Calibri"/>
              </a:rPr>
              <a:t>The circuit models the wire system in which A is the aggressor and B is the victim which is driven.</a:t>
            </a:r>
          </a:p>
          <a:p>
            <a:pPr eaLnBrk="1" hangingPunct="1">
              <a:defRPr/>
            </a:pPr>
            <a:endParaRPr lang="en-US" dirty="0"/>
          </a:p>
        </p:txBody>
      </p:sp>
    </p:spTree>
    <p:extLst>
      <p:ext uri="{BB962C8B-B14F-4D97-AF65-F5344CB8AC3E}">
        <p14:creationId xmlns:p14="http://schemas.microsoft.com/office/powerpoint/2010/main" val="3463160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CC43D98-34C3-3648-8C42-B085621A29B7}"/>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1704484-5157-BC40-AA86-E31C8BA54912}" type="slidenum">
              <a:rPr lang="en-US" altLang="en-US" sz="1200"/>
              <a:pPr eaLnBrk="1" hangingPunct="1"/>
              <a:t>25</a:t>
            </a:fld>
            <a:endParaRPr lang="en-US" altLang="en-US" sz="1200" dirty="0"/>
          </a:p>
        </p:txBody>
      </p:sp>
      <p:sp>
        <p:nvSpPr>
          <p:cNvPr id="460802" name="Rectangle 2">
            <a:extLst>
              <a:ext uri="{FF2B5EF4-FFF2-40B4-BE49-F238E27FC236}">
                <a16:creationId xmlns:a16="http://schemas.microsoft.com/office/drawing/2014/main" id="{BE569ADA-7368-2C47-9FA8-3D7BF79B5B5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60803" name="Rectangle 3">
            <a:extLst>
              <a:ext uri="{FF2B5EF4-FFF2-40B4-BE49-F238E27FC236}">
                <a16:creationId xmlns:a16="http://schemas.microsoft.com/office/drawing/2014/main" id="{BFFE856D-FB56-154D-A639-CF287DACB8E5}"/>
              </a:ext>
            </a:extLst>
          </p:cNvPr>
          <p:cNvSpPr>
            <a:spLocks noGrp="1" noChangeArrowheads="1"/>
          </p:cNvSpPr>
          <p:nvPr>
            <p:ph type="body" idx="1"/>
          </p:nvPr>
        </p:nvSpPr>
        <p:spPr/>
        <p:txBody>
          <a:bodyPr/>
          <a:lstStyle/>
          <a:p>
            <a:pPr eaLnBrk="1" hangingPunct="1">
              <a:defRPr/>
            </a:pPr>
            <a:r>
              <a:rPr lang="en-US">
                <a:ea typeface="ＭＳ Ｐゴシック"/>
                <a:cs typeface="Calibri"/>
              </a:rPr>
              <a:t>From the plot, it is shown that when the victim is floating; the noise follows the switching of the aggressor. In the case of a driven victim, the driver restores the victim and also the noise effect is lesser with increased driver strength.</a:t>
            </a:r>
          </a:p>
        </p:txBody>
      </p:sp>
    </p:spTree>
    <p:extLst>
      <p:ext uri="{BB962C8B-B14F-4D97-AF65-F5344CB8AC3E}">
        <p14:creationId xmlns:p14="http://schemas.microsoft.com/office/powerpoint/2010/main" val="1453347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AB4DEF0-7D8D-1B47-8815-EF629BE4138F}"/>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43626D8-0566-394C-ABE7-63591F0C408A}" type="slidenum">
              <a:rPr lang="en-US" altLang="en-US" sz="1200"/>
              <a:pPr eaLnBrk="1" hangingPunct="1"/>
              <a:t>26</a:t>
            </a:fld>
            <a:endParaRPr lang="en-US" altLang="en-US" sz="1200" dirty="0"/>
          </a:p>
        </p:txBody>
      </p:sp>
      <p:sp>
        <p:nvSpPr>
          <p:cNvPr id="461826" name="Rectangle 2">
            <a:extLst>
              <a:ext uri="{FF2B5EF4-FFF2-40B4-BE49-F238E27FC236}">
                <a16:creationId xmlns:a16="http://schemas.microsoft.com/office/drawing/2014/main" id="{CC7179D9-F6C7-564C-AEE7-02EC233CB39C}"/>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61827" name="Rectangle 3">
            <a:extLst>
              <a:ext uri="{FF2B5EF4-FFF2-40B4-BE49-F238E27FC236}">
                <a16:creationId xmlns:a16="http://schemas.microsoft.com/office/drawing/2014/main" id="{03B4A476-7B61-C742-940D-BD7392B42C5E}"/>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42878956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AABF81-FFA1-4A46-A861-C8C8A78A23E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B1C9371-2FB8-BD46-9C26-5A55C27A5975}" type="slidenum">
              <a:rPr lang="en-US" altLang="en-US" sz="1200"/>
              <a:pPr eaLnBrk="1" hangingPunct="1"/>
              <a:t>27</a:t>
            </a:fld>
            <a:endParaRPr lang="en-US" altLang="en-US" sz="1200" dirty="0"/>
          </a:p>
        </p:txBody>
      </p:sp>
      <p:sp>
        <p:nvSpPr>
          <p:cNvPr id="465922" name="Rectangle 2">
            <a:extLst>
              <a:ext uri="{FF2B5EF4-FFF2-40B4-BE49-F238E27FC236}">
                <a16:creationId xmlns:a16="http://schemas.microsoft.com/office/drawing/2014/main" id="{1C3718D0-EBE4-4D4F-A58A-EAF462A827E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65923" name="Rectangle 3">
            <a:extLst>
              <a:ext uri="{FF2B5EF4-FFF2-40B4-BE49-F238E27FC236}">
                <a16:creationId xmlns:a16="http://schemas.microsoft.com/office/drawing/2014/main" id="{D0437CD9-20C8-0047-AC33-15161789712D}"/>
              </a:ext>
            </a:extLst>
          </p:cNvPr>
          <p:cNvSpPr>
            <a:spLocks noGrp="1" noChangeArrowheads="1"/>
          </p:cNvSpPr>
          <p:nvPr>
            <p:ph type="body" idx="1"/>
          </p:nvPr>
        </p:nvSpPr>
        <p:spPr/>
        <p:txBody>
          <a:bodyPr/>
          <a:lstStyle/>
          <a:p>
            <a:pPr eaLnBrk="1" hangingPunct="1">
              <a:defRPr/>
            </a:pPr>
            <a:r>
              <a:rPr lang="en-US" b="0" dirty="0"/>
              <a:t>Wire engineering is the method used to control cross talk.</a:t>
            </a:r>
          </a:p>
          <a:p>
            <a:pPr eaLnBrk="1" hangingPunct="1">
              <a:defRPr/>
            </a:pPr>
            <a:endParaRPr lang="en-US" b="0" dirty="0"/>
          </a:p>
          <a:p>
            <a:pPr eaLnBrk="1" hangingPunct="1">
              <a:defRPr/>
            </a:pPr>
            <a:r>
              <a:rPr lang="en-US" b="0" dirty="0"/>
              <a:t>Some methods include increasing the spacing of adjacent wires and shielding critical wires by surrounding them with power or ground wires on both sides to eliminate coupling. </a:t>
            </a:r>
          </a:p>
        </p:txBody>
      </p:sp>
    </p:spTree>
    <p:extLst>
      <p:ext uri="{BB962C8B-B14F-4D97-AF65-F5344CB8AC3E}">
        <p14:creationId xmlns:p14="http://schemas.microsoft.com/office/powerpoint/2010/main" val="3140909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675618C-FA83-9C4C-BD7A-B6DE8D8510C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852697B-D922-A64A-94C9-1C9CFAAE261D}" type="slidenum">
              <a:rPr lang="en-US" altLang="en-US" sz="1200"/>
              <a:pPr eaLnBrk="1" hangingPunct="1"/>
              <a:t>28</a:t>
            </a:fld>
            <a:endParaRPr lang="en-US" altLang="en-US" sz="1200" dirty="0"/>
          </a:p>
        </p:txBody>
      </p:sp>
      <p:sp>
        <p:nvSpPr>
          <p:cNvPr id="467970" name="Rectangle 2">
            <a:extLst>
              <a:ext uri="{FF2B5EF4-FFF2-40B4-BE49-F238E27FC236}">
                <a16:creationId xmlns:a16="http://schemas.microsoft.com/office/drawing/2014/main" id="{968124E5-045C-244C-A17C-6BE6D65135DC}"/>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mc:AlternateContent xmlns:mc="http://schemas.openxmlformats.org/markup-compatibility/2006" xmlns:a14="http://schemas.microsoft.com/office/drawing/2010/main">
        <mc:Choice Requires="a14">
          <p:sp>
            <p:nvSpPr>
              <p:cNvPr id="467971" name="Rectangle 3">
                <a:extLst>
                  <a:ext uri="{FF2B5EF4-FFF2-40B4-BE49-F238E27FC236}">
                    <a16:creationId xmlns:a16="http://schemas.microsoft.com/office/drawing/2014/main" id="{AAA4F1DF-83A0-584B-B64A-D551F8DBE171}"/>
                  </a:ext>
                </a:extLst>
              </p:cNvPr>
              <p:cNvSpPr>
                <a:spLocks noGrp="1" noChangeArrowheads="1"/>
              </p:cNvSpPr>
              <p:nvPr>
                <p:ph type="body" idx="1"/>
              </p:nvPr>
            </p:nvSpPr>
            <p:spPr/>
            <p:txBody>
              <a:bodyPr/>
              <a:lstStyle/>
              <a:p>
                <a:pPr eaLnBrk="1" hangingPunct="1">
                  <a:defRPr/>
                </a:pPr>
                <a:r>
                  <a:rPr lang="en-US" dirty="0"/>
                  <a:t>R and C increase with wire length </a:t>
                </a:r>
                <a14:m>
                  <m:oMath xmlns:m="http://schemas.openxmlformats.org/officeDocument/2006/math">
                    <m:r>
                      <a:rPr lang="en-GB" b="0" i="1" smtClean="0">
                        <a:latin typeface="Cambria Math" panose="02040503050406030204" pitchFamily="18" charset="0"/>
                      </a:rPr>
                      <m:t>𝑙</m:t>
                    </m:r>
                    <m:r>
                      <a:rPr lang="en-GB" b="0" i="1" smtClean="0">
                        <a:latin typeface="Cambria Math" panose="02040503050406030204" pitchFamily="18" charset="0"/>
                      </a:rPr>
                      <m:t> </m:t>
                    </m:r>
                  </m:oMath>
                </a14:m>
                <a:r>
                  <a:rPr lang="en-US" dirty="0"/>
                  <a:t>and the RC delay of the wire increases in proportion with </a:t>
                </a:r>
                <a14:m>
                  <m:oMath xmlns:m="http://schemas.openxmlformats.org/officeDocument/2006/math">
                    <m:sSup>
                      <m:sSupPr>
                        <m:ctrlPr>
                          <a:rPr lang="en-US" i="1" smtClean="0">
                            <a:latin typeface="Cambria Math" panose="02040503050406030204" pitchFamily="18" charset="0"/>
                          </a:rPr>
                        </m:ctrlPr>
                      </m:sSupPr>
                      <m:e>
                        <m:r>
                          <a:rPr lang="en-GB" b="0" i="1" smtClean="0">
                            <a:latin typeface="Cambria Math" panose="02040503050406030204" pitchFamily="18" charset="0"/>
                          </a:rPr>
                          <m:t>𝑙</m:t>
                        </m:r>
                      </m:e>
                      <m:sup>
                        <m:r>
                          <a:rPr lang="en-GB" b="0" i="1" smtClean="0">
                            <a:latin typeface="Cambria Math" panose="02040503050406030204" pitchFamily="18" charset="0"/>
                          </a:rPr>
                          <m:t>2</m:t>
                        </m:r>
                      </m:sup>
                    </m:sSup>
                  </m:oMath>
                </a14:m>
                <a:r>
                  <a:rPr lang="en-US" dirty="0"/>
                  <a:t>. This can result in great delay</a:t>
                </a:r>
                <a:r>
                  <a:rPr lang="en-US" baseline="0" dirty="0"/>
                  <a:t> for long wires. To reduce this delay due to RC in long wires, break the wire into N short segments and inserting an inverter or buffer to drive the wire. The buffers/inverters are called repeaters. </a:t>
                </a:r>
                <a:endParaRPr lang="en-US" dirty="0"/>
              </a:p>
            </p:txBody>
          </p:sp>
        </mc:Choice>
        <mc:Fallback xmlns="">
          <p:sp>
            <p:nvSpPr>
              <p:cNvPr id="467971" name="Rectangle 3">
                <a:extLst>
                  <a:ext uri="{FF2B5EF4-FFF2-40B4-BE49-F238E27FC236}">
                    <a16:creationId xmlns:a16="http://schemas.microsoft.com/office/drawing/2014/main" id="{AAA4F1DF-83A0-584B-B64A-D551F8DBE171}"/>
                  </a:ext>
                </a:extLst>
              </p:cNvPr>
              <p:cNvSpPr>
                <a:spLocks noGrp="1" noChangeArrowheads="1"/>
              </p:cNvSpPr>
              <p:nvPr>
                <p:ph type="body" idx="1"/>
              </p:nvPr>
            </p:nvSpPr>
            <p:spPr/>
            <p:txBody>
              <a:bodyPr/>
              <a:lstStyle/>
              <a:p>
                <a:pPr eaLnBrk="1" hangingPunct="1">
                  <a:defRPr/>
                </a:pPr>
                <a:r>
                  <a:rPr lang="en-US" dirty="0"/>
                  <a:t>R and C increase with wire length </a:t>
                </a:r>
                <a:r>
                  <a:rPr lang="en-GB" b="0" i="0">
                    <a:latin typeface="Cambria Math" panose="02040503050406030204" pitchFamily="18" charset="0"/>
                  </a:rPr>
                  <a:t>𝑙 </a:t>
                </a:r>
                <a:r>
                  <a:rPr lang="en-US" dirty="0"/>
                  <a:t>and the RC delay of the wire increases in proportion with </a:t>
                </a:r>
                <a:r>
                  <a:rPr lang="en-GB" b="0" i="0">
                    <a:latin typeface="Cambria Math" panose="02040503050406030204" pitchFamily="18" charset="0"/>
                  </a:rPr>
                  <a:t>𝑙</a:t>
                </a:r>
                <a:r>
                  <a:rPr lang="en-US" b="0" i="0">
                    <a:latin typeface="Cambria Math" panose="02040503050406030204" pitchFamily="18" charset="0"/>
                  </a:rPr>
                  <a:t>^</a:t>
                </a:r>
                <a:r>
                  <a:rPr lang="en-GB" b="0" i="0">
                    <a:latin typeface="Cambria Math" panose="02040503050406030204" pitchFamily="18" charset="0"/>
                  </a:rPr>
                  <a:t>2</a:t>
                </a:r>
                <a:r>
                  <a:rPr lang="en-US" dirty="0"/>
                  <a:t>. This can result in great delay</a:t>
                </a:r>
                <a:r>
                  <a:rPr lang="en-US" baseline="0" dirty="0"/>
                  <a:t> for long wires. To reduce this delay due to RC in long wires, break the wire into N short segments and inserting an inverter or buffer to drive the wire. The buffers/inverters are called repeaters. </a:t>
                </a:r>
                <a:endParaRPr lang="en-US" dirty="0"/>
              </a:p>
            </p:txBody>
          </p:sp>
        </mc:Fallback>
      </mc:AlternateContent>
    </p:spTree>
    <p:extLst>
      <p:ext uri="{BB962C8B-B14F-4D97-AF65-F5344CB8AC3E}">
        <p14:creationId xmlns:p14="http://schemas.microsoft.com/office/powerpoint/2010/main" val="2217522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4079DFA-9810-AF43-BB7B-09E8465D7EF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566F0D7-C9DB-F244-A5B1-F470FCD412D6}" type="slidenum">
              <a:rPr lang="en-US" altLang="en-US" sz="1200"/>
              <a:pPr eaLnBrk="1" hangingPunct="1"/>
              <a:t>29</a:t>
            </a:fld>
            <a:endParaRPr lang="en-US" altLang="en-US" sz="1200" dirty="0"/>
          </a:p>
        </p:txBody>
      </p:sp>
      <p:sp>
        <p:nvSpPr>
          <p:cNvPr id="470018" name="Rectangle 2">
            <a:extLst>
              <a:ext uri="{FF2B5EF4-FFF2-40B4-BE49-F238E27FC236}">
                <a16:creationId xmlns:a16="http://schemas.microsoft.com/office/drawing/2014/main" id="{46816DA1-435D-5E43-82CB-40C8EE341CA8}"/>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70019" name="Rectangle 3">
            <a:extLst>
              <a:ext uri="{FF2B5EF4-FFF2-40B4-BE49-F238E27FC236}">
                <a16:creationId xmlns:a16="http://schemas.microsoft.com/office/drawing/2014/main" id="{27ECABCA-0D05-7449-8100-F62574C0BF5C}"/>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4026508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63AA76-BF0D-EF4E-94D8-093205B0F35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74346CC-0F5A-0A4D-800A-6C46C27A995B}" type="slidenum">
              <a:rPr lang="en-US" altLang="en-US" sz="1200"/>
              <a:pPr eaLnBrk="1" hangingPunct="1"/>
              <a:t>3</a:t>
            </a:fld>
            <a:endParaRPr lang="en-US" altLang="en-US" sz="1200" dirty="0"/>
          </a:p>
        </p:txBody>
      </p:sp>
      <p:sp>
        <p:nvSpPr>
          <p:cNvPr id="437250" name="Rectangle 2">
            <a:extLst>
              <a:ext uri="{FF2B5EF4-FFF2-40B4-BE49-F238E27FC236}">
                <a16:creationId xmlns:a16="http://schemas.microsoft.com/office/drawing/2014/main" id="{5E92850C-BF8E-B940-AC31-BB094C5654DC}"/>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37251" name="Rectangle 3">
            <a:extLst>
              <a:ext uri="{FF2B5EF4-FFF2-40B4-BE49-F238E27FC236}">
                <a16:creationId xmlns:a16="http://schemas.microsoft.com/office/drawing/2014/main" id="{4346F225-B57C-B64B-9694-BAEF200B2E49}"/>
              </a:ext>
            </a:extLst>
          </p:cNvPr>
          <p:cNvSpPr>
            <a:spLocks noGrp="1" noChangeArrowheads="1"/>
          </p:cNvSpPr>
          <p:nvPr>
            <p:ph type="body" idx="1"/>
          </p:nvPr>
        </p:nvSpPr>
        <p:spPr/>
        <p:txBody>
          <a:bodyPr/>
          <a:lstStyle/>
          <a:p>
            <a:pPr eaLnBrk="1" hangingPunct="1">
              <a:defRPr/>
            </a:pPr>
            <a:r>
              <a:rPr lang="en-US" dirty="0"/>
              <a:t>Connections between components, gates etc. in a chip are done with wires called interconnect.</a:t>
            </a:r>
          </a:p>
        </p:txBody>
      </p:sp>
    </p:spTree>
    <p:extLst>
      <p:ext uri="{BB962C8B-B14F-4D97-AF65-F5344CB8AC3E}">
        <p14:creationId xmlns:p14="http://schemas.microsoft.com/office/powerpoint/2010/main" val="31063701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19ABBF-8186-5A43-B04C-C46E7EC4D2BC}"/>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9C996EA-EC9C-C34C-8AA1-463269ABEBAD}" type="slidenum">
              <a:rPr lang="en-US" altLang="en-US" sz="1200"/>
              <a:pPr eaLnBrk="1" hangingPunct="1"/>
              <a:t>30</a:t>
            </a:fld>
            <a:endParaRPr lang="en-US" altLang="en-US" sz="1200" dirty="0"/>
          </a:p>
        </p:txBody>
      </p:sp>
      <p:sp>
        <p:nvSpPr>
          <p:cNvPr id="471042" name="Rectangle 2">
            <a:extLst>
              <a:ext uri="{FF2B5EF4-FFF2-40B4-BE49-F238E27FC236}">
                <a16:creationId xmlns:a16="http://schemas.microsoft.com/office/drawing/2014/main" id="{EE168B5D-E454-6143-8AA8-E3B948E0325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71043" name="Rectangle 3">
            <a:extLst>
              <a:ext uri="{FF2B5EF4-FFF2-40B4-BE49-F238E27FC236}">
                <a16:creationId xmlns:a16="http://schemas.microsoft.com/office/drawing/2014/main" id="{8F070A36-ABFC-5F4C-AB8F-8F8D057C9607}"/>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3160847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084F51-3C46-E649-B7F8-AEB4E0BD4A7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C7B2A2E-E300-3D49-9B71-4AB7A783D5CB}" type="slidenum">
              <a:rPr lang="en-US" altLang="en-US" sz="1200"/>
              <a:pPr eaLnBrk="1" hangingPunct="1"/>
              <a:t>31</a:t>
            </a:fld>
            <a:endParaRPr lang="en-US" altLang="en-US" sz="1200" dirty="0"/>
          </a:p>
        </p:txBody>
      </p:sp>
      <p:sp>
        <p:nvSpPr>
          <p:cNvPr id="498690" name="Rectangle 2">
            <a:extLst>
              <a:ext uri="{FF2B5EF4-FFF2-40B4-BE49-F238E27FC236}">
                <a16:creationId xmlns:a16="http://schemas.microsoft.com/office/drawing/2014/main" id="{BFCBA174-E794-1B4D-8785-F204E332916A}"/>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98691" name="Rectangle 3">
            <a:extLst>
              <a:ext uri="{FF2B5EF4-FFF2-40B4-BE49-F238E27FC236}">
                <a16:creationId xmlns:a16="http://schemas.microsoft.com/office/drawing/2014/main" id="{AD87B8F2-BE4B-A44B-8836-93174739231F}"/>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1030086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ACB9CF-8F36-9D4B-98FA-802F93D3548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042394DF-2A0F-8F4C-8CCE-AB5E4F0C6512}" type="slidenum">
              <a:rPr lang="en-US" altLang="en-US" sz="1200"/>
              <a:pPr eaLnBrk="1" hangingPunct="1"/>
              <a:t>4</a:t>
            </a:fld>
            <a:endParaRPr lang="en-US" altLang="en-US" sz="1200" dirty="0"/>
          </a:p>
        </p:txBody>
      </p:sp>
      <p:sp>
        <p:nvSpPr>
          <p:cNvPr id="438274" name="Rectangle 2">
            <a:extLst>
              <a:ext uri="{FF2B5EF4-FFF2-40B4-BE49-F238E27FC236}">
                <a16:creationId xmlns:a16="http://schemas.microsoft.com/office/drawing/2014/main" id="{C1EF8902-B1D9-DB48-9C92-504887063DAB}"/>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38275" name="Rectangle 3">
            <a:extLst>
              <a:ext uri="{FF2B5EF4-FFF2-40B4-BE49-F238E27FC236}">
                <a16:creationId xmlns:a16="http://schemas.microsoft.com/office/drawing/2014/main" id="{391F1352-2FA9-6046-8A0B-DD949F56D5D4}"/>
              </a:ext>
            </a:extLst>
          </p:cNvPr>
          <p:cNvSpPr>
            <a:spLocks noGrp="1" noChangeArrowheads="1"/>
          </p:cNvSpPr>
          <p:nvPr>
            <p:ph type="body" idx="1"/>
          </p:nvPr>
        </p:nvSpPr>
        <p:spPr/>
        <p:txBody>
          <a:bodyPr/>
          <a:lstStyle/>
          <a:p>
            <a:pPr eaLnBrk="1" hangingPunct="1">
              <a:defRPr/>
            </a:pPr>
            <a:r>
              <a:rPr lang="en-US" b="0" dirty="0"/>
              <a:t>Wires are characterized by their geometry.</a:t>
            </a:r>
          </a:p>
          <a:p>
            <a:pPr eaLnBrk="1" hangingPunct="1">
              <a:defRPr/>
            </a:pPr>
            <a:endParaRPr lang="en-US" b="0" dirty="0"/>
          </a:p>
          <a:p>
            <a:pPr eaLnBrk="1" hangingPunct="1">
              <a:defRPr/>
            </a:pPr>
            <a:r>
              <a:rPr lang="en-US" b="0" dirty="0"/>
              <a:t>The pitch is equal to the width of the wire plus its required spacing.</a:t>
            </a:r>
          </a:p>
          <a:p>
            <a:pPr eaLnBrk="1" hangingPunct="1">
              <a:defRPr/>
            </a:pPr>
            <a:endParaRPr lang="en-US" b="0" dirty="0"/>
          </a:p>
        </p:txBody>
      </p:sp>
    </p:spTree>
    <p:extLst>
      <p:ext uri="{BB962C8B-B14F-4D97-AF65-F5344CB8AC3E}">
        <p14:creationId xmlns:p14="http://schemas.microsoft.com/office/powerpoint/2010/main" val="4763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B7A74D-E051-3A4B-9AB9-B1C6F2C6F6A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D3882E4-175B-8A44-9ADA-44FA04F1C549}" type="slidenum">
              <a:rPr lang="en-US" altLang="en-US" sz="1200"/>
              <a:pPr eaLnBrk="1" hangingPunct="1"/>
              <a:t>5</a:t>
            </a:fld>
            <a:endParaRPr lang="en-US" altLang="en-US" sz="1200" dirty="0"/>
          </a:p>
        </p:txBody>
      </p:sp>
      <p:sp>
        <p:nvSpPr>
          <p:cNvPr id="439298" name="Rectangle 2">
            <a:extLst>
              <a:ext uri="{FF2B5EF4-FFF2-40B4-BE49-F238E27FC236}">
                <a16:creationId xmlns:a16="http://schemas.microsoft.com/office/drawing/2014/main" id="{92805647-60C5-2441-BC20-B3845D4D528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39299" name="Rectangle 3">
            <a:extLst>
              <a:ext uri="{FF2B5EF4-FFF2-40B4-BE49-F238E27FC236}">
                <a16:creationId xmlns:a16="http://schemas.microsoft.com/office/drawing/2014/main" id="{FE0B2155-B205-4042-8FF6-EEAC946EA4CF}"/>
              </a:ext>
            </a:extLst>
          </p:cNvPr>
          <p:cNvSpPr>
            <a:spLocks noGrp="1" noChangeArrowheads="1"/>
          </p:cNvSpPr>
          <p:nvPr>
            <p:ph type="body" idx="1"/>
          </p:nvPr>
        </p:nvSpPr>
        <p:spPr/>
        <p:txBody>
          <a:bodyPr/>
          <a:lstStyle/>
          <a:p>
            <a:pPr eaLnBrk="1" hangingPunct="1">
              <a:defRPr/>
            </a:pPr>
            <a:r>
              <a:rPr lang="en-US" b="0" dirty="0"/>
              <a:t>Some libraries implement wires in different layers. Each layer could be best used for a specific function. For example, M1 in AMI 0.6 </a:t>
            </a:r>
            <a:r>
              <a:rPr lang="en-US" sz="1200" b="0" kern="1200" dirty="0">
                <a:solidFill>
                  <a:schemeClr val="tx1"/>
                </a:solidFill>
                <a:effectLst/>
                <a:latin typeface="+mn-lt"/>
                <a:ea typeface="ＭＳ Ｐゴシック" charset="0"/>
                <a:cs typeface="ＭＳ Ｐゴシック" charset="0"/>
              </a:rPr>
              <a:t>μ</a:t>
            </a:r>
            <a:r>
              <a:rPr lang="en-US" b="0" dirty="0"/>
              <a:t>m process is for within-cell routing.</a:t>
            </a:r>
          </a:p>
          <a:p>
            <a:pPr eaLnBrk="1" hangingPunct="1">
              <a:defRPr/>
            </a:pPr>
            <a:endParaRPr lang="en-US" b="0" dirty="0"/>
          </a:p>
          <a:p>
            <a:pPr eaLnBrk="1" hangingPunct="1">
              <a:defRPr/>
            </a:pPr>
            <a:r>
              <a:rPr lang="en-US" b="0" dirty="0">
                <a:ea typeface="ＭＳ Ｐゴシック"/>
                <a:cs typeface="Calibri"/>
              </a:rPr>
              <a:t>Modern process uses </a:t>
            </a:r>
            <a:r>
              <a:rPr lang="en-US" dirty="0">
                <a:ea typeface="ＭＳ Ｐゴシック"/>
                <a:cs typeface="Calibri"/>
              </a:rPr>
              <a:t>6–10</a:t>
            </a:r>
            <a:r>
              <a:rPr lang="en-US" b="0" dirty="0">
                <a:ea typeface="ＭＳ Ｐゴシック"/>
                <a:cs typeface="Calibri"/>
              </a:rPr>
              <a:t>+ metal layers. The top layers are usually the thickest and are used for power, ground, and clock.</a:t>
            </a:r>
          </a:p>
        </p:txBody>
      </p:sp>
    </p:spTree>
    <p:extLst>
      <p:ext uri="{BB962C8B-B14F-4D97-AF65-F5344CB8AC3E}">
        <p14:creationId xmlns:p14="http://schemas.microsoft.com/office/powerpoint/2010/main" val="180716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FF677E-6CCD-2A48-84AF-A77B8D41567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A4E3255-369E-BB42-B130-DCC6603A5445}" type="slidenum">
              <a:rPr lang="en-US" altLang="en-US" sz="1200"/>
              <a:pPr eaLnBrk="1" hangingPunct="1"/>
              <a:t>6</a:t>
            </a:fld>
            <a:endParaRPr lang="en-US" altLang="en-US" sz="1200" dirty="0"/>
          </a:p>
        </p:txBody>
      </p:sp>
      <p:sp>
        <p:nvSpPr>
          <p:cNvPr id="473090" name="Rectangle 2">
            <a:extLst>
              <a:ext uri="{FF2B5EF4-FFF2-40B4-BE49-F238E27FC236}">
                <a16:creationId xmlns:a16="http://schemas.microsoft.com/office/drawing/2014/main" id="{693D5D93-4B39-7E40-BCDB-8F18E3A559A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73091" name="Rectangle 3">
            <a:extLst>
              <a:ext uri="{FF2B5EF4-FFF2-40B4-BE49-F238E27FC236}">
                <a16:creationId xmlns:a16="http://schemas.microsoft.com/office/drawing/2014/main" id="{15B23DEF-AB46-D341-BF10-E2340999C096}"/>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4133320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AE80BE1-77E4-AD4D-94CD-357AD208D2C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8C69091-C252-3C44-9701-27940B67A569}" type="slidenum">
              <a:rPr lang="en-US" altLang="en-US" sz="1200"/>
              <a:pPr eaLnBrk="1" hangingPunct="1"/>
              <a:t>7</a:t>
            </a:fld>
            <a:endParaRPr lang="en-US" altLang="en-US" sz="1200" dirty="0"/>
          </a:p>
        </p:txBody>
      </p:sp>
      <p:sp>
        <p:nvSpPr>
          <p:cNvPr id="475138" name="Rectangle 2">
            <a:extLst>
              <a:ext uri="{FF2B5EF4-FFF2-40B4-BE49-F238E27FC236}">
                <a16:creationId xmlns:a16="http://schemas.microsoft.com/office/drawing/2014/main" id="{91B957B4-020B-9E46-9972-B1F36A5215C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75139" name="Rectangle 3">
            <a:extLst>
              <a:ext uri="{FF2B5EF4-FFF2-40B4-BE49-F238E27FC236}">
                <a16:creationId xmlns:a16="http://schemas.microsoft.com/office/drawing/2014/main" id="{94D5EA8C-2999-CD41-9A68-A941097C4A96}"/>
              </a:ext>
            </a:extLst>
          </p:cNvPr>
          <p:cNvSpPr>
            <a:spLocks noGrp="1" noChangeArrowheads="1"/>
          </p:cNvSpPr>
          <p:nvPr>
            <p:ph type="body" idx="1"/>
          </p:nvPr>
        </p:nvSpPr>
        <p:spPr/>
        <p:txBody>
          <a:bodyPr/>
          <a:lstStyle/>
          <a:p>
            <a:pPr eaLnBrk="1" hangingPunct="1">
              <a:defRPr/>
            </a:pPr>
            <a:r>
              <a:rPr lang="en-US" dirty="0">
                <a:ea typeface="ＭＳ Ｐゴシック"/>
                <a:cs typeface="Calibri"/>
              </a:rPr>
              <a:t>The size of the wire affects its resistance to current flow.  </a:t>
            </a:r>
            <a:endParaRPr lang="en-US" dirty="0"/>
          </a:p>
          <a:p>
            <a:pPr eaLnBrk="1" hangingPunct="1">
              <a:defRPr/>
            </a:pPr>
            <a:endParaRPr lang="en-US" dirty="0"/>
          </a:p>
          <a:p>
            <a:pPr eaLnBrk="1" hangingPunct="1">
              <a:defRPr/>
            </a:pPr>
            <a:r>
              <a:rPr lang="en-US" dirty="0"/>
              <a:t>Other factors like capacitance and inductance also affect the characteristics of the wire. While capacitance affects the signal delay, inductance opposes change in signal speed. For most wires, inductance is negligible.</a:t>
            </a:r>
          </a:p>
        </p:txBody>
      </p:sp>
    </p:spTree>
    <p:extLst>
      <p:ext uri="{BB962C8B-B14F-4D97-AF65-F5344CB8AC3E}">
        <p14:creationId xmlns:p14="http://schemas.microsoft.com/office/powerpoint/2010/main" val="3637205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B68029-B6A6-FB42-B3F4-DC4D1E76F6AA}"/>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FFA9C90-6291-C54C-BABF-16A06C9C48A0}" type="slidenum">
              <a:rPr lang="en-US" altLang="en-US" sz="1200"/>
              <a:pPr eaLnBrk="1" hangingPunct="1"/>
              <a:t>8</a:t>
            </a:fld>
            <a:endParaRPr lang="en-US" altLang="en-US" sz="1200" dirty="0"/>
          </a:p>
        </p:txBody>
      </p:sp>
      <p:sp>
        <p:nvSpPr>
          <p:cNvPr id="494594" name="Rectangle 2">
            <a:extLst>
              <a:ext uri="{FF2B5EF4-FFF2-40B4-BE49-F238E27FC236}">
                <a16:creationId xmlns:a16="http://schemas.microsoft.com/office/drawing/2014/main" id="{B7533F25-26B9-0948-8B03-DA2CE8A67DD6}"/>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94595" name="Rectangle 3">
            <a:extLst>
              <a:ext uri="{FF2B5EF4-FFF2-40B4-BE49-F238E27FC236}">
                <a16:creationId xmlns:a16="http://schemas.microsoft.com/office/drawing/2014/main" id="{AC0A0DA6-AF49-FB4D-9EA9-56B16992E344}"/>
              </a:ext>
            </a:extLst>
          </p:cNvPr>
          <p:cNvSpPr>
            <a:spLocks noGrp="1" noChangeArrowheads="1"/>
          </p:cNvSpPr>
          <p:nvPr>
            <p:ph type="body" idx="1"/>
          </p:nvPr>
        </p:nvSpPr>
        <p:spPr/>
        <p:txBody>
          <a:bodyPr/>
          <a:lstStyle/>
          <a:p>
            <a:r>
              <a:rPr lang="en-GB" sz="1200" b="0" i="0" u="none" strike="noStrike" kern="1200" baseline="0" dirty="0">
                <a:solidFill>
                  <a:schemeClr val="tx1"/>
                </a:solidFill>
                <a:latin typeface="+mn-lt"/>
                <a:ea typeface="ＭＳ Ｐゴシック"/>
                <a:cs typeface="Calibri"/>
              </a:rPr>
              <a:t>A simple RC model of a</a:t>
            </a:r>
            <a:r>
              <a:rPr lang="en-GB" dirty="0">
                <a:ea typeface="ＭＳ Ｐゴシック"/>
                <a:cs typeface="Calibri"/>
              </a:rPr>
              <a:t> </a:t>
            </a:r>
            <a:r>
              <a:rPr lang="en-GB" sz="1200" b="0" i="0" u="none" strike="noStrike" kern="1200" baseline="0" dirty="0">
                <a:solidFill>
                  <a:schemeClr val="tx1"/>
                </a:solidFill>
                <a:latin typeface="+mn-lt"/>
                <a:ea typeface="ＭＳ Ｐゴシック"/>
                <a:cs typeface="Calibri"/>
              </a:rPr>
              <a:t> wire can be broken down into </a:t>
            </a:r>
            <a:r>
              <a:rPr lang="en-GB" dirty="0">
                <a:ea typeface="ＭＳ Ｐゴシック"/>
                <a:cs typeface="Calibri"/>
              </a:rPr>
              <a:t>the equivalent </a:t>
            </a:r>
            <a:r>
              <a:rPr lang="en-GB" sz="1200" b="0" i="0" u="none" strike="noStrike" kern="1200" baseline="0" dirty="0">
                <a:solidFill>
                  <a:schemeClr val="tx1"/>
                </a:solidFill>
                <a:latin typeface="+mn-lt"/>
                <a:ea typeface="ＭＳ Ｐゴシック"/>
                <a:cs typeface="Calibri"/>
              </a:rPr>
              <a:t>number of N distributed RC segments of smaller resistance and capacitance. The characteristics of the wire can be modelled with lumped element such as L-model, </a:t>
            </a:r>
            <a:r>
              <a:rPr lang="el-GR" altLang="en-US" dirty="0">
                <a:latin typeface="Times New Roman"/>
                <a:ea typeface="ＭＳ Ｐゴシック"/>
                <a:cs typeface="Times New Roman"/>
              </a:rPr>
              <a:t>π</a:t>
            </a:r>
            <a:r>
              <a:rPr lang="en-US" altLang="en-US" dirty="0">
                <a:ea typeface="ＭＳ Ｐゴシック"/>
                <a:cs typeface="Calibri"/>
              </a:rPr>
              <a:t>-model and </a:t>
            </a:r>
            <a:r>
              <a:rPr lang="en-GB" sz="1200" b="0" i="0" u="none" strike="noStrike" kern="1200" baseline="0" dirty="0">
                <a:solidFill>
                  <a:schemeClr val="tx1"/>
                </a:solidFill>
                <a:latin typeface="+mn-lt"/>
                <a:ea typeface="ＭＳ Ｐゴシック"/>
                <a:cs typeface="Calibri"/>
              </a:rPr>
              <a:t>T-model using the distributed RC segments.</a:t>
            </a:r>
            <a:r>
              <a:rPr lang="en-GB" dirty="0">
                <a:ea typeface="ＭＳ Ｐゴシック"/>
                <a:cs typeface="Calibri"/>
              </a:rPr>
              <a:t> </a:t>
            </a:r>
            <a:endParaRPr lang="en-GB" sz="1200" b="0" i="0" u="none" strike="noStrike" kern="1200" baseline="0" dirty="0">
              <a:solidFill>
                <a:schemeClr val="tx1"/>
              </a:solidFill>
              <a:latin typeface="+mn-lt"/>
              <a:ea typeface="ＭＳ Ｐゴシック" charset="0"/>
              <a:cs typeface="ＭＳ Ｐゴシック" charset="0"/>
            </a:endParaRPr>
          </a:p>
          <a:p>
            <a:endParaRPr lang="en-GB" sz="1200" b="0" i="0" u="none" strike="noStrike" kern="1200" baseline="0" dirty="0">
              <a:solidFill>
                <a:schemeClr val="tx1"/>
              </a:solidFill>
              <a:latin typeface="+mn-lt"/>
              <a:ea typeface="ＭＳ Ｐゴシック" charset="0"/>
              <a:cs typeface="ＭＳ Ｐゴシック" charset="0"/>
            </a:endParaRPr>
          </a:p>
          <a:p>
            <a:r>
              <a:rPr lang="en-GB" sz="1200" b="0" i="0" u="none" strike="noStrike" kern="1200" baseline="0" dirty="0">
                <a:solidFill>
                  <a:schemeClr val="tx1"/>
                </a:solidFill>
                <a:latin typeface="+mn-lt"/>
                <a:ea typeface="ＭＳ Ｐゴシック" charset="0"/>
                <a:cs typeface="ＭＳ Ｐゴシック" charset="0"/>
              </a:rPr>
              <a:t>While a 3-segment </a:t>
            </a:r>
            <a:r>
              <a:rPr lang="el-GR" altLang="en-US" dirty="0">
                <a:latin typeface="Times New Roman" panose="02020603050405020304" pitchFamily="18" charset="0"/>
                <a:cs typeface="Times New Roman" panose="02020603050405020304" pitchFamily="18" charset="0"/>
              </a:rPr>
              <a:t>π</a:t>
            </a:r>
            <a:r>
              <a:rPr lang="en-US" altLang="en-US" dirty="0"/>
              <a:t>-model is accurate to 3%, the L-model would require more segments (100) for the same accuracy</a:t>
            </a:r>
            <a:r>
              <a:rPr lang="en-GB" altLang="en-US" dirty="0"/>
              <a:t>.</a:t>
            </a:r>
            <a:endParaRPr lang="en-GB" sz="1200" b="0" i="0" u="none" strike="noStrike" kern="1200" baseline="0" dirty="0">
              <a:solidFill>
                <a:schemeClr val="tx1"/>
              </a:solidFill>
              <a:latin typeface="+mn-lt"/>
              <a:ea typeface="ＭＳ Ｐゴシック" charset="0"/>
              <a:cs typeface="ＭＳ Ｐゴシック" charset="0"/>
            </a:endParaRPr>
          </a:p>
          <a:p>
            <a:endParaRPr lang="en-GB" sz="1200" b="0" i="0" u="none" strike="noStrike" kern="1200" baseline="0" dirty="0">
              <a:solidFill>
                <a:schemeClr val="tx1"/>
              </a:solidFill>
              <a:latin typeface="+mn-lt"/>
              <a:ea typeface="ＭＳ Ｐゴシック" charset="0"/>
              <a:cs typeface="ＭＳ Ｐゴシック" charset="0"/>
            </a:endParaRPr>
          </a:p>
          <a:p>
            <a:endParaRPr lang="en-GB" sz="1200" b="0" i="0" u="none" strike="noStrike" kern="1200" baseline="0" dirty="0">
              <a:solidFill>
                <a:schemeClr val="tx1"/>
              </a:solidFill>
              <a:latin typeface="+mn-lt"/>
              <a:ea typeface="ＭＳ Ｐゴシック" charset="0"/>
              <a:cs typeface="ＭＳ Ｐゴシック" charset="0"/>
            </a:endParaRPr>
          </a:p>
        </p:txBody>
      </p:sp>
    </p:spTree>
    <p:extLst>
      <p:ext uri="{BB962C8B-B14F-4D97-AF65-F5344CB8AC3E}">
        <p14:creationId xmlns:p14="http://schemas.microsoft.com/office/powerpoint/2010/main" val="669902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9509278-D1D6-FB40-AAD0-C03495B3315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652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52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52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621FECA6-967B-1547-A082-B37477F00717}" type="slidenum">
              <a:rPr lang="en-US" altLang="en-US" sz="1200"/>
              <a:pPr eaLnBrk="1" hangingPunct="1"/>
              <a:t>9</a:t>
            </a:fld>
            <a:endParaRPr lang="en-US" altLang="en-US" sz="1200" dirty="0"/>
          </a:p>
        </p:txBody>
      </p:sp>
      <p:sp>
        <p:nvSpPr>
          <p:cNvPr id="442370" name="Rectangle 2">
            <a:extLst>
              <a:ext uri="{FF2B5EF4-FFF2-40B4-BE49-F238E27FC236}">
                <a16:creationId xmlns:a16="http://schemas.microsoft.com/office/drawing/2014/main" id="{97C824F7-83E2-A84E-ABF7-3B848FBB6E86}"/>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2371" name="Rectangle 3">
            <a:extLst>
              <a:ext uri="{FF2B5EF4-FFF2-40B4-BE49-F238E27FC236}">
                <a16:creationId xmlns:a16="http://schemas.microsoft.com/office/drawing/2014/main" id="{D5D44784-4737-E844-B795-13B8A7F54E2C}"/>
              </a:ext>
            </a:extLst>
          </p:cNvPr>
          <p:cNvSpPr>
            <a:spLocks noGrp="1" noChangeArrowheads="1"/>
          </p:cNvSpPr>
          <p:nvPr>
            <p:ph type="body" idx="1"/>
          </p:nvPr>
        </p:nvSpPr>
        <p:spPr/>
        <p:txBody>
          <a:bodyPr/>
          <a:lstStyle/>
          <a:p>
            <a:pPr eaLnBrk="1" hangingPunct="1">
              <a:defRPr/>
            </a:pPr>
            <a:r>
              <a:rPr lang="en-US" dirty="0"/>
              <a:t>This resistance R of a uniform wire is expressed in this slide.</a:t>
            </a:r>
          </a:p>
        </p:txBody>
      </p:sp>
    </p:spTree>
    <p:extLst>
      <p:ext uri="{BB962C8B-B14F-4D97-AF65-F5344CB8AC3E}">
        <p14:creationId xmlns:p14="http://schemas.microsoft.com/office/powerpoint/2010/main" val="854819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6" y="1171111"/>
            <a:ext cx="11233151" cy="4086226"/>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marL="605504">
              <a:lnSpc>
                <a:spcPct val="100000"/>
              </a:lnSpc>
              <a:spcAft>
                <a:spcPts val="0"/>
              </a:spcAft>
              <a:buClr>
                <a:srgbClr val="990000"/>
              </a:buClr>
              <a:defRPr sz="1800">
                <a:solidFill>
                  <a:schemeClr val="tx2"/>
                </a:solidFill>
              </a:defRPr>
            </a:lvl2pPr>
            <a:lvl3pPr marL="852392">
              <a:lnSpc>
                <a:spcPct val="100000"/>
              </a:lnSpc>
              <a:spcAft>
                <a:spcPts val="0"/>
              </a:spcAft>
              <a:buClr>
                <a:srgbClr val="990000"/>
              </a:buClr>
              <a:defRPr sz="1620">
                <a:solidFill>
                  <a:schemeClr val="tx2"/>
                </a:solidFill>
              </a:defRPr>
            </a:lvl3pPr>
            <a:lvl4pPr marL="1163861">
              <a:lnSpc>
                <a:spcPct val="100000"/>
              </a:lnSpc>
              <a:spcAft>
                <a:spcPts val="0"/>
              </a:spcAft>
              <a:buClr>
                <a:srgbClr val="990000"/>
              </a:buClr>
              <a:defRPr sz="1620">
                <a:solidFill>
                  <a:schemeClr val="tx2"/>
                </a:solidFill>
              </a:defRPr>
            </a:lvl4pPr>
            <a:lvl5pPr marL="1366742">
              <a:lnSpc>
                <a:spcPct val="100000"/>
              </a:lnSpc>
              <a:spcAft>
                <a:spcPts val="0"/>
              </a:spcAft>
              <a:buClr>
                <a:srgbClr val="990000"/>
              </a:buClr>
              <a:defRPr sz="162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58458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44" name="Text Placeholder 43"/>
          <p:cNvSpPr>
            <a:spLocks noGrp="1"/>
          </p:cNvSpPr>
          <p:nvPr>
            <p:ph type="body" sz="quarter" idx="13"/>
          </p:nvPr>
        </p:nvSpPr>
        <p:spPr>
          <a:xfrm>
            <a:off x="479426" y="991132"/>
            <a:ext cx="11233151" cy="344488"/>
          </a:xfrm>
        </p:spPr>
        <p:txBody>
          <a:bodyPr/>
          <a:lstStyle>
            <a:lvl1pPr marL="0" indent="0">
              <a:buNone/>
              <a:defRPr lang="en-US" sz="216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6" y="1554490"/>
            <a:ext cx="11233151" cy="4087104"/>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a:lnSpc>
                <a:spcPct val="100000"/>
              </a:lnSpc>
              <a:spcAft>
                <a:spcPts val="0"/>
              </a:spcAft>
              <a:buClr>
                <a:srgbClr val="990000"/>
              </a:buClr>
              <a:defRPr sz="1800">
                <a:solidFill>
                  <a:schemeClr val="tx2"/>
                </a:solidFill>
              </a:defRPr>
            </a:lvl2pPr>
            <a:lvl3pPr>
              <a:lnSpc>
                <a:spcPct val="100000"/>
              </a:lnSpc>
              <a:spcAft>
                <a:spcPts val="0"/>
              </a:spcAft>
              <a:buClr>
                <a:srgbClr val="990000"/>
              </a:buClr>
              <a:defRPr>
                <a:solidFill>
                  <a:schemeClr val="tx2"/>
                </a:solidFill>
              </a:defRPr>
            </a:lvl3pPr>
            <a:lvl4pPr>
              <a:lnSpc>
                <a:spcPct val="100000"/>
              </a:lnSpc>
              <a:spcAft>
                <a:spcPts val="0"/>
              </a:spcAft>
              <a:buClr>
                <a:srgbClr val="990000"/>
              </a:buClr>
              <a:defRPr>
                <a:solidFill>
                  <a:schemeClr val="tx2"/>
                </a:solidFill>
              </a:defRPr>
            </a:lvl4pPr>
            <a:lvl5pPr>
              <a:lnSpc>
                <a:spcPct val="100000"/>
              </a:lnSpc>
              <a:spcAft>
                <a:spcPts val="0"/>
              </a:spcAft>
              <a:buClr>
                <a:srgbClr val="990000"/>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1">
            <a:extLst>
              <a:ext uri="{FF2B5EF4-FFF2-40B4-BE49-F238E27FC236}">
                <a16:creationId xmlns:a16="http://schemas.microsoft.com/office/drawing/2014/main" id="{83FA1F9A-E603-30EE-5D98-2984F93C5FDA}"/>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3316843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425" y="1133061"/>
            <a:ext cx="11243088" cy="4600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536C1463-1F0A-4DBE-D9B1-ED687057A4EF}"/>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325411504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609600" y="3064661"/>
            <a:ext cx="10972800" cy="1143000"/>
          </a:xfrm>
          <a:prstGeom prst="rect">
            <a:avLst/>
          </a:prstGeom>
        </p:spPr>
        <p:txBody>
          <a:bodyPr vert="horz" lIns="91440" tIns="45720" rIns="91440" bIns="45720" rtlCol="0" anchor="ctr">
            <a:normAutofit/>
          </a:bodyPr>
          <a:lstStyle/>
          <a:p>
            <a:r>
              <a:rPr lang="en-US" dirty="0"/>
              <a:t>Click to Enter Title Here</a:t>
            </a:r>
          </a:p>
        </p:txBody>
      </p:sp>
      <p:sp>
        <p:nvSpPr>
          <p:cNvPr id="10" name="Text Placeholder 9"/>
          <p:cNvSpPr>
            <a:spLocks noGrp="1"/>
          </p:cNvSpPr>
          <p:nvPr>
            <p:ph type="body" sz="quarter" idx="10" hasCustomPrompt="1"/>
          </p:nvPr>
        </p:nvSpPr>
        <p:spPr>
          <a:xfrm>
            <a:off x="611718" y="4656104"/>
            <a:ext cx="10964333" cy="1333500"/>
          </a:xfrm>
          <a:prstGeom prst="rect">
            <a:avLst/>
          </a:prstGeom>
        </p:spPr>
        <p:txBody>
          <a:bodyPr/>
          <a:lstStyle/>
          <a:p>
            <a:pPr lvl="0"/>
            <a:r>
              <a:rPr lang="en-US" dirty="0"/>
              <a:t>Click to Enter Name Here</a:t>
            </a:r>
          </a:p>
        </p:txBody>
      </p:sp>
    </p:spTree>
    <p:extLst>
      <p:ext uri="{BB962C8B-B14F-4D97-AF65-F5344CB8AC3E}">
        <p14:creationId xmlns:p14="http://schemas.microsoft.com/office/powerpoint/2010/main" val="128307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DD6920D3-A893-6448-A29D-9D613B13BD76}"/>
              </a:ext>
            </a:extLst>
          </p:cNvPr>
          <p:cNvSpPr>
            <a:spLocks noGrp="1" noChangeArrowheads="1"/>
          </p:cNvSpPr>
          <p:nvPr>
            <p:ph type="ftr" sz="quarter" idx="10"/>
          </p:nvPr>
        </p:nvSpPr>
        <p:spPr>
          <a:ln/>
        </p:spPr>
        <p:txBody>
          <a:bodyPr/>
          <a:lstStyle>
            <a:lvl1pPr>
              <a:defRPr/>
            </a:lvl1pPr>
          </a:lstStyle>
          <a:p>
            <a:pPr>
              <a:defRPr/>
            </a:pPr>
            <a:r>
              <a:rPr lang="en-US" dirty="0"/>
              <a:t>11: Sequential Circuits</a:t>
            </a:r>
          </a:p>
        </p:txBody>
      </p:sp>
      <p:sp>
        <p:nvSpPr>
          <p:cNvPr id="6" name="Rectangle 6">
            <a:extLst>
              <a:ext uri="{FF2B5EF4-FFF2-40B4-BE49-F238E27FC236}">
                <a16:creationId xmlns:a16="http://schemas.microsoft.com/office/drawing/2014/main" id="{E1CF7209-C8DA-6845-B918-39359FDBDDB4}"/>
              </a:ext>
            </a:extLst>
          </p:cNvPr>
          <p:cNvSpPr>
            <a:spLocks noGrp="1" noChangeArrowheads="1"/>
          </p:cNvSpPr>
          <p:nvPr>
            <p:ph type="sldNum" sz="quarter" idx="11"/>
          </p:nvPr>
        </p:nvSpPr>
        <p:spPr>
          <a:ln/>
        </p:spPr>
        <p:txBody>
          <a:bodyPr/>
          <a:lstStyle>
            <a:lvl1pPr>
              <a:defRPr/>
            </a:lvl1pPr>
          </a:lstStyle>
          <a:p>
            <a:pPr>
              <a:defRPr/>
            </a:pPr>
            <a:fld id="{A129E9DC-D039-5B48-8BFB-7E5894F9D4B6}" type="slidenum">
              <a:rPr lang="en-US" altLang="en-US"/>
              <a:pPr>
                <a:defRPr/>
              </a:pPr>
              <a:t>‹#›</a:t>
            </a:fld>
            <a:endParaRPr lang="en-US" altLang="en-US" dirty="0"/>
          </a:p>
        </p:txBody>
      </p:sp>
    </p:spTree>
    <p:extLst>
      <p:ext uri="{BB962C8B-B14F-4D97-AF65-F5344CB8AC3E}">
        <p14:creationId xmlns:p14="http://schemas.microsoft.com/office/powerpoint/2010/main" val="3134353715"/>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BE67C-B00B-7444-99B6-10A3997029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492549"/>
            <a:ext cx="12192000" cy="6857999"/>
          </a:xfrm>
          <a:prstGeom prst="rect">
            <a:avLst/>
          </a:prstGeom>
        </p:spPr>
      </p:pic>
      <p:sp>
        <p:nvSpPr>
          <p:cNvPr id="26" name="Title 1">
            <a:extLst>
              <a:ext uri="{FF2B5EF4-FFF2-40B4-BE49-F238E27FC236}">
                <a16:creationId xmlns:a16="http://schemas.microsoft.com/office/drawing/2014/main" id="{42EC3731-9F30-0D4B-A054-E13DBA0EEDFB}"/>
              </a:ext>
            </a:extLst>
          </p:cNvPr>
          <p:cNvSpPr>
            <a:spLocks noGrp="1"/>
          </p:cNvSpPr>
          <p:nvPr>
            <p:ph type="title" hasCustomPrompt="1"/>
          </p:nvPr>
        </p:nvSpPr>
        <p:spPr>
          <a:xfrm>
            <a:off x="6096000" y="3037466"/>
            <a:ext cx="5113338" cy="1519514"/>
          </a:xfrm>
        </p:spPr>
        <p:txBody>
          <a:bodyPr anchor="t" anchorCtr="0"/>
          <a:lstStyle>
            <a:lvl1pPr algn="r">
              <a:lnSpc>
                <a:spcPct val="85000"/>
              </a:lnSpc>
              <a:defRPr sz="5500" b="0" spc="-100" baseline="0">
                <a:solidFill>
                  <a:schemeClr val="bg1"/>
                </a:solidFill>
              </a:defRPr>
            </a:lvl1pPr>
          </a:lstStyle>
          <a:p>
            <a:r>
              <a:rPr lang="en-US" dirty="0"/>
              <a:t>Click to Edit </a:t>
            </a:r>
            <a:br>
              <a:rPr lang="en-US" dirty="0"/>
            </a:br>
            <a:r>
              <a:rPr lang="en-US" dirty="0"/>
              <a:t>Divider Page Title</a:t>
            </a:r>
          </a:p>
        </p:txBody>
      </p:sp>
      <p:sp>
        <p:nvSpPr>
          <p:cNvPr id="28" name="Subtitle 2">
            <a:extLst>
              <a:ext uri="{FF2B5EF4-FFF2-40B4-BE49-F238E27FC236}">
                <a16:creationId xmlns:a16="http://schemas.microsoft.com/office/drawing/2014/main" id="{1499DC14-57F4-EA4C-ABBC-0ECD735C407B}"/>
              </a:ext>
            </a:extLst>
          </p:cNvPr>
          <p:cNvSpPr>
            <a:spLocks noGrp="1"/>
          </p:cNvSpPr>
          <p:nvPr>
            <p:ph type="subTitle" idx="1"/>
          </p:nvPr>
        </p:nvSpPr>
        <p:spPr>
          <a:xfrm>
            <a:off x="6095999" y="4556980"/>
            <a:ext cx="5113338"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edit Master subtitle style</a:t>
            </a:r>
            <a:endParaRPr lang="en-GB" dirty="0"/>
          </a:p>
        </p:txBody>
      </p:sp>
      <p:pic>
        <p:nvPicPr>
          <p:cNvPr id="29" name="Picture 16">
            <a:extLst>
              <a:ext uri="{FF2B5EF4-FFF2-40B4-BE49-F238E27FC236}">
                <a16:creationId xmlns:a16="http://schemas.microsoft.com/office/drawing/2014/main" id="{0A94567B-B8A8-AB41-BF7F-41919C86BD2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531972"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4253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5240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862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8C162DE1-B970-F945-B4B0-85301523C178}"/>
              </a:ext>
            </a:extLst>
          </p:cNvPr>
          <p:cNvSpPr>
            <a:spLocks noGrp="1" noChangeArrowheads="1"/>
          </p:cNvSpPr>
          <p:nvPr>
            <p:ph type="ftr" sz="quarter" idx="10"/>
          </p:nvPr>
        </p:nvSpPr>
        <p:spPr>
          <a:ln/>
        </p:spPr>
        <p:txBody>
          <a:bodyPr/>
          <a:lstStyle>
            <a:lvl1pPr>
              <a:defRPr/>
            </a:lvl1pPr>
          </a:lstStyle>
          <a:p>
            <a:pPr>
              <a:defRPr/>
            </a:pPr>
            <a:r>
              <a:rPr lang="en-US" dirty="0"/>
              <a:t>14: Wires</a:t>
            </a:r>
          </a:p>
        </p:txBody>
      </p:sp>
      <p:sp>
        <p:nvSpPr>
          <p:cNvPr id="7" name="Rectangle 6">
            <a:extLst>
              <a:ext uri="{FF2B5EF4-FFF2-40B4-BE49-F238E27FC236}">
                <a16:creationId xmlns:a16="http://schemas.microsoft.com/office/drawing/2014/main" id="{3FC79643-D10F-5F4E-95E4-A6C0BAEED3AD}"/>
              </a:ext>
            </a:extLst>
          </p:cNvPr>
          <p:cNvSpPr>
            <a:spLocks noGrp="1" noChangeArrowheads="1"/>
          </p:cNvSpPr>
          <p:nvPr>
            <p:ph type="sldNum" sz="quarter" idx="11"/>
          </p:nvPr>
        </p:nvSpPr>
        <p:spPr>
          <a:ln/>
        </p:spPr>
        <p:txBody>
          <a:bodyPr/>
          <a:lstStyle>
            <a:lvl1pPr>
              <a:defRPr/>
            </a:lvl1pPr>
          </a:lstStyle>
          <a:p>
            <a:fld id="{617B4050-F7C6-8145-BC16-FBAB4A38C789}" type="slidenum">
              <a:rPr lang="en-US" altLang="en-US"/>
              <a:pPr/>
              <a:t>‹#›</a:t>
            </a:fld>
            <a:endParaRPr lang="en-US" altLang="en-US" dirty="0"/>
          </a:p>
        </p:txBody>
      </p:sp>
    </p:spTree>
    <p:extLst>
      <p:ext uri="{BB962C8B-B14F-4D97-AF65-F5344CB8AC3E}">
        <p14:creationId xmlns:p14="http://schemas.microsoft.com/office/powerpoint/2010/main" val="2028973983"/>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7258" y="478301"/>
            <a:ext cx="10435319" cy="654760"/>
          </a:xfrm>
          <a:prstGeom prst="rect">
            <a:avLst/>
          </a:prstGeom>
        </p:spPr>
        <p:txBody>
          <a:bodyPr vert="horz" lIns="0" tIns="0" rIns="0" bIns="0" rtlCol="0" anchor="t">
            <a:noAutofit/>
          </a:bodyPr>
          <a:lstStyle/>
          <a:p>
            <a:r>
              <a:rPr lang="en-US" dirty="0"/>
              <a:t>Click to edit Master title style</a:t>
            </a:r>
          </a:p>
        </p:txBody>
      </p:sp>
      <p:sp>
        <p:nvSpPr>
          <p:cNvPr id="1029" name="TextBox 26"/>
          <p:cNvSpPr txBox="1">
            <a:spLocks noChangeArrowheads="1"/>
          </p:cNvSpPr>
          <p:nvPr userDrawn="1"/>
        </p:nvSpPr>
        <p:spPr bwMode="auto">
          <a:xfrm>
            <a:off x="492124" y="6410644"/>
            <a:ext cx="312739" cy="124650"/>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540"/>
              </a:spcAft>
              <a:buFont typeface="Arial" charset="0"/>
              <a:buNone/>
              <a:defRPr/>
            </a:pPr>
            <a:fld id="{2682C2D1-8EA8-E748-B66F-74D4D53CF8F8}" type="slidenum">
              <a:rPr lang="en-US" altLang="en-US" sz="900" smtClean="0">
                <a:solidFill>
                  <a:srgbClr val="7F7F7F"/>
                </a:solidFill>
              </a:rPr>
              <a:pPr eaLnBrk="1" hangingPunct="1">
                <a:lnSpc>
                  <a:spcPct val="90000"/>
                </a:lnSpc>
                <a:spcAft>
                  <a:spcPts val="540"/>
                </a:spcAft>
                <a:buFont typeface="Arial" charset="0"/>
                <a:buNone/>
                <a:defRPr/>
              </a:pPr>
              <a:t>‹#›</a:t>
            </a:fld>
            <a:endParaRPr lang="en-US" altLang="en-US" sz="9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9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20"/>
          <p:cNvSpPr txBox="1">
            <a:spLocks noChangeArrowheads="1"/>
          </p:cNvSpPr>
          <p:nvPr userDrawn="1"/>
        </p:nvSpPr>
        <p:spPr bwMode="auto">
          <a:xfrm>
            <a:off x="982665" y="6413179"/>
            <a:ext cx="1561617" cy="124650"/>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540"/>
              </a:spcAft>
              <a:buFont typeface="Arial" charset="0"/>
              <a:buNone/>
              <a:defRPr/>
            </a:pPr>
            <a:r>
              <a:rPr lang="en-US" altLang="en-US" sz="90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9"/>
          <a:stretch>
            <a:fillRect/>
          </a:stretch>
        </p:blipFill>
        <p:spPr>
          <a:xfrm>
            <a:off x="10938721" y="6378893"/>
            <a:ext cx="774267" cy="236834"/>
          </a:xfrm>
          <a:prstGeom prst="rect">
            <a:avLst/>
          </a:prstGeom>
        </p:spPr>
      </p:pic>
      <p:pic>
        <p:nvPicPr>
          <p:cNvPr id="4" name="Picture 3" descr="A black and white logo&#10;&#10;Description automatically generated">
            <a:extLst>
              <a:ext uri="{FF2B5EF4-FFF2-40B4-BE49-F238E27FC236}">
                <a16:creationId xmlns:a16="http://schemas.microsoft.com/office/drawing/2014/main" id="{4AB2B416-43B6-0517-6622-696EE085B405}"/>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36043" y="6161560"/>
            <a:ext cx="3776131" cy="645193"/>
          </a:xfrm>
          <a:prstGeom prst="rect">
            <a:avLst/>
          </a:prstGeom>
        </p:spPr>
      </p:pic>
      <p:sp>
        <p:nvSpPr>
          <p:cNvPr id="5" name="Rectangle 4">
            <a:extLst>
              <a:ext uri="{FF2B5EF4-FFF2-40B4-BE49-F238E27FC236}">
                <a16:creationId xmlns:a16="http://schemas.microsoft.com/office/drawing/2014/main" id="{806FE385-4105-D07A-642D-69D4DFFCA166}"/>
              </a:ext>
            </a:extLst>
          </p:cNvPr>
          <p:cNvSpPr/>
          <p:nvPr userDrawn="1"/>
        </p:nvSpPr>
        <p:spPr>
          <a:xfrm>
            <a:off x="163569" y="-1836844"/>
            <a:ext cx="977953" cy="2841024"/>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463770-89F6-7D91-968B-6C9122741211}"/>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210937" y="-361258"/>
            <a:ext cx="1718861" cy="1698956"/>
          </a:xfrm>
          <a:prstGeom prst="rect">
            <a:avLst/>
          </a:prstGeom>
        </p:spPr>
      </p:pic>
    </p:spTree>
    <p:extLst>
      <p:ext uri="{BB962C8B-B14F-4D97-AF65-F5344CB8AC3E}">
        <p14:creationId xmlns:p14="http://schemas.microsoft.com/office/powerpoint/2010/main" val="3036424992"/>
      </p:ext>
    </p:extLst>
  </p:cSld>
  <p:clrMap bg1="lt1" tx1="dk1" bg2="lt2" tx2="dk2" accent1="accent1" accent2="accent2" accent3="accent3" accent4="accent4" accent5="accent5" accent6="accent6" hlink="hlink" folHlink="folHlink"/>
  <p:sldLayoutIdLst>
    <p:sldLayoutId id="2147485515" r:id="rId1"/>
    <p:sldLayoutId id="2147485516" r:id="rId2"/>
    <p:sldLayoutId id="2147485517" r:id="rId3"/>
    <p:sldLayoutId id="2147485518" r:id="rId4"/>
    <p:sldLayoutId id="2147485519" r:id="rId5"/>
    <p:sldLayoutId id="2147485520" r:id="rId6"/>
    <p:sldLayoutId id="2147485521" r:id="rId7"/>
  </p:sldLayoutIdLst>
  <p:hf sldNum="0" hdr="0" ftr="0" dt="0"/>
  <p:txStyles>
    <p:title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p:titleStyle>
    <p:bodyStyle>
      <a:lvl1pPr marL="308610" indent="-308610" algn="l" rtl="0" eaLnBrk="1" fontAlgn="base" hangingPunct="1">
        <a:lnSpc>
          <a:spcPct val="100000"/>
        </a:lnSpc>
        <a:spcBef>
          <a:spcPts val="540"/>
        </a:spcBef>
        <a:spcAft>
          <a:spcPts val="0"/>
        </a:spcAft>
        <a:buClr>
          <a:srgbClr val="990000"/>
        </a:buClr>
        <a:buFont typeface="Arial" charset="0"/>
        <a:buChar char="•"/>
        <a:defRPr sz="2160" kern="1200">
          <a:solidFill>
            <a:schemeClr val="tx2"/>
          </a:solidFill>
          <a:latin typeface="+mn-lt"/>
          <a:ea typeface="ＭＳ Ｐゴシック" charset="0"/>
          <a:cs typeface="ＭＳ Ｐゴシック" charset="0"/>
        </a:defRPr>
      </a:lvl1pPr>
      <a:lvl2pPr marL="523208" indent="-150019" algn="l" rtl="0" eaLnBrk="1" fontAlgn="base" hangingPunct="1">
        <a:lnSpc>
          <a:spcPct val="100000"/>
        </a:lnSpc>
        <a:spcBef>
          <a:spcPts val="0"/>
        </a:spcBef>
        <a:spcAft>
          <a:spcPts val="0"/>
        </a:spcAft>
        <a:buClr>
          <a:srgbClr val="990000"/>
        </a:buClr>
        <a:buSzPct val="80000"/>
        <a:buFont typeface="Arial" charset="0"/>
        <a:buChar char="•"/>
        <a:defRPr sz="1800" kern="1200">
          <a:solidFill>
            <a:srgbClr val="383838"/>
          </a:solidFill>
          <a:latin typeface="+mn-lt"/>
          <a:ea typeface="ＭＳ Ｐゴシック" charset="0"/>
          <a:cs typeface="+mn-cs"/>
        </a:defRPr>
      </a:lvl2pPr>
      <a:lvl3pPr marL="770096" indent="-150019"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3pPr>
      <a:lvl4pPr marL="1081565" indent="-155735" algn="l" rtl="0" eaLnBrk="1" fontAlgn="base" hangingPunct="1">
        <a:lnSpc>
          <a:spcPct val="100000"/>
        </a:lnSpc>
        <a:spcBef>
          <a:spcPts val="0"/>
        </a:spcBef>
        <a:spcAft>
          <a:spcPts val="0"/>
        </a:spcAft>
        <a:buClr>
          <a:srgbClr val="990000"/>
        </a:buClr>
        <a:buSzPct val="80000"/>
        <a:buFont typeface="Wingdings" charset="2"/>
        <a:buChar char="§"/>
        <a:defRPr kern="1200">
          <a:solidFill>
            <a:srgbClr val="383838"/>
          </a:solidFill>
          <a:latin typeface="+mn-lt"/>
          <a:ea typeface="ＭＳ Ｐゴシック" charset="0"/>
          <a:cs typeface="+mn-cs"/>
        </a:defRPr>
      </a:lvl4pPr>
      <a:lvl5pPr marL="1284446" indent="-151447"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5pPr>
      <a:lvl6pPr marL="148955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6pPr>
      <a:lvl7pPr marL="169529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7pPr>
      <a:lvl8pPr marL="190103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8pPr>
      <a:lvl9pPr marL="210677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dlovele@iu.edu"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5.wmf"/><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7.emf"/><Relationship Id="rId5" Type="http://schemas.openxmlformats.org/officeDocument/2006/relationships/oleObject" Target="../embeddings/oleObject5.bin"/><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emf"/><Relationship Id="rId5" Type="http://schemas.openxmlformats.org/officeDocument/2006/relationships/oleObject" Target="../embeddings/oleObject10.bin"/><Relationship Id="rId4" Type="http://schemas.openxmlformats.org/officeDocument/2006/relationships/image" Target="../media/image26.emf"/></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emf"/></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35.emf"/><Relationship Id="rId5" Type="http://schemas.openxmlformats.org/officeDocument/2006/relationships/oleObject" Target="../embeddings/oleObject14.bin"/><Relationship Id="rId4" Type="http://schemas.openxmlformats.org/officeDocument/2006/relationships/image" Target="../media/image34.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566BF3-2871-24BB-572F-72E4C25CCA96}"/>
              </a:ext>
            </a:extLst>
          </p:cNvPr>
          <p:cNvSpPr txBox="1">
            <a:spLocks/>
          </p:cNvSpPr>
          <p:nvPr/>
        </p:nvSpPr>
        <p:spPr>
          <a:xfrm>
            <a:off x="1061507" y="1791025"/>
            <a:ext cx="10057805" cy="2043978"/>
          </a:xfrm>
          <a:prstGeom prst="rect">
            <a:avLst/>
          </a:prstGeom>
        </p:spPr>
        <p:txBody>
          <a:bodyPr vert="horz" lIns="91440" tIns="45720" rIns="91440" bIns="45720" rtlCol="0" anchor="ctr">
            <a:normAutofit/>
          </a:bodyPr>
          <a:lst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a:lstStyle>
          <a:p>
            <a:pPr>
              <a:spcBef>
                <a:spcPts val="0"/>
              </a:spcBef>
            </a:pPr>
            <a:r>
              <a:rPr lang="en-US" dirty="0"/>
              <a:t>10.0 – Metal Interconnect</a:t>
            </a:r>
            <a:br>
              <a:rPr lang="en-US" dirty="0"/>
            </a:br>
            <a:br>
              <a:rPr lang="en-US" sz="840" dirty="0"/>
            </a:br>
            <a:r>
              <a:rPr lang="en-US" dirty="0"/>
              <a:t>ENGR-E 399/599: VLSI Design</a:t>
            </a:r>
            <a:br>
              <a:rPr lang="en-US" dirty="0"/>
            </a:br>
            <a:r>
              <a:rPr lang="en-US" sz="1680" dirty="0"/>
              <a:t>Prof. Daniel Loveless, </a:t>
            </a:r>
            <a:r>
              <a:rPr lang="en-US" sz="1680" dirty="0">
                <a:hlinkClick r:id="rId3"/>
              </a:rPr>
              <a:t>dlovele@iu.edu</a:t>
            </a:r>
            <a:r>
              <a:rPr lang="en-US" sz="1680" dirty="0"/>
              <a:t>, 812-856-0703</a:t>
            </a:r>
            <a:endParaRPr lang="en-US" dirty="0"/>
          </a:p>
        </p:txBody>
      </p:sp>
      <p:sp>
        <p:nvSpPr>
          <p:cNvPr id="7" name="Text Placeholder 19">
            <a:extLst>
              <a:ext uri="{FF2B5EF4-FFF2-40B4-BE49-F238E27FC236}">
                <a16:creationId xmlns:a16="http://schemas.microsoft.com/office/drawing/2014/main" id="{966288E7-38C3-C26A-86D6-05ADEC7FA0E5}"/>
              </a:ext>
            </a:extLst>
          </p:cNvPr>
          <p:cNvSpPr>
            <a:spLocks noGrp="1"/>
          </p:cNvSpPr>
          <p:nvPr>
            <p:ph type="body" sz="quarter" idx="10"/>
          </p:nvPr>
        </p:nvSpPr>
        <p:spPr>
          <a:xfrm>
            <a:off x="1455467" y="5651785"/>
            <a:ext cx="9281066" cy="333185"/>
          </a:xfrm>
          <a:prstGeom prst="rect">
            <a:avLst/>
          </a:prstGeom>
        </p:spPr>
        <p:txBody>
          <a:bodyPr anchor="ctr">
            <a:noAutofit/>
          </a:bodyPr>
          <a:lstStyle>
            <a:lvl1pPr marL="0" indent="0">
              <a:buNone/>
              <a:defRPr sz="1100" b="1" spc="80" baseline="0">
                <a:solidFill>
                  <a:srgbClr val="A6A6A6"/>
                </a:solidFill>
                <a:latin typeface="Arial"/>
                <a:cs typeface="Arial"/>
              </a:defRPr>
            </a:lvl1pPr>
          </a:lstStyle>
          <a:p>
            <a:r>
              <a:rPr lang="en-US" sz="1320" dirty="0">
                <a:solidFill>
                  <a:schemeClr val="tx1"/>
                </a:solidFill>
              </a:rPr>
              <a:t>INDIANA UNIVERSITY – Reliable Electronics and Systems</a:t>
            </a:r>
          </a:p>
          <a:p>
            <a:r>
              <a:rPr lang="en-US" dirty="0">
                <a:solidFill>
                  <a:schemeClr val="tx1"/>
                </a:solidFill>
              </a:rPr>
              <a:t>Center for Reliable and Trusted Electronics (CREATE)</a:t>
            </a:r>
            <a:endParaRPr lang="en-US" sz="1320" dirty="0">
              <a:solidFill>
                <a:schemeClr val="tx1"/>
              </a:solidFill>
            </a:endParaRPr>
          </a:p>
        </p:txBody>
      </p:sp>
    </p:spTree>
    <p:extLst>
      <p:ext uri="{BB962C8B-B14F-4D97-AF65-F5344CB8AC3E}">
        <p14:creationId xmlns:p14="http://schemas.microsoft.com/office/powerpoint/2010/main" val="2656922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a:extLst>
              <a:ext uri="{FF2B5EF4-FFF2-40B4-BE49-F238E27FC236}">
                <a16:creationId xmlns:a16="http://schemas.microsoft.com/office/drawing/2014/main" id="{4A2C1CD6-352F-684B-A98F-E7215F93532B}"/>
              </a:ext>
            </a:extLst>
          </p:cNvPr>
          <p:cNvSpPr>
            <a:spLocks noGrp="1" noChangeArrowheads="1"/>
          </p:cNvSpPr>
          <p:nvPr>
            <p:ph idx="1"/>
          </p:nvPr>
        </p:nvSpPr>
        <p:spPr>
          <a:xfrm>
            <a:off x="469487" y="1128505"/>
            <a:ext cx="11243088" cy="4600989"/>
          </a:xfrm>
        </p:spPr>
        <p:txBody>
          <a:bodyPr/>
          <a:lstStyle/>
          <a:p>
            <a:pPr>
              <a:defRPr/>
            </a:pPr>
            <a:r>
              <a:rPr lang="en-US" dirty="0"/>
              <a:t>Until 180 nm generation, most wires were aluminum</a:t>
            </a:r>
          </a:p>
          <a:p>
            <a:pPr>
              <a:defRPr/>
            </a:pPr>
            <a:r>
              <a:rPr lang="en-US" dirty="0"/>
              <a:t>Contemporary processes normally use copper</a:t>
            </a:r>
          </a:p>
          <a:p>
            <a:pPr lvl="1" eaLnBrk="1" hangingPunct="1">
              <a:defRPr/>
            </a:pPr>
            <a:r>
              <a:rPr lang="en-US" dirty="0"/>
              <a:t>Cu atoms diffuse into silicon and damage FETs</a:t>
            </a:r>
          </a:p>
          <a:p>
            <a:pPr lvl="1" eaLnBrk="1" hangingPunct="1">
              <a:defRPr/>
            </a:pPr>
            <a:r>
              <a:rPr lang="en-US" dirty="0"/>
              <a:t>Must be surrounded by a diffusion barrier</a:t>
            </a:r>
          </a:p>
        </p:txBody>
      </p:sp>
      <p:sp>
        <p:nvSpPr>
          <p:cNvPr id="407554" name="Rectangle 2">
            <a:extLst>
              <a:ext uri="{FF2B5EF4-FFF2-40B4-BE49-F238E27FC236}">
                <a16:creationId xmlns:a16="http://schemas.microsoft.com/office/drawing/2014/main" id="{6EE0CDF7-F0D5-7A40-89DE-941BB8A9A621}"/>
              </a:ext>
            </a:extLst>
          </p:cNvPr>
          <p:cNvSpPr>
            <a:spLocks noGrp="1" noChangeArrowheads="1"/>
          </p:cNvSpPr>
          <p:nvPr>
            <p:ph type="title"/>
          </p:nvPr>
        </p:nvSpPr>
        <p:spPr/>
        <p:txBody>
          <a:bodyPr/>
          <a:lstStyle/>
          <a:p>
            <a:pPr eaLnBrk="1" hangingPunct="1">
              <a:defRPr/>
            </a:pPr>
            <a:r>
              <a:rPr lang="en-US" dirty="0"/>
              <a:t>Choice of Metals</a:t>
            </a:r>
          </a:p>
        </p:txBody>
      </p:sp>
      <p:graphicFrame>
        <p:nvGraphicFramePr>
          <p:cNvPr id="407605" name="Group 53">
            <a:extLst>
              <a:ext uri="{FF2B5EF4-FFF2-40B4-BE49-F238E27FC236}">
                <a16:creationId xmlns:a16="http://schemas.microsoft.com/office/drawing/2014/main" id="{0B8274E1-2819-BF4E-9066-8A15242CF204}"/>
              </a:ext>
            </a:extLst>
          </p:cNvPr>
          <p:cNvGraphicFramePr>
            <a:graphicFrameLocks noGrp="1"/>
          </p:cNvGraphicFramePr>
          <p:nvPr>
            <p:extLst>
              <p:ext uri="{D42A27DB-BD31-4B8C-83A1-F6EECF244321}">
                <p14:modId xmlns:p14="http://schemas.microsoft.com/office/powerpoint/2010/main" val="419045361"/>
              </p:ext>
            </p:extLst>
          </p:nvPr>
        </p:nvGraphicFramePr>
        <p:xfrm>
          <a:off x="2570922" y="2945296"/>
          <a:ext cx="5562600" cy="2590800"/>
        </p:xfrm>
        <a:graphic>
          <a:graphicData uri="http://schemas.openxmlformats.org/drawingml/2006/table">
            <a:tbl>
              <a:tblPr/>
              <a:tblGrid>
                <a:gridCol w="2286000">
                  <a:extLst>
                    <a:ext uri="{9D8B030D-6E8A-4147-A177-3AD203B41FA5}">
                      <a16:colId xmlns:a16="http://schemas.microsoft.com/office/drawing/2014/main" val="1021221700"/>
                    </a:ext>
                  </a:extLst>
                </a:gridCol>
                <a:gridCol w="3276600">
                  <a:extLst>
                    <a:ext uri="{9D8B030D-6E8A-4147-A177-3AD203B41FA5}">
                      <a16:colId xmlns:a16="http://schemas.microsoft.com/office/drawing/2014/main" val="1835987540"/>
                    </a:ext>
                  </a:extLst>
                </a:gridCol>
              </a:tblGrid>
              <a:tr h="33020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Metal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Bulk resistivity (</a:t>
                      </a:r>
                      <a:r>
                        <a:rPr kumimoji="0" lang="en-US" sz="2000" b="1" i="0" u="none" strike="noStrike" cap="none" normalizeH="0" baseline="0" dirty="0" err="1">
                          <a:ln>
                            <a:noFill/>
                          </a:ln>
                          <a:solidFill>
                            <a:schemeClr val="tx1"/>
                          </a:solidFill>
                          <a:effectLst/>
                          <a:latin typeface="Symbol" pitchFamily="18" charset="2"/>
                        </a:rPr>
                        <a:t>mW</a:t>
                      </a:r>
                      <a:r>
                        <a:rPr kumimoji="0" lang="en-US" altLang="en-US" sz="2000" b="1" i="0" u="none" strike="noStrike" cap="none" normalizeH="0" baseline="0" dirty="0">
                          <a:ln>
                            <a:noFill/>
                          </a:ln>
                          <a:solidFill>
                            <a:schemeClr val="tx1"/>
                          </a:solidFill>
                          <a:effectLst/>
                          <a:latin typeface="Symbol" pitchFamily="2" charset="2"/>
                          <a:ea typeface="ＭＳ Ｐゴシック" panose="020B0600070205080204" pitchFamily="34" charset="-128"/>
                        </a:rPr>
                        <a:t> </a:t>
                      </a:r>
                      <a:r>
                        <a:rPr kumimoji="0" lang="en-US" altLang="en-US" sz="20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6002194"/>
                  </a:ext>
                </a:extLst>
              </a:tr>
              <a:tr h="33020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Silver (Ag)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3386693"/>
                  </a:ext>
                </a:extLst>
              </a:tr>
              <a:tr h="33020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Copper (Cu)</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98933727"/>
                  </a:ext>
                </a:extLst>
              </a:tr>
              <a:tr h="328613">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Gold (Au)</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2.2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0055266"/>
                  </a:ext>
                </a:extLst>
              </a:tr>
              <a:tr h="33020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Aluminum (Al)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2.8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9138354"/>
                  </a:ext>
                </a:extLst>
              </a:tr>
              <a:tr h="33020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Tungsten (W)</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5.3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2388135"/>
                  </a:ext>
                </a:extLst>
              </a:tr>
              <a:tr h="33020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Titanium (Ti)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43.0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9150295"/>
                  </a:ext>
                </a:extLst>
              </a:tr>
            </a:tbl>
          </a:graphicData>
        </a:graphic>
      </p:graphicFrame>
    </p:spTree>
    <p:extLst>
      <p:ext uri="{BB962C8B-B14F-4D97-AF65-F5344CB8AC3E}">
        <p14:creationId xmlns:p14="http://schemas.microsoft.com/office/powerpoint/2010/main" val="68795374"/>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3">
            <a:extLst>
              <a:ext uri="{FF2B5EF4-FFF2-40B4-BE49-F238E27FC236}">
                <a16:creationId xmlns:a16="http://schemas.microsoft.com/office/drawing/2014/main" id="{F48FDFD2-FE02-124D-9D4F-EBEB23591908}"/>
              </a:ext>
            </a:extLst>
          </p:cNvPr>
          <p:cNvSpPr>
            <a:spLocks noGrp="1" noChangeArrowheads="1"/>
          </p:cNvSpPr>
          <p:nvPr>
            <p:ph idx="1"/>
          </p:nvPr>
        </p:nvSpPr>
        <p:spPr/>
        <p:txBody>
          <a:bodyPr/>
          <a:lstStyle/>
          <a:p>
            <a:pPr eaLnBrk="1" hangingPunct="1"/>
            <a:r>
              <a:rPr lang="en-US" altLang="en-US" dirty="0"/>
              <a:t>Contacts and vias also have 2-20 </a:t>
            </a:r>
            <a:r>
              <a:rPr lang="en-US" altLang="en-US" dirty="0">
                <a:latin typeface="Symbol" panose="05050102010706020507" pitchFamily="18" charset="2"/>
              </a:rPr>
              <a:t>W</a:t>
            </a:r>
            <a:endParaRPr lang="en-US" altLang="en-US" dirty="0">
              <a:latin typeface="Symbol" pitchFamily="2" charset="2"/>
            </a:endParaRPr>
          </a:p>
          <a:p>
            <a:pPr eaLnBrk="1" hangingPunct="1"/>
            <a:r>
              <a:rPr lang="en-US" altLang="en-US" dirty="0"/>
              <a:t>Use many contacts for lower R</a:t>
            </a:r>
          </a:p>
          <a:p>
            <a:pPr lvl="1" eaLnBrk="1" hangingPunct="1"/>
            <a:r>
              <a:rPr lang="en-US" altLang="en-US" dirty="0"/>
              <a:t>Many small contacts for current crowding around periphery</a:t>
            </a:r>
          </a:p>
        </p:txBody>
      </p:sp>
      <p:sp>
        <p:nvSpPr>
          <p:cNvPr id="409602" name="Rectangle 2">
            <a:extLst>
              <a:ext uri="{FF2B5EF4-FFF2-40B4-BE49-F238E27FC236}">
                <a16:creationId xmlns:a16="http://schemas.microsoft.com/office/drawing/2014/main" id="{893B42DC-0DCE-CA4D-9A34-5F1A8D8C311C}"/>
              </a:ext>
            </a:extLst>
          </p:cNvPr>
          <p:cNvSpPr>
            <a:spLocks noGrp="1" noChangeArrowheads="1"/>
          </p:cNvSpPr>
          <p:nvPr>
            <p:ph type="title"/>
          </p:nvPr>
        </p:nvSpPr>
        <p:spPr/>
        <p:txBody>
          <a:bodyPr/>
          <a:lstStyle/>
          <a:p>
            <a:pPr eaLnBrk="1" hangingPunct="1">
              <a:defRPr/>
            </a:pPr>
            <a:r>
              <a:rPr lang="en-US" dirty="0"/>
              <a:t>Contacts Resistance</a:t>
            </a:r>
          </a:p>
        </p:txBody>
      </p:sp>
      <p:graphicFrame>
        <p:nvGraphicFramePr>
          <p:cNvPr id="24581" name="Object 4">
            <a:extLst>
              <a:ext uri="{FF2B5EF4-FFF2-40B4-BE49-F238E27FC236}">
                <a16:creationId xmlns:a16="http://schemas.microsoft.com/office/drawing/2014/main" id="{499AAC00-CB9F-9347-BBE3-331398E2710D}"/>
              </a:ext>
            </a:extLst>
          </p:cNvPr>
          <p:cNvGraphicFramePr>
            <a:graphicFrameLocks noChangeAspect="1"/>
          </p:cNvGraphicFramePr>
          <p:nvPr>
            <p:extLst>
              <p:ext uri="{D42A27DB-BD31-4B8C-83A1-F6EECF244321}">
                <p14:modId xmlns:p14="http://schemas.microsoft.com/office/powerpoint/2010/main" val="370729333"/>
              </p:ext>
            </p:extLst>
          </p:nvPr>
        </p:nvGraphicFramePr>
        <p:xfrm>
          <a:off x="3086100" y="2710070"/>
          <a:ext cx="6019800" cy="2125663"/>
        </p:xfrm>
        <a:graphic>
          <a:graphicData uri="http://schemas.openxmlformats.org/presentationml/2006/ole">
            <mc:AlternateContent xmlns:mc="http://schemas.openxmlformats.org/markup-compatibility/2006">
              <mc:Choice xmlns:v="urn:schemas-microsoft-com:vml" Requires="v">
                <p:oleObj name="VISIO" r:id="rId3" imgW="13500100" imgH="4762500" progId="Visio.Drawing.6">
                  <p:embed/>
                </p:oleObj>
              </mc:Choice>
              <mc:Fallback>
                <p:oleObj name="VISIO" r:id="rId3" imgW="13500100" imgH="4762500" progId="Visio.Drawing.6">
                  <p:embed/>
                  <p:pic>
                    <p:nvPicPr>
                      <p:cNvPr id="24581" name="Object 4">
                        <a:extLst>
                          <a:ext uri="{FF2B5EF4-FFF2-40B4-BE49-F238E27FC236}">
                            <a16:creationId xmlns:a16="http://schemas.microsoft.com/office/drawing/2014/main" id="{499AAC00-CB9F-9347-BBE3-331398E27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100" y="2710070"/>
                        <a:ext cx="6019800" cy="212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37832002"/>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F8027B37-A87D-3F41-94C1-F6EC975555CE}"/>
              </a:ext>
            </a:extLst>
          </p:cNvPr>
          <p:cNvSpPr>
            <a:spLocks noGrp="1" noChangeArrowheads="1"/>
          </p:cNvSpPr>
          <p:nvPr>
            <p:ph type="title"/>
          </p:nvPr>
        </p:nvSpPr>
        <p:spPr>
          <a:xfrm>
            <a:off x="1258956" y="533400"/>
            <a:ext cx="10018643" cy="685800"/>
          </a:xfrm>
        </p:spPr>
        <p:txBody>
          <a:bodyPr/>
          <a:lstStyle/>
          <a:p>
            <a:pPr eaLnBrk="1" hangingPunct="1">
              <a:defRPr/>
            </a:pPr>
            <a:r>
              <a:rPr lang="en-US" sz="4000" dirty="0"/>
              <a:t>Copper Issues</a:t>
            </a:r>
          </a:p>
        </p:txBody>
      </p:sp>
      <p:sp>
        <p:nvSpPr>
          <p:cNvPr id="480259" name="Rectangle 3">
            <a:extLst>
              <a:ext uri="{FF2B5EF4-FFF2-40B4-BE49-F238E27FC236}">
                <a16:creationId xmlns:a16="http://schemas.microsoft.com/office/drawing/2014/main" id="{8A2B64E1-322D-FE43-AA22-AA268F9B34C3}"/>
              </a:ext>
            </a:extLst>
          </p:cNvPr>
          <p:cNvSpPr>
            <a:spLocks noGrp="1" noChangeArrowheads="1"/>
          </p:cNvSpPr>
          <p:nvPr>
            <p:ph type="body" sz="half" idx="1"/>
          </p:nvPr>
        </p:nvSpPr>
        <p:spPr>
          <a:xfrm>
            <a:off x="1086678" y="1143000"/>
            <a:ext cx="7772400" cy="4572000"/>
          </a:xfrm>
        </p:spPr>
        <p:txBody>
          <a:bodyPr/>
          <a:lstStyle/>
          <a:p>
            <a:pPr>
              <a:defRPr/>
            </a:pPr>
            <a:r>
              <a:rPr lang="en-US" dirty="0"/>
              <a:t>Copper wires diffusion barrier has high resistance</a:t>
            </a:r>
          </a:p>
          <a:p>
            <a:pPr>
              <a:defRPr/>
            </a:pPr>
            <a:r>
              <a:rPr lang="en-US" dirty="0"/>
              <a:t>Copper is also prone to </a:t>
            </a:r>
            <a:r>
              <a:rPr lang="en-US" i="1" dirty="0"/>
              <a:t>dishing</a:t>
            </a:r>
            <a:r>
              <a:rPr lang="en-US" dirty="0"/>
              <a:t> during polishing</a:t>
            </a:r>
          </a:p>
          <a:p>
            <a:pPr>
              <a:defRPr/>
            </a:pPr>
            <a:r>
              <a:rPr lang="en-US" dirty="0"/>
              <a:t>Effective resistance is higher</a:t>
            </a:r>
          </a:p>
        </p:txBody>
      </p:sp>
      <p:graphicFrame>
        <p:nvGraphicFramePr>
          <p:cNvPr id="26630" name="Object 6">
            <a:extLst>
              <a:ext uri="{FF2B5EF4-FFF2-40B4-BE49-F238E27FC236}">
                <a16:creationId xmlns:a16="http://schemas.microsoft.com/office/drawing/2014/main" id="{BD29741C-63CD-AA4C-8C53-9F79510C01A8}"/>
              </a:ext>
            </a:extLst>
          </p:cNvPr>
          <p:cNvGraphicFramePr>
            <a:graphicFrameLocks noGrp="1" noChangeAspect="1"/>
          </p:cNvGraphicFramePr>
          <p:nvPr>
            <p:ph sz="half" idx="2"/>
          </p:nvPr>
        </p:nvGraphicFramePr>
        <p:xfrm>
          <a:off x="2743200" y="2971800"/>
          <a:ext cx="3810000" cy="838200"/>
        </p:xfrm>
        <a:graphic>
          <a:graphicData uri="http://schemas.openxmlformats.org/presentationml/2006/ole">
            <mc:AlternateContent xmlns:mc="http://schemas.openxmlformats.org/markup-compatibility/2006">
              <mc:Choice xmlns:v="urn:schemas-microsoft-com:vml" Requires="v">
                <p:oleObj name="Equation" r:id="rId3" imgW="46520100" imgH="10236200" progId="Equation.DSMT4">
                  <p:embed/>
                </p:oleObj>
              </mc:Choice>
              <mc:Fallback>
                <p:oleObj name="Equation" r:id="rId3" imgW="46520100" imgH="10236200" progId="Equation.DSMT4">
                  <p:embed/>
                  <p:pic>
                    <p:nvPicPr>
                      <p:cNvPr id="26630" name="Object 6">
                        <a:extLst>
                          <a:ext uri="{FF2B5EF4-FFF2-40B4-BE49-F238E27FC236}">
                            <a16:creationId xmlns:a16="http://schemas.microsoft.com/office/drawing/2014/main" id="{BD29741C-63CD-AA4C-8C53-9F79510C01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971800"/>
                        <a:ext cx="3810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480260" name="Picture 4">
            <a:extLst>
              <a:ext uri="{FF2B5EF4-FFF2-40B4-BE49-F238E27FC236}">
                <a16:creationId xmlns:a16="http://schemas.microsoft.com/office/drawing/2014/main" id="{1D1F37B7-0239-9D4D-BB5A-126E381400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1" y="2743200"/>
            <a:ext cx="2189163" cy="297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904695421"/>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a:extLst>
              <a:ext uri="{FF2B5EF4-FFF2-40B4-BE49-F238E27FC236}">
                <a16:creationId xmlns:a16="http://schemas.microsoft.com/office/drawing/2014/main" id="{2AB55E31-FD5E-AB4E-84FA-9C9810A8393C}"/>
              </a:ext>
            </a:extLst>
          </p:cNvPr>
          <p:cNvSpPr>
            <a:spLocks noGrp="1" noChangeArrowheads="1"/>
          </p:cNvSpPr>
          <p:nvPr>
            <p:ph type="title"/>
          </p:nvPr>
        </p:nvSpPr>
        <p:spPr>
          <a:xfrm>
            <a:off x="1272208" y="533400"/>
            <a:ext cx="10005391" cy="685800"/>
          </a:xfrm>
        </p:spPr>
        <p:txBody>
          <a:bodyPr/>
          <a:lstStyle/>
          <a:p>
            <a:pPr eaLnBrk="1" hangingPunct="1">
              <a:defRPr/>
            </a:pPr>
            <a:r>
              <a:rPr lang="en-US" sz="2800" dirty="0"/>
              <a:t>Example</a:t>
            </a:r>
          </a:p>
        </p:txBody>
      </p:sp>
      <p:sp>
        <p:nvSpPr>
          <p:cNvPr id="482307" name="Rectangle 3">
            <a:extLst>
              <a:ext uri="{FF2B5EF4-FFF2-40B4-BE49-F238E27FC236}">
                <a16:creationId xmlns:a16="http://schemas.microsoft.com/office/drawing/2014/main" id="{372B69E4-DFC6-6C44-A22A-0E5624692FC6}"/>
              </a:ext>
            </a:extLst>
          </p:cNvPr>
          <p:cNvSpPr>
            <a:spLocks noGrp="1" noChangeArrowheads="1"/>
          </p:cNvSpPr>
          <p:nvPr>
            <p:ph type="body" sz="half" idx="1"/>
          </p:nvPr>
        </p:nvSpPr>
        <p:spPr>
          <a:xfrm>
            <a:off x="1076739" y="1143000"/>
            <a:ext cx="7772400" cy="4572000"/>
          </a:xfrm>
        </p:spPr>
        <p:txBody>
          <a:bodyPr/>
          <a:lstStyle/>
          <a:p>
            <a:pPr eaLnBrk="1" hangingPunct="1"/>
            <a:r>
              <a:rPr lang="en-US" altLang="en-US" dirty="0"/>
              <a:t>Compute the sheet resistance of a 0.22 </a:t>
            </a:r>
            <a:r>
              <a:rPr lang="en-US" altLang="en-US" dirty="0">
                <a:latin typeface="Symbol" panose="05050102010706020507" pitchFamily="18" charset="2"/>
              </a:rPr>
              <a:t>m</a:t>
            </a:r>
            <a:r>
              <a:rPr lang="en-US" altLang="en-US" dirty="0"/>
              <a:t>m thick Cu wire in a 65 nm process.  Ignore dishing.</a:t>
            </a:r>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Find the total resistance if the wire is 0.125 </a:t>
            </a:r>
            <a:r>
              <a:rPr lang="en-US" altLang="en-US" dirty="0">
                <a:latin typeface="Symbol" panose="05050102010706020507" pitchFamily="18" charset="2"/>
              </a:rPr>
              <a:t>m</a:t>
            </a:r>
            <a:r>
              <a:rPr lang="en-US" altLang="en-US" dirty="0"/>
              <a:t>m wide and 1 mm long.  Ignore the barrier layer.</a:t>
            </a:r>
          </a:p>
        </p:txBody>
      </p:sp>
      <p:graphicFrame>
        <p:nvGraphicFramePr>
          <p:cNvPr id="28677" name="Object 9">
            <a:extLst>
              <a:ext uri="{FF2B5EF4-FFF2-40B4-BE49-F238E27FC236}">
                <a16:creationId xmlns:a16="http://schemas.microsoft.com/office/drawing/2014/main" id="{4A24E730-B39D-A540-8D0A-77C00951C1AE}"/>
              </a:ext>
            </a:extLst>
          </p:cNvPr>
          <p:cNvGraphicFramePr>
            <a:graphicFrameLocks noGrp="1" noChangeAspect="1"/>
          </p:cNvGraphicFramePr>
          <p:nvPr>
            <p:ph sz="quarter" idx="2"/>
            <p:extLst>
              <p:ext uri="{D42A27DB-BD31-4B8C-83A1-F6EECF244321}">
                <p14:modId xmlns:p14="http://schemas.microsoft.com/office/powerpoint/2010/main" val="3090784945"/>
              </p:ext>
            </p:extLst>
          </p:nvPr>
        </p:nvGraphicFramePr>
        <p:xfrm>
          <a:off x="2057400" y="2005013"/>
          <a:ext cx="4037013" cy="852487"/>
        </p:xfrm>
        <a:graphic>
          <a:graphicData uri="http://schemas.openxmlformats.org/presentationml/2006/ole">
            <mc:AlternateContent xmlns:mc="http://schemas.openxmlformats.org/markup-compatibility/2006">
              <mc:Choice xmlns:v="urn:schemas-microsoft-com:vml" Requires="v">
                <p:oleObj name="Equation" r:id="rId3" imgW="2044700" imgH="431800" progId="Equation.DSMT4">
                  <p:embed/>
                </p:oleObj>
              </mc:Choice>
              <mc:Fallback>
                <p:oleObj name="Equation" r:id="rId3" imgW="2044700" imgH="431800" progId="Equation.DSMT4">
                  <p:embed/>
                  <p:pic>
                    <p:nvPicPr>
                      <p:cNvPr id="28677" name="Object 9">
                        <a:extLst>
                          <a:ext uri="{FF2B5EF4-FFF2-40B4-BE49-F238E27FC236}">
                            <a16:creationId xmlns:a16="http://schemas.microsoft.com/office/drawing/2014/main" id="{4A24E730-B39D-A540-8D0A-77C00951C1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005013"/>
                        <a:ext cx="4037013" cy="8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8678" name="Object 11">
            <a:extLst>
              <a:ext uri="{FF2B5EF4-FFF2-40B4-BE49-F238E27FC236}">
                <a16:creationId xmlns:a16="http://schemas.microsoft.com/office/drawing/2014/main" id="{BDD0D325-29E5-6F4E-AEA5-84DF7D23318F}"/>
              </a:ext>
            </a:extLst>
          </p:cNvPr>
          <p:cNvGraphicFramePr>
            <a:graphicFrameLocks noGrp="1" noChangeAspect="1"/>
          </p:cNvGraphicFramePr>
          <p:nvPr>
            <p:ph sz="quarter" idx="3"/>
            <p:extLst>
              <p:ext uri="{D42A27DB-BD31-4B8C-83A1-F6EECF244321}">
                <p14:modId xmlns:p14="http://schemas.microsoft.com/office/powerpoint/2010/main" val="2161400172"/>
              </p:ext>
            </p:extLst>
          </p:nvPr>
        </p:nvGraphicFramePr>
        <p:xfrm>
          <a:off x="2057400" y="4262438"/>
          <a:ext cx="3856038" cy="803275"/>
        </p:xfrm>
        <a:graphic>
          <a:graphicData uri="http://schemas.openxmlformats.org/presentationml/2006/ole">
            <mc:AlternateContent xmlns:mc="http://schemas.openxmlformats.org/markup-compatibility/2006">
              <mc:Choice xmlns:v="urn:schemas-microsoft-com:vml" Requires="v">
                <p:oleObj name="Equation" r:id="rId5" imgW="2133600" imgH="444500" progId="Equation.DSMT4">
                  <p:embed/>
                </p:oleObj>
              </mc:Choice>
              <mc:Fallback>
                <p:oleObj name="Equation" r:id="rId5" imgW="2133600" imgH="444500" progId="Equation.DSMT4">
                  <p:embed/>
                  <p:pic>
                    <p:nvPicPr>
                      <p:cNvPr id="28678" name="Object 11">
                        <a:extLst>
                          <a:ext uri="{FF2B5EF4-FFF2-40B4-BE49-F238E27FC236}">
                            <a16:creationId xmlns:a16="http://schemas.microsoft.com/office/drawing/2014/main" id="{BDD0D325-29E5-6F4E-AEA5-84DF7D2331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262438"/>
                        <a:ext cx="3856038"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82318" name="Rectangle 14">
            <a:extLst>
              <a:ext uri="{FF2B5EF4-FFF2-40B4-BE49-F238E27FC236}">
                <a16:creationId xmlns:a16="http://schemas.microsoft.com/office/drawing/2014/main" id="{937928FF-56CC-E340-8303-EEBD7801E1A0}"/>
              </a:ext>
            </a:extLst>
          </p:cNvPr>
          <p:cNvSpPr>
            <a:spLocks noChangeArrowheads="1"/>
          </p:cNvSpPr>
          <p:nvPr/>
        </p:nvSpPr>
        <p:spPr bwMode="auto">
          <a:xfrm>
            <a:off x="2676939" y="2019300"/>
            <a:ext cx="3581400" cy="9144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82319" name="Rectangle 15">
            <a:extLst>
              <a:ext uri="{FF2B5EF4-FFF2-40B4-BE49-F238E27FC236}">
                <a16:creationId xmlns:a16="http://schemas.microsoft.com/office/drawing/2014/main" id="{AD7ECADA-FFC5-EB4F-A88C-EBD74391B159}"/>
              </a:ext>
            </a:extLst>
          </p:cNvPr>
          <p:cNvSpPr>
            <a:spLocks noChangeArrowheads="1"/>
          </p:cNvSpPr>
          <p:nvPr/>
        </p:nvSpPr>
        <p:spPr bwMode="auto">
          <a:xfrm>
            <a:off x="2530200" y="4338640"/>
            <a:ext cx="3657600" cy="9144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Tree>
    <p:extLst>
      <p:ext uri="{BB962C8B-B14F-4D97-AF65-F5344CB8AC3E}">
        <p14:creationId xmlns:p14="http://schemas.microsoft.com/office/powerpoint/2010/main" val="349062518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482318"/>
                                        </p:tgtEl>
                                      </p:cBhvr>
                                    </p:animEffect>
                                    <p:set>
                                      <p:cBhvr>
                                        <p:cTn id="7" dur="1" fill="hold">
                                          <p:stCondLst>
                                            <p:cond delay="499"/>
                                          </p:stCondLst>
                                        </p:cTn>
                                        <p:tgtEl>
                                          <p:spTgt spid="48231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482319"/>
                                        </p:tgtEl>
                                      </p:cBhvr>
                                    </p:animEffect>
                                    <p:set>
                                      <p:cBhvr>
                                        <p:cTn id="12" dur="1" fill="hold">
                                          <p:stCondLst>
                                            <p:cond delay="499"/>
                                          </p:stCondLst>
                                        </p:cTn>
                                        <p:tgtEl>
                                          <p:spTgt spid="4823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18" grpId="0" animBg="1"/>
      <p:bldP spid="4823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a:extLst>
              <a:ext uri="{FF2B5EF4-FFF2-40B4-BE49-F238E27FC236}">
                <a16:creationId xmlns:a16="http://schemas.microsoft.com/office/drawing/2014/main" id="{57DB0029-DA54-144E-A69E-505B2ECCE57D}"/>
              </a:ext>
            </a:extLst>
          </p:cNvPr>
          <p:cNvSpPr>
            <a:spLocks noGrp="1" noChangeArrowheads="1"/>
          </p:cNvSpPr>
          <p:nvPr>
            <p:ph idx="1"/>
          </p:nvPr>
        </p:nvSpPr>
        <p:spPr/>
        <p:txBody>
          <a:bodyPr/>
          <a:lstStyle/>
          <a:p>
            <a:pPr>
              <a:defRPr/>
            </a:pPr>
            <a:r>
              <a:rPr lang="en-US" dirty="0"/>
              <a:t>Wire has capacitance per unit length</a:t>
            </a:r>
          </a:p>
          <a:p>
            <a:pPr lvl="1" eaLnBrk="1" hangingPunct="1">
              <a:defRPr/>
            </a:pPr>
            <a:r>
              <a:rPr lang="en-US" dirty="0"/>
              <a:t>To neighbors</a:t>
            </a:r>
          </a:p>
          <a:p>
            <a:pPr lvl="1" eaLnBrk="1" hangingPunct="1">
              <a:defRPr/>
            </a:pPr>
            <a:r>
              <a:rPr lang="en-US" dirty="0"/>
              <a:t>To layers above and below</a:t>
            </a:r>
          </a:p>
          <a:p>
            <a:pPr>
              <a:defRPr/>
            </a:pPr>
            <a:r>
              <a:rPr lang="en-US" dirty="0"/>
              <a:t>C</a:t>
            </a:r>
            <a:r>
              <a:rPr lang="en-US" baseline="-25000" dirty="0"/>
              <a:t>total</a:t>
            </a:r>
            <a:r>
              <a:rPr lang="en-US" dirty="0"/>
              <a:t> = C</a:t>
            </a:r>
            <a:r>
              <a:rPr lang="en-US" baseline="-25000" dirty="0"/>
              <a:t>top</a:t>
            </a:r>
            <a:r>
              <a:rPr lang="en-US" dirty="0"/>
              <a:t> + C</a:t>
            </a:r>
            <a:r>
              <a:rPr lang="en-US" baseline="-25000" dirty="0"/>
              <a:t>bot</a:t>
            </a:r>
            <a:r>
              <a:rPr lang="en-US" dirty="0"/>
              <a:t> + 2C</a:t>
            </a:r>
            <a:r>
              <a:rPr lang="en-US" baseline="-25000" dirty="0"/>
              <a:t>adj</a:t>
            </a:r>
          </a:p>
        </p:txBody>
      </p:sp>
      <p:sp>
        <p:nvSpPr>
          <p:cNvPr id="397314" name="Rectangle 2">
            <a:extLst>
              <a:ext uri="{FF2B5EF4-FFF2-40B4-BE49-F238E27FC236}">
                <a16:creationId xmlns:a16="http://schemas.microsoft.com/office/drawing/2014/main" id="{1CF862C4-7DAF-2D41-917E-8A16158726FB}"/>
              </a:ext>
            </a:extLst>
          </p:cNvPr>
          <p:cNvSpPr>
            <a:spLocks noGrp="1" noChangeArrowheads="1"/>
          </p:cNvSpPr>
          <p:nvPr>
            <p:ph type="title"/>
          </p:nvPr>
        </p:nvSpPr>
        <p:spPr/>
        <p:txBody>
          <a:bodyPr/>
          <a:lstStyle/>
          <a:p>
            <a:pPr eaLnBrk="1" hangingPunct="1">
              <a:defRPr/>
            </a:pPr>
            <a:r>
              <a:rPr lang="en-US" dirty="0"/>
              <a:t>Wire Capacitance</a:t>
            </a:r>
          </a:p>
        </p:txBody>
      </p:sp>
      <p:pic>
        <p:nvPicPr>
          <p:cNvPr id="4" name="Picture 3" descr="A close up of a logo&#10;&#10;Description automatically generated">
            <a:extLst>
              <a:ext uri="{FF2B5EF4-FFF2-40B4-BE49-F238E27FC236}">
                <a16:creationId xmlns:a16="http://schemas.microsoft.com/office/drawing/2014/main" id="{8ADA12F6-182B-4D67-8907-D8A8F8E6C892}"/>
              </a:ext>
            </a:extLst>
          </p:cNvPr>
          <p:cNvPicPr>
            <a:picLocks noChangeAspect="1"/>
          </p:cNvPicPr>
          <p:nvPr/>
        </p:nvPicPr>
        <p:blipFill>
          <a:blip r:embed="rId3"/>
          <a:stretch>
            <a:fillRect/>
          </a:stretch>
        </p:blipFill>
        <p:spPr>
          <a:xfrm>
            <a:off x="4218305" y="2788671"/>
            <a:ext cx="4329944" cy="2593156"/>
          </a:xfrm>
          <a:prstGeom prst="rect">
            <a:avLst/>
          </a:prstGeom>
        </p:spPr>
      </p:pic>
    </p:spTree>
    <p:extLst>
      <p:ext uri="{BB962C8B-B14F-4D97-AF65-F5344CB8AC3E}">
        <p14:creationId xmlns:p14="http://schemas.microsoft.com/office/powerpoint/2010/main" val="3726924640"/>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5" name="Rectangle 3">
            <a:extLst>
              <a:ext uri="{FF2B5EF4-FFF2-40B4-BE49-F238E27FC236}">
                <a16:creationId xmlns:a16="http://schemas.microsoft.com/office/drawing/2014/main" id="{B3ECAB43-8DCA-4547-80DE-3688A5AF2BC4}"/>
              </a:ext>
            </a:extLst>
          </p:cNvPr>
          <p:cNvSpPr>
            <a:spLocks noGrp="1" noChangeArrowheads="1"/>
          </p:cNvSpPr>
          <p:nvPr>
            <p:ph idx="1"/>
          </p:nvPr>
        </p:nvSpPr>
        <p:spPr/>
        <p:txBody>
          <a:bodyPr/>
          <a:lstStyle/>
          <a:p>
            <a:pPr eaLnBrk="1" hangingPunct="1"/>
            <a:r>
              <a:rPr lang="en-US" altLang="en-US" dirty="0"/>
              <a:t>Parallel plate equation:  C = </a:t>
            </a:r>
            <a:r>
              <a:rPr lang="en-US" altLang="en-US" dirty="0" err="1">
                <a:latin typeface="Symbol" panose="05050102010706020507" pitchFamily="18" charset="2"/>
              </a:rPr>
              <a:t>e</a:t>
            </a:r>
            <a:r>
              <a:rPr lang="en-US" altLang="en-US" baseline="-25000" dirty="0" err="1"/>
              <a:t>ox</a:t>
            </a:r>
            <a:r>
              <a:rPr lang="en-US" altLang="en-US" dirty="0" err="1"/>
              <a:t>A</a:t>
            </a:r>
            <a:r>
              <a:rPr lang="en-US" altLang="en-US" dirty="0"/>
              <a:t>/d</a:t>
            </a:r>
          </a:p>
          <a:p>
            <a:pPr lvl="1" eaLnBrk="1" hangingPunct="1"/>
            <a:r>
              <a:rPr lang="en-US" altLang="en-US" dirty="0"/>
              <a:t>Wires are not parallel plates, but obey trends</a:t>
            </a:r>
          </a:p>
          <a:p>
            <a:pPr lvl="1" eaLnBrk="1" hangingPunct="1"/>
            <a:r>
              <a:rPr lang="en-US" altLang="en-US" dirty="0"/>
              <a:t>Increasing area (W, t) increases capacitance</a:t>
            </a:r>
          </a:p>
          <a:p>
            <a:pPr lvl="1" eaLnBrk="1" hangingPunct="1"/>
            <a:r>
              <a:rPr lang="en-US" altLang="en-US" dirty="0"/>
              <a:t>Increasing distance (s, h) decreases capacitance</a:t>
            </a:r>
          </a:p>
          <a:p>
            <a:pPr eaLnBrk="1" hangingPunct="1"/>
            <a:r>
              <a:rPr lang="en-US" altLang="en-US" dirty="0"/>
              <a:t>Dielectric constant</a:t>
            </a:r>
          </a:p>
          <a:p>
            <a:pPr lvl="1" eaLnBrk="1" hangingPunct="1"/>
            <a:r>
              <a:rPr lang="en-US" altLang="en-US" dirty="0"/>
              <a:t> </a:t>
            </a:r>
            <a:r>
              <a:rPr lang="en-US" altLang="en-US" dirty="0" err="1">
                <a:latin typeface="Symbol" panose="05050102010706020507" pitchFamily="18" charset="2"/>
              </a:rPr>
              <a:t>e</a:t>
            </a:r>
            <a:r>
              <a:rPr lang="en-US" altLang="en-US" baseline="-25000" dirty="0" err="1"/>
              <a:t>ox</a:t>
            </a:r>
            <a:r>
              <a:rPr lang="en-US" altLang="en-US" dirty="0">
                <a:latin typeface="Symbol" pitchFamily="2" charset="2"/>
              </a:rPr>
              <a:t> </a:t>
            </a:r>
            <a:r>
              <a:rPr lang="en-US" altLang="en-US" dirty="0"/>
              <a:t>= k</a:t>
            </a:r>
            <a:r>
              <a:rPr lang="en-US" altLang="en-US" dirty="0">
                <a:latin typeface="Symbol" panose="05050102010706020507" pitchFamily="18" charset="2"/>
              </a:rPr>
              <a:t>e</a:t>
            </a:r>
            <a:r>
              <a:rPr lang="en-US" altLang="en-US" baseline="-25000" dirty="0"/>
              <a:t>0</a:t>
            </a:r>
          </a:p>
          <a:p>
            <a:pPr lvl="2" eaLnBrk="1" hangingPunct="1"/>
            <a:r>
              <a:rPr lang="en-US" altLang="en-US" dirty="0"/>
              <a:t> </a:t>
            </a:r>
            <a:r>
              <a:rPr lang="en-US" altLang="en-US" dirty="0">
                <a:latin typeface="Symbol" panose="05050102010706020507" pitchFamily="18" charset="2"/>
              </a:rPr>
              <a:t>e</a:t>
            </a:r>
            <a:r>
              <a:rPr lang="en-US" altLang="en-US" baseline="-25000" dirty="0"/>
              <a:t>0</a:t>
            </a:r>
            <a:r>
              <a:rPr lang="en-US" altLang="en-US" dirty="0"/>
              <a:t> = 8.85 x 10</a:t>
            </a:r>
            <a:r>
              <a:rPr lang="en-US" altLang="en-US" baseline="30000" dirty="0"/>
              <a:t>-14</a:t>
            </a:r>
            <a:r>
              <a:rPr lang="en-US" altLang="en-US" dirty="0"/>
              <a:t> F/cm</a:t>
            </a:r>
          </a:p>
          <a:p>
            <a:pPr lvl="2" eaLnBrk="1" hangingPunct="1"/>
            <a:r>
              <a:rPr lang="en-US" altLang="en-US" dirty="0"/>
              <a:t> k = 3.9 for SiO</a:t>
            </a:r>
            <a:r>
              <a:rPr lang="en-US" altLang="en-US" baseline="-25000" dirty="0"/>
              <a:t>2</a:t>
            </a:r>
          </a:p>
          <a:p>
            <a:pPr eaLnBrk="1" hangingPunct="1"/>
            <a:r>
              <a:rPr lang="en-US" altLang="en-US" dirty="0"/>
              <a:t>Processes are starting to use low-k dielectrics</a:t>
            </a:r>
          </a:p>
          <a:p>
            <a:pPr lvl="1" eaLnBrk="1" hangingPunct="1"/>
            <a:r>
              <a:rPr lang="en-US" altLang="en-US" dirty="0"/>
              <a:t>k </a:t>
            </a:r>
            <a:r>
              <a:rPr lang="en-US" altLang="en-US" dirty="0">
                <a:latin typeface="ＭＳ ゴシック" panose="020B0609070205080204" pitchFamily="49" charset="-128"/>
                <a:ea typeface="ＭＳ ゴシック" panose="020B0609070205080204" pitchFamily="49" charset="-128"/>
              </a:rPr>
              <a:t>≈ </a:t>
            </a:r>
            <a:r>
              <a:rPr lang="en-US" altLang="en-US" dirty="0"/>
              <a:t>3 (or less) as dielectrics use air pockets</a:t>
            </a:r>
          </a:p>
          <a:p>
            <a:pPr eaLnBrk="1" hangingPunct="1"/>
            <a:endParaRPr lang="en-US" altLang="en-US" dirty="0"/>
          </a:p>
        </p:txBody>
      </p:sp>
      <p:sp>
        <p:nvSpPr>
          <p:cNvPr id="433154" name="Rectangle 2">
            <a:extLst>
              <a:ext uri="{FF2B5EF4-FFF2-40B4-BE49-F238E27FC236}">
                <a16:creationId xmlns:a16="http://schemas.microsoft.com/office/drawing/2014/main" id="{66CEE920-21D3-2F47-9B48-0F8CA602414A}"/>
              </a:ext>
            </a:extLst>
          </p:cNvPr>
          <p:cNvSpPr>
            <a:spLocks noGrp="1" noChangeArrowheads="1"/>
          </p:cNvSpPr>
          <p:nvPr>
            <p:ph type="title"/>
          </p:nvPr>
        </p:nvSpPr>
        <p:spPr/>
        <p:txBody>
          <a:bodyPr/>
          <a:lstStyle/>
          <a:p>
            <a:pPr eaLnBrk="1" hangingPunct="1">
              <a:defRPr/>
            </a:pPr>
            <a:r>
              <a:rPr lang="en-US" dirty="0"/>
              <a:t>Capacitance Trends</a:t>
            </a:r>
          </a:p>
        </p:txBody>
      </p:sp>
    </p:spTree>
    <p:extLst>
      <p:ext uri="{BB962C8B-B14F-4D97-AF65-F5344CB8AC3E}">
        <p14:creationId xmlns:p14="http://schemas.microsoft.com/office/powerpoint/2010/main" val="3518237407"/>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a:extLst>
              <a:ext uri="{FF2B5EF4-FFF2-40B4-BE49-F238E27FC236}">
                <a16:creationId xmlns:a16="http://schemas.microsoft.com/office/drawing/2014/main" id="{7143F443-D518-8B42-9B53-C12E17BCE5A9}"/>
              </a:ext>
            </a:extLst>
          </p:cNvPr>
          <p:cNvSpPr>
            <a:spLocks noGrp="1" noChangeArrowheads="1"/>
          </p:cNvSpPr>
          <p:nvPr>
            <p:ph type="title"/>
          </p:nvPr>
        </p:nvSpPr>
        <p:spPr>
          <a:xfrm>
            <a:off x="1245704" y="533400"/>
            <a:ext cx="10031896" cy="685800"/>
          </a:xfrm>
        </p:spPr>
        <p:txBody>
          <a:bodyPr/>
          <a:lstStyle/>
          <a:p>
            <a:pPr eaLnBrk="1" hangingPunct="1">
              <a:defRPr/>
            </a:pPr>
            <a:r>
              <a:rPr lang="en-US" sz="4000" dirty="0"/>
              <a:t>Capacitance Formula</a:t>
            </a:r>
          </a:p>
        </p:txBody>
      </p:sp>
      <p:sp>
        <p:nvSpPr>
          <p:cNvPr id="489475" name="Rectangle 3">
            <a:extLst>
              <a:ext uri="{FF2B5EF4-FFF2-40B4-BE49-F238E27FC236}">
                <a16:creationId xmlns:a16="http://schemas.microsoft.com/office/drawing/2014/main" id="{6BD1D59E-06C8-D64E-B7C1-B06E066A8175}"/>
              </a:ext>
            </a:extLst>
          </p:cNvPr>
          <p:cNvSpPr>
            <a:spLocks noGrp="1" noChangeArrowheads="1"/>
          </p:cNvSpPr>
          <p:nvPr>
            <p:ph type="body" sz="half" idx="1"/>
          </p:nvPr>
        </p:nvSpPr>
        <p:spPr>
          <a:xfrm>
            <a:off x="914400" y="1219200"/>
            <a:ext cx="7924800" cy="4572000"/>
          </a:xfrm>
        </p:spPr>
        <p:txBody>
          <a:bodyPr/>
          <a:lstStyle/>
          <a:p>
            <a:pPr>
              <a:defRPr/>
            </a:pPr>
            <a:r>
              <a:rPr lang="en-US" dirty="0"/>
              <a:t>Capacitance of a line without neighbors can be approximated as</a:t>
            </a:r>
          </a:p>
          <a:p>
            <a:pPr eaLnBrk="1" hangingPunct="1">
              <a:buFont typeface="Wingdings" charset="0"/>
              <a:buChar char="q"/>
              <a:defRPr/>
            </a:pPr>
            <a:endParaRPr lang="en-US" dirty="0"/>
          </a:p>
          <a:p>
            <a:pPr eaLnBrk="1" hangingPunct="1">
              <a:buFont typeface="Wingdings" charset="0"/>
              <a:buChar char="q"/>
              <a:defRPr/>
            </a:pPr>
            <a:endParaRPr lang="en-US" dirty="0"/>
          </a:p>
          <a:p>
            <a:pPr eaLnBrk="1" hangingPunct="1">
              <a:buFont typeface="Wingdings" charset="0"/>
              <a:buChar char="q"/>
              <a:defRPr/>
            </a:pPr>
            <a:endParaRPr lang="en-US" dirty="0"/>
          </a:p>
          <a:p>
            <a:pPr>
              <a:defRPr/>
            </a:pPr>
            <a:r>
              <a:rPr lang="en-US" dirty="0"/>
              <a:t>T</a:t>
            </a:r>
          </a:p>
          <a:p>
            <a:pPr>
              <a:defRPr/>
            </a:pPr>
            <a:r>
              <a:rPr lang="en-US" dirty="0"/>
              <a:t>his empirical formula is accurate to 6% for AR &lt; 3.3</a:t>
            </a:r>
          </a:p>
        </p:txBody>
      </p:sp>
      <p:graphicFrame>
        <p:nvGraphicFramePr>
          <p:cNvPr id="34821" name="Object 6">
            <a:extLst>
              <a:ext uri="{FF2B5EF4-FFF2-40B4-BE49-F238E27FC236}">
                <a16:creationId xmlns:a16="http://schemas.microsoft.com/office/drawing/2014/main" id="{8E2A5217-334C-DD4B-98EC-F11BE0FA75AA}"/>
              </a:ext>
            </a:extLst>
          </p:cNvPr>
          <p:cNvGraphicFramePr>
            <a:graphicFrameLocks noGrp="1" noChangeAspect="1"/>
          </p:cNvGraphicFramePr>
          <p:nvPr>
            <p:ph sz="half" idx="2"/>
            <p:extLst>
              <p:ext uri="{D42A27DB-BD31-4B8C-83A1-F6EECF244321}">
                <p14:modId xmlns:p14="http://schemas.microsoft.com/office/powerpoint/2010/main" val="2331508877"/>
              </p:ext>
            </p:extLst>
          </p:nvPr>
        </p:nvGraphicFramePr>
        <p:xfrm>
          <a:off x="1628775" y="2027238"/>
          <a:ext cx="5711825" cy="984250"/>
        </p:xfrm>
        <a:graphic>
          <a:graphicData uri="http://schemas.openxmlformats.org/presentationml/2006/ole">
            <mc:AlternateContent xmlns:mc="http://schemas.openxmlformats.org/markup-compatibility/2006">
              <mc:Choice xmlns:v="urn:schemas-microsoft-com:vml" Requires="v">
                <p:oleObj name="Equation" r:id="rId3" imgW="67881500" imgH="11696700" progId="Equation.DSMT4">
                  <p:embed/>
                </p:oleObj>
              </mc:Choice>
              <mc:Fallback>
                <p:oleObj name="Equation" r:id="rId3" imgW="67881500" imgH="11696700" progId="Equation.DSMT4">
                  <p:embed/>
                  <p:pic>
                    <p:nvPicPr>
                      <p:cNvPr id="34821" name="Object 6">
                        <a:extLst>
                          <a:ext uri="{FF2B5EF4-FFF2-40B4-BE49-F238E27FC236}">
                            <a16:creationId xmlns:a16="http://schemas.microsoft.com/office/drawing/2014/main" id="{8E2A5217-334C-DD4B-98EC-F11BE0FA75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8775" y="2027238"/>
                        <a:ext cx="571182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23857813"/>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a:extLst>
              <a:ext uri="{FF2B5EF4-FFF2-40B4-BE49-F238E27FC236}">
                <a16:creationId xmlns:a16="http://schemas.microsoft.com/office/drawing/2014/main" id="{58C50D25-9009-734B-933E-B435FA642A87}"/>
              </a:ext>
            </a:extLst>
          </p:cNvPr>
          <p:cNvSpPr>
            <a:spLocks noGrp="1" noChangeArrowheads="1"/>
          </p:cNvSpPr>
          <p:nvPr>
            <p:ph idx="1"/>
          </p:nvPr>
        </p:nvSpPr>
        <p:spPr/>
        <p:txBody>
          <a:bodyPr/>
          <a:lstStyle/>
          <a:p>
            <a:pPr eaLnBrk="1" hangingPunct="1"/>
            <a:r>
              <a:rPr lang="en-US" altLang="en-US" dirty="0"/>
              <a:t>Typical dense wires have ~ 0.2 </a:t>
            </a:r>
            <a:r>
              <a:rPr lang="en-US" altLang="en-US" dirty="0" err="1"/>
              <a:t>fF</a:t>
            </a:r>
            <a:r>
              <a:rPr lang="en-US" altLang="en-US" dirty="0"/>
              <a:t>/</a:t>
            </a:r>
            <a:r>
              <a:rPr lang="en-US" altLang="en-US" dirty="0">
                <a:latin typeface="Symbol" panose="05050102010706020507" pitchFamily="18" charset="2"/>
              </a:rPr>
              <a:t>m</a:t>
            </a:r>
            <a:r>
              <a:rPr lang="en-US" altLang="en-US" dirty="0"/>
              <a:t>m</a:t>
            </a:r>
          </a:p>
          <a:p>
            <a:pPr lvl="1" eaLnBrk="1" hangingPunct="1"/>
            <a:r>
              <a:rPr lang="en-US" altLang="en-US" dirty="0"/>
              <a:t>Compare to 1-2 </a:t>
            </a:r>
            <a:r>
              <a:rPr lang="en-US" altLang="en-US" dirty="0" err="1"/>
              <a:t>fF</a:t>
            </a:r>
            <a:r>
              <a:rPr lang="en-US" altLang="en-US" dirty="0"/>
              <a:t>/</a:t>
            </a:r>
            <a:r>
              <a:rPr lang="en-US" altLang="en-US" dirty="0">
                <a:latin typeface="Symbol" panose="05050102010706020507" pitchFamily="18" charset="2"/>
              </a:rPr>
              <a:t>m</a:t>
            </a:r>
            <a:r>
              <a:rPr lang="en-US" altLang="en-US" dirty="0"/>
              <a:t>m for gate capacitance</a:t>
            </a:r>
          </a:p>
        </p:txBody>
      </p:sp>
      <p:sp>
        <p:nvSpPr>
          <p:cNvPr id="410626" name="Rectangle 2">
            <a:extLst>
              <a:ext uri="{FF2B5EF4-FFF2-40B4-BE49-F238E27FC236}">
                <a16:creationId xmlns:a16="http://schemas.microsoft.com/office/drawing/2014/main" id="{DAE0DCB0-806F-C542-B444-AFDC34CB0E52}"/>
              </a:ext>
            </a:extLst>
          </p:cNvPr>
          <p:cNvSpPr>
            <a:spLocks noGrp="1" noChangeArrowheads="1"/>
          </p:cNvSpPr>
          <p:nvPr>
            <p:ph type="title"/>
          </p:nvPr>
        </p:nvSpPr>
        <p:spPr/>
        <p:txBody>
          <a:bodyPr/>
          <a:lstStyle/>
          <a:p>
            <a:pPr eaLnBrk="1" hangingPunct="1">
              <a:defRPr/>
            </a:pPr>
            <a:r>
              <a:rPr lang="en-US" dirty="0"/>
              <a:t>M2 Capacitance Data</a:t>
            </a:r>
          </a:p>
        </p:txBody>
      </p:sp>
      <p:graphicFrame>
        <p:nvGraphicFramePr>
          <p:cNvPr id="36869" name="Object 4">
            <a:extLst>
              <a:ext uri="{FF2B5EF4-FFF2-40B4-BE49-F238E27FC236}">
                <a16:creationId xmlns:a16="http://schemas.microsoft.com/office/drawing/2014/main" id="{E04A7A65-10BB-834F-8689-FB6CA6D4032E}"/>
              </a:ext>
            </a:extLst>
          </p:cNvPr>
          <p:cNvGraphicFramePr>
            <a:graphicFrameLocks noChangeAspect="1"/>
          </p:cNvGraphicFramePr>
          <p:nvPr>
            <p:extLst>
              <p:ext uri="{D42A27DB-BD31-4B8C-83A1-F6EECF244321}">
                <p14:modId xmlns:p14="http://schemas.microsoft.com/office/powerpoint/2010/main" val="3654545427"/>
              </p:ext>
            </p:extLst>
          </p:nvPr>
        </p:nvGraphicFramePr>
        <p:xfrm>
          <a:off x="4060825" y="1885122"/>
          <a:ext cx="4070350" cy="3697288"/>
        </p:xfrm>
        <a:graphic>
          <a:graphicData uri="http://schemas.openxmlformats.org/presentationml/2006/ole">
            <mc:AlternateContent xmlns:mc="http://schemas.openxmlformats.org/markup-compatibility/2006">
              <mc:Choice xmlns:v="urn:schemas-microsoft-com:vml" Requires="v">
                <p:oleObj name="VISIO" r:id="rId3" imgW="24434800" imgH="22174200" progId="Visio.Drawing.6">
                  <p:embed/>
                </p:oleObj>
              </mc:Choice>
              <mc:Fallback>
                <p:oleObj name="VISIO" r:id="rId3" imgW="24434800" imgH="22174200" progId="Visio.Drawing.6">
                  <p:embed/>
                  <p:pic>
                    <p:nvPicPr>
                      <p:cNvPr id="36869" name="Object 4">
                        <a:extLst>
                          <a:ext uri="{FF2B5EF4-FFF2-40B4-BE49-F238E27FC236}">
                            <a16:creationId xmlns:a16="http://schemas.microsoft.com/office/drawing/2014/main" id="{E04A7A65-10BB-834F-8689-FB6CA6D403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0825" y="1885122"/>
                        <a:ext cx="4070350" cy="369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419732419"/>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1027">
            <a:extLst>
              <a:ext uri="{FF2B5EF4-FFF2-40B4-BE49-F238E27FC236}">
                <a16:creationId xmlns:a16="http://schemas.microsoft.com/office/drawing/2014/main" id="{0DCBD30B-D5BC-584F-818B-C37C84CA8DA0}"/>
              </a:ext>
            </a:extLst>
          </p:cNvPr>
          <p:cNvSpPr>
            <a:spLocks noGrp="1" noChangeArrowheads="1"/>
          </p:cNvSpPr>
          <p:nvPr>
            <p:ph idx="1"/>
          </p:nvPr>
        </p:nvSpPr>
        <p:spPr/>
        <p:txBody>
          <a:bodyPr/>
          <a:lstStyle/>
          <a:p>
            <a:pPr eaLnBrk="1" hangingPunct="1"/>
            <a:r>
              <a:rPr lang="en-US" altLang="en-US" dirty="0"/>
              <a:t>Diffusion capacitance is very high (1-2 </a:t>
            </a:r>
            <a:r>
              <a:rPr lang="en-US" altLang="en-US" dirty="0" err="1"/>
              <a:t>fF</a:t>
            </a:r>
            <a:r>
              <a:rPr lang="en-US" altLang="en-US" dirty="0"/>
              <a:t>/</a:t>
            </a:r>
            <a:r>
              <a:rPr lang="en-US" altLang="en-US" dirty="0">
                <a:latin typeface="Symbol" panose="05050102010706020507" pitchFamily="18" charset="2"/>
              </a:rPr>
              <a:t>m</a:t>
            </a:r>
            <a:r>
              <a:rPr lang="en-US" altLang="en-US" dirty="0"/>
              <a:t>m)</a:t>
            </a:r>
          </a:p>
          <a:p>
            <a:pPr lvl="1" eaLnBrk="1" hangingPunct="1"/>
            <a:r>
              <a:rPr lang="en-US" altLang="en-US" dirty="0"/>
              <a:t>Comparable to gate capacitance</a:t>
            </a:r>
          </a:p>
          <a:p>
            <a:pPr lvl="1" eaLnBrk="1" hangingPunct="1"/>
            <a:r>
              <a:rPr lang="en-US" altLang="en-US" dirty="0"/>
              <a:t>Diffusion also has high resistance</a:t>
            </a:r>
          </a:p>
          <a:p>
            <a:pPr lvl="1" eaLnBrk="1" hangingPunct="1"/>
            <a:r>
              <a:rPr lang="en-US" altLang="en-US" dirty="0"/>
              <a:t>Avoid using diffusion </a:t>
            </a:r>
            <a:r>
              <a:rPr lang="en-US" altLang="en-US" i="1" dirty="0"/>
              <a:t>runners</a:t>
            </a:r>
            <a:r>
              <a:rPr lang="en-US" altLang="en-US" dirty="0"/>
              <a:t> for wires!</a:t>
            </a:r>
          </a:p>
          <a:p>
            <a:pPr eaLnBrk="1" hangingPunct="1"/>
            <a:r>
              <a:rPr lang="en-US" altLang="en-US" dirty="0"/>
              <a:t>Polysilicon has lower C but high R</a:t>
            </a:r>
          </a:p>
          <a:p>
            <a:pPr lvl="1" eaLnBrk="1" hangingPunct="1"/>
            <a:r>
              <a:rPr lang="en-US" altLang="en-US" dirty="0"/>
              <a:t>Use for transistor gates</a:t>
            </a:r>
          </a:p>
          <a:p>
            <a:pPr lvl="1" eaLnBrk="1" hangingPunct="1"/>
            <a:r>
              <a:rPr lang="en-US" altLang="en-US" dirty="0"/>
              <a:t>Occasionally for very short wires between gates</a:t>
            </a:r>
          </a:p>
        </p:txBody>
      </p:sp>
      <p:sp>
        <p:nvSpPr>
          <p:cNvPr id="414722" name="Rectangle 1026">
            <a:extLst>
              <a:ext uri="{FF2B5EF4-FFF2-40B4-BE49-F238E27FC236}">
                <a16:creationId xmlns:a16="http://schemas.microsoft.com/office/drawing/2014/main" id="{A8FD4389-252F-EA4E-97CE-535D02A7C4DD}"/>
              </a:ext>
            </a:extLst>
          </p:cNvPr>
          <p:cNvSpPr>
            <a:spLocks noGrp="1" noChangeArrowheads="1"/>
          </p:cNvSpPr>
          <p:nvPr>
            <p:ph type="title"/>
          </p:nvPr>
        </p:nvSpPr>
        <p:spPr/>
        <p:txBody>
          <a:bodyPr/>
          <a:lstStyle/>
          <a:p>
            <a:pPr eaLnBrk="1" hangingPunct="1">
              <a:defRPr/>
            </a:pPr>
            <a:r>
              <a:rPr lang="en-US" dirty="0"/>
              <a:t>Diffusion &amp; Polysilicon</a:t>
            </a:r>
          </a:p>
        </p:txBody>
      </p:sp>
    </p:spTree>
    <p:extLst>
      <p:ext uri="{BB962C8B-B14F-4D97-AF65-F5344CB8AC3E}">
        <p14:creationId xmlns:p14="http://schemas.microsoft.com/office/powerpoint/2010/main" val="3987325622"/>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a:extLst>
              <a:ext uri="{FF2B5EF4-FFF2-40B4-BE49-F238E27FC236}">
                <a16:creationId xmlns:a16="http://schemas.microsoft.com/office/drawing/2014/main" id="{6C97E784-427E-B844-9DB4-D39230DE2047}"/>
              </a:ext>
            </a:extLst>
          </p:cNvPr>
          <p:cNvSpPr>
            <a:spLocks noGrp="1" noChangeArrowheads="1"/>
          </p:cNvSpPr>
          <p:nvPr>
            <p:ph idx="1"/>
          </p:nvPr>
        </p:nvSpPr>
        <p:spPr/>
        <p:txBody>
          <a:bodyPr/>
          <a:lstStyle/>
          <a:p>
            <a:pPr eaLnBrk="1" hangingPunct="1"/>
            <a:r>
              <a:rPr lang="en-US" altLang="en-US" dirty="0"/>
              <a:t>Estimate the delay of a 10x inverter driving a 2x inverter at the end of the 1 mm wire.  Assume wire capacitance is 0.2 </a:t>
            </a:r>
            <a:r>
              <a:rPr lang="en-US" altLang="en-US" dirty="0" err="1"/>
              <a:t>fF</a:t>
            </a:r>
            <a:r>
              <a:rPr lang="en-US" altLang="en-US" dirty="0"/>
              <a:t>/</a:t>
            </a:r>
            <a:r>
              <a:rPr lang="en-US" altLang="en-US" sz="2800" dirty="0">
                <a:latin typeface="Calibri" panose="020F0502020204030204" pitchFamily="34" charset="0"/>
                <a:cs typeface="Calibri" panose="020F0502020204030204" pitchFamily="34" charset="0"/>
              </a:rPr>
              <a:t>µ</a:t>
            </a:r>
            <a:r>
              <a:rPr lang="en-US" altLang="en-US" dirty="0"/>
              <a:t>m and that a unit-sized inverter has R = 10 K</a:t>
            </a:r>
            <a:r>
              <a:rPr lang="el-GR" altLang="en-US" dirty="0">
                <a:latin typeface="Times New Roman" panose="02020603050405020304" pitchFamily="18" charset="0"/>
                <a:cs typeface="Times New Roman" panose="02020603050405020304" pitchFamily="18" charset="0"/>
              </a:rPr>
              <a:t>Ω</a:t>
            </a:r>
            <a:r>
              <a:rPr lang="en-US" altLang="en-US" dirty="0"/>
              <a:t> and C = 0.1 fF. </a:t>
            </a:r>
          </a:p>
          <a:p>
            <a:pPr eaLnBrk="1" hangingPunct="1"/>
            <a:endParaRPr lang="en-US" altLang="en-US" dirty="0"/>
          </a:p>
          <a:p>
            <a:pPr lvl="1"/>
            <a:r>
              <a:rPr lang="en-US" altLang="en-US" sz="1800" dirty="0"/>
              <a:t>t</a:t>
            </a:r>
            <a:r>
              <a:rPr lang="en-US" altLang="en-US" sz="1800" baseline="-25000" dirty="0"/>
              <a:t>pd</a:t>
            </a:r>
            <a:r>
              <a:rPr lang="en-US" altLang="en-US" sz="1800" dirty="0"/>
              <a:t> = (1000 </a:t>
            </a:r>
            <a:r>
              <a:rPr lang="el-GR" altLang="en-US" sz="1800" dirty="0">
                <a:latin typeface="Times New Roman" panose="02020603050405020304" pitchFamily="18" charset="0"/>
                <a:cs typeface="Times New Roman" panose="02020603050405020304" pitchFamily="18" charset="0"/>
              </a:rPr>
              <a:t>Ω</a:t>
            </a:r>
            <a:r>
              <a:rPr lang="en-US" altLang="en-US" sz="1800" dirty="0"/>
              <a:t> )(100 fF) + (1000 </a:t>
            </a:r>
            <a:r>
              <a:rPr lang="el-GR" altLang="en-US" sz="1800" dirty="0">
                <a:latin typeface="Times New Roman" panose="02020603050405020304" pitchFamily="18" charset="0"/>
                <a:cs typeface="Times New Roman" panose="02020603050405020304" pitchFamily="18" charset="0"/>
              </a:rPr>
              <a:t>Ω</a:t>
            </a:r>
            <a:r>
              <a:rPr lang="en-US" altLang="en-US" sz="1800" dirty="0"/>
              <a:t> + 800 </a:t>
            </a:r>
            <a:r>
              <a:rPr lang="el-GR" altLang="en-US" sz="1800" dirty="0">
                <a:latin typeface="Times New Roman" panose="02020603050405020304" pitchFamily="18" charset="0"/>
                <a:cs typeface="Times New Roman" panose="02020603050405020304" pitchFamily="18" charset="0"/>
              </a:rPr>
              <a:t>Ω</a:t>
            </a:r>
            <a:r>
              <a:rPr lang="en-US" altLang="en-US" sz="1800" dirty="0"/>
              <a:t>)(100 </a:t>
            </a:r>
            <a:r>
              <a:rPr lang="en-US" altLang="en-US" sz="1800" dirty="0" err="1"/>
              <a:t>fF</a:t>
            </a:r>
            <a:r>
              <a:rPr lang="en-US" altLang="en-US" sz="1800" dirty="0"/>
              <a:t> + 0.6 fF) = 281 ps</a:t>
            </a:r>
          </a:p>
        </p:txBody>
      </p:sp>
      <p:sp>
        <p:nvSpPr>
          <p:cNvPr id="431106" name="Rectangle 2">
            <a:extLst>
              <a:ext uri="{FF2B5EF4-FFF2-40B4-BE49-F238E27FC236}">
                <a16:creationId xmlns:a16="http://schemas.microsoft.com/office/drawing/2014/main" id="{29789071-1E3D-0F4E-94A7-890684632377}"/>
              </a:ext>
            </a:extLst>
          </p:cNvPr>
          <p:cNvSpPr>
            <a:spLocks noGrp="1" noChangeArrowheads="1"/>
          </p:cNvSpPr>
          <p:nvPr>
            <p:ph type="title"/>
          </p:nvPr>
        </p:nvSpPr>
        <p:spPr/>
        <p:txBody>
          <a:bodyPr/>
          <a:lstStyle/>
          <a:p>
            <a:pPr eaLnBrk="1" hangingPunct="1">
              <a:defRPr/>
            </a:pPr>
            <a:r>
              <a:rPr lang="en-US" dirty="0"/>
              <a:t>Wire RC Delay</a:t>
            </a:r>
          </a:p>
        </p:txBody>
      </p:sp>
      <p:pic>
        <p:nvPicPr>
          <p:cNvPr id="4" name="Picture 3" descr="A close up of a logo&#10;&#10;Description automatically generated">
            <a:extLst>
              <a:ext uri="{FF2B5EF4-FFF2-40B4-BE49-F238E27FC236}">
                <a16:creationId xmlns:a16="http://schemas.microsoft.com/office/drawing/2014/main" id="{97F67632-FD53-47A6-80D4-9700DE9418CD}"/>
              </a:ext>
            </a:extLst>
          </p:cNvPr>
          <p:cNvPicPr>
            <a:picLocks noChangeAspect="1"/>
          </p:cNvPicPr>
          <p:nvPr/>
        </p:nvPicPr>
        <p:blipFill>
          <a:blip r:embed="rId3"/>
          <a:stretch>
            <a:fillRect/>
          </a:stretch>
        </p:blipFill>
        <p:spPr>
          <a:xfrm>
            <a:off x="3406476" y="3486361"/>
            <a:ext cx="6369648" cy="2009978"/>
          </a:xfrm>
          <a:prstGeom prst="rect">
            <a:avLst/>
          </a:prstGeom>
        </p:spPr>
      </p:pic>
    </p:spTree>
    <p:extLst>
      <p:ext uri="{BB962C8B-B14F-4D97-AF65-F5344CB8AC3E}">
        <p14:creationId xmlns:p14="http://schemas.microsoft.com/office/powerpoint/2010/main" val="1696435342"/>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18893A3C-ECEB-EB40-AC7D-88BE5EA3D727}"/>
              </a:ext>
            </a:extLst>
          </p:cNvPr>
          <p:cNvSpPr>
            <a:spLocks noGrp="1" noChangeArrowheads="1"/>
          </p:cNvSpPr>
          <p:nvPr>
            <p:ph idx="1"/>
          </p:nvPr>
        </p:nvSpPr>
        <p:spPr/>
        <p:txBody>
          <a:bodyPr/>
          <a:lstStyle/>
          <a:p>
            <a:pPr marL="0" indent="0">
              <a:buNone/>
            </a:pPr>
            <a:r>
              <a:rPr lang="en-US" altLang="en-US" dirty="0">
                <a:solidFill>
                  <a:srgbClr val="000000"/>
                </a:solidFill>
                <a:ea typeface="ＭＳ Ｐゴシック" panose="020B0600070205080204" pitchFamily="34" charset="-128"/>
              </a:rPr>
              <a:t>At the end of this lecture, you should be able to:</a:t>
            </a:r>
          </a:p>
          <a:p>
            <a:pPr lvl="0"/>
            <a:r>
              <a:rPr lang="en-US" dirty="0">
                <a:solidFill>
                  <a:srgbClr val="000000"/>
                </a:solidFill>
                <a:ea typeface="ＭＳ Ｐゴシック" panose="020B0600070205080204" pitchFamily="34" charset="-128"/>
                <a:cs typeface="+mn-cs"/>
              </a:rPr>
              <a:t>Use lumped element models to estimate the resistance and capacitance of on-chip wires.</a:t>
            </a:r>
            <a:endParaRPr lang="en-GB" dirty="0">
              <a:solidFill>
                <a:srgbClr val="000000"/>
              </a:solidFill>
              <a:ea typeface="ＭＳ Ｐゴシック" panose="020B0600070205080204" pitchFamily="34" charset="-128"/>
              <a:cs typeface="+mn-cs"/>
            </a:endParaRPr>
          </a:p>
          <a:p>
            <a:pPr lvl="0"/>
            <a:r>
              <a:rPr lang="en-US" dirty="0">
                <a:solidFill>
                  <a:srgbClr val="000000"/>
                </a:solidFill>
                <a:ea typeface="ＭＳ Ｐゴシック" panose="020B0600070205080204" pitchFamily="34" charset="-128"/>
                <a:cs typeface="+mn-cs"/>
              </a:rPr>
              <a:t>Describe the issues of diffusion barrier resistance and dishing with copper wire and their effect on the overall resistance of the wire.</a:t>
            </a:r>
            <a:r>
              <a:rPr lang="en-GB" dirty="0">
                <a:solidFill>
                  <a:srgbClr val="000000"/>
                </a:solidFill>
                <a:ea typeface="ＭＳ Ｐゴシック" panose="020B0600070205080204" pitchFamily="34" charset="-128"/>
                <a:cs typeface="+mn-cs"/>
              </a:rPr>
              <a:t>  </a:t>
            </a:r>
          </a:p>
          <a:p>
            <a:pPr lvl="0"/>
            <a:r>
              <a:rPr lang="en-GB" dirty="0">
                <a:solidFill>
                  <a:srgbClr val="000000"/>
                </a:solidFill>
                <a:ea typeface="ＭＳ Ｐゴシック" panose="020B0600070205080204" pitchFamily="34" charset="-128"/>
                <a:cs typeface="+mn-cs"/>
              </a:rPr>
              <a:t>Use equations and diagrams to describe wire resistance and capacitance.</a:t>
            </a:r>
          </a:p>
          <a:p>
            <a:pPr lvl="0"/>
            <a:r>
              <a:rPr lang="en-US" dirty="0">
                <a:solidFill>
                  <a:srgbClr val="000000"/>
                </a:solidFill>
                <a:ea typeface="ＭＳ Ｐゴシック" panose="020B0600070205080204" pitchFamily="34" charset="-128"/>
                <a:cs typeface="+mn-cs"/>
              </a:rPr>
              <a:t>Describe crosstalk and its effects on nearby wires.</a:t>
            </a:r>
            <a:endParaRPr lang="en-GB" dirty="0">
              <a:solidFill>
                <a:srgbClr val="000000"/>
              </a:solidFill>
              <a:ea typeface="ＭＳ Ｐゴシック" panose="020B0600070205080204" pitchFamily="34" charset="-128"/>
              <a:cs typeface="+mn-cs"/>
            </a:endParaRPr>
          </a:p>
          <a:p>
            <a:r>
              <a:rPr lang="en-US" dirty="0">
                <a:solidFill>
                  <a:srgbClr val="000000"/>
                </a:solidFill>
                <a:ea typeface="ＭＳ Ｐゴシック" panose="020B0600070205080204" pitchFamily="34" charset="-128"/>
                <a:cs typeface="+mn-cs"/>
              </a:rPr>
              <a:t>Optimize wire delay, power, and crosstalk using width, spacing, shielding, and repeaters.</a:t>
            </a:r>
            <a:r>
              <a:rPr lang="en-GB" dirty="0">
                <a:solidFill>
                  <a:srgbClr val="000000"/>
                </a:solidFill>
                <a:ea typeface="ＭＳ Ｐゴシック" panose="020B0600070205080204" pitchFamily="34" charset="-128"/>
                <a:cs typeface="+mn-cs"/>
              </a:rPr>
              <a:t>  </a:t>
            </a:r>
            <a:endParaRPr lang="en-US" dirty="0">
              <a:solidFill>
                <a:srgbClr val="000000"/>
              </a:solidFill>
              <a:ea typeface="ＭＳ Ｐゴシック" panose="020B0600070205080204" pitchFamily="34" charset="-128"/>
              <a:cs typeface="+mn-cs"/>
            </a:endParaRPr>
          </a:p>
          <a:p>
            <a:endParaRPr lang="en-US" dirty="0">
              <a:solidFill>
                <a:srgbClr val="000000"/>
              </a:solidFill>
              <a:ea typeface="ＭＳ Ｐゴシック" panose="020B0600070205080204" pitchFamily="34" charset="-128"/>
              <a:cs typeface="+mn-cs"/>
            </a:endParaRPr>
          </a:p>
          <a:p>
            <a:endParaRPr lang="en-US" dirty="0">
              <a:solidFill>
                <a:srgbClr val="000000"/>
              </a:solidFill>
              <a:ea typeface="ＭＳ Ｐゴシック" panose="020B0600070205080204" pitchFamily="34" charset="-128"/>
              <a:cs typeface="+mn-cs"/>
            </a:endParaRPr>
          </a:p>
          <a:p>
            <a:endParaRPr lang="en-US" dirty="0">
              <a:solidFill>
                <a:srgbClr val="000000"/>
              </a:solidFill>
              <a:cs typeface="+mn-cs"/>
            </a:endParaRPr>
          </a:p>
          <a:p>
            <a:pPr eaLnBrk="1" hangingPunct="1">
              <a:buFont typeface="Wingdings" charset="0"/>
              <a:buChar char="q"/>
              <a:defRPr/>
            </a:pPr>
            <a:endParaRPr lang="en-US" dirty="0">
              <a:solidFill>
                <a:srgbClr val="000000"/>
              </a:solidFill>
              <a:cs typeface="+mn-cs"/>
            </a:endParaRPr>
          </a:p>
        </p:txBody>
      </p:sp>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Tree>
    <p:extLst>
      <p:ext uri="{BB962C8B-B14F-4D97-AF65-F5344CB8AC3E}">
        <p14:creationId xmlns:p14="http://schemas.microsoft.com/office/powerpoint/2010/main" val="1356984665"/>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a:extLst>
              <a:ext uri="{FF2B5EF4-FFF2-40B4-BE49-F238E27FC236}">
                <a16:creationId xmlns:a16="http://schemas.microsoft.com/office/drawing/2014/main" id="{2AE62BB9-5531-2B42-8F99-A5CD5149DD46}"/>
              </a:ext>
            </a:extLst>
          </p:cNvPr>
          <p:cNvSpPr>
            <a:spLocks noGrp="1" noChangeArrowheads="1"/>
          </p:cNvSpPr>
          <p:nvPr>
            <p:ph idx="1"/>
          </p:nvPr>
        </p:nvSpPr>
        <p:spPr/>
        <p:txBody>
          <a:bodyPr/>
          <a:lstStyle/>
          <a:p>
            <a:pPr>
              <a:defRPr/>
            </a:pPr>
            <a:r>
              <a:rPr lang="en-US" dirty="0"/>
              <a:t>Estimate the energy per unit length to send a bit of information (one rising and one falling transition) in a CMOS process.</a:t>
            </a:r>
          </a:p>
          <a:p>
            <a:pPr>
              <a:defRPr/>
            </a:pPr>
            <a:endParaRPr lang="en-US" dirty="0"/>
          </a:p>
          <a:p>
            <a:pPr>
              <a:defRPr/>
            </a:pPr>
            <a:r>
              <a:rPr lang="en-US" dirty="0"/>
              <a:t>E = (0.2 pF/mm)(1.0 V)</a:t>
            </a:r>
            <a:r>
              <a:rPr lang="en-US" baseline="30000" dirty="0"/>
              <a:t>2</a:t>
            </a:r>
            <a:r>
              <a:rPr lang="en-US" dirty="0"/>
              <a:t> 	= 0.2 pJ/bit/mm</a:t>
            </a:r>
          </a:p>
          <a:p>
            <a:pPr lvl="1" eaLnBrk="1" hangingPunct="1">
              <a:buFontTx/>
              <a:buNone/>
              <a:defRPr/>
            </a:pPr>
            <a:r>
              <a:rPr lang="en-US" dirty="0"/>
              <a:t>					</a:t>
            </a:r>
            <a:r>
              <a:rPr lang="en-US" sz="2400" dirty="0">
                <a:solidFill>
                  <a:schemeClr val="tx2"/>
                </a:solidFill>
              </a:rPr>
              <a:t>= 0.2 mW/Gbps/mm</a:t>
            </a:r>
          </a:p>
        </p:txBody>
      </p:sp>
      <p:sp>
        <p:nvSpPr>
          <p:cNvPr id="495618" name="Rectangle 2">
            <a:extLst>
              <a:ext uri="{FF2B5EF4-FFF2-40B4-BE49-F238E27FC236}">
                <a16:creationId xmlns:a16="http://schemas.microsoft.com/office/drawing/2014/main" id="{AE9FEDB8-A34F-7C48-A07B-1C783D89DAB8}"/>
              </a:ext>
            </a:extLst>
          </p:cNvPr>
          <p:cNvSpPr>
            <a:spLocks noGrp="1" noChangeArrowheads="1"/>
          </p:cNvSpPr>
          <p:nvPr>
            <p:ph type="title"/>
          </p:nvPr>
        </p:nvSpPr>
        <p:spPr/>
        <p:txBody>
          <a:bodyPr/>
          <a:lstStyle/>
          <a:p>
            <a:pPr eaLnBrk="1" hangingPunct="1">
              <a:defRPr/>
            </a:pPr>
            <a:r>
              <a:rPr lang="en-US" sz="4000" dirty="0"/>
              <a:t>Wire Energy</a:t>
            </a:r>
          </a:p>
        </p:txBody>
      </p:sp>
    </p:spTree>
    <p:extLst>
      <p:ext uri="{BB962C8B-B14F-4D97-AF65-F5344CB8AC3E}">
        <p14:creationId xmlns:p14="http://schemas.microsoft.com/office/powerpoint/2010/main" val="2647977935"/>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3">
            <a:extLst>
              <a:ext uri="{FF2B5EF4-FFF2-40B4-BE49-F238E27FC236}">
                <a16:creationId xmlns:a16="http://schemas.microsoft.com/office/drawing/2014/main" id="{41CB0BC3-FD83-6C4D-B844-5EF023107BEC}"/>
              </a:ext>
            </a:extLst>
          </p:cNvPr>
          <p:cNvSpPr>
            <a:spLocks noGrp="1" noChangeArrowheads="1"/>
          </p:cNvSpPr>
          <p:nvPr>
            <p:ph idx="1"/>
          </p:nvPr>
        </p:nvSpPr>
        <p:spPr/>
        <p:txBody>
          <a:bodyPr/>
          <a:lstStyle/>
          <a:p>
            <a:pPr>
              <a:defRPr/>
            </a:pPr>
            <a:r>
              <a:rPr lang="en-US" dirty="0"/>
              <a:t>A capacitor does not like to change its voltage instantaneously.</a:t>
            </a:r>
          </a:p>
          <a:p>
            <a:pPr>
              <a:defRPr/>
            </a:pPr>
            <a:r>
              <a:rPr lang="en-US" dirty="0"/>
              <a:t>A wire has high capacitance to its neighbor.</a:t>
            </a:r>
          </a:p>
          <a:p>
            <a:pPr lvl="1" eaLnBrk="1" hangingPunct="1">
              <a:defRPr/>
            </a:pPr>
            <a:r>
              <a:rPr lang="en-US" dirty="0"/>
              <a:t>When the neighbor switches from 1-&gt; 0 or 0-&gt;1, the wire tends to switch too.</a:t>
            </a:r>
          </a:p>
          <a:p>
            <a:pPr lvl="1" eaLnBrk="1" hangingPunct="1">
              <a:defRPr/>
            </a:pPr>
            <a:r>
              <a:rPr lang="en-US" dirty="0"/>
              <a:t>Called capacitive </a:t>
            </a:r>
            <a:r>
              <a:rPr lang="en-US" i="1" dirty="0"/>
              <a:t>coupling</a:t>
            </a:r>
            <a:r>
              <a:rPr lang="en-US" dirty="0"/>
              <a:t> or </a:t>
            </a:r>
            <a:r>
              <a:rPr lang="en-US" i="1" dirty="0"/>
              <a:t>cross talk</a:t>
            </a:r>
            <a:r>
              <a:rPr lang="en-US" dirty="0"/>
              <a:t>.</a:t>
            </a:r>
          </a:p>
          <a:p>
            <a:pPr>
              <a:defRPr/>
            </a:pPr>
            <a:r>
              <a:rPr lang="en-US" dirty="0"/>
              <a:t>Cross talk effects</a:t>
            </a:r>
          </a:p>
          <a:p>
            <a:pPr lvl="1" eaLnBrk="1" hangingPunct="1">
              <a:defRPr/>
            </a:pPr>
            <a:r>
              <a:rPr lang="en-US" dirty="0"/>
              <a:t>Noise on nonswitching wires</a:t>
            </a:r>
          </a:p>
          <a:p>
            <a:pPr lvl="1" eaLnBrk="1" hangingPunct="1">
              <a:defRPr/>
            </a:pPr>
            <a:r>
              <a:rPr lang="en-US" dirty="0"/>
              <a:t>Increased delay on switching wires</a:t>
            </a:r>
          </a:p>
        </p:txBody>
      </p:sp>
      <p:sp>
        <p:nvSpPr>
          <p:cNvPr id="399362" name="Rectangle 2">
            <a:extLst>
              <a:ext uri="{FF2B5EF4-FFF2-40B4-BE49-F238E27FC236}">
                <a16:creationId xmlns:a16="http://schemas.microsoft.com/office/drawing/2014/main" id="{2D81F349-D7B8-CA4D-98E2-A03A2B2A0718}"/>
              </a:ext>
            </a:extLst>
          </p:cNvPr>
          <p:cNvSpPr>
            <a:spLocks noGrp="1" noChangeArrowheads="1"/>
          </p:cNvSpPr>
          <p:nvPr>
            <p:ph type="title"/>
          </p:nvPr>
        </p:nvSpPr>
        <p:spPr/>
        <p:txBody>
          <a:bodyPr/>
          <a:lstStyle/>
          <a:p>
            <a:pPr>
              <a:defRPr/>
            </a:pPr>
            <a:r>
              <a:rPr lang="en-US" dirty="0"/>
              <a:t>Cross talk</a:t>
            </a:r>
          </a:p>
        </p:txBody>
      </p:sp>
      <p:pic>
        <p:nvPicPr>
          <p:cNvPr id="3" name="Picture 2" descr="A close up of a logo&#10;&#10;Description generated with very high confidence">
            <a:extLst>
              <a:ext uri="{FF2B5EF4-FFF2-40B4-BE49-F238E27FC236}">
                <a16:creationId xmlns:a16="http://schemas.microsoft.com/office/drawing/2014/main" id="{57D05F18-D0F2-4925-A745-992770336EF1}"/>
              </a:ext>
            </a:extLst>
          </p:cNvPr>
          <p:cNvPicPr>
            <a:picLocks noChangeAspect="1"/>
          </p:cNvPicPr>
          <p:nvPr/>
        </p:nvPicPr>
        <p:blipFill>
          <a:blip r:embed="rId3"/>
          <a:stretch>
            <a:fillRect/>
          </a:stretch>
        </p:blipFill>
        <p:spPr>
          <a:xfrm>
            <a:off x="6096000" y="3429000"/>
            <a:ext cx="4108872" cy="1288692"/>
          </a:xfrm>
          <a:prstGeom prst="rect">
            <a:avLst/>
          </a:prstGeom>
        </p:spPr>
      </p:pic>
    </p:spTree>
    <p:extLst>
      <p:ext uri="{BB962C8B-B14F-4D97-AF65-F5344CB8AC3E}">
        <p14:creationId xmlns:p14="http://schemas.microsoft.com/office/powerpoint/2010/main" val="3495131571"/>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3" name="Rectangle 3">
            <a:extLst>
              <a:ext uri="{FF2B5EF4-FFF2-40B4-BE49-F238E27FC236}">
                <a16:creationId xmlns:a16="http://schemas.microsoft.com/office/drawing/2014/main" id="{F98D3427-1217-534C-91FE-639F10D87FB1}"/>
              </a:ext>
            </a:extLst>
          </p:cNvPr>
          <p:cNvSpPr>
            <a:spLocks noGrp="1" noChangeArrowheads="1"/>
          </p:cNvSpPr>
          <p:nvPr>
            <p:ph idx="1"/>
          </p:nvPr>
        </p:nvSpPr>
        <p:spPr>
          <a:xfrm>
            <a:off x="533400" y="1143000"/>
            <a:ext cx="8153400" cy="4572000"/>
          </a:xfrm>
        </p:spPr>
        <p:txBody>
          <a:bodyPr/>
          <a:lstStyle/>
          <a:p>
            <a:pPr>
              <a:defRPr/>
            </a:pPr>
            <a:r>
              <a:rPr lang="en-US" dirty="0"/>
              <a:t>Assume layers above and below on average are quiet</a:t>
            </a:r>
          </a:p>
          <a:p>
            <a:pPr lvl="1" eaLnBrk="1" hangingPunct="1">
              <a:defRPr/>
            </a:pPr>
            <a:r>
              <a:rPr lang="en-US" dirty="0"/>
              <a:t>Second terminal of capacitor can be ignored</a:t>
            </a:r>
          </a:p>
          <a:p>
            <a:pPr lvl="1" eaLnBrk="1" hangingPunct="1">
              <a:defRPr/>
            </a:pPr>
            <a:r>
              <a:rPr lang="en-US" dirty="0"/>
              <a:t>Model as C</a:t>
            </a:r>
            <a:r>
              <a:rPr lang="en-US" baseline="-25000" dirty="0"/>
              <a:t>gnd</a:t>
            </a:r>
            <a:r>
              <a:rPr lang="en-US" dirty="0"/>
              <a:t> = C</a:t>
            </a:r>
            <a:r>
              <a:rPr lang="en-US" baseline="-25000" dirty="0"/>
              <a:t>top</a:t>
            </a:r>
            <a:r>
              <a:rPr lang="en-US" dirty="0"/>
              <a:t> + C</a:t>
            </a:r>
            <a:r>
              <a:rPr lang="en-US" baseline="-25000" dirty="0"/>
              <a:t>bot</a:t>
            </a:r>
          </a:p>
          <a:p>
            <a:pPr>
              <a:defRPr/>
            </a:pPr>
            <a:r>
              <a:rPr lang="en-US" dirty="0"/>
              <a:t>Effective C</a:t>
            </a:r>
            <a:r>
              <a:rPr lang="en-US" baseline="-25000" dirty="0"/>
              <a:t>adj</a:t>
            </a:r>
            <a:r>
              <a:rPr lang="en-US" dirty="0"/>
              <a:t> depends on behavior of neighbors</a:t>
            </a:r>
          </a:p>
          <a:p>
            <a:pPr lvl="1" eaLnBrk="1" hangingPunct="1">
              <a:defRPr/>
            </a:pPr>
            <a:r>
              <a:rPr lang="en-US" i="1" dirty="0"/>
              <a:t>Miller effect</a:t>
            </a:r>
          </a:p>
        </p:txBody>
      </p:sp>
      <p:sp>
        <p:nvSpPr>
          <p:cNvPr id="419842" name="Rectangle 2">
            <a:extLst>
              <a:ext uri="{FF2B5EF4-FFF2-40B4-BE49-F238E27FC236}">
                <a16:creationId xmlns:a16="http://schemas.microsoft.com/office/drawing/2014/main" id="{C3C7D4E5-0BE5-5B44-95B1-3AC0EC5489A2}"/>
              </a:ext>
            </a:extLst>
          </p:cNvPr>
          <p:cNvSpPr>
            <a:spLocks noGrp="1" noChangeArrowheads="1"/>
          </p:cNvSpPr>
          <p:nvPr>
            <p:ph type="title"/>
          </p:nvPr>
        </p:nvSpPr>
        <p:spPr/>
        <p:txBody>
          <a:bodyPr/>
          <a:lstStyle/>
          <a:p>
            <a:pPr eaLnBrk="1" hangingPunct="1">
              <a:defRPr/>
            </a:pPr>
            <a:r>
              <a:rPr lang="en-US" dirty="0"/>
              <a:t>Cross talk Delay</a:t>
            </a:r>
          </a:p>
        </p:txBody>
      </p:sp>
      <p:graphicFrame>
        <p:nvGraphicFramePr>
          <p:cNvPr id="419845" name="Group 5">
            <a:extLst>
              <a:ext uri="{FF2B5EF4-FFF2-40B4-BE49-F238E27FC236}">
                <a16:creationId xmlns:a16="http://schemas.microsoft.com/office/drawing/2014/main" id="{D7256D1D-5A1C-7D45-95D2-ABAED05AEC12}"/>
              </a:ext>
            </a:extLst>
          </p:cNvPr>
          <p:cNvGraphicFramePr>
            <a:graphicFrameLocks noGrp="1"/>
          </p:cNvGraphicFramePr>
          <p:nvPr>
            <p:extLst>
              <p:ext uri="{D42A27DB-BD31-4B8C-83A1-F6EECF244321}">
                <p14:modId xmlns:p14="http://schemas.microsoft.com/office/powerpoint/2010/main" val="442092079"/>
              </p:ext>
            </p:extLst>
          </p:nvPr>
        </p:nvGraphicFramePr>
        <p:xfrm>
          <a:off x="2683565" y="3694984"/>
          <a:ext cx="5791200" cy="1584960"/>
        </p:xfrm>
        <a:graphic>
          <a:graphicData uri="http://schemas.openxmlformats.org/drawingml/2006/table">
            <a:tbl>
              <a:tblPr/>
              <a:tblGrid>
                <a:gridCol w="2708275">
                  <a:extLst>
                    <a:ext uri="{9D8B030D-6E8A-4147-A177-3AD203B41FA5}">
                      <a16:colId xmlns:a16="http://schemas.microsoft.com/office/drawing/2014/main" val="119278693"/>
                    </a:ext>
                  </a:extLst>
                </a:gridCol>
                <a:gridCol w="752475">
                  <a:extLst>
                    <a:ext uri="{9D8B030D-6E8A-4147-A177-3AD203B41FA5}">
                      <a16:colId xmlns:a16="http://schemas.microsoft.com/office/drawing/2014/main" val="447418267"/>
                    </a:ext>
                  </a:extLst>
                </a:gridCol>
                <a:gridCol w="1581150">
                  <a:extLst>
                    <a:ext uri="{9D8B030D-6E8A-4147-A177-3AD203B41FA5}">
                      <a16:colId xmlns:a16="http://schemas.microsoft.com/office/drawing/2014/main" val="241595997"/>
                    </a:ext>
                  </a:extLst>
                </a:gridCol>
                <a:gridCol w="749300">
                  <a:extLst>
                    <a:ext uri="{9D8B030D-6E8A-4147-A177-3AD203B41FA5}">
                      <a16:colId xmlns:a16="http://schemas.microsoft.com/office/drawing/2014/main" val="422999073"/>
                    </a:ext>
                  </a:extLst>
                </a:gridCol>
              </a:tblGrid>
              <a:tr h="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1" i="0" u="none" strike="noStrike" cap="none" normalizeH="0" baseline="0" dirty="0">
                          <a:ln>
                            <a:noFill/>
                          </a:ln>
                          <a:solidFill>
                            <a:schemeClr val="tx1"/>
                          </a:solidFill>
                          <a:effectLst/>
                          <a:latin typeface="Symbol" pitchFamily="18" charset="2"/>
                        </a:rPr>
                        <a:t>D</a:t>
                      </a:r>
                      <a:r>
                        <a:rPr kumimoji="0" lang="en-US" altLang="en-US" sz="20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a:t>
                      </a:r>
                      <a:r>
                        <a:rPr kumimoji="0" lang="en-US" altLang="en-US" sz="2000" b="1"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eff(A)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MCF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2960809"/>
                  </a:ext>
                </a:extLst>
              </a:tr>
              <a:tr h="27940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Constant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0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a:t>
                      </a:r>
                      <a:r>
                        <a:rPr kumimoji="0" lang="en-US" altLang="en-US" sz="20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gnd</a:t>
                      </a: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 C</a:t>
                      </a:r>
                      <a:r>
                        <a:rPr kumimoji="0" lang="en-US" altLang="en-US" sz="20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adj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4240157"/>
                  </a:ext>
                </a:extLst>
              </a:tr>
              <a:tr h="27940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Switching with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a:t>
                      </a:r>
                      <a:r>
                        <a:rPr kumimoji="0" lang="en-US" altLang="en-US" sz="20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255148"/>
                  </a:ext>
                </a:extLst>
              </a:tr>
              <a:tr h="279400">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Switching opposite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2V</a:t>
                      </a:r>
                      <a:r>
                        <a:rPr kumimoji="0" lang="en-US" altLang="en-US" sz="20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a:t>
                      </a:r>
                      <a:r>
                        <a:rPr kumimoji="0" lang="en-US" altLang="en-US" sz="20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gnd</a:t>
                      </a: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+ 2 C</a:t>
                      </a:r>
                      <a:r>
                        <a:rPr kumimoji="0" lang="en-US" altLang="en-US" sz="20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adj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1201023"/>
                  </a:ext>
                </a:extLst>
              </a:tr>
            </a:tbl>
          </a:graphicData>
        </a:graphic>
      </p:graphicFrame>
      <p:sp>
        <p:nvSpPr>
          <p:cNvPr id="419872" name="Rectangle 32">
            <a:extLst>
              <a:ext uri="{FF2B5EF4-FFF2-40B4-BE49-F238E27FC236}">
                <a16:creationId xmlns:a16="http://schemas.microsoft.com/office/drawing/2014/main" id="{CEB7DA07-500F-A74A-AA15-D9B4A953BA6F}"/>
              </a:ext>
            </a:extLst>
          </p:cNvPr>
          <p:cNvSpPr>
            <a:spLocks noChangeArrowheads="1"/>
          </p:cNvSpPr>
          <p:nvPr/>
        </p:nvSpPr>
        <p:spPr bwMode="auto">
          <a:xfrm>
            <a:off x="5426765" y="4167422"/>
            <a:ext cx="685800" cy="304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19873" name="Rectangle 33">
            <a:extLst>
              <a:ext uri="{FF2B5EF4-FFF2-40B4-BE49-F238E27FC236}">
                <a16:creationId xmlns:a16="http://schemas.microsoft.com/office/drawing/2014/main" id="{8863566D-4975-BF48-832D-AC91F394E38B}"/>
              </a:ext>
            </a:extLst>
          </p:cNvPr>
          <p:cNvSpPr>
            <a:spLocks noChangeArrowheads="1"/>
          </p:cNvSpPr>
          <p:nvPr/>
        </p:nvSpPr>
        <p:spPr bwMode="auto">
          <a:xfrm>
            <a:off x="6188765" y="4152183"/>
            <a:ext cx="1524000" cy="304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19874" name="Rectangle 34">
            <a:extLst>
              <a:ext uri="{FF2B5EF4-FFF2-40B4-BE49-F238E27FC236}">
                <a16:creationId xmlns:a16="http://schemas.microsoft.com/office/drawing/2014/main" id="{A8911ADB-21C5-864A-B9C1-D66CD2F2B7E3}"/>
              </a:ext>
            </a:extLst>
          </p:cNvPr>
          <p:cNvSpPr>
            <a:spLocks noChangeArrowheads="1"/>
          </p:cNvSpPr>
          <p:nvPr/>
        </p:nvSpPr>
        <p:spPr bwMode="auto">
          <a:xfrm>
            <a:off x="7788965" y="4152183"/>
            <a:ext cx="609600" cy="304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19875" name="Rectangle 35">
            <a:extLst>
              <a:ext uri="{FF2B5EF4-FFF2-40B4-BE49-F238E27FC236}">
                <a16:creationId xmlns:a16="http://schemas.microsoft.com/office/drawing/2014/main" id="{EBA0A2E1-B549-C241-BEBA-DF59FDC42151}"/>
              </a:ext>
            </a:extLst>
          </p:cNvPr>
          <p:cNvSpPr>
            <a:spLocks noChangeArrowheads="1"/>
          </p:cNvSpPr>
          <p:nvPr/>
        </p:nvSpPr>
        <p:spPr bwMode="auto">
          <a:xfrm>
            <a:off x="5426765" y="4533183"/>
            <a:ext cx="685800" cy="304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19876" name="Rectangle 36">
            <a:extLst>
              <a:ext uri="{FF2B5EF4-FFF2-40B4-BE49-F238E27FC236}">
                <a16:creationId xmlns:a16="http://schemas.microsoft.com/office/drawing/2014/main" id="{9F9AD7E6-5610-564A-A739-66A7D22D72EE}"/>
              </a:ext>
            </a:extLst>
          </p:cNvPr>
          <p:cNvSpPr>
            <a:spLocks noChangeArrowheads="1"/>
          </p:cNvSpPr>
          <p:nvPr/>
        </p:nvSpPr>
        <p:spPr bwMode="auto">
          <a:xfrm>
            <a:off x="6188765" y="4533183"/>
            <a:ext cx="1524000" cy="304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19877" name="Rectangle 37">
            <a:extLst>
              <a:ext uri="{FF2B5EF4-FFF2-40B4-BE49-F238E27FC236}">
                <a16:creationId xmlns:a16="http://schemas.microsoft.com/office/drawing/2014/main" id="{D2455133-D13A-104A-B422-0353A1DA603A}"/>
              </a:ext>
            </a:extLst>
          </p:cNvPr>
          <p:cNvSpPr>
            <a:spLocks noChangeArrowheads="1"/>
          </p:cNvSpPr>
          <p:nvPr/>
        </p:nvSpPr>
        <p:spPr bwMode="auto">
          <a:xfrm>
            <a:off x="7788965" y="4533183"/>
            <a:ext cx="609600" cy="304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19878" name="Rectangle 38">
            <a:extLst>
              <a:ext uri="{FF2B5EF4-FFF2-40B4-BE49-F238E27FC236}">
                <a16:creationId xmlns:a16="http://schemas.microsoft.com/office/drawing/2014/main" id="{5243A99A-6DC5-FE48-BF56-7EEEBF304E38}"/>
              </a:ext>
            </a:extLst>
          </p:cNvPr>
          <p:cNvSpPr>
            <a:spLocks noChangeArrowheads="1"/>
          </p:cNvSpPr>
          <p:nvPr/>
        </p:nvSpPr>
        <p:spPr bwMode="auto">
          <a:xfrm>
            <a:off x="5426765" y="4914183"/>
            <a:ext cx="685800" cy="304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19879" name="Rectangle 39">
            <a:extLst>
              <a:ext uri="{FF2B5EF4-FFF2-40B4-BE49-F238E27FC236}">
                <a16:creationId xmlns:a16="http://schemas.microsoft.com/office/drawing/2014/main" id="{88828955-1D33-6841-872D-E87BBCBA3055}"/>
              </a:ext>
            </a:extLst>
          </p:cNvPr>
          <p:cNvSpPr>
            <a:spLocks noChangeArrowheads="1"/>
          </p:cNvSpPr>
          <p:nvPr/>
        </p:nvSpPr>
        <p:spPr bwMode="auto">
          <a:xfrm>
            <a:off x="6188765" y="4914183"/>
            <a:ext cx="1524000" cy="304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19880" name="Rectangle 40">
            <a:extLst>
              <a:ext uri="{FF2B5EF4-FFF2-40B4-BE49-F238E27FC236}">
                <a16:creationId xmlns:a16="http://schemas.microsoft.com/office/drawing/2014/main" id="{C226B1B5-712F-094D-A522-3FB67C660B1C}"/>
              </a:ext>
            </a:extLst>
          </p:cNvPr>
          <p:cNvSpPr>
            <a:spLocks noChangeArrowheads="1"/>
          </p:cNvSpPr>
          <p:nvPr/>
        </p:nvSpPr>
        <p:spPr bwMode="auto">
          <a:xfrm>
            <a:off x="7788965" y="4914183"/>
            <a:ext cx="609600" cy="304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pic>
        <p:nvPicPr>
          <p:cNvPr id="4" name="Picture 3" descr="A close up of a logo&#10;&#10;Description automatically generated">
            <a:extLst>
              <a:ext uri="{FF2B5EF4-FFF2-40B4-BE49-F238E27FC236}">
                <a16:creationId xmlns:a16="http://schemas.microsoft.com/office/drawing/2014/main" id="{1EA695C9-2E34-4087-B4DF-9CFEDAC09B3D}"/>
              </a:ext>
            </a:extLst>
          </p:cNvPr>
          <p:cNvPicPr>
            <a:picLocks noChangeAspect="1"/>
          </p:cNvPicPr>
          <p:nvPr/>
        </p:nvPicPr>
        <p:blipFill>
          <a:blip r:embed="rId3"/>
          <a:stretch>
            <a:fillRect/>
          </a:stretch>
        </p:blipFill>
        <p:spPr>
          <a:xfrm>
            <a:off x="7572407" y="1230396"/>
            <a:ext cx="2732368" cy="1490659"/>
          </a:xfrm>
          <a:prstGeom prst="rect">
            <a:avLst/>
          </a:prstGeom>
        </p:spPr>
      </p:pic>
    </p:spTree>
    <p:extLst>
      <p:ext uri="{BB962C8B-B14F-4D97-AF65-F5344CB8AC3E}">
        <p14:creationId xmlns:p14="http://schemas.microsoft.com/office/powerpoint/2010/main" val="237733559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419872"/>
                                        </p:tgtEl>
                                      </p:cBhvr>
                                    </p:animEffect>
                                    <p:set>
                                      <p:cBhvr>
                                        <p:cTn id="7" dur="1" fill="hold">
                                          <p:stCondLst>
                                            <p:cond delay="499"/>
                                          </p:stCondLst>
                                        </p:cTn>
                                        <p:tgtEl>
                                          <p:spTgt spid="41987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419873"/>
                                        </p:tgtEl>
                                      </p:cBhvr>
                                    </p:animEffect>
                                    <p:set>
                                      <p:cBhvr>
                                        <p:cTn id="12" dur="1" fill="hold">
                                          <p:stCondLst>
                                            <p:cond delay="499"/>
                                          </p:stCondLst>
                                        </p:cTn>
                                        <p:tgtEl>
                                          <p:spTgt spid="41987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419874"/>
                                        </p:tgtEl>
                                      </p:cBhvr>
                                    </p:animEffect>
                                    <p:set>
                                      <p:cBhvr>
                                        <p:cTn id="17" dur="1" fill="hold">
                                          <p:stCondLst>
                                            <p:cond delay="499"/>
                                          </p:stCondLst>
                                        </p:cTn>
                                        <p:tgtEl>
                                          <p:spTgt spid="419874"/>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0" nodeType="clickEffect">
                                  <p:stCondLst>
                                    <p:cond delay="0"/>
                                  </p:stCondLst>
                                  <p:childTnLst>
                                    <p:animEffect transition="out" filter="checkerboard(across)">
                                      <p:cBhvr>
                                        <p:cTn id="21" dur="500"/>
                                        <p:tgtEl>
                                          <p:spTgt spid="419875"/>
                                        </p:tgtEl>
                                      </p:cBhvr>
                                    </p:animEffect>
                                    <p:set>
                                      <p:cBhvr>
                                        <p:cTn id="22" dur="1" fill="hold">
                                          <p:stCondLst>
                                            <p:cond delay="499"/>
                                          </p:stCondLst>
                                        </p:cTn>
                                        <p:tgtEl>
                                          <p:spTgt spid="41987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grpId="0" nodeType="clickEffect">
                                  <p:stCondLst>
                                    <p:cond delay="0"/>
                                  </p:stCondLst>
                                  <p:childTnLst>
                                    <p:animEffect transition="out" filter="checkerboard(across)">
                                      <p:cBhvr>
                                        <p:cTn id="26" dur="500"/>
                                        <p:tgtEl>
                                          <p:spTgt spid="419876"/>
                                        </p:tgtEl>
                                      </p:cBhvr>
                                    </p:animEffect>
                                    <p:set>
                                      <p:cBhvr>
                                        <p:cTn id="27" dur="1" fill="hold">
                                          <p:stCondLst>
                                            <p:cond delay="499"/>
                                          </p:stCondLst>
                                        </p:cTn>
                                        <p:tgtEl>
                                          <p:spTgt spid="419876"/>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xit" presetSubtype="10" fill="hold" grpId="0" nodeType="clickEffect">
                                  <p:stCondLst>
                                    <p:cond delay="0"/>
                                  </p:stCondLst>
                                  <p:childTnLst>
                                    <p:animEffect transition="out" filter="checkerboard(across)">
                                      <p:cBhvr>
                                        <p:cTn id="31" dur="500"/>
                                        <p:tgtEl>
                                          <p:spTgt spid="419877"/>
                                        </p:tgtEl>
                                      </p:cBhvr>
                                    </p:animEffect>
                                    <p:set>
                                      <p:cBhvr>
                                        <p:cTn id="32" dur="1" fill="hold">
                                          <p:stCondLst>
                                            <p:cond delay="499"/>
                                          </p:stCondLst>
                                        </p:cTn>
                                        <p:tgtEl>
                                          <p:spTgt spid="419877"/>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xit" presetSubtype="10" fill="hold" grpId="0" nodeType="clickEffect">
                                  <p:stCondLst>
                                    <p:cond delay="0"/>
                                  </p:stCondLst>
                                  <p:childTnLst>
                                    <p:animEffect transition="out" filter="checkerboard(across)">
                                      <p:cBhvr>
                                        <p:cTn id="36" dur="500"/>
                                        <p:tgtEl>
                                          <p:spTgt spid="419878"/>
                                        </p:tgtEl>
                                      </p:cBhvr>
                                    </p:animEffect>
                                    <p:set>
                                      <p:cBhvr>
                                        <p:cTn id="37" dur="1" fill="hold">
                                          <p:stCondLst>
                                            <p:cond delay="499"/>
                                          </p:stCondLst>
                                        </p:cTn>
                                        <p:tgtEl>
                                          <p:spTgt spid="419878"/>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xit" presetSubtype="10" fill="hold" grpId="0" nodeType="clickEffect">
                                  <p:stCondLst>
                                    <p:cond delay="0"/>
                                  </p:stCondLst>
                                  <p:childTnLst>
                                    <p:animEffect transition="out" filter="checkerboard(across)">
                                      <p:cBhvr>
                                        <p:cTn id="41" dur="500"/>
                                        <p:tgtEl>
                                          <p:spTgt spid="419879"/>
                                        </p:tgtEl>
                                      </p:cBhvr>
                                    </p:animEffect>
                                    <p:set>
                                      <p:cBhvr>
                                        <p:cTn id="42" dur="1" fill="hold">
                                          <p:stCondLst>
                                            <p:cond delay="499"/>
                                          </p:stCondLst>
                                        </p:cTn>
                                        <p:tgtEl>
                                          <p:spTgt spid="419879"/>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xit" presetSubtype="10" fill="hold" grpId="0" nodeType="clickEffect">
                                  <p:stCondLst>
                                    <p:cond delay="0"/>
                                  </p:stCondLst>
                                  <p:childTnLst>
                                    <p:animEffect transition="out" filter="checkerboard(across)">
                                      <p:cBhvr>
                                        <p:cTn id="46" dur="500"/>
                                        <p:tgtEl>
                                          <p:spTgt spid="419880"/>
                                        </p:tgtEl>
                                      </p:cBhvr>
                                    </p:animEffect>
                                    <p:set>
                                      <p:cBhvr>
                                        <p:cTn id="47" dur="1" fill="hold">
                                          <p:stCondLst>
                                            <p:cond delay="499"/>
                                          </p:stCondLst>
                                        </p:cTn>
                                        <p:tgtEl>
                                          <p:spTgt spid="4198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2" grpId="0" animBg="1"/>
      <p:bldP spid="419873" grpId="0" animBg="1"/>
      <p:bldP spid="419874" grpId="0" animBg="1"/>
      <p:bldP spid="419875" grpId="0" animBg="1"/>
      <p:bldP spid="419876" grpId="0" animBg="1"/>
      <p:bldP spid="419877" grpId="0" animBg="1"/>
      <p:bldP spid="419878" grpId="0" animBg="1"/>
      <p:bldP spid="419879" grpId="0" animBg="1"/>
      <p:bldP spid="41988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5" name="Rectangle 3">
            <a:extLst>
              <a:ext uri="{FF2B5EF4-FFF2-40B4-BE49-F238E27FC236}">
                <a16:creationId xmlns:a16="http://schemas.microsoft.com/office/drawing/2014/main" id="{2C6A7C49-5143-BA46-B875-97731830703C}"/>
              </a:ext>
            </a:extLst>
          </p:cNvPr>
          <p:cNvSpPr>
            <a:spLocks noGrp="1" noChangeArrowheads="1"/>
          </p:cNvSpPr>
          <p:nvPr>
            <p:ph idx="1"/>
          </p:nvPr>
        </p:nvSpPr>
        <p:spPr/>
        <p:txBody>
          <a:bodyPr/>
          <a:lstStyle/>
          <a:p>
            <a:pPr>
              <a:defRPr/>
            </a:pPr>
            <a:r>
              <a:rPr lang="en-US" dirty="0"/>
              <a:t>Cross talk causes noise on nonswitching wires</a:t>
            </a:r>
          </a:p>
          <a:p>
            <a:pPr>
              <a:defRPr/>
            </a:pPr>
            <a:r>
              <a:rPr lang="en-US" dirty="0"/>
              <a:t>If victim is floating:</a:t>
            </a:r>
          </a:p>
          <a:p>
            <a:pPr lvl="1" eaLnBrk="1" hangingPunct="1">
              <a:defRPr/>
            </a:pPr>
            <a:r>
              <a:rPr lang="en-US" dirty="0"/>
              <a:t>model as capacitive voltage divider</a:t>
            </a:r>
          </a:p>
        </p:txBody>
      </p:sp>
      <p:sp>
        <p:nvSpPr>
          <p:cNvPr id="417794" name="Rectangle 2">
            <a:extLst>
              <a:ext uri="{FF2B5EF4-FFF2-40B4-BE49-F238E27FC236}">
                <a16:creationId xmlns:a16="http://schemas.microsoft.com/office/drawing/2014/main" id="{C937CE92-BDC5-B94C-8BCA-B56286440B69}"/>
              </a:ext>
            </a:extLst>
          </p:cNvPr>
          <p:cNvSpPr>
            <a:spLocks noGrp="1" noChangeArrowheads="1"/>
          </p:cNvSpPr>
          <p:nvPr>
            <p:ph type="title"/>
          </p:nvPr>
        </p:nvSpPr>
        <p:spPr/>
        <p:txBody>
          <a:bodyPr/>
          <a:lstStyle/>
          <a:p>
            <a:pPr eaLnBrk="1" hangingPunct="1">
              <a:defRPr/>
            </a:pPr>
            <a:r>
              <a:rPr lang="en-US" dirty="0"/>
              <a:t>Cross talk Noise</a:t>
            </a:r>
          </a:p>
        </p:txBody>
      </p:sp>
      <p:sp>
        <p:nvSpPr>
          <p:cNvPr id="417798" name="Rectangle 6">
            <a:extLst>
              <a:ext uri="{FF2B5EF4-FFF2-40B4-BE49-F238E27FC236}">
                <a16:creationId xmlns:a16="http://schemas.microsoft.com/office/drawing/2014/main" id="{3AADAD93-E7B9-E945-852A-51C65B1B29A1}"/>
              </a:ext>
            </a:extLst>
          </p:cNvPr>
          <p:cNvSpPr>
            <a:spLocks noChangeArrowheads="1"/>
          </p:cNvSpPr>
          <p:nvPr/>
        </p:nvSpPr>
        <p:spPr bwMode="auto">
          <a:xfrm>
            <a:off x="5132388" y="3200400"/>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graphicFrame>
        <p:nvGraphicFramePr>
          <p:cNvPr id="49159" name="Object 5">
            <a:extLst>
              <a:ext uri="{FF2B5EF4-FFF2-40B4-BE49-F238E27FC236}">
                <a16:creationId xmlns:a16="http://schemas.microsoft.com/office/drawing/2014/main" id="{6ED3B2F1-5673-9443-8960-7867A90E04BE}"/>
              </a:ext>
            </a:extLst>
          </p:cNvPr>
          <p:cNvGraphicFramePr>
            <a:graphicFrameLocks noChangeAspect="1"/>
          </p:cNvGraphicFramePr>
          <p:nvPr>
            <p:extLst>
              <p:ext uri="{D42A27DB-BD31-4B8C-83A1-F6EECF244321}">
                <p14:modId xmlns:p14="http://schemas.microsoft.com/office/powerpoint/2010/main" val="3150482321"/>
              </p:ext>
            </p:extLst>
          </p:nvPr>
        </p:nvGraphicFramePr>
        <p:xfrm>
          <a:off x="3484824" y="2242646"/>
          <a:ext cx="4343400" cy="1030288"/>
        </p:xfrm>
        <a:graphic>
          <a:graphicData uri="http://schemas.openxmlformats.org/presentationml/2006/ole">
            <mc:AlternateContent xmlns:mc="http://schemas.openxmlformats.org/markup-compatibility/2006">
              <mc:Choice xmlns:v="urn:schemas-microsoft-com:vml" Requires="v">
                <p:oleObj r:id="rId3" imgW="44475400" imgH="10528300" progId="Equation.DSMT4">
                  <p:embed/>
                </p:oleObj>
              </mc:Choice>
              <mc:Fallback>
                <p:oleObj r:id="rId3" imgW="44475400" imgH="10528300" progId="Equation.DSMT4">
                  <p:embed/>
                  <p:pic>
                    <p:nvPicPr>
                      <p:cNvPr id="49159" name="Object 5">
                        <a:extLst>
                          <a:ext uri="{FF2B5EF4-FFF2-40B4-BE49-F238E27FC236}">
                            <a16:creationId xmlns:a16="http://schemas.microsoft.com/office/drawing/2014/main" id="{6ED3B2F1-5673-9443-8960-7867A90E04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4824" y="2242646"/>
                        <a:ext cx="43434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Picture 3" descr="A close up of a logo&#10;&#10;Description automatically generated">
            <a:extLst>
              <a:ext uri="{FF2B5EF4-FFF2-40B4-BE49-F238E27FC236}">
                <a16:creationId xmlns:a16="http://schemas.microsoft.com/office/drawing/2014/main" id="{D91E2C95-E8E1-429A-8319-24E1C01815C9}"/>
              </a:ext>
            </a:extLst>
          </p:cNvPr>
          <p:cNvPicPr>
            <a:picLocks noChangeAspect="1"/>
          </p:cNvPicPr>
          <p:nvPr/>
        </p:nvPicPr>
        <p:blipFill>
          <a:blip r:embed="rId5"/>
          <a:stretch>
            <a:fillRect/>
          </a:stretch>
        </p:blipFill>
        <p:spPr>
          <a:xfrm>
            <a:off x="3864344" y="3855235"/>
            <a:ext cx="3834672" cy="1938640"/>
          </a:xfrm>
          <a:prstGeom prst="rect">
            <a:avLst/>
          </a:prstGeom>
        </p:spPr>
      </p:pic>
    </p:spTree>
    <p:extLst>
      <p:ext uri="{BB962C8B-B14F-4D97-AF65-F5344CB8AC3E}">
        <p14:creationId xmlns:p14="http://schemas.microsoft.com/office/powerpoint/2010/main" val="1600460264"/>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CB0C6DD1-7356-8D41-8F7D-4CCA9FA66FA9}"/>
              </a:ext>
            </a:extLst>
          </p:cNvPr>
          <p:cNvSpPr>
            <a:spLocks noGrp="1" noChangeArrowheads="1"/>
          </p:cNvSpPr>
          <p:nvPr>
            <p:ph idx="1"/>
          </p:nvPr>
        </p:nvSpPr>
        <p:spPr/>
        <p:txBody>
          <a:bodyPr/>
          <a:lstStyle/>
          <a:p>
            <a:pPr>
              <a:defRPr/>
            </a:pPr>
            <a:r>
              <a:rPr lang="en-US" dirty="0"/>
              <a:t>Usually victim is driven by a gate that fights noise</a:t>
            </a:r>
          </a:p>
          <a:p>
            <a:pPr lvl="1" eaLnBrk="1" hangingPunct="1">
              <a:defRPr/>
            </a:pPr>
            <a:r>
              <a:rPr lang="en-US" dirty="0"/>
              <a:t>Noise depends on relative resistances</a:t>
            </a:r>
          </a:p>
          <a:p>
            <a:pPr lvl="1" eaLnBrk="1" hangingPunct="1">
              <a:defRPr/>
            </a:pPr>
            <a:r>
              <a:rPr lang="en-US" dirty="0"/>
              <a:t>Victim driver is in linear region, agg. in saturation</a:t>
            </a:r>
          </a:p>
          <a:p>
            <a:pPr lvl="1" eaLnBrk="1" hangingPunct="1">
              <a:defRPr/>
            </a:pPr>
            <a:r>
              <a:rPr lang="en-US" dirty="0"/>
              <a:t>If sizes are same, R</a:t>
            </a:r>
            <a:r>
              <a:rPr lang="en-US" baseline="-25000" dirty="0"/>
              <a:t>aggressor</a:t>
            </a:r>
            <a:r>
              <a:rPr lang="en-US" dirty="0"/>
              <a:t> = 2-4 x R</a:t>
            </a:r>
            <a:r>
              <a:rPr lang="en-US" baseline="-25000" dirty="0"/>
              <a:t>victim</a:t>
            </a:r>
          </a:p>
        </p:txBody>
      </p:sp>
      <p:sp>
        <p:nvSpPr>
          <p:cNvPr id="418818" name="Rectangle 2">
            <a:extLst>
              <a:ext uri="{FF2B5EF4-FFF2-40B4-BE49-F238E27FC236}">
                <a16:creationId xmlns:a16="http://schemas.microsoft.com/office/drawing/2014/main" id="{5986D6C4-E5B7-E14D-8663-74406F0094FB}"/>
              </a:ext>
            </a:extLst>
          </p:cNvPr>
          <p:cNvSpPr>
            <a:spLocks noGrp="1" noChangeArrowheads="1"/>
          </p:cNvSpPr>
          <p:nvPr>
            <p:ph type="title"/>
          </p:nvPr>
        </p:nvSpPr>
        <p:spPr/>
        <p:txBody>
          <a:bodyPr/>
          <a:lstStyle/>
          <a:p>
            <a:pPr eaLnBrk="1" hangingPunct="1">
              <a:defRPr/>
            </a:pPr>
            <a:r>
              <a:rPr lang="en-US" dirty="0"/>
              <a:t>Driven Victims</a:t>
            </a:r>
          </a:p>
        </p:txBody>
      </p:sp>
      <p:sp>
        <p:nvSpPr>
          <p:cNvPr id="418821" name="Rectangle 5">
            <a:extLst>
              <a:ext uri="{FF2B5EF4-FFF2-40B4-BE49-F238E27FC236}">
                <a16:creationId xmlns:a16="http://schemas.microsoft.com/office/drawing/2014/main" id="{29BE5471-64A7-6D41-A4A7-7B091A8E1945}"/>
              </a:ext>
            </a:extLst>
          </p:cNvPr>
          <p:cNvSpPr>
            <a:spLocks noChangeArrowheads="1"/>
          </p:cNvSpPr>
          <p:nvPr/>
        </p:nvSpPr>
        <p:spPr bwMode="auto">
          <a:xfrm>
            <a:off x="4972050" y="3200400"/>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graphicFrame>
        <p:nvGraphicFramePr>
          <p:cNvPr id="51206" name="Object 4">
            <a:extLst>
              <a:ext uri="{FF2B5EF4-FFF2-40B4-BE49-F238E27FC236}">
                <a16:creationId xmlns:a16="http://schemas.microsoft.com/office/drawing/2014/main" id="{B4FC595A-7A7A-6E45-853A-8FA7959B814C}"/>
              </a:ext>
            </a:extLst>
          </p:cNvPr>
          <p:cNvGraphicFramePr>
            <a:graphicFrameLocks noChangeAspect="1"/>
          </p:cNvGraphicFramePr>
          <p:nvPr>
            <p:extLst>
              <p:ext uri="{D42A27DB-BD31-4B8C-83A1-F6EECF244321}">
                <p14:modId xmlns:p14="http://schemas.microsoft.com/office/powerpoint/2010/main" val="3727811565"/>
              </p:ext>
            </p:extLst>
          </p:nvPr>
        </p:nvGraphicFramePr>
        <p:xfrm>
          <a:off x="2209800" y="3002756"/>
          <a:ext cx="4191000" cy="852488"/>
        </p:xfrm>
        <a:graphic>
          <a:graphicData uri="http://schemas.openxmlformats.org/presentationml/2006/ole">
            <mc:AlternateContent xmlns:mc="http://schemas.openxmlformats.org/markup-compatibility/2006">
              <mc:Choice xmlns:v="urn:schemas-microsoft-com:vml" Requires="v">
                <p:oleObj r:id="rId3" imgW="51790600" imgH="10528300" progId="Equation.DSMT4">
                  <p:embed/>
                </p:oleObj>
              </mc:Choice>
              <mc:Fallback>
                <p:oleObj r:id="rId3" imgW="51790600" imgH="10528300" progId="Equation.DSMT4">
                  <p:embed/>
                  <p:pic>
                    <p:nvPicPr>
                      <p:cNvPr id="51206" name="Object 4">
                        <a:extLst>
                          <a:ext uri="{FF2B5EF4-FFF2-40B4-BE49-F238E27FC236}">
                            <a16:creationId xmlns:a16="http://schemas.microsoft.com/office/drawing/2014/main" id="{B4FC595A-7A7A-6E45-853A-8FA7959B81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002756"/>
                        <a:ext cx="41910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8823" name="Rectangle 7">
            <a:extLst>
              <a:ext uri="{FF2B5EF4-FFF2-40B4-BE49-F238E27FC236}">
                <a16:creationId xmlns:a16="http://schemas.microsoft.com/office/drawing/2014/main" id="{DFBC3B54-D201-F142-81D3-E401D54B9063}"/>
              </a:ext>
            </a:extLst>
          </p:cNvPr>
          <p:cNvSpPr>
            <a:spLocks noChangeArrowheads="1"/>
          </p:cNvSpPr>
          <p:nvPr/>
        </p:nvSpPr>
        <p:spPr bwMode="auto">
          <a:xfrm>
            <a:off x="4964113" y="3162300"/>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graphicFrame>
        <p:nvGraphicFramePr>
          <p:cNvPr id="51208" name="Object 6">
            <a:extLst>
              <a:ext uri="{FF2B5EF4-FFF2-40B4-BE49-F238E27FC236}">
                <a16:creationId xmlns:a16="http://schemas.microsoft.com/office/drawing/2014/main" id="{468EAED6-75A9-4949-8954-7CC75994A116}"/>
              </a:ext>
            </a:extLst>
          </p:cNvPr>
          <p:cNvGraphicFramePr>
            <a:graphicFrameLocks noChangeAspect="1"/>
          </p:cNvGraphicFramePr>
          <p:nvPr>
            <p:extLst>
              <p:ext uri="{D42A27DB-BD31-4B8C-83A1-F6EECF244321}">
                <p14:modId xmlns:p14="http://schemas.microsoft.com/office/powerpoint/2010/main" val="1524272383"/>
              </p:ext>
            </p:extLst>
          </p:nvPr>
        </p:nvGraphicFramePr>
        <p:xfrm>
          <a:off x="2209799" y="4440912"/>
          <a:ext cx="4114800" cy="969963"/>
        </p:xfrm>
        <a:graphic>
          <a:graphicData uri="http://schemas.openxmlformats.org/presentationml/2006/ole">
            <mc:AlternateContent xmlns:mc="http://schemas.openxmlformats.org/markup-compatibility/2006">
              <mc:Choice xmlns:v="urn:schemas-microsoft-com:vml" Requires="v">
                <p:oleObj r:id="rId5" imgW="52082700" imgH="12293600" progId="Equation.DSMT4">
                  <p:embed/>
                </p:oleObj>
              </mc:Choice>
              <mc:Fallback>
                <p:oleObj r:id="rId5" imgW="52082700" imgH="12293600" progId="Equation.DSMT4">
                  <p:embed/>
                  <p:pic>
                    <p:nvPicPr>
                      <p:cNvPr id="51208" name="Object 6">
                        <a:extLst>
                          <a:ext uri="{FF2B5EF4-FFF2-40B4-BE49-F238E27FC236}">
                            <a16:creationId xmlns:a16="http://schemas.microsoft.com/office/drawing/2014/main" id="{468EAED6-75A9-4949-8954-7CC75994A1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799" y="4440912"/>
                        <a:ext cx="41148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Picture 3" descr="A close up of a logo&#10;&#10;Description automatically generated">
            <a:extLst>
              <a:ext uri="{FF2B5EF4-FFF2-40B4-BE49-F238E27FC236}">
                <a16:creationId xmlns:a16="http://schemas.microsoft.com/office/drawing/2014/main" id="{2E9296BA-0EE6-4153-A808-90C55573BBC0}"/>
              </a:ext>
            </a:extLst>
          </p:cNvPr>
          <p:cNvPicPr>
            <a:picLocks noChangeAspect="1"/>
          </p:cNvPicPr>
          <p:nvPr/>
        </p:nvPicPr>
        <p:blipFill>
          <a:blip r:embed="rId7"/>
          <a:stretch>
            <a:fillRect/>
          </a:stretch>
        </p:blipFill>
        <p:spPr>
          <a:xfrm>
            <a:off x="6765832" y="3162300"/>
            <a:ext cx="4515448" cy="2001848"/>
          </a:xfrm>
          <a:prstGeom prst="rect">
            <a:avLst/>
          </a:prstGeom>
        </p:spPr>
      </p:pic>
    </p:spTree>
    <p:extLst>
      <p:ext uri="{BB962C8B-B14F-4D97-AF65-F5344CB8AC3E}">
        <p14:creationId xmlns:p14="http://schemas.microsoft.com/office/powerpoint/2010/main" val="4220526825"/>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9" name="Rectangle 5">
            <a:extLst>
              <a:ext uri="{FF2B5EF4-FFF2-40B4-BE49-F238E27FC236}">
                <a16:creationId xmlns:a16="http://schemas.microsoft.com/office/drawing/2014/main" id="{D3250600-5C73-B54A-86D3-FD3F292F777B}"/>
              </a:ext>
            </a:extLst>
          </p:cNvPr>
          <p:cNvSpPr>
            <a:spLocks noGrp="1" noChangeArrowheads="1"/>
          </p:cNvSpPr>
          <p:nvPr>
            <p:ph idx="1"/>
          </p:nvPr>
        </p:nvSpPr>
        <p:spPr/>
        <p:txBody>
          <a:bodyPr/>
          <a:lstStyle/>
          <a:p>
            <a:pPr>
              <a:defRPr/>
            </a:pPr>
            <a:r>
              <a:rPr lang="en-US" dirty="0"/>
              <a:t>Simulated coupling for C</a:t>
            </a:r>
            <a:r>
              <a:rPr lang="en-US" baseline="-25000" dirty="0"/>
              <a:t>adj</a:t>
            </a:r>
            <a:r>
              <a:rPr lang="en-US" dirty="0"/>
              <a:t> = C</a:t>
            </a:r>
            <a:r>
              <a:rPr lang="en-US" baseline="-25000" dirty="0"/>
              <a:t>victim</a:t>
            </a:r>
          </a:p>
        </p:txBody>
      </p:sp>
      <p:sp>
        <p:nvSpPr>
          <p:cNvPr id="420866" name="Rectangle 2">
            <a:extLst>
              <a:ext uri="{FF2B5EF4-FFF2-40B4-BE49-F238E27FC236}">
                <a16:creationId xmlns:a16="http://schemas.microsoft.com/office/drawing/2014/main" id="{DD4626A5-B7D4-D64B-8F6C-00F9E76B246C}"/>
              </a:ext>
            </a:extLst>
          </p:cNvPr>
          <p:cNvSpPr>
            <a:spLocks noGrp="1" noChangeArrowheads="1"/>
          </p:cNvSpPr>
          <p:nvPr>
            <p:ph type="title"/>
          </p:nvPr>
        </p:nvSpPr>
        <p:spPr/>
        <p:txBody>
          <a:bodyPr/>
          <a:lstStyle/>
          <a:p>
            <a:pPr eaLnBrk="1" hangingPunct="1">
              <a:defRPr/>
            </a:pPr>
            <a:r>
              <a:rPr lang="en-US" dirty="0"/>
              <a:t>Coupling Waveforms</a:t>
            </a:r>
          </a:p>
        </p:txBody>
      </p:sp>
      <p:pic>
        <p:nvPicPr>
          <p:cNvPr id="420870" name="Picture 6">
            <a:extLst>
              <a:ext uri="{FF2B5EF4-FFF2-40B4-BE49-F238E27FC236}">
                <a16:creationId xmlns:a16="http://schemas.microsoft.com/office/drawing/2014/main" id="{510D4C5E-8B12-A54C-A1D3-993E6434E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209801"/>
            <a:ext cx="6705600" cy="3649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18149909"/>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a:extLst>
              <a:ext uri="{FF2B5EF4-FFF2-40B4-BE49-F238E27FC236}">
                <a16:creationId xmlns:a16="http://schemas.microsoft.com/office/drawing/2014/main" id="{3D9C26AA-E801-5649-AF4B-2749ACF9E4DC}"/>
              </a:ext>
            </a:extLst>
          </p:cNvPr>
          <p:cNvSpPr>
            <a:spLocks noGrp="1" noChangeArrowheads="1"/>
          </p:cNvSpPr>
          <p:nvPr>
            <p:ph idx="1"/>
          </p:nvPr>
        </p:nvSpPr>
        <p:spPr/>
        <p:txBody>
          <a:bodyPr/>
          <a:lstStyle/>
          <a:p>
            <a:pPr>
              <a:defRPr/>
            </a:pPr>
            <a:r>
              <a:rPr lang="en-US" i="1" dirty="0"/>
              <a:t>So what</a:t>
            </a:r>
            <a:r>
              <a:rPr lang="en-US" dirty="0"/>
              <a:t> if we have noise?</a:t>
            </a:r>
          </a:p>
          <a:p>
            <a:pPr>
              <a:defRPr/>
            </a:pPr>
            <a:r>
              <a:rPr lang="en-US" dirty="0"/>
              <a:t>If the noise is less than the noise margin, nothing happens</a:t>
            </a:r>
          </a:p>
          <a:p>
            <a:pPr>
              <a:defRPr/>
            </a:pPr>
            <a:r>
              <a:rPr lang="en-US" dirty="0"/>
              <a:t>Static CMOS logic will eventually settle to correct output even if disturbed by large noise spikes</a:t>
            </a:r>
          </a:p>
          <a:p>
            <a:pPr lvl="1" eaLnBrk="1" hangingPunct="1">
              <a:defRPr/>
            </a:pPr>
            <a:r>
              <a:rPr lang="en-US" dirty="0"/>
              <a:t>But glitches cause extra delay</a:t>
            </a:r>
          </a:p>
          <a:p>
            <a:pPr lvl="1" eaLnBrk="1" hangingPunct="1">
              <a:defRPr/>
            </a:pPr>
            <a:r>
              <a:rPr lang="en-US" dirty="0"/>
              <a:t>Also cause extra power from false transitions</a:t>
            </a:r>
          </a:p>
          <a:p>
            <a:pPr>
              <a:defRPr/>
            </a:pPr>
            <a:r>
              <a:rPr lang="en-US" dirty="0"/>
              <a:t>Dynamic logic never recovers from glitches</a:t>
            </a:r>
          </a:p>
          <a:p>
            <a:pPr>
              <a:defRPr/>
            </a:pPr>
            <a:r>
              <a:rPr lang="en-US" dirty="0"/>
              <a:t>Memories and other sensitive circuits also can produce the wrong answer</a:t>
            </a:r>
          </a:p>
        </p:txBody>
      </p:sp>
      <p:sp>
        <p:nvSpPr>
          <p:cNvPr id="421890" name="Rectangle 2">
            <a:extLst>
              <a:ext uri="{FF2B5EF4-FFF2-40B4-BE49-F238E27FC236}">
                <a16:creationId xmlns:a16="http://schemas.microsoft.com/office/drawing/2014/main" id="{266EFDC8-F6ED-7241-A13E-04FAEFE58AE9}"/>
              </a:ext>
            </a:extLst>
          </p:cNvPr>
          <p:cNvSpPr>
            <a:spLocks noGrp="1" noChangeArrowheads="1"/>
          </p:cNvSpPr>
          <p:nvPr>
            <p:ph type="title"/>
          </p:nvPr>
        </p:nvSpPr>
        <p:spPr/>
        <p:txBody>
          <a:bodyPr/>
          <a:lstStyle/>
          <a:p>
            <a:pPr eaLnBrk="1" hangingPunct="1">
              <a:defRPr/>
            </a:pPr>
            <a:r>
              <a:rPr lang="en-US" dirty="0"/>
              <a:t>Noise Implications</a:t>
            </a:r>
          </a:p>
        </p:txBody>
      </p:sp>
    </p:spTree>
    <p:extLst>
      <p:ext uri="{BB962C8B-B14F-4D97-AF65-F5344CB8AC3E}">
        <p14:creationId xmlns:p14="http://schemas.microsoft.com/office/powerpoint/2010/main" val="1012559327"/>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5" name="Rectangle 3">
            <a:extLst>
              <a:ext uri="{FF2B5EF4-FFF2-40B4-BE49-F238E27FC236}">
                <a16:creationId xmlns:a16="http://schemas.microsoft.com/office/drawing/2014/main" id="{0C84C7B2-B15D-8E46-9DCC-BF5583D4EF7B}"/>
              </a:ext>
            </a:extLst>
          </p:cNvPr>
          <p:cNvSpPr>
            <a:spLocks noGrp="1" noChangeArrowheads="1"/>
          </p:cNvSpPr>
          <p:nvPr>
            <p:ph idx="1"/>
          </p:nvPr>
        </p:nvSpPr>
        <p:spPr/>
        <p:txBody>
          <a:bodyPr/>
          <a:lstStyle/>
          <a:p>
            <a:pPr>
              <a:defRPr/>
            </a:pPr>
            <a:r>
              <a:rPr lang="en-US" dirty="0"/>
              <a:t>Goal: achieve delay, area, power goals with acceptable noise</a:t>
            </a:r>
          </a:p>
          <a:p>
            <a:pPr>
              <a:defRPr/>
            </a:pPr>
            <a:r>
              <a:rPr lang="en-US" dirty="0"/>
              <a:t>Degrees of freedom:</a:t>
            </a:r>
          </a:p>
          <a:p>
            <a:pPr lvl="1" eaLnBrk="1" hangingPunct="1">
              <a:defRPr/>
            </a:pPr>
            <a:r>
              <a:rPr lang="en-US" dirty="0"/>
              <a:t>Width </a:t>
            </a:r>
          </a:p>
          <a:p>
            <a:pPr lvl="1" eaLnBrk="1" hangingPunct="1">
              <a:defRPr/>
            </a:pPr>
            <a:r>
              <a:rPr lang="en-US" dirty="0"/>
              <a:t>Spacing</a:t>
            </a:r>
          </a:p>
          <a:p>
            <a:pPr lvl="1" eaLnBrk="1" hangingPunct="1">
              <a:defRPr/>
            </a:pPr>
            <a:r>
              <a:rPr lang="en-US" dirty="0"/>
              <a:t>Layer</a:t>
            </a:r>
          </a:p>
          <a:p>
            <a:pPr lvl="1" eaLnBrk="1" hangingPunct="1">
              <a:defRPr/>
            </a:pPr>
            <a:r>
              <a:rPr lang="en-US" dirty="0"/>
              <a:t>Shielding</a:t>
            </a:r>
          </a:p>
        </p:txBody>
      </p:sp>
      <p:sp>
        <p:nvSpPr>
          <p:cNvPr id="422914" name="Rectangle 2">
            <a:extLst>
              <a:ext uri="{FF2B5EF4-FFF2-40B4-BE49-F238E27FC236}">
                <a16:creationId xmlns:a16="http://schemas.microsoft.com/office/drawing/2014/main" id="{86368705-9636-EE4D-923F-AA940B8988FD}"/>
              </a:ext>
            </a:extLst>
          </p:cNvPr>
          <p:cNvSpPr>
            <a:spLocks noGrp="1" noChangeArrowheads="1"/>
          </p:cNvSpPr>
          <p:nvPr>
            <p:ph type="title"/>
          </p:nvPr>
        </p:nvSpPr>
        <p:spPr/>
        <p:txBody>
          <a:bodyPr/>
          <a:lstStyle/>
          <a:p>
            <a:pPr eaLnBrk="1" hangingPunct="1">
              <a:defRPr/>
            </a:pPr>
            <a:r>
              <a:rPr lang="en-US" dirty="0"/>
              <a:t>Wire Engineering</a:t>
            </a:r>
          </a:p>
        </p:txBody>
      </p:sp>
      <p:graphicFrame>
        <p:nvGraphicFramePr>
          <p:cNvPr id="422916" name="Object 4">
            <a:extLst>
              <a:ext uri="{FF2B5EF4-FFF2-40B4-BE49-F238E27FC236}">
                <a16:creationId xmlns:a16="http://schemas.microsoft.com/office/drawing/2014/main" id="{1A9BCB60-7586-7549-897E-42EF4D97F5CC}"/>
              </a:ext>
            </a:extLst>
          </p:cNvPr>
          <p:cNvGraphicFramePr>
            <a:graphicFrameLocks noChangeAspect="1"/>
          </p:cNvGraphicFramePr>
          <p:nvPr/>
        </p:nvGraphicFramePr>
        <p:xfrm>
          <a:off x="4267201" y="2590800"/>
          <a:ext cx="6169025" cy="2293938"/>
        </p:xfrm>
        <a:graphic>
          <a:graphicData uri="http://schemas.openxmlformats.org/presentationml/2006/ole">
            <mc:AlternateContent xmlns:mc="http://schemas.openxmlformats.org/markup-compatibility/2006">
              <mc:Choice xmlns:v="urn:schemas-microsoft-com:vml" Requires="v">
                <p:oleObj name="VISIO" r:id="rId3" imgW="5930900" imgH="2209800" progId="Visio.Drawing.6">
                  <p:embed/>
                </p:oleObj>
              </mc:Choice>
              <mc:Fallback>
                <p:oleObj name="VISIO" r:id="rId3" imgW="5930900" imgH="2209800" progId="Visio.Drawing.6">
                  <p:embed/>
                  <p:pic>
                    <p:nvPicPr>
                      <p:cNvPr id="422916" name="Object 4">
                        <a:extLst>
                          <a:ext uri="{FF2B5EF4-FFF2-40B4-BE49-F238E27FC236}">
                            <a16:creationId xmlns:a16="http://schemas.microsoft.com/office/drawing/2014/main" id="{1A9BCB60-7586-7549-897E-42EF4D97F5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1" y="2590800"/>
                        <a:ext cx="6169025" cy="229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4" name="Picture 3" descr="A close up of a logo&#10;&#10;Description automatically generated">
            <a:extLst>
              <a:ext uri="{FF2B5EF4-FFF2-40B4-BE49-F238E27FC236}">
                <a16:creationId xmlns:a16="http://schemas.microsoft.com/office/drawing/2014/main" id="{5077B89F-9BE5-477A-B20B-58009BE32BA3}"/>
              </a:ext>
            </a:extLst>
          </p:cNvPr>
          <p:cNvPicPr>
            <a:picLocks noChangeAspect="1"/>
          </p:cNvPicPr>
          <p:nvPr/>
        </p:nvPicPr>
        <p:blipFill>
          <a:blip r:embed="rId5"/>
          <a:stretch>
            <a:fillRect/>
          </a:stretch>
        </p:blipFill>
        <p:spPr>
          <a:xfrm>
            <a:off x="4267201" y="5064573"/>
            <a:ext cx="5758593" cy="1094133"/>
          </a:xfrm>
          <a:prstGeom prst="rect">
            <a:avLst/>
          </a:prstGeom>
        </p:spPr>
      </p:pic>
    </p:spTree>
    <p:extLst>
      <p:ext uri="{BB962C8B-B14F-4D97-AF65-F5344CB8AC3E}">
        <p14:creationId xmlns:p14="http://schemas.microsoft.com/office/powerpoint/2010/main" val="375558250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2915">
                                            <p:txEl>
                                              <p:pRg st="2" end="2"/>
                                            </p:txEl>
                                          </p:spTgt>
                                        </p:tgtEl>
                                        <p:attrNameLst>
                                          <p:attrName>style.visibility</p:attrName>
                                        </p:attrNameLst>
                                      </p:cBhvr>
                                      <p:to>
                                        <p:strVal val="visible"/>
                                      </p:to>
                                    </p:set>
                                    <p:anim calcmode="lin" valueType="num">
                                      <p:cBhvr additive="base">
                                        <p:cTn id="7" dur="500" fill="hold"/>
                                        <p:tgtEl>
                                          <p:spTgt spid="4229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291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22915">
                                            <p:txEl>
                                              <p:pRg st="3" end="3"/>
                                            </p:txEl>
                                          </p:spTgt>
                                        </p:tgtEl>
                                        <p:attrNameLst>
                                          <p:attrName>style.visibility</p:attrName>
                                        </p:attrNameLst>
                                      </p:cBhvr>
                                      <p:to>
                                        <p:strVal val="visible"/>
                                      </p:to>
                                    </p:set>
                                    <p:anim calcmode="lin" valueType="num">
                                      <p:cBhvr additive="base">
                                        <p:cTn id="11" dur="500" fill="hold"/>
                                        <p:tgtEl>
                                          <p:spTgt spid="42291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22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22916"/>
                                        </p:tgtEl>
                                        <p:attrNameLst>
                                          <p:attrName>style.visibility</p:attrName>
                                        </p:attrNameLst>
                                      </p:cBhvr>
                                      <p:to>
                                        <p:strVal val="visible"/>
                                      </p:to>
                                    </p:set>
                                    <p:anim calcmode="lin" valueType="num">
                                      <p:cBhvr additive="base">
                                        <p:cTn id="17" dur="500" fill="hold"/>
                                        <p:tgtEl>
                                          <p:spTgt spid="422916"/>
                                        </p:tgtEl>
                                        <p:attrNameLst>
                                          <p:attrName>ppt_x</p:attrName>
                                        </p:attrNameLst>
                                      </p:cBhvr>
                                      <p:tavLst>
                                        <p:tav tm="0">
                                          <p:val>
                                            <p:strVal val="#ppt_x"/>
                                          </p:val>
                                        </p:tav>
                                        <p:tav tm="100000">
                                          <p:val>
                                            <p:strVal val="#ppt_x"/>
                                          </p:val>
                                        </p:tav>
                                      </p:tavLst>
                                    </p:anim>
                                    <p:anim calcmode="lin" valueType="num">
                                      <p:cBhvr additive="base">
                                        <p:cTn id="18" dur="500" fill="hold"/>
                                        <p:tgtEl>
                                          <p:spTgt spid="42291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22915">
                                            <p:txEl>
                                              <p:pRg st="4" end="4"/>
                                            </p:txEl>
                                          </p:spTgt>
                                        </p:tgtEl>
                                        <p:attrNameLst>
                                          <p:attrName>style.visibility</p:attrName>
                                        </p:attrNameLst>
                                      </p:cBhvr>
                                      <p:to>
                                        <p:strVal val="visible"/>
                                      </p:to>
                                    </p:set>
                                    <p:anim calcmode="lin" valueType="num">
                                      <p:cBhvr additive="base">
                                        <p:cTn id="23" dur="500" fill="hold"/>
                                        <p:tgtEl>
                                          <p:spTgt spid="4229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229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22915">
                                            <p:txEl>
                                              <p:pRg st="5" end="5"/>
                                            </p:txEl>
                                          </p:spTgt>
                                        </p:tgtEl>
                                        <p:attrNameLst>
                                          <p:attrName>style.visibility</p:attrName>
                                        </p:attrNameLst>
                                      </p:cBhvr>
                                      <p:to>
                                        <p:strVal val="visible"/>
                                      </p:to>
                                    </p:set>
                                    <p:anim calcmode="lin" valueType="num">
                                      <p:cBhvr additive="base">
                                        <p:cTn id="29" dur="500" fill="hold"/>
                                        <p:tgtEl>
                                          <p:spTgt spid="4229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229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7" name="Rectangle 3">
            <a:extLst>
              <a:ext uri="{FF2B5EF4-FFF2-40B4-BE49-F238E27FC236}">
                <a16:creationId xmlns:a16="http://schemas.microsoft.com/office/drawing/2014/main" id="{F9132B95-2221-0542-A5EF-3C2E3CD8F745}"/>
              </a:ext>
            </a:extLst>
          </p:cNvPr>
          <p:cNvSpPr>
            <a:spLocks noGrp="1" noChangeArrowheads="1"/>
          </p:cNvSpPr>
          <p:nvPr>
            <p:ph idx="1"/>
          </p:nvPr>
        </p:nvSpPr>
        <p:spPr/>
        <p:txBody>
          <a:bodyPr/>
          <a:lstStyle/>
          <a:p>
            <a:pPr>
              <a:defRPr/>
            </a:pPr>
            <a:r>
              <a:rPr lang="en-US" dirty="0"/>
              <a:t>R and C are proportional to </a:t>
            </a:r>
            <a:r>
              <a:rPr lang="en-US" i="1" dirty="0"/>
              <a:t>l</a:t>
            </a:r>
          </a:p>
          <a:p>
            <a:pPr>
              <a:defRPr/>
            </a:pPr>
            <a:r>
              <a:rPr lang="en-US" dirty="0"/>
              <a:t>RC delay is proportional to </a:t>
            </a:r>
            <a:r>
              <a:rPr lang="en-US" i="1" dirty="0"/>
              <a:t>l</a:t>
            </a:r>
            <a:r>
              <a:rPr lang="en-US" baseline="30000" dirty="0"/>
              <a:t>2</a:t>
            </a:r>
          </a:p>
          <a:p>
            <a:pPr lvl="1" eaLnBrk="1" hangingPunct="1">
              <a:defRPr/>
            </a:pPr>
            <a:r>
              <a:rPr lang="en-US" dirty="0"/>
              <a:t>Unacceptably great for long wires</a:t>
            </a:r>
          </a:p>
          <a:p>
            <a:pPr>
              <a:defRPr/>
            </a:pPr>
            <a:r>
              <a:rPr lang="en-US" dirty="0"/>
              <a:t>Break long wires into N shorter segments</a:t>
            </a:r>
          </a:p>
          <a:p>
            <a:pPr lvl="1" eaLnBrk="1" hangingPunct="1">
              <a:defRPr/>
            </a:pPr>
            <a:r>
              <a:rPr lang="en-US" dirty="0"/>
              <a:t>Drive each one with an inverter or buffer</a:t>
            </a:r>
          </a:p>
        </p:txBody>
      </p:sp>
      <p:sp>
        <p:nvSpPr>
          <p:cNvPr id="425986" name="Rectangle 2">
            <a:extLst>
              <a:ext uri="{FF2B5EF4-FFF2-40B4-BE49-F238E27FC236}">
                <a16:creationId xmlns:a16="http://schemas.microsoft.com/office/drawing/2014/main" id="{01C8B783-BCF8-214A-86FC-43CFCB03CBB0}"/>
              </a:ext>
            </a:extLst>
          </p:cNvPr>
          <p:cNvSpPr>
            <a:spLocks noGrp="1" noChangeArrowheads="1"/>
          </p:cNvSpPr>
          <p:nvPr>
            <p:ph type="title"/>
          </p:nvPr>
        </p:nvSpPr>
        <p:spPr/>
        <p:txBody>
          <a:bodyPr/>
          <a:lstStyle/>
          <a:p>
            <a:pPr eaLnBrk="1" hangingPunct="1">
              <a:defRPr/>
            </a:pPr>
            <a:r>
              <a:rPr lang="en-US" dirty="0"/>
              <a:t>Repeaters</a:t>
            </a:r>
          </a:p>
        </p:txBody>
      </p:sp>
      <p:sp>
        <p:nvSpPr>
          <p:cNvPr id="425989" name="Rectangle 5">
            <a:extLst>
              <a:ext uri="{FF2B5EF4-FFF2-40B4-BE49-F238E27FC236}">
                <a16:creationId xmlns:a16="http://schemas.microsoft.com/office/drawing/2014/main" id="{91E11841-CE16-1240-9DF6-01B2E5384E16}"/>
              </a:ext>
            </a:extLst>
          </p:cNvPr>
          <p:cNvSpPr>
            <a:spLocks noChangeArrowheads="1"/>
          </p:cNvSpPr>
          <p:nvPr/>
        </p:nvSpPr>
        <p:spPr bwMode="auto">
          <a:xfrm>
            <a:off x="6477000" y="1600200"/>
            <a:ext cx="685800" cy="304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
        <p:nvSpPr>
          <p:cNvPr id="425998" name="Rectangle 14">
            <a:extLst>
              <a:ext uri="{FF2B5EF4-FFF2-40B4-BE49-F238E27FC236}">
                <a16:creationId xmlns:a16="http://schemas.microsoft.com/office/drawing/2014/main" id="{B1988AC9-2E9F-AD49-ADA9-D3D74C3D8DBC}"/>
              </a:ext>
            </a:extLst>
          </p:cNvPr>
          <p:cNvSpPr>
            <a:spLocks noChangeArrowheads="1"/>
          </p:cNvSpPr>
          <p:nvPr/>
        </p:nvSpPr>
        <p:spPr bwMode="auto">
          <a:xfrm>
            <a:off x="6400800" y="2057400"/>
            <a:ext cx="685800" cy="304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pic>
        <p:nvPicPr>
          <p:cNvPr id="3" name="Picture 2" descr="A close up of a sign&#10;&#10;Description automatically generated">
            <a:extLst>
              <a:ext uri="{FF2B5EF4-FFF2-40B4-BE49-F238E27FC236}">
                <a16:creationId xmlns:a16="http://schemas.microsoft.com/office/drawing/2014/main" id="{CB55509C-BAB8-4E93-A077-5E72B427625B}"/>
              </a:ext>
            </a:extLst>
          </p:cNvPr>
          <p:cNvPicPr>
            <a:picLocks noChangeAspect="1"/>
          </p:cNvPicPr>
          <p:nvPr/>
        </p:nvPicPr>
        <p:blipFill>
          <a:blip r:embed="rId3"/>
          <a:stretch>
            <a:fillRect/>
          </a:stretch>
        </p:blipFill>
        <p:spPr>
          <a:xfrm>
            <a:off x="3723976" y="3063174"/>
            <a:ext cx="5353648" cy="2670876"/>
          </a:xfrm>
          <a:prstGeom prst="rect">
            <a:avLst/>
          </a:prstGeom>
        </p:spPr>
      </p:pic>
    </p:spTree>
    <p:extLst>
      <p:ext uri="{BB962C8B-B14F-4D97-AF65-F5344CB8AC3E}">
        <p14:creationId xmlns:p14="http://schemas.microsoft.com/office/powerpoint/2010/main" val="89285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425989"/>
                                        </p:tgtEl>
                                      </p:cBhvr>
                                    </p:animEffect>
                                    <p:set>
                                      <p:cBhvr>
                                        <p:cTn id="7" dur="1" fill="hold">
                                          <p:stCondLst>
                                            <p:cond delay="499"/>
                                          </p:stCondLst>
                                        </p:cTn>
                                        <p:tgtEl>
                                          <p:spTgt spid="425989"/>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425998"/>
                                        </p:tgtEl>
                                      </p:cBhvr>
                                    </p:animEffect>
                                    <p:set>
                                      <p:cBhvr>
                                        <p:cTn id="12" dur="1" fill="hold">
                                          <p:stCondLst>
                                            <p:cond delay="499"/>
                                          </p:stCondLst>
                                        </p:cTn>
                                        <p:tgtEl>
                                          <p:spTgt spid="425998"/>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25987">
                                            <p:txEl>
                                              <p:pRg st="3" end="3"/>
                                            </p:txEl>
                                          </p:spTgt>
                                        </p:tgtEl>
                                        <p:attrNameLst>
                                          <p:attrName>style.visibility</p:attrName>
                                        </p:attrNameLst>
                                      </p:cBhvr>
                                      <p:to>
                                        <p:strVal val="visible"/>
                                      </p:to>
                                    </p:set>
                                    <p:anim calcmode="lin" valueType="num">
                                      <p:cBhvr additive="base">
                                        <p:cTn id="17" dur="500" fill="hold"/>
                                        <p:tgtEl>
                                          <p:spTgt spid="42598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2598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25987">
                                            <p:txEl>
                                              <p:pRg st="4" end="4"/>
                                            </p:txEl>
                                          </p:spTgt>
                                        </p:tgtEl>
                                        <p:attrNameLst>
                                          <p:attrName>style.visibility</p:attrName>
                                        </p:attrNameLst>
                                      </p:cBhvr>
                                      <p:to>
                                        <p:strVal val="visible"/>
                                      </p:to>
                                    </p:set>
                                    <p:anim calcmode="lin" valueType="num">
                                      <p:cBhvr additive="base">
                                        <p:cTn id="21" dur="500" fill="hold"/>
                                        <p:tgtEl>
                                          <p:spTgt spid="42598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259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9" grpId="0" animBg="1"/>
      <p:bldP spid="42599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a:extLst>
              <a:ext uri="{FF2B5EF4-FFF2-40B4-BE49-F238E27FC236}">
                <a16:creationId xmlns:a16="http://schemas.microsoft.com/office/drawing/2014/main" id="{72465595-F271-E340-819C-52F828E30442}"/>
              </a:ext>
            </a:extLst>
          </p:cNvPr>
          <p:cNvSpPr>
            <a:spLocks noGrp="1" noChangeArrowheads="1"/>
          </p:cNvSpPr>
          <p:nvPr>
            <p:ph idx="1"/>
          </p:nvPr>
        </p:nvSpPr>
        <p:spPr/>
        <p:txBody>
          <a:bodyPr/>
          <a:lstStyle/>
          <a:p>
            <a:pPr eaLnBrk="1" hangingPunct="1"/>
            <a:r>
              <a:rPr lang="en-US" altLang="en-US" dirty="0"/>
              <a:t>How many repeaters should we use?</a:t>
            </a:r>
          </a:p>
          <a:p>
            <a:pPr eaLnBrk="1" hangingPunct="1"/>
            <a:r>
              <a:rPr lang="en-US" altLang="en-US" dirty="0"/>
              <a:t>How large should each one be?</a:t>
            </a:r>
          </a:p>
          <a:p>
            <a:pPr eaLnBrk="1" hangingPunct="1"/>
            <a:r>
              <a:rPr lang="en-US" altLang="en-US" dirty="0"/>
              <a:t>Equivalent Circuit</a:t>
            </a:r>
          </a:p>
          <a:p>
            <a:pPr lvl="1" eaLnBrk="1" hangingPunct="1"/>
            <a:r>
              <a:rPr lang="en-US" altLang="en-US" dirty="0"/>
              <a:t>Wire length </a:t>
            </a:r>
            <a:r>
              <a:rPr lang="en-US" altLang="en-US" i="1" dirty="0"/>
              <a:t>l/N</a:t>
            </a:r>
          </a:p>
          <a:p>
            <a:pPr lvl="2" eaLnBrk="1" hangingPunct="1"/>
            <a:r>
              <a:rPr lang="en-US" altLang="en-US" dirty="0"/>
              <a:t>Wire Capacitance C</a:t>
            </a:r>
            <a:r>
              <a:rPr lang="en-US" altLang="en-US" baseline="-25000" dirty="0"/>
              <a:t>w</a:t>
            </a:r>
            <a:r>
              <a:rPr lang="en-US" altLang="en-US" dirty="0"/>
              <a:t>*</a:t>
            </a:r>
            <a:r>
              <a:rPr lang="en-US" altLang="en-US" i="1" dirty="0"/>
              <a:t>l/N</a:t>
            </a:r>
            <a:r>
              <a:rPr lang="en-US" altLang="en-US" dirty="0"/>
              <a:t>, Resistance R</a:t>
            </a:r>
            <a:r>
              <a:rPr lang="en-US" altLang="en-US" baseline="-25000" dirty="0"/>
              <a:t>w</a:t>
            </a:r>
            <a:r>
              <a:rPr lang="en-US" altLang="en-US" dirty="0"/>
              <a:t>*</a:t>
            </a:r>
            <a:r>
              <a:rPr lang="en-US" altLang="en-US" i="1" dirty="0"/>
              <a:t>l</a:t>
            </a:r>
            <a:r>
              <a:rPr lang="en-US" altLang="en-US" dirty="0"/>
              <a:t>/N</a:t>
            </a:r>
          </a:p>
          <a:p>
            <a:pPr lvl="1" eaLnBrk="1" hangingPunct="1"/>
            <a:r>
              <a:rPr lang="en-US" altLang="en-US" dirty="0"/>
              <a:t>Inverter width W (nMOS = W, pMOS = 2W)</a:t>
            </a:r>
          </a:p>
          <a:p>
            <a:pPr lvl="2" eaLnBrk="1" hangingPunct="1"/>
            <a:r>
              <a:rPr lang="en-US" altLang="en-US" dirty="0"/>
              <a:t>Gate Capacitance C</a:t>
            </a:r>
            <a:r>
              <a:rPr lang="ja-JP" altLang="en-US" dirty="0"/>
              <a:t>’</a:t>
            </a:r>
            <a:r>
              <a:rPr lang="en-US" altLang="ja-JP" dirty="0"/>
              <a:t>*W, Resistance R/W</a:t>
            </a:r>
            <a:endParaRPr lang="en-US" altLang="en-US" dirty="0"/>
          </a:p>
        </p:txBody>
      </p:sp>
      <p:sp>
        <p:nvSpPr>
          <p:cNvPr id="428034" name="Rectangle 2">
            <a:extLst>
              <a:ext uri="{FF2B5EF4-FFF2-40B4-BE49-F238E27FC236}">
                <a16:creationId xmlns:a16="http://schemas.microsoft.com/office/drawing/2014/main" id="{7AAAEDBA-0536-9B4D-956F-C0F520D81999}"/>
              </a:ext>
            </a:extLst>
          </p:cNvPr>
          <p:cNvSpPr>
            <a:spLocks noGrp="1" noChangeArrowheads="1"/>
          </p:cNvSpPr>
          <p:nvPr>
            <p:ph type="title"/>
          </p:nvPr>
        </p:nvSpPr>
        <p:spPr/>
        <p:txBody>
          <a:bodyPr/>
          <a:lstStyle/>
          <a:p>
            <a:pPr eaLnBrk="1" hangingPunct="1">
              <a:defRPr/>
            </a:pPr>
            <a:r>
              <a:rPr lang="en-US" dirty="0"/>
              <a:t>Repeater Design</a:t>
            </a:r>
          </a:p>
        </p:txBody>
      </p:sp>
      <p:graphicFrame>
        <p:nvGraphicFramePr>
          <p:cNvPr id="61445" name="Object 4">
            <a:extLst>
              <a:ext uri="{FF2B5EF4-FFF2-40B4-BE49-F238E27FC236}">
                <a16:creationId xmlns:a16="http://schemas.microsoft.com/office/drawing/2014/main" id="{5301E1E8-65B4-2341-BD14-B17DC54A8158}"/>
              </a:ext>
            </a:extLst>
          </p:cNvPr>
          <p:cNvGraphicFramePr>
            <a:graphicFrameLocks noChangeAspect="1"/>
          </p:cNvGraphicFramePr>
          <p:nvPr/>
        </p:nvGraphicFramePr>
        <p:xfrm>
          <a:off x="3200400" y="4648200"/>
          <a:ext cx="4953000" cy="1392238"/>
        </p:xfrm>
        <a:graphic>
          <a:graphicData uri="http://schemas.openxmlformats.org/presentationml/2006/ole">
            <mc:AlternateContent xmlns:mc="http://schemas.openxmlformats.org/markup-compatibility/2006">
              <mc:Choice xmlns:v="urn:schemas-microsoft-com:vml" Requires="v">
                <p:oleObj name="VISIO" r:id="rId3" imgW="11671300" imgH="3276600" progId="Visio.Drawing.6">
                  <p:embed/>
                </p:oleObj>
              </mc:Choice>
              <mc:Fallback>
                <p:oleObj name="VISIO" r:id="rId3" imgW="11671300" imgH="3276600" progId="Visio.Drawing.6">
                  <p:embed/>
                  <p:pic>
                    <p:nvPicPr>
                      <p:cNvPr id="61445" name="Object 4">
                        <a:extLst>
                          <a:ext uri="{FF2B5EF4-FFF2-40B4-BE49-F238E27FC236}">
                            <a16:creationId xmlns:a16="http://schemas.microsoft.com/office/drawing/2014/main" id="{5301E1E8-65B4-2341-BD14-B17DC54A81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648200"/>
                        <a:ext cx="4953000" cy="139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28037" name="Rectangle 5">
            <a:extLst>
              <a:ext uri="{FF2B5EF4-FFF2-40B4-BE49-F238E27FC236}">
                <a16:creationId xmlns:a16="http://schemas.microsoft.com/office/drawing/2014/main" id="{C38DFD12-371D-4A49-B227-522E08CC1C84}"/>
              </a:ext>
            </a:extLst>
          </p:cNvPr>
          <p:cNvSpPr>
            <a:spLocks noChangeArrowheads="1"/>
          </p:cNvSpPr>
          <p:nvPr/>
        </p:nvSpPr>
        <p:spPr bwMode="auto">
          <a:xfrm>
            <a:off x="3429000" y="4800600"/>
            <a:ext cx="4495800" cy="1219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spTree>
    <p:extLst>
      <p:ext uri="{BB962C8B-B14F-4D97-AF65-F5344CB8AC3E}">
        <p14:creationId xmlns:p14="http://schemas.microsoft.com/office/powerpoint/2010/main" val="166340514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428037"/>
                                        </p:tgtEl>
                                      </p:cBhvr>
                                    </p:animEffect>
                                    <p:set>
                                      <p:cBhvr>
                                        <p:cTn id="7" dur="1" fill="hold">
                                          <p:stCondLst>
                                            <p:cond delay="499"/>
                                          </p:stCondLst>
                                        </p:cTn>
                                        <p:tgtEl>
                                          <p:spTgt spid="4280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a:extLst>
              <a:ext uri="{FF2B5EF4-FFF2-40B4-BE49-F238E27FC236}">
                <a16:creationId xmlns:a16="http://schemas.microsoft.com/office/drawing/2014/main" id="{6951B933-03AA-D347-B2AC-AFD417F208B5}"/>
              </a:ext>
            </a:extLst>
          </p:cNvPr>
          <p:cNvSpPr>
            <a:spLocks noGrp="1" noChangeArrowheads="1"/>
          </p:cNvSpPr>
          <p:nvPr>
            <p:ph idx="1"/>
          </p:nvPr>
        </p:nvSpPr>
        <p:spPr/>
        <p:txBody>
          <a:bodyPr/>
          <a:lstStyle/>
          <a:p>
            <a:pPr>
              <a:defRPr/>
            </a:pPr>
            <a:r>
              <a:rPr lang="en-US" dirty="0"/>
              <a:t>Chips are mostly made of wires called </a:t>
            </a:r>
            <a:r>
              <a:rPr lang="en-US" i="1" dirty="0"/>
              <a:t>interconnect</a:t>
            </a:r>
          </a:p>
          <a:p>
            <a:pPr lvl="1" eaLnBrk="1" hangingPunct="1">
              <a:defRPr/>
            </a:pPr>
            <a:r>
              <a:rPr lang="en-US" dirty="0"/>
              <a:t>In stick diagram, wires set size</a:t>
            </a:r>
          </a:p>
          <a:p>
            <a:pPr lvl="1" eaLnBrk="1" hangingPunct="1">
              <a:defRPr/>
            </a:pPr>
            <a:r>
              <a:rPr lang="en-US" dirty="0"/>
              <a:t>Transistors are little things under the wires</a:t>
            </a:r>
          </a:p>
          <a:p>
            <a:pPr lvl="1" eaLnBrk="1" hangingPunct="1">
              <a:defRPr/>
            </a:pPr>
            <a:r>
              <a:rPr lang="en-US" dirty="0"/>
              <a:t>Many layers of wires</a:t>
            </a:r>
          </a:p>
          <a:p>
            <a:pPr>
              <a:defRPr/>
            </a:pPr>
            <a:r>
              <a:rPr lang="en-US" dirty="0"/>
              <a:t>Wires are as important as transistors</a:t>
            </a:r>
          </a:p>
          <a:p>
            <a:pPr lvl="1" eaLnBrk="1" hangingPunct="1">
              <a:defRPr/>
            </a:pPr>
            <a:r>
              <a:rPr lang="en-US" dirty="0"/>
              <a:t>Speed</a:t>
            </a:r>
          </a:p>
          <a:p>
            <a:pPr lvl="1" eaLnBrk="1" hangingPunct="1">
              <a:defRPr/>
            </a:pPr>
            <a:r>
              <a:rPr lang="en-US" dirty="0"/>
              <a:t>Power</a:t>
            </a:r>
          </a:p>
          <a:p>
            <a:pPr lvl="1" eaLnBrk="1" hangingPunct="1">
              <a:defRPr/>
            </a:pPr>
            <a:r>
              <a:rPr lang="en-US" dirty="0"/>
              <a:t>Noise</a:t>
            </a:r>
          </a:p>
          <a:p>
            <a:pPr>
              <a:defRPr/>
            </a:pPr>
            <a:r>
              <a:rPr lang="en-US" dirty="0"/>
              <a:t>Alternating layers run orthogonally</a:t>
            </a:r>
          </a:p>
        </p:txBody>
      </p:sp>
      <p:sp>
        <p:nvSpPr>
          <p:cNvPr id="395266" name="Rectangle 2">
            <a:extLst>
              <a:ext uri="{FF2B5EF4-FFF2-40B4-BE49-F238E27FC236}">
                <a16:creationId xmlns:a16="http://schemas.microsoft.com/office/drawing/2014/main" id="{E9556C45-0FCA-994A-8837-74F53F83F516}"/>
              </a:ext>
            </a:extLst>
          </p:cNvPr>
          <p:cNvSpPr>
            <a:spLocks noGrp="1" noChangeArrowheads="1"/>
          </p:cNvSpPr>
          <p:nvPr>
            <p:ph type="title"/>
          </p:nvPr>
        </p:nvSpPr>
        <p:spPr/>
        <p:txBody>
          <a:bodyPr/>
          <a:lstStyle/>
          <a:p>
            <a:pPr eaLnBrk="1" hangingPunct="1">
              <a:defRPr/>
            </a:pPr>
            <a:r>
              <a:rPr lang="en-US" dirty="0"/>
              <a:t>Introduction</a:t>
            </a:r>
          </a:p>
        </p:txBody>
      </p:sp>
    </p:spTree>
    <p:extLst>
      <p:ext uri="{BB962C8B-B14F-4D97-AF65-F5344CB8AC3E}">
        <p14:creationId xmlns:p14="http://schemas.microsoft.com/office/powerpoint/2010/main" val="3807749594"/>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a:extLst>
              <a:ext uri="{FF2B5EF4-FFF2-40B4-BE49-F238E27FC236}">
                <a16:creationId xmlns:a16="http://schemas.microsoft.com/office/drawing/2014/main" id="{DCE3FAD7-40D6-3048-AE77-07F708636B9A}"/>
              </a:ext>
            </a:extLst>
          </p:cNvPr>
          <p:cNvSpPr>
            <a:spLocks noGrp="1" noChangeArrowheads="1"/>
          </p:cNvSpPr>
          <p:nvPr>
            <p:ph idx="1"/>
          </p:nvPr>
        </p:nvSpPr>
        <p:spPr/>
        <p:txBody>
          <a:bodyPr/>
          <a:lstStyle/>
          <a:p>
            <a:pPr>
              <a:defRPr/>
            </a:pPr>
            <a:r>
              <a:rPr lang="en-US" dirty="0"/>
              <a:t>Write equation for Elmore Delay</a:t>
            </a:r>
          </a:p>
          <a:p>
            <a:pPr lvl="1" eaLnBrk="1" hangingPunct="1">
              <a:defRPr/>
            </a:pPr>
            <a:r>
              <a:rPr lang="en-US" dirty="0"/>
              <a:t>Differentiate with respect to W and N</a:t>
            </a:r>
          </a:p>
          <a:p>
            <a:pPr lvl="1" eaLnBrk="1" hangingPunct="1">
              <a:defRPr/>
            </a:pPr>
            <a:r>
              <a:rPr lang="en-US" dirty="0"/>
              <a:t>Set equal to 0, solve</a:t>
            </a:r>
          </a:p>
        </p:txBody>
      </p:sp>
      <p:sp>
        <p:nvSpPr>
          <p:cNvPr id="430082" name="Rectangle 2">
            <a:extLst>
              <a:ext uri="{FF2B5EF4-FFF2-40B4-BE49-F238E27FC236}">
                <a16:creationId xmlns:a16="http://schemas.microsoft.com/office/drawing/2014/main" id="{AE5656B8-9DCE-1F4A-91C1-7EA4A05A69AF}"/>
              </a:ext>
            </a:extLst>
          </p:cNvPr>
          <p:cNvSpPr>
            <a:spLocks noGrp="1" noChangeArrowheads="1"/>
          </p:cNvSpPr>
          <p:nvPr>
            <p:ph type="title"/>
          </p:nvPr>
        </p:nvSpPr>
        <p:spPr/>
        <p:txBody>
          <a:bodyPr/>
          <a:lstStyle/>
          <a:p>
            <a:pPr eaLnBrk="1" hangingPunct="1">
              <a:defRPr/>
            </a:pPr>
            <a:r>
              <a:rPr lang="en-US" dirty="0"/>
              <a:t>Repeater Results</a:t>
            </a:r>
          </a:p>
        </p:txBody>
      </p:sp>
      <p:sp>
        <p:nvSpPr>
          <p:cNvPr id="430085" name="Rectangle 5">
            <a:extLst>
              <a:ext uri="{FF2B5EF4-FFF2-40B4-BE49-F238E27FC236}">
                <a16:creationId xmlns:a16="http://schemas.microsoft.com/office/drawing/2014/main" id="{E4DB6CAE-AE81-784B-B4AD-FA6B9396CA83}"/>
              </a:ext>
            </a:extLst>
          </p:cNvPr>
          <p:cNvSpPr>
            <a:spLocks noChangeArrowheads="1"/>
          </p:cNvSpPr>
          <p:nvPr/>
        </p:nvSpPr>
        <p:spPr bwMode="auto">
          <a:xfrm>
            <a:off x="5684838" y="3189288"/>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graphicFrame>
        <p:nvGraphicFramePr>
          <p:cNvPr id="63494" name="Object 4">
            <a:extLst>
              <a:ext uri="{FF2B5EF4-FFF2-40B4-BE49-F238E27FC236}">
                <a16:creationId xmlns:a16="http://schemas.microsoft.com/office/drawing/2014/main" id="{12EA33C0-8B4C-E242-837C-1B8637DB982D}"/>
              </a:ext>
            </a:extLst>
          </p:cNvPr>
          <p:cNvGraphicFramePr>
            <a:graphicFrameLocks noChangeAspect="1"/>
          </p:cNvGraphicFramePr>
          <p:nvPr>
            <p:extLst>
              <p:ext uri="{D42A27DB-BD31-4B8C-83A1-F6EECF244321}">
                <p14:modId xmlns:p14="http://schemas.microsoft.com/office/powerpoint/2010/main" val="855019511"/>
              </p:ext>
            </p:extLst>
          </p:nvPr>
        </p:nvGraphicFramePr>
        <p:xfrm>
          <a:off x="2833688" y="2358470"/>
          <a:ext cx="2057400" cy="1200150"/>
        </p:xfrm>
        <a:graphic>
          <a:graphicData uri="http://schemas.openxmlformats.org/presentationml/2006/ole">
            <mc:AlternateContent xmlns:mc="http://schemas.openxmlformats.org/markup-compatibility/2006">
              <mc:Choice xmlns:v="urn:schemas-microsoft-com:vml" Requires="v">
                <p:oleObj r:id="rId3" imgW="19011900" imgH="11112500" progId="Equation.DSMT4">
                  <p:embed/>
                </p:oleObj>
              </mc:Choice>
              <mc:Fallback>
                <p:oleObj r:id="rId3" imgW="19011900" imgH="11112500" progId="Equation.DSMT4">
                  <p:embed/>
                  <p:pic>
                    <p:nvPicPr>
                      <p:cNvPr id="63494" name="Object 4">
                        <a:extLst>
                          <a:ext uri="{FF2B5EF4-FFF2-40B4-BE49-F238E27FC236}">
                            <a16:creationId xmlns:a16="http://schemas.microsoft.com/office/drawing/2014/main" id="{12EA33C0-8B4C-E242-837C-1B8637DB98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3688" y="2358470"/>
                        <a:ext cx="2057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087" name="Rectangle 7">
            <a:extLst>
              <a:ext uri="{FF2B5EF4-FFF2-40B4-BE49-F238E27FC236}">
                <a16:creationId xmlns:a16="http://schemas.microsoft.com/office/drawing/2014/main" id="{5408F7CC-F830-6C43-9635-8DED2D577C69}"/>
              </a:ext>
            </a:extLst>
          </p:cNvPr>
          <p:cNvSpPr>
            <a:spLocks noChangeArrowheads="1"/>
          </p:cNvSpPr>
          <p:nvPr/>
        </p:nvSpPr>
        <p:spPr bwMode="auto">
          <a:xfrm>
            <a:off x="5287963" y="3227388"/>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graphicFrame>
        <p:nvGraphicFramePr>
          <p:cNvPr id="63496" name="Object 6">
            <a:extLst>
              <a:ext uri="{FF2B5EF4-FFF2-40B4-BE49-F238E27FC236}">
                <a16:creationId xmlns:a16="http://schemas.microsoft.com/office/drawing/2014/main" id="{3C9A593D-7771-6D47-9D9A-CC148E94F70B}"/>
              </a:ext>
            </a:extLst>
          </p:cNvPr>
          <p:cNvGraphicFramePr>
            <a:graphicFrameLocks noChangeAspect="1"/>
          </p:cNvGraphicFramePr>
          <p:nvPr>
            <p:extLst>
              <p:ext uri="{D42A27DB-BD31-4B8C-83A1-F6EECF244321}">
                <p14:modId xmlns:p14="http://schemas.microsoft.com/office/powerpoint/2010/main" val="4018390476"/>
              </p:ext>
            </p:extLst>
          </p:nvPr>
        </p:nvGraphicFramePr>
        <p:xfrm>
          <a:off x="2757488" y="3577671"/>
          <a:ext cx="4008438" cy="1000125"/>
        </p:xfrm>
        <a:graphic>
          <a:graphicData uri="http://schemas.openxmlformats.org/presentationml/2006/ole">
            <mc:AlternateContent xmlns:mc="http://schemas.openxmlformats.org/markup-compatibility/2006">
              <mc:Choice xmlns:v="urn:schemas-microsoft-com:vml" Requires="v">
                <p:oleObj r:id="rId5" imgW="37160200" imgH="9359900" progId="Equation.DSMT4">
                  <p:embed/>
                </p:oleObj>
              </mc:Choice>
              <mc:Fallback>
                <p:oleObj r:id="rId5" imgW="37160200" imgH="9359900" progId="Equation.DSMT4">
                  <p:embed/>
                  <p:pic>
                    <p:nvPicPr>
                      <p:cNvPr id="63496" name="Object 6">
                        <a:extLst>
                          <a:ext uri="{FF2B5EF4-FFF2-40B4-BE49-F238E27FC236}">
                            <a16:creationId xmlns:a16="http://schemas.microsoft.com/office/drawing/2014/main" id="{3C9A593D-7771-6D47-9D9A-CC148E94F7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7488" y="3577671"/>
                        <a:ext cx="40084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089" name="Rectangle 9">
            <a:extLst>
              <a:ext uri="{FF2B5EF4-FFF2-40B4-BE49-F238E27FC236}">
                <a16:creationId xmlns:a16="http://schemas.microsoft.com/office/drawing/2014/main" id="{57681BDB-D3D7-9942-A19F-2F0D527FAA03}"/>
              </a:ext>
            </a:extLst>
          </p:cNvPr>
          <p:cNvSpPr>
            <a:spLocks noChangeArrowheads="1"/>
          </p:cNvSpPr>
          <p:nvPr/>
        </p:nvSpPr>
        <p:spPr bwMode="auto">
          <a:xfrm>
            <a:off x="5707063" y="3189288"/>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graphicFrame>
        <p:nvGraphicFramePr>
          <p:cNvPr id="63498" name="Object 8">
            <a:extLst>
              <a:ext uri="{FF2B5EF4-FFF2-40B4-BE49-F238E27FC236}">
                <a16:creationId xmlns:a16="http://schemas.microsoft.com/office/drawing/2014/main" id="{B71F471A-1B7E-F045-BE09-410B6A194779}"/>
              </a:ext>
            </a:extLst>
          </p:cNvPr>
          <p:cNvGraphicFramePr>
            <a:graphicFrameLocks noChangeAspect="1"/>
          </p:cNvGraphicFramePr>
          <p:nvPr>
            <p:extLst>
              <p:ext uri="{D42A27DB-BD31-4B8C-83A1-F6EECF244321}">
                <p14:modId xmlns:p14="http://schemas.microsoft.com/office/powerpoint/2010/main" val="816259076"/>
              </p:ext>
            </p:extLst>
          </p:nvPr>
        </p:nvGraphicFramePr>
        <p:xfrm>
          <a:off x="2833688" y="4568270"/>
          <a:ext cx="1455738" cy="896938"/>
        </p:xfrm>
        <a:graphic>
          <a:graphicData uri="http://schemas.openxmlformats.org/presentationml/2006/ole">
            <mc:AlternateContent xmlns:mc="http://schemas.openxmlformats.org/markup-compatibility/2006">
              <mc:Choice xmlns:v="urn:schemas-microsoft-com:vml" Requires="v">
                <p:oleObj r:id="rId7" imgW="17843500" imgH="11112500" progId="Equation.DSMT4">
                  <p:embed/>
                </p:oleObj>
              </mc:Choice>
              <mc:Fallback>
                <p:oleObj r:id="rId7" imgW="17843500" imgH="11112500" progId="Equation.DSMT4">
                  <p:embed/>
                  <p:pic>
                    <p:nvPicPr>
                      <p:cNvPr id="63498" name="Object 8">
                        <a:extLst>
                          <a:ext uri="{FF2B5EF4-FFF2-40B4-BE49-F238E27FC236}">
                            <a16:creationId xmlns:a16="http://schemas.microsoft.com/office/drawing/2014/main" id="{B71F471A-1B7E-F045-BE09-410B6A1947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3688" y="4568270"/>
                        <a:ext cx="1455738"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090" name="Text Box 10">
            <a:extLst>
              <a:ext uri="{FF2B5EF4-FFF2-40B4-BE49-F238E27FC236}">
                <a16:creationId xmlns:a16="http://schemas.microsoft.com/office/drawing/2014/main" id="{431FC7C1-094E-AF4D-B20F-33196FDC22AA}"/>
              </a:ext>
            </a:extLst>
          </p:cNvPr>
          <p:cNvSpPr txBox="1">
            <a:spLocks noChangeArrowheads="1"/>
          </p:cNvSpPr>
          <p:nvPr/>
        </p:nvSpPr>
        <p:spPr bwMode="auto">
          <a:xfrm>
            <a:off x="7177088" y="3577670"/>
            <a:ext cx="2743200" cy="784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Arial" charset="0"/>
                <a:ea typeface="ＭＳ Ｐゴシック" charset="0"/>
              </a:rPr>
              <a:t>~40 ps/mm</a:t>
            </a:r>
          </a:p>
          <a:p>
            <a:pPr>
              <a:spcBef>
                <a:spcPct val="50000"/>
              </a:spcBef>
              <a:defRPr/>
            </a:pPr>
            <a:r>
              <a:rPr lang="en-US" dirty="0">
                <a:latin typeface="Arial" charset="0"/>
                <a:ea typeface="ＭＳ Ｐゴシック" charset="0"/>
              </a:rPr>
              <a:t>in 65 nm process</a:t>
            </a:r>
          </a:p>
        </p:txBody>
      </p:sp>
    </p:spTree>
    <p:extLst>
      <p:ext uri="{BB962C8B-B14F-4D97-AF65-F5344CB8AC3E}">
        <p14:creationId xmlns:p14="http://schemas.microsoft.com/office/powerpoint/2010/main" val="2307238529"/>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7" name="Rectangle 3">
            <a:extLst>
              <a:ext uri="{FF2B5EF4-FFF2-40B4-BE49-F238E27FC236}">
                <a16:creationId xmlns:a16="http://schemas.microsoft.com/office/drawing/2014/main" id="{DBE8095F-9555-A64C-8EA1-6079356CF9FD}"/>
              </a:ext>
            </a:extLst>
          </p:cNvPr>
          <p:cNvSpPr>
            <a:spLocks noGrp="1" noChangeArrowheads="1"/>
          </p:cNvSpPr>
          <p:nvPr>
            <p:ph idx="1"/>
          </p:nvPr>
        </p:nvSpPr>
        <p:spPr/>
        <p:txBody>
          <a:bodyPr/>
          <a:lstStyle/>
          <a:p>
            <a:pPr eaLnBrk="1" hangingPunct="1"/>
            <a:r>
              <a:rPr lang="en-US" altLang="en-US" dirty="0">
                <a:solidFill>
                  <a:srgbClr val="000000"/>
                </a:solidFill>
              </a:rPr>
              <a:t>Energy/length </a:t>
            </a:r>
            <a:r>
              <a:rPr lang="en-US" altLang="en-US" dirty="0">
                <a:solidFill>
                  <a:srgbClr val="000000"/>
                </a:solidFill>
                <a:cs typeface="Arial" panose="020B0604020202020204" pitchFamily="34" charset="0"/>
              </a:rPr>
              <a:t>≈</a:t>
            </a:r>
            <a:r>
              <a:rPr lang="en-US" altLang="en-US" dirty="0">
                <a:solidFill>
                  <a:srgbClr val="000000"/>
                </a:solidFill>
              </a:rPr>
              <a:t> 1.87C</a:t>
            </a:r>
            <a:r>
              <a:rPr lang="en-US" altLang="en-US" baseline="-25000" dirty="0">
                <a:solidFill>
                  <a:srgbClr val="000000"/>
                </a:solidFill>
              </a:rPr>
              <a:t>w</a:t>
            </a:r>
            <a:r>
              <a:rPr lang="en-US" altLang="en-US" dirty="0">
                <a:solidFill>
                  <a:srgbClr val="000000"/>
                </a:solidFill>
              </a:rPr>
              <a:t>V</a:t>
            </a:r>
            <a:r>
              <a:rPr lang="en-US" altLang="en-US" baseline="-25000" dirty="0">
                <a:solidFill>
                  <a:srgbClr val="000000"/>
                </a:solidFill>
              </a:rPr>
              <a:t>DD</a:t>
            </a:r>
            <a:r>
              <a:rPr lang="en-US" altLang="en-US" baseline="30000" dirty="0">
                <a:solidFill>
                  <a:srgbClr val="000000"/>
                </a:solidFill>
              </a:rPr>
              <a:t>2</a:t>
            </a:r>
          </a:p>
          <a:p>
            <a:pPr lvl="1" eaLnBrk="1" hangingPunct="1"/>
            <a:r>
              <a:rPr lang="en-US" altLang="en-US" dirty="0">
                <a:solidFill>
                  <a:srgbClr val="000000"/>
                </a:solidFill>
              </a:rPr>
              <a:t>87% premium over unrepeated wires</a:t>
            </a:r>
          </a:p>
          <a:p>
            <a:pPr lvl="1" eaLnBrk="1" hangingPunct="1"/>
            <a:r>
              <a:rPr lang="en-US" altLang="en-US" dirty="0">
                <a:solidFill>
                  <a:srgbClr val="000000"/>
                </a:solidFill>
              </a:rPr>
              <a:t>The extra power is consumed in the large repeaters</a:t>
            </a:r>
          </a:p>
          <a:p>
            <a:pPr eaLnBrk="1" hangingPunct="1"/>
            <a:r>
              <a:rPr lang="en-US" altLang="en-US" dirty="0">
                <a:solidFill>
                  <a:srgbClr val="000000"/>
                </a:solidFill>
              </a:rPr>
              <a:t>If the repeaters are downsized for minimum EDP:</a:t>
            </a:r>
          </a:p>
          <a:p>
            <a:pPr lvl="1" eaLnBrk="1" hangingPunct="1"/>
            <a:r>
              <a:rPr lang="en-US" altLang="en-US" dirty="0">
                <a:solidFill>
                  <a:srgbClr val="000000"/>
                </a:solidFill>
              </a:rPr>
              <a:t>Energy premium is only 30%</a:t>
            </a:r>
          </a:p>
          <a:p>
            <a:pPr lvl="1" eaLnBrk="1" hangingPunct="1"/>
            <a:r>
              <a:rPr lang="en-US" altLang="en-US" dirty="0">
                <a:solidFill>
                  <a:srgbClr val="000000"/>
                </a:solidFill>
              </a:rPr>
              <a:t>Delay increases by 14% from min delay</a:t>
            </a:r>
          </a:p>
          <a:p>
            <a:pPr lvl="1" eaLnBrk="1" hangingPunct="1"/>
            <a:endParaRPr lang="en-US" altLang="en-US" dirty="0">
              <a:solidFill>
                <a:srgbClr val="000000"/>
              </a:solidFill>
            </a:endParaRPr>
          </a:p>
        </p:txBody>
      </p:sp>
      <p:sp>
        <p:nvSpPr>
          <p:cNvPr id="497666" name="Rectangle 2">
            <a:extLst>
              <a:ext uri="{FF2B5EF4-FFF2-40B4-BE49-F238E27FC236}">
                <a16:creationId xmlns:a16="http://schemas.microsoft.com/office/drawing/2014/main" id="{D59B5678-454A-1B41-9C63-33B46AB62A48}"/>
              </a:ext>
            </a:extLst>
          </p:cNvPr>
          <p:cNvSpPr>
            <a:spLocks noGrp="1" noChangeArrowheads="1"/>
          </p:cNvSpPr>
          <p:nvPr>
            <p:ph type="title"/>
          </p:nvPr>
        </p:nvSpPr>
        <p:spPr/>
        <p:txBody>
          <a:bodyPr/>
          <a:lstStyle/>
          <a:p>
            <a:pPr eaLnBrk="1" hangingPunct="1">
              <a:defRPr/>
            </a:pPr>
            <a:r>
              <a:rPr lang="en-US" sz="4000" dirty="0"/>
              <a:t>Repeater Energy</a:t>
            </a:r>
          </a:p>
        </p:txBody>
      </p:sp>
    </p:spTree>
    <p:extLst>
      <p:ext uri="{BB962C8B-B14F-4D97-AF65-F5344CB8AC3E}">
        <p14:creationId xmlns:p14="http://schemas.microsoft.com/office/powerpoint/2010/main" val="126447274"/>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3">
            <a:extLst>
              <a:ext uri="{FF2B5EF4-FFF2-40B4-BE49-F238E27FC236}">
                <a16:creationId xmlns:a16="http://schemas.microsoft.com/office/drawing/2014/main" id="{D9529168-D4CA-1B40-99EE-D3FFA0F9F36D}"/>
              </a:ext>
            </a:extLst>
          </p:cNvPr>
          <p:cNvSpPr>
            <a:spLocks noGrp="1" noChangeArrowheads="1"/>
          </p:cNvSpPr>
          <p:nvPr>
            <p:ph idx="1"/>
          </p:nvPr>
        </p:nvSpPr>
        <p:spPr/>
        <p:txBody>
          <a:bodyPr/>
          <a:lstStyle/>
          <a:p>
            <a:pPr eaLnBrk="1" hangingPunct="1"/>
            <a:r>
              <a:rPr lang="en-US" altLang="en-US" dirty="0"/>
              <a:t>Pitch = w + s</a:t>
            </a:r>
          </a:p>
          <a:p>
            <a:pPr eaLnBrk="1" hangingPunct="1"/>
            <a:r>
              <a:rPr lang="en-US" altLang="en-US" dirty="0"/>
              <a:t>Aspect ratio: AR = t/w</a:t>
            </a:r>
          </a:p>
          <a:p>
            <a:pPr lvl="1" eaLnBrk="1" hangingPunct="1"/>
            <a:r>
              <a:rPr lang="en-US" altLang="en-US" dirty="0"/>
              <a:t>Old processes had AR &lt;&lt; 1</a:t>
            </a:r>
          </a:p>
          <a:p>
            <a:pPr lvl="1" eaLnBrk="1" hangingPunct="1"/>
            <a:r>
              <a:rPr lang="en-US" altLang="en-US" dirty="0"/>
              <a:t>Modern processes have AR </a:t>
            </a:r>
            <a:r>
              <a:rPr lang="en-US" altLang="en-US" dirty="0">
                <a:sym typeface="Symbol" pitchFamily="2" charset="2"/>
              </a:rPr>
              <a:t>≈ 2</a:t>
            </a:r>
          </a:p>
          <a:p>
            <a:pPr lvl="2" eaLnBrk="1" hangingPunct="1"/>
            <a:r>
              <a:rPr lang="en-US" altLang="en-US" dirty="0"/>
              <a:t>Pack in many skinny wires</a:t>
            </a:r>
          </a:p>
        </p:txBody>
      </p:sp>
      <p:sp>
        <p:nvSpPr>
          <p:cNvPr id="402434" name="Rectangle 2">
            <a:extLst>
              <a:ext uri="{FF2B5EF4-FFF2-40B4-BE49-F238E27FC236}">
                <a16:creationId xmlns:a16="http://schemas.microsoft.com/office/drawing/2014/main" id="{04B1464B-5343-7846-91B6-93DB25D9EFB9}"/>
              </a:ext>
            </a:extLst>
          </p:cNvPr>
          <p:cNvSpPr>
            <a:spLocks noGrp="1" noChangeArrowheads="1"/>
          </p:cNvSpPr>
          <p:nvPr>
            <p:ph type="title"/>
          </p:nvPr>
        </p:nvSpPr>
        <p:spPr/>
        <p:txBody>
          <a:bodyPr/>
          <a:lstStyle/>
          <a:p>
            <a:pPr eaLnBrk="1" hangingPunct="1">
              <a:defRPr/>
            </a:pPr>
            <a:r>
              <a:rPr lang="en-US" dirty="0"/>
              <a:t>Wire Geometry</a:t>
            </a:r>
          </a:p>
        </p:txBody>
      </p:sp>
      <p:pic>
        <p:nvPicPr>
          <p:cNvPr id="4" name="Picture 3" descr="A screen shot of a computer&#10;&#10;Description automatically generated">
            <a:extLst>
              <a:ext uri="{FF2B5EF4-FFF2-40B4-BE49-F238E27FC236}">
                <a16:creationId xmlns:a16="http://schemas.microsoft.com/office/drawing/2014/main" id="{66C9D6DF-F0AA-4C43-B00E-1239FFB188B5}"/>
              </a:ext>
            </a:extLst>
          </p:cNvPr>
          <p:cNvPicPr>
            <a:picLocks noChangeAspect="1"/>
          </p:cNvPicPr>
          <p:nvPr/>
        </p:nvPicPr>
        <p:blipFill>
          <a:blip r:embed="rId3"/>
          <a:stretch>
            <a:fillRect/>
          </a:stretch>
        </p:blipFill>
        <p:spPr>
          <a:xfrm>
            <a:off x="3562444" y="1724025"/>
            <a:ext cx="6611681" cy="3379304"/>
          </a:xfrm>
          <a:prstGeom prst="rect">
            <a:avLst/>
          </a:prstGeom>
        </p:spPr>
      </p:pic>
    </p:spTree>
    <p:extLst>
      <p:ext uri="{BB962C8B-B14F-4D97-AF65-F5344CB8AC3E}">
        <p14:creationId xmlns:p14="http://schemas.microsoft.com/office/powerpoint/2010/main" val="86436296"/>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3">
            <a:extLst>
              <a:ext uri="{FF2B5EF4-FFF2-40B4-BE49-F238E27FC236}">
                <a16:creationId xmlns:a16="http://schemas.microsoft.com/office/drawing/2014/main" id="{C9DE6B0D-528A-4F46-BC95-82CBC3A3830F}"/>
              </a:ext>
            </a:extLst>
          </p:cNvPr>
          <p:cNvSpPr>
            <a:spLocks noGrp="1" noChangeArrowheads="1"/>
          </p:cNvSpPr>
          <p:nvPr>
            <p:ph idx="1"/>
          </p:nvPr>
        </p:nvSpPr>
        <p:spPr>
          <a:xfrm>
            <a:off x="629478" y="1133061"/>
            <a:ext cx="7772400" cy="4953000"/>
          </a:xfrm>
        </p:spPr>
        <p:txBody>
          <a:bodyPr/>
          <a:lstStyle/>
          <a:p>
            <a:pPr eaLnBrk="1" hangingPunct="1"/>
            <a:r>
              <a:rPr lang="en-US" altLang="en-US" sz="2200" dirty="0">
                <a:solidFill>
                  <a:srgbClr val="000000"/>
                </a:solidFill>
              </a:rPr>
              <a:t>AMI 0.6 </a:t>
            </a:r>
            <a:r>
              <a:rPr lang="en-US" altLang="en-US" sz="2200" dirty="0">
                <a:latin typeface="Symbol" panose="05050102010706020507" pitchFamily="18" charset="2"/>
              </a:rPr>
              <a:t>m</a:t>
            </a:r>
            <a:r>
              <a:rPr lang="en-US" altLang="en-US" sz="2200" dirty="0">
                <a:solidFill>
                  <a:srgbClr val="000000"/>
                </a:solidFill>
              </a:rPr>
              <a:t>m process has 3 metal layers</a:t>
            </a:r>
          </a:p>
          <a:p>
            <a:pPr lvl="1" eaLnBrk="1" hangingPunct="1"/>
            <a:r>
              <a:rPr lang="en-US" altLang="en-US" sz="2200" dirty="0">
                <a:solidFill>
                  <a:srgbClr val="000000"/>
                </a:solidFill>
              </a:rPr>
              <a:t>M1 for within-cell routing</a:t>
            </a:r>
          </a:p>
          <a:p>
            <a:pPr lvl="1" eaLnBrk="1" hangingPunct="1"/>
            <a:r>
              <a:rPr lang="en-US" altLang="en-US" sz="2200" dirty="0">
                <a:solidFill>
                  <a:srgbClr val="000000"/>
                </a:solidFill>
              </a:rPr>
              <a:t>M2 for vertical routing between cells</a:t>
            </a:r>
          </a:p>
          <a:p>
            <a:pPr lvl="1" eaLnBrk="1" hangingPunct="1"/>
            <a:r>
              <a:rPr lang="en-US" altLang="en-US" sz="2200" dirty="0">
                <a:solidFill>
                  <a:srgbClr val="000000"/>
                </a:solidFill>
              </a:rPr>
              <a:t>M3 for horizontal routing between cells</a:t>
            </a:r>
          </a:p>
          <a:p>
            <a:pPr eaLnBrk="1" hangingPunct="1"/>
            <a:r>
              <a:rPr lang="en-US" altLang="en-US" sz="2200" dirty="0">
                <a:solidFill>
                  <a:srgbClr val="000000"/>
                </a:solidFill>
              </a:rPr>
              <a:t>Modern processes use 6-10+ metal layers</a:t>
            </a:r>
          </a:p>
          <a:p>
            <a:pPr lvl="1" eaLnBrk="1" hangingPunct="1"/>
            <a:r>
              <a:rPr lang="en-US" altLang="en-US" sz="2200" dirty="0">
                <a:solidFill>
                  <a:srgbClr val="000000"/>
                </a:solidFill>
              </a:rPr>
              <a:t>M1: thin, narrow (&lt; 3</a:t>
            </a:r>
            <a:r>
              <a:rPr lang="en-US" altLang="en-US" sz="2200" dirty="0">
                <a:latin typeface="Symbol" panose="05050102010706020507" pitchFamily="18" charset="2"/>
              </a:rPr>
              <a:t>l</a:t>
            </a:r>
            <a:r>
              <a:rPr lang="en-US" altLang="en-US" sz="2200" dirty="0">
                <a:solidFill>
                  <a:srgbClr val="000000"/>
                </a:solidFill>
              </a:rPr>
              <a:t>)</a:t>
            </a:r>
          </a:p>
          <a:p>
            <a:pPr lvl="2" eaLnBrk="1" hangingPunct="1"/>
            <a:r>
              <a:rPr lang="en-US" altLang="en-US" sz="2200" dirty="0">
                <a:solidFill>
                  <a:srgbClr val="000000"/>
                </a:solidFill>
              </a:rPr>
              <a:t>High-density cells</a:t>
            </a:r>
          </a:p>
          <a:p>
            <a:pPr lvl="1" eaLnBrk="1" hangingPunct="1"/>
            <a:r>
              <a:rPr lang="en-US" altLang="en-US" sz="2200" dirty="0">
                <a:solidFill>
                  <a:srgbClr val="000000"/>
                </a:solidFill>
              </a:rPr>
              <a:t>Mid-layers</a:t>
            </a:r>
          </a:p>
          <a:p>
            <a:pPr lvl="2" eaLnBrk="1" hangingPunct="1"/>
            <a:r>
              <a:rPr lang="en-US" altLang="en-US" sz="2200" dirty="0">
                <a:solidFill>
                  <a:srgbClr val="000000"/>
                </a:solidFill>
              </a:rPr>
              <a:t>Thicker and wider (density vs. speed)</a:t>
            </a:r>
          </a:p>
          <a:p>
            <a:pPr lvl="1" eaLnBrk="1" hangingPunct="1"/>
            <a:r>
              <a:rPr lang="en-US" altLang="en-US" sz="2200" dirty="0">
                <a:solidFill>
                  <a:srgbClr val="000000"/>
                </a:solidFill>
              </a:rPr>
              <a:t>Top layers: thickest</a:t>
            </a:r>
          </a:p>
          <a:p>
            <a:pPr lvl="2" eaLnBrk="1" hangingPunct="1"/>
            <a:r>
              <a:rPr lang="en-US" altLang="en-US" sz="2200" dirty="0">
                <a:solidFill>
                  <a:srgbClr val="000000"/>
                </a:solidFill>
              </a:rPr>
              <a:t>For V</a:t>
            </a:r>
            <a:r>
              <a:rPr lang="en-US" altLang="en-US" sz="2200" baseline="-25000" dirty="0">
                <a:solidFill>
                  <a:srgbClr val="000000"/>
                </a:solidFill>
              </a:rPr>
              <a:t>DD</a:t>
            </a:r>
            <a:r>
              <a:rPr lang="en-US" altLang="en-US" sz="2200" dirty="0">
                <a:solidFill>
                  <a:srgbClr val="000000"/>
                </a:solidFill>
              </a:rPr>
              <a:t>, GND, clk</a:t>
            </a:r>
          </a:p>
        </p:txBody>
      </p:sp>
      <p:sp>
        <p:nvSpPr>
          <p:cNvPr id="403458" name="Rectangle 2">
            <a:extLst>
              <a:ext uri="{FF2B5EF4-FFF2-40B4-BE49-F238E27FC236}">
                <a16:creationId xmlns:a16="http://schemas.microsoft.com/office/drawing/2014/main" id="{EC92A27B-D54D-7644-8E54-82D2E2E0D12E}"/>
              </a:ext>
            </a:extLst>
          </p:cNvPr>
          <p:cNvSpPr>
            <a:spLocks noGrp="1" noChangeArrowheads="1"/>
          </p:cNvSpPr>
          <p:nvPr>
            <p:ph type="title"/>
          </p:nvPr>
        </p:nvSpPr>
        <p:spPr/>
        <p:txBody>
          <a:bodyPr/>
          <a:lstStyle/>
          <a:p>
            <a:pPr eaLnBrk="1" hangingPunct="1">
              <a:defRPr/>
            </a:pPr>
            <a:r>
              <a:rPr lang="en-US" dirty="0"/>
              <a:t>Layer Stack</a:t>
            </a:r>
          </a:p>
        </p:txBody>
      </p:sp>
    </p:spTree>
    <p:extLst>
      <p:ext uri="{BB962C8B-B14F-4D97-AF65-F5344CB8AC3E}">
        <p14:creationId xmlns:p14="http://schemas.microsoft.com/office/powerpoint/2010/main" val="3242615383"/>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2072" name="Picture 8">
            <a:extLst>
              <a:ext uri="{FF2B5EF4-FFF2-40B4-BE49-F238E27FC236}">
                <a16:creationId xmlns:a16="http://schemas.microsoft.com/office/drawing/2014/main" id="{53FE3E28-002A-514F-8E99-7EE8B6CDB1C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514600" y="1905000"/>
            <a:ext cx="2890838" cy="3436938"/>
          </a:xfrm>
        </p:spPr>
      </p:pic>
      <p:sp>
        <p:nvSpPr>
          <p:cNvPr id="472066" name="Rectangle 2">
            <a:extLst>
              <a:ext uri="{FF2B5EF4-FFF2-40B4-BE49-F238E27FC236}">
                <a16:creationId xmlns:a16="http://schemas.microsoft.com/office/drawing/2014/main" id="{4E401099-7FD4-A94A-80A5-07C3ECD50F4A}"/>
              </a:ext>
            </a:extLst>
          </p:cNvPr>
          <p:cNvSpPr>
            <a:spLocks noGrp="1" noChangeArrowheads="1"/>
          </p:cNvSpPr>
          <p:nvPr>
            <p:ph type="title"/>
          </p:nvPr>
        </p:nvSpPr>
        <p:spPr/>
        <p:txBody>
          <a:bodyPr/>
          <a:lstStyle/>
          <a:p>
            <a:pPr eaLnBrk="1" hangingPunct="1">
              <a:defRPr/>
            </a:pPr>
            <a:r>
              <a:rPr lang="en-US" sz="4000" dirty="0"/>
              <a:t>Example</a:t>
            </a:r>
          </a:p>
        </p:txBody>
      </p:sp>
      <p:sp>
        <p:nvSpPr>
          <p:cNvPr id="472069" name="Text Box 5">
            <a:extLst>
              <a:ext uri="{FF2B5EF4-FFF2-40B4-BE49-F238E27FC236}">
                <a16:creationId xmlns:a16="http://schemas.microsoft.com/office/drawing/2014/main" id="{9D1EB2D5-A15F-EF47-ABCE-708781747CFA}"/>
              </a:ext>
            </a:extLst>
          </p:cNvPr>
          <p:cNvSpPr txBox="1">
            <a:spLocks noChangeArrowheads="1"/>
          </p:cNvSpPr>
          <p:nvPr/>
        </p:nvSpPr>
        <p:spPr bwMode="auto">
          <a:xfrm>
            <a:off x="3048001" y="5334000"/>
            <a:ext cx="196720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latin typeface="Arial" charset="0"/>
                <a:ea typeface="ＭＳ Ｐゴシック" charset="0"/>
              </a:rPr>
              <a:t>Intel 90 nm Stack</a:t>
            </a:r>
          </a:p>
        </p:txBody>
      </p:sp>
      <p:sp>
        <p:nvSpPr>
          <p:cNvPr id="472070" name="Text Box 6">
            <a:extLst>
              <a:ext uri="{FF2B5EF4-FFF2-40B4-BE49-F238E27FC236}">
                <a16:creationId xmlns:a16="http://schemas.microsoft.com/office/drawing/2014/main" id="{B017A0B8-827C-B549-9D53-0292B7196E4C}"/>
              </a:ext>
            </a:extLst>
          </p:cNvPr>
          <p:cNvSpPr txBox="1">
            <a:spLocks noChangeArrowheads="1"/>
          </p:cNvSpPr>
          <p:nvPr/>
        </p:nvSpPr>
        <p:spPr bwMode="auto">
          <a:xfrm>
            <a:off x="6019801" y="5334000"/>
            <a:ext cx="196720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latin typeface="Arial" charset="0"/>
                <a:ea typeface="ＭＳ Ｐゴシック" charset="0"/>
              </a:rPr>
              <a:t>Intel 45 nm Stack</a:t>
            </a:r>
          </a:p>
        </p:txBody>
      </p:sp>
      <p:pic>
        <p:nvPicPr>
          <p:cNvPr id="472073" name="Picture 9">
            <a:extLst>
              <a:ext uri="{FF2B5EF4-FFF2-40B4-BE49-F238E27FC236}">
                <a16:creationId xmlns:a16="http://schemas.microsoft.com/office/drawing/2014/main" id="{CC93C4D2-63C5-624E-B5C4-6D243E4B28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438401"/>
            <a:ext cx="3995738" cy="2601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472074" name="Text Box 10">
            <a:extLst>
              <a:ext uri="{FF2B5EF4-FFF2-40B4-BE49-F238E27FC236}">
                <a16:creationId xmlns:a16="http://schemas.microsoft.com/office/drawing/2014/main" id="{E60239E8-8CE8-D74C-B3A0-DA51DC8B51E0}"/>
              </a:ext>
            </a:extLst>
          </p:cNvPr>
          <p:cNvSpPr txBox="1">
            <a:spLocks noChangeArrowheads="1"/>
          </p:cNvSpPr>
          <p:nvPr/>
        </p:nvSpPr>
        <p:spPr bwMode="auto">
          <a:xfrm>
            <a:off x="4419600" y="5791201"/>
            <a:ext cx="990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000" dirty="0">
                <a:latin typeface="Arial" charset="0"/>
                <a:ea typeface="ＭＳ Ｐゴシック" charset="0"/>
              </a:rPr>
              <a:t>[Thompson02]</a:t>
            </a:r>
          </a:p>
        </p:txBody>
      </p:sp>
      <p:sp>
        <p:nvSpPr>
          <p:cNvPr id="472075" name="Text Box 11">
            <a:extLst>
              <a:ext uri="{FF2B5EF4-FFF2-40B4-BE49-F238E27FC236}">
                <a16:creationId xmlns:a16="http://schemas.microsoft.com/office/drawing/2014/main" id="{4F7EC349-64F3-614C-BA36-1BBAD31D4678}"/>
              </a:ext>
            </a:extLst>
          </p:cNvPr>
          <p:cNvSpPr txBox="1">
            <a:spLocks noChangeArrowheads="1"/>
          </p:cNvSpPr>
          <p:nvPr/>
        </p:nvSpPr>
        <p:spPr bwMode="auto">
          <a:xfrm>
            <a:off x="7772401" y="5791201"/>
            <a:ext cx="709613"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000" dirty="0">
                <a:latin typeface="Arial" charset="0"/>
                <a:ea typeface="ＭＳ Ｐゴシック" charset="0"/>
              </a:rPr>
              <a:t>[Moon08]</a:t>
            </a:r>
          </a:p>
        </p:txBody>
      </p:sp>
    </p:spTree>
    <p:extLst>
      <p:ext uri="{BB962C8B-B14F-4D97-AF65-F5344CB8AC3E}">
        <p14:creationId xmlns:p14="http://schemas.microsoft.com/office/powerpoint/2010/main" val="1041136281"/>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5" name="Rectangle 3">
            <a:extLst>
              <a:ext uri="{FF2B5EF4-FFF2-40B4-BE49-F238E27FC236}">
                <a16:creationId xmlns:a16="http://schemas.microsoft.com/office/drawing/2014/main" id="{49EBC2B2-7340-A147-8692-64897033F363}"/>
              </a:ext>
            </a:extLst>
          </p:cNvPr>
          <p:cNvSpPr>
            <a:spLocks noGrp="1" noChangeArrowheads="1"/>
          </p:cNvSpPr>
          <p:nvPr>
            <p:ph idx="1"/>
          </p:nvPr>
        </p:nvSpPr>
        <p:spPr>
          <a:xfrm>
            <a:off x="639417" y="1143000"/>
            <a:ext cx="8229600" cy="4572000"/>
          </a:xfrm>
        </p:spPr>
        <p:txBody>
          <a:bodyPr/>
          <a:lstStyle/>
          <a:p>
            <a:pPr>
              <a:defRPr/>
            </a:pPr>
            <a:r>
              <a:rPr lang="en-US" sz="2000" dirty="0"/>
              <a:t>Current in a wire is analogous to current in a pipe</a:t>
            </a:r>
          </a:p>
          <a:p>
            <a:pPr lvl="1" eaLnBrk="1" hangingPunct="1">
              <a:defRPr/>
            </a:pPr>
            <a:r>
              <a:rPr lang="en-US" dirty="0"/>
              <a:t>Resistance: narrow size impedes flow</a:t>
            </a:r>
          </a:p>
          <a:p>
            <a:pPr lvl="1" eaLnBrk="1" hangingPunct="1">
              <a:defRPr/>
            </a:pPr>
            <a:r>
              <a:rPr lang="en-US" dirty="0"/>
              <a:t>Capacitance: trough under the leaky pipe must fill first </a:t>
            </a:r>
          </a:p>
          <a:p>
            <a:pPr lvl="1" eaLnBrk="1" hangingPunct="1">
              <a:defRPr/>
            </a:pPr>
            <a:r>
              <a:rPr lang="en-US" dirty="0"/>
              <a:t>Inductance: paddle wheel inertia opposes changes in flow rate</a:t>
            </a:r>
          </a:p>
          <a:p>
            <a:pPr lvl="2" eaLnBrk="1" hangingPunct="1">
              <a:defRPr/>
            </a:pPr>
            <a:r>
              <a:rPr lang="en-US" sz="2000" dirty="0"/>
              <a:t>Negligible for most</a:t>
            </a:r>
          </a:p>
          <a:p>
            <a:pPr lvl="2" eaLnBrk="1" hangingPunct="1">
              <a:buFontTx/>
              <a:buNone/>
              <a:defRPr/>
            </a:pPr>
            <a:r>
              <a:rPr lang="en-US" sz="2000" dirty="0"/>
              <a:t>	wires</a:t>
            </a:r>
          </a:p>
        </p:txBody>
      </p:sp>
      <p:sp>
        <p:nvSpPr>
          <p:cNvPr id="474114" name="Rectangle 2">
            <a:extLst>
              <a:ext uri="{FF2B5EF4-FFF2-40B4-BE49-F238E27FC236}">
                <a16:creationId xmlns:a16="http://schemas.microsoft.com/office/drawing/2014/main" id="{1F17A1AF-B066-2642-9995-F6B68571D95A}"/>
              </a:ext>
            </a:extLst>
          </p:cNvPr>
          <p:cNvSpPr>
            <a:spLocks noGrp="1" noChangeArrowheads="1"/>
          </p:cNvSpPr>
          <p:nvPr>
            <p:ph type="title"/>
          </p:nvPr>
        </p:nvSpPr>
        <p:spPr/>
        <p:txBody>
          <a:bodyPr/>
          <a:lstStyle/>
          <a:p>
            <a:pPr eaLnBrk="1" hangingPunct="1">
              <a:defRPr/>
            </a:pPr>
            <a:r>
              <a:rPr lang="en-US" sz="4000" dirty="0"/>
              <a:t>Interconnect Modeling</a:t>
            </a:r>
          </a:p>
        </p:txBody>
      </p:sp>
      <p:pic>
        <p:nvPicPr>
          <p:cNvPr id="474116" name="Picture 4">
            <a:extLst>
              <a:ext uri="{FF2B5EF4-FFF2-40B4-BE49-F238E27FC236}">
                <a16:creationId xmlns:a16="http://schemas.microsoft.com/office/drawing/2014/main" id="{4B18E352-43A3-5240-B887-CF76EBE8D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487" y="2671762"/>
            <a:ext cx="3962400" cy="3043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146180816"/>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a:extLst>
              <a:ext uri="{FF2B5EF4-FFF2-40B4-BE49-F238E27FC236}">
                <a16:creationId xmlns:a16="http://schemas.microsoft.com/office/drawing/2014/main" id="{D96CFDED-F623-434C-B51B-068F9E08EC10}"/>
              </a:ext>
            </a:extLst>
          </p:cNvPr>
          <p:cNvSpPr>
            <a:spLocks noGrp="1" noChangeArrowheads="1"/>
          </p:cNvSpPr>
          <p:nvPr>
            <p:ph idx="1"/>
          </p:nvPr>
        </p:nvSpPr>
        <p:spPr/>
        <p:txBody>
          <a:bodyPr/>
          <a:lstStyle/>
          <a:p>
            <a:pPr eaLnBrk="1" hangingPunct="1">
              <a:lnSpc>
                <a:spcPct val="90000"/>
              </a:lnSpc>
            </a:pPr>
            <a:r>
              <a:rPr lang="en-US" altLang="en-US" dirty="0"/>
              <a:t>Wires are a distributed system</a:t>
            </a:r>
          </a:p>
          <a:p>
            <a:pPr lvl="1" eaLnBrk="1" hangingPunct="1">
              <a:lnSpc>
                <a:spcPct val="90000"/>
              </a:lnSpc>
            </a:pPr>
            <a:r>
              <a:rPr lang="en-US" altLang="en-US" dirty="0"/>
              <a:t>Approximate with lumped element models</a:t>
            </a:r>
          </a:p>
          <a:p>
            <a:pPr lvl="1" eaLnBrk="1" hangingPunct="1">
              <a:lnSpc>
                <a:spcPct val="90000"/>
              </a:lnSpc>
            </a:pPr>
            <a:endParaRPr lang="en-US" altLang="en-US" dirty="0"/>
          </a:p>
          <a:p>
            <a:pPr lvl="1" eaLnBrk="1" hangingPunct="1">
              <a:lnSpc>
                <a:spcPct val="90000"/>
              </a:lnSpc>
            </a:pPr>
            <a:endParaRPr lang="en-US" altLang="en-US" dirty="0"/>
          </a:p>
          <a:p>
            <a:pPr lvl="1" eaLnBrk="1" hangingPunct="1">
              <a:lnSpc>
                <a:spcPct val="90000"/>
              </a:lnSpc>
            </a:pPr>
            <a:endParaRPr lang="en-US" altLang="en-US" dirty="0"/>
          </a:p>
          <a:p>
            <a:pPr lvl="1" eaLnBrk="1" hangingPunct="1">
              <a:lnSpc>
                <a:spcPct val="90000"/>
              </a:lnSpc>
            </a:pPr>
            <a:endParaRPr lang="en-US" altLang="en-US" dirty="0"/>
          </a:p>
          <a:p>
            <a:pPr lvl="1" eaLnBrk="1" hangingPunct="1">
              <a:lnSpc>
                <a:spcPct val="90000"/>
              </a:lnSpc>
            </a:pPr>
            <a:endParaRPr lang="en-US" altLang="en-US" dirty="0"/>
          </a:p>
          <a:p>
            <a:pPr lvl="1" eaLnBrk="1" hangingPunct="1">
              <a:lnSpc>
                <a:spcPct val="90000"/>
              </a:lnSpc>
            </a:pPr>
            <a:endParaRPr lang="en-US" altLang="en-US" dirty="0"/>
          </a:p>
          <a:p>
            <a:pPr lvl="1" eaLnBrk="1" hangingPunct="1">
              <a:lnSpc>
                <a:spcPct val="90000"/>
              </a:lnSpc>
            </a:pPr>
            <a:endParaRPr lang="en-US" altLang="en-US" dirty="0"/>
          </a:p>
          <a:p>
            <a:pPr lvl="1" eaLnBrk="1" hangingPunct="1">
              <a:lnSpc>
                <a:spcPct val="90000"/>
              </a:lnSpc>
            </a:pPr>
            <a:endParaRPr lang="en-US" altLang="en-US" dirty="0"/>
          </a:p>
          <a:p>
            <a:pPr lvl="1" eaLnBrk="1" hangingPunct="1">
              <a:lnSpc>
                <a:spcPct val="90000"/>
              </a:lnSpc>
            </a:pPr>
            <a:endParaRPr lang="en-US" altLang="en-US" dirty="0"/>
          </a:p>
          <a:p>
            <a:pPr lvl="1"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r>
              <a:rPr lang="en-US" altLang="en-US" dirty="0"/>
              <a:t>3-segment </a:t>
            </a:r>
            <a:r>
              <a:rPr lang="el-GR" altLang="en-US" dirty="0">
                <a:latin typeface="Times New Roman" panose="02020603050405020304" pitchFamily="18" charset="0"/>
                <a:cs typeface="Times New Roman" panose="02020603050405020304" pitchFamily="18" charset="0"/>
              </a:rPr>
              <a:t>π</a:t>
            </a:r>
            <a:r>
              <a:rPr lang="en-US" altLang="en-US" dirty="0"/>
              <a:t>-model is accurate to 3% in simulation</a:t>
            </a:r>
          </a:p>
          <a:p>
            <a:pPr eaLnBrk="1" hangingPunct="1">
              <a:lnSpc>
                <a:spcPct val="90000"/>
              </a:lnSpc>
            </a:pPr>
            <a:r>
              <a:rPr lang="en-US" altLang="en-US" dirty="0"/>
              <a:t>L-model needs 100 segments for same accuracy!</a:t>
            </a:r>
          </a:p>
          <a:p>
            <a:pPr eaLnBrk="1" hangingPunct="1">
              <a:lnSpc>
                <a:spcPct val="90000"/>
              </a:lnSpc>
            </a:pPr>
            <a:r>
              <a:rPr lang="en-US" altLang="en-US" dirty="0"/>
              <a:t>Use single segment </a:t>
            </a:r>
            <a:r>
              <a:rPr lang="en-US" altLang="en-US" dirty="0">
                <a:latin typeface="Symbol" panose="05050102010706020507" pitchFamily="18" charset="2"/>
              </a:rPr>
              <a:t>p</a:t>
            </a:r>
            <a:r>
              <a:rPr lang="en-US" altLang="en-US" dirty="0"/>
              <a:t>-model for Elmore delay</a:t>
            </a:r>
          </a:p>
        </p:txBody>
      </p:sp>
      <p:sp>
        <p:nvSpPr>
          <p:cNvPr id="493570" name="Rectangle 2">
            <a:extLst>
              <a:ext uri="{FF2B5EF4-FFF2-40B4-BE49-F238E27FC236}">
                <a16:creationId xmlns:a16="http://schemas.microsoft.com/office/drawing/2014/main" id="{45D60369-DC67-AF42-960E-86B982C9DD45}"/>
              </a:ext>
            </a:extLst>
          </p:cNvPr>
          <p:cNvSpPr>
            <a:spLocks noGrp="1" noChangeArrowheads="1"/>
          </p:cNvSpPr>
          <p:nvPr>
            <p:ph type="title"/>
          </p:nvPr>
        </p:nvSpPr>
        <p:spPr/>
        <p:txBody>
          <a:bodyPr/>
          <a:lstStyle/>
          <a:p>
            <a:pPr eaLnBrk="1" hangingPunct="1">
              <a:defRPr/>
            </a:pPr>
            <a:r>
              <a:rPr lang="en-US" dirty="0"/>
              <a:t>Lumped Element Models</a:t>
            </a:r>
          </a:p>
        </p:txBody>
      </p:sp>
      <p:pic>
        <p:nvPicPr>
          <p:cNvPr id="4" name="Picture 3" descr="A close up of a logo&#10;&#10;Description automatically generated">
            <a:extLst>
              <a:ext uri="{FF2B5EF4-FFF2-40B4-BE49-F238E27FC236}">
                <a16:creationId xmlns:a16="http://schemas.microsoft.com/office/drawing/2014/main" id="{322378D4-619E-4358-ABCA-E46CFF1B8591}"/>
              </a:ext>
            </a:extLst>
          </p:cNvPr>
          <p:cNvPicPr>
            <a:picLocks noChangeAspect="1"/>
          </p:cNvPicPr>
          <p:nvPr/>
        </p:nvPicPr>
        <p:blipFill>
          <a:blip r:embed="rId3"/>
          <a:stretch>
            <a:fillRect/>
          </a:stretch>
        </p:blipFill>
        <p:spPr>
          <a:xfrm>
            <a:off x="1687232" y="2112941"/>
            <a:ext cx="3839808" cy="2086296"/>
          </a:xfrm>
          <a:prstGeom prst="rect">
            <a:avLst/>
          </a:prstGeom>
        </p:spPr>
      </p:pic>
      <p:sp>
        <p:nvSpPr>
          <p:cNvPr id="5" name="Line 5">
            <a:extLst>
              <a:ext uri="{FF2B5EF4-FFF2-40B4-BE49-F238E27FC236}">
                <a16:creationId xmlns:a16="http://schemas.microsoft.com/office/drawing/2014/main" id="{3DF4A5BF-7947-4AD7-8FDF-EFC2DF397587}"/>
              </a:ext>
            </a:extLst>
          </p:cNvPr>
          <p:cNvSpPr>
            <a:spLocks noChangeShapeType="1"/>
          </p:cNvSpPr>
          <p:nvPr/>
        </p:nvSpPr>
        <p:spPr bwMode="auto">
          <a:xfrm>
            <a:off x="1539240" y="3137843"/>
            <a:ext cx="1143000" cy="1143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 name="Line 6">
            <a:extLst>
              <a:ext uri="{FF2B5EF4-FFF2-40B4-BE49-F238E27FC236}">
                <a16:creationId xmlns:a16="http://schemas.microsoft.com/office/drawing/2014/main" id="{9F9F3B10-DC27-4988-A51C-07C0C09A79DC}"/>
              </a:ext>
            </a:extLst>
          </p:cNvPr>
          <p:cNvSpPr>
            <a:spLocks noChangeShapeType="1"/>
          </p:cNvSpPr>
          <p:nvPr/>
        </p:nvSpPr>
        <p:spPr bwMode="auto">
          <a:xfrm flipH="1">
            <a:off x="1539240" y="3137843"/>
            <a:ext cx="1143000" cy="1143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 name="Rectangle 7">
            <a:extLst>
              <a:ext uri="{FF2B5EF4-FFF2-40B4-BE49-F238E27FC236}">
                <a16:creationId xmlns:a16="http://schemas.microsoft.com/office/drawing/2014/main" id="{442CD954-EC18-4A5D-82EE-046994DD115F}"/>
              </a:ext>
            </a:extLst>
          </p:cNvPr>
          <p:cNvSpPr>
            <a:spLocks noChangeArrowheads="1"/>
          </p:cNvSpPr>
          <p:nvPr/>
        </p:nvSpPr>
        <p:spPr bwMode="auto">
          <a:xfrm>
            <a:off x="2910840" y="3214043"/>
            <a:ext cx="1295400" cy="11430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1924377365"/>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a:extLst>
              <a:ext uri="{FF2B5EF4-FFF2-40B4-BE49-F238E27FC236}">
                <a16:creationId xmlns:a16="http://schemas.microsoft.com/office/drawing/2014/main" id="{0F143834-0229-B34A-B04A-F6BDE0FC4BE9}"/>
              </a:ext>
            </a:extLst>
          </p:cNvPr>
          <p:cNvSpPr>
            <a:spLocks noGrp="1" noChangeArrowheads="1"/>
          </p:cNvSpPr>
          <p:nvPr>
            <p:ph idx="1"/>
          </p:nvPr>
        </p:nvSpPr>
        <p:spPr/>
        <p:txBody>
          <a:bodyPr/>
          <a:lstStyle/>
          <a:p>
            <a:r>
              <a:rPr lang="el-GR" altLang="en-US" b="1" i="1" dirty="0">
                <a:latin typeface="Times New Roman" panose="02020603050405020304" pitchFamily="18" charset="0"/>
                <a:cs typeface="Times New Roman" panose="02020603050405020304" pitchFamily="18" charset="0"/>
              </a:rPr>
              <a:t>ρ</a:t>
            </a:r>
            <a:r>
              <a:rPr lang="en-US" altLang="en-US" dirty="0"/>
              <a:t> = </a:t>
            </a:r>
            <a:r>
              <a:rPr lang="en-US" altLang="en-US" i="1" dirty="0"/>
              <a:t>resistivity</a:t>
            </a:r>
            <a:r>
              <a:rPr lang="en-US" altLang="en-US" dirty="0"/>
              <a:t> (</a:t>
            </a:r>
            <a:r>
              <a:rPr lang="el-GR" altLang="en-US" dirty="0">
                <a:latin typeface="Times New Roman" panose="02020603050405020304" pitchFamily="18" charset="0"/>
                <a:cs typeface="Times New Roman" panose="02020603050405020304" pitchFamily="18" charset="0"/>
              </a:rPr>
              <a:t>Ω </a:t>
            </a:r>
            <a:r>
              <a:rPr lang="en-US" altLang="en-US" dirty="0"/>
              <a:t>*m)</a:t>
            </a:r>
          </a:p>
          <a:p>
            <a:pPr eaLnBrk="1" hangingPunct="1"/>
            <a:endParaRPr lang="en-US" altLang="en-US" dirty="0"/>
          </a:p>
          <a:p>
            <a:pPr eaLnBrk="1" hangingPunct="1"/>
            <a:endParaRPr lang="en-US" altLang="en-US" dirty="0"/>
          </a:p>
          <a:p>
            <a:pPr eaLnBrk="1" hangingPunct="1"/>
            <a:r>
              <a:rPr lang="en-US" altLang="en-US" dirty="0"/>
              <a:t>R</a:t>
            </a:r>
            <a:r>
              <a:rPr lang="en-US" altLang="en-US" baseline="-25000" dirty="0">
                <a:sym typeface="Wingdings" pitchFamily="2" charset="2"/>
              </a:rPr>
              <a:t></a:t>
            </a:r>
            <a:r>
              <a:rPr lang="en-US" altLang="en-US" dirty="0"/>
              <a:t> = </a:t>
            </a:r>
            <a:r>
              <a:rPr lang="en-US" altLang="en-US" i="1" dirty="0"/>
              <a:t>sheet resistance</a:t>
            </a:r>
            <a:r>
              <a:rPr lang="en-US" altLang="en-US" dirty="0"/>
              <a:t> (</a:t>
            </a:r>
            <a:r>
              <a:rPr lang="el-GR" altLang="en-US" dirty="0">
                <a:latin typeface="Times New Roman" panose="02020603050405020304" pitchFamily="18" charset="0"/>
                <a:cs typeface="Times New Roman" panose="02020603050405020304" pitchFamily="18" charset="0"/>
              </a:rPr>
              <a:t>Ω</a:t>
            </a:r>
            <a:r>
              <a:rPr lang="en-US" altLang="en-US" dirty="0"/>
              <a:t>/</a:t>
            </a:r>
            <a:r>
              <a:rPr lang="en-US" altLang="en-US" dirty="0">
                <a:sym typeface="Wingdings" pitchFamily="2" charset="2"/>
              </a:rPr>
              <a:t></a:t>
            </a:r>
            <a:r>
              <a:rPr lang="en-US" altLang="en-US" dirty="0"/>
              <a:t>)</a:t>
            </a:r>
          </a:p>
          <a:p>
            <a:pPr lvl="1" eaLnBrk="1" hangingPunct="1"/>
            <a:r>
              <a:rPr lang="en-US" altLang="en-US" dirty="0">
                <a:sym typeface="Wingdings" pitchFamily="2" charset="2"/>
              </a:rPr>
              <a:t></a:t>
            </a:r>
            <a:r>
              <a:rPr lang="en-US" altLang="en-US" dirty="0"/>
              <a:t> is a dimensionless unit(!)</a:t>
            </a:r>
          </a:p>
          <a:p>
            <a:pPr eaLnBrk="1" hangingPunct="1"/>
            <a:r>
              <a:rPr lang="en-US" altLang="en-US" dirty="0"/>
              <a:t>Count number of squares</a:t>
            </a:r>
          </a:p>
          <a:p>
            <a:pPr lvl="1" eaLnBrk="1" hangingPunct="1"/>
            <a:r>
              <a:rPr lang="en-US" altLang="en-US" dirty="0"/>
              <a:t>R = R</a:t>
            </a:r>
            <a:r>
              <a:rPr lang="en-US" altLang="en-US" baseline="-25000" dirty="0">
                <a:sym typeface="Wingdings" pitchFamily="2" charset="2"/>
              </a:rPr>
              <a:t></a:t>
            </a:r>
            <a:r>
              <a:rPr lang="en-US" altLang="en-US" dirty="0"/>
              <a:t> * (# of squares)</a:t>
            </a:r>
          </a:p>
        </p:txBody>
      </p:sp>
      <p:sp>
        <p:nvSpPr>
          <p:cNvPr id="404482" name="Rectangle 2">
            <a:extLst>
              <a:ext uri="{FF2B5EF4-FFF2-40B4-BE49-F238E27FC236}">
                <a16:creationId xmlns:a16="http://schemas.microsoft.com/office/drawing/2014/main" id="{726EA1F2-3C17-FF45-9F5F-22EBCCA5B0A2}"/>
              </a:ext>
            </a:extLst>
          </p:cNvPr>
          <p:cNvSpPr>
            <a:spLocks noGrp="1" noChangeArrowheads="1"/>
          </p:cNvSpPr>
          <p:nvPr>
            <p:ph type="title"/>
          </p:nvPr>
        </p:nvSpPr>
        <p:spPr/>
        <p:txBody>
          <a:bodyPr/>
          <a:lstStyle/>
          <a:p>
            <a:pPr eaLnBrk="1" hangingPunct="1">
              <a:defRPr/>
            </a:pPr>
            <a:r>
              <a:rPr lang="en-US" dirty="0"/>
              <a:t>Wire Resistance</a:t>
            </a:r>
          </a:p>
        </p:txBody>
      </p:sp>
      <p:sp>
        <p:nvSpPr>
          <p:cNvPr id="404484" name="Rectangle 4">
            <a:extLst>
              <a:ext uri="{FF2B5EF4-FFF2-40B4-BE49-F238E27FC236}">
                <a16:creationId xmlns:a16="http://schemas.microsoft.com/office/drawing/2014/main" id="{5C809FCB-D0B3-644C-9209-AF57FB7E1DDF}"/>
              </a:ext>
            </a:extLst>
          </p:cNvPr>
          <p:cNvSpPr>
            <a:spLocks noChangeArrowheads="1"/>
          </p:cNvSpPr>
          <p:nvPr/>
        </p:nvSpPr>
        <p:spPr bwMode="auto">
          <a:xfrm>
            <a:off x="5802313" y="3230563"/>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sp>
        <p:nvSpPr>
          <p:cNvPr id="404485" name="Rectangle 5">
            <a:extLst>
              <a:ext uri="{FF2B5EF4-FFF2-40B4-BE49-F238E27FC236}">
                <a16:creationId xmlns:a16="http://schemas.microsoft.com/office/drawing/2014/main" id="{A6C04ED3-B526-CD41-AF0F-6718E7A58C81}"/>
              </a:ext>
            </a:extLst>
          </p:cNvPr>
          <p:cNvSpPr>
            <a:spLocks noChangeArrowheads="1"/>
          </p:cNvSpPr>
          <p:nvPr/>
        </p:nvSpPr>
        <p:spPr bwMode="auto">
          <a:xfrm>
            <a:off x="5791200" y="3230563"/>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dirty="0">
              <a:latin typeface="Times New Roman" charset="0"/>
              <a:ea typeface="ＭＳ Ｐゴシック" charset="0"/>
            </a:endParaRPr>
          </a:p>
        </p:txBody>
      </p:sp>
      <p:graphicFrame>
        <p:nvGraphicFramePr>
          <p:cNvPr id="20488" name="Object 7">
            <a:extLst>
              <a:ext uri="{FF2B5EF4-FFF2-40B4-BE49-F238E27FC236}">
                <a16:creationId xmlns:a16="http://schemas.microsoft.com/office/drawing/2014/main" id="{0CB74717-8B8B-AA44-A032-4964BC8B4AD2}"/>
              </a:ext>
            </a:extLst>
          </p:cNvPr>
          <p:cNvGraphicFramePr>
            <a:graphicFrameLocks noChangeAspect="1"/>
          </p:cNvGraphicFramePr>
          <p:nvPr>
            <p:extLst>
              <p:ext uri="{D42A27DB-BD31-4B8C-83A1-F6EECF244321}">
                <p14:modId xmlns:p14="http://schemas.microsoft.com/office/powerpoint/2010/main" val="2249154973"/>
              </p:ext>
            </p:extLst>
          </p:nvPr>
        </p:nvGraphicFramePr>
        <p:xfrm>
          <a:off x="2657475" y="1435100"/>
          <a:ext cx="2438400" cy="925513"/>
        </p:xfrm>
        <a:graphic>
          <a:graphicData uri="http://schemas.openxmlformats.org/presentationml/2006/ole">
            <mc:AlternateContent xmlns:mc="http://schemas.openxmlformats.org/markup-compatibility/2006">
              <mc:Choice xmlns:v="urn:schemas-microsoft-com:vml" Requires="v">
                <p:oleObj name="Equation" r:id="rId3" imgW="23990300" imgH="9067800" progId="Equation.DSMT4">
                  <p:embed/>
                </p:oleObj>
              </mc:Choice>
              <mc:Fallback>
                <p:oleObj name="Equation" r:id="rId3" imgW="23990300" imgH="9067800" progId="Equation.DSMT4">
                  <p:embed/>
                  <p:pic>
                    <p:nvPicPr>
                      <p:cNvPr id="20488" name="Object 7">
                        <a:extLst>
                          <a:ext uri="{FF2B5EF4-FFF2-40B4-BE49-F238E27FC236}">
                            <a16:creationId xmlns:a16="http://schemas.microsoft.com/office/drawing/2014/main" id="{0CB74717-8B8B-AA44-A032-4964BC8B4A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475" y="1435100"/>
                        <a:ext cx="2438400"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4488" name="Rectangle 8">
            <a:extLst>
              <a:ext uri="{FF2B5EF4-FFF2-40B4-BE49-F238E27FC236}">
                <a16:creationId xmlns:a16="http://schemas.microsoft.com/office/drawing/2014/main" id="{1DA57BA3-994A-E14D-90D5-C0EB887CB995}"/>
              </a:ext>
            </a:extLst>
          </p:cNvPr>
          <p:cNvSpPr>
            <a:spLocks noChangeArrowheads="1"/>
          </p:cNvSpPr>
          <p:nvPr/>
        </p:nvSpPr>
        <p:spPr bwMode="auto">
          <a:xfrm>
            <a:off x="5802313" y="2484265"/>
            <a:ext cx="2819400" cy="9144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Times New Roman" charset="0"/>
              <a:ea typeface="ＭＳ Ｐゴシック" charset="0"/>
            </a:endParaRPr>
          </a:p>
        </p:txBody>
      </p:sp>
      <p:pic>
        <p:nvPicPr>
          <p:cNvPr id="4" name="Picture 3" descr="A close up of a logo&#10;&#10;Description automatically generated">
            <a:extLst>
              <a:ext uri="{FF2B5EF4-FFF2-40B4-BE49-F238E27FC236}">
                <a16:creationId xmlns:a16="http://schemas.microsoft.com/office/drawing/2014/main" id="{31DB6DA9-6280-4916-A43E-31E0257D1397}"/>
              </a:ext>
            </a:extLst>
          </p:cNvPr>
          <p:cNvPicPr>
            <a:picLocks noChangeAspect="1"/>
          </p:cNvPicPr>
          <p:nvPr/>
        </p:nvPicPr>
        <p:blipFill>
          <a:blip r:embed="rId5"/>
          <a:stretch>
            <a:fillRect/>
          </a:stretch>
        </p:blipFill>
        <p:spPr>
          <a:xfrm>
            <a:off x="5018545" y="1684172"/>
            <a:ext cx="5344655" cy="3824398"/>
          </a:xfrm>
          <a:prstGeom prst="rect">
            <a:avLst/>
          </a:prstGeom>
        </p:spPr>
      </p:pic>
    </p:spTree>
    <p:extLst>
      <p:ext uri="{BB962C8B-B14F-4D97-AF65-F5344CB8AC3E}">
        <p14:creationId xmlns:p14="http://schemas.microsoft.com/office/powerpoint/2010/main" val="2613102091"/>
      </p:ext>
    </p:extLst>
  </p:cSld>
  <p:clrMapOvr>
    <a:masterClrMapping/>
  </p:clrMapOvr>
  <p:transition>
    <p:zoom/>
  </p:transition>
</p:sld>
</file>

<file path=ppt/theme/theme1.xml><?xml version="1.0" encoding="utf-8"?>
<a:theme xmlns:a="http://schemas.openxmlformats.org/drawingml/2006/main" name="1_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5.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3.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4.xml><?xml version="1.0" encoding="utf-8"?>
<ds:datastoreItem xmlns:ds="http://schemas.openxmlformats.org/officeDocument/2006/customXml" ds:itemID="{B61D4E06-5D3F-4994-A4A7-4BA626FA722D}">
  <ds:schemaRefs>
    <ds:schemaRef ds:uri="http://schemas.microsoft.com/sharepoint/v3/fields"/>
    <ds:schemaRef ds:uri="c0950e01-db07-4e41-9c32-b7a8e9fccc9b"/>
    <ds:schemaRef ds:uri="http://purl.org/dc/elements/1.1/"/>
    <ds:schemaRef ds:uri="http://www.w3.org/XML/1998/namespace"/>
    <ds:schemaRef ds:uri="http://purl.org/dc/terms/"/>
    <ds:schemaRef ds:uri="http://schemas.microsoft.com/office/infopath/2007/PartnerControls"/>
    <ds:schemaRef ds:uri="http://schemas.microsoft.com/office/2006/documentManagement/types"/>
    <ds:schemaRef ds:uri="http://schemas.microsoft.com/office/2006/metadata/properties"/>
    <ds:schemaRef ds:uri="http://schemas.microsoft.com/sharepoint/v3"/>
    <ds:schemaRef ds:uri="http://schemas.openxmlformats.org/package/2006/metadata/core-properties"/>
    <ds:schemaRef ds:uri="f2ad5090-61a8-4b8c-ab70-68f4ff4d1933"/>
    <ds:schemaRef ds:uri="http://purl.org/dc/dcmitype/"/>
  </ds:schemaRefs>
</ds:datastoreItem>
</file>

<file path=customXml/itemProps5.xml><?xml version="1.0" encoding="utf-8"?>
<ds:datastoreItem xmlns:ds="http://schemas.openxmlformats.org/officeDocument/2006/customXml" ds:itemID="{C959113B-7FA4-40AB-AF85-5C5588D4771C}">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2217</Words>
  <Application>Microsoft Macintosh PowerPoint</Application>
  <PresentationFormat>Widescreen</PresentationFormat>
  <Paragraphs>308</Paragraphs>
  <Slides>31</Slides>
  <Notes>31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31</vt:i4>
      </vt:variant>
    </vt:vector>
  </HeadingPairs>
  <TitlesOfParts>
    <vt:vector size="43" baseType="lpstr">
      <vt:lpstr>ＭＳ ゴシック</vt:lpstr>
      <vt:lpstr>ＭＳ Ｐゴシック</vt:lpstr>
      <vt:lpstr>Arial</vt:lpstr>
      <vt:lpstr>Calibri</vt:lpstr>
      <vt:lpstr>Cambria Math</vt:lpstr>
      <vt:lpstr>Symbol</vt:lpstr>
      <vt:lpstr>Times New Roman</vt:lpstr>
      <vt:lpstr>Wingdings</vt:lpstr>
      <vt:lpstr>1_Arm_PPT_Public</vt:lpstr>
      <vt:lpstr>Equation</vt:lpstr>
      <vt:lpstr>VISIO</vt:lpstr>
      <vt:lpstr>Equation.DSMT4</vt:lpstr>
      <vt:lpstr>PowerPoint Presentation</vt:lpstr>
      <vt:lpstr>Learning Objectives</vt:lpstr>
      <vt:lpstr>Introduction</vt:lpstr>
      <vt:lpstr>Wire Geometry</vt:lpstr>
      <vt:lpstr>Layer Stack</vt:lpstr>
      <vt:lpstr>Example</vt:lpstr>
      <vt:lpstr>Interconnect Modeling</vt:lpstr>
      <vt:lpstr>Lumped Element Models</vt:lpstr>
      <vt:lpstr>Wire Resistance</vt:lpstr>
      <vt:lpstr>Choice of Metals</vt:lpstr>
      <vt:lpstr>Contacts Resistance</vt:lpstr>
      <vt:lpstr>Copper Issues</vt:lpstr>
      <vt:lpstr>Example</vt:lpstr>
      <vt:lpstr>Wire Capacitance</vt:lpstr>
      <vt:lpstr>Capacitance Trends</vt:lpstr>
      <vt:lpstr>Capacitance Formula</vt:lpstr>
      <vt:lpstr>M2 Capacitance Data</vt:lpstr>
      <vt:lpstr>Diffusion &amp; Polysilicon</vt:lpstr>
      <vt:lpstr>Wire RC Delay</vt:lpstr>
      <vt:lpstr>Wire Energy</vt:lpstr>
      <vt:lpstr>Cross talk</vt:lpstr>
      <vt:lpstr>Cross talk Delay</vt:lpstr>
      <vt:lpstr>Cross talk Noise</vt:lpstr>
      <vt:lpstr>Driven Victims</vt:lpstr>
      <vt:lpstr>Coupling Waveforms</vt:lpstr>
      <vt:lpstr>Noise Implications</vt:lpstr>
      <vt:lpstr>Wire Engineering</vt:lpstr>
      <vt:lpstr>Repeaters</vt:lpstr>
      <vt:lpstr>Repeater Design</vt:lpstr>
      <vt:lpstr>Repeater Results</vt:lpstr>
      <vt:lpstr>Repeater Energy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13: Wires</dc:title>
  <dc:subject/>
  <dc:creator/>
  <cp:keywords/>
  <dc:description/>
  <cp:lastModifiedBy/>
  <cp:revision>35</cp:revision>
  <dcterms:created xsi:type="dcterms:W3CDTF">2019-04-08T13:00:08Z</dcterms:created>
  <dcterms:modified xsi:type="dcterms:W3CDTF">2024-03-26T16:23:59Z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