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5515" r:id="rId6"/>
  </p:sldMasterIdLst>
  <p:notesMasterIdLst>
    <p:notesMasterId r:id="rId40"/>
  </p:notesMasterIdLst>
  <p:handoutMasterIdLst>
    <p:handoutMasterId r:id="rId41"/>
  </p:handoutMasterIdLst>
  <p:sldIdLst>
    <p:sldId id="371" r:id="rId7"/>
    <p:sldId id="257" r:id="rId8"/>
    <p:sldId id="372" r:id="rId9"/>
    <p:sldId id="258" r:id="rId10"/>
    <p:sldId id="259" r:id="rId11"/>
    <p:sldId id="301" r:id="rId12"/>
    <p:sldId id="289" r:id="rId13"/>
    <p:sldId id="290" r:id="rId14"/>
    <p:sldId id="291" r:id="rId15"/>
    <p:sldId id="262" r:id="rId16"/>
    <p:sldId id="277" r:id="rId17"/>
    <p:sldId id="278" r:id="rId18"/>
    <p:sldId id="264" r:id="rId19"/>
    <p:sldId id="279" r:id="rId20"/>
    <p:sldId id="292" r:id="rId21"/>
    <p:sldId id="265" r:id="rId22"/>
    <p:sldId id="293" r:id="rId23"/>
    <p:sldId id="295" r:id="rId24"/>
    <p:sldId id="296" r:id="rId25"/>
    <p:sldId id="266" r:id="rId26"/>
    <p:sldId id="267" r:id="rId27"/>
    <p:sldId id="268" r:id="rId28"/>
    <p:sldId id="270" r:id="rId29"/>
    <p:sldId id="299" r:id="rId30"/>
    <p:sldId id="269" r:id="rId31"/>
    <p:sldId id="298" r:id="rId32"/>
    <p:sldId id="300" r:id="rId33"/>
    <p:sldId id="271" r:id="rId34"/>
    <p:sldId id="276" r:id="rId35"/>
    <p:sldId id="285" r:id="rId36"/>
    <p:sldId id="283" r:id="rId37"/>
    <p:sldId id="284" r:id="rId38"/>
    <p:sldId id="288" r:id="rId39"/>
  </p:sldIdLst>
  <p:sldSz cx="12192000" cy="6858000"/>
  <p:notesSz cx="6858000" cy="203835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1DE"/>
    <a:srgbClr val="E5ECEB"/>
    <a:srgbClr val="95D600"/>
    <a:srgbClr val="FF6B00"/>
    <a:srgbClr val="FFC600"/>
    <a:srgbClr val="FF6900"/>
    <a:srgbClr val="93E5FF"/>
    <a:srgbClr val="7B7F9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91293" autoAdjust="0"/>
  </p:normalViewPr>
  <p:slideViewPr>
    <p:cSldViewPr snapToGrid="0">
      <p:cViewPr varScale="1">
        <p:scale>
          <a:sx n="116" d="100"/>
          <a:sy n="116" d="100"/>
        </p:scale>
        <p:origin x="680" y="19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66" d="100"/>
          <a:sy n="66" d="100"/>
        </p:scale>
        <p:origin x="2752" y="19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commentAuthors" Target="commentAuthors.xml"/><Relationship Id="rId47" Type="http://schemas.microsoft.com/office/2016/11/relationships/changesInfo" Target="changesInfos/changesInfo1.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customXml" Target="../customXml/item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presProps" Target="presProps.xml"/><Relationship Id="rId8" Type="http://schemas.openxmlformats.org/officeDocument/2006/relationships/slide" Target="slides/slide2.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tableStyles" Target="tableStyles.xml"/><Relationship Id="rId20" Type="http://schemas.openxmlformats.org/officeDocument/2006/relationships/slide" Target="slides/slide14.xml"/><Relationship Id="rId41"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veless, Daniel" userId="6c8649f3-f880-411c-bced-fbb331f61b80" providerId="ADAL" clId="{7D584074-4C46-E34A-831A-DE87A9590507}"/>
    <pc:docChg chg="delMainMaster">
      <pc:chgData name="Loveless, Daniel" userId="6c8649f3-f880-411c-bced-fbb331f61b80" providerId="ADAL" clId="{7D584074-4C46-E34A-831A-DE87A9590507}" dt="2024-02-01T17:33:36.316" v="7" actId="2696"/>
      <pc:docMkLst>
        <pc:docMk/>
      </pc:docMkLst>
      <pc:sldMasterChg chg="del delSldLayout">
        <pc:chgData name="Loveless, Daniel" userId="6c8649f3-f880-411c-bced-fbb331f61b80" providerId="ADAL" clId="{7D584074-4C46-E34A-831A-DE87A9590507}" dt="2024-02-01T17:33:36.316" v="7" actId="2696"/>
        <pc:sldMasterMkLst>
          <pc:docMk/>
          <pc:sldMasterMk cId="1077791022" sldId="2147485431"/>
        </pc:sldMasterMkLst>
        <pc:sldLayoutChg chg="del">
          <pc:chgData name="Loveless, Daniel" userId="6c8649f3-f880-411c-bced-fbb331f61b80" providerId="ADAL" clId="{7D584074-4C46-E34A-831A-DE87A9590507}" dt="2024-02-01T17:33:36.279" v="1" actId="2696"/>
          <pc:sldLayoutMkLst>
            <pc:docMk/>
            <pc:sldMasterMk cId="1077791022" sldId="2147485431"/>
            <pc:sldLayoutMk cId="2113250393" sldId="2147485440"/>
          </pc:sldLayoutMkLst>
        </pc:sldLayoutChg>
        <pc:sldLayoutChg chg="del">
          <pc:chgData name="Loveless, Daniel" userId="6c8649f3-f880-411c-bced-fbb331f61b80" providerId="ADAL" clId="{7D584074-4C46-E34A-831A-DE87A9590507}" dt="2024-02-01T17:33:36.280" v="2" actId="2696"/>
          <pc:sldLayoutMkLst>
            <pc:docMk/>
            <pc:sldMasterMk cId="1077791022" sldId="2147485431"/>
            <pc:sldLayoutMk cId="1047750403" sldId="2147485441"/>
          </pc:sldLayoutMkLst>
        </pc:sldLayoutChg>
        <pc:sldLayoutChg chg="del">
          <pc:chgData name="Loveless, Daniel" userId="6c8649f3-f880-411c-bced-fbb331f61b80" providerId="ADAL" clId="{7D584074-4C46-E34A-831A-DE87A9590507}" dt="2024-02-01T17:33:36.283" v="3" actId="2696"/>
          <pc:sldLayoutMkLst>
            <pc:docMk/>
            <pc:sldMasterMk cId="1077791022" sldId="2147485431"/>
            <pc:sldLayoutMk cId="680716107" sldId="2147485453"/>
          </pc:sldLayoutMkLst>
        </pc:sldLayoutChg>
        <pc:sldLayoutChg chg="del">
          <pc:chgData name="Loveless, Daniel" userId="6c8649f3-f880-411c-bced-fbb331f61b80" providerId="ADAL" clId="{7D584074-4C46-E34A-831A-DE87A9590507}" dt="2024-02-01T17:33:36.278" v="0" actId="2696"/>
          <pc:sldLayoutMkLst>
            <pc:docMk/>
            <pc:sldMasterMk cId="1077791022" sldId="2147485431"/>
            <pc:sldLayoutMk cId="1313727348" sldId="2147485510"/>
          </pc:sldLayoutMkLst>
        </pc:sldLayoutChg>
        <pc:sldLayoutChg chg="del">
          <pc:chgData name="Loveless, Daniel" userId="6c8649f3-f880-411c-bced-fbb331f61b80" providerId="ADAL" clId="{7D584074-4C46-E34A-831A-DE87A9590507}" dt="2024-02-01T17:33:36.283" v="4" actId="2696"/>
          <pc:sldLayoutMkLst>
            <pc:docMk/>
            <pc:sldMasterMk cId="1077791022" sldId="2147485431"/>
            <pc:sldLayoutMk cId="1131590286" sldId="2147485512"/>
          </pc:sldLayoutMkLst>
        </pc:sldLayoutChg>
        <pc:sldLayoutChg chg="del">
          <pc:chgData name="Loveless, Daniel" userId="6c8649f3-f880-411c-bced-fbb331f61b80" providerId="ADAL" clId="{7D584074-4C46-E34A-831A-DE87A9590507}" dt="2024-02-01T17:33:36.284" v="5" actId="2696"/>
          <pc:sldLayoutMkLst>
            <pc:docMk/>
            <pc:sldMasterMk cId="1077791022" sldId="2147485431"/>
            <pc:sldLayoutMk cId="2524369629" sldId="2147485513"/>
          </pc:sldLayoutMkLst>
        </pc:sldLayoutChg>
        <pc:sldLayoutChg chg="del">
          <pc:chgData name="Loveless, Daniel" userId="6c8649f3-f880-411c-bced-fbb331f61b80" providerId="ADAL" clId="{7D584074-4C46-E34A-831A-DE87A9590507}" dt="2024-02-01T17:33:36.284" v="6" actId="2696"/>
          <pc:sldLayoutMkLst>
            <pc:docMk/>
            <pc:sldMasterMk cId="1077791022" sldId="2147485431"/>
            <pc:sldLayoutMk cId="273881985" sldId="2147485514"/>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7B394A5-FD1F-430F-BB3A-F7878AC293E0}"/>
              </a:ext>
            </a:extLst>
          </p:cNvPr>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dirty="0"/>
          </a:p>
        </p:txBody>
      </p:sp>
      <p:sp>
        <p:nvSpPr>
          <p:cNvPr id="3" name="Date Placeholder 2">
            <a:extLst>
              <a:ext uri="{FF2B5EF4-FFF2-40B4-BE49-F238E27FC236}">
                <a16:creationId xmlns:a16="http://schemas.microsoft.com/office/drawing/2014/main" id="{E6ABC0BB-F774-4303-9701-003B3E743AFE}"/>
              </a:ext>
            </a:extLst>
          </p:cNvPr>
          <p:cNvSpPr>
            <a:spLocks noGrp="1"/>
          </p:cNvSpPr>
          <p:nvPr>
            <p:ph type="dt" sz="quarter"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ea typeface="ＭＳ Ｐゴシック" charset="-128"/>
              </a:defRPr>
            </a:lvl1pPr>
          </a:lstStyle>
          <a:p>
            <a:pPr>
              <a:defRPr/>
            </a:pPr>
            <a:fld id="{EB52217F-109B-4561-ACE4-BE073A308A21}" type="datetimeFigureOut">
              <a:rPr lang="en-US" altLang="en-US"/>
              <a:pPr>
                <a:defRPr/>
              </a:pPr>
              <a:t>2/1/24</a:t>
            </a:fld>
            <a:endParaRPr lang="en-US" altLang="en-US" dirty="0"/>
          </a:p>
        </p:txBody>
      </p:sp>
      <p:sp>
        <p:nvSpPr>
          <p:cNvPr id="4" name="Footer Placeholder 3">
            <a:extLst>
              <a:ext uri="{FF2B5EF4-FFF2-40B4-BE49-F238E27FC236}">
                <a16:creationId xmlns:a16="http://schemas.microsoft.com/office/drawing/2014/main" id="{363CE605-DAD4-4C64-BE6E-BE3D8E5504AE}"/>
              </a:ext>
            </a:extLst>
          </p:cNvPr>
          <p:cNvSpPr>
            <a:spLocks noGrp="1"/>
          </p:cNvSpPr>
          <p:nvPr>
            <p:ph type="ftr" sz="quarter" idx="2"/>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dirty="0"/>
          </a:p>
        </p:txBody>
      </p:sp>
      <p:sp>
        <p:nvSpPr>
          <p:cNvPr id="5" name="Slide Number Placeholder 4">
            <a:extLst>
              <a:ext uri="{FF2B5EF4-FFF2-40B4-BE49-F238E27FC236}">
                <a16:creationId xmlns:a16="http://schemas.microsoft.com/office/drawing/2014/main" id="{5F699187-58AF-4D6B-8526-D5C98A6AF82B}"/>
              </a:ext>
            </a:extLst>
          </p:cNvPr>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ea typeface="ＭＳ Ｐゴシック" charset="-128"/>
              </a:defRPr>
            </a:lvl1pPr>
          </a:lstStyle>
          <a:p>
            <a:pPr>
              <a:defRPr/>
            </a:pPr>
            <a:fld id="{79C45C6D-DBFC-4B67-A8DE-9C2360ACC98E}" type="slidenum">
              <a:rPr lang="en-US" altLang="en-US"/>
              <a:pPr>
                <a:defRPr/>
              </a:pPr>
              <a:t>‹#›</a:t>
            </a:fld>
            <a:endParaRPr lang="en-US" altLang="en-US" dirty="0"/>
          </a:p>
        </p:txBody>
      </p:sp>
    </p:spTree>
    <p:extLst>
      <p:ext uri="{BB962C8B-B14F-4D97-AF65-F5344CB8AC3E}">
        <p14:creationId xmlns:p14="http://schemas.microsoft.com/office/powerpoint/2010/main" val="8531822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97C0424-39BA-4205-9510-7D8372B40FAD}"/>
              </a:ext>
            </a:extLst>
          </p:cNvPr>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dirty="0"/>
          </a:p>
        </p:txBody>
      </p:sp>
      <p:sp>
        <p:nvSpPr>
          <p:cNvPr id="3" name="Date Placeholder 2">
            <a:extLst>
              <a:ext uri="{FF2B5EF4-FFF2-40B4-BE49-F238E27FC236}">
                <a16:creationId xmlns:a16="http://schemas.microsoft.com/office/drawing/2014/main" id="{190861BC-4E89-4909-9F41-7A6E20183733}"/>
              </a:ext>
            </a:extLst>
          </p:cNvPr>
          <p:cNvSpPr>
            <a:spLocks noGrp="1"/>
          </p:cNvSpPr>
          <p:nvPr>
            <p:ph type="dt"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ea typeface="ＭＳ Ｐゴシック" charset="-128"/>
              </a:defRPr>
            </a:lvl1pPr>
          </a:lstStyle>
          <a:p>
            <a:pPr>
              <a:defRPr/>
            </a:pPr>
            <a:fld id="{5B25F150-DB0B-4758-AFA9-222A6E446235}" type="datetimeFigureOut">
              <a:rPr lang="en-US" altLang="en-US"/>
              <a:pPr>
                <a:defRPr/>
              </a:pPr>
              <a:t>2/1/24</a:t>
            </a:fld>
            <a:endParaRPr lang="en-US" altLang="en-US" dirty="0"/>
          </a:p>
        </p:txBody>
      </p:sp>
      <p:sp>
        <p:nvSpPr>
          <p:cNvPr id="4" name="Slide Image Placeholder 3">
            <a:extLst>
              <a:ext uri="{FF2B5EF4-FFF2-40B4-BE49-F238E27FC236}">
                <a16:creationId xmlns:a16="http://schemas.microsoft.com/office/drawing/2014/main" id="{D5B20C51-CC4D-4C34-9C63-92F50CE02E99}"/>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a:extLst>
              <a:ext uri="{FF2B5EF4-FFF2-40B4-BE49-F238E27FC236}">
                <a16:creationId xmlns:a16="http://schemas.microsoft.com/office/drawing/2014/main" id="{DAC138B7-E2A5-4B5D-ADC2-E53A511B52FC}"/>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Footer Placeholder 5">
            <a:extLst>
              <a:ext uri="{FF2B5EF4-FFF2-40B4-BE49-F238E27FC236}">
                <a16:creationId xmlns:a16="http://schemas.microsoft.com/office/drawing/2014/main" id="{59A61A1A-4481-471C-A253-BE997586AA04}"/>
              </a:ext>
            </a:extLst>
          </p:cNvPr>
          <p:cNvSpPr>
            <a:spLocks noGrp="1"/>
          </p:cNvSpPr>
          <p:nvPr>
            <p:ph type="ftr" sz="quarter" idx="4"/>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dirty="0"/>
          </a:p>
        </p:txBody>
      </p:sp>
      <p:sp>
        <p:nvSpPr>
          <p:cNvPr id="7" name="Slide Number Placeholder 6">
            <a:extLst>
              <a:ext uri="{FF2B5EF4-FFF2-40B4-BE49-F238E27FC236}">
                <a16:creationId xmlns:a16="http://schemas.microsoft.com/office/drawing/2014/main" id="{1BC0DDD9-A1C6-46BA-89ED-AF0DD2672605}"/>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ea typeface="ＭＳ Ｐゴシック" charset="-128"/>
              </a:defRPr>
            </a:lvl1pPr>
          </a:lstStyle>
          <a:p>
            <a:pPr>
              <a:defRPr/>
            </a:pPr>
            <a:fld id="{3B16354E-6974-4833-AB87-3220A0835E84}" type="slidenum">
              <a:rPr lang="en-US" altLang="en-US"/>
              <a:pPr>
                <a:defRPr/>
              </a:pPr>
              <a:t>‹#›</a:t>
            </a:fld>
            <a:endParaRPr lang="en-US" altLang="en-US" dirty="0"/>
          </a:p>
        </p:txBody>
      </p:sp>
    </p:spTree>
    <p:extLst>
      <p:ext uri="{BB962C8B-B14F-4D97-AF65-F5344CB8AC3E}">
        <p14:creationId xmlns:p14="http://schemas.microsoft.com/office/powerpoint/2010/main" val="976758004"/>
      </p:ext>
    </p:extLst>
  </p:cSld>
  <p:clrMap bg1="lt1" tx1="dk1" bg2="lt2" tx2="dk2" accent1="accent1" accent2="accent2" accent3="accent3" accent4="accent4" accent5="accent5" accent6="accent6" hlink="hlink" folHlink="folHlink"/>
  <p:notesStyle>
    <a:lvl1pPr algn="l" rtl="0" eaLnBrk="0" fontAlgn="base" hangingPunct="0">
      <a:spcBef>
        <a:spcPts val="600"/>
      </a:spcBef>
      <a:spcAft>
        <a:spcPct val="0"/>
      </a:spcAft>
      <a:defRPr sz="1200" kern="1200">
        <a:solidFill>
          <a:schemeClr val="tx1"/>
        </a:solidFill>
        <a:latin typeface="+mn-lt"/>
        <a:ea typeface="ＭＳ Ｐゴシック" charset="0"/>
        <a:cs typeface="ＭＳ Ｐゴシック" charset="0"/>
      </a:defRPr>
    </a:lvl1pPr>
    <a:lvl2pPr marL="457200" algn="l" rtl="0" eaLnBrk="0" fontAlgn="base" hangingPunct="0">
      <a:spcBef>
        <a:spcPts val="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ts val="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ts val="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ts val="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Hello and welcome. Today</a:t>
            </a:r>
            <a:r>
              <a:rPr lang="en-GB" b="1" dirty="0"/>
              <a:t>,</a:t>
            </a:r>
            <a:r>
              <a:rPr lang="en-GB" dirty="0"/>
              <a:t> in the CMOS VLSI Design</a:t>
            </a:r>
            <a:r>
              <a:rPr lang="en-GB" b="1" dirty="0"/>
              <a:t>,</a:t>
            </a:r>
            <a:r>
              <a:rPr lang="en-GB" dirty="0"/>
              <a:t> our focus will be </a:t>
            </a:r>
            <a:r>
              <a:rPr lang="en-GB" b="0" dirty="0"/>
              <a:t>on</a:t>
            </a:r>
            <a:r>
              <a:rPr lang="en-GB" dirty="0"/>
              <a:t> Nonideal transistor theory</a:t>
            </a:r>
            <a:r>
              <a:rPr lang="en-GB" b="1" dirty="0"/>
              <a:t>.</a:t>
            </a:r>
            <a:endParaRPr lang="en-GB" dirty="0"/>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1</a:t>
            </a:fld>
            <a:endParaRPr lang="en-US" altLang="en-US" dirty="0"/>
          </a:p>
        </p:txBody>
      </p:sp>
    </p:spTree>
    <p:extLst>
      <p:ext uri="{BB962C8B-B14F-4D97-AF65-F5344CB8AC3E}">
        <p14:creationId xmlns:p14="http://schemas.microsoft.com/office/powerpoint/2010/main" val="156285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a:extLst>
              <a:ext uri="{FF2B5EF4-FFF2-40B4-BE49-F238E27FC236}">
                <a16:creationId xmlns:a16="http://schemas.microsoft.com/office/drawing/2014/main" id="{3BCD5088-3C1F-BF46-9417-D9BEF221CE2A}"/>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64B6F0CA-CECB-264C-86EC-128D5F257B30}" type="slidenum">
              <a:rPr lang="en-US" altLang="en-US"/>
              <a:pPr>
                <a:spcBef>
                  <a:spcPct val="0"/>
                </a:spcBef>
              </a:pPr>
              <a:t>10</a:t>
            </a:fld>
            <a:endParaRPr lang="en-US" altLang="en-US" dirty="0"/>
          </a:p>
        </p:txBody>
      </p:sp>
      <p:sp>
        <p:nvSpPr>
          <p:cNvPr id="34818" name="Rectangle 2">
            <a:extLst>
              <a:ext uri="{FF2B5EF4-FFF2-40B4-BE49-F238E27FC236}">
                <a16:creationId xmlns:a16="http://schemas.microsoft.com/office/drawing/2014/main" id="{9F50852A-D476-5F40-B9BC-AB4FA2AD74B6}"/>
              </a:ext>
            </a:extLst>
          </p:cNvPr>
          <p:cNvSpPr>
            <a:spLocks noGrp="1" noRot="1" noChangeAspect="1" noChangeArrowheads="1" noTextEdit="1"/>
          </p:cNvSpPr>
          <p:nvPr>
            <p:ph type="sldImg"/>
          </p:nvPr>
        </p:nvSpPr>
        <p:spPr>
          <a:xfrm>
            <a:off x="2363788" y="546100"/>
            <a:ext cx="4879975" cy="2746375"/>
          </a:xfrm>
          <a:ln/>
        </p:spPr>
      </p:sp>
      <p:sp>
        <p:nvSpPr>
          <p:cNvPr id="753667" name="Rectangle 3">
            <a:extLst>
              <a:ext uri="{FF2B5EF4-FFF2-40B4-BE49-F238E27FC236}">
                <a16:creationId xmlns:a16="http://schemas.microsoft.com/office/drawing/2014/main" id="{3C7C62D4-CFD6-AC47-A8D0-EE980AADF02C}"/>
              </a:ext>
            </a:extLst>
          </p:cNvPr>
          <p:cNvSpPr>
            <a:spLocks noGrp="1" noChangeArrowheads="1"/>
          </p:cNvSpPr>
          <p:nvPr>
            <p:ph type="body" idx="1"/>
          </p:nvPr>
        </p:nvSpPr>
        <p:spPr/>
        <p:txBody>
          <a:bodyPr/>
          <a:lstStyle/>
          <a:p>
            <a:pPr eaLnBrk="1" hangingPunct="1">
              <a:defRPr/>
            </a:pPr>
            <a:endParaRPr lang="en-US" dirty="0">
              <a:cs typeface="+mn-cs"/>
            </a:endParaRPr>
          </a:p>
        </p:txBody>
      </p:sp>
    </p:spTree>
    <p:extLst>
      <p:ext uri="{BB962C8B-B14F-4D97-AF65-F5344CB8AC3E}">
        <p14:creationId xmlns:p14="http://schemas.microsoft.com/office/powerpoint/2010/main" val="1649216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a:extLst>
              <a:ext uri="{FF2B5EF4-FFF2-40B4-BE49-F238E27FC236}">
                <a16:creationId xmlns:a16="http://schemas.microsoft.com/office/drawing/2014/main" id="{B7FA8361-058D-A140-A006-687A11CBFD8E}"/>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FDCAE9FF-1504-0E41-BC66-A93E4F31EEE1}" type="slidenum">
              <a:rPr lang="en-US" altLang="en-US"/>
              <a:pPr>
                <a:spcBef>
                  <a:spcPct val="0"/>
                </a:spcBef>
              </a:pPr>
              <a:t>11</a:t>
            </a:fld>
            <a:endParaRPr lang="en-US" altLang="en-US" dirty="0"/>
          </a:p>
        </p:txBody>
      </p:sp>
      <p:sp>
        <p:nvSpPr>
          <p:cNvPr id="36866" name="Rectangle 2">
            <a:extLst>
              <a:ext uri="{FF2B5EF4-FFF2-40B4-BE49-F238E27FC236}">
                <a16:creationId xmlns:a16="http://schemas.microsoft.com/office/drawing/2014/main" id="{3EDAC32D-21BA-2140-B125-2063B09C6F25}"/>
              </a:ext>
            </a:extLst>
          </p:cNvPr>
          <p:cNvSpPr>
            <a:spLocks noGrp="1" noRot="1" noChangeAspect="1" noChangeArrowheads="1" noTextEdit="1"/>
          </p:cNvSpPr>
          <p:nvPr>
            <p:ph type="sldImg"/>
          </p:nvPr>
        </p:nvSpPr>
        <p:spPr>
          <a:xfrm>
            <a:off x="2363788" y="546100"/>
            <a:ext cx="4879975" cy="2746375"/>
          </a:xfrm>
          <a:ln/>
        </p:spPr>
      </p:sp>
      <p:sp>
        <p:nvSpPr>
          <p:cNvPr id="754691" name="Rectangle 3">
            <a:extLst>
              <a:ext uri="{FF2B5EF4-FFF2-40B4-BE49-F238E27FC236}">
                <a16:creationId xmlns:a16="http://schemas.microsoft.com/office/drawing/2014/main" id="{BF91A1A1-42EC-A040-8062-C6529C94E527}"/>
              </a:ext>
            </a:extLst>
          </p:cNvPr>
          <p:cNvSpPr>
            <a:spLocks noGrp="1" noChangeArrowheads="1"/>
          </p:cNvSpPr>
          <p:nvPr>
            <p:ph type="body" idx="1"/>
          </p:nvPr>
        </p:nvSpPr>
        <p:spPr/>
        <p:txBody>
          <a:bodyPr/>
          <a:lstStyle/>
          <a:p>
            <a:pPr eaLnBrk="1" hangingPunct="1">
              <a:defRPr/>
            </a:pPr>
            <a:endParaRPr lang="en-US" dirty="0">
              <a:cs typeface="Calibri"/>
            </a:endParaRPr>
          </a:p>
          <a:p>
            <a:pPr eaLnBrk="1" hangingPunct="1">
              <a:defRPr/>
            </a:pPr>
            <a:endParaRPr lang="en-US" dirty="0">
              <a:cs typeface="Calibri"/>
            </a:endParaRPr>
          </a:p>
        </p:txBody>
      </p:sp>
    </p:spTree>
    <p:extLst>
      <p:ext uri="{BB962C8B-B14F-4D97-AF65-F5344CB8AC3E}">
        <p14:creationId xmlns:p14="http://schemas.microsoft.com/office/powerpoint/2010/main" val="38744846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a:extLst>
              <a:ext uri="{FF2B5EF4-FFF2-40B4-BE49-F238E27FC236}">
                <a16:creationId xmlns:a16="http://schemas.microsoft.com/office/drawing/2014/main" id="{28B8E237-EDAD-C242-B53E-7D71939D5F5A}"/>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69B8BF87-EF7D-A246-A7D7-B334E20CEB24}" type="slidenum">
              <a:rPr lang="en-US" altLang="en-US"/>
              <a:pPr>
                <a:spcBef>
                  <a:spcPct val="0"/>
                </a:spcBef>
              </a:pPr>
              <a:t>12</a:t>
            </a:fld>
            <a:endParaRPr lang="en-US" altLang="en-US" dirty="0"/>
          </a:p>
        </p:txBody>
      </p:sp>
      <p:sp>
        <p:nvSpPr>
          <p:cNvPr id="38914" name="Rectangle 2">
            <a:extLst>
              <a:ext uri="{FF2B5EF4-FFF2-40B4-BE49-F238E27FC236}">
                <a16:creationId xmlns:a16="http://schemas.microsoft.com/office/drawing/2014/main" id="{15153D38-50FB-0C46-BC55-81F6A32ABDF4}"/>
              </a:ext>
            </a:extLst>
          </p:cNvPr>
          <p:cNvSpPr>
            <a:spLocks noGrp="1" noRot="1" noChangeAspect="1" noChangeArrowheads="1" noTextEdit="1"/>
          </p:cNvSpPr>
          <p:nvPr>
            <p:ph type="sldImg"/>
          </p:nvPr>
        </p:nvSpPr>
        <p:spPr>
          <a:xfrm>
            <a:off x="2363788" y="546100"/>
            <a:ext cx="4879975" cy="2746375"/>
          </a:xfrm>
          <a:ln/>
        </p:spPr>
      </p:sp>
      <mc:AlternateContent xmlns:mc="http://schemas.openxmlformats.org/markup-compatibility/2006" xmlns:a14="http://schemas.microsoft.com/office/drawing/2010/main">
        <mc:Choice Requires="a14">
          <p:sp>
            <p:nvSpPr>
              <p:cNvPr id="755715" name="Rectangle 3">
                <a:extLst>
                  <a:ext uri="{FF2B5EF4-FFF2-40B4-BE49-F238E27FC236}">
                    <a16:creationId xmlns:a16="http://schemas.microsoft.com/office/drawing/2014/main" id="{AF45144F-71E2-9942-B2D3-5E5DB73B794F}"/>
                  </a:ext>
                </a:extLst>
              </p:cNvPr>
              <p:cNvSpPr>
                <a:spLocks noGrp="1" noChangeArrowheads="1"/>
              </p:cNvSpPr>
              <p:nvPr>
                <p:ph type="body" idx="1"/>
              </p:nvPr>
            </p:nvSpPr>
            <p:spPr/>
            <p:txBody>
              <a:bodyPr/>
              <a:lstStyle/>
              <a:p>
                <a:pPr eaLnBrk="1" hangingPunct="1">
                  <a:defRPr/>
                </a:pPr>
                <a:r>
                  <a:rPr lang="en-US" dirty="0">
                    <a:cs typeface="Calibri"/>
                  </a:rPr>
                  <a:t>The </a:t>
                </a:r>
                <a:r>
                  <a:rPr lang="el-GR" dirty="0">
                    <a:latin typeface="Calibri" panose="020F0502020204030204" pitchFamily="34" charset="0"/>
                    <a:cs typeface="Calibri" panose="020F0502020204030204" pitchFamily="34" charset="0"/>
                  </a:rPr>
                  <a:t>α</a:t>
                </a:r>
                <a:r>
                  <a:rPr lang="en-US" dirty="0">
                    <a:cs typeface="+mj-cs"/>
                  </a:rPr>
                  <a:t>-Power model is used to determine the drain-current for short channel MOSFETs.</a:t>
                </a:r>
              </a:p>
              <a:p>
                <a:pPr eaLnBrk="1" hangingPunct="1">
                  <a:defRPr/>
                </a:pPr>
                <a:endParaRPr lang="en-US" dirty="0">
                  <a:cs typeface="+mj-cs"/>
                </a:endParaRPr>
              </a:p>
              <a:p>
                <a:pPr eaLnBrk="1" hangingPunct="1">
                  <a:defRPr/>
                </a:pPr>
                <a:r>
                  <a:rPr lang="en-GB" dirty="0"/>
                  <a:t>The </a:t>
                </a:r>
                <a:r>
                  <a:rPr lang="el-GR" dirty="0">
                    <a:latin typeface="Calibri" panose="020F0502020204030204" pitchFamily="34" charset="0"/>
                    <a:cs typeface="Calibri" panose="020F0502020204030204" pitchFamily="34" charset="0"/>
                  </a:rPr>
                  <a:t>α</a:t>
                </a:r>
                <a:r>
                  <a:rPr lang="en-US" dirty="0">
                    <a:cs typeface="+mj-cs"/>
                  </a:rPr>
                  <a:t>-Power </a:t>
                </a:r>
                <a:r>
                  <a:rPr lang="en-GB" dirty="0"/>
                  <a:t>model is based on four parameters: Vth (threshold voltage), </a:t>
                </a:r>
                <a:r>
                  <a:rPr lang="el-GR" dirty="0">
                    <a:latin typeface="Calibri" panose="020F0502020204030204" pitchFamily="34" charset="0"/>
                    <a:cs typeface="Calibri" panose="020F0502020204030204" pitchFamily="34" charset="0"/>
                  </a:rPr>
                  <a:t>α</a:t>
                </a:r>
                <a:r>
                  <a:rPr lang="en-GB" dirty="0"/>
                  <a:t> (velocity saturation index), </a:t>
                </a:r>
                <a:r>
                  <a:rPr lang="en-GB" dirty="0" err="1"/>
                  <a:t>Vdsat</a:t>
                </a:r>
                <a:r>
                  <a:rPr lang="en-GB" dirty="0"/>
                  <a:t> (drain saturation voltage) and </a:t>
                </a:r>
                <a:r>
                  <a:rPr lang="en-GB" dirty="0" err="1"/>
                  <a:t>ldsat</a:t>
                </a:r>
                <a:r>
                  <a:rPr lang="en-GB" dirty="0"/>
                  <a:t> (drain current).</a:t>
                </a:r>
                <a:endParaRPr lang="en-US" dirty="0">
                  <a:cs typeface="+mj-cs"/>
                </a:endParaRPr>
              </a:p>
              <a:p>
                <a:pPr eaLnBrk="1" hangingPunct="1">
                  <a:defRPr/>
                </a:pPr>
                <a:endParaRPr lang="en-US" dirty="0">
                  <a:cs typeface="+mj-cs"/>
                </a:endParaRPr>
              </a:p>
              <a:p>
                <a:pPr eaLnBrk="1" hangingPunct="1">
                  <a:defRPr/>
                </a:pPr>
                <a:r>
                  <a:rPr lang="en-GB" dirty="0"/>
                  <a:t>The concept behind the </a:t>
                </a:r>
                <a:r>
                  <a:rPr lang="el-GR" dirty="0">
                    <a:latin typeface="Calibri" panose="020F0502020204030204" pitchFamily="34" charset="0"/>
                    <a:cs typeface="Calibri" panose="020F0502020204030204" pitchFamily="34" charset="0"/>
                  </a:rPr>
                  <a:t>α</a:t>
                </a:r>
                <a:r>
                  <a:rPr lang="en-US" sz="1200" kern="1200" dirty="0">
                    <a:solidFill>
                      <a:schemeClr val="tx1"/>
                    </a:solidFill>
                    <a:latin typeface="+mn-lt"/>
                    <a:ea typeface="ＭＳ Ｐゴシック" charset="0"/>
                    <a:cs typeface="ＭＳ Ｐゴシック" charset="0"/>
                  </a:rPr>
                  <a:t>-Power model for </a:t>
                </a:r>
                <a:r>
                  <a:rPr lang="en-GB" dirty="0"/>
                  <a:t>short-channel MOSFETs is that the drain current of is proportional to </a:t>
                </a:r>
                <a14:m>
                  <m:oMath xmlns:m="http://schemas.openxmlformats.org/officeDocument/2006/math">
                    <m:sSup>
                      <m:sSupPr>
                        <m:ctrlPr>
                          <a:rPr lang="en-GB" i="1" smtClean="0">
                            <a:latin typeface="Cambria Math" panose="02040503050406030204" pitchFamily="18" charset="0"/>
                          </a:rPr>
                        </m:ctrlPr>
                      </m:sSupPr>
                      <m:e>
                        <m:r>
                          <m:rPr>
                            <m:nor/>
                          </m:rPr>
                          <a:rPr lang="en-GB" dirty="0" smtClean="0"/>
                          <m:t>(</m:t>
                        </m:r>
                        <m:r>
                          <m:rPr>
                            <m:nor/>
                          </m:rPr>
                          <a:rPr lang="en-GB" dirty="0" smtClean="0"/>
                          <m:t>Vgs</m:t>
                        </m:r>
                        <m:r>
                          <m:rPr>
                            <m:nor/>
                          </m:rPr>
                          <a:rPr lang="en-GB" dirty="0" smtClean="0"/>
                          <m:t> − </m:t>
                        </m:r>
                        <m:r>
                          <m:rPr>
                            <m:nor/>
                          </m:rPr>
                          <a:rPr lang="en-GB" dirty="0" smtClean="0"/>
                          <m:t>Vth</m:t>
                        </m:r>
                        <m:r>
                          <m:rPr>
                            <m:nor/>
                          </m:rPr>
                          <a:rPr lang="en-GB" dirty="0" smtClean="0"/>
                          <m:t> )</m:t>
                        </m:r>
                      </m:e>
                      <m:sup>
                        <m:r>
                          <m:rPr>
                            <m:nor/>
                          </m:rPr>
                          <a:rPr lang="en-GB" dirty="0" smtClean="0"/>
                          <m:t>α</m:t>
                        </m:r>
                      </m:sup>
                    </m:sSup>
                  </m:oMath>
                </a14:m>
                <a:r>
                  <a:rPr lang="en-GB" dirty="0"/>
                  <a:t>.</a:t>
                </a:r>
              </a:p>
              <a:p>
                <a:pPr eaLnBrk="1" hangingPunct="1">
                  <a:defRPr/>
                </a:pPr>
                <a:endParaRPr lang="en-GB" dirty="0">
                  <a:cs typeface="Calibri"/>
                </a:endParaRPr>
              </a:p>
              <a:p>
                <a:pPr eaLnBrk="1" hangingPunct="1">
                  <a:defRPr/>
                </a:pPr>
                <a:r>
                  <a:rPr lang="en-GB" dirty="0"/>
                  <a:t>With the α-power model, the curves are more linear as the value of α changes, which could be between 1 and 2.</a:t>
                </a:r>
              </a:p>
            </p:txBody>
          </p:sp>
        </mc:Choice>
        <mc:Fallback xmlns="">
          <p:sp>
            <p:nvSpPr>
              <p:cNvPr id="755715" name="Rectangle 3">
                <a:extLst>
                  <a:ext uri="{FF2B5EF4-FFF2-40B4-BE49-F238E27FC236}">
                    <a16:creationId xmlns:a16="http://schemas.microsoft.com/office/drawing/2014/main" id="{AF45144F-71E2-9942-B2D3-5E5DB73B794F}"/>
                  </a:ext>
                </a:extLst>
              </p:cNvPr>
              <p:cNvSpPr>
                <a:spLocks noGrp="1" noChangeArrowheads="1"/>
              </p:cNvSpPr>
              <p:nvPr>
                <p:ph type="body" idx="1"/>
              </p:nvPr>
            </p:nvSpPr>
            <p:spPr/>
            <p:txBody>
              <a:bodyPr/>
              <a:lstStyle/>
              <a:p>
                <a:pPr eaLnBrk="1" hangingPunct="1">
                  <a:defRPr/>
                </a:pPr>
                <a:r>
                  <a:rPr lang="en-US" dirty="0">
                    <a:cs typeface="Calibri"/>
                  </a:rPr>
                  <a:t>The </a:t>
                </a:r>
                <a:r>
                  <a:rPr lang="el-GR" dirty="0">
                    <a:latin typeface="Calibri" panose="020F0502020204030204" pitchFamily="34" charset="0"/>
                    <a:cs typeface="Calibri" panose="020F0502020204030204" pitchFamily="34" charset="0"/>
                  </a:rPr>
                  <a:t>α</a:t>
                </a:r>
                <a:r>
                  <a:rPr lang="en-US" dirty="0">
                    <a:cs typeface="+mj-cs"/>
                  </a:rPr>
                  <a:t>-Power model is used to determine the drain-current for short channel MOSFETs.</a:t>
                </a:r>
              </a:p>
              <a:p>
                <a:pPr eaLnBrk="1" hangingPunct="1">
                  <a:defRPr/>
                </a:pPr>
                <a:endParaRPr lang="en-US" dirty="0">
                  <a:cs typeface="+mj-cs"/>
                </a:endParaRPr>
              </a:p>
              <a:p>
                <a:pPr eaLnBrk="1" hangingPunct="1">
                  <a:defRPr/>
                </a:pPr>
                <a:r>
                  <a:rPr lang="en-GB" dirty="0"/>
                  <a:t>The </a:t>
                </a:r>
                <a:r>
                  <a:rPr lang="el-GR" dirty="0">
                    <a:latin typeface="Calibri" panose="020F0502020204030204" pitchFamily="34" charset="0"/>
                    <a:cs typeface="Calibri" panose="020F0502020204030204" pitchFamily="34" charset="0"/>
                  </a:rPr>
                  <a:t>α</a:t>
                </a:r>
                <a:r>
                  <a:rPr lang="en-US" dirty="0">
                    <a:cs typeface="+mj-cs"/>
                  </a:rPr>
                  <a:t>-Power </a:t>
                </a:r>
                <a:r>
                  <a:rPr lang="en-GB" dirty="0"/>
                  <a:t>model is based on four parameters: Vth (threshold voltage), </a:t>
                </a:r>
                <a:r>
                  <a:rPr lang="el-GR" dirty="0">
                    <a:latin typeface="Calibri" panose="020F0502020204030204" pitchFamily="34" charset="0"/>
                    <a:cs typeface="Calibri" panose="020F0502020204030204" pitchFamily="34" charset="0"/>
                  </a:rPr>
                  <a:t>α</a:t>
                </a:r>
                <a:r>
                  <a:rPr lang="en-GB" dirty="0"/>
                  <a:t> (velocity saturation index), </a:t>
                </a:r>
                <a:r>
                  <a:rPr lang="en-GB" dirty="0" err="1"/>
                  <a:t>Vdsat</a:t>
                </a:r>
                <a:r>
                  <a:rPr lang="en-GB" dirty="0"/>
                  <a:t> (drain saturation voltage) and </a:t>
                </a:r>
                <a:r>
                  <a:rPr lang="en-GB" dirty="0" err="1"/>
                  <a:t>ldsat</a:t>
                </a:r>
                <a:r>
                  <a:rPr lang="en-GB" dirty="0"/>
                  <a:t> (drain current).</a:t>
                </a:r>
                <a:endParaRPr lang="en-US" dirty="0">
                  <a:cs typeface="+mj-cs"/>
                </a:endParaRPr>
              </a:p>
              <a:p>
                <a:pPr eaLnBrk="1" hangingPunct="1">
                  <a:defRPr/>
                </a:pPr>
                <a:endParaRPr lang="en-US" dirty="0">
                  <a:cs typeface="+mj-cs"/>
                </a:endParaRPr>
              </a:p>
              <a:p>
                <a:pPr eaLnBrk="1" hangingPunct="1">
                  <a:defRPr/>
                </a:pPr>
                <a:r>
                  <a:rPr lang="en-GB" dirty="0"/>
                  <a:t>The concept behind the </a:t>
                </a:r>
                <a:r>
                  <a:rPr lang="el-GR" dirty="0">
                    <a:latin typeface="Calibri" panose="020F0502020204030204" pitchFamily="34" charset="0"/>
                    <a:cs typeface="Calibri" panose="020F0502020204030204" pitchFamily="34" charset="0"/>
                  </a:rPr>
                  <a:t>α</a:t>
                </a:r>
                <a:r>
                  <a:rPr lang="en-US" sz="1200" kern="1200" dirty="0">
                    <a:solidFill>
                      <a:schemeClr val="tx1"/>
                    </a:solidFill>
                    <a:latin typeface="+mn-lt"/>
                    <a:ea typeface="ＭＳ Ｐゴシック" charset="0"/>
                    <a:cs typeface="ＭＳ Ｐゴシック" charset="0"/>
                  </a:rPr>
                  <a:t>-Power model for </a:t>
                </a:r>
                <a:r>
                  <a:rPr lang="en-GB" dirty="0"/>
                  <a:t>short-channel MOSFETs is that the drain current of is proportional to </a:t>
                </a:r>
                <a:r>
                  <a:rPr lang="en-GB" i="0">
                    <a:latin typeface="Cambria Math" panose="02040503050406030204" pitchFamily="18" charset="0"/>
                  </a:rPr>
                  <a:t>〖</a:t>
                </a:r>
                <a:r>
                  <a:rPr lang="en-GB" i="0" dirty="0">
                    <a:latin typeface="Cambria Math" panose="02040503050406030204" pitchFamily="18" charset="0"/>
                  </a:rPr>
                  <a:t>"</a:t>
                </a:r>
                <a:r>
                  <a:rPr lang="en-GB" i="0" dirty="0"/>
                  <a:t>(Vgs − Vth )</a:t>
                </a:r>
                <a:r>
                  <a:rPr lang="en-GB" i="0">
                    <a:latin typeface="Cambria Math" panose="02040503050406030204" pitchFamily="18" charset="0"/>
                  </a:rPr>
                  <a:t>" 〗^</a:t>
                </a:r>
                <a:r>
                  <a:rPr lang="en-GB" i="0" dirty="0">
                    <a:latin typeface="Cambria Math" panose="02040503050406030204" pitchFamily="18" charset="0"/>
                  </a:rPr>
                  <a:t>"</a:t>
                </a:r>
                <a:r>
                  <a:rPr lang="en-GB" i="0" dirty="0"/>
                  <a:t>α</a:t>
                </a:r>
                <a:r>
                  <a:rPr lang="en-GB" i="0">
                    <a:latin typeface="Cambria Math" panose="02040503050406030204" pitchFamily="18" charset="0"/>
                  </a:rPr>
                  <a:t>" </a:t>
                </a:r>
                <a:r>
                  <a:rPr lang="en-GB" dirty="0"/>
                  <a:t>.</a:t>
                </a:r>
              </a:p>
              <a:p>
                <a:pPr eaLnBrk="1" hangingPunct="1">
                  <a:defRPr/>
                </a:pPr>
                <a:endParaRPr lang="en-GB" dirty="0">
                  <a:cs typeface="Calibri"/>
                </a:endParaRPr>
              </a:p>
              <a:p>
                <a:pPr eaLnBrk="1" hangingPunct="1">
                  <a:defRPr/>
                </a:pPr>
                <a:r>
                  <a:rPr lang="en-GB" dirty="0"/>
                  <a:t>With the α-power model, the curves are more linear as the value of α changes, which could be between 1 and 2.</a:t>
                </a:r>
              </a:p>
            </p:txBody>
          </p:sp>
        </mc:Fallback>
      </mc:AlternateContent>
    </p:spTree>
    <p:extLst>
      <p:ext uri="{BB962C8B-B14F-4D97-AF65-F5344CB8AC3E}">
        <p14:creationId xmlns:p14="http://schemas.microsoft.com/office/powerpoint/2010/main" val="2148692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7">
            <a:extLst>
              <a:ext uri="{FF2B5EF4-FFF2-40B4-BE49-F238E27FC236}">
                <a16:creationId xmlns:a16="http://schemas.microsoft.com/office/drawing/2014/main" id="{FFB16046-F33C-5747-9AC5-3CB68E4B08A6}"/>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0B979854-5B0A-AF43-9F2F-E7F98E79E816}" type="slidenum">
              <a:rPr lang="en-US" altLang="en-US"/>
              <a:pPr>
                <a:spcBef>
                  <a:spcPct val="0"/>
                </a:spcBef>
              </a:pPr>
              <a:t>13</a:t>
            </a:fld>
            <a:endParaRPr lang="en-US" altLang="en-US" dirty="0"/>
          </a:p>
        </p:txBody>
      </p:sp>
      <p:sp>
        <p:nvSpPr>
          <p:cNvPr id="40962" name="Rectangle 2">
            <a:extLst>
              <a:ext uri="{FF2B5EF4-FFF2-40B4-BE49-F238E27FC236}">
                <a16:creationId xmlns:a16="http://schemas.microsoft.com/office/drawing/2014/main" id="{0FD7467F-B043-F741-A5AC-CF7E069A7B43}"/>
              </a:ext>
            </a:extLst>
          </p:cNvPr>
          <p:cNvSpPr>
            <a:spLocks noGrp="1" noRot="1" noChangeAspect="1" noChangeArrowheads="1" noTextEdit="1"/>
          </p:cNvSpPr>
          <p:nvPr>
            <p:ph type="sldImg"/>
          </p:nvPr>
        </p:nvSpPr>
        <p:spPr>
          <a:xfrm>
            <a:off x="2363788" y="546100"/>
            <a:ext cx="4879975" cy="2746375"/>
          </a:xfrm>
          <a:ln/>
        </p:spPr>
      </p:sp>
      <p:sp>
        <p:nvSpPr>
          <p:cNvPr id="756739" name="Rectangle 3">
            <a:extLst>
              <a:ext uri="{FF2B5EF4-FFF2-40B4-BE49-F238E27FC236}">
                <a16:creationId xmlns:a16="http://schemas.microsoft.com/office/drawing/2014/main" id="{0249B9CE-533A-A042-A375-43E1EC013F01}"/>
              </a:ext>
            </a:extLst>
          </p:cNvPr>
          <p:cNvSpPr>
            <a:spLocks noGrp="1" noChangeArrowheads="1"/>
          </p:cNvSpPr>
          <p:nvPr>
            <p:ph type="body" idx="1"/>
          </p:nvPr>
        </p:nvSpPr>
        <p:spPr/>
        <p:txBody>
          <a:bodyPr/>
          <a:lstStyle/>
          <a:p>
            <a:pPr eaLnBrk="1" hangingPunct="1">
              <a:defRPr/>
            </a:pPr>
            <a:r>
              <a:rPr lang="en-US" dirty="0">
                <a:ea typeface="ＭＳ Ｐゴシック"/>
                <a:cs typeface="+mn-cs"/>
              </a:rPr>
              <a:t>A channel length modulation is a shortening of the length of the inverted channel. </a:t>
            </a:r>
          </a:p>
          <a:p>
            <a:pPr eaLnBrk="1" hangingPunct="1">
              <a:defRPr/>
            </a:pPr>
            <a:endParaRPr lang="en-US" dirty="0">
              <a:cs typeface="Calibri"/>
            </a:endParaRPr>
          </a:p>
          <a:p>
            <a:pPr eaLnBrk="1" hangingPunct="1">
              <a:defRPr/>
            </a:pPr>
            <a:r>
              <a:rPr lang="en-US" dirty="0">
                <a:ea typeface="ＭＳ Ｐゴシック"/>
                <a:cs typeface="+mn-cs"/>
              </a:rPr>
              <a:t>Reverse-biased p-n junctions form a depletion region with no carriers, and the width of depletion region grows with reverse bias so that the effective channel length is equal to total channel length minus width of depletion. </a:t>
            </a:r>
            <a:endParaRPr lang="en-US" dirty="0">
              <a:cs typeface="Calibri"/>
            </a:endParaRPr>
          </a:p>
          <a:p>
            <a:pPr eaLnBrk="1" hangingPunct="1">
              <a:defRPr/>
            </a:pPr>
            <a:endParaRPr lang="en-US" dirty="0">
              <a:cs typeface="Calibri"/>
            </a:endParaRPr>
          </a:p>
          <a:p>
            <a:pPr eaLnBrk="1" hangingPunct="1">
              <a:defRPr/>
            </a:pPr>
            <a:r>
              <a:rPr lang="en-US" dirty="0">
                <a:ea typeface="ＭＳ Ｐゴシック"/>
                <a:cs typeface="+mn-cs"/>
              </a:rPr>
              <a:t>A shorter effect channel length gives more current and Ids increases with </a:t>
            </a:r>
            <a:r>
              <a:rPr lang="en-US" dirty="0" err="1">
                <a:ea typeface="ＭＳ Ｐゴシック"/>
                <a:cs typeface="+mn-cs"/>
              </a:rPr>
              <a:t>Vds</a:t>
            </a:r>
            <a:r>
              <a:rPr lang="en-US" dirty="0">
                <a:ea typeface="ＭＳ Ｐゴシック"/>
                <a:cs typeface="+mn-cs"/>
              </a:rPr>
              <a:t>.</a:t>
            </a:r>
            <a:endParaRPr lang="en-US" dirty="0">
              <a:cs typeface="Calibri"/>
            </a:endParaRPr>
          </a:p>
        </p:txBody>
      </p:sp>
    </p:spTree>
    <p:extLst>
      <p:ext uri="{BB962C8B-B14F-4D97-AF65-F5344CB8AC3E}">
        <p14:creationId xmlns:p14="http://schemas.microsoft.com/office/powerpoint/2010/main" val="18288544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7">
            <a:extLst>
              <a:ext uri="{FF2B5EF4-FFF2-40B4-BE49-F238E27FC236}">
                <a16:creationId xmlns:a16="http://schemas.microsoft.com/office/drawing/2014/main" id="{00B7449A-9FDC-3141-85F7-F21AD5D53A8E}"/>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58C4F85D-95DF-DB45-858F-A36E7A2EFD27}" type="slidenum">
              <a:rPr lang="en-US" altLang="en-US"/>
              <a:pPr>
                <a:spcBef>
                  <a:spcPct val="0"/>
                </a:spcBef>
              </a:pPr>
              <a:t>14</a:t>
            </a:fld>
            <a:endParaRPr lang="en-US" altLang="en-US" dirty="0"/>
          </a:p>
        </p:txBody>
      </p:sp>
      <p:sp>
        <p:nvSpPr>
          <p:cNvPr id="43010" name="Rectangle 2">
            <a:extLst>
              <a:ext uri="{FF2B5EF4-FFF2-40B4-BE49-F238E27FC236}">
                <a16:creationId xmlns:a16="http://schemas.microsoft.com/office/drawing/2014/main" id="{64A7A548-118B-4B45-AC91-67C401861EBD}"/>
              </a:ext>
            </a:extLst>
          </p:cNvPr>
          <p:cNvSpPr>
            <a:spLocks noGrp="1" noRot="1" noChangeAspect="1" noChangeArrowheads="1" noTextEdit="1"/>
          </p:cNvSpPr>
          <p:nvPr>
            <p:ph type="sldImg"/>
          </p:nvPr>
        </p:nvSpPr>
        <p:spPr>
          <a:xfrm>
            <a:off x="2363788" y="546100"/>
            <a:ext cx="4879975" cy="2746375"/>
          </a:xfrm>
          <a:ln/>
        </p:spPr>
      </p:sp>
      <p:sp>
        <p:nvSpPr>
          <p:cNvPr id="757763" name="Rectangle 3">
            <a:extLst>
              <a:ext uri="{FF2B5EF4-FFF2-40B4-BE49-F238E27FC236}">
                <a16:creationId xmlns:a16="http://schemas.microsoft.com/office/drawing/2014/main" id="{C930B79B-62B9-A74A-A5FF-8B97890269DD}"/>
              </a:ext>
            </a:extLst>
          </p:cNvPr>
          <p:cNvSpPr>
            <a:spLocks noGrp="1" noChangeArrowheads="1"/>
          </p:cNvSpPr>
          <p:nvPr>
            <p:ph type="body" idx="1"/>
          </p:nvPr>
        </p:nvSpPr>
        <p:spPr/>
        <p:txBody>
          <a:bodyPr/>
          <a:lstStyle/>
          <a:p>
            <a:pPr eaLnBrk="1" hangingPunct="1">
              <a:defRPr/>
            </a:pPr>
            <a:r>
              <a:rPr lang="en-US" dirty="0">
                <a:cs typeface="+mn-cs"/>
              </a:rPr>
              <a:t>Channel length modulation or CML can be represented by current and voltage.</a:t>
            </a:r>
          </a:p>
          <a:p>
            <a:pPr eaLnBrk="1" hangingPunct="1">
              <a:defRPr/>
            </a:pPr>
            <a:r>
              <a:rPr lang="en-US" dirty="0">
                <a:cs typeface="+mn-cs"/>
              </a:rPr>
              <a:t>We can calculate the drain source current with following formula where lambda is equal to the channel length modulation coefficients</a:t>
            </a:r>
            <a:r>
              <a:rPr lang="en-US" b="1" dirty="0">
                <a:cs typeface="+mn-cs"/>
              </a:rPr>
              <a:t>.</a:t>
            </a:r>
            <a:endParaRPr lang="en-US" dirty="0">
              <a:cs typeface="+mn-cs"/>
            </a:endParaRPr>
          </a:p>
        </p:txBody>
      </p:sp>
    </p:spTree>
    <p:extLst>
      <p:ext uri="{BB962C8B-B14F-4D97-AF65-F5344CB8AC3E}">
        <p14:creationId xmlns:p14="http://schemas.microsoft.com/office/powerpoint/2010/main" val="9707061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7">
            <a:extLst>
              <a:ext uri="{FF2B5EF4-FFF2-40B4-BE49-F238E27FC236}">
                <a16:creationId xmlns:a16="http://schemas.microsoft.com/office/drawing/2014/main" id="{F90A75D9-F282-E44F-A686-91A5F29BAD5D}"/>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6F0C85C0-8721-2E46-A540-4CD7EC1BDB0C}" type="slidenum">
              <a:rPr lang="en-US" altLang="en-US"/>
              <a:pPr>
                <a:spcBef>
                  <a:spcPct val="0"/>
                </a:spcBef>
              </a:pPr>
              <a:t>15</a:t>
            </a:fld>
            <a:endParaRPr lang="en-US" altLang="en-US" dirty="0"/>
          </a:p>
        </p:txBody>
      </p:sp>
      <p:sp>
        <p:nvSpPr>
          <p:cNvPr id="45058" name="Rectangle 2">
            <a:extLst>
              <a:ext uri="{FF2B5EF4-FFF2-40B4-BE49-F238E27FC236}">
                <a16:creationId xmlns:a16="http://schemas.microsoft.com/office/drawing/2014/main" id="{1491D2F7-E57E-404C-8785-5F526D34A9F4}"/>
              </a:ext>
            </a:extLst>
          </p:cNvPr>
          <p:cNvSpPr>
            <a:spLocks noGrp="1" noRot="1" noChangeAspect="1" noChangeArrowheads="1" noTextEdit="1"/>
          </p:cNvSpPr>
          <p:nvPr>
            <p:ph type="sldImg"/>
          </p:nvPr>
        </p:nvSpPr>
        <p:spPr>
          <a:xfrm>
            <a:off x="2363788" y="546100"/>
            <a:ext cx="4879975" cy="2746375"/>
          </a:xfrm>
          <a:ln/>
        </p:spPr>
      </p:sp>
      <p:sp>
        <p:nvSpPr>
          <p:cNvPr id="786435" name="Rectangle 3">
            <a:extLst>
              <a:ext uri="{FF2B5EF4-FFF2-40B4-BE49-F238E27FC236}">
                <a16:creationId xmlns:a16="http://schemas.microsoft.com/office/drawing/2014/main" id="{C4E6B993-7425-934B-B91E-C9897D5A98A8}"/>
              </a:ext>
            </a:extLst>
          </p:cNvPr>
          <p:cNvSpPr>
            <a:spLocks noGrp="1" noChangeArrowheads="1"/>
          </p:cNvSpPr>
          <p:nvPr>
            <p:ph type="body" idx="1"/>
          </p:nvPr>
        </p:nvSpPr>
        <p:spPr/>
        <p:txBody>
          <a:bodyPr/>
          <a:lstStyle/>
          <a:p>
            <a:pPr eaLnBrk="1" hangingPunct="1">
              <a:defRPr/>
            </a:pPr>
            <a:r>
              <a:rPr lang="en-US" dirty="0">
                <a:cs typeface="+mn-cs"/>
              </a:rPr>
              <a:t>Threshold voltage is equal to gate source voltage for which the channel start</a:t>
            </a:r>
            <a:r>
              <a:rPr lang="en-US" b="0" dirty="0">
                <a:cs typeface="+mn-cs"/>
              </a:rPr>
              <a:t>s</a:t>
            </a:r>
            <a:r>
              <a:rPr lang="en-US" dirty="0">
                <a:cs typeface="+mn-cs"/>
              </a:rPr>
              <a:t> to invert. Ideal models assumed that threshold </a:t>
            </a:r>
            <a:r>
              <a:rPr lang="en-US" b="0" dirty="0">
                <a:cs typeface="+mn-cs"/>
              </a:rPr>
              <a:t>v</a:t>
            </a:r>
            <a:r>
              <a:rPr lang="en-US" dirty="0">
                <a:cs typeface="+mn-cs"/>
              </a:rPr>
              <a:t>oltage is constant. </a:t>
            </a:r>
          </a:p>
          <a:p>
            <a:pPr eaLnBrk="1" hangingPunct="1">
              <a:defRPr/>
            </a:pPr>
            <a:endParaRPr lang="en-US" dirty="0">
              <a:cs typeface="+mn-cs"/>
            </a:endParaRPr>
          </a:p>
          <a:p>
            <a:pPr eaLnBrk="1" hangingPunct="1">
              <a:defRPr/>
            </a:pPr>
            <a:r>
              <a:rPr lang="en-US" dirty="0">
                <a:cs typeface="+mn-cs"/>
              </a:rPr>
              <a:t>It really depends (weakly) on almost everything else, like:</a:t>
            </a:r>
          </a:p>
          <a:p>
            <a:pPr marL="171450" indent="-171450" eaLnBrk="1" hangingPunct="1">
              <a:buFont typeface="Arial" panose="020B0604020202020204" pitchFamily="34" charset="0"/>
              <a:buChar char="•"/>
              <a:defRPr/>
            </a:pPr>
            <a:r>
              <a:rPr lang="en-US" dirty="0">
                <a:cs typeface="+mn-cs"/>
              </a:rPr>
              <a:t>Body voltage: Body effect</a:t>
            </a:r>
          </a:p>
          <a:p>
            <a:pPr marL="171450" indent="-171450" eaLnBrk="1" hangingPunct="1">
              <a:buFont typeface="Arial" panose="020B0604020202020204" pitchFamily="34" charset="0"/>
              <a:buChar char="•"/>
              <a:defRPr/>
            </a:pPr>
            <a:r>
              <a:rPr lang="en-US" dirty="0">
                <a:cs typeface="+mn-cs"/>
              </a:rPr>
              <a:t>Drain voltage: Drain-Induced Barrier Lowering </a:t>
            </a:r>
          </a:p>
          <a:p>
            <a:pPr marL="171450" indent="-171450" eaLnBrk="1" hangingPunct="1">
              <a:buFont typeface="Arial" panose="020B0604020202020204" pitchFamily="34" charset="0"/>
              <a:buChar char="•"/>
              <a:defRPr/>
            </a:pPr>
            <a:r>
              <a:rPr lang="en-US" dirty="0">
                <a:cs typeface="+mn-cs"/>
              </a:rPr>
              <a:t>And Channel length: Short Channel Effect</a:t>
            </a:r>
          </a:p>
          <a:p>
            <a:pPr marL="171450" indent="-171450" eaLnBrk="1" hangingPunct="1">
              <a:buFont typeface="Arial" panose="020B0604020202020204" pitchFamily="34" charset="0"/>
              <a:buChar char="•"/>
              <a:defRPr/>
            </a:pPr>
            <a:endParaRPr lang="en-US" dirty="0">
              <a:cs typeface="+mn-cs"/>
            </a:endParaRPr>
          </a:p>
          <a:p>
            <a:pPr marL="0" indent="0" eaLnBrk="1" hangingPunct="1">
              <a:buFont typeface="Arial" panose="020B0604020202020204" pitchFamily="34" charset="0"/>
              <a:buNone/>
              <a:defRPr/>
            </a:pPr>
            <a:r>
              <a:rPr lang="en-US" dirty="0">
                <a:cs typeface="+mn-cs"/>
              </a:rPr>
              <a:t>Next, we will examine how these affect the threshold voltage. </a:t>
            </a:r>
          </a:p>
        </p:txBody>
      </p:sp>
    </p:spTree>
    <p:extLst>
      <p:ext uri="{BB962C8B-B14F-4D97-AF65-F5344CB8AC3E}">
        <p14:creationId xmlns:p14="http://schemas.microsoft.com/office/powerpoint/2010/main" val="24539246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7">
            <a:extLst>
              <a:ext uri="{FF2B5EF4-FFF2-40B4-BE49-F238E27FC236}">
                <a16:creationId xmlns:a16="http://schemas.microsoft.com/office/drawing/2014/main" id="{2DE779CF-EA7F-5340-A134-27CC0BCB4086}"/>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56965D72-5A59-D046-907F-1A096CBEB488}" type="slidenum">
              <a:rPr lang="en-US" altLang="en-US"/>
              <a:pPr>
                <a:spcBef>
                  <a:spcPct val="0"/>
                </a:spcBef>
              </a:pPr>
              <a:t>16</a:t>
            </a:fld>
            <a:endParaRPr lang="en-US" altLang="en-US" dirty="0"/>
          </a:p>
        </p:txBody>
      </p:sp>
      <p:sp>
        <p:nvSpPr>
          <p:cNvPr id="47106" name="Rectangle 2">
            <a:extLst>
              <a:ext uri="{FF2B5EF4-FFF2-40B4-BE49-F238E27FC236}">
                <a16:creationId xmlns:a16="http://schemas.microsoft.com/office/drawing/2014/main" id="{BE32A04D-B0F4-CE41-A616-DC4A4F1170E2}"/>
              </a:ext>
            </a:extLst>
          </p:cNvPr>
          <p:cNvSpPr>
            <a:spLocks noGrp="1" noRot="1" noChangeAspect="1" noChangeArrowheads="1" noTextEdit="1"/>
          </p:cNvSpPr>
          <p:nvPr>
            <p:ph type="sldImg"/>
          </p:nvPr>
        </p:nvSpPr>
        <p:spPr>
          <a:xfrm>
            <a:off x="2363788" y="546100"/>
            <a:ext cx="4879975" cy="2746375"/>
          </a:xfrm>
          <a:ln/>
        </p:spPr>
      </p:sp>
      <p:sp>
        <p:nvSpPr>
          <p:cNvPr id="758787" name="Rectangle 3">
            <a:extLst>
              <a:ext uri="{FF2B5EF4-FFF2-40B4-BE49-F238E27FC236}">
                <a16:creationId xmlns:a16="http://schemas.microsoft.com/office/drawing/2014/main" id="{CB3453AA-B214-7149-BFCA-831340813165}"/>
              </a:ext>
            </a:extLst>
          </p:cNvPr>
          <p:cNvSpPr>
            <a:spLocks noGrp="1" noChangeArrowheads="1"/>
          </p:cNvSpPr>
          <p:nvPr>
            <p:ph type="body" idx="1"/>
          </p:nvPr>
        </p:nvSpPr>
        <p:spPr/>
        <p:txBody>
          <a:bodyPr/>
          <a:lstStyle/>
          <a:p>
            <a:pPr eaLnBrk="1" hangingPunct="1">
              <a:defRPr/>
            </a:pPr>
            <a:r>
              <a:rPr lang="en-US" b="0" dirty="0">
                <a:cs typeface="+mn-cs"/>
              </a:rPr>
              <a:t>The body is the fourth transistor terminal. </a:t>
            </a:r>
          </a:p>
          <a:p>
            <a:pPr eaLnBrk="1" hangingPunct="1">
              <a:defRPr/>
            </a:pPr>
            <a:endParaRPr lang="en-US" b="0" dirty="0">
              <a:cs typeface="+mn-cs"/>
            </a:endParaRPr>
          </a:p>
          <a:p>
            <a:pPr eaLnBrk="1" hangingPunct="1">
              <a:defRPr/>
            </a:pPr>
            <a:r>
              <a:rPr lang="en-US" b="0" dirty="0">
                <a:cs typeface="+mn-cs"/>
              </a:rPr>
              <a:t>Source to body voltage affects the charge required to invert the channel. Thus, when the source voltage is increased or the body voltage is decreased, the threshold voltage increases.</a:t>
            </a:r>
          </a:p>
        </p:txBody>
      </p:sp>
    </p:spTree>
    <p:extLst>
      <p:ext uri="{BB962C8B-B14F-4D97-AF65-F5344CB8AC3E}">
        <p14:creationId xmlns:p14="http://schemas.microsoft.com/office/powerpoint/2010/main" val="11599424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7">
            <a:extLst>
              <a:ext uri="{FF2B5EF4-FFF2-40B4-BE49-F238E27FC236}">
                <a16:creationId xmlns:a16="http://schemas.microsoft.com/office/drawing/2014/main" id="{4B50481E-53A8-0541-AB81-E5DBDD6D299D}"/>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6B88DCF9-EA1B-3E43-9BA1-17B5B7AB4AEB}" type="slidenum">
              <a:rPr lang="en-US" altLang="en-US"/>
              <a:pPr>
                <a:spcBef>
                  <a:spcPct val="0"/>
                </a:spcBef>
              </a:pPr>
              <a:t>17</a:t>
            </a:fld>
            <a:endParaRPr lang="en-US" altLang="en-US" dirty="0"/>
          </a:p>
        </p:txBody>
      </p:sp>
      <p:sp>
        <p:nvSpPr>
          <p:cNvPr id="49154" name="Rectangle 2">
            <a:extLst>
              <a:ext uri="{FF2B5EF4-FFF2-40B4-BE49-F238E27FC236}">
                <a16:creationId xmlns:a16="http://schemas.microsoft.com/office/drawing/2014/main" id="{4F3F4CA3-308A-0B45-BAE8-8C6FA66E3688}"/>
              </a:ext>
            </a:extLst>
          </p:cNvPr>
          <p:cNvSpPr>
            <a:spLocks noGrp="1" noRot="1" noChangeAspect="1" noChangeArrowheads="1" noTextEdit="1"/>
          </p:cNvSpPr>
          <p:nvPr>
            <p:ph type="sldImg"/>
          </p:nvPr>
        </p:nvSpPr>
        <p:spPr>
          <a:xfrm>
            <a:off x="2363788" y="546100"/>
            <a:ext cx="4879975" cy="2746375"/>
          </a:xfrm>
          <a:ln/>
        </p:spPr>
      </p:sp>
      <p:sp>
        <p:nvSpPr>
          <p:cNvPr id="788483" name="Rectangle 3">
            <a:extLst>
              <a:ext uri="{FF2B5EF4-FFF2-40B4-BE49-F238E27FC236}">
                <a16:creationId xmlns:a16="http://schemas.microsoft.com/office/drawing/2014/main" id="{2C46B30B-F7B3-B443-9701-AC975DEA4DCB}"/>
              </a:ext>
            </a:extLst>
          </p:cNvPr>
          <p:cNvSpPr>
            <a:spLocks noGrp="1" noChangeArrowheads="1"/>
          </p:cNvSpPr>
          <p:nvPr>
            <p:ph type="body" idx="1"/>
          </p:nvPr>
        </p:nvSpPr>
        <p:spPr/>
        <p:txBody>
          <a:bodyPr/>
          <a:lstStyle/>
          <a:p>
            <a:pPr eaLnBrk="1" hangingPunct="1">
              <a:defRPr/>
            </a:pPr>
            <a:r>
              <a:rPr lang="en-US" dirty="0">
                <a:cs typeface="+mn-cs"/>
              </a:rPr>
              <a:t>For a small source to body voltage, the formula to calculate the threshold is treated as linear</a:t>
            </a:r>
            <a:r>
              <a:rPr lang="en-US" b="1" dirty="0">
                <a:cs typeface="+mn-cs"/>
              </a:rPr>
              <a:t>.</a:t>
            </a:r>
            <a:endParaRPr lang="en-US" dirty="0">
              <a:cs typeface="+mn-cs"/>
            </a:endParaRPr>
          </a:p>
          <a:p>
            <a:pPr eaLnBrk="1" hangingPunct="1">
              <a:defRPr/>
            </a:pPr>
            <a:endParaRPr lang="en-US" dirty="0">
              <a:cs typeface="+mn-cs"/>
            </a:endParaRPr>
          </a:p>
        </p:txBody>
      </p:sp>
    </p:spTree>
    <p:extLst>
      <p:ext uri="{BB962C8B-B14F-4D97-AF65-F5344CB8AC3E}">
        <p14:creationId xmlns:p14="http://schemas.microsoft.com/office/powerpoint/2010/main" val="27455926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7">
            <a:extLst>
              <a:ext uri="{FF2B5EF4-FFF2-40B4-BE49-F238E27FC236}">
                <a16:creationId xmlns:a16="http://schemas.microsoft.com/office/drawing/2014/main" id="{F604B235-8376-B648-B676-3271D00388C9}"/>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1454B274-F418-AF45-A37B-D6E7D704963A}" type="slidenum">
              <a:rPr lang="en-US" altLang="en-US"/>
              <a:pPr>
                <a:spcBef>
                  <a:spcPct val="0"/>
                </a:spcBef>
              </a:pPr>
              <a:t>18</a:t>
            </a:fld>
            <a:endParaRPr lang="en-US" altLang="en-US" dirty="0"/>
          </a:p>
        </p:txBody>
      </p:sp>
      <p:sp>
        <p:nvSpPr>
          <p:cNvPr id="51202" name="Rectangle 2">
            <a:extLst>
              <a:ext uri="{FF2B5EF4-FFF2-40B4-BE49-F238E27FC236}">
                <a16:creationId xmlns:a16="http://schemas.microsoft.com/office/drawing/2014/main" id="{8446792B-620C-814B-869F-B85619368D73}"/>
              </a:ext>
            </a:extLst>
          </p:cNvPr>
          <p:cNvSpPr>
            <a:spLocks noGrp="1" noRot="1" noChangeAspect="1" noChangeArrowheads="1" noTextEdit="1"/>
          </p:cNvSpPr>
          <p:nvPr>
            <p:ph type="sldImg"/>
          </p:nvPr>
        </p:nvSpPr>
        <p:spPr>
          <a:xfrm>
            <a:off x="2363788" y="546100"/>
            <a:ext cx="4879975" cy="2746375"/>
          </a:xfrm>
          <a:ln/>
        </p:spPr>
      </p:sp>
      <p:sp>
        <p:nvSpPr>
          <p:cNvPr id="792579" name="Rectangle 3">
            <a:extLst>
              <a:ext uri="{FF2B5EF4-FFF2-40B4-BE49-F238E27FC236}">
                <a16:creationId xmlns:a16="http://schemas.microsoft.com/office/drawing/2014/main" id="{4F0FA6F2-08D2-7846-8B94-6EBF7BD6BF24}"/>
              </a:ext>
            </a:extLst>
          </p:cNvPr>
          <p:cNvSpPr>
            <a:spLocks noGrp="1" noChangeArrowheads="1"/>
          </p:cNvSpPr>
          <p:nvPr>
            <p:ph type="body" idx="1"/>
          </p:nvPr>
        </p:nvSpPr>
        <p:spPr/>
        <p:txBody>
          <a:bodyPr/>
          <a:lstStyle/>
          <a:p>
            <a:pPr eaLnBrk="1" hangingPunct="1">
              <a:defRPr/>
            </a:pPr>
            <a:r>
              <a:rPr lang="en-US" dirty="0">
                <a:ea typeface="ＭＳ Ｐゴシック"/>
                <a:cs typeface="+mn-cs"/>
              </a:rPr>
              <a:t>Electric fields due to drain voltage affect the channel. This is more pronounced in small transistors where drain is closer to the channel. This effect is called the Drain-Induced barrier lowering or DIBL (the drain voltage affects the threshold voltage).</a:t>
            </a:r>
          </a:p>
          <a:p>
            <a:pPr eaLnBrk="1" hangingPunct="1">
              <a:defRPr/>
            </a:pPr>
            <a:endParaRPr lang="en-US" dirty="0">
              <a:ea typeface="ＭＳ Ｐゴシック"/>
              <a:cs typeface="Calibri"/>
            </a:endParaRPr>
          </a:p>
          <a:p>
            <a:pPr eaLnBrk="1" hangingPunct="1">
              <a:defRPr/>
            </a:pPr>
            <a:r>
              <a:rPr lang="en-US" dirty="0">
                <a:ea typeface="ＭＳ Ｐゴシック"/>
                <a:cs typeface="+mn-cs"/>
              </a:rPr>
              <a:t>A high drain voltage causes current Ids to increase when the transistor is operating in saturation region.</a:t>
            </a:r>
          </a:p>
          <a:p>
            <a:pPr eaLnBrk="1" hangingPunct="1">
              <a:defRPr/>
            </a:pPr>
            <a:endParaRPr lang="en-US" dirty="0">
              <a:ea typeface="ＭＳ Ｐゴシック"/>
              <a:cs typeface="Calibri"/>
            </a:endParaRPr>
          </a:p>
          <a:p>
            <a:pPr eaLnBrk="1" hangingPunct="1">
              <a:defRPr/>
            </a:pPr>
            <a:r>
              <a:rPr lang="en-US" dirty="0">
                <a:ea typeface="ＭＳ Ｐゴシック"/>
                <a:cs typeface="+mn-cs"/>
              </a:rPr>
              <a:t>We can model the effect of DIBL on the threshold voltage with the formula shown in the slide where  </a:t>
            </a:r>
            <a:r>
              <a:rPr lang="en-GB" sz="1200" i="0" kern="1200" dirty="0">
                <a:solidFill>
                  <a:schemeClr val="tx1"/>
                </a:solidFill>
                <a:effectLst/>
                <a:latin typeface="+mn-lt"/>
                <a:ea typeface="ＭＳ Ｐゴシック"/>
                <a:cs typeface="Calibri"/>
              </a:rPr>
              <a:t>Eta(</a:t>
            </a:r>
            <a:r>
              <a:rPr lang="el-GR" sz="1200" i="0" kern="1200" dirty="0">
                <a:solidFill>
                  <a:schemeClr val="tx1"/>
                </a:solidFill>
                <a:effectLst/>
                <a:latin typeface="+mn-lt"/>
                <a:ea typeface="ＭＳ Ｐゴシック"/>
                <a:cs typeface="Calibri"/>
              </a:rPr>
              <a:t>η</a:t>
            </a:r>
            <a:r>
              <a:rPr lang="en-GB" sz="1200" i="0" kern="1200" dirty="0">
                <a:solidFill>
                  <a:schemeClr val="tx1"/>
                </a:solidFill>
                <a:effectLst/>
                <a:latin typeface="+mn-lt"/>
                <a:ea typeface="ＭＳ Ｐゴシック"/>
                <a:cs typeface="Calibri"/>
              </a:rPr>
              <a:t>) is the DIBL coefficient.</a:t>
            </a:r>
            <a:r>
              <a:rPr lang="en-GB" dirty="0">
                <a:ea typeface="ＭＳ Ｐゴシック"/>
                <a:cs typeface="Calibri"/>
              </a:rPr>
              <a:t> </a:t>
            </a:r>
            <a:endParaRPr lang="en-US" dirty="0">
              <a:cs typeface="Calibri"/>
            </a:endParaRPr>
          </a:p>
        </p:txBody>
      </p:sp>
    </p:spTree>
    <p:extLst>
      <p:ext uri="{BB962C8B-B14F-4D97-AF65-F5344CB8AC3E}">
        <p14:creationId xmlns:p14="http://schemas.microsoft.com/office/powerpoint/2010/main" val="26233883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7">
            <a:extLst>
              <a:ext uri="{FF2B5EF4-FFF2-40B4-BE49-F238E27FC236}">
                <a16:creationId xmlns:a16="http://schemas.microsoft.com/office/drawing/2014/main" id="{A4F0E3C8-6FBC-4E46-ABBA-17099E9C6CC9}"/>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872BCA90-AC55-C34B-81F2-EFBD3C0AC493}" type="slidenum">
              <a:rPr lang="en-US" altLang="en-US"/>
              <a:pPr>
                <a:spcBef>
                  <a:spcPct val="0"/>
                </a:spcBef>
              </a:pPr>
              <a:t>19</a:t>
            </a:fld>
            <a:endParaRPr lang="en-US" altLang="en-US" dirty="0"/>
          </a:p>
        </p:txBody>
      </p:sp>
      <p:sp>
        <p:nvSpPr>
          <p:cNvPr id="53250" name="Rectangle 2">
            <a:extLst>
              <a:ext uri="{FF2B5EF4-FFF2-40B4-BE49-F238E27FC236}">
                <a16:creationId xmlns:a16="http://schemas.microsoft.com/office/drawing/2014/main" id="{C1EFA767-32E3-8A43-957C-3EBD1857D4E3}"/>
              </a:ext>
            </a:extLst>
          </p:cNvPr>
          <p:cNvSpPr>
            <a:spLocks noGrp="1" noRot="1" noChangeAspect="1" noChangeArrowheads="1" noTextEdit="1"/>
          </p:cNvSpPr>
          <p:nvPr>
            <p:ph type="sldImg"/>
          </p:nvPr>
        </p:nvSpPr>
        <p:spPr>
          <a:xfrm>
            <a:off x="2363788" y="546100"/>
            <a:ext cx="4879975" cy="2746375"/>
          </a:xfrm>
          <a:ln/>
        </p:spPr>
      </p:sp>
      <p:sp>
        <p:nvSpPr>
          <p:cNvPr id="794627" name="Rectangle 3">
            <a:extLst>
              <a:ext uri="{FF2B5EF4-FFF2-40B4-BE49-F238E27FC236}">
                <a16:creationId xmlns:a16="http://schemas.microsoft.com/office/drawing/2014/main" id="{5CC140AC-4855-A246-87BC-AB0997D0FD86}"/>
              </a:ext>
            </a:extLst>
          </p:cNvPr>
          <p:cNvSpPr>
            <a:spLocks noGrp="1" noChangeArrowheads="1"/>
          </p:cNvSpPr>
          <p:nvPr>
            <p:ph type="body" idx="1"/>
          </p:nvPr>
        </p:nvSpPr>
        <p:spPr/>
        <p:txBody>
          <a:bodyPr/>
          <a:lstStyle/>
          <a:p>
            <a:pPr>
              <a:defRPr/>
            </a:pPr>
            <a:r>
              <a:rPr lang="en-US" dirty="0">
                <a:ea typeface="ＭＳ Ｐゴシック"/>
                <a:cs typeface="Calibri"/>
              </a:rPr>
              <a:t>In small transistors, the source/drain depletion region extends into a significant part of the channel. This could increase the amount of charge required to create an inversion region between the source and drain. Thus Vt becomes a function of the channel length.</a:t>
            </a:r>
          </a:p>
          <a:p>
            <a:pPr eaLnBrk="1" hangingPunct="1">
              <a:defRPr/>
            </a:pPr>
            <a:endParaRPr lang="en-US" dirty="0">
              <a:cs typeface="+mn-cs"/>
            </a:endParaRPr>
          </a:p>
          <a:p>
            <a:pPr eaLnBrk="1" hangingPunct="1">
              <a:defRPr/>
            </a:pPr>
            <a:r>
              <a:rPr lang="en-US" dirty="0">
                <a:cs typeface="+mn-cs"/>
              </a:rPr>
              <a:t>Some processes exhibit a reverse short channel effect in which Vt decreases with L.</a:t>
            </a:r>
          </a:p>
        </p:txBody>
      </p:sp>
    </p:spTree>
    <p:extLst>
      <p:ext uri="{BB962C8B-B14F-4D97-AF65-F5344CB8AC3E}">
        <p14:creationId xmlns:p14="http://schemas.microsoft.com/office/powerpoint/2010/main" val="5779978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7">
            <a:extLst>
              <a:ext uri="{FF2B5EF4-FFF2-40B4-BE49-F238E27FC236}">
                <a16:creationId xmlns:a16="http://schemas.microsoft.com/office/drawing/2014/main" id="{516C1422-85A1-564D-A764-8011C09BC23F}"/>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613">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3613">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3613">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3613">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3613">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36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36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36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36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6473C604-78E2-8746-95AF-3A1BD13D1B85}" type="slidenum">
              <a:rPr lang="en-US" altLang="en-US" sz="1300"/>
              <a:pPr>
                <a:spcBef>
                  <a:spcPct val="0"/>
                </a:spcBef>
              </a:pPr>
              <a:t>2</a:t>
            </a:fld>
            <a:endParaRPr lang="en-US" altLang="en-US" sz="1300" dirty="0"/>
          </a:p>
        </p:txBody>
      </p:sp>
      <p:sp>
        <p:nvSpPr>
          <p:cNvPr id="19458" name="Rectangle 2">
            <a:extLst>
              <a:ext uri="{FF2B5EF4-FFF2-40B4-BE49-F238E27FC236}">
                <a16:creationId xmlns:a16="http://schemas.microsoft.com/office/drawing/2014/main" id="{CFA283B3-98F9-354A-AC44-B554D6E4A5BB}"/>
              </a:ext>
            </a:extLst>
          </p:cNvPr>
          <p:cNvSpPr>
            <a:spLocks noGrp="1" noRot="1" noChangeAspect="1" noChangeArrowheads="1" noTextEdit="1"/>
          </p:cNvSpPr>
          <p:nvPr>
            <p:ph type="sldImg"/>
          </p:nvPr>
        </p:nvSpPr>
        <p:spPr>
          <a:ln/>
        </p:spPr>
      </p:sp>
      <p:sp>
        <p:nvSpPr>
          <p:cNvPr id="171011" name="Rectangle 3">
            <a:extLst>
              <a:ext uri="{FF2B5EF4-FFF2-40B4-BE49-F238E27FC236}">
                <a16:creationId xmlns:a16="http://schemas.microsoft.com/office/drawing/2014/main" id="{CD10E155-59CB-5842-BAA2-1B9C8ED780C2}"/>
              </a:ext>
            </a:extLst>
          </p:cNvPr>
          <p:cNvSpPr>
            <a:spLocks noGrp="1" noChangeArrowheads="1"/>
          </p:cNvSpPr>
          <p:nvPr>
            <p:ph type="body" idx="1"/>
          </p:nvPr>
        </p:nvSpPr>
        <p:spPr/>
        <p:txBody>
          <a:bodyPr/>
          <a:lstStyle/>
          <a:p>
            <a:pPr marL="0" lvl="0" indent="0">
              <a:buFont typeface="Symbol" panose="05050102010706020507" pitchFamily="18" charset="2"/>
              <a:buNone/>
            </a:pPr>
            <a:r>
              <a:rPr lang="en-US" dirty="0">
                <a:ea typeface="ＭＳ Ｐゴシック"/>
                <a:cs typeface="+mn-cs"/>
              </a:rPr>
              <a:t>By the end of this lecture, you should be able to </a:t>
            </a:r>
          </a:p>
          <a:p>
            <a:pPr marL="285750" lvl="0" indent="-285750">
              <a:buFont typeface="Arial" panose="020B0604020202020204" pitchFamily="34" charset="0"/>
              <a:buChar char="•"/>
            </a:pPr>
            <a:r>
              <a:rPr lang="en-US" sz="1800" dirty="0">
                <a:effectLst/>
                <a:latin typeface="Calibri" panose="020F0502020204030204" pitchFamily="34" charset="0"/>
                <a:ea typeface="DengXian" panose="03000509000000000000" pitchFamily="65" charset="-122"/>
                <a:cs typeface="Symbol" panose="05050102010706020507" pitchFamily="18" charset="2"/>
              </a:rPr>
              <a:t>Use suitable equations to describe the nonideal transistor characteristics due to High field effects, Channel length modulation, Threshold voltage effects and Leakage. </a:t>
            </a:r>
            <a:endParaRPr lang="en-GB" sz="1800" dirty="0">
              <a:effectLst/>
              <a:latin typeface="Calibri" panose="020F0502020204030204" pitchFamily="34" charset="0"/>
              <a:ea typeface="DengXian" panose="03000509000000000000" pitchFamily="65" charset="-122"/>
              <a:cs typeface="Symbol" panose="05050102010706020507" pitchFamily="18" charset="2"/>
            </a:endParaRPr>
          </a:p>
          <a:p>
            <a:pPr marL="285750" indent="-285750">
              <a:buFont typeface="Arial" panose="020B0604020202020204" pitchFamily="34" charset="0"/>
              <a:buChar char="•"/>
            </a:pPr>
            <a:r>
              <a:rPr lang="en-US" sz="1800" dirty="0">
                <a:effectLst/>
                <a:latin typeface="Calibri" panose="020F0502020204030204" pitchFamily="34" charset="0"/>
                <a:ea typeface="DengXian" panose="03000509000000000000" pitchFamily="65" charset="-122"/>
                <a:cs typeface="Times New Roman" panose="02020603050405020304" pitchFamily="18" charset="0"/>
              </a:rPr>
              <a:t>Explain sources and impacts of process and environmental variations on the transistor operation.</a:t>
            </a:r>
            <a:endParaRPr lang="en-US" dirty="0">
              <a:cs typeface="Calibri"/>
            </a:endParaRPr>
          </a:p>
        </p:txBody>
      </p:sp>
    </p:spTree>
    <p:extLst>
      <p:ext uri="{BB962C8B-B14F-4D97-AF65-F5344CB8AC3E}">
        <p14:creationId xmlns:p14="http://schemas.microsoft.com/office/powerpoint/2010/main" val="13480958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7">
            <a:extLst>
              <a:ext uri="{FF2B5EF4-FFF2-40B4-BE49-F238E27FC236}">
                <a16:creationId xmlns:a16="http://schemas.microsoft.com/office/drawing/2014/main" id="{A93815C1-C83B-3F44-941B-F9F98AE1C95B}"/>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A1CB49EA-91C3-0C4E-A079-303F6250F0D9}" type="slidenum">
              <a:rPr lang="en-US" altLang="en-US"/>
              <a:pPr>
                <a:spcBef>
                  <a:spcPct val="0"/>
                </a:spcBef>
              </a:pPr>
              <a:t>20</a:t>
            </a:fld>
            <a:endParaRPr lang="en-US" altLang="en-US" dirty="0"/>
          </a:p>
        </p:txBody>
      </p:sp>
      <p:sp>
        <p:nvSpPr>
          <p:cNvPr id="55298" name="Rectangle 2">
            <a:extLst>
              <a:ext uri="{FF2B5EF4-FFF2-40B4-BE49-F238E27FC236}">
                <a16:creationId xmlns:a16="http://schemas.microsoft.com/office/drawing/2014/main" id="{022C6E8F-F112-9C44-986E-C5C4D3B52119}"/>
              </a:ext>
            </a:extLst>
          </p:cNvPr>
          <p:cNvSpPr>
            <a:spLocks noGrp="1" noRot="1" noChangeAspect="1" noChangeArrowheads="1" noTextEdit="1"/>
          </p:cNvSpPr>
          <p:nvPr>
            <p:ph type="sldImg"/>
          </p:nvPr>
        </p:nvSpPr>
        <p:spPr>
          <a:xfrm>
            <a:off x="2363788" y="546100"/>
            <a:ext cx="4879975" cy="2746375"/>
          </a:xfrm>
          <a:ln/>
        </p:spPr>
      </p:sp>
      <p:sp>
        <p:nvSpPr>
          <p:cNvPr id="760835" name="Rectangle 3">
            <a:extLst>
              <a:ext uri="{FF2B5EF4-FFF2-40B4-BE49-F238E27FC236}">
                <a16:creationId xmlns:a16="http://schemas.microsoft.com/office/drawing/2014/main" id="{96938388-31DD-FD47-AD2C-F3F21CF5D002}"/>
              </a:ext>
            </a:extLst>
          </p:cNvPr>
          <p:cNvSpPr>
            <a:spLocks noGrp="1" noChangeArrowheads="1"/>
          </p:cNvSpPr>
          <p:nvPr>
            <p:ph type="body" idx="1"/>
          </p:nvPr>
        </p:nvSpPr>
        <p:spPr/>
        <p:txBody>
          <a:bodyPr/>
          <a:lstStyle/>
          <a:p>
            <a:pPr eaLnBrk="1" hangingPunct="1">
              <a:defRPr/>
            </a:pPr>
            <a:r>
              <a:rPr lang="en-US" dirty="0">
                <a:cs typeface="+mn-cs"/>
              </a:rPr>
              <a:t>Leakage can occur when a transistor is OFF. </a:t>
            </a:r>
          </a:p>
          <a:p>
            <a:pPr eaLnBrk="1" hangingPunct="1">
              <a:defRPr/>
            </a:pPr>
            <a:endParaRPr lang="en-US" dirty="0">
              <a:cs typeface="+mn-cs"/>
            </a:endParaRPr>
          </a:p>
          <a:p>
            <a:pPr eaLnBrk="1" hangingPunct="1">
              <a:defRPr/>
            </a:pPr>
            <a:r>
              <a:rPr lang="en-US" dirty="0">
                <a:cs typeface="+mn-cs"/>
              </a:rPr>
              <a:t>In the simulated model, the current doesn’t go to zero in the cutoff region</a:t>
            </a:r>
            <a:r>
              <a:rPr lang="en-US" b="1" dirty="0">
                <a:cs typeface="+mn-cs"/>
              </a:rPr>
              <a:t>.</a:t>
            </a:r>
          </a:p>
          <a:p>
            <a:pPr algn="l"/>
            <a:endParaRPr lang="en-GB" sz="1800" b="0" i="0" u="none" strike="noStrike" baseline="0" dirty="0">
              <a:solidFill>
                <a:srgbClr val="231F20"/>
              </a:solidFill>
              <a:latin typeface="ACaslon-Regular"/>
            </a:endParaRPr>
          </a:p>
        </p:txBody>
      </p:sp>
    </p:spTree>
    <p:extLst>
      <p:ext uri="{BB962C8B-B14F-4D97-AF65-F5344CB8AC3E}">
        <p14:creationId xmlns:p14="http://schemas.microsoft.com/office/powerpoint/2010/main" val="9432173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7">
            <a:extLst>
              <a:ext uri="{FF2B5EF4-FFF2-40B4-BE49-F238E27FC236}">
                <a16:creationId xmlns:a16="http://schemas.microsoft.com/office/drawing/2014/main" id="{9D1171E0-7E54-9047-8811-94A00640F9C3}"/>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21EF8BAD-152A-7240-B917-064F2776B058}" type="slidenum">
              <a:rPr lang="en-US" altLang="en-US"/>
              <a:pPr>
                <a:spcBef>
                  <a:spcPct val="0"/>
                </a:spcBef>
              </a:pPr>
              <a:t>21</a:t>
            </a:fld>
            <a:endParaRPr lang="en-US" altLang="en-US" dirty="0"/>
          </a:p>
        </p:txBody>
      </p:sp>
      <p:sp>
        <p:nvSpPr>
          <p:cNvPr id="57346" name="Rectangle 2">
            <a:extLst>
              <a:ext uri="{FF2B5EF4-FFF2-40B4-BE49-F238E27FC236}">
                <a16:creationId xmlns:a16="http://schemas.microsoft.com/office/drawing/2014/main" id="{4652D635-B3E9-FD41-9D57-3A74ED094887}"/>
              </a:ext>
            </a:extLst>
          </p:cNvPr>
          <p:cNvSpPr>
            <a:spLocks noGrp="1" noRot="1" noChangeAspect="1" noChangeArrowheads="1" noTextEdit="1"/>
          </p:cNvSpPr>
          <p:nvPr>
            <p:ph type="sldImg"/>
          </p:nvPr>
        </p:nvSpPr>
        <p:spPr>
          <a:xfrm>
            <a:off x="2363788" y="546100"/>
            <a:ext cx="4879975" cy="2746375"/>
          </a:xfrm>
          <a:ln/>
        </p:spPr>
      </p:sp>
      <p:sp>
        <p:nvSpPr>
          <p:cNvPr id="761859" name="Rectangle 3">
            <a:extLst>
              <a:ext uri="{FF2B5EF4-FFF2-40B4-BE49-F238E27FC236}">
                <a16:creationId xmlns:a16="http://schemas.microsoft.com/office/drawing/2014/main" id="{2313F931-E9F3-EF4E-8343-014D1126F3EA}"/>
              </a:ext>
            </a:extLst>
          </p:cNvPr>
          <p:cNvSpPr>
            <a:spLocks noGrp="1" noChangeArrowheads="1"/>
          </p:cNvSpPr>
          <p:nvPr>
            <p:ph type="body" idx="1"/>
          </p:nvPr>
        </p:nvSpPr>
        <p:spPr/>
        <p:txBody>
          <a:bodyPr/>
          <a:lstStyle/>
          <a:p>
            <a:pPr eaLnBrk="1" hangingPunct="1">
              <a:defRPr/>
            </a:pPr>
            <a:r>
              <a:rPr lang="en-US" dirty="0">
                <a:ea typeface="ＭＳ Ｐゴシック"/>
                <a:cs typeface="+mn-cs"/>
              </a:rPr>
              <a:t>There are different types of leakage sources, such as:</a:t>
            </a:r>
          </a:p>
          <a:p>
            <a:pPr eaLnBrk="1" hangingPunct="1">
              <a:defRPr/>
            </a:pPr>
            <a:endParaRPr lang="en-US" dirty="0">
              <a:ea typeface="ＭＳ Ｐゴシック"/>
              <a:cs typeface="Calibri"/>
            </a:endParaRPr>
          </a:p>
          <a:p>
            <a:pPr marL="171450" indent="-171450" algn="l">
              <a:buFont typeface="Arial" panose="020B0604020202020204" pitchFamily="34" charset="0"/>
              <a:buChar char="•"/>
            </a:pPr>
            <a:r>
              <a:rPr lang="en-GB" sz="1200" b="0" i="0" u="none" strike="noStrike" baseline="0" dirty="0">
                <a:solidFill>
                  <a:srgbClr val="231F20"/>
                </a:solidFill>
                <a:latin typeface="ACaslon-Regular"/>
              </a:rPr>
              <a:t>Subthreshold conduction </a:t>
            </a:r>
            <a:r>
              <a:rPr lang="en-US" dirty="0">
                <a:ea typeface="ＭＳ Ｐゴシック"/>
                <a:cs typeface="+mn-cs"/>
              </a:rPr>
              <a:t>makes transistor unable to abruptly turn ON or OFF; this leakage source is dominant in the contemporary transistors</a:t>
            </a:r>
            <a:r>
              <a:rPr lang="en-GB" sz="1200" b="0" i="0" u="none" strike="noStrike" baseline="0" dirty="0">
                <a:solidFill>
                  <a:srgbClr val="231F20"/>
                </a:solidFill>
                <a:latin typeface="ACaslon-Regular"/>
              </a:rPr>
              <a:t>. </a:t>
            </a:r>
          </a:p>
          <a:p>
            <a:pPr marL="171450" indent="-171450" algn="l">
              <a:buFont typeface="Arial" panose="020B0604020202020204" pitchFamily="34" charset="0"/>
              <a:buChar char="•"/>
            </a:pPr>
            <a:r>
              <a:rPr lang="en-GB" sz="1200" b="0" i="0" u="none" strike="noStrike" baseline="0" dirty="0">
                <a:solidFill>
                  <a:srgbClr val="231F20"/>
                </a:solidFill>
                <a:latin typeface="ACaslon-Regular"/>
              </a:rPr>
              <a:t>Gate leakage caused by </a:t>
            </a:r>
            <a:r>
              <a:rPr lang="en-GB" sz="1200" b="0" i="0" u="none" strike="noStrike" baseline="0" dirty="0" err="1">
                <a:solidFill>
                  <a:srgbClr val="231F20"/>
                </a:solidFill>
                <a:latin typeface="ACaslon-Regular"/>
              </a:rPr>
              <a:t>tunneling</a:t>
            </a:r>
            <a:r>
              <a:rPr lang="en-GB" sz="1200" b="0" i="0" u="none" strike="noStrike" baseline="0" dirty="0">
                <a:solidFill>
                  <a:srgbClr val="231F20"/>
                </a:solidFill>
                <a:latin typeface="ACaslon-Regular"/>
              </a:rPr>
              <a:t> through the gate dielectric due to being extremely thin.</a:t>
            </a:r>
          </a:p>
          <a:p>
            <a:pPr marL="171450" indent="-171450" algn="l">
              <a:buFont typeface="Arial" panose="020B0604020202020204" pitchFamily="34" charset="0"/>
              <a:buChar char="•"/>
            </a:pPr>
            <a:r>
              <a:rPr lang="en-GB" sz="1200" b="0" i="0" u="none" strike="noStrike" baseline="0" dirty="0">
                <a:solidFill>
                  <a:srgbClr val="231F20"/>
                </a:solidFill>
                <a:latin typeface="ACaslon-Regular"/>
              </a:rPr>
              <a:t>Junction leakage: here current flows through the reverse biased p-n junction between the source/drain and the body.</a:t>
            </a:r>
            <a:endParaRPr lang="en-US" dirty="0">
              <a:cs typeface="+mn-cs"/>
            </a:endParaRPr>
          </a:p>
          <a:p>
            <a:pPr eaLnBrk="1" hangingPunct="1">
              <a:defRPr/>
            </a:pPr>
            <a:endParaRPr lang="en-US" dirty="0">
              <a:ea typeface="ＭＳ Ｐゴシック"/>
              <a:cs typeface="Calibri"/>
            </a:endParaRPr>
          </a:p>
        </p:txBody>
      </p:sp>
    </p:spTree>
    <p:extLst>
      <p:ext uri="{BB962C8B-B14F-4D97-AF65-F5344CB8AC3E}">
        <p14:creationId xmlns:p14="http://schemas.microsoft.com/office/powerpoint/2010/main" val="23492646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7">
            <a:extLst>
              <a:ext uri="{FF2B5EF4-FFF2-40B4-BE49-F238E27FC236}">
                <a16:creationId xmlns:a16="http://schemas.microsoft.com/office/drawing/2014/main" id="{ED318EE3-F3EE-6D43-B4FC-778EAF0B9A07}"/>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4E393AFB-33E8-484A-A96B-99AB87B08CA8}" type="slidenum">
              <a:rPr lang="en-US" altLang="en-US"/>
              <a:pPr>
                <a:spcBef>
                  <a:spcPct val="0"/>
                </a:spcBef>
              </a:pPr>
              <a:t>22</a:t>
            </a:fld>
            <a:endParaRPr lang="en-US" altLang="en-US" dirty="0"/>
          </a:p>
        </p:txBody>
      </p:sp>
      <p:sp>
        <p:nvSpPr>
          <p:cNvPr id="59394" name="Rectangle 2">
            <a:extLst>
              <a:ext uri="{FF2B5EF4-FFF2-40B4-BE49-F238E27FC236}">
                <a16:creationId xmlns:a16="http://schemas.microsoft.com/office/drawing/2014/main" id="{167D0EDB-4549-A34D-9A74-DCAD94B876BC}"/>
              </a:ext>
            </a:extLst>
          </p:cNvPr>
          <p:cNvSpPr>
            <a:spLocks noGrp="1" noRot="1" noChangeAspect="1" noChangeArrowheads="1" noTextEdit="1"/>
          </p:cNvSpPr>
          <p:nvPr>
            <p:ph type="sldImg"/>
          </p:nvPr>
        </p:nvSpPr>
        <p:spPr>
          <a:xfrm>
            <a:off x="2363788" y="546100"/>
            <a:ext cx="4879975" cy="2746375"/>
          </a:xfrm>
          <a:ln/>
        </p:spPr>
      </p:sp>
      <p:sp>
        <p:nvSpPr>
          <p:cNvPr id="762883" name="Rectangle 3">
            <a:extLst>
              <a:ext uri="{FF2B5EF4-FFF2-40B4-BE49-F238E27FC236}">
                <a16:creationId xmlns:a16="http://schemas.microsoft.com/office/drawing/2014/main" id="{C74E2DEE-8D62-BB4E-9472-2BEED4598A8D}"/>
              </a:ext>
            </a:extLst>
          </p:cNvPr>
          <p:cNvSpPr>
            <a:spLocks noGrp="1" noChangeArrowheads="1"/>
          </p:cNvSpPr>
          <p:nvPr>
            <p:ph type="body" idx="1"/>
          </p:nvPr>
        </p:nvSpPr>
        <p:spPr/>
        <p:txBody>
          <a:bodyPr/>
          <a:lstStyle/>
          <a:p>
            <a:pPr algn="l"/>
            <a:r>
              <a:rPr lang="en-GB" sz="1800" b="0" i="0" u="none" strike="noStrike" baseline="0" dirty="0">
                <a:solidFill>
                  <a:srgbClr val="231F20"/>
                </a:solidFill>
                <a:latin typeface="ACaslon-Regular"/>
              </a:rPr>
              <a:t>When the gate falls below </a:t>
            </a:r>
            <a:r>
              <a:rPr lang="en-GB" sz="1800" b="0" i="0" u="none" strike="noStrike" baseline="0" dirty="0">
                <a:solidFill>
                  <a:srgbClr val="231F20"/>
                </a:solidFill>
                <a:latin typeface="ACaslon-Italic"/>
              </a:rPr>
              <a:t>Vt </a:t>
            </a:r>
            <a:r>
              <a:rPr lang="en-GB" sz="1800" b="0" i="0" u="none" strike="noStrike" baseline="0" dirty="0">
                <a:solidFill>
                  <a:srgbClr val="231F20"/>
                </a:solidFill>
                <a:latin typeface="ACaslon-Regular"/>
              </a:rPr>
              <a:t>, </a:t>
            </a:r>
            <a:r>
              <a:rPr lang="en-GB" sz="1800" b="0" i="0" u="none" strike="noStrike" baseline="0" dirty="0" err="1">
                <a:solidFill>
                  <a:srgbClr val="231F20"/>
                </a:solidFill>
                <a:latin typeface="ACaslon-Regular"/>
              </a:rPr>
              <a:t>i.e</a:t>
            </a:r>
            <a:r>
              <a:rPr lang="en-GB" sz="1800" b="0" i="0" u="none" strike="noStrike" baseline="0" dirty="0">
                <a:solidFill>
                  <a:srgbClr val="231F20"/>
                </a:solidFill>
                <a:latin typeface="ACaslon-Regular"/>
              </a:rPr>
              <a:t> </a:t>
            </a:r>
            <a:r>
              <a:rPr lang="en-GB" sz="1800" b="0" i="0" u="none" strike="noStrike" baseline="0" dirty="0" err="1">
                <a:solidFill>
                  <a:srgbClr val="231F20"/>
                </a:solidFill>
                <a:latin typeface="ACaslon-Italic"/>
              </a:rPr>
              <a:t>Vgs</a:t>
            </a:r>
            <a:r>
              <a:rPr lang="en-GB" sz="1800" b="0" i="0" u="none" strike="noStrike" baseline="0" dirty="0">
                <a:solidFill>
                  <a:srgbClr val="231F20"/>
                </a:solidFill>
                <a:latin typeface="ACaslon-Italic"/>
              </a:rPr>
              <a:t> </a:t>
            </a:r>
            <a:r>
              <a:rPr lang="en-GB" sz="1800" b="0" i="0" u="none" strike="noStrike" baseline="0" dirty="0">
                <a:solidFill>
                  <a:srgbClr val="231F20"/>
                </a:solidFill>
                <a:latin typeface="Symbol" panose="05050102010706020507" pitchFamily="18" charset="2"/>
              </a:rPr>
              <a:t>&lt; </a:t>
            </a:r>
            <a:r>
              <a:rPr lang="en-GB" sz="1800" b="0" i="0" u="none" strike="noStrike" baseline="0" dirty="0">
                <a:solidFill>
                  <a:srgbClr val="231F20"/>
                </a:solidFill>
                <a:latin typeface="ACaslon-Italic"/>
              </a:rPr>
              <a:t>Vt weak inversion occurs.</a:t>
            </a:r>
            <a:r>
              <a:rPr lang="en-GB" sz="1800" b="0" i="0" u="none" strike="noStrike" baseline="0" dirty="0">
                <a:solidFill>
                  <a:srgbClr val="231F20"/>
                </a:solidFill>
                <a:latin typeface="ACaslon-Regular"/>
              </a:rPr>
              <a:t> In this state, the subthreshold leakage current increases with </a:t>
            </a:r>
            <a:r>
              <a:rPr lang="en-GB" sz="1800" b="0" i="0" u="none" strike="noStrike" baseline="0" dirty="0" err="1">
                <a:solidFill>
                  <a:srgbClr val="231F20"/>
                </a:solidFill>
                <a:latin typeface="ACaslon-Italic"/>
              </a:rPr>
              <a:t>Vds</a:t>
            </a:r>
            <a:r>
              <a:rPr lang="en-GB" sz="1800" b="0" i="0" u="none" strike="noStrike" baseline="0" dirty="0">
                <a:solidFill>
                  <a:srgbClr val="231F20"/>
                </a:solidFill>
                <a:latin typeface="ACaslon-Italic"/>
              </a:rPr>
              <a:t> </a:t>
            </a:r>
            <a:r>
              <a:rPr lang="en-GB" sz="1800" b="0" i="0" u="none" strike="noStrike" baseline="0" dirty="0">
                <a:solidFill>
                  <a:srgbClr val="231F20"/>
                </a:solidFill>
                <a:latin typeface="ACaslon-Regular"/>
              </a:rPr>
              <a:t>because of DIBL. </a:t>
            </a:r>
            <a:endParaRPr lang="en-US" i="0" dirty="0">
              <a:ea typeface="ＭＳ Ｐゴシック"/>
              <a:cs typeface="+mn-cs"/>
            </a:endParaRPr>
          </a:p>
          <a:p>
            <a:pPr eaLnBrk="1" hangingPunct="1">
              <a:defRPr/>
            </a:pPr>
            <a:endParaRPr lang="en-US" i="0" dirty="0">
              <a:ea typeface="ＭＳ Ｐゴシック"/>
              <a:cs typeface="+mn-cs"/>
            </a:endParaRPr>
          </a:p>
          <a:p>
            <a:pPr algn="l"/>
            <a:r>
              <a:rPr lang="en-GB" sz="1800" b="0" i="0" u="none" strike="noStrike" baseline="0" dirty="0">
                <a:solidFill>
                  <a:srgbClr val="231F20"/>
                </a:solidFill>
                <a:latin typeface="ACaslon-Italic"/>
              </a:rPr>
              <a:t>In the equation, Ids</a:t>
            </a:r>
            <a:r>
              <a:rPr lang="en-GB" sz="1800" b="0" i="0" u="none" strike="noStrike" baseline="0" dirty="0">
                <a:solidFill>
                  <a:srgbClr val="231F20"/>
                </a:solidFill>
                <a:latin typeface="ACaslon-Regular"/>
              </a:rPr>
              <a:t>0 is dependent on process and device geometry. This is the current at threshold. </a:t>
            </a:r>
          </a:p>
          <a:p>
            <a:pPr algn="l"/>
            <a:endParaRPr lang="en-GB" sz="1800" b="0" i="0" u="none" strike="noStrike" baseline="0" dirty="0">
              <a:solidFill>
                <a:srgbClr val="231F20"/>
              </a:solidFill>
              <a:latin typeface="ACaslon-Regular"/>
            </a:endParaRPr>
          </a:p>
          <a:p>
            <a:pPr algn="l"/>
            <a:r>
              <a:rPr lang="en-GB" sz="1800" b="0" i="0" u="none" strike="noStrike" baseline="0" dirty="0">
                <a:solidFill>
                  <a:srgbClr val="231F20"/>
                </a:solidFill>
                <a:latin typeface="ACaslon-Italic"/>
              </a:rPr>
              <a:t>n </a:t>
            </a:r>
            <a:r>
              <a:rPr lang="en-GB" sz="1800" b="0" i="0" u="none" strike="noStrike" baseline="0" dirty="0">
                <a:solidFill>
                  <a:srgbClr val="231F20"/>
                </a:solidFill>
                <a:latin typeface="ACaslon-Regular"/>
              </a:rPr>
              <a:t>is a process-dependent term typically ranges from 1.3–1.7 for CMOS processes and is affected by the depletion region characteristics. </a:t>
            </a:r>
          </a:p>
          <a:p>
            <a:pPr algn="l"/>
            <a:endParaRPr lang="en-GB" sz="1800" b="0" i="0" u="none" strike="noStrike" baseline="0" dirty="0">
              <a:solidFill>
                <a:srgbClr val="231F20"/>
              </a:solidFill>
              <a:latin typeface="ACaslon-Regular"/>
            </a:endParaRPr>
          </a:p>
        </p:txBody>
      </p:sp>
    </p:spTree>
    <p:extLst>
      <p:ext uri="{BB962C8B-B14F-4D97-AF65-F5344CB8AC3E}">
        <p14:creationId xmlns:p14="http://schemas.microsoft.com/office/powerpoint/2010/main" val="29618469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7">
            <a:extLst>
              <a:ext uri="{FF2B5EF4-FFF2-40B4-BE49-F238E27FC236}">
                <a16:creationId xmlns:a16="http://schemas.microsoft.com/office/drawing/2014/main" id="{87C2F077-4310-1740-8C91-4D2C26CD6881}"/>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500A7B25-8976-F249-ACA9-1DDC84E03576}" type="slidenum">
              <a:rPr lang="en-US" altLang="en-US"/>
              <a:pPr>
                <a:spcBef>
                  <a:spcPct val="0"/>
                </a:spcBef>
              </a:pPr>
              <a:t>23</a:t>
            </a:fld>
            <a:endParaRPr lang="en-US" altLang="en-US" dirty="0"/>
          </a:p>
        </p:txBody>
      </p:sp>
      <p:sp>
        <p:nvSpPr>
          <p:cNvPr id="61442" name="Rectangle 2">
            <a:extLst>
              <a:ext uri="{FF2B5EF4-FFF2-40B4-BE49-F238E27FC236}">
                <a16:creationId xmlns:a16="http://schemas.microsoft.com/office/drawing/2014/main" id="{AF63D723-FFCC-3740-A16E-457CAD572EA5}"/>
              </a:ext>
            </a:extLst>
          </p:cNvPr>
          <p:cNvSpPr>
            <a:spLocks noGrp="1" noRot="1" noChangeAspect="1" noChangeArrowheads="1" noTextEdit="1"/>
          </p:cNvSpPr>
          <p:nvPr>
            <p:ph type="sldImg"/>
          </p:nvPr>
        </p:nvSpPr>
        <p:spPr>
          <a:xfrm>
            <a:off x="2363788" y="546100"/>
            <a:ext cx="4879975" cy="2746375"/>
          </a:xfrm>
          <a:ln/>
        </p:spPr>
      </p:sp>
      <p:sp>
        <p:nvSpPr>
          <p:cNvPr id="766979" name="Rectangle 3">
            <a:extLst>
              <a:ext uri="{FF2B5EF4-FFF2-40B4-BE49-F238E27FC236}">
                <a16:creationId xmlns:a16="http://schemas.microsoft.com/office/drawing/2014/main" id="{76871CB6-4C95-F549-9312-B1E800792D49}"/>
              </a:ext>
            </a:extLst>
          </p:cNvPr>
          <p:cNvSpPr>
            <a:spLocks noGrp="1" noChangeArrowheads="1"/>
          </p:cNvSpPr>
          <p:nvPr>
            <p:ph type="body" idx="1"/>
          </p:nvPr>
        </p:nvSpPr>
        <p:spPr/>
        <p:txBody>
          <a:bodyPr/>
          <a:lstStyle/>
          <a:p>
            <a:pPr eaLnBrk="1" hangingPunct="1">
              <a:defRPr/>
            </a:pPr>
            <a:r>
              <a:rPr lang="en-US" dirty="0">
                <a:ea typeface="ＭＳ Ｐゴシック"/>
                <a:cs typeface="+mn-cs"/>
              </a:rPr>
              <a:t>Gate leakage can be due to direct tunneling in which carriers tunnel through very thin gate oxides resulting in leakage current through the gate. </a:t>
            </a:r>
          </a:p>
          <a:p>
            <a:pPr eaLnBrk="1" hangingPunct="1">
              <a:defRPr/>
            </a:pPr>
            <a:endParaRPr lang="en-US" dirty="0">
              <a:ea typeface="ＭＳ Ｐゴシック"/>
              <a:cs typeface="+mn-cs"/>
            </a:endParaRPr>
          </a:p>
          <a:p>
            <a:pPr eaLnBrk="1" hangingPunct="1">
              <a:defRPr/>
            </a:pPr>
            <a:r>
              <a:rPr lang="en-US" dirty="0">
                <a:ea typeface="ＭＳ Ｐゴシック"/>
                <a:cs typeface="+mn-cs"/>
              </a:rPr>
              <a:t>Gate leakage is sensitive to the thickness of the gate oxide and it increases as the oxide thickness is reduced.</a:t>
            </a:r>
          </a:p>
          <a:p>
            <a:pPr eaLnBrk="1" hangingPunct="1">
              <a:defRPr/>
            </a:pPr>
            <a:endParaRPr lang="en-US" dirty="0">
              <a:ea typeface="ＭＳ Ｐゴシック"/>
              <a:cs typeface="Calibri"/>
            </a:endParaRPr>
          </a:p>
          <a:p>
            <a:pPr eaLnBrk="1" hangingPunct="1">
              <a:defRPr/>
            </a:pPr>
            <a:r>
              <a:rPr lang="en-US" dirty="0">
                <a:ea typeface="ＭＳ Ｐゴシック"/>
                <a:cs typeface="+mn-cs"/>
              </a:rPr>
              <a:t>You can calculate the current leakage with the formula below, where a and b are physical parameters, which can become greater for electrons, so nMOS gates leak more.</a:t>
            </a:r>
            <a:endParaRPr lang="en-US" dirty="0">
              <a:ea typeface="ＭＳ Ｐゴシック"/>
              <a:cs typeface="Calibri"/>
            </a:endParaRPr>
          </a:p>
          <a:p>
            <a:pPr eaLnBrk="1" hangingPunct="1">
              <a:defRPr/>
            </a:pPr>
            <a:endParaRPr lang="en-GB" sz="1200" i="0" kern="1200" dirty="0">
              <a:solidFill>
                <a:schemeClr val="tx1"/>
              </a:solidFill>
              <a:effectLst/>
              <a:latin typeface="+mn-lt"/>
              <a:ea typeface="ＭＳ Ｐゴシック"/>
              <a:cs typeface="Calibri"/>
            </a:endParaRPr>
          </a:p>
          <a:p>
            <a:pPr eaLnBrk="1" hangingPunct="1">
              <a:defRPr/>
            </a:pPr>
            <a:r>
              <a:rPr lang="en-GB" sz="1200" i="0" kern="1200" dirty="0">
                <a:solidFill>
                  <a:schemeClr val="tx1"/>
                </a:solidFill>
                <a:effectLst/>
                <a:latin typeface="+mn-lt"/>
                <a:ea typeface="ＭＳ Ｐゴシック"/>
                <a:cs typeface="Calibri"/>
              </a:rPr>
              <a:t>This leakage is important at 65 nanometers and below because the thickness of gates is approximately 10.5 angstrom.</a:t>
            </a:r>
            <a:r>
              <a:rPr lang="en-GB" dirty="0">
                <a:ea typeface="ＭＳ Ｐゴシック"/>
                <a:cs typeface="Calibri"/>
              </a:rPr>
              <a:t> </a:t>
            </a:r>
            <a:endParaRPr lang="en-US" dirty="0">
              <a:cs typeface="Calibri"/>
            </a:endParaRPr>
          </a:p>
        </p:txBody>
      </p:sp>
    </p:spTree>
    <p:extLst>
      <p:ext uri="{BB962C8B-B14F-4D97-AF65-F5344CB8AC3E}">
        <p14:creationId xmlns:p14="http://schemas.microsoft.com/office/powerpoint/2010/main" val="38496472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7">
            <a:extLst>
              <a:ext uri="{FF2B5EF4-FFF2-40B4-BE49-F238E27FC236}">
                <a16:creationId xmlns:a16="http://schemas.microsoft.com/office/drawing/2014/main" id="{379A032F-C57E-AE4F-AE6F-ADC2B69FFD70}"/>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92A3968F-E5BF-C448-A22A-03485FB75546}" type="slidenum">
              <a:rPr lang="en-US" altLang="en-US"/>
              <a:pPr>
                <a:spcBef>
                  <a:spcPct val="0"/>
                </a:spcBef>
              </a:pPr>
              <a:t>24</a:t>
            </a:fld>
            <a:endParaRPr lang="en-US" altLang="en-US" dirty="0"/>
          </a:p>
        </p:txBody>
      </p:sp>
      <p:sp>
        <p:nvSpPr>
          <p:cNvPr id="63490" name="Rectangle 2">
            <a:extLst>
              <a:ext uri="{FF2B5EF4-FFF2-40B4-BE49-F238E27FC236}">
                <a16:creationId xmlns:a16="http://schemas.microsoft.com/office/drawing/2014/main" id="{12515AAD-67D6-A04E-8D14-E635CDB83A06}"/>
              </a:ext>
            </a:extLst>
          </p:cNvPr>
          <p:cNvSpPr>
            <a:spLocks noGrp="1" noRot="1" noChangeAspect="1" noChangeArrowheads="1" noTextEdit="1"/>
          </p:cNvSpPr>
          <p:nvPr>
            <p:ph type="sldImg"/>
          </p:nvPr>
        </p:nvSpPr>
        <p:spPr>
          <a:xfrm>
            <a:off x="2363788" y="546100"/>
            <a:ext cx="4879975" cy="2746375"/>
          </a:xfrm>
          <a:ln/>
        </p:spPr>
      </p:sp>
      <p:sp>
        <p:nvSpPr>
          <p:cNvPr id="804867" name="Rectangle 3">
            <a:extLst>
              <a:ext uri="{FF2B5EF4-FFF2-40B4-BE49-F238E27FC236}">
                <a16:creationId xmlns:a16="http://schemas.microsoft.com/office/drawing/2014/main" id="{7FCAEE4C-EA2C-6649-BC07-9B5FD2422666}"/>
              </a:ext>
            </a:extLst>
          </p:cNvPr>
          <p:cNvSpPr>
            <a:spLocks noGrp="1" noChangeArrowheads="1"/>
          </p:cNvSpPr>
          <p:nvPr>
            <p:ph type="body" idx="1"/>
          </p:nvPr>
        </p:nvSpPr>
        <p:spPr/>
        <p:txBody>
          <a:bodyPr/>
          <a:lstStyle/>
          <a:p>
            <a:pPr eaLnBrk="1" hangingPunct="1">
              <a:defRPr/>
            </a:pPr>
            <a:r>
              <a:rPr lang="en-US" dirty="0">
                <a:ea typeface="ＭＳ Ｐゴシック"/>
                <a:cs typeface="+mn-cs"/>
              </a:rPr>
              <a:t>In the diagram, the p-n junction is shown between:</a:t>
            </a:r>
          </a:p>
          <a:p>
            <a:pPr marL="171450" indent="-171450" eaLnBrk="1" hangingPunct="1">
              <a:buFont typeface="Arial" panose="020B0604020202020204" pitchFamily="34" charset="0"/>
              <a:buChar char="•"/>
              <a:defRPr/>
            </a:pPr>
            <a:r>
              <a:rPr lang="en-US" dirty="0">
                <a:ea typeface="ＭＳ Ｐゴシック"/>
                <a:cs typeface="+mn-cs"/>
              </a:rPr>
              <a:t>Source/drain diffusions and substrate/ well.</a:t>
            </a:r>
          </a:p>
          <a:p>
            <a:pPr marL="171450" marR="0" lvl="0" indent="-171450" algn="l" defTabSz="914400" rtl="0" eaLnBrk="1" fontAlgn="base" latinLnBrk="0" hangingPunct="1">
              <a:lnSpc>
                <a:spcPct val="100000"/>
              </a:lnSpc>
              <a:spcBef>
                <a:spcPts val="600"/>
              </a:spcBef>
              <a:spcAft>
                <a:spcPct val="0"/>
              </a:spcAft>
              <a:buClrTx/>
              <a:buSzTx/>
              <a:buFont typeface="Arial" panose="020B0604020202020204" pitchFamily="34" charset="0"/>
              <a:buChar char="•"/>
              <a:tabLst/>
              <a:defRPr/>
            </a:pPr>
            <a:r>
              <a:rPr lang="en-US" dirty="0">
                <a:ea typeface="ＭＳ Ｐゴシック"/>
                <a:cs typeface="+mn-cs"/>
              </a:rPr>
              <a:t>n well – p substrate .</a:t>
            </a:r>
          </a:p>
          <a:p>
            <a:pPr marL="0" marR="0" lvl="0" indent="0" algn="l" defTabSz="914400" rtl="0" eaLnBrk="1" fontAlgn="base" latinLnBrk="0" hangingPunct="1">
              <a:lnSpc>
                <a:spcPct val="100000"/>
              </a:lnSpc>
              <a:spcBef>
                <a:spcPts val="600"/>
              </a:spcBef>
              <a:spcAft>
                <a:spcPct val="0"/>
              </a:spcAft>
              <a:buClrTx/>
              <a:buSzTx/>
              <a:buFontTx/>
              <a:buNone/>
              <a:tabLst/>
              <a:defRPr/>
            </a:pPr>
            <a:endParaRPr lang="en-US" dirty="0">
              <a:ea typeface="ＭＳ Ｐゴシック"/>
              <a:cs typeface="+mn-cs"/>
            </a:endParaRPr>
          </a:p>
          <a:p>
            <a:pPr eaLnBrk="1" hangingPunct="1">
              <a:defRPr/>
            </a:pPr>
            <a:endParaRPr lang="en-US" dirty="0">
              <a:ea typeface="ＭＳ Ｐゴシック"/>
              <a:cs typeface="+mn-cs"/>
            </a:endParaRPr>
          </a:p>
          <a:p>
            <a:pPr eaLnBrk="1" hangingPunct="1">
              <a:defRPr/>
            </a:pPr>
            <a:endParaRPr lang="en-US" dirty="0">
              <a:ea typeface="ＭＳ Ｐゴシック"/>
              <a:cs typeface="+mn-cs"/>
            </a:endParaRPr>
          </a:p>
          <a:p>
            <a:pPr eaLnBrk="1" hangingPunct="1">
              <a:defRPr/>
            </a:pPr>
            <a:endParaRPr lang="en-US" dirty="0">
              <a:ea typeface="ＭＳ Ｐゴシック"/>
              <a:cs typeface="+mn-cs"/>
            </a:endParaRPr>
          </a:p>
          <a:p>
            <a:pPr eaLnBrk="1" hangingPunct="1">
              <a:defRPr/>
            </a:pPr>
            <a:r>
              <a:rPr lang="en-US" dirty="0">
                <a:ea typeface="ＭＳ Ｐゴシック"/>
                <a:cs typeface="+mn-cs"/>
              </a:rPr>
              <a:t>reverse-biased p-n junctions have some leakage like the ordinary diode leakage, band-to-band tunneling or BTBT, and gate-induced drain leakage (GIDL).</a:t>
            </a:r>
            <a:endParaRPr lang="en-US" dirty="0">
              <a:ea typeface="ＭＳ Ｐゴシック"/>
              <a:cs typeface="Calibri"/>
            </a:endParaRPr>
          </a:p>
          <a:p>
            <a:pPr eaLnBrk="1" hangingPunct="1">
              <a:defRPr/>
            </a:pPr>
            <a:endParaRPr lang="en-US" dirty="0">
              <a:cs typeface="+mn-cs"/>
            </a:endParaRPr>
          </a:p>
          <a:p>
            <a:pPr eaLnBrk="1" hangingPunct="1">
              <a:defRPr/>
            </a:pPr>
            <a:endParaRPr lang="en-US" dirty="0">
              <a:cs typeface="+mn-cs"/>
            </a:endParaRPr>
          </a:p>
          <a:p>
            <a:pPr eaLnBrk="1" hangingPunct="1">
              <a:defRPr/>
            </a:pPr>
            <a:endParaRPr lang="en-US" dirty="0">
              <a:cs typeface="+mn-cs"/>
            </a:endParaRPr>
          </a:p>
        </p:txBody>
      </p:sp>
    </p:spTree>
    <p:extLst>
      <p:ext uri="{BB962C8B-B14F-4D97-AF65-F5344CB8AC3E}">
        <p14:creationId xmlns:p14="http://schemas.microsoft.com/office/powerpoint/2010/main" val="22902736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7">
            <a:extLst>
              <a:ext uri="{FF2B5EF4-FFF2-40B4-BE49-F238E27FC236}">
                <a16:creationId xmlns:a16="http://schemas.microsoft.com/office/drawing/2014/main" id="{D65FC6C0-7E14-3240-9DB2-65E97FE64B00}"/>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3EF08163-82E5-5746-8379-60ACF1E1A2B3}" type="slidenum">
              <a:rPr lang="en-US" altLang="en-US"/>
              <a:pPr>
                <a:spcBef>
                  <a:spcPct val="0"/>
                </a:spcBef>
              </a:pPr>
              <a:t>25</a:t>
            </a:fld>
            <a:endParaRPr lang="en-US" altLang="en-US" dirty="0"/>
          </a:p>
        </p:txBody>
      </p:sp>
      <p:sp>
        <p:nvSpPr>
          <p:cNvPr id="65538" name="Rectangle 2">
            <a:extLst>
              <a:ext uri="{FF2B5EF4-FFF2-40B4-BE49-F238E27FC236}">
                <a16:creationId xmlns:a16="http://schemas.microsoft.com/office/drawing/2014/main" id="{8D208CAE-93ED-BD48-846D-6891368841C7}"/>
              </a:ext>
            </a:extLst>
          </p:cNvPr>
          <p:cNvSpPr>
            <a:spLocks noGrp="1" noRot="1" noChangeAspect="1" noChangeArrowheads="1" noTextEdit="1"/>
          </p:cNvSpPr>
          <p:nvPr>
            <p:ph type="sldImg"/>
          </p:nvPr>
        </p:nvSpPr>
        <p:spPr>
          <a:xfrm>
            <a:off x="2363788" y="546100"/>
            <a:ext cx="4879975" cy="2746375"/>
          </a:xfrm>
          <a:ln/>
        </p:spPr>
      </p:sp>
      <p:sp>
        <p:nvSpPr>
          <p:cNvPr id="765955" name="Rectangle 3">
            <a:extLst>
              <a:ext uri="{FF2B5EF4-FFF2-40B4-BE49-F238E27FC236}">
                <a16:creationId xmlns:a16="http://schemas.microsoft.com/office/drawing/2014/main" id="{776C0B73-07F7-614F-A48D-CD600B630A45}"/>
              </a:ext>
            </a:extLst>
          </p:cNvPr>
          <p:cNvSpPr>
            <a:spLocks noGrp="1" noChangeArrowheads="1"/>
          </p:cNvSpPr>
          <p:nvPr>
            <p:ph type="body" idx="1"/>
          </p:nvPr>
        </p:nvSpPr>
        <p:spPr/>
        <p:txBody>
          <a:bodyPr/>
          <a:lstStyle/>
          <a:p>
            <a:pPr eaLnBrk="1" hangingPunct="1">
              <a:defRPr/>
            </a:pPr>
            <a:endParaRPr lang="en-US" dirty="0">
              <a:ea typeface="ＭＳ Ｐゴシック"/>
              <a:cs typeface="+mn-cs"/>
            </a:endParaRPr>
          </a:p>
          <a:p>
            <a:pPr marL="0" marR="0" lvl="0" indent="0" algn="l" defTabSz="914400" rtl="0" eaLnBrk="1" fontAlgn="base" latinLnBrk="0" hangingPunct="1">
              <a:lnSpc>
                <a:spcPct val="100000"/>
              </a:lnSpc>
              <a:spcBef>
                <a:spcPts val="600"/>
              </a:spcBef>
              <a:spcAft>
                <a:spcPct val="0"/>
              </a:spcAft>
              <a:buClrTx/>
              <a:buSzTx/>
              <a:buFontTx/>
              <a:buNone/>
              <a:tabLst/>
              <a:defRPr/>
            </a:pPr>
            <a:r>
              <a:rPr lang="en-US" dirty="0">
                <a:ea typeface="ＭＳ Ｐゴシック"/>
                <a:cs typeface="+mn-cs"/>
              </a:rPr>
              <a:t>The n well – p substrate junction is reversed biased. However, small current ID can still flow through this junction.</a:t>
            </a:r>
          </a:p>
          <a:p>
            <a:pPr eaLnBrk="1" hangingPunct="1">
              <a:defRPr/>
            </a:pPr>
            <a:endParaRPr lang="en-US" dirty="0">
              <a:ea typeface="ＭＳ Ｐゴシック"/>
              <a:cs typeface="+mn-cs"/>
            </a:endParaRPr>
          </a:p>
          <a:p>
            <a:pPr eaLnBrk="1" hangingPunct="1">
              <a:defRPr/>
            </a:pPr>
            <a:r>
              <a:rPr lang="en-US" dirty="0">
                <a:ea typeface="ＭＳ Ｐゴシック"/>
                <a:cs typeface="+mn-cs"/>
              </a:rPr>
              <a:t>In the case of the diode leakage, we can calculate its current with the formula given.</a:t>
            </a:r>
          </a:p>
          <a:p>
            <a:pPr eaLnBrk="1" hangingPunct="1">
              <a:defRPr/>
            </a:pPr>
            <a:endParaRPr lang="en-US" dirty="0">
              <a:ea typeface="ＭＳ Ｐゴシック"/>
              <a:cs typeface="+mn-cs"/>
            </a:endParaRPr>
          </a:p>
          <a:p>
            <a:pPr algn="l"/>
            <a:r>
              <a:rPr lang="en-GB" sz="1800" b="0" i="0" u="none" strike="noStrike" baseline="0" dirty="0">
                <a:solidFill>
                  <a:srgbClr val="231F20"/>
                </a:solidFill>
                <a:latin typeface="ACaslon-Regular"/>
              </a:rPr>
              <a:t>A significantly reversed biased junction (negative diode voltage) more than the thermal voltage, the leakage current ID = –</a:t>
            </a:r>
            <a:r>
              <a:rPr lang="en-GB" sz="1800" b="0" i="1" u="none" strike="noStrike" baseline="0" dirty="0">
                <a:solidFill>
                  <a:srgbClr val="231F20"/>
                </a:solidFill>
                <a:latin typeface="ACaslon-Italic"/>
              </a:rPr>
              <a:t>IS</a:t>
            </a:r>
            <a:r>
              <a:rPr lang="en-GB" sz="1800" b="0" i="0" u="none" strike="noStrike" baseline="0" dirty="0">
                <a:solidFill>
                  <a:srgbClr val="231F20"/>
                </a:solidFill>
                <a:latin typeface="ACaslon-Regular"/>
              </a:rPr>
              <a:t>,</a:t>
            </a:r>
            <a:endParaRPr lang="en-US" dirty="0">
              <a:ea typeface="ＭＳ Ｐゴシック"/>
              <a:cs typeface="+mn-cs"/>
            </a:endParaRPr>
          </a:p>
          <a:p>
            <a:pPr eaLnBrk="1" hangingPunct="1">
              <a:defRPr/>
            </a:pPr>
            <a:endParaRPr lang="en-US" dirty="0">
              <a:ea typeface="ＭＳ Ｐゴシック"/>
              <a:cs typeface="Calibri"/>
            </a:endParaRPr>
          </a:p>
          <a:p>
            <a:pPr eaLnBrk="1" hangingPunct="1">
              <a:defRPr/>
            </a:pPr>
            <a:r>
              <a:rPr lang="en-US" i="1" dirty="0">
                <a:ea typeface="ＭＳ Ｐゴシック"/>
                <a:cs typeface="+mn-cs"/>
              </a:rPr>
              <a:t>IS</a:t>
            </a:r>
            <a:r>
              <a:rPr lang="en-US" dirty="0">
                <a:ea typeface="ＭＳ Ｐゴシック"/>
                <a:cs typeface="+mn-cs"/>
              </a:rPr>
              <a:t> depends on doping levels and area and perimeter of diffusion regions and is negligible.</a:t>
            </a:r>
            <a:endParaRPr lang="en-US" dirty="0">
              <a:cs typeface="Calibri"/>
            </a:endParaRPr>
          </a:p>
        </p:txBody>
      </p:sp>
    </p:spTree>
    <p:extLst>
      <p:ext uri="{BB962C8B-B14F-4D97-AF65-F5344CB8AC3E}">
        <p14:creationId xmlns:p14="http://schemas.microsoft.com/office/powerpoint/2010/main" val="22690472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7">
            <a:extLst>
              <a:ext uri="{FF2B5EF4-FFF2-40B4-BE49-F238E27FC236}">
                <a16:creationId xmlns:a16="http://schemas.microsoft.com/office/drawing/2014/main" id="{696C1B69-B934-394A-B7C0-CD66ADCBE867}"/>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AC9F7656-4C88-4A45-B70D-713139029EEB}" type="slidenum">
              <a:rPr lang="en-US" altLang="en-US"/>
              <a:pPr>
                <a:spcBef>
                  <a:spcPct val="0"/>
                </a:spcBef>
              </a:pPr>
              <a:t>26</a:t>
            </a:fld>
            <a:endParaRPr lang="en-US" altLang="en-US" dirty="0"/>
          </a:p>
        </p:txBody>
      </p:sp>
      <p:sp>
        <p:nvSpPr>
          <p:cNvPr id="67586" name="Rectangle 2">
            <a:extLst>
              <a:ext uri="{FF2B5EF4-FFF2-40B4-BE49-F238E27FC236}">
                <a16:creationId xmlns:a16="http://schemas.microsoft.com/office/drawing/2014/main" id="{943451FA-60E1-D243-8BAD-4D0702E1BBC4}"/>
              </a:ext>
            </a:extLst>
          </p:cNvPr>
          <p:cNvSpPr>
            <a:spLocks noGrp="1" noRot="1" noChangeAspect="1" noChangeArrowheads="1" noTextEdit="1"/>
          </p:cNvSpPr>
          <p:nvPr>
            <p:ph type="sldImg"/>
          </p:nvPr>
        </p:nvSpPr>
        <p:spPr>
          <a:xfrm>
            <a:off x="2363788" y="546100"/>
            <a:ext cx="4879975" cy="2746375"/>
          </a:xfrm>
          <a:ln/>
        </p:spPr>
      </p:sp>
      <p:sp>
        <p:nvSpPr>
          <p:cNvPr id="802819" name="Rectangle 3">
            <a:extLst>
              <a:ext uri="{FF2B5EF4-FFF2-40B4-BE49-F238E27FC236}">
                <a16:creationId xmlns:a16="http://schemas.microsoft.com/office/drawing/2014/main" id="{DDFA995F-892C-5540-87A6-BE6DC9AFCEF8}"/>
              </a:ext>
            </a:extLst>
          </p:cNvPr>
          <p:cNvSpPr>
            <a:spLocks noGrp="1" noChangeArrowheads="1"/>
          </p:cNvSpPr>
          <p:nvPr>
            <p:ph type="body" idx="1"/>
          </p:nvPr>
        </p:nvSpPr>
        <p:spPr/>
        <p:txBody>
          <a:bodyPr/>
          <a:lstStyle/>
          <a:p>
            <a:pPr marL="0" marR="0" lvl="0" indent="0" algn="l" defTabSz="914400" rtl="0" eaLnBrk="1" fontAlgn="base" latinLnBrk="0" hangingPunct="1">
              <a:lnSpc>
                <a:spcPct val="100000"/>
              </a:lnSpc>
              <a:spcBef>
                <a:spcPts val="600"/>
              </a:spcBef>
              <a:spcAft>
                <a:spcPct val="0"/>
              </a:spcAft>
              <a:buClrTx/>
              <a:buSzTx/>
              <a:buFontTx/>
              <a:buNone/>
              <a:tabLst/>
              <a:defRPr/>
            </a:pPr>
            <a:r>
              <a:rPr lang="en-GB" sz="1200" b="0" i="0" u="none" strike="noStrike" baseline="0" dirty="0">
                <a:solidFill>
                  <a:srgbClr val="231F20"/>
                </a:solidFill>
                <a:latin typeface="ACaslon-Italic"/>
              </a:rPr>
              <a:t>Band-to-Band </a:t>
            </a:r>
            <a:r>
              <a:rPr lang="en-GB" sz="1200" b="0" i="0" u="none" strike="noStrike" baseline="0" dirty="0" err="1">
                <a:solidFill>
                  <a:srgbClr val="231F20"/>
                </a:solidFill>
                <a:latin typeface="ACaslon-Italic"/>
              </a:rPr>
              <a:t>Tunneling</a:t>
            </a:r>
            <a:r>
              <a:rPr lang="en-GB" sz="1200" b="0" i="0" u="none" strike="noStrike" baseline="0" dirty="0">
                <a:solidFill>
                  <a:srgbClr val="231F20"/>
                </a:solidFill>
                <a:latin typeface="ACaslon-Italic"/>
                <a:ea typeface="ＭＳ Ｐゴシック" charset="0"/>
              </a:rPr>
              <a:t> </a:t>
            </a:r>
            <a:r>
              <a:rPr lang="en-GB" sz="1200" b="0" i="1" u="none" strike="noStrike" baseline="0" dirty="0">
                <a:solidFill>
                  <a:srgbClr val="231F20"/>
                </a:solidFill>
                <a:latin typeface="ACaslon-Italic"/>
                <a:ea typeface="ＭＳ Ｐゴシック" charset="0"/>
              </a:rPr>
              <a:t>affects </a:t>
            </a:r>
            <a:r>
              <a:rPr lang="en-US" dirty="0">
                <a:ea typeface="ＭＳ Ｐゴシック"/>
                <a:cs typeface="+mn-cs"/>
              </a:rPr>
              <a:t>heavily doped drains. BTBT occurs on the p-n junctions formed between the drain/source and the body when reversed biased. </a:t>
            </a:r>
            <a:r>
              <a:rPr lang="en-GB" sz="1200" b="0" i="0" u="none" strike="noStrike" baseline="0" dirty="0">
                <a:solidFill>
                  <a:srgbClr val="231F20"/>
                </a:solidFill>
                <a:latin typeface="ACaslon-Regular"/>
              </a:rPr>
              <a:t>High halo doping is used to increase </a:t>
            </a:r>
            <a:r>
              <a:rPr lang="en-GB" sz="1200" b="0" i="1" u="none" strike="noStrike" baseline="0" dirty="0">
                <a:solidFill>
                  <a:srgbClr val="231F20"/>
                </a:solidFill>
                <a:latin typeface="ACaslon-Italic"/>
              </a:rPr>
              <a:t>Vt, however, this </a:t>
            </a:r>
            <a:r>
              <a:rPr lang="en-GB" sz="1200" b="0" i="0" u="none" strike="noStrike" baseline="0" dirty="0">
                <a:solidFill>
                  <a:srgbClr val="231F20"/>
                </a:solidFill>
                <a:latin typeface="ACaslon-Regular"/>
              </a:rPr>
              <a:t>instead causes BTBT to grow. </a:t>
            </a:r>
          </a:p>
          <a:p>
            <a:pPr marL="0" marR="0" lvl="0" indent="0" algn="l" defTabSz="914400" rtl="0" eaLnBrk="1" fontAlgn="base" latinLnBrk="0" hangingPunct="1">
              <a:lnSpc>
                <a:spcPct val="100000"/>
              </a:lnSpc>
              <a:spcBef>
                <a:spcPts val="600"/>
              </a:spcBef>
              <a:spcAft>
                <a:spcPct val="0"/>
              </a:spcAft>
              <a:buClrTx/>
              <a:buSzTx/>
              <a:buFontTx/>
              <a:buNone/>
              <a:tabLst/>
              <a:defRPr/>
            </a:pPr>
            <a:endParaRPr lang="en-US" dirty="0">
              <a:cs typeface="Calibri"/>
            </a:endParaRPr>
          </a:p>
          <a:p>
            <a:pPr eaLnBrk="1" hangingPunct="1">
              <a:defRPr/>
            </a:pPr>
            <a:r>
              <a:rPr lang="en-US" dirty="0">
                <a:ea typeface="ＭＳ Ｐゴシック"/>
                <a:cs typeface="+mn-cs"/>
              </a:rPr>
              <a:t>Leakage due to BTBT can be modeled with the formula shown in the slide.</a:t>
            </a:r>
          </a:p>
          <a:p>
            <a:pPr eaLnBrk="1" hangingPunct="1">
              <a:defRPr/>
            </a:pPr>
            <a:endParaRPr lang="en-US" dirty="0">
              <a:ea typeface="ＭＳ Ｐゴシック"/>
              <a:cs typeface="+mn-cs"/>
            </a:endParaRPr>
          </a:p>
        </p:txBody>
      </p:sp>
    </p:spTree>
    <p:extLst>
      <p:ext uri="{BB962C8B-B14F-4D97-AF65-F5344CB8AC3E}">
        <p14:creationId xmlns:p14="http://schemas.microsoft.com/office/powerpoint/2010/main" val="18360295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7">
            <a:extLst>
              <a:ext uri="{FF2B5EF4-FFF2-40B4-BE49-F238E27FC236}">
                <a16:creationId xmlns:a16="http://schemas.microsoft.com/office/drawing/2014/main" id="{5F9BBBD0-9312-CA4F-A130-011FC0D8BF35}"/>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0ED20188-985A-4C4A-971B-6716E782FD54}" type="slidenum">
              <a:rPr lang="en-US" altLang="en-US"/>
              <a:pPr>
                <a:spcBef>
                  <a:spcPct val="0"/>
                </a:spcBef>
              </a:pPr>
              <a:t>27</a:t>
            </a:fld>
            <a:endParaRPr lang="en-US" altLang="en-US" dirty="0"/>
          </a:p>
        </p:txBody>
      </p:sp>
      <p:sp>
        <p:nvSpPr>
          <p:cNvPr id="69634" name="Rectangle 2">
            <a:extLst>
              <a:ext uri="{FF2B5EF4-FFF2-40B4-BE49-F238E27FC236}">
                <a16:creationId xmlns:a16="http://schemas.microsoft.com/office/drawing/2014/main" id="{3AD0F7DD-B48A-FC42-86A2-B37D7A729171}"/>
              </a:ext>
            </a:extLst>
          </p:cNvPr>
          <p:cNvSpPr>
            <a:spLocks noGrp="1" noRot="1" noChangeAspect="1" noChangeArrowheads="1" noTextEdit="1"/>
          </p:cNvSpPr>
          <p:nvPr>
            <p:ph type="sldImg"/>
          </p:nvPr>
        </p:nvSpPr>
        <p:spPr>
          <a:xfrm>
            <a:off x="2363788" y="546100"/>
            <a:ext cx="4879975" cy="2746375"/>
          </a:xfrm>
          <a:ln/>
        </p:spPr>
      </p:sp>
      <p:sp>
        <p:nvSpPr>
          <p:cNvPr id="806915" name="Rectangle 3">
            <a:extLst>
              <a:ext uri="{FF2B5EF4-FFF2-40B4-BE49-F238E27FC236}">
                <a16:creationId xmlns:a16="http://schemas.microsoft.com/office/drawing/2014/main" id="{04344562-59C5-D149-A01E-932E711D34C9}"/>
              </a:ext>
            </a:extLst>
          </p:cNvPr>
          <p:cNvSpPr>
            <a:spLocks noGrp="1" noChangeArrowheads="1"/>
          </p:cNvSpPr>
          <p:nvPr>
            <p:ph type="body" idx="1"/>
          </p:nvPr>
        </p:nvSpPr>
        <p:spPr/>
        <p:txBody>
          <a:bodyPr/>
          <a:lstStyle/>
          <a:p>
            <a:pPr eaLnBrk="1" hangingPunct="1">
              <a:defRPr/>
            </a:pPr>
            <a:r>
              <a:rPr lang="en-US" dirty="0">
                <a:ea typeface="ＭＳ Ｐゴシック"/>
                <a:cs typeface="+mn-cs"/>
              </a:rPr>
              <a:t>Gate-induced drain leakage occurs at overlap between gate and drain.</a:t>
            </a:r>
          </a:p>
          <a:p>
            <a:pPr eaLnBrk="1" hangingPunct="1">
              <a:defRPr/>
            </a:pPr>
            <a:endParaRPr lang="en-US" dirty="0">
              <a:ea typeface="ＭＳ Ｐゴシック"/>
              <a:cs typeface="Calibri"/>
            </a:endParaRPr>
          </a:p>
          <a:p>
            <a:pPr eaLnBrk="1" hangingPunct="1">
              <a:defRPr/>
            </a:pPr>
            <a:r>
              <a:rPr lang="en-US" dirty="0">
                <a:ea typeface="ＭＳ Ｐゴシック"/>
                <a:cs typeface="+mn-cs"/>
              </a:rPr>
              <a:t>This leakage is the most pronounced when the drain is at </a:t>
            </a:r>
            <a:r>
              <a:rPr lang="en-US" dirty="0" err="1">
                <a:ea typeface="ＭＳ Ｐゴシック"/>
                <a:cs typeface="+mn-cs"/>
              </a:rPr>
              <a:t>Vdd</a:t>
            </a:r>
            <a:r>
              <a:rPr lang="en-US" dirty="0">
                <a:ea typeface="ＭＳ Ｐゴシック"/>
                <a:cs typeface="+mn-cs"/>
              </a:rPr>
              <a:t>/high voltage  and the gate is at negative/low. </a:t>
            </a:r>
            <a:endParaRPr lang="en-US" dirty="0">
              <a:ea typeface="ＭＳ Ｐゴシック"/>
              <a:cs typeface="Calibri"/>
            </a:endParaRPr>
          </a:p>
        </p:txBody>
      </p:sp>
    </p:spTree>
    <p:extLst>
      <p:ext uri="{BB962C8B-B14F-4D97-AF65-F5344CB8AC3E}">
        <p14:creationId xmlns:p14="http://schemas.microsoft.com/office/powerpoint/2010/main" val="47207895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7">
            <a:extLst>
              <a:ext uri="{FF2B5EF4-FFF2-40B4-BE49-F238E27FC236}">
                <a16:creationId xmlns:a16="http://schemas.microsoft.com/office/drawing/2014/main" id="{DEE6278F-F4D1-3043-9D6B-0BB164AB27CC}"/>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DB31DBE0-513D-C444-8A69-43B19972F1C4}" type="slidenum">
              <a:rPr lang="en-US" altLang="en-US"/>
              <a:pPr>
                <a:spcBef>
                  <a:spcPct val="0"/>
                </a:spcBef>
              </a:pPr>
              <a:t>28</a:t>
            </a:fld>
            <a:endParaRPr lang="en-US" altLang="en-US" dirty="0"/>
          </a:p>
        </p:txBody>
      </p:sp>
      <p:sp>
        <p:nvSpPr>
          <p:cNvPr id="71682" name="Rectangle 2">
            <a:extLst>
              <a:ext uri="{FF2B5EF4-FFF2-40B4-BE49-F238E27FC236}">
                <a16:creationId xmlns:a16="http://schemas.microsoft.com/office/drawing/2014/main" id="{6EAF81FE-8BD7-004F-8C0F-1055EF435A01}"/>
              </a:ext>
            </a:extLst>
          </p:cNvPr>
          <p:cNvSpPr>
            <a:spLocks noGrp="1" noRot="1" noChangeAspect="1" noChangeArrowheads="1" noTextEdit="1"/>
          </p:cNvSpPr>
          <p:nvPr>
            <p:ph type="sldImg"/>
          </p:nvPr>
        </p:nvSpPr>
        <p:spPr>
          <a:xfrm>
            <a:off x="2363788" y="546100"/>
            <a:ext cx="4879975" cy="2746375"/>
          </a:xfrm>
          <a:ln/>
        </p:spPr>
      </p:sp>
      <p:sp>
        <p:nvSpPr>
          <p:cNvPr id="769027" name="Rectangle 3">
            <a:extLst>
              <a:ext uri="{FF2B5EF4-FFF2-40B4-BE49-F238E27FC236}">
                <a16:creationId xmlns:a16="http://schemas.microsoft.com/office/drawing/2014/main" id="{80D1A442-12CD-9345-B769-24E28D162067}"/>
              </a:ext>
            </a:extLst>
          </p:cNvPr>
          <p:cNvSpPr>
            <a:spLocks noGrp="1" noChangeArrowheads="1"/>
          </p:cNvSpPr>
          <p:nvPr>
            <p:ph type="body" idx="1"/>
          </p:nvPr>
        </p:nvSpPr>
        <p:spPr/>
        <p:txBody>
          <a:bodyPr/>
          <a:lstStyle/>
          <a:p>
            <a:pPr eaLnBrk="1" hangingPunct="1">
              <a:defRPr/>
            </a:pPr>
            <a:r>
              <a:rPr lang="en-US" dirty="0">
                <a:ea typeface="ＭＳ Ｐゴシック"/>
                <a:cs typeface="+mn-cs"/>
              </a:rPr>
              <a:t>Transistors are temperature sensitive, increasing its temperature can reduce its mobility and its threshold voltage.</a:t>
            </a:r>
            <a:endParaRPr lang="en-US" dirty="0">
              <a:ea typeface="ＭＳ Ｐゴシック"/>
              <a:cs typeface="Calibri"/>
            </a:endParaRPr>
          </a:p>
          <a:p>
            <a:pPr eaLnBrk="1" hangingPunct="1">
              <a:defRPr/>
            </a:pPr>
            <a:endParaRPr lang="en-US" dirty="0">
              <a:ea typeface="ＭＳ Ｐゴシック"/>
              <a:cs typeface="+mn-cs"/>
            </a:endParaRPr>
          </a:p>
          <a:p>
            <a:pPr eaLnBrk="1" hangingPunct="1">
              <a:defRPr/>
            </a:pPr>
            <a:r>
              <a:rPr lang="en-US" dirty="0">
                <a:ea typeface="ＭＳ Ｐゴシック"/>
                <a:cs typeface="+mn-cs"/>
              </a:rPr>
              <a:t>When transistor is ON, </a:t>
            </a:r>
            <a:r>
              <a:rPr lang="en-US" sz="1200" kern="1200" dirty="0">
                <a:solidFill>
                  <a:schemeClr val="tx1"/>
                </a:solidFill>
                <a:latin typeface="+mn-lt"/>
                <a:ea typeface="ＭＳ Ｐゴシック"/>
                <a:cs typeface="Calibri"/>
              </a:rPr>
              <a:t>the current</a:t>
            </a:r>
            <a:r>
              <a:rPr lang="en-US" dirty="0">
                <a:ea typeface="ＭＳ Ｐゴシック"/>
                <a:cs typeface="+mn-cs"/>
              </a:rPr>
              <a:t> decreases with temperature.</a:t>
            </a:r>
          </a:p>
          <a:p>
            <a:pPr eaLnBrk="1" hangingPunct="1">
              <a:defRPr/>
            </a:pPr>
            <a:endParaRPr lang="en-US" dirty="0">
              <a:ea typeface="ＭＳ Ｐゴシック"/>
              <a:cs typeface="Calibri"/>
            </a:endParaRPr>
          </a:p>
          <a:p>
            <a:pPr eaLnBrk="1" hangingPunct="1">
              <a:defRPr/>
            </a:pPr>
            <a:r>
              <a:rPr lang="en-US" dirty="0">
                <a:ea typeface="ＭＳ Ｐゴシック"/>
                <a:cs typeface="+mn-cs"/>
              </a:rPr>
              <a:t>When transistor is OFF, its current increases with temperature.</a:t>
            </a:r>
            <a:endParaRPr lang="en-US" dirty="0">
              <a:ea typeface="ＭＳ Ｐゴシック"/>
              <a:cs typeface="Calibri"/>
            </a:endParaRPr>
          </a:p>
          <a:p>
            <a:pPr eaLnBrk="1" hangingPunct="1">
              <a:defRPr/>
            </a:pPr>
            <a:endParaRPr lang="en-US" dirty="0">
              <a:ea typeface="ＭＳ Ｐゴシック"/>
              <a:cs typeface="Calibri"/>
            </a:endParaRPr>
          </a:p>
        </p:txBody>
      </p:sp>
    </p:spTree>
    <p:extLst>
      <p:ext uri="{BB962C8B-B14F-4D97-AF65-F5344CB8AC3E}">
        <p14:creationId xmlns:p14="http://schemas.microsoft.com/office/powerpoint/2010/main" val="224299715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7">
            <a:extLst>
              <a:ext uri="{FF2B5EF4-FFF2-40B4-BE49-F238E27FC236}">
                <a16:creationId xmlns:a16="http://schemas.microsoft.com/office/drawing/2014/main" id="{D50C0FFC-FA39-B548-B484-7D0CD8037EB9}"/>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9516933E-AE60-DB4B-882A-0989D5D404FE}" type="slidenum">
              <a:rPr lang="en-US" altLang="en-US"/>
              <a:pPr>
                <a:spcBef>
                  <a:spcPct val="0"/>
                </a:spcBef>
              </a:pPr>
              <a:t>29</a:t>
            </a:fld>
            <a:endParaRPr lang="en-US" altLang="en-US" dirty="0"/>
          </a:p>
        </p:txBody>
      </p:sp>
      <p:sp>
        <p:nvSpPr>
          <p:cNvPr id="73730" name="Rectangle 2">
            <a:extLst>
              <a:ext uri="{FF2B5EF4-FFF2-40B4-BE49-F238E27FC236}">
                <a16:creationId xmlns:a16="http://schemas.microsoft.com/office/drawing/2014/main" id="{09E87B15-C8AD-564F-9066-B85E66D9CA14}"/>
              </a:ext>
            </a:extLst>
          </p:cNvPr>
          <p:cNvSpPr>
            <a:spLocks noGrp="1" noRot="1" noChangeAspect="1" noChangeArrowheads="1" noTextEdit="1"/>
          </p:cNvSpPr>
          <p:nvPr>
            <p:ph type="sldImg"/>
          </p:nvPr>
        </p:nvSpPr>
        <p:spPr>
          <a:xfrm>
            <a:off x="2363788" y="546100"/>
            <a:ext cx="4879975" cy="2746375"/>
          </a:xfrm>
          <a:ln/>
        </p:spPr>
      </p:sp>
      <p:sp>
        <p:nvSpPr>
          <p:cNvPr id="770051" name="Rectangle 3">
            <a:extLst>
              <a:ext uri="{FF2B5EF4-FFF2-40B4-BE49-F238E27FC236}">
                <a16:creationId xmlns:a16="http://schemas.microsoft.com/office/drawing/2014/main" id="{45B0D941-A2FD-C846-9079-D9393DA99D72}"/>
              </a:ext>
            </a:extLst>
          </p:cNvPr>
          <p:cNvSpPr>
            <a:spLocks noGrp="1" noChangeArrowheads="1"/>
          </p:cNvSpPr>
          <p:nvPr>
            <p:ph type="body" idx="1"/>
          </p:nvPr>
        </p:nvSpPr>
        <p:spPr/>
        <p:txBody>
          <a:bodyPr/>
          <a:lstStyle/>
          <a:p>
            <a:pPr eaLnBrk="1" hangingPunct="1">
              <a:defRPr/>
            </a:pPr>
            <a:endParaRPr lang="en-US" dirty="0">
              <a:ea typeface="ＭＳ Ｐゴシック"/>
              <a:cs typeface="Calibri"/>
            </a:endParaRPr>
          </a:p>
        </p:txBody>
      </p:sp>
    </p:spTree>
    <p:extLst>
      <p:ext uri="{BB962C8B-B14F-4D97-AF65-F5344CB8AC3E}">
        <p14:creationId xmlns:p14="http://schemas.microsoft.com/office/powerpoint/2010/main" val="38006288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a:extLst>
              <a:ext uri="{FF2B5EF4-FFF2-40B4-BE49-F238E27FC236}">
                <a16:creationId xmlns:a16="http://schemas.microsoft.com/office/drawing/2014/main" id="{333B9D7B-C739-6145-BAB5-BB140C437507}"/>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E92BA57C-72BD-2549-A1D7-CDDF2499959C}" type="slidenum">
              <a:rPr lang="en-US" altLang="en-US"/>
              <a:pPr>
                <a:spcBef>
                  <a:spcPct val="0"/>
                </a:spcBef>
              </a:pPr>
              <a:t>3</a:t>
            </a:fld>
            <a:endParaRPr lang="en-US" altLang="en-US" dirty="0"/>
          </a:p>
        </p:txBody>
      </p:sp>
      <p:sp>
        <p:nvSpPr>
          <p:cNvPr id="20482" name="Rectangle 2">
            <a:extLst>
              <a:ext uri="{FF2B5EF4-FFF2-40B4-BE49-F238E27FC236}">
                <a16:creationId xmlns:a16="http://schemas.microsoft.com/office/drawing/2014/main" id="{1ADE7EE6-049D-054E-84FC-002213725E9B}"/>
              </a:ext>
            </a:extLst>
          </p:cNvPr>
          <p:cNvSpPr>
            <a:spLocks noGrp="1" noRot="1" noChangeAspect="1" noChangeArrowheads="1" noTextEdit="1"/>
          </p:cNvSpPr>
          <p:nvPr>
            <p:ph type="sldImg"/>
          </p:nvPr>
        </p:nvSpPr>
        <p:spPr>
          <a:xfrm>
            <a:off x="2363788" y="546100"/>
            <a:ext cx="4879975" cy="2746375"/>
          </a:xfrm>
          <a:ln/>
        </p:spPr>
      </p:sp>
      <p:sp>
        <p:nvSpPr>
          <p:cNvPr id="748547" name="Rectangle 3">
            <a:extLst>
              <a:ext uri="{FF2B5EF4-FFF2-40B4-BE49-F238E27FC236}">
                <a16:creationId xmlns:a16="http://schemas.microsoft.com/office/drawing/2014/main" id="{22D9FDF0-4896-394E-8E23-14194B7C58FF}"/>
              </a:ext>
            </a:extLst>
          </p:cNvPr>
          <p:cNvSpPr>
            <a:spLocks noGrp="1" noChangeArrowheads="1"/>
          </p:cNvSpPr>
          <p:nvPr>
            <p:ph type="body" idx="1"/>
          </p:nvPr>
        </p:nvSpPr>
        <p:spPr/>
        <p:txBody>
          <a:bodyPr/>
          <a:lstStyle/>
          <a:p>
            <a:pPr eaLnBrk="1" hangingPunct="1">
              <a:defRPr/>
            </a:pPr>
            <a:endParaRPr lang="en-US" dirty="0">
              <a:cs typeface="+mn-cs"/>
            </a:endParaRPr>
          </a:p>
        </p:txBody>
      </p:sp>
    </p:spTree>
    <p:extLst>
      <p:ext uri="{BB962C8B-B14F-4D97-AF65-F5344CB8AC3E}">
        <p14:creationId xmlns:p14="http://schemas.microsoft.com/office/powerpoint/2010/main" val="393421933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7">
            <a:extLst>
              <a:ext uri="{FF2B5EF4-FFF2-40B4-BE49-F238E27FC236}">
                <a16:creationId xmlns:a16="http://schemas.microsoft.com/office/drawing/2014/main" id="{1B941E0D-0EE0-5845-AD5E-8E4CA0763558}"/>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012B4E33-0C75-B444-A0FC-657E5015965C}" type="slidenum">
              <a:rPr lang="en-US" altLang="en-US"/>
              <a:pPr>
                <a:spcBef>
                  <a:spcPct val="0"/>
                </a:spcBef>
              </a:pPr>
              <a:t>30</a:t>
            </a:fld>
            <a:endParaRPr lang="en-US" altLang="en-US" dirty="0"/>
          </a:p>
        </p:txBody>
      </p:sp>
      <p:sp>
        <p:nvSpPr>
          <p:cNvPr id="75778" name="Rectangle 2">
            <a:extLst>
              <a:ext uri="{FF2B5EF4-FFF2-40B4-BE49-F238E27FC236}">
                <a16:creationId xmlns:a16="http://schemas.microsoft.com/office/drawing/2014/main" id="{233375CF-CE3E-8A4B-BAFD-2DB53ACC0C50}"/>
              </a:ext>
            </a:extLst>
          </p:cNvPr>
          <p:cNvSpPr>
            <a:spLocks noGrp="1" noRot="1" noChangeAspect="1" noChangeArrowheads="1" noTextEdit="1"/>
          </p:cNvSpPr>
          <p:nvPr>
            <p:ph type="sldImg"/>
          </p:nvPr>
        </p:nvSpPr>
        <p:spPr>
          <a:xfrm>
            <a:off x="2363788" y="546100"/>
            <a:ext cx="4879975" cy="2746375"/>
          </a:xfrm>
          <a:ln/>
        </p:spPr>
      </p:sp>
      <p:sp>
        <p:nvSpPr>
          <p:cNvPr id="772099" name="Rectangle 3">
            <a:extLst>
              <a:ext uri="{FF2B5EF4-FFF2-40B4-BE49-F238E27FC236}">
                <a16:creationId xmlns:a16="http://schemas.microsoft.com/office/drawing/2014/main" id="{F71FC343-AB20-C24A-9376-83A22C6C55CF}"/>
              </a:ext>
            </a:extLst>
          </p:cNvPr>
          <p:cNvSpPr>
            <a:spLocks noGrp="1" noChangeArrowheads="1"/>
          </p:cNvSpPr>
          <p:nvPr>
            <p:ph type="body" idx="1"/>
          </p:nvPr>
        </p:nvSpPr>
        <p:spPr/>
        <p:txBody>
          <a:bodyPr/>
          <a:lstStyle/>
          <a:p>
            <a:pPr eaLnBrk="1" hangingPunct="1">
              <a:defRPr/>
            </a:pPr>
            <a:r>
              <a:rPr lang="en-US" dirty="0">
                <a:ea typeface="ＭＳ Ｐゴシック"/>
                <a:cs typeface="+mn-cs"/>
              </a:rPr>
              <a:t>Transistors have uncertainty in parameters such as Process (effective channel length, threshold voltage, or thickness of gate oxide of nMOS and </a:t>
            </a:r>
            <a:r>
              <a:rPr lang="en-US" dirty="0" err="1">
                <a:ea typeface="ＭＳ Ｐゴシック"/>
                <a:cs typeface="+mn-cs"/>
              </a:rPr>
              <a:t>pMOS</a:t>
            </a:r>
            <a:r>
              <a:rPr lang="en-US" dirty="0">
                <a:ea typeface="ＭＳ Ｐゴシック"/>
                <a:cs typeface="+mn-cs"/>
              </a:rPr>
              <a:t>) These parameters vary around typical (T) values.</a:t>
            </a:r>
          </a:p>
          <a:p>
            <a:pPr eaLnBrk="1" hangingPunct="1">
              <a:defRPr/>
            </a:pPr>
            <a:endParaRPr lang="en-US" dirty="0">
              <a:ea typeface="ＭＳ Ｐゴシック"/>
              <a:cs typeface="Calibri"/>
            </a:endParaRPr>
          </a:p>
          <a:p>
            <a:pPr eaLnBrk="1" hangingPunct="1">
              <a:defRPr/>
            </a:pPr>
            <a:r>
              <a:rPr lang="en-US" dirty="0">
                <a:ea typeface="ＭＳ Ｐゴシック"/>
                <a:cs typeface="+mn-cs"/>
              </a:rPr>
              <a:t>The parameters for a fast transistor are short effective channel length, low threshold voltage and thin thickness of the gate oxide. The opposite will give a slow transistor.</a:t>
            </a:r>
            <a:endParaRPr lang="en-US" dirty="0">
              <a:ea typeface="ＭＳ Ｐゴシック"/>
              <a:cs typeface="Calibri"/>
            </a:endParaRPr>
          </a:p>
          <a:p>
            <a:pPr eaLnBrk="1" hangingPunct="1">
              <a:defRPr/>
            </a:pPr>
            <a:endParaRPr lang="en-US" dirty="0">
              <a:ea typeface="ＭＳ Ｐゴシック"/>
              <a:cs typeface="+mn-cs"/>
            </a:endParaRPr>
          </a:p>
          <a:p>
            <a:pPr eaLnBrk="1" hangingPunct="1">
              <a:defRPr/>
            </a:pPr>
            <a:endParaRPr lang="en-US" dirty="0">
              <a:cs typeface="Calibri"/>
            </a:endParaRPr>
          </a:p>
        </p:txBody>
      </p:sp>
    </p:spTree>
    <p:extLst>
      <p:ext uri="{BB962C8B-B14F-4D97-AF65-F5344CB8AC3E}">
        <p14:creationId xmlns:p14="http://schemas.microsoft.com/office/powerpoint/2010/main" val="54629149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7">
            <a:extLst>
              <a:ext uri="{FF2B5EF4-FFF2-40B4-BE49-F238E27FC236}">
                <a16:creationId xmlns:a16="http://schemas.microsoft.com/office/drawing/2014/main" id="{775FA074-5601-B04E-AC48-79E35FFEFF9E}"/>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BEBC7BED-9062-C548-82A7-6490958527B8}" type="slidenum">
              <a:rPr lang="en-US" altLang="en-US"/>
              <a:pPr>
                <a:spcBef>
                  <a:spcPct val="0"/>
                </a:spcBef>
              </a:pPr>
              <a:t>31</a:t>
            </a:fld>
            <a:endParaRPr lang="en-US" altLang="en-US" dirty="0"/>
          </a:p>
        </p:txBody>
      </p:sp>
      <p:sp>
        <p:nvSpPr>
          <p:cNvPr id="77826" name="Rectangle 2">
            <a:extLst>
              <a:ext uri="{FF2B5EF4-FFF2-40B4-BE49-F238E27FC236}">
                <a16:creationId xmlns:a16="http://schemas.microsoft.com/office/drawing/2014/main" id="{FA5B3C5A-9146-2C43-9D37-C20B5A1246C8}"/>
              </a:ext>
            </a:extLst>
          </p:cNvPr>
          <p:cNvSpPr>
            <a:spLocks noGrp="1" noRot="1" noChangeAspect="1" noChangeArrowheads="1" noTextEdit="1"/>
          </p:cNvSpPr>
          <p:nvPr>
            <p:ph type="sldImg"/>
          </p:nvPr>
        </p:nvSpPr>
        <p:spPr>
          <a:xfrm>
            <a:off x="2363788" y="546100"/>
            <a:ext cx="4879975" cy="2746375"/>
          </a:xfrm>
          <a:ln/>
        </p:spPr>
      </p:sp>
      <p:sp>
        <p:nvSpPr>
          <p:cNvPr id="774147" name="Rectangle 3">
            <a:extLst>
              <a:ext uri="{FF2B5EF4-FFF2-40B4-BE49-F238E27FC236}">
                <a16:creationId xmlns:a16="http://schemas.microsoft.com/office/drawing/2014/main" id="{D147B6CE-FB77-4248-9D5F-1F5745D59E9A}"/>
              </a:ext>
            </a:extLst>
          </p:cNvPr>
          <p:cNvSpPr>
            <a:spLocks noGrp="1" noChangeArrowheads="1"/>
          </p:cNvSpPr>
          <p:nvPr>
            <p:ph type="body" idx="1"/>
          </p:nvPr>
        </p:nvSpPr>
        <p:spPr/>
        <p:txBody>
          <a:bodyPr/>
          <a:lstStyle/>
          <a:p>
            <a:pPr eaLnBrk="1" hangingPunct="1">
              <a:defRPr/>
            </a:pPr>
            <a:r>
              <a:rPr lang="en-US" dirty="0">
                <a:ea typeface="ＭＳ Ｐゴシック"/>
                <a:cs typeface="+mn-cs"/>
              </a:rPr>
              <a:t>There is also a variation because of the environment. Sources of environmental variation are </a:t>
            </a:r>
            <a:r>
              <a:rPr lang="en-US" dirty="0" err="1">
                <a:ea typeface="ＭＳ Ｐゴシック"/>
                <a:cs typeface="+mn-cs"/>
              </a:rPr>
              <a:t>Vdd</a:t>
            </a:r>
            <a:r>
              <a:rPr lang="en-US" dirty="0">
                <a:ea typeface="ＭＳ Ｐゴシック"/>
                <a:cs typeface="+mn-cs"/>
              </a:rPr>
              <a:t> and temperature.</a:t>
            </a:r>
          </a:p>
          <a:p>
            <a:pPr eaLnBrk="1" hangingPunct="1">
              <a:defRPr/>
            </a:pPr>
            <a:endParaRPr lang="en-US" dirty="0">
              <a:ea typeface="ＭＳ Ｐゴシック"/>
              <a:cs typeface="+mn-cs"/>
            </a:endParaRPr>
          </a:p>
          <a:p>
            <a:pPr eaLnBrk="1" hangingPunct="1">
              <a:defRPr/>
            </a:pPr>
            <a:endParaRPr lang="en-US" dirty="0">
              <a:cs typeface="Calibri"/>
            </a:endParaRPr>
          </a:p>
          <a:p>
            <a:pPr eaLnBrk="1" hangingPunct="1">
              <a:defRPr/>
            </a:pPr>
            <a:endParaRPr lang="en-US" dirty="0">
              <a:cs typeface="Calibri"/>
            </a:endParaRPr>
          </a:p>
          <a:p>
            <a:pPr eaLnBrk="1" hangingPunct="1">
              <a:defRPr/>
            </a:pPr>
            <a:endParaRPr lang="en-US" dirty="0">
              <a:cs typeface="Calibri"/>
            </a:endParaRPr>
          </a:p>
        </p:txBody>
      </p:sp>
    </p:spTree>
    <p:extLst>
      <p:ext uri="{BB962C8B-B14F-4D97-AF65-F5344CB8AC3E}">
        <p14:creationId xmlns:p14="http://schemas.microsoft.com/office/powerpoint/2010/main" val="391878755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7">
            <a:extLst>
              <a:ext uri="{FF2B5EF4-FFF2-40B4-BE49-F238E27FC236}">
                <a16:creationId xmlns:a16="http://schemas.microsoft.com/office/drawing/2014/main" id="{2E4F94E9-3E26-9344-97C4-25A18E38878B}"/>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7D0B4E21-F447-9D43-9A2B-F57C0ECB67C6}" type="slidenum">
              <a:rPr lang="en-US" altLang="en-US"/>
              <a:pPr>
                <a:spcBef>
                  <a:spcPct val="0"/>
                </a:spcBef>
              </a:pPr>
              <a:t>32</a:t>
            </a:fld>
            <a:endParaRPr lang="en-US" altLang="en-US" dirty="0"/>
          </a:p>
        </p:txBody>
      </p:sp>
      <p:sp>
        <p:nvSpPr>
          <p:cNvPr id="79874" name="Rectangle 2">
            <a:extLst>
              <a:ext uri="{FF2B5EF4-FFF2-40B4-BE49-F238E27FC236}">
                <a16:creationId xmlns:a16="http://schemas.microsoft.com/office/drawing/2014/main" id="{AFC859B7-A7ED-6F45-98A1-41F820E7ECA3}"/>
              </a:ext>
            </a:extLst>
          </p:cNvPr>
          <p:cNvSpPr>
            <a:spLocks noGrp="1" noRot="1" noChangeAspect="1" noChangeArrowheads="1" noTextEdit="1"/>
          </p:cNvSpPr>
          <p:nvPr>
            <p:ph type="sldImg"/>
          </p:nvPr>
        </p:nvSpPr>
        <p:spPr>
          <a:xfrm>
            <a:off x="2363788" y="546100"/>
            <a:ext cx="4879975" cy="2746375"/>
          </a:xfrm>
          <a:ln/>
        </p:spPr>
      </p:sp>
      <p:sp>
        <p:nvSpPr>
          <p:cNvPr id="775171" name="Rectangle 3">
            <a:extLst>
              <a:ext uri="{FF2B5EF4-FFF2-40B4-BE49-F238E27FC236}">
                <a16:creationId xmlns:a16="http://schemas.microsoft.com/office/drawing/2014/main" id="{6F945788-8943-5B49-AC6D-7A3875E8D019}"/>
              </a:ext>
            </a:extLst>
          </p:cNvPr>
          <p:cNvSpPr>
            <a:spLocks noGrp="1" noChangeArrowheads="1"/>
          </p:cNvSpPr>
          <p:nvPr>
            <p:ph type="body" idx="1"/>
          </p:nvPr>
        </p:nvSpPr>
        <p:spPr/>
        <p:txBody>
          <a:bodyPr/>
          <a:lstStyle/>
          <a:p>
            <a:pPr algn="l" rtl="0" fontAlgn="base"/>
            <a:r>
              <a:rPr lang="en-GB" sz="1800" b="0" i="0" dirty="0">
                <a:solidFill>
                  <a:srgbClr val="000000"/>
                </a:solidFill>
                <a:effectLst/>
                <a:latin typeface="Calibri" panose="020F0502020204030204" pitchFamily="34" charset="0"/>
              </a:rPr>
              <a:t>Process corners describe worst case variation that helps us to know whether a design will work for any variation of the corners.  </a:t>
            </a:r>
            <a:endParaRPr lang="en-GB" b="0" i="0" dirty="0">
              <a:solidFill>
                <a:srgbClr val="000000"/>
              </a:solidFill>
              <a:effectLst/>
              <a:latin typeface="Segoe UI" panose="020B0502040204020203" pitchFamily="34" charset="0"/>
            </a:endParaRPr>
          </a:p>
          <a:p>
            <a:pPr algn="l" rtl="0" fontAlgn="base"/>
            <a:endParaRPr lang="en-GB" sz="1800" b="0" i="0" dirty="0">
              <a:solidFill>
                <a:srgbClr val="000000"/>
              </a:solidFill>
              <a:effectLst/>
              <a:latin typeface="Calibri" panose="020F0502020204030204" pitchFamily="34" charset="0"/>
            </a:endParaRPr>
          </a:p>
          <a:p>
            <a:pPr algn="l" rtl="0" fontAlgn="base"/>
            <a:r>
              <a:rPr lang="en-GB" sz="1800" b="0" i="0" dirty="0">
                <a:solidFill>
                  <a:srgbClr val="000000"/>
                </a:solidFill>
                <a:effectLst/>
                <a:latin typeface="Calibri" panose="020F0502020204030204" pitchFamily="34" charset="0"/>
              </a:rPr>
              <a:t>The corners are described with four letters, T for typical, F for fast, and S for slow. And these are assigned to each of the parameter of our transistor as:  </a:t>
            </a:r>
            <a:endParaRPr lang="en-GB" b="0" i="0" dirty="0">
              <a:solidFill>
                <a:srgbClr val="000000"/>
              </a:solidFill>
              <a:effectLst/>
              <a:latin typeface="Segoe UI" panose="020B0502040204020203" pitchFamily="34" charset="0"/>
            </a:endParaRPr>
          </a:p>
          <a:p>
            <a:pPr algn="l" rtl="0" fontAlgn="base"/>
            <a:r>
              <a:rPr lang="en-GB" sz="1800" b="0" i="0" dirty="0" err="1">
                <a:solidFill>
                  <a:srgbClr val="000000"/>
                </a:solidFill>
                <a:effectLst/>
                <a:latin typeface="Calibri" panose="020F0502020204030204" pitchFamily="34" charset="0"/>
              </a:rPr>
              <a:t>nMOS</a:t>
            </a:r>
            <a:r>
              <a:rPr lang="en-GB" sz="1800" b="0" i="0" dirty="0">
                <a:solidFill>
                  <a:srgbClr val="000000"/>
                </a:solidFill>
                <a:effectLst/>
                <a:latin typeface="Calibri" panose="020F0502020204030204" pitchFamily="34" charset="0"/>
              </a:rPr>
              <a:t> or </a:t>
            </a:r>
            <a:r>
              <a:rPr lang="en-GB" sz="1800" b="0" i="0" dirty="0" err="1">
                <a:solidFill>
                  <a:srgbClr val="000000"/>
                </a:solidFill>
                <a:effectLst/>
                <a:latin typeface="Calibri" panose="020F0502020204030204" pitchFamily="34" charset="0"/>
              </a:rPr>
              <a:t>pMOS</a:t>
            </a:r>
            <a:r>
              <a:rPr lang="en-GB" sz="1800" b="0" i="0" dirty="0">
                <a:solidFill>
                  <a:srgbClr val="000000"/>
                </a:solidFill>
                <a:effectLst/>
                <a:latin typeface="Calibri" panose="020F0502020204030204" pitchFamily="34" charset="0"/>
              </a:rPr>
              <a:t> speed, voltage, and temperature.</a:t>
            </a:r>
            <a:endParaRPr lang="en-GB" b="0" i="0" dirty="0">
              <a:solidFill>
                <a:srgbClr val="000000"/>
              </a:solidFill>
              <a:effectLst/>
              <a:latin typeface="Segoe UI" panose="020B0502040204020203" pitchFamily="34" charset="0"/>
            </a:endParaRPr>
          </a:p>
        </p:txBody>
      </p:sp>
    </p:spTree>
    <p:extLst>
      <p:ext uri="{BB962C8B-B14F-4D97-AF65-F5344CB8AC3E}">
        <p14:creationId xmlns:p14="http://schemas.microsoft.com/office/powerpoint/2010/main" val="321966060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7">
            <a:extLst>
              <a:ext uri="{FF2B5EF4-FFF2-40B4-BE49-F238E27FC236}">
                <a16:creationId xmlns:a16="http://schemas.microsoft.com/office/drawing/2014/main" id="{9369B865-D643-8E43-BF3B-F9F549432F0D}"/>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B92EA44B-6002-9448-AD10-DFF2FF438819}" type="slidenum">
              <a:rPr lang="en-US" altLang="en-US"/>
              <a:pPr>
                <a:spcBef>
                  <a:spcPct val="0"/>
                </a:spcBef>
              </a:pPr>
              <a:t>33</a:t>
            </a:fld>
            <a:endParaRPr lang="en-US" altLang="en-US" dirty="0"/>
          </a:p>
        </p:txBody>
      </p:sp>
      <p:sp>
        <p:nvSpPr>
          <p:cNvPr id="81922" name="Rectangle 2">
            <a:extLst>
              <a:ext uri="{FF2B5EF4-FFF2-40B4-BE49-F238E27FC236}">
                <a16:creationId xmlns:a16="http://schemas.microsoft.com/office/drawing/2014/main" id="{AA49779B-CEDC-2E49-B1D3-06B3CF308556}"/>
              </a:ext>
            </a:extLst>
          </p:cNvPr>
          <p:cNvSpPr>
            <a:spLocks noGrp="1" noRot="1" noChangeAspect="1" noChangeArrowheads="1" noTextEdit="1"/>
          </p:cNvSpPr>
          <p:nvPr>
            <p:ph type="sldImg"/>
          </p:nvPr>
        </p:nvSpPr>
        <p:spPr>
          <a:xfrm>
            <a:off x="2363788" y="546100"/>
            <a:ext cx="4881562" cy="2746375"/>
          </a:xfrm>
          <a:ln/>
        </p:spPr>
      </p:sp>
      <p:sp>
        <p:nvSpPr>
          <p:cNvPr id="777219" name="Rectangle 3">
            <a:extLst>
              <a:ext uri="{FF2B5EF4-FFF2-40B4-BE49-F238E27FC236}">
                <a16:creationId xmlns:a16="http://schemas.microsoft.com/office/drawing/2014/main" id="{073578CC-B096-8D49-97A8-F46D0CF10265}"/>
              </a:ext>
            </a:extLst>
          </p:cNvPr>
          <p:cNvSpPr>
            <a:spLocks noGrp="1" noChangeArrowheads="1"/>
          </p:cNvSpPr>
          <p:nvPr>
            <p:ph type="body" idx="1"/>
          </p:nvPr>
        </p:nvSpPr>
        <p:spPr/>
        <p:txBody>
          <a:bodyPr/>
          <a:lstStyle/>
          <a:p>
            <a:pPr eaLnBrk="1" hangingPunct="1">
              <a:defRPr/>
            </a:pPr>
            <a:endParaRPr lang="en-US" dirty="0">
              <a:cs typeface="+mn-cs"/>
            </a:endParaRPr>
          </a:p>
        </p:txBody>
      </p:sp>
    </p:spTree>
    <p:extLst>
      <p:ext uri="{BB962C8B-B14F-4D97-AF65-F5344CB8AC3E}">
        <p14:creationId xmlns:p14="http://schemas.microsoft.com/office/powerpoint/2010/main" val="5856442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a:extLst>
              <a:ext uri="{FF2B5EF4-FFF2-40B4-BE49-F238E27FC236}">
                <a16:creationId xmlns:a16="http://schemas.microsoft.com/office/drawing/2014/main" id="{561D961D-362E-554B-9E84-C208EE6ED2F3}"/>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462585C3-D813-9E4D-A179-9F59D0DC08FB}" type="slidenum">
              <a:rPr lang="en-US" altLang="en-US"/>
              <a:pPr>
                <a:spcBef>
                  <a:spcPct val="0"/>
                </a:spcBef>
              </a:pPr>
              <a:t>4</a:t>
            </a:fld>
            <a:endParaRPr lang="en-US" altLang="en-US" dirty="0"/>
          </a:p>
        </p:txBody>
      </p:sp>
      <p:sp>
        <p:nvSpPr>
          <p:cNvPr id="22530" name="Rectangle 2">
            <a:extLst>
              <a:ext uri="{FF2B5EF4-FFF2-40B4-BE49-F238E27FC236}">
                <a16:creationId xmlns:a16="http://schemas.microsoft.com/office/drawing/2014/main" id="{5F61ECF6-BC4D-6B46-9636-B6CDD73FE5D1}"/>
              </a:ext>
            </a:extLst>
          </p:cNvPr>
          <p:cNvSpPr>
            <a:spLocks noGrp="1" noRot="1" noChangeAspect="1" noChangeArrowheads="1" noTextEdit="1"/>
          </p:cNvSpPr>
          <p:nvPr>
            <p:ph type="sldImg"/>
          </p:nvPr>
        </p:nvSpPr>
        <p:spPr>
          <a:xfrm>
            <a:off x="2363788" y="546100"/>
            <a:ext cx="4879975" cy="2746375"/>
          </a:xfrm>
          <a:ln/>
        </p:spPr>
      </p:sp>
      <p:sp>
        <p:nvSpPr>
          <p:cNvPr id="749571" name="Rectangle 3">
            <a:extLst>
              <a:ext uri="{FF2B5EF4-FFF2-40B4-BE49-F238E27FC236}">
                <a16:creationId xmlns:a16="http://schemas.microsoft.com/office/drawing/2014/main" id="{5F3EC02A-3EF6-A347-84C0-1B29445378B9}"/>
              </a:ext>
            </a:extLst>
          </p:cNvPr>
          <p:cNvSpPr>
            <a:spLocks noGrp="1" noChangeArrowheads="1"/>
          </p:cNvSpPr>
          <p:nvPr>
            <p:ph type="body" idx="1"/>
          </p:nvPr>
        </p:nvSpPr>
        <p:spPr/>
        <p:txBody>
          <a:bodyPr/>
          <a:lstStyle/>
          <a:p>
            <a:pPr eaLnBrk="1" hangingPunct="1">
              <a:defRPr/>
            </a:pPr>
            <a:endParaRPr lang="en-US" dirty="0">
              <a:cs typeface="+mn-cs"/>
            </a:endParaRPr>
          </a:p>
        </p:txBody>
      </p:sp>
    </p:spTree>
    <p:extLst>
      <p:ext uri="{BB962C8B-B14F-4D97-AF65-F5344CB8AC3E}">
        <p14:creationId xmlns:p14="http://schemas.microsoft.com/office/powerpoint/2010/main" val="36838656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a:extLst>
              <a:ext uri="{FF2B5EF4-FFF2-40B4-BE49-F238E27FC236}">
                <a16:creationId xmlns:a16="http://schemas.microsoft.com/office/drawing/2014/main" id="{E4F610CD-B0B7-4741-A499-B4A90A1AF2E8}"/>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74BF0B2C-6895-DB4F-A03C-BE61715EE605}" type="slidenum">
              <a:rPr lang="en-US" altLang="en-US"/>
              <a:pPr>
                <a:spcBef>
                  <a:spcPct val="0"/>
                </a:spcBef>
              </a:pPr>
              <a:t>5</a:t>
            </a:fld>
            <a:endParaRPr lang="en-US" altLang="en-US" dirty="0"/>
          </a:p>
        </p:txBody>
      </p:sp>
      <p:sp>
        <p:nvSpPr>
          <p:cNvPr id="24578" name="Rectangle 2">
            <a:extLst>
              <a:ext uri="{FF2B5EF4-FFF2-40B4-BE49-F238E27FC236}">
                <a16:creationId xmlns:a16="http://schemas.microsoft.com/office/drawing/2014/main" id="{2FDE3D90-F03E-8140-BF35-103B14044CEC}"/>
              </a:ext>
            </a:extLst>
          </p:cNvPr>
          <p:cNvSpPr>
            <a:spLocks noGrp="1" noRot="1" noChangeAspect="1" noChangeArrowheads="1" noTextEdit="1"/>
          </p:cNvSpPr>
          <p:nvPr>
            <p:ph type="sldImg"/>
          </p:nvPr>
        </p:nvSpPr>
        <p:spPr>
          <a:xfrm>
            <a:off x="2363788" y="546100"/>
            <a:ext cx="4879975" cy="2746375"/>
          </a:xfrm>
          <a:ln/>
        </p:spPr>
      </p:sp>
      <p:sp>
        <p:nvSpPr>
          <p:cNvPr id="750595" name="Rectangle 3">
            <a:extLst>
              <a:ext uri="{FF2B5EF4-FFF2-40B4-BE49-F238E27FC236}">
                <a16:creationId xmlns:a16="http://schemas.microsoft.com/office/drawing/2014/main" id="{54297B65-7C9A-3542-8CCC-CEACA342E84B}"/>
              </a:ext>
            </a:extLst>
          </p:cNvPr>
          <p:cNvSpPr>
            <a:spLocks noGrp="1" noChangeArrowheads="1"/>
          </p:cNvSpPr>
          <p:nvPr>
            <p:ph type="body" idx="1"/>
          </p:nvPr>
        </p:nvSpPr>
        <p:spPr/>
        <p:txBody>
          <a:bodyPr/>
          <a:lstStyle/>
          <a:p>
            <a:pPr eaLnBrk="1" hangingPunct="1">
              <a:defRPr/>
            </a:pPr>
            <a:r>
              <a:rPr lang="en-US" dirty="0">
                <a:cs typeface="+mn-cs"/>
              </a:rPr>
              <a:t>Plot shows Simulated vs Ideal I-V characteristics of the </a:t>
            </a:r>
            <a:r>
              <a:rPr lang="en-US" dirty="0" err="1">
                <a:cs typeface="+mn-cs"/>
              </a:rPr>
              <a:t>nMOS</a:t>
            </a:r>
            <a:r>
              <a:rPr lang="en-US" dirty="0">
                <a:cs typeface="+mn-cs"/>
              </a:rPr>
              <a:t> transistor. This plot highlights the difference between the ideal and non-ideal transistor. In the plot, it can be seen that the velocity saturation and mobility degradation for the simulated model is lower than that of the ideal transistor.</a:t>
            </a:r>
          </a:p>
          <a:p>
            <a:pPr eaLnBrk="1" hangingPunct="1">
              <a:defRPr/>
            </a:pPr>
            <a:endParaRPr lang="en-US" dirty="0">
              <a:cs typeface="+mn-cs"/>
            </a:endParaRPr>
          </a:p>
        </p:txBody>
      </p:sp>
    </p:spTree>
    <p:extLst>
      <p:ext uri="{BB962C8B-B14F-4D97-AF65-F5344CB8AC3E}">
        <p14:creationId xmlns:p14="http://schemas.microsoft.com/office/powerpoint/2010/main" val="12382992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a:extLst>
              <a:ext uri="{FF2B5EF4-FFF2-40B4-BE49-F238E27FC236}">
                <a16:creationId xmlns:a16="http://schemas.microsoft.com/office/drawing/2014/main" id="{E6184DA0-2EC8-EB45-A4F0-4F04EA1D9895}"/>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1E3D044E-2DAA-534C-B63B-89C9492CB496}" type="slidenum">
              <a:rPr lang="en-US" altLang="en-US"/>
              <a:pPr>
                <a:spcBef>
                  <a:spcPct val="0"/>
                </a:spcBef>
              </a:pPr>
              <a:t>6</a:t>
            </a:fld>
            <a:endParaRPr lang="en-US" altLang="en-US" dirty="0"/>
          </a:p>
        </p:txBody>
      </p:sp>
      <p:sp>
        <p:nvSpPr>
          <p:cNvPr id="26626" name="Rectangle 2">
            <a:extLst>
              <a:ext uri="{FF2B5EF4-FFF2-40B4-BE49-F238E27FC236}">
                <a16:creationId xmlns:a16="http://schemas.microsoft.com/office/drawing/2014/main" id="{4CD7FBEA-3C8D-1D4C-8BE2-89318C16535F}"/>
              </a:ext>
            </a:extLst>
          </p:cNvPr>
          <p:cNvSpPr>
            <a:spLocks noGrp="1" noRot="1" noChangeAspect="1" noChangeArrowheads="1" noTextEdit="1"/>
          </p:cNvSpPr>
          <p:nvPr>
            <p:ph type="sldImg"/>
          </p:nvPr>
        </p:nvSpPr>
        <p:spPr>
          <a:xfrm>
            <a:off x="2363788" y="546100"/>
            <a:ext cx="4879975" cy="2746375"/>
          </a:xfrm>
          <a:ln/>
        </p:spPr>
      </p:sp>
      <p:sp>
        <p:nvSpPr>
          <p:cNvPr id="808963" name="Rectangle 3">
            <a:extLst>
              <a:ext uri="{FF2B5EF4-FFF2-40B4-BE49-F238E27FC236}">
                <a16:creationId xmlns:a16="http://schemas.microsoft.com/office/drawing/2014/main" id="{F9CDEAC6-3E58-8C4E-B685-2588B457010D}"/>
              </a:ext>
            </a:extLst>
          </p:cNvPr>
          <p:cNvSpPr>
            <a:spLocks noGrp="1" noChangeArrowheads="1"/>
          </p:cNvSpPr>
          <p:nvPr>
            <p:ph type="body" idx="1"/>
          </p:nvPr>
        </p:nvSpPr>
        <p:spPr/>
        <p:txBody>
          <a:bodyPr/>
          <a:lstStyle/>
          <a:p>
            <a:pPr eaLnBrk="1" hangingPunct="1">
              <a:defRPr/>
            </a:pPr>
            <a:r>
              <a:rPr lang="en-US" dirty="0">
                <a:ea typeface="ＭＳ Ｐゴシック"/>
                <a:cs typeface="+mn-cs"/>
              </a:rPr>
              <a:t>For the transistor to operate in saturation, the following conditions have to be met: </a:t>
            </a:r>
            <a:r>
              <a:rPr lang="en-US" sz="1200" dirty="0" err="1">
                <a:cs typeface="+mn-cs"/>
              </a:rPr>
              <a:t>V</a:t>
            </a:r>
            <a:r>
              <a:rPr lang="en-US" sz="1200" baseline="-25000" dirty="0" err="1">
                <a:cs typeface="+mn-cs"/>
              </a:rPr>
              <a:t>gs</a:t>
            </a:r>
            <a:r>
              <a:rPr lang="en-US" sz="1200" dirty="0">
                <a:cs typeface="+mn-cs"/>
              </a:rPr>
              <a:t> = </a:t>
            </a:r>
            <a:r>
              <a:rPr lang="en-US" sz="1200" dirty="0" err="1">
                <a:cs typeface="+mn-cs"/>
              </a:rPr>
              <a:t>V</a:t>
            </a:r>
            <a:r>
              <a:rPr lang="en-US" sz="1200" baseline="-25000" dirty="0" err="1">
                <a:cs typeface="+mn-cs"/>
              </a:rPr>
              <a:t>ds</a:t>
            </a:r>
            <a:r>
              <a:rPr lang="en-US" sz="1200" dirty="0">
                <a:cs typeface="+mn-cs"/>
              </a:rPr>
              <a:t> = V</a:t>
            </a:r>
            <a:r>
              <a:rPr lang="en-US" sz="1200" baseline="-25000" dirty="0">
                <a:cs typeface="+mn-cs"/>
              </a:rPr>
              <a:t>DD.</a:t>
            </a:r>
            <a:endParaRPr lang="en-US" dirty="0">
              <a:ea typeface="ＭＳ Ｐゴシック"/>
              <a:cs typeface="+mn-cs"/>
            </a:endParaRPr>
          </a:p>
          <a:p>
            <a:pPr eaLnBrk="1" hangingPunct="1">
              <a:defRPr/>
            </a:pPr>
            <a:endParaRPr lang="en-US" dirty="0">
              <a:ea typeface="ＭＳ Ｐゴシック"/>
              <a:cs typeface="+mn-cs"/>
            </a:endParaRPr>
          </a:p>
          <a:p>
            <a:pPr eaLnBrk="1" hangingPunct="1">
              <a:defRPr/>
            </a:pPr>
            <a:endParaRPr lang="en-US" dirty="0">
              <a:ea typeface="ＭＳ Ｐゴシック"/>
              <a:cs typeface="Calibri"/>
            </a:endParaRPr>
          </a:p>
          <a:p>
            <a:pPr eaLnBrk="1" hangingPunct="1">
              <a:defRPr/>
            </a:pPr>
            <a:r>
              <a:rPr lang="en-US" dirty="0">
                <a:ea typeface="ＭＳ Ｐゴシック"/>
                <a:cs typeface="+mn-cs"/>
              </a:rPr>
              <a:t>For the transistor to operate in cutoff, the following conditions have to be met: </a:t>
            </a:r>
            <a:r>
              <a:rPr lang="en-US" sz="1200" dirty="0" err="1">
                <a:cs typeface="+mn-cs"/>
              </a:rPr>
              <a:t>V</a:t>
            </a:r>
            <a:r>
              <a:rPr lang="en-US" sz="1200" baseline="-25000" dirty="0" err="1">
                <a:cs typeface="+mn-cs"/>
              </a:rPr>
              <a:t>gs</a:t>
            </a:r>
            <a:r>
              <a:rPr lang="en-US" sz="1200" dirty="0">
                <a:cs typeface="+mn-cs"/>
              </a:rPr>
              <a:t> = 0,  </a:t>
            </a:r>
            <a:r>
              <a:rPr lang="en-US" sz="1200" dirty="0" err="1">
                <a:cs typeface="+mn-cs"/>
              </a:rPr>
              <a:t>V</a:t>
            </a:r>
            <a:r>
              <a:rPr lang="en-US" sz="1200" baseline="-25000" dirty="0" err="1">
                <a:cs typeface="+mn-cs"/>
              </a:rPr>
              <a:t>ds</a:t>
            </a:r>
            <a:r>
              <a:rPr lang="en-US" sz="1200" dirty="0">
                <a:cs typeface="+mn-cs"/>
              </a:rPr>
              <a:t> = V</a:t>
            </a:r>
            <a:r>
              <a:rPr lang="en-US" sz="1200" baseline="-25000" dirty="0">
                <a:cs typeface="+mn-cs"/>
              </a:rPr>
              <a:t>DD.</a:t>
            </a:r>
            <a:endParaRPr lang="en-US" dirty="0">
              <a:ea typeface="ＭＳ Ｐゴシック"/>
              <a:cs typeface="+mn-cs"/>
            </a:endParaRPr>
          </a:p>
        </p:txBody>
      </p:sp>
    </p:spTree>
    <p:extLst>
      <p:ext uri="{BB962C8B-B14F-4D97-AF65-F5344CB8AC3E}">
        <p14:creationId xmlns:p14="http://schemas.microsoft.com/office/powerpoint/2010/main" val="24527907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a:extLst>
              <a:ext uri="{FF2B5EF4-FFF2-40B4-BE49-F238E27FC236}">
                <a16:creationId xmlns:a16="http://schemas.microsoft.com/office/drawing/2014/main" id="{836F0114-0E45-B94E-8E89-40F18E48CCAB}"/>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6F95E0A8-3972-834E-8517-BA5C61FDDD86}" type="slidenum">
              <a:rPr lang="en-US" altLang="en-US"/>
              <a:pPr>
                <a:spcBef>
                  <a:spcPct val="0"/>
                </a:spcBef>
              </a:pPr>
              <a:t>7</a:t>
            </a:fld>
            <a:endParaRPr lang="en-US" altLang="en-US" dirty="0"/>
          </a:p>
        </p:txBody>
      </p:sp>
      <p:sp>
        <p:nvSpPr>
          <p:cNvPr id="28674" name="Rectangle 2">
            <a:extLst>
              <a:ext uri="{FF2B5EF4-FFF2-40B4-BE49-F238E27FC236}">
                <a16:creationId xmlns:a16="http://schemas.microsoft.com/office/drawing/2014/main" id="{E31B1CD3-8CF4-B649-AFE6-37FDDBEE3719}"/>
              </a:ext>
            </a:extLst>
          </p:cNvPr>
          <p:cNvSpPr>
            <a:spLocks noGrp="1" noRot="1" noChangeAspect="1" noChangeArrowheads="1" noTextEdit="1"/>
          </p:cNvSpPr>
          <p:nvPr>
            <p:ph type="sldImg"/>
          </p:nvPr>
        </p:nvSpPr>
        <p:spPr>
          <a:xfrm>
            <a:off x="2363788" y="546100"/>
            <a:ext cx="4879975" cy="2746375"/>
          </a:xfrm>
          <a:ln/>
        </p:spPr>
      </p:sp>
      <p:sp>
        <p:nvSpPr>
          <p:cNvPr id="780291" name="Rectangle 3">
            <a:extLst>
              <a:ext uri="{FF2B5EF4-FFF2-40B4-BE49-F238E27FC236}">
                <a16:creationId xmlns:a16="http://schemas.microsoft.com/office/drawing/2014/main" id="{012ADD45-9AB0-0B4C-8522-1393E579BB56}"/>
              </a:ext>
            </a:extLst>
          </p:cNvPr>
          <p:cNvSpPr>
            <a:spLocks noGrp="1" noChangeArrowheads="1"/>
          </p:cNvSpPr>
          <p:nvPr>
            <p:ph type="body" idx="1"/>
          </p:nvPr>
        </p:nvSpPr>
        <p:spPr/>
        <p:txBody>
          <a:bodyPr/>
          <a:lstStyle/>
          <a:p>
            <a:pPr eaLnBrk="1" hangingPunct="1">
              <a:defRPr/>
            </a:pPr>
            <a:r>
              <a:rPr lang="en-US" dirty="0">
                <a:ea typeface="ＭＳ Ｐゴシック"/>
                <a:cs typeface="+mn-cs"/>
              </a:rPr>
              <a:t>There are two different types of electric field effects for our transistors.</a:t>
            </a:r>
          </a:p>
          <a:p>
            <a:pPr eaLnBrk="1" hangingPunct="1">
              <a:defRPr/>
            </a:pPr>
            <a:endParaRPr lang="en-US" dirty="0">
              <a:ea typeface="ＭＳ Ｐゴシック"/>
              <a:cs typeface="Calibri"/>
            </a:endParaRPr>
          </a:p>
          <a:p>
            <a:pPr eaLnBrk="1" hangingPunct="1">
              <a:defRPr/>
            </a:pPr>
            <a:r>
              <a:rPr lang="en-US" dirty="0">
                <a:ea typeface="ＭＳ Ｐゴシック"/>
                <a:cs typeface="+mn-cs"/>
              </a:rPr>
              <a:t>The first one is the vertical electrical field, which is equal to: </a:t>
            </a:r>
            <a:endParaRPr lang="en-US" dirty="0">
              <a:cs typeface="Calibri"/>
            </a:endParaRPr>
          </a:p>
          <a:p>
            <a:pPr marL="171450" indent="-171450" eaLnBrk="1" hangingPunct="1">
              <a:buFont typeface="Arial" panose="020B0604020202020204" pitchFamily="34" charset="0"/>
              <a:buChar char="•"/>
              <a:defRPr/>
            </a:pPr>
            <a:r>
              <a:rPr lang="en-US" dirty="0">
                <a:ea typeface="ＭＳ Ｐゴシック"/>
                <a:cs typeface="+mn-cs"/>
              </a:rPr>
              <a:t>Voltage from gate to source over the gate oxide thickness. This field attracts carriers into the channel. In long channel MOSFETs the charge in the channel is proportional to the vertical electric field.</a:t>
            </a:r>
            <a:endParaRPr lang="en-US" dirty="0">
              <a:ea typeface="ＭＳ Ｐゴシック"/>
              <a:cs typeface="Calibri"/>
            </a:endParaRPr>
          </a:p>
          <a:p>
            <a:pPr eaLnBrk="1" hangingPunct="1">
              <a:defRPr/>
            </a:pPr>
            <a:endParaRPr lang="en-US" dirty="0">
              <a:cs typeface="Calibri"/>
            </a:endParaRPr>
          </a:p>
          <a:p>
            <a:pPr eaLnBrk="1" hangingPunct="1">
              <a:defRPr/>
            </a:pPr>
            <a:r>
              <a:rPr lang="en-US" dirty="0">
                <a:ea typeface="ＭＳ Ｐゴシック"/>
                <a:cs typeface="+mn-cs"/>
              </a:rPr>
              <a:t>The second electric field is the lateral one which is equal to: </a:t>
            </a:r>
            <a:endParaRPr lang="en-US" dirty="0">
              <a:cs typeface="Calibri"/>
            </a:endParaRPr>
          </a:p>
          <a:p>
            <a:pPr marL="171450" indent="-171450" eaLnBrk="1" hangingPunct="1">
              <a:buFont typeface="Arial" panose="020B0604020202020204" pitchFamily="34" charset="0"/>
              <a:buChar char="•"/>
              <a:defRPr/>
            </a:pPr>
            <a:r>
              <a:rPr lang="en-US" dirty="0">
                <a:ea typeface="ＭＳ Ｐゴシック"/>
                <a:cs typeface="+mn-cs"/>
              </a:rPr>
              <a:t>Voltage from drain to source over the space between them. This field accelerates carriers from drain to source. In long channel MOSFETs </a:t>
            </a:r>
            <a:r>
              <a:rPr lang="en-US" altLang="en-US" sz="4400" dirty="0"/>
              <a:t>v = </a:t>
            </a:r>
            <a:r>
              <a:rPr lang="en-US" altLang="en-US" sz="7200" dirty="0">
                <a:latin typeface="Symbol" panose="05050102010706020507" pitchFamily="18" charset="2"/>
                <a:cs typeface="Calibri" panose="020F0502020204030204" pitchFamily="34" charset="0"/>
              </a:rPr>
              <a:t>µ</a:t>
            </a:r>
            <a:r>
              <a:rPr lang="en-US" altLang="en-US" sz="4400" dirty="0" err="1"/>
              <a:t>E</a:t>
            </a:r>
            <a:r>
              <a:rPr lang="en-US" altLang="en-US" sz="4400" baseline="-25000" dirty="0" err="1"/>
              <a:t>lat</a:t>
            </a:r>
            <a:r>
              <a:rPr lang="en-US" dirty="0">
                <a:ea typeface="ＭＳ Ｐゴシック"/>
                <a:cs typeface="+mn-cs"/>
              </a:rPr>
              <a:t>.</a:t>
            </a:r>
            <a:endParaRPr lang="en-US" dirty="0">
              <a:ea typeface="ＭＳ Ｐゴシック"/>
              <a:cs typeface="Calibri"/>
            </a:endParaRPr>
          </a:p>
        </p:txBody>
      </p:sp>
    </p:spTree>
    <p:extLst>
      <p:ext uri="{BB962C8B-B14F-4D97-AF65-F5344CB8AC3E}">
        <p14:creationId xmlns:p14="http://schemas.microsoft.com/office/powerpoint/2010/main" val="15644763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a:extLst>
              <a:ext uri="{FF2B5EF4-FFF2-40B4-BE49-F238E27FC236}">
                <a16:creationId xmlns:a16="http://schemas.microsoft.com/office/drawing/2014/main" id="{4CCAC7BC-9597-414A-92D5-FBAB0D3BAAED}"/>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E286495C-0015-F240-BC14-573438B1401C}" type="slidenum">
              <a:rPr lang="en-US" altLang="en-US"/>
              <a:pPr>
                <a:spcBef>
                  <a:spcPct val="0"/>
                </a:spcBef>
              </a:pPr>
              <a:t>8</a:t>
            </a:fld>
            <a:endParaRPr lang="en-US" altLang="en-US" dirty="0"/>
          </a:p>
        </p:txBody>
      </p:sp>
      <p:sp>
        <p:nvSpPr>
          <p:cNvPr id="30722" name="Rectangle 2">
            <a:extLst>
              <a:ext uri="{FF2B5EF4-FFF2-40B4-BE49-F238E27FC236}">
                <a16:creationId xmlns:a16="http://schemas.microsoft.com/office/drawing/2014/main" id="{5A762A54-6298-EB4C-A10D-0BD35DD79040}"/>
              </a:ext>
            </a:extLst>
          </p:cNvPr>
          <p:cNvSpPr>
            <a:spLocks noGrp="1" noRot="1" noChangeAspect="1" noChangeArrowheads="1" noTextEdit="1"/>
          </p:cNvSpPr>
          <p:nvPr>
            <p:ph type="sldImg"/>
          </p:nvPr>
        </p:nvSpPr>
        <p:spPr>
          <a:xfrm>
            <a:off x="2363788" y="546100"/>
            <a:ext cx="4879975" cy="2746375"/>
          </a:xfrm>
          <a:ln/>
        </p:spPr>
      </p:sp>
      <p:sp>
        <p:nvSpPr>
          <p:cNvPr id="782339" name="Rectangle 3">
            <a:extLst>
              <a:ext uri="{FF2B5EF4-FFF2-40B4-BE49-F238E27FC236}">
                <a16:creationId xmlns:a16="http://schemas.microsoft.com/office/drawing/2014/main" id="{F66AA5E0-B013-CD4F-8A26-F79E8E7DB58F}"/>
              </a:ext>
            </a:extLst>
          </p:cNvPr>
          <p:cNvSpPr>
            <a:spLocks noGrp="1" noChangeArrowheads="1"/>
          </p:cNvSpPr>
          <p:nvPr>
            <p:ph type="body" idx="1"/>
          </p:nvPr>
        </p:nvSpPr>
        <p:spPr/>
        <p:txBody>
          <a:bodyPr/>
          <a:lstStyle/>
          <a:p>
            <a:pPr eaLnBrk="1" hangingPunct="1">
              <a:defRPr/>
            </a:pPr>
            <a:endParaRPr lang="en-US" dirty="0">
              <a:cs typeface="+mn-cs"/>
            </a:endParaRPr>
          </a:p>
        </p:txBody>
      </p:sp>
    </p:spTree>
    <p:extLst>
      <p:ext uri="{BB962C8B-B14F-4D97-AF65-F5344CB8AC3E}">
        <p14:creationId xmlns:p14="http://schemas.microsoft.com/office/powerpoint/2010/main" val="20816393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a:extLst>
              <a:ext uri="{FF2B5EF4-FFF2-40B4-BE49-F238E27FC236}">
                <a16:creationId xmlns:a16="http://schemas.microsoft.com/office/drawing/2014/main" id="{8A9226E1-D53D-404F-9561-D34E2013339D}"/>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009E8898-78CA-F74D-BBA6-CFEF3B6CFA66}" type="slidenum">
              <a:rPr lang="en-US" altLang="en-US"/>
              <a:pPr>
                <a:spcBef>
                  <a:spcPct val="0"/>
                </a:spcBef>
              </a:pPr>
              <a:t>9</a:t>
            </a:fld>
            <a:endParaRPr lang="en-US" altLang="en-US" dirty="0"/>
          </a:p>
        </p:txBody>
      </p:sp>
      <p:sp>
        <p:nvSpPr>
          <p:cNvPr id="32770" name="Rectangle 2">
            <a:extLst>
              <a:ext uri="{FF2B5EF4-FFF2-40B4-BE49-F238E27FC236}">
                <a16:creationId xmlns:a16="http://schemas.microsoft.com/office/drawing/2014/main" id="{B8AAEC45-0FA8-0F4A-A0A7-5DDD4C84A623}"/>
              </a:ext>
            </a:extLst>
          </p:cNvPr>
          <p:cNvSpPr>
            <a:spLocks noGrp="1" noRot="1" noChangeAspect="1" noChangeArrowheads="1" noTextEdit="1"/>
          </p:cNvSpPr>
          <p:nvPr>
            <p:ph type="sldImg"/>
          </p:nvPr>
        </p:nvSpPr>
        <p:spPr>
          <a:xfrm>
            <a:off x="2363788" y="546100"/>
            <a:ext cx="4879975" cy="2746375"/>
          </a:xfrm>
          <a:ln/>
        </p:spPr>
      </p:sp>
      <p:sp>
        <p:nvSpPr>
          <p:cNvPr id="784387" name="Rectangle 3">
            <a:extLst>
              <a:ext uri="{FF2B5EF4-FFF2-40B4-BE49-F238E27FC236}">
                <a16:creationId xmlns:a16="http://schemas.microsoft.com/office/drawing/2014/main" id="{7A1EE092-04A7-144F-ADF6-FF89E714156A}"/>
              </a:ext>
            </a:extLst>
          </p:cNvPr>
          <p:cNvSpPr>
            <a:spLocks noGrp="1" noChangeArrowheads="1"/>
          </p:cNvSpPr>
          <p:nvPr>
            <p:ph type="body" idx="1"/>
          </p:nvPr>
        </p:nvSpPr>
        <p:spPr/>
        <p:txBody>
          <a:bodyPr/>
          <a:lstStyle/>
          <a:p>
            <a:pPr eaLnBrk="1" hangingPunct="1">
              <a:defRPr/>
            </a:pPr>
            <a:r>
              <a:rPr lang="en-US" dirty="0">
                <a:ea typeface="ＭＳ Ｐゴシック"/>
                <a:cs typeface="+mn-cs"/>
              </a:rPr>
              <a:t>A high vertical electric field effectively reduces mobility because there are more collisions with the oxide interface.</a:t>
            </a:r>
          </a:p>
          <a:p>
            <a:pPr eaLnBrk="1" hangingPunct="1">
              <a:defRPr/>
            </a:pPr>
            <a:endParaRPr lang="en-US" dirty="0">
              <a:ea typeface="ＭＳ Ｐゴシック"/>
              <a:cs typeface="Calibri"/>
            </a:endParaRPr>
          </a:p>
          <a:p>
            <a:pPr eaLnBrk="1" hangingPunct="1">
              <a:defRPr/>
            </a:pPr>
            <a:r>
              <a:rPr lang="en-US" dirty="0">
                <a:ea typeface="ＭＳ Ｐゴシック"/>
                <a:cs typeface="+mn-cs"/>
              </a:rPr>
              <a:t>Equation to calculate </a:t>
            </a:r>
            <a:r>
              <a:rPr lang="en-GB" sz="1200" i="0" kern="1200" dirty="0">
                <a:solidFill>
                  <a:schemeClr val="tx1"/>
                </a:solidFill>
                <a:effectLst/>
                <a:latin typeface="+mn-lt"/>
                <a:ea typeface="ＭＳ Ｐゴシック"/>
                <a:cs typeface="Calibri"/>
              </a:rPr>
              <a:t>μ eff for either n or p transistors.</a:t>
            </a:r>
            <a:r>
              <a:rPr lang="en-GB" dirty="0">
                <a:ea typeface="ＭＳ Ｐゴシック"/>
                <a:cs typeface="Calibri"/>
              </a:rPr>
              <a:t> </a:t>
            </a:r>
            <a:r>
              <a:rPr lang="en-US" dirty="0">
                <a:ea typeface="ＭＳ Ｐゴシック"/>
                <a:cs typeface="+mn-cs"/>
              </a:rPr>
              <a:t> </a:t>
            </a:r>
            <a:endParaRPr lang="en-GB" sz="1200" i="0" kern="1200" dirty="0">
              <a:solidFill>
                <a:schemeClr val="tx1"/>
              </a:solidFill>
              <a:effectLst/>
              <a:latin typeface="+mn-lt"/>
              <a:ea typeface="ＭＳ Ｐゴシック" charset="0"/>
              <a:cs typeface="Calibri"/>
            </a:endParaRPr>
          </a:p>
        </p:txBody>
      </p:sp>
    </p:spTree>
    <p:extLst>
      <p:ext uri="{BB962C8B-B14F-4D97-AF65-F5344CB8AC3E}">
        <p14:creationId xmlns:p14="http://schemas.microsoft.com/office/powerpoint/2010/main" val="19749688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 Column Slide with TOP level Bulle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300480" y="476250"/>
            <a:ext cx="10412096" cy="654760"/>
          </a:xfrm>
        </p:spPr>
        <p:txBody>
          <a:bodyPr anchor="t"/>
          <a:lstStyle>
            <a:lvl1pPr>
              <a:defRPr b="0"/>
            </a:lvl1pPr>
          </a:lstStyle>
          <a:p>
            <a:r>
              <a:rPr lang="en-US" dirty="0"/>
              <a:t>Click to Edit Master Title Style</a:t>
            </a:r>
          </a:p>
        </p:txBody>
      </p:sp>
      <p:sp>
        <p:nvSpPr>
          <p:cNvPr id="4" name="Text Placeholder 2"/>
          <p:cNvSpPr>
            <a:spLocks noGrp="1"/>
          </p:cNvSpPr>
          <p:nvPr>
            <p:ph idx="1" hasCustomPrompt="1"/>
          </p:nvPr>
        </p:nvSpPr>
        <p:spPr>
          <a:xfrm>
            <a:off x="479426" y="1171111"/>
            <a:ext cx="11233151" cy="4086226"/>
          </a:xfrm>
          <a:prstGeom prst="rect">
            <a:avLst/>
          </a:prstGeom>
        </p:spPr>
        <p:txBody>
          <a:bodyPr/>
          <a:lstStyle>
            <a:lvl1pPr marL="308610" indent="-308610">
              <a:lnSpc>
                <a:spcPct val="100000"/>
              </a:lnSpc>
              <a:spcBef>
                <a:spcPts val="540"/>
              </a:spcBef>
              <a:spcAft>
                <a:spcPts val="0"/>
              </a:spcAft>
              <a:buClr>
                <a:srgbClr val="990000"/>
              </a:buClr>
              <a:buFont typeface="Arial" charset="0"/>
              <a:buChar char="•"/>
              <a:defRPr sz="2160">
                <a:solidFill>
                  <a:schemeClr val="tx2"/>
                </a:solidFill>
              </a:defRPr>
            </a:lvl1pPr>
            <a:lvl2pPr marL="605504">
              <a:lnSpc>
                <a:spcPct val="100000"/>
              </a:lnSpc>
              <a:spcAft>
                <a:spcPts val="0"/>
              </a:spcAft>
              <a:buClr>
                <a:srgbClr val="990000"/>
              </a:buClr>
              <a:defRPr sz="1800">
                <a:solidFill>
                  <a:schemeClr val="tx2"/>
                </a:solidFill>
              </a:defRPr>
            </a:lvl2pPr>
            <a:lvl3pPr marL="852392">
              <a:lnSpc>
                <a:spcPct val="100000"/>
              </a:lnSpc>
              <a:spcAft>
                <a:spcPts val="0"/>
              </a:spcAft>
              <a:buClr>
                <a:srgbClr val="990000"/>
              </a:buClr>
              <a:defRPr sz="1620">
                <a:solidFill>
                  <a:schemeClr val="tx2"/>
                </a:solidFill>
              </a:defRPr>
            </a:lvl3pPr>
            <a:lvl4pPr marL="1163861">
              <a:lnSpc>
                <a:spcPct val="100000"/>
              </a:lnSpc>
              <a:spcAft>
                <a:spcPts val="0"/>
              </a:spcAft>
              <a:buClr>
                <a:srgbClr val="990000"/>
              </a:buClr>
              <a:defRPr sz="1620">
                <a:solidFill>
                  <a:schemeClr val="tx2"/>
                </a:solidFill>
              </a:defRPr>
            </a:lvl4pPr>
            <a:lvl5pPr marL="1366742">
              <a:lnSpc>
                <a:spcPct val="100000"/>
              </a:lnSpc>
              <a:spcAft>
                <a:spcPts val="0"/>
              </a:spcAft>
              <a:buClr>
                <a:srgbClr val="990000"/>
              </a:buClr>
              <a:defRPr sz="1620">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noProof="0" dirty="0"/>
              <a:t>Click to edit Master text styles with Top Level Bullet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27699735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 Column Slide w/ Sub">
    <p:spTree>
      <p:nvGrpSpPr>
        <p:cNvPr id="1" name=""/>
        <p:cNvGrpSpPr/>
        <p:nvPr/>
      </p:nvGrpSpPr>
      <p:grpSpPr>
        <a:xfrm>
          <a:off x="0" y="0"/>
          <a:ext cx="0" cy="0"/>
          <a:chOff x="0" y="0"/>
          <a:chExt cx="0" cy="0"/>
        </a:xfrm>
      </p:grpSpPr>
      <p:sp>
        <p:nvSpPr>
          <p:cNvPr id="44" name="Text Placeholder 43"/>
          <p:cNvSpPr>
            <a:spLocks noGrp="1"/>
          </p:cNvSpPr>
          <p:nvPr>
            <p:ph type="body" sz="quarter" idx="13"/>
          </p:nvPr>
        </p:nvSpPr>
        <p:spPr>
          <a:xfrm>
            <a:off x="479426" y="991132"/>
            <a:ext cx="11233151" cy="344488"/>
          </a:xfrm>
        </p:spPr>
        <p:txBody>
          <a:bodyPr/>
          <a:lstStyle>
            <a:lvl1pPr marL="0" indent="0">
              <a:buNone/>
              <a:defRPr lang="en-US" sz="2160">
                <a:solidFill>
                  <a:schemeClr val="accent6"/>
                </a:solidFill>
              </a:defRPr>
            </a:lvl1pPr>
          </a:lstStyle>
          <a:p>
            <a:pPr lvl="0"/>
            <a:r>
              <a:rPr lang="en-US"/>
              <a:t>Click to edit Master text styles</a:t>
            </a:r>
          </a:p>
        </p:txBody>
      </p:sp>
      <p:sp>
        <p:nvSpPr>
          <p:cNvPr id="7" name="Text Placeholder 2"/>
          <p:cNvSpPr>
            <a:spLocks noGrp="1"/>
          </p:cNvSpPr>
          <p:nvPr>
            <p:ph idx="1"/>
          </p:nvPr>
        </p:nvSpPr>
        <p:spPr>
          <a:xfrm>
            <a:off x="479426" y="1554490"/>
            <a:ext cx="11233151" cy="4087104"/>
          </a:xfrm>
          <a:prstGeom prst="rect">
            <a:avLst/>
          </a:prstGeom>
        </p:spPr>
        <p:txBody>
          <a:bodyPr/>
          <a:lstStyle>
            <a:lvl1pPr marL="308610" indent="-308610">
              <a:lnSpc>
                <a:spcPct val="100000"/>
              </a:lnSpc>
              <a:spcBef>
                <a:spcPts val="540"/>
              </a:spcBef>
              <a:spcAft>
                <a:spcPts val="0"/>
              </a:spcAft>
              <a:buClr>
                <a:srgbClr val="990000"/>
              </a:buClr>
              <a:buFont typeface="Arial" charset="0"/>
              <a:buChar char="•"/>
              <a:defRPr sz="2160">
                <a:solidFill>
                  <a:schemeClr val="tx2"/>
                </a:solidFill>
              </a:defRPr>
            </a:lvl1pPr>
            <a:lvl2pPr>
              <a:lnSpc>
                <a:spcPct val="100000"/>
              </a:lnSpc>
              <a:spcAft>
                <a:spcPts val="0"/>
              </a:spcAft>
              <a:buClr>
                <a:srgbClr val="990000"/>
              </a:buClr>
              <a:defRPr sz="1800">
                <a:solidFill>
                  <a:schemeClr val="tx2"/>
                </a:solidFill>
              </a:defRPr>
            </a:lvl2pPr>
            <a:lvl3pPr>
              <a:lnSpc>
                <a:spcPct val="100000"/>
              </a:lnSpc>
              <a:spcAft>
                <a:spcPts val="0"/>
              </a:spcAft>
              <a:buClr>
                <a:srgbClr val="990000"/>
              </a:buClr>
              <a:defRPr>
                <a:solidFill>
                  <a:schemeClr val="tx2"/>
                </a:solidFill>
              </a:defRPr>
            </a:lvl3pPr>
            <a:lvl4pPr>
              <a:lnSpc>
                <a:spcPct val="100000"/>
              </a:lnSpc>
              <a:spcAft>
                <a:spcPts val="0"/>
              </a:spcAft>
              <a:buClr>
                <a:srgbClr val="990000"/>
              </a:buClr>
              <a:defRPr>
                <a:solidFill>
                  <a:schemeClr val="tx2"/>
                </a:solidFill>
              </a:defRPr>
            </a:lvl4pPr>
            <a:lvl5pPr>
              <a:lnSpc>
                <a:spcPct val="100000"/>
              </a:lnSpc>
              <a:spcAft>
                <a:spcPts val="0"/>
              </a:spcAft>
              <a:buClr>
                <a:srgbClr val="990000"/>
              </a:buCl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1">
            <a:extLst>
              <a:ext uri="{FF2B5EF4-FFF2-40B4-BE49-F238E27FC236}">
                <a16:creationId xmlns:a16="http://schemas.microsoft.com/office/drawing/2014/main" id="{83FA1F9A-E603-30EE-5D98-2984F93C5FDA}"/>
              </a:ext>
            </a:extLst>
          </p:cNvPr>
          <p:cNvSpPr>
            <a:spLocks noGrp="1"/>
          </p:cNvSpPr>
          <p:nvPr>
            <p:ph type="title" hasCustomPrompt="1"/>
          </p:nvPr>
        </p:nvSpPr>
        <p:spPr>
          <a:xfrm>
            <a:off x="1300480" y="476250"/>
            <a:ext cx="10412096" cy="654760"/>
          </a:xfrm>
        </p:spPr>
        <p:txBody>
          <a:bodyPr anchor="t"/>
          <a:lstStyle>
            <a:lvl1pPr>
              <a:defRPr b="0"/>
            </a:lvl1pPr>
          </a:lstStyle>
          <a:p>
            <a:r>
              <a:rPr lang="en-US" dirty="0"/>
              <a:t>Click to Edit Master Title Style</a:t>
            </a:r>
          </a:p>
        </p:txBody>
      </p:sp>
    </p:spTree>
    <p:extLst>
      <p:ext uri="{BB962C8B-B14F-4D97-AF65-F5344CB8AC3E}">
        <p14:creationId xmlns:p14="http://schemas.microsoft.com/office/powerpoint/2010/main" val="4022479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79425" y="1133061"/>
            <a:ext cx="11243088" cy="46009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1">
            <a:extLst>
              <a:ext uri="{FF2B5EF4-FFF2-40B4-BE49-F238E27FC236}">
                <a16:creationId xmlns:a16="http://schemas.microsoft.com/office/drawing/2014/main" id="{536C1463-1F0A-4DBE-D9B1-ED687057A4EF}"/>
              </a:ext>
            </a:extLst>
          </p:cNvPr>
          <p:cNvSpPr>
            <a:spLocks noGrp="1"/>
          </p:cNvSpPr>
          <p:nvPr>
            <p:ph type="title" hasCustomPrompt="1"/>
          </p:nvPr>
        </p:nvSpPr>
        <p:spPr>
          <a:xfrm>
            <a:off x="1300480" y="476250"/>
            <a:ext cx="10412096" cy="654760"/>
          </a:xfrm>
        </p:spPr>
        <p:txBody>
          <a:bodyPr anchor="t"/>
          <a:lstStyle>
            <a:lvl1pPr>
              <a:defRPr b="0"/>
            </a:lvl1pPr>
          </a:lstStyle>
          <a:p>
            <a:r>
              <a:rPr lang="en-US" dirty="0"/>
              <a:t>Click to Edit Master Title Style</a:t>
            </a:r>
          </a:p>
        </p:txBody>
      </p:sp>
    </p:spTree>
    <p:extLst>
      <p:ext uri="{BB962C8B-B14F-4D97-AF65-F5344CB8AC3E}">
        <p14:creationId xmlns:p14="http://schemas.microsoft.com/office/powerpoint/2010/main" val="1673429336"/>
      </p:ext>
    </p:extLst>
  </p:cSld>
  <p:clrMapOvr>
    <a:masterClrMapping/>
  </p:clrMapOvr>
  <p:transition>
    <p:zo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itle Placeholder 6"/>
          <p:cNvSpPr>
            <a:spLocks noGrp="1"/>
          </p:cNvSpPr>
          <p:nvPr>
            <p:ph type="title"/>
          </p:nvPr>
        </p:nvSpPr>
        <p:spPr>
          <a:xfrm>
            <a:off x="609600" y="3064661"/>
            <a:ext cx="10972800" cy="1143000"/>
          </a:xfrm>
          <a:prstGeom prst="rect">
            <a:avLst/>
          </a:prstGeom>
        </p:spPr>
        <p:txBody>
          <a:bodyPr vert="horz" lIns="91440" tIns="45720" rIns="91440" bIns="45720" rtlCol="0" anchor="ctr">
            <a:normAutofit/>
          </a:bodyPr>
          <a:lstStyle/>
          <a:p>
            <a:r>
              <a:rPr lang="en-US" dirty="0"/>
              <a:t>Click to Enter Title Here</a:t>
            </a:r>
          </a:p>
        </p:txBody>
      </p:sp>
      <p:sp>
        <p:nvSpPr>
          <p:cNvPr id="10" name="Text Placeholder 9"/>
          <p:cNvSpPr>
            <a:spLocks noGrp="1"/>
          </p:cNvSpPr>
          <p:nvPr>
            <p:ph type="body" sz="quarter" idx="10" hasCustomPrompt="1"/>
          </p:nvPr>
        </p:nvSpPr>
        <p:spPr>
          <a:xfrm>
            <a:off x="611718" y="4656104"/>
            <a:ext cx="10964333" cy="1333500"/>
          </a:xfrm>
          <a:prstGeom prst="rect">
            <a:avLst/>
          </a:prstGeom>
        </p:spPr>
        <p:txBody>
          <a:bodyPr/>
          <a:lstStyle/>
          <a:p>
            <a:pPr lvl="0"/>
            <a:r>
              <a:rPr lang="en-US" dirty="0"/>
              <a:t>Click to Enter Name Here</a:t>
            </a:r>
          </a:p>
        </p:txBody>
      </p:sp>
    </p:spTree>
    <p:extLst>
      <p:ext uri="{BB962C8B-B14F-4D97-AF65-F5344CB8AC3E}">
        <p14:creationId xmlns:p14="http://schemas.microsoft.com/office/powerpoint/2010/main" val="3779515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emf"/><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77258" y="478301"/>
            <a:ext cx="10435319" cy="654760"/>
          </a:xfrm>
          <a:prstGeom prst="rect">
            <a:avLst/>
          </a:prstGeom>
        </p:spPr>
        <p:txBody>
          <a:bodyPr vert="horz" lIns="0" tIns="0" rIns="0" bIns="0" rtlCol="0" anchor="t">
            <a:noAutofit/>
          </a:bodyPr>
          <a:lstStyle/>
          <a:p>
            <a:r>
              <a:rPr lang="en-US" dirty="0"/>
              <a:t>Click to edit Master title style</a:t>
            </a:r>
          </a:p>
        </p:txBody>
      </p:sp>
      <p:sp>
        <p:nvSpPr>
          <p:cNvPr id="1029" name="TextBox 26"/>
          <p:cNvSpPr txBox="1">
            <a:spLocks noChangeArrowheads="1"/>
          </p:cNvSpPr>
          <p:nvPr userDrawn="1"/>
        </p:nvSpPr>
        <p:spPr bwMode="auto">
          <a:xfrm>
            <a:off x="492124" y="6410644"/>
            <a:ext cx="312739" cy="124650"/>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540"/>
              </a:spcAft>
              <a:buFont typeface="Arial" charset="0"/>
              <a:buNone/>
              <a:defRPr/>
            </a:pPr>
            <a:fld id="{2682C2D1-8EA8-E748-B66F-74D4D53CF8F8}" type="slidenum">
              <a:rPr lang="en-US" altLang="en-US" sz="900" smtClean="0">
                <a:solidFill>
                  <a:srgbClr val="7F7F7F"/>
                </a:solidFill>
              </a:rPr>
              <a:pPr eaLnBrk="1" hangingPunct="1">
                <a:lnSpc>
                  <a:spcPct val="90000"/>
                </a:lnSpc>
                <a:spcAft>
                  <a:spcPts val="540"/>
                </a:spcAft>
                <a:buFont typeface="Arial" charset="0"/>
                <a:buNone/>
                <a:defRPr/>
              </a:pPr>
              <a:t>‹#›</a:t>
            </a:fld>
            <a:endParaRPr lang="en-US" altLang="en-US" sz="900">
              <a:solidFill>
                <a:srgbClr val="7F7F7F"/>
              </a:solidFill>
            </a:endParaRPr>
          </a:p>
        </p:txBody>
      </p:sp>
      <p:sp>
        <p:nvSpPr>
          <p:cNvPr id="7" name="Text Placeholder 2">
            <a:extLst>
              <a:ext uri="{FF2B5EF4-FFF2-40B4-BE49-F238E27FC236}">
                <a16:creationId xmlns:a16="http://schemas.microsoft.com/office/drawing/2014/main" id="{84EB643E-3109-434C-BA97-15D4C8A5EF9E}"/>
              </a:ext>
            </a:extLst>
          </p:cNvPr>
          <p:cNvSpPr>
            <a:spLocks noGrp="1"/>
          </p:cNvSpPr>
          <p:nvPr>
            <p:ph type="body" idx="1"/>
          </p:nvPr>
        </p:nvSpPr>
        <p:spPr>
          <a:xfrm>
            <a:off x="479425" y="1133061"/>
            <a:ext cx="11243088" cy="4600990"/>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20"/>
          <p:cNvSpPr txBox="1">
            <a:spLocks noChangeArrowheads="1"/>
          </p:cNvSpPr>
          <p:nvPr userDrawn="1"/>
        </p:nvSpPr>
        <p:spPr bwMode="auto">
          <a:xfrm>
            <a:off x="982665" y="6413179"/>
            <a:ext cx="1561617" cy="124650"/>
          </a:xfrm>
          <a:prstGeom prst="rect">
            <a:avLst/>
          </a:prstGeom>
          <a:noFill/>
          <a:ln>
            <a:noFill/>
          </a:ln>
        </p:spPr>
        <p:txBody>
          <a:bodyPr wrap="square" lIns="0" tIns="0" rIns="0" bIns="0" anchor="t">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lgn="l" eaLnBrk="1" hangingPunct="1">
              <a:lnSpc>
                <a:spcPct val="90000"/>
              </a:lnSpc>
              <a:spcAft>
                <a:spcPts val="540"/>
              </a:spcAft>
              <a:buFont typeface="Arial" charset="0"/>
              <a:buNone/>
              <a:defRPr/>
            </a:pPr>
            <a:r>
              <a:rPr lang="en-US" altLang="en-US" sz="900">
                <a:solidFill>
                  <a:srgbClr val="7F7F7F"/>
                </a:solidFill>
              </a:rPr>
              <a:t>© 2020 Arm Limited </a:t>
            </a:r>
          </a:p>
        </p:txBody>
      </p:sp>
      <p:pic>
        <p:nvPicPr>
          <p:cNvPr id="3" name="Picture 2">
            <a:extLst>
              <a:ext uri="{FF2B5EF4-FFF2-40B4-BE49-F238E27FC236}">
                <a16:creationId xmlns:a16="http://schemas.microsoft.com/office/drawing/2014/main" id="{9A012347-3565-314A-935A-F06376FE34D5}"/>
              </a:ext>
            </a:extLst>
          </p:cNvPr>
          <p:cNvPicPr>
            <a:picLocks noChangeAspect="1"/>
          </p:cNvPicPr>
          <p:nvPr userDrawn="1"/>
        </p:nvPicPr>
        <p:blipFill>
          <a:blip r:embed="rId6"/>
          <a:stretch>
            <a:fillRect/>
          </a:stretch>
        </p:blipFill>
        <p:spPr>
          <a:xfrm>
            <a:off x="10938721" y="6378893"/>
            <a:ext cx="774267" cy="236834"/>
          </a:xfrm>
          <a:prstGeom prst="rect">
            <a:avLst/>
          </a:prstGeom>
        </p:spPr>
      </p:pic>
      <p:pic>
        <p:nvPicPr>
          <p:cNvPr id="4" name="Picture 3" descr="A black and white logo&#10;&#10;Description automatically generated">
            <a:extLst>
              <a:ext uri="{FF2B5EF4-FFF2-40B4-BE49-F238E27FC236}">
                <a16:creationId xmlns:a16="http://schemas.microsoft.com/office/drawing/2014/main" id="{4AB2B416-43B6-0517-6622-696EE085B405}"/>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136043" y="6161560"/>
            <a:ext cx="3776131" cy="645193"/>
          </a:xfrm>
          <a:prstGeom prst="rect">
            <a:avLst/>
          </a:prstGeom>
        </p:spPr>
      </p:pic>
      <p:sp>
        <p:nvSpPr>
          <p:cNvPr id="5" name="Rectangle 4">
            <a:extLst>
              <a:ext uri="{FF2B5EF4-FFF2-40B4-BE49-F238E27FC236}">
                <a16:creationId xmlns:a16="http://schemas.microsoft.com/office/drawing/2014/main" id="{806FE385-4105-D07A-642D-69D4DFFCA166}"/>
              </a:ext>
            </a:extLst>
          </p:cNvPr>
          <p:cNvSpPr/>
          <p:nvPr userDrawn="1"/>
        </p:nvSpPr>
        <p:spPr>
          <a:xfrm>
            <a:off x="163569" y="-1836844"/>
            <a:ext cx="977953" cy="2841024"/>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97463770-89F6-7D91-968B-6C9122741211}"/>
              </a:ext>
            </a:extLst>
          </p:cNvPr>
          <p:cNvPicPr>
            <a:picLocks noChangeAspect="1"/>
          </p:cNvPicPr>
          <p:nvPr userDrawn="1"/>
        </p:nvPicPr>
        <p:blipFill>
          <a:blip r:embed="rId8" cstate="screen">
            <a:extLst>
              <a:ext uri="{28A0092B-C50C-407E-A947-70E740481C1C}">
                <a14:useLocalDpi xmlns:a14="http://schemas.microsoft.com/office/drawing/2010/main"/>
              </a:ext>
            </a:extLst>
          </a:blip>
          <a:stretch>
            <a:fillRect/>
          </a:stretch>
        </p:blipFill>
        <p:spPr>
          <a:xfrm>
            <a:off x="-210937" y="-361258"/>
            <a:ext cx="1718861" cy="1698956"/>
          </a:xfrm>
          <a:prstGeom prst="rect">
            <a:avLst/>
          </a:prstGeom>
        </p:spPr>
      </p:pic>
    </p:spTree>
    <p:extLst>
      <p:ext uri="{BB962C8B-B14F-4D97-AF65-F5344CB8AC3E}">
        <p14:creationId xmlns:p14="http://schemas.microsoft.com/office/powerpoint/2010/main" val="349671949"/>
      </p:ext>
    </p:extLst>
  </p:cSld>
  <p:clrMap bg1="lt1" tx1="dk1" bg2="lt2" tx2="dk2" accent1="accent1" accent2="accent2" accent3="accent3" accent4="accent4" accent5="accent5" accent6="accent6" hlink="hlink" folHlink="folHlink"/>
  <p:sldLayoutIdLst>
    <p:sldLayoutId id="2147485516" r:id="rId1"/>
    <p:sldLayoutId id="2147485517" r:id="rId2"/>
    <p:sldLayoutId id="2147485518" r:id="rId3"/>
    <p:sldLayoutId id="2147485519" r:id="rId4"/>
  </p:sldLayoutIdLst>
  <p:hf sldNum="0" hdr="0" ftr="0" dt="0"/>
  <p:txStyles>
    <p:titleStyle>
      <a:lvl1pPr algn="l" rtl="0" eaLnBrk="1" fontAlgn="base" hangingPunct="1">
        <a:lnSpc>
          <a:spcPct val="85000"/>
        </a:lnSpc>
        <a:spcBef>
          <a:spcPct val="0"/>
        </a:spcBef>
        <a:spcAft>
          <a:spcPct val="0"/>
        </a:spcAft>
        <a:defRPr sz="3240" b="0" kern="1200" spc="-46">
          <a:solidFill>
            <a:srgbClr val="990000"/>
          </a:solidFill>
          <a:latin typeface="+mn-lt"/>
          <a:ea typeface="ＭＳ Ｐゴシック" charset="0"/>
          <a:cs typeface="ＭＳ Ｐゴシック" charset="0"/>
        </a:defRPr>
      </a:lvl1pPr>
      <a:lvl2pPr algn="l" rtl="0" eaLnBrk="1" fontAlgn="base" hangingPunct="1">
        <a:lnSpc>
          <a:spcPct val="85000"/>
        </a:lnSpc>
        <a:spcBef>
          <a:spcPct val="0"/>
        </a:spcBef>
        <a:spcAft>
          <a:spcPct val="0"/>
        </a:spcAft>
        <a:defRPr sz="3240" b="1">
          <a:solidFill>
            <a:schemeClr val="accent1"/>
          </a:solidFill>
          <a:latin typeface="Calibri" charset="0"/>
          <a:ea typeface="ＭＳ Ｐゴシック" charset="0"/>
          <a:cs typeface="ＭＳ Ｐゴシック" charset="0"/>
        </a:defRPr>
      </a:lvl2pPr>
      <a:lvl3pPr algn="l" rtl="0" eaLnBrk="1" fontAlgn="base" hangingPunct="1">
        <a:lnSpc>
          <a:spcPct val="85000"/>
        </a:lnSpc>
        <a:spcBef>
          <a:spcPct val="0"/>
        </a:spcBef>
        <a:spcAft>
          <a:spcPct val="0"/>
        </a:spcAft>
        <a:defRPr sz="3240" b="1">
          <a:solidFill>
            <a:schemeClr val="accent1"/>
          </a:solidFill>
          <a:latin typeface="Calibri" charset="0"/>
          <a:ea typeface="ＭＳ Ｐゴシック" charset="0"/>
          <a:cs typeface="ＭＳ Ｐゴシック" charset="0"/>
        </a:defRPr>
      </a:lvl3pPr>
      <a:lvl4pPr algn="l" rtl="0" eaLnBrk="1" fontAlgn="base" hangingPunct="1">
        <a:lnSpc>
          <a:spcPct val="85000"/>
        </a:lnSpc>
        <a:spcBef>
          <a:spcPct val="0"/>
        </a:spcBef>
        <a:spcAft>
          <a:spcPct val="0"/>
        </a:spcAft>
        <a:defRPr sz="3240" b="1">
          <a:solidFill>
            <a:schemeClr val="accent1"/>
          </a:solidFill>
          <a:latin typeface="Calibri" charset="0"/>
          <a:ea typeface="ＭＳ Ｐゴシック" charset="0"/>
          <a:cs typeface="ＭＳ Ｐゴシック" charset="0"/>
        </a:defRPr>
      </a:lvl4pPr>
      <a:lvl5pPr algn="l" rtl="0" eaLnBrk="1" fontAlgn="base" hangingPunct="1">
        <a:lnSpc>
          <a:spcPct val="85000"/>
        </a:lnSpc>
        <a:spcBef>
          <a:spcPct val="0"/>
        </a:spcBef>
        <a:spcAft>
          <a:spcPct val="0"/>
        </a:spcAft>
        <a:defRPr sz="3240" b="1">
          <a:solidFill>
            <a:schemeClr val="accent1"/>
          </a:solidFill>
          <a:latin typeface="Calibri" charset="0"/>
          <a:ea typeface="ＭＳ Ｐゴシック" charset="0"/>
          <a:cs typeface="ＭＳ Ｐゴシック" charset="0"/>
        </a:defRPr>
      </a:lvl5pPr>
      <a:lvl6pPr marL="411480" algn="l" rtl="0" eaLnBrk="1" fontAlgn="base" hangingPunct="1">
        <a:lnSpc>
          <a:spcPct val="85000"/>
        </a:lnSpc>
        <a:spcBef>
          <a:spcPct val="0"/>
        </a:spcBef>
        <a:spcAft>
          <a:spcPct val="0"/>
        </a:spcAft>
        <a:defRPr sz="3240" b="1">
          <a:solidFill>
            <a:schemeClr val="accent1"/>
          </a:solidFill>
          <a:latin typeface="Calibri" charset="0"/>
        </a:defRPr>
      </a:lvl6pPr>
      <a:lvl7pPr marL="822960" algn="l" rtl="0" eaLnBrk="1" fontAlgn="base" hangingPunct="1">
        <a:lnSpc>
          <a:spcPct val="85000"/>
        </a:lnSpc>
        <a:spcBef>
          <a:spcPct val="0"/>
        </a:spcBef>
        <a:spcAft>
          <a:spcPct val="0"/>
        </a:spcAft>
        <a:defRPr sz="3240" b="1">
          <a:solidFill>
            <a:schemeClr val="accent1"/>
          </a:solidFill>
          <a:latin typeface="Calibri" charset="0"/>
        </a:defRPr>
      </a:lvl7pPr>
      <a:lvl8pPr marL="1234440" algn="l" rtl="0" eaLnBrk="1" fontAlgn="base" hangingPunct="1">
        <a:lnSpc>
          <a:spcPct val="85000"/>
        </a:lnSpc>
        <a:spcBef>
          <a:spcPct val="0"/>
        </a:spcBef>
        <a:spcAft>
          <a:spcPct val="0"/>
        </a:spcAft>
        <a:defRPr sz="3240" b="1">
          <a:solidFill>
            <a:schemeClr val="accent1"/>
          </a:solidFill>
          <a:latin typeface="Calibri" charset="0"/>
        </a:defRPr>
      </a:lvl8pPr>
      <a:lvl9pPr marL="1645920" algn="l" rtl="0" eaLnBrk="1" fontAlgn="base" hangingPunct="1">
        <a:lnSpc>
          <a:spcPct val="85000"/>
        </a:lnSpc>
        <a:spcBef>
          <a:spcPct val="0"/>
        </a:spcBef>
        <a:spcAft>
          <a:spcPct val="0"/>
        </a:spcAft>
        <a:defRPr sz="3240" b="1">
          <a:solidFill>
            <a:schemeClr val="accent1"/>
          </a:solidFill>
          <a:latin typeface="Calibri" charset="0"/>
        </a:defRPr>
      </a:lvl9pPr>
    </p:titleStyle>
    <p:bodyStyle>
      <a:lvl1pPr marL="308610" indent="-308610" algn="l" rtl="0" eaLnBrk="1" fontAlgn="base" hangingPunct="1">
        <a:lnSpc>
          <a:spcPct val="100000"/>
        </a:lnSpc>
        <a:spcBef>
          <a:spcPts val="540"/>
        </a:spcBef>
        <a:spcAft>
          <a:spcPts val="0"/>
        </a:spcAft>
        <a:buClr>
          <a:srgbClr val="990000"/>
        </a:buClr>
        <a:buFont typeface="Arial" charset="0"/>
        <a:buChar char="•"/>
        <a:defRPr sz="2160" kern="1200">
          <a:solidFill>
            <a:schemeClr val="tx2"/>
          </a:solidFill>
          <a:latin typeface="+mn-lt"/>
          <a:ea typeface="ＭＳ Ｐゴシック" charset="0"/>
          <a:cs typeface="ＭＳ Ｐゴシック" charset="0"/>
        </a:defRPr>
      </a:lvl1pPr>
      <a:lvl2pPr marL="523208" indent="-150019" algn="l" rtl="0" eaLnBrk="1" fontAlgn="base" hangingPunct="1">
        <a:lnSpc>
          <a:spcPct val="100000"/>
        </a:lnSpc>
        <a:spcBef>
          <a:spcPts val="0"/>
        </a:spcBef>
        <a:spcAft>
          <a:spcPts val="0"/>
        </a:spcAft>
        <a:buClr>
          <a:srgbClr val="990000"/>
        </a:buClr>
        <a:buSzPct val="80000"/>
        <a:buFont typeface="Arial" charset="0"/>
        <a:buChar char="•"/>
        <a:defRPr sz="1800" kern="1200">
          <a:solidFill>
            <a:srgbClr val="383838"/>
          </a:solidFill>
          <a:latin typeface="+mn-lt"/>
          <a:ea typeface="ＭＳ Ｐゴシック" charset="0"/>
          <a:cs typeface="+mn-cs"/>
        </a:defRPr>
      </a:lvl2pPr>
      <a:lvl3pPr marL="770096" indent="-150019" algn="l" rtl="0" eaLnBrk="1" fontAlgn="base" hangingPunct="1">
        <a:lnSpc>
          <a:spcPct val="100000"/>
        </a:lnSpc>
        <a:spcBef>
          <a:spcPts val="0"/>
        </a:spcBef>
        <a:spcAft>
          <a:spcPts val="0"/>
        </a:spcAft>
        <a:buClr>
          <a:srgbClr val="990000"/>
        </a:buClr>
        <a:buSzPct val="80000"/>
        <a:buFont typeface="Calibri" charset="0"/>
        <a:buChar char="–"/>
        <a:defRPr kern="1200">
          <a:solidFill>
            <a:srgbClr val="383838"/>
          </a:solidFill>
          <a:latin typeface="+mn-lt"/>
          <a:ea typeface="ＭＳ Ｐゴシック" charset="0"/>
          <a:cs typeface="+mn-cs"/>
        </a:defRPr>
      </a:lvl3pPr>
      <a:lvl4pPr marL="1081565" indent="-155735" algn="l" rtl="0" eaLnBrk="1" fontAlgn="base" hangingPunct="1">
        <a:lnSpc>
          <a:spcPct val="100000"/>
        </a:lnSpc>
        <a:spcBef>
          <a:spcPts val="0"/>
        </a:spcBef>
        <a:spcAft>
          <a:spcPts val="0"/>
        </a:spcAft>
        <a:buClr>
          <a:srgbClr val="990000"/>
        </a:buClr>
        <a:buSzPct val="80000"/>
        <a:buFont typeface="Wingdings" charset="2"/>
        <a:buChar char="§"/>
        <a:defRPr kern="1200">
          <a:solidFill>
            <a:srgbClr val="383838"/>
          </a:solidFill>
          <a:latin typeface="+mn-lt"/>
          <a:ea typeface="ＭＳ Ｐゴシック" charset="0"/>
          <a:cs typeface="+mn-cs"/>
        </a:defRPr>
      </a:lvl4pPr>
      <a:lvl5pPr marL="1284446" indent="-151447" algn="l" rtl="0" eaLnBrk="1" fontAlgn="base" hangingPunct="1">
        <a:lnSpc>
          <a:spcPct val="100000"/>
        </a:lnSpc>
        <a:spcBef>
          <a:spcPts val="0"/>
        </a:spcBef>
        <a:spcAft>
          <a:spcPts val="0"/>
        </a:spcAft>
        <a:buClr>
          <a:srgbClr val="990000"/>
        </a:buClr>
        <a:buSzPct val="80000"/>
        <a:buFont typeface="Calibri" charset="0"/>
        <a:buChar char="–"/>
        <a:defRPr kern="1200">
          <a:solidFill>
            <a:srgbClr val="383838"/>
          </a:solidFill>
          <a:latin typeface="+mn-lt"/>
          <a:ea typeface="ＭＳ Ｐゴシック" charset="0"/>
          <a:cs typeface="+mn-cs"/>
        </a:defRPr>
      </a:lvl5pPr>
      <a:lvl6pPr marL="1489558" indent="-148133" algn="l" defTabSz="82296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440" kern="1200" dirty="0" smtClean="0">
          <a:solidFill>
            <a:srgbClr val="383838"/>
          </a:solidFill>
          <a:latin typeface="+mn-lt"/>
          <a:ea typeface="+mn-ea"/>
          <a:cs typeface="+mn-cs"/>
        </a:defRPr>
      </a:lvl6pPr>
      <a:lvl7pPr marL="1695298" indent="-148133" algn="l" defTabSz="82296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440" kern="1200" dirty="0" smtClean="0">
          <a:solidFill>
            <a:srgbClr val="383838"/>
          </a:solidFill>
          <a:latin typeface="+mn-lt"/>
          <a:ea typeface="+mn-ea"/>
          <a:cs typeface="+mn-cs"/>
        </a:defRPr>
      </a:lvl7pPr>
      <a:lvl8pPr marL="1901038" indent="-148133" algn="l" defTabSz="82296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440" kern="1200" dirty="0" smtClean="0">
          <a:solidFill>
            <a:srgbClr val="383838"/>
          </a:solidFill>
          <a:latin typeface="+mn-lt"/>
          <a:ea typeface="+mn-ea"/>
          <a:cs typeface="+mn-cs"/>
        </a:defRPr>
      </a:lvl8pPr>
      <a:lvl9pPr marL="2106778" indent="-148133" algn="l" defTabSz="82296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440" kern="1200" dirty="0" smtClean="0">
          <a:solidFill>
            <a:srgbClr val="383838"/>
          </a:solidFill>
          <a:latin typeface="+mn-lt"/>
          <a:ea typeface="+mn-ea"/>
          <a:cs typeface="+mn-cs"/>
        </a:defRPr>
      </a:lvl9pPr>
    </p:bodyStyle>
    <p:otherStyle>
      <a:defPPr>
        <a:defRPr lang="en-US"/>
      </a:defPPr>
      <a:lvl1pPr marL="0" algn="l" defTabSz="822960" rtl="0" eaLnBrk="1" latinLnBrk="0" hangingPunct="1">
        <a:defRPr sz="1620" kern="1200">
          <a:solidFill>
            <a:schemeClr val="tx1"/>
          </a:solidFill>
          <a:latin typeface="+mn-lt"/>
          <a:ea typeface="+mn-ea"/>
          <a:cs typeface="+mn-cs"/>
        </a:defRPr>
      </a:lvl1pPr>
      <a:lvl2pPr marL="411480" algn="l" defTabSz="822960" rtl="0" eaLnBrk="1" latinLnBrk="0" hangingPunct="1">
        <a:defRPr sz="1620" kern="1200">
          <a:solidFill>
            <a:schemeClr val="tx1"/>
          </a:solidFill>
          <a:latin typeface="+mn-lt"/>
          <a:ea typeface="+mn-ea"/>
          <a:cs typeface="+mn-cs"/>
        </a:defRPr>
      </a:lvl2pPr>
      <a:lvl3pPr marL="822960" algn="l" defTabSz="822960" rtl="0" eaLnBrk="1" latinLnBrk="0" hangingPunct="1">
        <a:defRPr sz="1620" kern="1200">
          <a:solidFill>
            <a:schemeClr val="tx1"/>
          </a:solidFill>
          <a:latin typeface="+mn-lt"/>
          <a:ea typeface="+mn-ea"/>
          <a:cs typeface="+mn-cs"/>
        </a:defRPr>
      </a:lvl3pPr>
      <a:lvl4pPr marL="1234440" algn="l" defTabSz="822960" rtl="0" eaLnBrk="1" latinLnBrk="0" hangingPunct="1">
        <a:defRPr sz="1620" kern="1200">
          <a:solidFill>
            <a:schemeClr val="tx1"/>
          </a:solidFill>
          <a:latin typeface="+mn-lt"/>
          <a:ea typeface="+mn-ea"/>
          <a:cs typeface="+mn-cs"/>
        </a:defRPr>
      </a:lvl4pPr>
      <a:lvl5pPr marL="1645920" algn="l" defTabSz="822960" rtl="0" eaLnBrk="1" latinLnBrk="0" hangingPunct="1">
        <a:defRPr sz="1620" kern="1200">
          <a:solidFill>
            <a:schemeClr val="tx1"/>
          </a:solidFill>
          <a:latin typeface="+mn-lt"/>
          <a:ea typeface="+mn-ea"/>
          <a:cs typeface="+mn-cs"/>
        </a:defRPr>
      </a:lvl5pPr>
      <a:lvl6pPr marL="2057400" algn="l" defTabSz="822960" rtl="0" eaLnBrk="1" latinLnBrk="0" hangingPunct="1">
        <a:defRPr sz="1620" kern="1200">
          <a:solidFill>
            <a:schemeClr val="tx1"/>
          </a:solidFill>
          <a:latin typeface="+mn-lt"/>
          <a:ea typeface="+mn-ea"/>
          <a:cs typeface="+mn-cs"/>
        </a:defRPr>
      </a:lvl6pPr>
      <a:lvl7pPr marL="2468880" algn="l" defTabSz="822960" rtl="0" eaLnBrk="1" latinLnBrk="0" hangingPunct="1">
        <a:defRPr sz="1620" kern="1200">
          <a:solidFill>
            <a:schemeClr val="tx1"/>
          </a:solidFill>
          <a:latin typeface="+mn-lt"/>
          <a:ea typeface="+mn-ea"/>
          <a:cs typeface="+mn-cs"/>
        </a:defRPr>
      </a:lvl7pPr>
      <a:lvl8pPr marL="2880360" algn="l" defTabSz="822960" rtl="0" eaLnBrk="1" latinLnBrk="0" hangingPunct="1">
        <a:defRPr sz="1620" kern="1200">
          <a:solidFill>
            <a:schemeClr val="tx1"/>
          </a:solidFill>
          <a:latin typeface="+mn-lt"/>
          <a:ea typeface="+mn-ea"/>
          <a:cs typeface="+mn-cs"/>
        </a:defRPr>
      </a:lvl8pPr>
      <a:lvl9pPr marL="3291840" algn="l" defTabSz="822960" rtl="0" eaLnBrk="1" latinLnBrk="0" hangingPunct="1">
        <a:defRPr sz="162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619">
          <p15:clr>
            <a:srgbClr val="F26B43"/>
          </p15:clr>
        </p15:guide>
        <p15:guide id="4" orient="horz" pos="300">
          <p15:clr>
            <a:srgbClr val="F26B43"/>
          </p15:clr>
        </p15:guide>
        <p15:guide id="5" orient="horz" pos="4020">
          <p15:clr>
            <a:srgbClr val="F26B43"/>
          </p15:clr>
        </p15:guide>
        <p15:guide id="6" pos="7378">
          <p15:clr>
            <a:srgbClr val="F26B43"/>
          </p15:clr>
        </p15:guide>
        <p15:guide id="7" pos="302">
          <p15:clr>
            <a:srgbClr val="F26B43"/>
          </p15:clr>
        </p15:guide>
        <p15:guide id="8" pos="706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dlovele@iu.edu" TargetMode="External"/><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11.e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image" Target="../media/image13.e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5.bin"/><Relationship Id="rId7" Type="http://schemas.openxmlformats.org/officeDocument/2006/relationships/image" Target="../media/image17.emf"/><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image" Target="../media/image16.emf"/><Relationship Id="rId5" Type="http://schemas.openxmlformats.org/officeDocument/2006/relationships/oleObject" Target="../embeddings/oleObject6.bin"/><Relationship Id="rId4" Type="http://schemas.openxmlformats.org/officeDocument/2006/relationships/image" Target="../media/image15.e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8.e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9.emf"/></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8" Type="http://schemas.openxmlformats.org/officeDocument/2006/relationships/image" Target="../media/image22.emf"/><Relationship Id="rId3" Type="http://schemas.openxmlformats.org/officeDocument/2006/relationships/oleObject" Target="../embeddings/oleObject9.bin"/><Relationship Id="rId7" Type="http://schemas.openxmlformats.org/officeDocument/2006/relationships/oleObject" Target="../embeddings/oleObject11.bin"/><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image" Target="../media/image21.emf"/><Relationship Id="rId5" Type="http://schemas.openxmlformats.org/officeDocument/2006/relationships/oleObject" Target="../embeddings/oleObject10.bin"/><Relationship Id="rId4" Type="http://schemas.openxmlformats.org/officeDocument/2006/relationships/image" Target="../media/image20.emf"/></Relationships>
</file>

<file path=ppt/slides/_rels/slide17.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2.bin"/><Relationship Id="rId7" Type="http://schemas.openxmlformats.org/officeDocument/2006/relationships/image" Target="../media/image27.png"/><Relationship Id="rId2" Type="http://schemas.openxmlformats.org/officeDocument/2006/relationships/notesSlide" Target="../notesSlides/notesSlide18.xml"/><Relationship Id="rId1" Type="http://schemas.openxmlformats.org/officeDocument/2006/relationships/slideLayout" Target="../slideLayouts/slideLayout3.xml"/><Relationship Id="rId6" Type="http://schemas.openxmlformats.org/officeDocument/2006/relationships/image" Target="../media/image26.emf"/><Relationship Id="rId5" Type="http://schemas.openxmlformats.org/officeDocument/2006/relationships/oleObject" Target="../embeddings/oleObject13.bin"/><Relationship Id="rId4" Type="http://schemas.openxmlformats.org/officeDocument/2006/relationships/image" Target="../media/image25.emf"/></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4.bin"/><Relationship Id="rId7" Type="http://schemas.openxmlformats.org/officeDocument/2006/relationships/image" Target="../media/image27.png"/><Relationship Id="rId2" Type="http://schemas.openxmlformats.org/officeDocument/2006/relationships/notesSlide" Target="../notesSlides/notesSlide22.xml"/><Relationship Id="rId1" Type="http://schemas.openxmlformats.org/officeDocument/2006/relationships/slideLayout" Target="../slideLayouts/slideLayout3.xml"/><Relationship Id="rId6" Type="http://schemas.openxmlformats.org/officeDocument/2006/relationships/image" Target="../media/image30.emf"/><Relationship Id="rId5" Type="http://schemas.openxmlformats.org/officeDocument/2006/relationships/image" Target="../media/image29.png"/><Relationship Id="rId4" Type="http://schemas.openxmlformats.org/officeDocument/2006/relationships/image" Target="../media/image28.emf"/></Relationships>
</file>

<file path=ppt/slides/_rels/slide23.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32.e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33.e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34.emf"/></Relationships>
</file>

<file path=ppt/slides/_rels/slide26.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36.emf"/></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notesSlide" Target="../notesSlides/notesSlide28.xml"/><Relationship Id="rId1" Type="http://schemas.openxmlformats.org/officeDocument/2006/relationships/slideLayout" Target="../slideLayouts/slideLayout3.xml"/><Relationship Id="rId4" Type="http://schemas.openxmlformats.org/officeDocument/2006/relationships/image" Target="../media/image37.emf"/></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notesSlide" Target="../notesSlides/notesSlide30.xml"/><Relationship Id="rId1" Type="http://schemas.openxmlformats.org/officeDocument/2006/relationships/slideLayout" Target="../slideLayouts/slideLayout3.xml"/><Relationship Id="rId4" Type="http://schemas.openxmlformats.org/officeDocument/2006/relationships/image" Target="../media/image38.emf"/></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notesSlide" Target="../notesSlides/notesSlide32.xml"/><Relationship Id="rId1" Type="http://schemas.openxmlformats.org/officeDocument/2006/relationships/slideLayout" Target="../slideLayouts/slideLayout3.xml"/><Relationship Id="rId4" Type="http://schemas.openxmlformats.org/officeDocument/2006/relationships/image" Target="../media/image38.emf"/></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4.e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5.e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emf"/></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CE7EF656-0A22-BC0D-CE36-10017343F239}"/>
              </a:ext>
            </a:extLst>
          </p:cNvPr>
          <p:cNvSpPr txBox="1">
            <a:spLocks/>
          </p:cNvSpPr>
          <p:nvPr/>
        </p:nvSpPr>
        <p:spPr>
          <a:xfrm>
            <a:off x="1061507" y="1791025"/>
            <a:ext cx="10057805" cy="2043978"/>
          </a:xfrm>
          <a:prstGeom prst="rect">
            <a:avLst/>
          </a:prstGeom>
        </p:spPr>
        <p:txBody>
          <a:bodyPr vert="horz" lIns="91440" tIns="45720" rIns="91440" bIns="45720" rtlCol="0" anchor="ctr">
            <a:normAutofit/>
          </a:bodyPr>
          <a:lstStyle>
            <a:lvl1pPr algn="l" rtl="0" eaLnBrk="1" fontAlgn="base" hangingPunct="1">
              <a:lnSpc>
                <a:spcPct val="85000"/>
              </a:lnSpc>
              <a:spcBef>
                <a:spcPct val="0"/>
              </a:spcBef>
              <a:spcAft>
                <a:spcPct val="0"/>
              </a:spcAft>
              <a:defRPr sz="3240" b="0" kern="1200" spc="-46">
                <a:solidFill>
                  <a:srgbClr val="990000"/>
                </a:solidFill>
                <a:latin typeface="+mn-lt"/>
                <a:ea typeface="ＭＳ Ｐゴシック" charset="0"/>
                <a:cs typeface="ＭＳ Ｐゴシック" charset="0"/>
              </a:defRPr>
            </a:lvl1pPr>
            <a:lvl2pPr algn="l" rtl="0" eaLnBrk="1" fontAlgn="base" hangingPunct="1">
              <a:lnSpc>
                <a:spcPct val="85000"/>
              </a:lnSpc>
              <a:spcBef>
                <a:spcPct val="0"/>
              </a:spcBef>
              <a:spcAft>
                <a:spcPct val="0"/>
              </a:spcAft>
              <a:defRPr sz="3240" b="1">
                <a:solidFill>
                  <a:schemeClr val="accent1"/>
                </a:solidFill>
                <a:latin typeface="Calibri" charset="0"/>
                <a:ea typeface="ＭＳ Ｐゴシック" charset="0"/>
                <a:cs typeface="ＭＳ Ｐゴシック" charset="0"/>
              </a:defRPr>
            </a:lvl2pPr>
            <a:lvl3pPr algn="l" rtl="0" eaLnBrk="1" fontAlgn="base" hangingPunct="1">
              <a:lnSpc>
                <a:spcPct val="85000"/>
              </a:lnSpc>
              <a:spcBef>
                <a:spcPct val="0"/>
              </a:spcBef>
              <a:spcAft>
                <a:spcPct val="0"/>
              </a:spcAft>
              <a:defRPr sz="3240" b="1">
                <a:solidFill>
                  <a:schemeClr val="accent1"/>
                </a:solidFill>
                <a:latin typeface="Calibri" charset="0"/>
                <a:ea typeface="ＭＳ Ｐゴシック" charset="0"/>
                <a:cs typeface="ＭＳ Ｐゴシック" charset="0"/>
              </a:defRPr>
            </a:lvl3pPr>
            <a:lvl4pPr algn="l" rtl="0" eaLnBrk="1" fontAlgn="base" hangingPunct="1">
              <a:lnSpc>
                <a:spcPct val="85000"/>
              </a:lnSpc>
              <a:spcBef>
                <a:spcPct val="0"/>
              </a:spcBef>
              <a:spcAft>
                <a:spcPct val="0"/>
              </a:spcAft>
              <a:defRPr sz="3240" b="1">
                <a:solidFill>
                  <a:schemeClr val="accent1"/>
                </a:solidFill>
                <a:latin typeface="Calibri" charset="0"/>
                <a:ea typeface="ＭＳ Ｐゴシック" charset="0"/>
                <a:cs typeface="ＭＳ Ｐゴシック" charset="0"/>
              </a:defRPr>
            </a:lvl4pPr>
            <a:lvl5pPr algn="l" rtl="0" eaLnBrk="1" fontAlgn="base" hangingPunct="1">
              <a:lnSpc>
                <a:spcPct val="85000"/>
              </a:lnSpc>
              <a:spcBef>
                <a:spcPct val="0"/>
              </a:spcBef>
              <a:spcAft>
                <a:spcPct val="0"/>
              </a:spcAft>
              <a:defRPr sz="3240" b="1">
                <a:solidFill>
                  <a:schemeClr val="accent1"/>
                </a:solidFill>
                <a:latin typeface="Calibri" charset="0"/>
                <a:ea typeface="ＭＳ Ｐゴシック" charset="0"/>
                <a:cs typeface="ＭＳ Ｐゴシック" charset="0"/>
              </a:defRPr>
            </a:lvl5pPr>
            <a:lvl6pPr marL="411480" algn="l" rtl="0" eaLnBrk="1" fontAlgn="base" hangingPunct="1">
              <a:lnSpc>
                <a:spcPct val="85000"/>
              </a:lnSpc>
              <a:spcBef>
                <a:spcPct val="0"/>
              </a:spcBef>
              <a:spcAft>
                <a:spcPct val="0"/>
              </a:spcAft>
              <a:defRPr sz="3240" b="1">
                <a:solidFill>
                  <a:schemeClr val="accent1"/>
                </a:solidFill>
                <a:latin typeface="Calibri" charset="0"/>
              </a:defRPr>
            </a:lvl6pPr>
            <a:lvl7pPr marL="822960" algn="l" rtl="0" eaLnBrk="1" fontAlgn="base" hangingPunct="1">
              <a:lnSpc>
                <a:spcPct val="85000"/>
              </a:lnSpc>
              <a:spcBef>
                <a:spcPct val="0"/>
              </a:spcBef>
              <a:spcAft>
                <a:spcPct val="0"/>
              </a:spcAft>
              <a:defRPr sz="3240" b="1">
                <a:solidFill>
                  <a:schemeClr val="accent1"/>
                </a:solidFill>
                <a:latin typeface="Calibri" charset="0"/>
              </a:defRPr>
            </a:lvl7pPr>
            <a:lvl8pPr marL="1234440" algn="l" rtl="0" eaLnBrk="1" fontAlgn="base" hangingPunct="1">
              <a:lnSpc>
                <a:spcPct val="85000"/>
              </a:lnSpc>
              <a:spcBef>
                <a:spcPct val="0"/>
              </a:spcBef>
              <a:spcAft>
                <a:spcPct val="0"/>
              </a:spcAft>
              <a:defRPr sz="3240" b="1">
                <a:solidFill>
                  <a:schemeClr val="accent1"/>
                </a:solidFill>
                <a:latin typeface="Calibri" charset="0"/>
              </a:defRPr>
            </a:lvl8pPr>
            <a:lvl9pPr marL="1645920" algn="l" rtl="0" eaLnBrk="1" fontAlgn="base" hangingPunct="1">
              <a:lnSpc>
                <a:spcPct val="85000"/>
              </a:lnSpc>
              <a:spcBef>
                <a:spcPct val="0"/>
              </a:spcBef>
              <a:spcAft>
                <a:spcPct val="0"/>
              </a:spcAft>
              <a:defRPr sz="3240" b="1">
                <a:solidFill>
                  <a:schemeClr val="accent1"/>
                </a:solidFill>
                <a:latin typeface="Calibri" charset="0"/>
              </a:defRPr>
            </a:lvl9pPr>
          </a:lstStyle>
          <a:p>
            <a:pPr>
              <a:spcBef>
                <a:spcPts val="0"/>
              </a:spcBef>
            </a:pPr>
            <a:r>
              <a:rPr lang="en-US" dirty="0"/>
              <a:t>4.0 – Non-Ideal Transistor Theory</a:t>
            </a:r>
            <a:br>
              <a:rPr lang="en-US" dirty="0"/>
            </a:br>
            <a:br>
              <a:rPr lang="en-US" sz="840" dirty="0"/>
            </a:br>
            <a:r>
              <a:rPr lang="en-US" dirty="0"/>
              <a:t>ENGR-E 399/599: VLSI Design</a:t>
            </a:r>
            <a:br>
              <a:rPr lang="en-US" dirty="0"/>
            </a:br>
            <a:r>
              <a:rPr lang="en-US" sz="1680" dirty="0"/>
              <a:t>Prof. Daniel Loveless, </a:t>
            </a:r>
            <a:r>
              <a:rPr lang="en-US" sz="1680" dirty="0">
                <a:hlinkClick r:id="rId3"/>
              </a:rPr>
              <a:t>dlovele@iu.edu</a:t>
            </a:r>
            <a:r>
              <a:rPr lang="en-US" sz="1680" dirty="0"/>
              <a:t>, 812-856-0703</a:t>
            </a:r>
            <a:endParaRPr lang="en-US" dirty="0"/>
          </a:p>
        </p:txBody>
      </p:sp>
      <p:sp>
        <p:nvSpPr>
          <p:cNvPr id="9" name="Text Placeholder 19">
            <a:extLst>
              <a:ext uri="{FF2B5EF4-FFF2-40B4-BE49-F238E27FC236}">
                <a16:creationId xmlns:a16="http://schemas.microsoft.com/office/drawing/2014/main" id="{FE4BFEFD-9F89-BB30-AB2B-6DEF22E55EDF}"/>
              </a:ext>
            </a:extLst>
          </p:cNvPr>
          <p:cNvSpPr>
            <a:spLocks noGrp="1"/>
          </p:cNvSpPr>
          <p:nvPr>
            <p:ph type="body" sz="quarter" idx="10"/>
          </p:nvPr>
        </p:nvSpPr>
        <p:spPr>
          <a:xfrm>
            <a:off x="1455467" y="5651785"/>
            <a:ext cx="9281066" cy="333185"/>
          </a:xfrm>
          <a:prstGeom prst="rect">
            <a:avLst/>
          </a:prstGeom>
        </p:spPr>
        <p:txBody>
          <a:bodyPr anchor="ctr">
            <a:noAutofit/>
          </a:bodyPr>
          <a:lstStyle>
            <a:lvl1pPr marL="0" indent="0">
              <a:buNone/>
              <a:defRPr sz="1100" b="1" spc="80" baseline="0">
                <a:solidFill>
                  <a:srgbClr val="A6A6A6"/>
                </a:solidFill>
                <a:latin typeface="Arial"/>
                <a:cs typeface="Arial"/>
              </a:defRPr>
            </a:lvl1pPr>
          </a:lstStyle>
          <a:p>
            <a:r>
              <a:rPr lang="en-US" sz="1320" dirty="0">
                <a:solidFill>
                  <a:schemeClr val="tx1"/>
                </a:solidFill>
              </a:rPr>
              <a:t>INDIANA UNIVERSITY – Reliable Electronics and Systems</a:t>
            </a:r>
          </a:p>
          <a:p>
            <a:r>
              <a:rPr lang="en-US" dirty="0">
                <a:solidFill>
                  <a:schemeClr val="tx1"/>
                </a:solidFill>
              </a:rPr>
              <a:t>Center for Reliable and Trusted Electronics (CREATE)</a:t>
            </a:r>
            <a:endParaRPr lang="en-US" sz="1320" dirty="0">
              <a:solidFill>
                <a:schemeClr val="tx1"/>
              </a:solidFill>
            </a:endParaRPr>
          </a:p>
        </p:txBody>
      </p:sp>
    </p:spTree>
    <p:extLst>
      <p:ext uri="{BB962C8B-B14F-4D97-AF65-F5344CB8AC3E}">
        <p14:creationId xmlns:p14="http://schemas.microsoft.com/office/powerpoint/2010/main" val="8120678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827" name="Rectangle 3">
            <a:extLst>
              <a:ext uri="{FF2B5EF4-FFF2-40B4-BE49-F238E27FC236}">
                <a16:creationId xmlns:a16="http://schemas.microsoft.com/office/drawing/2014/main" id="{F144C210-29C2-7549-B383-53F5E6F79A99}"/>
              </a:ext>
            </a:extLst>
          </p:cNvPr>
          <p:cNvSpPr>
            <a:spLocks noGrp="1" noChangeArrowheads="1"/>
          </p:cNvSpPr>
          <p:nvPr>
            <p:ph idx="1"/>
          </p:nvPr>
        </p:nvSpPr>
        <p:spPr/>
        <p:txBody>
          <a:bodyPr/>
          <a:lstStyle/>
          <a:p>
            <a:pPr>
              <a:defRPr/>
            </a:pPr>
            <a:r>
              <a:rPr lang="en-US" dirty="0">
                <a:cs typeface="+mn-cs"/>
              </a:rPr>
              <a:t>At high E</a:t>
            </a:r>
            <a:r>
              <a:rPr lang="en-US" baseline="-25000" dirty="0">
                <a:cs typeface="+mn-cs"/>
              </a:rPr>
              <a:t>lat</a:t>
            </a:r>
            <a:r>
              <a:rPr lang="en-US" dirty="0">
                <a:cs typeface="+mn-cs"/>
              </a:rPr>
              <a:t>, carrier velocity rolls off</a:t>
            </a:r>
          </a:p>
          <a:p>
            <a:pPr lvl="1" eaLnBrk="1" hangingPunct="1">
              <a:defRPr/>
            </a:pPr>
            <a:r>
              <a:rPr lang="en-US" dirty="0"/>
              <a:t>Carriers scatter off atoms in silicon lattice</a:t>
            </a:r>
          </a:p>
          <a:p>
            <a:pPr lvl="1" eaLnBrk="1" hangingPunct="1">
              <a:defRPr/>
            </a:pPr>
            <a:r>
              <a:rPr lang="en-US" dirty="0"/>
              <a:t>Velocity reaches </a:t>
            </a:r>
            <a:r>
              <a:rPr lang="en-US" i="1" dirty="0"/>
              <a:t>v</a:t>
            </a:r>
            <a:r>
              <a:rPr lang="en-US" baseline="-25000" dirty="0"/>
              <a:t>sat</a:t>
            </a:r>
          </a:p>
          <a:p>
            <a:pPr lvl="2" eaLnBrk="1" hangingPunct="1">
              <a:defRPr/>
            </a:pPr>
            <a:r>
              <a:rPr lang="en-US" dirty="0"/>
              <a:t>Electrons: 10</a:t>
            </a:r>
            <a:r>
              <a:rPr lang="en-US" baseline="30000" dirty="0"/>
              <a:t>7</a:t>
            </a:r>
            <a:r>
              <a:rPr lang="en-US" dirty="0"/>
              <a:t> cm/s</a:t>
            </a:r>
          </a:p>
          <a:p>
            <a:pPr lvl="2" eaLnBrk="1" hangingPunct="1">
              <a:defRPr/>
            </a:pPr>
            <a:r>
              <a:rPr lang="en-US" dirty="0"/>
              <a:t>Holes: 8 x 10</a:t>
            </a:r>
            <a:r>
              <a:rPr lang="en-US" baseline="30000" dirty="0"/>
              <a:t>6</a:t>
            </a:r>
            <a:r>
              <a:rPr lang="en-US" dirty="0"/>
              <a:t> cm/s</a:t>
            </a:r>
          </a:p>
          <a:p>
            <a:pPr lvl="1" eaLnBrk="1" hangingPunct="1">
              <a:defRPr/>
            </a:pPr>
            <a:r>
              <a:rPr lang="en-US" dirty="0"/>
              <a:t>Better model</a:t>
            </a:r>
          </a:p>
        </p:txBody>
      </p:sp>
      <p:sp>
        <p:nvSpPr>
          <p:cNvPr id="717826" name="Rectangle 2">
            <a:extLst>
              <a:ext uri="{FF2B5EF4-FFF2-40B4-BE49-F238E27FC236}">
                <a16:creationId xmlns:a16="http://schemas.microsoft.com/office/drawing/2014/main" id="{8837516F-7123-E142-9884-20B8D040CDC1}"/>
              </a:ext>
            </a:extLst>
          </p:cNvPr>
          <p:cNvSpPr>
            <a:spLocks noGrp="1" noChangeArrowheads="1"/>
          </p:cNvSpPr>
          <p:nvPr>
            <p:ph type="title"/>
          </p:nvPr>
        </p:nvSpPr>
        <p:spPr/>
        <p:txBody>
          <a:bodyPr/>
          <a:lstStyle/>
          <a:p>
            <a:pPr eaLnBrk="1" hangingPunct="1">
              <a:defRPr/>
            </a:pPr>
            <a:r>
              <a:rPr lang="en-US" dirty="0">
                <a:cs typeface="+mj-cs"/>
              </a:rPr>
              <a:t>Velocity Saturation</a:t>
            </a:r>
          </a:p>
        </p:txBody>
      </p:sp>
      <p:sp>
        <p:nvSpPr>
          <p:cNvPr id="33797" name="Rectangle 6">
            <a:extLst>
              <a:ext uri="{FF2B5EF4-FFF2-40B4-BE49-F238E27FC236}">
                <a16:creationId xmlns:a16="http://schemas.microsoft.com/office/drawing/2014/main" id="{C376D90A-F4AE-5346-B712-EE204054FD0A}"/>
              </a:ext>
            </a:extLst>
          </p:cNvPr>
          <p:cNvSpPr>
            <a:spLocks noChangeArrowheads="1"/>
          </p:cNvSpPr>
          <p:nvPr/>
        </p:nvSpPr>
        <p:spPr bwMode="auto">
          <a:xfrm>
            <a:off x="5726113" y="3116263"/>
            <a:ext cx="9144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aseline="-25000">
                <a:solidFill>
                  <a:schemeClr val="tx1"/>
                </a:solidFill>
                <a:latin typeface="Times New Roman" panose="02020603050405020304" pitchFamily="18" charset="0"/>
                <a:ea typeface="ＭＳ Ｐゴシック" panose="020B0600070205080204" pitchFamily="34" charset="-128"/>
              </a:defRPr>
            </a:lvl1pPr>
            <a:lvl2pPr marL="742950" indent="-285750">
              <a:defRPr sz="2400" baseline="-25000">
                <a:solidFill>
                  <a:schemeClr val="tx1"/>
                </a:solidFill>
                <a:latin typeface="Times New Roman" panose="02020603050405020304" pitchFamily="18" charset="0"/>
                <a:ea typeface="ＭＳ Ｐゴシック" panose="020B0600070205080204" pitchFamily="34" charset="-128"/>
              </a:defRPr>
            </a:lvl2pPr>
            <a:lvl3pPr marL="1143000" indent="-228600">
              <a:defRPr sz="2400" baseline="-25000">
                <a:solidFill>
                  <a:schemeClr val="tx1"/>
                </a:solidFill>
                <a:latin typeface="Times New Roman" panose="02020603050405020304" pitchFamily="18" charset="0"/>
                <a:ea typeface="ＭＳ Ｐゴシック" panose="020B0600070205080204" pitchFamily="34" charset="-128"/>
              </a:defRPr>
            </a:lvl3pPr>
            <a:lvl4pPr marL="1600200" indent="-228600">
              <a:defRPr sz="2400" baseline="-25000">
                <a:solidFill>
                  <a:schemeClr val="tx1"/>
                </a:solidFill>
                <a:latin typeface="Times New Roman" panose="02020603050405020304" pitchFamily="18" charset="0"/>
                <a:ea typeface="ＭＳ Ｐゴシック" panose="020B0600070205080204" pitchFamily="34" charset="-128"/>
              </a:defRPr>
            </a:lvl4pPr>
            <a:lvl5pPr marL="2057400" indent="-228600">
              <a:defRPr sz="2400" baseline="-25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dirty="0"/>
          </a:p>
        </p:txBody>
      </p:sp>
      <p:pic>
        <p:nvPicPr>
          <p:cNvPr id="33798" name="Picture 8">
            <a:extLst>
              <a:ext uri="{FF2B5EF4-FFF2-40B4-BE49-F238E27FC236}">
                <a16:creationId xmlns:a16="http://schemas.microsoft.com/office/drawing/2014/main" id="{DA7623C9-BE19-5448-9642-A0DD371BB6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9769" y="3454817"/>
            <a:ext cx="2971800" cy="174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799" name="Picture 9">
            <a:extLst>
              <a:ext uri="{FF2B5EF4-FFF2-40B4-BE49-F238E27FC236}">
                <a16:creationId xmlns:a16="http://schemas.microsoft.com/office/drawing/2014/main" id="{F8121632-A522-AB4F-A1B8-90F1F1DC69A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57402" y="3835817"/>
            <a:ext cx="1428750" cy="979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800" name="Picture 10">
            <a:extLst>
              <a:ext uri="{FF2B5EF4-FFF2-40B4-BE49-F238E27FC236}">
                <a16:creationId xmlns:a16="http://schemas.microsoft.com/office/drawing/2014/main" id="{EE29F9EF-445B-AE4F-9A4A-42A4CFC192D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60468" y="2276892"/>
            <a:ext cx="2449513" cy="2919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72250903"/>
      </p:ext>
    </p:extLst>
  </p:cSld>
  <p:clrMapOvr>
    <a:masterClrMapping/>
  </p:clrMapOvr>
  <p:transition>
    <p:zo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3">
            <a:extLst>
              <a:ext uri="{FF2B5EF4-FFF2-40B4-BE49-F238E27FC236}">
                <a16:creationId xmlns:a16="http://schemas.microsoft.com/office/drawing/2014/main" id="{0445E6F3-73C0-9E47-B358-80B3E54821BE}"/>
              </a:ext>
            </a:extLst>
          </p:cNvPr>
          <p:cNvSpPr>
            <a:spLocks noGrp="1" noChangeArrowheads="1"/>
          </p:cNvSpPr>
          <p:nvPr>
            <p:ph idx="1"/>
          </p:nvPr>
        </p:nvSpPr>
        <p:spPr/>
        <p:txBody>
          <a:bodyPr/>
          <a:lstStyle/>
          <a:p>
            <a:pPr eaLnBrk="1" hangingPunct="1"/>
            <a:r>
              <a:rPr lang="en-US" altLang="en-US" dirty="0"/>
              <a:t>Ideal transistor ON current increases with V</a:t>
            </a:r>
            <a:r>
              <a:rPr lang="en-US" altLang="en-US" baseline="-25000" dirty="0"/>
              <a:t>DD</a:t>
            </a:r>
            <a:r>
              <a:rPr lang="en-US" altLang="en-US" baseline="30000" dirty="0"/>
              <a:t>2</a:t>
            </a:r>
          </a:p>
          <a:p>
            <a:pPr eaLnBrk="1" hangingPunct="1"/>
            <a:endParaRPr lang="en-US" altLang="en-US" dirty="0"/>
          </a:p>
          <a:p>
            <a:pPr eaLnBrk="1" hangingPunct="1"/>
            <a:endParaRPr lang="en-US" altLang="en-US" dirty="0"/>
          </a:p>
          <a:p>
            <a:pPr eaLnBrk="1" hangingPunct="1"/>
            <a:r>
              <a:rPr lang="en-US" altLang="en-US" dirty="0"/>
              <a:t>Velocity-saturated ON current increases with V</a:t>
            </a:r>
            <a:r>
              <a:rPr lang="en-US" altLang="en-US" baseline="-25000" dirty="0"/>
              <a:t>DD</a:t>
            </a:r>
          </a:p>
          <a:p>
            <a:pPr eaLnBrk="1" hangingPunct="1"/>
            <a:endParaRPr lang="en-US" altLang="en-US" dirty="0"/>
          </a:p>
          <a:p>
            <a:pPr eaLnBrk="1" hangingPunct="1"/>
            <a:endParaRPr lang="en-US" altLang="en-US" dirty="0"/>
          </a:p>
          <a:p>
            <a:pPr eaLnBrk="1" hangingPunct="1"/>
            <a:r>
              <a:rPr lang="en-US" altLang="en-US" dirty="0"/>
              <a:t>Real transistors are partially velocity saturated</a:t>
            </a:r>
          </a:p>
          <a:p>
            <a:pPr lvl="1" eaLnBrk="1" hangingPunct="1"/>
            <a:r>
              <a:rPr lang="en-US" altLang="en-US" dirty="0"/>
              <a:t>Approximate with </a:t>
            </a:r>
            <a:r>
              <a:rPr lang="el-GR" altLang="en-US" dirty="0"/>
              <a:t>α</a:t>
            </a:r>
            <a:r>
              <a:rPr lang="en-US" altLang="en-US" dirty="0"/>
              <a:t>-power law model</a:t>
            </a:r>
          </a:p>
          <a:p>
            <a:pPr lvl="1" eaLnBrk="1" hangingPunct="1"/>
            <a:r>
              <a:rPr lang="en-US" altLang="en-US" dirty="0"/>
              <a:t>I</a:t>
            </a:r>
            <a:r>
              <a:rPr lang="en-US" altLang="en-US" baseline="-25000" dirty="0"/>
              <a:t>ds</a:t>
            </a:r>
            <a:r>
              <a:rPr lang="en-US" altLang="en-US" dirty="0"/>
              <a:t> </a:t>
            </a:r>
            <a:r>
              <a:rPr lang="en-US" altLang="en-US" dirty="0">
                <a:sym typeface="Symbol" pitchFamily="2" charset="2"/>
              </a:rPr>
              <a:t>scales with</a:t>
            </a:r>
            <a:r>
              <a:rPr lang="en-US" altLang="en-US" dirty="0"/>
              <a:t> V</a:t>
            </a:r>
            <a:r>
              <a:rPr lang="en-US" altLang="en-US" baseline="-25000" dirty="0"/>
              <a:t>DD</a:t>
            </a:r>
            <a:r>
              <a:rPr lang="el-GR" altLang="en-US" baseline="30000" dirty="0">
                <a:latin typeface="Calibri" panose="020F0502020204030204" pitchFamily="34" charset="0"/>
                <a:cs typeface="Calibri" panose="020F0502020204030204" pitchFamily="34" charset="0"/>
              </a:rPr>
              <a:t>α</a:t>
            </a:r>
            <a:r>
              <a:rPr lang="en-US" altLang="en-US" dirty="0"/>
              <a:t> </a:t>
            </a:r>
          </a:p>
          <a:p>
            <a:pPr lvl="1" eaLnBrk="1" hangingPunct="1"/>
            <a:r>
              <a:rPr lang="en-US" altLang="en-US" dirty="0"/>
              <a:t>1 &lt; </a:t>
            </a:r>
            <a:r>
              <a:rPr lang="el-GR" altLang="en-US" dirty="0"/>
              <a:t>α </a:t>
            </a:r>
            <a:r>
              <a:rPr lang="en-US" altLang="en-US" dirty="0"/>
              <a:t>&lt; 2 determined empirically (</a:t>
            </a:r>
            <a:r>
              <a:rPr lang="en-US" altLang="en-US" dirty="0">
                <a:cs typeface="Arial" panose="020B0604020202020204" pitchFamily="34" charset="0"/>
              </a:rPr>
              <a:t>≈ </a:t>
            </a:r>
            <a:r>
              <a:rPr lang="en-US" altLang="en-US" dirty="0"/>
              <a:t>1.3 for 65 nm)</a:t>
            </a:r>
          </a:p>
        </p:txBody>
      </p:sp>
      <p:sp>
        <p:nvSpPr>
          <p:cNvPr id="733186" name="Rectangle 2">
            <a:extLst>
              <a:ext uri="{FF2B5EF4-FFF2-40B4-BE49-F238E27FC236}">
                <a16:creationId xmlns:a16="http://schemas.microsoft.com/office/drawing/2014/main" id="{02391906-C5D2-8044-BD1C-FAF974BB9CB3}"/>
              </a:ext>
            </a:extLst>
          </p:cNvPr>
          <p:cNvSpPr>
            <a:spLocks noGrp="1" noChangeArrowheads="1"/>
          </p:cNvSpPr>
          <p:nvPr>
            <p:ph type="title"/>
          </p:nvPr>
        </p:nvSpPr>
        <p:spPr/>
        <p:txBody>
          <a:bodyPr/>
          <a:lstStyle/>
          <a:p>
            <a:pPr eaLnBrk="1" hangingPunct="1">
              <a:defRPr/>
            </a:pPr>
            <a:r>
              <a:rPr lang="en-US" dirty="0">
                <a:cs typeface="+mj-cs"/>
              </a:rPr>
              <a:t>Vel Sat I-V Effects</a:t>
            </a:r>
          </a:p>
        </p:txBody>
      </p:sp>
      <p:sp>
        <p:nvSpPr>
          <p:cNvPr id="35845" name="Rectangle 5">
            <a:extLst>
              <a:ext uri="{FF2B5EF4-FFF2-40B4-BE49-F238E27FC236}">
                <a16:creationId xmlns:a16="http://schemas.microsoft.com/office/drawing/2014/main" id="{A862A1DA-5E70-6949-9682-DE812875D8D2}"/>
              </a:ext>
            </a:extLst>
          </p:cNvPr>
          <p:cNvSpPr>
            <a:spLocks noChangeArrowheads="1"/>
          </p:cNvSpPr>
          <p:nvPr/>
        </p:nvSpPr>
        <p:spPr bwMode="auto">
          <a:xfrm>
            <a:off x="5345113" y="3189288"/>
            <a:ext cx="9144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aseline="-25000">
                <a:solidFill>
                  <a:schemeClr val="tx1"/>
                </a:solidFill>
                <a:latin typeface="Times New Roman" panose="02020603050405020304" pitchFamily="18" charset="0"/>
                <a:ea typeface="ＭＳ Ｐゴシック" panose="020B0600070205080204" pitchFamily="34" charset="-128"/>
              </a:defRPr>
            </a:lvl1pPr>
            <a:lvl2pPr marL="742950" indent="-285750">
              <a:defRPr sz="2400" baseline="-25000">
                <a:solidFill>
                  <a:schemeClr val="tx1"/>
                </a:solidFill>
                <a:latin typeface="Times New Roman" panose="02020603050405020304" pitchFamily="18" charset="0"/>
                <a:ea typeface="ＭＳ Ｐゴシック" panose="020B0600070205080204" pitchFamily="34" charset="-128"/>
              </a:defRPr>
            </a:lvl2pPr>
            <a:lvl3pPr marL="1143000" indent="-228600">
              <a:defRPr sz="2400" baseline="-25000">
                <a:solidFill>
                  <a:schemeClr val="tx1"/>
                </a:solidFill>
                <a:latin typeface="Times New Roman" panose="02020603050405020304" pitchFamily="18" charset="0"/>
                <a:ea typeface="ＭＳ Ｐゴシック" panose="020B0600070205080204" pitchFamily="34" charset="-128"/>
              </a:defRPr>
            </a:lvl3pPr>
            <a:lvl4pPr marL="1600200" indent="-228600">
              <a:defRPr sz="2400" baseline="-25000">
                <a:solidFill>
                  <a:schemeClr val="tx1"/>
                </a:solidFill>
                <a:latin typeface="Times New Roman" panose="02020603050405020304" pitchFamily="18" charset="0"/>
                <a:ea typeface="ＭＳ Ｐゴシック" panose="020B0600070205080204" pitchFamily="34" charset="-128"/>
              </a:defRPr>
            </a:lvl4pPr>
            <a:lvl5pPr marL="2057400" indent="-228600">
              <a:defRPr sz="2400" baseline="-25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dirty="0"/>
          </a:p>
        </p:txBody>
      </p:sp>
      <p:graphicFrame>
        <p:nvGraphicFramePr>
          <p:cNvPr id="35846" name="Object 4">
            <a:extLst>
              <a:ext uri="{FF2B5EF4-FFF2-40B4-BE49-F238E27FC236}">
                <a16:creationId xmlns:a16="http://schemas.microsoft.com/office/drawing/2014/main" id="{D8FA5171-E456-FB4E-92D2-592B923316E6}"/>
              </a:ext>
            </a:extLst>
          </p:cNvPr>
          <p:cNvGraphicFramePr>
            <a:graphicFrameLocks noChangeAspect="1"/>
          </p:cNvGraphicFramePr>
          <p:nvPr>
            <p:extLst>
              <p:ext uri="{D42A27DB-BD31-4B8C-83A1-F6EECF244321}">
                <p14:modId xmlns:p14="http://schemas.microsoft.com/office/powerpoint/2010/main" val="1990624347"/>
              </p:ext>
            </p:extLst>
          </p:nvPr>
        </p:nvGraphicFramePr>
        <p:xfrm>
          <a:off x="2254930" y="1565276"/>
          <a:ext cx="3660775" cy="730250"/>
        </p:xfrm>
        <a:graphic>
          <a:graphicData uri="http://schemas.openxmlformats.org/presentationml/2006/ole">
            <mc:AlternateContent xmlns:mc="http://schemas.openxmlformats.org/markup-compatibility/2006">
              <mc:Choice xmlns:v="urn:schemas-microsoft-com:vml" Requires="v">
                <p:oleObj name="Equation" r:id="rId3" imgW="55295800" imgH="11112500" progId="Equation.DSMT4">
                  <p:embed/>
                </p:oleObj>
              </mc:Choice>
              <mc:Fallback>
                <p:oleObj name="Equation" r:id="rId3" imgW="55295800" imgH="11112500" progId="Equation.DSMT4">
                  <p:embed/>
                  <p:pic>
                    <p:nvPicPr>
                      <p:cNvPr id="35846" name="Object 4">
                        <a:extLst>
                          <a:ext uri="{FF2B5EF4-FFF2-40B4-BE49-F238E27FC236}">
                            <a16:creationId xmlns:a16="http://schemas.microsoft.com/office/drawing/2014/main" id="{D8FA5171-E456-FB4E-92D2-592B923316E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54930" y="1565276"/>
                        <a:ext cx="3660775"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5847" name="Rectangle 7">
            <a:extLst>
              <a:ext uri="{FF2B5EF4-FFF2-40B4-BE49-F238E27FC236}">
                <a16:creationId xmlns:a16="http://schemas.microsoft.com/office/drawing/2014/main" id="{1B991C84-0B81-EE43-AECA-A38585C6525B}"/>
              </a:ext>
            </a:extLst>
          </p:cNvPr>
          <p:cNvSpPr>
            <a:spLocks noChangeArrowheads="1"/>
          </p:cNvSpPr>
          <p:nvPr/>
        </p:nvSpPr>
        <p:spPr bwMode="auto">
          <a:xfrm>
            <a:off x="5345113" y="3287713"/>
            <a:ext cx="9144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aseline="-25000">
                <a:solidFill>
                  <a:schemeClr val="tx1"/>
                </a:solidFill>
                <a:latin typeface="Times New Roman" panose="02020603050405020304" pitchFamily="18" charset="0"/>
                <a:ea typeface="ＭＳ Ｐゴシック" panose="020B0600070205080204" pitchFamily="34" charset="-128"/>
              </a:defRPr>
            </a:lvl1pPr>
            <a:lvl2pPr marL="742950" indent="-285750">
              <a:defRPr sz="2400" baseline="-25000">
                <a:solidFill>
                  <a:schemeClr val="tx1"/>
                </a:solidFill>
                <a:latin typeface="Times New Roman" panose="02020603050405020304" pitchFamily="18" charset="0"/>
                <a:ea typeface="ＭＳ Ｐゴシック" panose="020B0600070205080204" pitchFamily="34" charset="-128"/>
              </a:defRPr>
            </a:lvl2pPr>
            <a:lvl3pPr marL="1143000" indent="-228600">
              <a:defRPr sz="2400" baseline="-25000">
                <a:solidFill>
                  <a:schemeClr val="tx1"/>
                </a:solidFill>
                <a:latin typeface="Times New Roman" panose="02020603050405020304" pitchFamily="18" charset="0"/>
                <a:ea typeface="ＭＳ Ｐゴシック" panose="020B0600070205080204" pitchFamily="34" charset="-128"/>
              </a:defRPr>
            </a:lvl3pPr>
            <a:lvl4pPr marL="1600200" indent="-228600">
              <a:defRPr sz="2400" baseline="-25000">
                <a:solidFill>
                  <a:schemeClr val="tx1"/>
                </a:solidFill>
                <a:latin typeface="Times New Roman" panose="02020603050405020304" pitchFamily="18" charset="0"/>
                <a:ea typeface="ＭＳ Ｐゴシック" panose="020B0600070205080204" pitchFamily="34" charset="-128"/>
              </a:defRPr>
            </a:lvl4pPr>
            <a:lvl5pPr marL="2057400" indent="-228600">
              <a:defRPr sz="2400" baseline="-25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dirty="0"/>
          </a:p>
        </p:txBody>
      </p:sp>
      <p:pic>
        <p:nvPicPr>
          <p:cNvPr id="35848" name="Picture 1">
            <a:extLst>
              <a:ext uri="{FF2B5EF4-FFF2-40B4-BE49-F238E27FC236}">
                <a16:creationId xmlns:a16="http://schemas.microsoft.com/office/drawing/2014/main" id="{71ACDED7-593B-E84F-B51E-C575790ADC4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67000" y="3440113"/>
            <a:ext cx="29845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1761729"/>
      </p:ext>
    </p:extLst>
  </p:cSld>
  <p:clrMapOvr>
    <a:masterClrMapping/>
  </p:clrMapOvr>
  <p:transition>
    <p:zo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C1826D-5E30-241E-DE7D-745E546B4DC6}"/>
              </a:ext>
            </a:extLst>
          </p:cNvPr>
          <p:cNvSpPr>
            <a:spLocks noGrp="1"/>
          </p:cNvSpPr>
          <p:nvPr>
            <p:ph idx="1"/>
          </p:nvPr>
        </p:nvSpPr>
        <p:spPr/>
        <p:txBody>
          <a:bodyPr/>
          <a:lstStyle/>
          <a:p>
            <a:endParaRPr lang="en-US"/>
          </a:p>
        </p:txBody>
      </p:sp>
      <p:sp>
        <p:nvSpPr>
          <p:cNvPr id="734210" name="Rectangle 2">
            <a:extLst>
              <a:ext uri="{FF2B5EF4-FFF2-40B4-BE49-F238E27FC236}">
                <a16:creationId xmlns:a16="http://schemas.microsoft.com/office/drawing/2014/main" id="{1FCBA817-A153-664E-B432-953F80150F79}"/>
              </a:ext>
            </a:extLst>
          </p:cNvPr>
          <p:cNvSpPr>
            <a:spLocks noGrp="1" noChangeArrowheads="1"/>
          </p:cNvSpPr>
          <p:nvPr>
            <p:ph type="title"/>
          </p:nvPr>
        </p:nvSpPr>
        <p:spPr/>
        <p:txBody>
          <a:bodyPr/>
          <a:lstStyle/>
          <a:p>
            <a:pPr eaLnBrk="1" hangingPunct="1">
              <a:defRPr/>
            </a:pPr>
            <a:r>
              <a:rPr lang="en-US" dirty="0">
                <a:latin typeface="Symbol" charset="0"/>
                <a:cs typeface="+mj-cs"/>
              </a:rPr>
              <a:t>a</a:t>
            </a:r>
            <a:r>
              <a:rPr lang="en-US" dirty="0">
                <a:cs typeface="+mj-cs"/>
              </a:rPr>
              <a:t>-Power Model</a:t>
            </a:r>
          </a:p>
        </p:txBody>
      </p:sp>
      <p:sp>
        <p:nvSpPr>
          <p:cNvPr id="37892" name="Rectangle 5">
            <a:extLst>
              <a:ext uri="{FF2B5EF4-FFF2-40B4-BE49-F238E27FC236}">
                <a16:creationId xmlns:a16="http://schemas.microsoft.com/office/drawing/2014/main" id="{922BF12A-1789-DB47-96C9-87BF0C9F858C}"/>
              </a:ext>
            </a:extLst>
          </p:cNvPr>
          <p:cNvSpPr>
            <a:spLocks noChangeArrowheads="1"/>
          </p:cNvSpPr>
          <p:nvPr/>
        </p:nvSpPr>
        <p:spPr bwMode="auto">
          <a:xfrm>
            <a:off x="4538663" y="2400300"/>
            <a:ext cx="9144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aseline="-25000">
                <a:solidFill>
                  <a:schemeClr val="tx1"/>
                </a:solidFill>
                <a:latin typeface="Times New Roman" panose="02020603050405020304" pitchFamily="18" charset="0"/>
                <a:ea typeface="ＭＳ Ｐゴシック" panose="020B0600070205080204" pitchFamily="34" charset="-128"/>
              </a:defRPr>
            </a:lvl1pPr>
            <a:lvl2pPr marL="742950" indent="-285750">
              <a:defRPr sz="2400" baseline="-25000">
                <a:solidFill>
                  <a:schemeClr val="tx1"/>
                </a:solidFill>
                <a:latin typeface="Times New Roman" panose="02020603050405020304" pitchFamily="18" charset="0"/>
                <a:ea typeface="ＭＳ Ｐゴシック" panose="020B0600070205080204" pitchFamily="34" charset="-128"/>
              </a:defRPr>
            </a:lvl2pPr>
            <a:lvl3pPr marL="1143000" indent="-228600">
              <a:defRPr sz="2400" baseline="-25000">
                <a:solidFill>
                  <a:schemeClr val="tx1"/>
                </a:solidFill>
                <a:latin typeface="Times New Roman" panose="02020603050405020304" pitchFamily="18" charset="0"/>
                <a:ea typeface="ＭＳ Ｐゴシック" panose="020B0600070205080204" pitchFamily="34" charset="-128"/>
              </a:defRPr>
            </a:lvl3pPr>
            <a:lvl4pPr marL="1600200" indent="-228600">
              <a:defRPr sz="2400" baseline="-25000">
                <a:solidFill>
                  <a:schemeClr val="tx1"/>
                </a:solidFill>
                <a:latin typeface="Times New Roman" panose="02020603050405020304" pitchFamily="18" charset="0"/>
                <a:ea typeface="ＭＳ Ｐゴシック" panose="020B0600070205080204" pitchFamily="34" charset="-128"/>
              </a:defRPr>
            </a:lvl4pPr>
            <a:lvl5pPr marL="2057400" indent="-228600">
              <a:defRPr sz="2400" baseline="-25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dirty="0"/>
          </a:p>
        </p:txBody>
      </p:sp>
      <p:sp>
        <p:nvSpPr>
          <p:cNvPr id="37893" name="Rectangle 7">
            <a:extLst>
              <a:ext uri="{FF2B5EF4-FFF2-40B4-BE49-F238E27FC236}">
                <a16:creationId xmlns:a16="http://schemas.microsoft.com/office/drawing/2014/main" id="{F0A6EE7C-9FE0-AE4F-9875-60A303C6D56F}"/>
              </a:ext>
            </a:extLst>
          </p:cNvPr>
          <p:cNvSpPr>
            <a:spLocks noChangeArrowheads="1"/>
          </p:cNvSpPr>
          <p:nvPr/>
        </p:nvSpPr>
        <p:spPr bwMode="auto">
          <a:xfrm>
            <a:off x="4887913" y="2960688"/>
            <a:ext cx="9144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aseline="-25000">
                <a:solidFill>
                  <a:schemeClr val="tx1"/>
                </a:solidFill>
                <a:latin typeface="Times New Roman" panose="02020603050405020304" pitchFamily="18" charset="0"/>
                <a:ea typeface="ＭＳ Ｐゴシック" panose="020B0600070205080204" pitchFamily="34" charset="-128"/>
              </a:defRPr>
            </a:lvl1pPr>
            <a:lvl2pPr marL="742950" indent="-285750">
              <a:defRPr sz="2400" baseline="-25000">
                <a:solidFill>
                  <a:schemeClr val="tx1"/>
                </a:solidFill>
                <a:latin typeface="Times New Roman" panose="02020603050405020304" pitchFamily="18" charset="0"/>
                <a:ea typeface="ＭＳ Ｐゴシック" panose="020B0600070205080204" pitchFamily="34" charset="-128"/>
              </a:defRPr>
            </a:lvl2pPr>
            <a:lvl3pPr marL="1143000" indent="-228600">
              <a:defRPr sz="2400" baseline="-25000">
                <a:solidFill>
                  <a:schemeClr val="tx1"/>
                </a:solidFill>
                <a:latin typeface="Times New Roman" panose="02020603050405020304" pitchFamily="18" charset="0"/>
                <a:ea typeface="ＭＳ Ｐゴシック" panose="020B0600070205080204" pitchFamily="34" charset="-128"/>
              </a:defRPr>
            </a:lvl3pPr>
            <a:lvl4pPr marL="1600200" indent="-228600">
              <a:defRPr sz="2400" baseline="-25000">
                <a:solidFill>
                  <a:schemeClr val="tx1"/>
                </a:solidFill>
                <a:latin typeface="Times New Roman" panose="02020603050405020304" pitchFamily="18" charset="0"/>
                <a:ea typeface="ＭＳ Ｐゴシック" panose="020B0600070205080204" pitchFamily="34" charset="-128"/>
              </a:defRPr>
            </a:lvl4pPr>
            <a:lvl5pPr marL="2057400" indent="-228600">
              <a:defRPr sz="2400" baseline="-25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dirty="0"/>
          </a:p>
        </p:txBody>
      </p:sp>
      <p:graphicFrame>
        <p:nvGraphicFramePr>
          <p:cNvPr id="37894" name="Object 6">
            <a:extLst>
              <a:ext uri="{FF2B5EF4-FFF2-40B4-BE49-F238E27FC236}">
                <a16:creationId xmlns:a16="http://schemas.microsoft.com/office/drawing/2014/main" id="{B3D1B02E-887E-6047-A327-103D285A97F7}"/>
              </a:ext>
            </a:extLst>
          </p:cNvPr>
          <p:cNvGraphicFramePr>
            <a:graphicFrameLocks noChangeAspect="1"/>
          </p:cNvGraphicFramePr>
          <p:nvPr>
            <p:extLst>
              <p:ext uri="{D42A27DB-BD31-4B8C-83A1-F6EECF244321}">
                <p14:modId xmlns:p14="http://schemas.microsoft.com/office/powerpoint/2010/main" val="3186514219"/>
              </p:ext>
            </p:extLst>
          </p:nvPr>
        </p:nvGraphicFramePr>
        <p:xfrm>
          <a:off x="1251744" y="1436481"/>
          <a:ext cx="3962400" cy="1536700"/>
        </p:xfrm>
        <a:graphic>
          <a:graphicData uri="http://schemas.openxmlformats.org/presentationml/2006/ole">
            <mc:AlternateContent xmlns:mc="http://schemas.openxmlformats.org/markup-compatibility/2006">
              <mc:Choice xmlns:v="urn:schemas-microsoft-com:vml" Requires="v">
                <p:oleObj name="Equation" r:id="rId3" imgW="55587900" imgH="21653500" progId="Equation.DSMT4">
                  <p:embed/>
                </p:oleObj>
              </mc:Choice>
              <mc:Fallback>
                <p:oleObj name="Equation" r:id="rId3" imgW="55587900" imgH="21653500" progId="Equation.DSMT4">
                  <p:embed/>
                  <p:pic>
                    <p:nvPicPr>
                      <p:cNvPr id="37894" name="Object 6">
                        <a:extLst>
                          <a:ext uri="{FF2B5EF4-FFF2-40B4-BE49-F238E27FC236}">
                            <a16:creationId xmlns:a16="http://schemas.microsoft.com/office/drawing/2014/main" id="{B3D1B02E-887E-6047-A327-103D285A97F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1744" y="1436481"/>
                        <a:ext cx="3962400" cy="153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7895" name="Rectangle 9">
            <a:extLst>
              <a:ext uri="{FF2B5EF4-FFF2-40B4-BE49-F238E27FC236}">
                <a16:creationId xmlns:a16="http://schemas.microsoft.com/office/drawing/2014/main" id="{A000CFD4-00DC-2546-898C-0166A6C42B3D}"/>
              </a:ext>
            </a:extLst>
          </p:cNvPr>
          <p:cNvSpPr>
            <a:spLocks noChangeArrowheads="1"/>
          </p:cNvSpPr>
          <p:nvPr/>
        </p:nvSpPr>
        <p:spPr bwMode="auto">
          <a:xfrm>
            <a:off x="5421313" y="3074988"/>
            <a:ext cx="9144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aseline="-25000">
                <a:solidFill>
                  <a:schemeClr val="tx1"/>
                </a:solidFill>
                <a:latin typeface="Times New Roman" panose="02020603050405020304" pitchFamily="18" charset="0"/>
                <a:ea typeface="ＭＳ Ｐゴシック" panose="020B0600070205080204" pitchFamily="34" charset="-128"/>
              </a:defRPr>
            </a:lvl1pPr>
            <a:lvl2pPr marL="742950" indent="-285750">
              <a:defRPr sz="2400" baseline="-25000">
                <a:solidFill>
                  <a:schemeClr val="tx1"/>
                </a:solidFill>
                <a:latin typeface="Times New Roman" panose="02020603050405020304" pitchFamily="18" charset="0"/>
                <a:ea typeface="ＭＳ Ｐゴシック" panose="020B0600070205080204" pitchFamily="34" charset="-128"/>
              </a:defRPr>
            </a:lvl2pPr>
            <a:lvl3pPr marL="1143000" indent="-228600">
              <a:defRPr sz="2400" baseline="-25000">
                <a:solidFill>
                  <a:schemeClr val="tx1"/>
                </a:solidFill>
                <a:latin typeface="Times New Roman" panose="02020603050405020304" pitchFamily="18" charset="0"/>
                <a:ea typeface="ＭＳ Ｐゴシック" panose="020B0600070205080204" pitchFamily="34" charset="-128"/>
              </a:defRPr>
            </a:lvl3pPr>
            <a:lvl4pPr marL="1600200" indent="-228600">
              <a:defRPr sz="2400" baseline="-25000">
                <a:solidFill>
                  <a:schemeClr val="tx1"/>
                </a:solidFill>
                <a:latin typeface="Times New Roman" panose="02020603050405020304" pitchFamily="18" charset="0"/>
                <a:ea typeface="ＭＳ Ｐゴシック" panose="020B0600070205080204" pitchFamily="34" charset="-128"/>
              </a:defRPr>
            </a:lvl4pPr>
            <a:lvl5pPr marL="2057400" indent="-228600">
              <a:defRPr sz="2400" baseline="-25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dirty="0"/>
          </a:p>
        </p:txBody>
      </p:sp>
      <p:graphicFrame>
        <p:nvGraphicFramePr>
          <p:cNvPr id="37896" name="Object 8">
            <a:extLst>
              <a:ext uri="{FF2B5EF4-FFF2-40B4-BE49-F238E27FC236}">
                <a16:creationId xmlns:a16="http://schemas.microsoft.com/office/drawing/2014/main" id="{2AE7916F-E306-A140-894E-43223D8624DA}"/>
              </a:ext>
            </a:extLst>
          </p:cNvPr>
          <p:cNvGraphicFramePr>
            <a:graphicFrameLocks noChangeAspect="1"/>
          </p:cNvGraphicFramePr>
          <p:nvPr>
            <p:extLst>
              <p:ext uri="{D42A27DB-BD31-4B8C-83A1-F6EECF244321}">
                <p14:modId xmlns:p14="http://schemas.microsoft.com/office/powerpoint/2010/main" val="3816678049"/>
              </p:ext>
            </p:extLst>
          </p:nvPr>
        </p:nvGraphicFramePr>
        <p:xfrm>
          <a:off x="7184628" y="1693656"/>
          <a:ext cx="2438400" cy="1279525"/>
        </p:xfrm>
        <a:graphic>
          <a:graphicData uri="http://schemas.openxmlformats.org/presentationml/2006/ole">
            <mc:AlternateContent xmlns:mc="http://schemas.openxmlformats.org/markup-compatibility/2006">
              <mc:Choice xmlns:v="urn:schemas-microsoft-com:vml" Requires="v">
                <p:oleObj name="Equation" r:id="rId5" imgW="31013400" imgH="16383000" progId="Equation.DSMT4">
                  <p:embed/>
                </p:oleObj>
              </mc:Choice>
              <mc:Fallback>
                <p:oleObj name="Equation" r:id="rId5" imgW="31013400" imgH="16383000" progId="Equation.DSMT4">
                  <p:embed/>
                  <p:pic>
                    <p:nvPicPr>
                      <p:cNvPr id="37896" name="Object 8">
                        <a:extLst>
                          <a:ext uri="{FF2B5EF4-FFF2-40B4-BE49-F238E27FC236}">
                            <a16:creationId xmlns:a16="http://schemas.microsoft.com/office/drawing/2014/main" id="{2AE7916F-E306-A140-894E-43223D8624D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84628" y="1693656"/>
                        <a:ext cx="2438400" cy="127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37897" name="Picture 10">
            <a:extLst>
              <a:ext uri="{FF2B5EF4-FFF2-40B4-BE49-F238E27FC236}">
                <a16:creationId xmlns:a16="http://schemas.microsoft.com/office/drawing/2014/main" id="{49B3E8D7-C0DC-294F-B05A-139A147158B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38600" y="3276601"/>
            <a:ext cx="3276600" cy="267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19741138"/>
      </p:ext>
    </p:extLst>
  </p:cSld>
  <p:clrMapOvr>
    <a:masterClrMapping/>
  </p:clrMapOvr>
  <p:transition>
    <p:zo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Rectangle 3">
            <a:extLst>
              <a:ext uri="{FF2B5EF4-FFF2-40B4-BE49-F238E27FC236}">
                <a16:creationId xmlns:a16="http://schemas.microsoft.com/office/drawing/2014/main" id="{78ED19FA-555B-FC4B-9530-94014D101492}"/>
              </a:ext>
            </a:extLst>
          </p:cNvPr>
          <p:cNvSpPr>
            <a:spLocks noGrp="1" noChangeArrowheads="1"/>
          </p:cNvSpPr>
          <p:nvPr>
            <p:ph idx="1"/>
          </p:nvPr>
        </p:nvSpPr>
        <p:spPr/>
        <p:txBody>
          <a:bodyPr/>
          <a:lstStyle/>
          <a:p>
            <a:pPr eaLnBrk="1" hangingPunct="1"/>
            <a:r>
              <a:rPr lang="en-US" altLang="en-US" dirty="0">
                <a:solidFill>
                  <a:srgbClr val="000000"/>
                </a:solidFill>
              </a:rPr>
              <a:t>Reverse-biased p-n junctions form a </a:t>
            </a:r>
            <a:r>
              <a:rPr lang="en-US" altLang="en-US" i="1" dirty="0">
                <a:solidFill>
                  <a:srgbClr val="000000"/>
                </a:solidFill>
              </a:rPr>
              <a:t>depletion region</a:t>
            </a:r>
          </a:p>
          <a:p>
            <a:pPr lvl="1" eaLnBrk="1" hangingPunct="1"/>
            <a:r>
              <a:rPr lang="en-US" altLang="en-US" dirty="0">
                <a:solidFill>
                  <a:srgbClr val="000000"/>
                </a:solidFill>
              </a:rPr>
              <a:t>Region between n and p with no carriers</a:t>
            </a:r>
          </a:p>
          <a:p>
            <a:pPr lvl="1" eaLnBrk="1" hangingPunct="1"/>
            <a:r>
              <a:rPr lang="en-US" altLang="en-US" dirty="0">
                <a:solidFill>
                  <a:srgbClr val="000000"/>
                </a:solidFill>
              </a:rPr>
              <a:t>Width of depletion, L</a:t>
            </a:r>
            <a:r>
              <a:rPr lang="en-US" altLang="en-US" baseline="-25000" dirty="0">
                <a:solidFill>
                  <a:srgbClr val="000000"/>
                </a:solidFill>
              </a:rPr>
              <a:t>d</a:t>
            </a:r>
            <a:r>
              <a:rPr lang="en-US" altLang="en-US" dirty="0">
                <a:solidFill>
                  <a:srgbClr val="000000"/>
                </a:solidFill>
              </a:rPr>
              <a:t>, region grows with reverse bias</a:t>
            </a:r>
          </a:p>
          <a:p>
            <a:pPr lvl="1" eaLnBrk="1" hangingPunct="1"/>
            <a:r>
              <a:rPr lang="en-US" altLang="en-US" dirty="0">
                <a:solidFill>
                  <a:srgbClr val="000000"/>
                </a:solidFill>
              </a:rPr>
              <a:t>L</a:t>
            </a:r>
            <a:r>
              <a:rPr lang="en-US" altLang="en-US" baseline="-25000" dirty="0">
                <a:solidFill>
                  <a:srgbClr val="000000"/>
                </a:solidFill>
              </a:rPr>
              <a:t>eff</a:t>
            </a:r>
            <a:r>
              <a:rPr lang="en-US" altLang="en-US" dirty="0">
                <a:solidFill>
                  <a:srgbClr val="000000"/>
                </a:solidFill>
              </a:rPr>
              <a:t> = L – L</a:t>
            </a:r>
            <a:r>
              <a:rPr lang="en-US" altLang="en-US" baseline="-25000" dirty="0">
                <a:solidFill>
                  <a:srgbClr val="000000"/>
                </a:solidFill>
              </a:rPr>
              <a:t>d</a:t>
            </a:r>
          </a:p>
          <a:p>
            <a:pPr eaLnBrk="1" hangingPunct="1"/>
            <a:r>
              <a:rPr lang="en-US" altLang="en-US" dirty="0">
                <a:solidFill>
                  <a:srgbClr val="000000"/>
                </a:solidFill>
              </a:rPr>
              <a:t>Shorter L</a:t>
            </a:r>
            <a:r>
              <a:rPr lang="en-US" altLang="en-US" baseline="-25000" dirty="0">
                <a:solidFill>
                  <a:srgbClr val="000000"/>
                </a:solidFill>
              </a:rPr>
              <a:t>eff</a:t>
            </a:r>
            <a:r>
              <a:rPr lang="en-US" altLang="en-US" dirty="0">
                <a:solidFill>
                  <a:srgbClr val="000000"/>
                </a:solidFill>
              </a:rPr>
              <a:t> gives more current</a:t>
            </a:r>
          </a:p>
          <a:p>
            <a:pPr lvl="1" eaLnBrk="1" hangingPunct="1"/>
            <a:r>
              <a:rPr lang="en-US" altLang="en-US" dirty="0">
                <a:solidFill>
                  <a:srgbClr val="000000"/>
                </a:solidFill>
              </a:rPr>
              <a:t>I</a:t>
            </a:r>
            <a:r>
              <a:rPr lang="en-US" altLang="en-US" baseline="-25000" dirty="0">
                <a:solidFill>
                  <a:srgbClr val="000000"/>
                </a:solidFill>
              </a:rPr>
              <a:t>ds</a:t>
            </a:r>
            <a:r>
              <a:rPr lang="en-US" altLang="en-US" dirty="0">
                <a:solidFill>
                  <a:srgbClr val="000000"/>
                </a:solidFill>
              </a:rPr>
              <a:t> increases with V</a:t>
            </a:r>
            <a:r>
              <a:rPr lang="en-US" altLang="en-US" baseline="-25000" dirty="0">
                <a:solidFill>
                  <a:srgbClr val="000000"/>
                </a:solidFill>
              </a:rPr>
              <a:t>ds</a:t>
            </a:r>
          </a:p>
          <a:p>
            <a:pPr lvl="1" eaLnBrk="1" hangingPunct="1"/>
            <a:r>
              <a:rPr lang="en-US" altLang="en-US" dirty="0">
                <a:solidFill>
                  <a:srgbClr val="000000"/>
                </a:solidFill>
              </a:rPr>
              <a:t>Even in saturation</a:t>
            </a:r>
          </a:p>
        </p:txBody>
      </p:sp>
      <p:sp>
        <p:nvSpPr>
          <p:cNvPr id="719874" name="Rectangle 2">
            <a:extLst>
              <a:ext uri="{FF2B5EF4-FFF2-40B4-BE49-F238E27FC236}">
                <a16:creationId xmlns:a16="http://schemas.microsoft.com/office/drawing/2014/main" id="{81A7D3A6-1639-D742-BA98-15FBD1D3EFDD}"/>
              </a:ext>
            </a:extLst>
          </p:cNvPr>
          <p:cNvSpPr>
            <a:spLocks noGrp="1" noChangeArrowheads="1"/>
          </p:cNvSpPr>
          <p:nvPr>
            <p:ph type="title"/>
          </p:nvPr>
        </p:nvSpPr>
        <p:spPr/>
        <p:txBody>
          <a:bodyPr/>
          <a:lstStyle/>
          <a:p>
            <a:pPr eaLnBrk="1" hangingPunct="1">
              <a:defRPr/>
            </a:pPr>
            <a:r>
              <a:rPr lang="en-US" sz="4200" dirty="0">
                <a:cs typeface="+mj-cs"/>
              </a:rPr>
              <a:t>Channel Length Modulation</a:t>
            </a:r>
          </a:p>
        </p:txBody>
      </p:sp>
      <p:graphicFrame>
        <p:nvGraphicFramePr>
          <p:cNvPr id="39941" name="Object 5">
            <a:extLst>
              <a:ext uri="{FF2B5EF4-FFF2-40B4-BE49-F238E27FC236}">
                <a16:creationId xmlns:a16="http://schemas.microsoft.com/office/drawing/2014/main" id="{EB3A0607-D045-3943-868A-63B287012C17}"/>
              </a:ext>
            </a:extLst>
          </p:cNvPr>
          <p:cNvGraphicFramePr>
            <a:graphicFrameLocks noChangeAspect="1"/>
          </p:cNvGraphicFramePr>
          <p:nvPr>
            <p:extLst>
              <p:ext uri="{D42A27DB-BD31-4B8C-83A1-F6EECF244321}">
                <p14:modId xmlns:p14="http://schemas.microsoft.com/office/powerpoint/2010/main" val="2378249805"/>
              </p:ext>
            </p:extLst>
          </p:nvPr>
        </p:nvGraphicFramePr>
        <p:xfrm>
          <a:off x="6759921" y="2416175"/>
          <a:ext cx="3429000" cy="2025650"/>
        </p:xfrm>
        <a:graphic>
          <a:graphicData uri="http://schemas.openxmlformats.org/presentationml/2006/ole">
            <mc:AlternateContent xmlns:mc="http://schemas.openxmlformats.org/markup-compatibility/2006">
              <mc:Choice xmlns:v="urn:schemas-microsoft-com:vml" Requires="v">
                <p:oleObj name="Visio" r:id="rId3" imgW="2463800" imgH="1460500" progId="Visio.Drawing.11">
                  <p:embed/>
                </p:oleObj>
              </mc:Choice>
              <mc:Fallback>
                <p:oleObj name="Visio" r:id="rId3" imgW="2463800" imgH="1460500" progId="Visio.Drawing.11">
                  <p:embed/>
                  <p:pic>
                    <p:nvPicPr>
                      <p:cNvPr id="39941" name="Object 5">
                        <a:extLst>
                          <a:ext uri="{FF2B5EF4-FFF2-40B4-BE49-F238E27FC236}">
                            <a16:creationId xmlns:a16="http://schemas.microsoft.com/office/drawing/2014/main" id="{EB3A0607-D045-3943-868A-63B287012C1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59921" y="2416175"/>
                        <a:ext cx="3429000" cy="2025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39942" name="Rectangle 7">
            <a:extLst>
              <a:ext uri="{FF2B5EF4-FFF2-40B4-BE49-F238E27FC236}">
                <a16:creationId xmlns:a16="http://schemas.microsoft.com/office/drawing/2014/main" id="{616368C1-3BDD-EA43-AAA8-80037341A3B9}"/>
              </a:ext>
            </a:extLst>
          </p:cNvPr>
          <p:cNvSpPr>
            <a:spLocks noChangeArrowheads="1"/>
          </p:cNvSpPr>
          <p:nvPr/>
        </p:nvSpPr>
        <p:spPr bwMode="auto">
          <a:xfrm>
            <a:off x="5238750" y="3189288"/>
            <a:ext cx="9144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aseline="-25000">
                <a:solidFill>
                  <a:schemeClr val="tx1"/>
                </a:solidFill>
                <a:latin typeface="Times New Roman" panose="02020603050405020304" pitchFamily="18" charset="0"/>
                <a:ea typeface="ＭＳ Ｐゴシック" panose="020B0600070205080204" pitchFamily="34" charset="-128"/>
              </a:defRPr>
            </a:lvl1pPr>
            <a:lvl2pPr marL="742950" indent="-285750">
              <a:defRPr sz="2400" baseline="-25000">
                <a:solidFill>
                  <a:schemeClr val="tx1"/>
                </a:solidFill>
                <a:latin typeface="Times New Roman" panose="02020603050405020304" pitchFamily="18" charset="0"/>
                <a:ea typeface="ＭＳ Ｐゴシック" panose="020B0600070205080204" pitchFamily="34" charset="-128"/>
              </a:defRPr>
            </a:lvl2pPr>
            <a:lvl3pPr marL="1143000" indent="-228600">
              <a:defRPr sz="2400" baseline="-25000">
                <a:solidFill>
                  <a:schemeClr val="tx1"/>
                </a:solidFill>
                <a:latin typeface="Times New Roman" panose="02020603050405020304" pitchFamily="18" charset="0"/>
                <a:ea typeface="ＭＳ Ｐゴシック" panose="020B0600070205080204" pitchFamily="34" charset="-128"/>
              </a:defRPr>
            </a:lvl3pPr>
            <a:lvl4pPr marL="1600200" indent="-228600">
              <a:defRPr sz="2400" baseline="-25000">
                <a:solidFill>
                  <a:schemeClr val="tx1"/>
                </a:solidFill>
                <a:latin typeface="Times New Roman" panose="02020603050405020304" pitchFamily="18" charset="0"/>
                <a:ea typeface="ＭＳ Ｐゴシック" panose="020B0600070205080204" pitchFamily="34" charset="-128"/>
              </a:defRPr>
            </a:lvl4pPr>
            <a:lvl5pPr marL="2057400" indent="-228600">
              <a:defRPr sz="2400" baseline="-25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dirty="0"/>
          </a:p>
        </p:txBody>
      </p:sp>
      <p:grpSp>
        <p:nvGrpSpPr>
          <p:cNvPr id="719880" name="Group 8">
            <a:extLst>
              <a:ext uri="{FF2B5EF4-FFF2-40B4-BE49-F238E27FC236}">
                <a16:creationId xmlns:a16="http://schemas.microsoft.com/office/drawing/2014/main" id="{BFC3FC25-7C5B-594A-A8BF-C843AB45B4CC}"/>
              </a:ext>
            </a:extLst>
          </p:cNvPr>
          <p:cNvGrpSpPr>
            <a:grpSpLocks/>
          </p:cNvGrpSpPr>
          <p:nvPr/>
        </p:nvGrpSpPr>
        <p:grpSpPr bwMode="auto">
          <a:xfrm>
            <a:off x="2621065" y="2662529"/>
            <a:ext cx="762000" cy="304800"/>
            <a:chOff x="768" y="3120"/>
            <a:chExt cx="816" cy="192"/>
          </a:xfrm>
        </p:grpSpPr>
        <p:sp>
          <p:nvSpPr>
            <p:cNvPr id="39947" name="Rectangle 9">
              <a:extLst>
                <a:ext uri="{FF2B5EF4-FFF2-40B4-BE49-F238E27FC236}">
                  <a16:creationId xmlns:a16="http://schemas.microsoft.com/office/drawing/2014/main" id="{DA25DC74-B691-FB4F-B236-584A848212E3}"/>
                </a:ext>
              </a:extLst>
            </p:cNvPr>
            <p:cNvSpPr>
              <a:spLocks noChangeArrowheads="1"/>
            </p:cNvSpPr>
            <p:nvPr/>
          </p:nvSpPr>
          <p:spPr bwMode="auto">
            <a:xfrm>
              <a:off x="768" y="3120"/>
              <a:ext cx="816" cy="19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baseline="-25000">
                  <a:solidFill>
                    <a:schemeClr val="tx1"/>
                  </a:solidFill>
                  <a:latin typeface="Times New Roman" panose="02020603050405020304" pitchFamily="18" charset="0"/>
                  <a:ea typeface="ＭＳ Ｐゴシック" panose="020B0600070205080204" pitchFamily="34" charset="-128"/>
                </a:defRPr>
              </a:lvl1pPr>
              <a:lvl2pPr marL="742950" indent="-285750">
                <a:defRPr sz="2400" baseline="-25000">
                  <a:solidFill>
                    <a:schemeClr val="tx1"/>
                  </a:solidFill>
                  <a:latin typeface="Times New Roman" panose="02020603050405020304" pitchFamily="18" charset="0"/>
                  <a:ea typeface="ＭＳ Ｐゴシック" panose="020B0600070205080204" pitchFamily="34" charset="-128"/>
                </a:defRPr>
              </a:lvl2pPr>
              <a:lvl3pPr marL="1143000" indent="-228600">
                <a:defRPr sz="2400" baseline="-25000">
                  <a:solidFill>
                    <a:schemeClr val="tx1"/>
                  </a:solidFill>
                  <a:latin typeface="Times New Roman" panose="02020603050405020304" pitchFamily="18" charset="0"/>
                  <a:ea typeface="ＭＳ Ｐゴシック" panose="020B0600070205080204" pitchFamily="34" charset="-128"/>
                </a:defRPr>
              </a:lvl3pPr>
              <a:lvl4pPr marL="1600200" indent="-228600">
                <a:defRPr sz="2400" baseline="-25000">
                  <a:solidFill>
                    <a:schemeClr val="tx1"/>
                  </a:solidFill>
                  <a:latin typeface="Times New Roman" panose="02020603050405020304" pitchFamily="18" charset="0"/>
                  <a:ea typeface="ＭＳ Ｐゴシック" panose="020B0600070205080204" pitchFamily="34" charset="-128"/>
                </a:defRPr>
              </a:lvl4pPr>
              <a:lvl5pPr marL="2057400" indent="-228600">
                <a:defRPr sz="2400" baseline="-25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dirty="0"/>
            </a:p>
          </p:txBody>
        </p:sp>
        <p:sp>
          <p:nvSpPr>
            <p:cNvPr id="39948" name="Line 10">
              <a:extLst>
                <a:ext uri="{FF2B5EF4-FFF2-40B4-BE49-F238E27FC236}">
                  <a16:creationId xmlns:a16="http://schemas.microsoft.com/office/drawing/2014/main" id="{3DAD916C-5D44-004C-B22F-FF2C6678BC32}"/>
                </a:ext>
              </a:extLst>
            </p:cNvPr>
            <p:cNvSpPr>
              <a:spLocks noChangeShapeType="1"/>
            </p:cNvSpPr>
            <p:nvPr/>
          </p:nvSpPr>
          <p:spPr bwMode="auto">
            <a:xfrm>
              <a:off x="768" y="3312"/>
              <a:ext cx="7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p>
          </p:txBody>
        </p:sp>
      </p:grpSp>
      <p:grpSp>
        <p:nvGrpSpPr>
          <p:cNvPr id="719883" name="Group 11">
            <a:extLst>
              <a:ext uri="{FF2B5EF4-FFF2-40B4-BE49-F238E27FC236}">
                <a16:creationId xmlns:a16="http://schemas.microsoft.com/office/drawing/2014/main" id="{71C5A629-E765-8E4C-A0E2-EDFAF344C79F}"/>
              </a:ext>
            </a:extLst>
          </p:cNvPr>
          <p:cNvGrpSpPr>
            <a:grpSpLocks/>
          </p:cNvGrpSpPr>
          <p:nvPr/>
        </p:nvGrpSpPr>
        <p:grpSpPr bwMode="auto">
          <a:xfrm>
            <a:off x="1726778" y="2980063"/>
            <a:ext cx="985421" cy="338554"/>
            <a:chOff x="768" y="3120"/>
            <a:chExt cx="816" cy="192"/>
          </a:xfrm>
        </p:grpSpPr>
        <p:sp>
          <p:nvSpPr>
            <p:cNvPr id="39945" name="Rectangle 12">
              <a:extLst>
                <a:ext uri="{FF2B5EF4-FFF2-40B4-BE49-F238E27FC236}">
                  <a16:creationId xmlns:a16="http://schemas.microsoft.com/office/drawing/2014/main" id="{0B4328FA-DEC6-5B49-AAA8-A696A4727493}"/>
                </a:ext>
              </a:extLst>
            </p:cNvPr>
            <p:cNvSpPr>
              <a:spLocks noChangeArrowheads="1"/>
            </p:cNvSpPr>
            <p:nvPr/>
          </p:nvSpPr>
          <p:spPr bwMode="auto">
            <a:xfrm>
              <a:off x="768" y="3120"/>
              <a:ext cx="816" cy="19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baseline="-25000">
                  <a:solidFill>
                    <a:schemeClr val="tx1"/>
                  </a:solidFill>
                  <a:latin typeface="Times New Roman" panose="02020603050405020304" pitchFamily="18" charset="0"/>
                  <a:ea typeface="ＭＳ Ｐゴシック" panose="020B0600070205080204" pitchFamily="34" charset="-128"/>
                </a:defRPr>
              </a:lvl1pPr>
              <a:lvl2pPr marL="742950" indent="-285750">
                <a:defRPr sz="2400" baseline="-25000">
                  <a:solidFill>
                    <a:schemeClr val="tx1"/>
                  </a:solidFill>
                  <a:latin typeface="Times New Roman" panose="02020603050405020304" pitchFamily="18" charset="0"/>
                  <a:ea typeface="ＭＳ Ｐゴシック" panose="020B0600070205080204" pitchFamily="34" charset="-128"/>
                </a:defRPr>
              </a:lvl2pPr>
              <a:lvl3pPr marL="1143000" indent="-228600">
                <a:defRPr sz="2400" baseline="-25000">
                  <a:solidFill>
                    <a:schemeClr val="tx1"/>
                  </a:solidFill>
                  <a:latin typeface="Times New Roman" panose="02020603050405020304" pitchFamily="18" charset="0"/>
                  <a:ea typeface="ＭＳ Ｐゴシック" panose="020B0600070205080204" pitchFamily="34" charset="-128"/>
                </a:defRPr>
              </a:lvl3pPr>
              <a:lvl4pPr marL="1600200" indent="-228600">
                <a:defRPr sz="2400" baseline="-25000">
                  <a:solidFill>
                    <a:schemeClr val="tx1"/>
                  </a:solidFill>
                  <a:latin typeface="Times New Roman" panose="02020603050405020304" pitchFamily="18" charset="0"/>
                  <a:ea typeface="ＭＳ Ｐゴシック" panose="020B0600070205080204" pitchFamily="34" charset="-128"/>
                </a:defRPr>
              </a:lvl4pPr>
              <a:lvl5pPr marL="2057400" indent="-228600">
                <a:defRPr sz="2400" baseline="-25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dirty="0"/>
            </a:p>
          </p:txBody>
        </p:sp>
        <p:sp>
          <p:nvSpPr>
            <p:cNvPr id="39946" name="Line 13">
              <a:extLst>
                <a:ext uri="{FF2B5EF4-FFF2-40B4-BE49-F238E27FC236}">
                  <a16:creationId xmlns:a16="http://schemas.microsoft.com/office/drawing/2014/main" id="{31E625C5-3F3D-C14A-86FD-33C580DA34C9}"/>
                </a:ext>
              </a:extLst>
            </p:cNvPr>
            <p:cNvSpPr>
              <a:spLocks noChangeShapeType="1"/>
            </p:cNvSpPr>
            <p:nvPr/>
          </p:nvSpPr>
          <p:spPr bwMode="auto">
            <a:xfrm>
              <a:off x="768" y="3312"/>
              <a:ext cx="7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p>
          </p:txBody>
        </p:sp>
      </p:grpSp>
    </p:spTree>
    <p:extLst>
      <p:ext uri="{BB962C8B-B14F-4D97-AF65-F5344CB8AC3E}">
        <p14:creationId xmlns:p14="http://schemas.microsoft.com/office/powerpoint/2010/main" val="4076320928"/>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xit" presetSubtype="10" fill="hold" nodeType="clickEffect">
                                  <p:stCondLst>
                                    <p:cond delay="0"/>
                                  </p:stCondLst>
                                  <p:childTnLst>
                                    <p:animEffect transition="out" filter="checkerboard(across)">
                                      <p:cBhvr>
                                        <p:cTn id="6" dur="500"/>
                                        <p:tgtEl>
                                          <p:spTgt spid="719880"/>
                                        </p:tgtEl>
                                      </p:cBhvr>
                                    </p:animEffect>
                                    <p:set>
                                      <p:cBhvr>
                                        <p:cTn id="7" dur="1" fill="hold">
                                          <p:stCondLst>
                                            <p:cond delay="499"/>
                                          </p:stCondLst>
                                        </p:cTn>
                                        <p:tgtEl>
                                          <p:spTgt spid="719880"/>
                                        </p:tgtEl>
                                        <p:attrNameLst>
                                          <p:attrName>style.visibility</p:attrName>
                                        </p:attrNameLst>
                                      </p:cBhvr>
                                      <p:to>
                                        <p:strVal val="hidden"/>
                                      </p:to>
                                    </p:se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xit" presetSubtype="10" fill="hold" nodeType="clickEffect">
                                  <p:stCondLst>
                                    <p:cond delay="0"/>
                                  </p:stCondLst>
                                  <p:childTnLst>
                                    <p:animEffect transition="out" filter="checkerboard(across)">
                                      <p:cBhvr>
                                        <p:cTn id="11" dur="500"/>
                                        <p:tgtEl>
                                          <p:spTgt spid="719883"/>
                                        </p:tgtEl>
                                      </p:cBhvr>
                                    </p:animEffect>
                                    <p:set>
                                      <p:cBhvr>
                                        <p:cTn id="12" dur="1" fill="hold">
                                          <p:stCondLst>
                                            <p:cond delay="499"/>
                                          </p:stCondLst>
                                        </p:cTn>
                                        <p:tgtEl>
                                          <p:spTgt spid="71988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3">
            <a:extLst>
              <a:ext uri="{FF2B5EF4-FFF2-40B4-BE49-F238E27FC236}">
                <a16:creationId xmlns:a16="http://schemas.microsoft.com/office/drawing/2014/main" id="{95DF5B39-C278-4E44-A4E1-7AEC6381DA1C}"/>
              </a:ext>
            </a:extLst>
          </p:cNvPr>
          <p:cNvSpPr>
            <a:spLocks noGrp="1" noChangeArrowheads="1"/>
          </p:cNvSpPr>
          <p:nvPr>
            <p:ph idx="1"/>
          </p:nvPr>
        </p:nvSpPr>
        <p:spPr/>
        <p:txBody>
          <a:bodyPr/>
          <a:lstStyle/>
          <a:p>
            <a:pPr eaLnBrk="1" hangingPunct="1"/>
            <a:endParaRPr lang="en-US" altLang="en-US" dirty="0"/>
          </a:p>
          <a:p>
            <a:pPr eaLnBrk="1" hangingPunct="1"/>
            <a:endParaRPr lang="en-US" altLang="en-US" dirty="0">
              <a:latin typeface="Symbol" pitchFamily="2" charset="2"/>
            </a:endParaRPr>
          </a:p>
          <a:p>
            <a:pPr eaLnBrk="1" hangingPunct="1"/>
            <a:endParaRPr lang="en-US" altLang="en-US" dirty="0">
              <a:latin typeface="Symbol" pitchFamily="2" charset="2"/>
            </a:endParaRPr>
          </a:p>
          <a:p>
            <a:pPr eaLnBrk="1" hangingPunct="1"/>
            <a:endParaRPr lang="en-US" altLang="en-US" dirty="0">
              <a:latin typeface="Symbol" pitchFamily="2" charset="2"/>
            </a:endParaRPr>
          </a:p>
          <a:p>
            <a:pPr eaLnBrk="1" hangingPunct="1"/>
            <a:endParaRPr lang="en-US" altLang="en-US" dirty="0">
              <a:latin typeface="Symbol" pitchFamily="2" charset="2"/>
            </a:endParaRPr>
          </a:p>
          <a:p>
            <a:pPr eaLnBrk="1" hangingPunct="1"/>
            <a:r>
              <a:rPr lang="el-GR" altLang="en-US" dirty="0">
                <a:latin typeface="Calibri" panose="020F0502020204030204" pitchFamily="34" charset="0"/>
                <a:cs typeface="Calibri" panose="020F0502020204030204" pitchFamily="34" charset="0"/>
              </a:rPr>
              <a:t>λ</a:t>
            </a:r>
            <a:r>
              <a:rPr lang="en-US" altLang="en-US" dirty="0"/>
              <a:t> = </a:t>
            </a:r>
            <a:r>
              <a:rPr lang="en-US" altLang="en-US" i="1" dirty="0"/>
              <a:t>channel length modulation coefficient</a:t>
            </a:r>
          </a:p>
          <a:p>
            <a:pPr lvl="1" eaLnBrk="1" hangingPunct="1"/>
            <a:r>
              <a:rPr lang="en-US" altLang="en-US" dirty="0"/>
              <a:t>not feature size</a:t>
            </a:r>
          </a:p>
          <a:p>
            <a:pPr lvl="1" eaLnBrk="1" hangingPunct="1"/>
            <a:r>
              <a:rPr lang="en-US" altLang="en-US" dirty="0"/>
              <a:t>Empirically fit to I-V characteristics</a:t>
            </a:r>
          </a:p>
          <a:p>
            <a:pPr eaLnBrk="1" hangingPunct="1"/>
            <a:endParaRPr lang="en-US" altLang="en-US" dirty="0"/>
          </a:p>
        </p:txBody>
      </p:sp>
      <p:sp>
        <p:nvSpPr>
          <p:cNvPr id="735234" name="Rectangle 2">
            <a:extLst>
              <a:ext uri="{FF2B5EF4-FFF2-40B4-BE49-F238E27FC236}">
                <a16:creationId xmlns:a16="http://schemas.microsoft.com/office/drawing/2014/main" id="{9587E979-E813-3A42-832A-76C02C36B81F}"/>
              </a:ext>
            </a:extLst>
          </p:cNvPr>
          <p:cNvSpPr>
            <a:spLocks noGrp="1" noChangeArrowheads="1"/>
          </p:cNvSpPr>
          <p:nvPr>
            <p:ph type="title"/>
          </p:nvPr>
        </p:nvSpPr>
        <p:spPr/>
        <p:txBody>
          <a:bodyPr/>
          <a:lstStyle/>
          <a:p>
            <a:pPr eaLnBrk="1" hangingPunct="1">
              <a:defRPr/>
            </a:pPr>
            <a:r>
              <a:rPr lang="en-US" dirty="0">
                <a:cs typeface="+mj-cs"/>
              </a:rPr>
              <a:t>Chan Length Mod I-V</a:t>
            </a:r>
          </a:p>
        </p:txBody>
      </p:sp>
      <p:sp>
        <p:nvSpPr>
          <p:cNvPr id="41989" name="Rectangle 5">
            <a:extLst>
              <a:ext uri="{FF2B5EF4-FFF2-40B4-BE49-F238E27FC236}">
                <a16:creationId xmlns:a16="http://schemas.microsoft.com/office/drawing/2014/main" id="{248E3305-63E8-324F-9A8F-54E2D7EE17BB}"/>
              </a:ext>
            </a:extLst>
          </p:cNvPr>
          <p:cNvSpPr>
            <a:spLocks noChangeArrowheads="1"/>
          </p:cNvSpPr>
          <p:nvPr/>
        </p:nvSpPr>
        <p:spPr bwMode="auto">
          <a:xfrm>
            <a:off x="4335463" y="2438400"/>
            <a:ext cx="9144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aseline="-25000">
                <a:solidFill>
                  <a:schemeClr val="tx1"/>
                </a:solidFill>
                <a:latin typeface="Times New Roman" panose="02020603050405020304" pitchFamily="18" charset="0"/>
                <a:ea typeface="ＭＳ Ｐゴシック" panose="020B0600070205080204" pitchFamily="34" charset="-128"/>
              </a:defRPr>
            </a:lvl1pPr>
            <a:lvl2pPr marL="742950" indent="-285750">
              <a:defRPr sz="2400" baseline="-25000">
                <a:solidFill>
                  <a:schemeClr val="tx1"/>
                </a:solidFill>
                <a:latin typeface="Times New Roman" panose="02020603050405020304" pitchFamily="18" charset="0"/>
                <a:ea typeface="ＭＳ Ｐゴシック" panose="020B0600070205080204" pitchFamily="34" charset="-128"/>
              </a:defRPr>
            </a:lvl2pPr>
            <a:lvl3pPr marL="1143000" indent="-228600">
              <a:defRPr sz="2400" baseline="-25000">
                <a:solidFill>
                  <a:schemeClr val="tx1"/>
                </a:solidFill>
                <a:latin typeface="Times New Roman" panose="02020603050405020304" pitchFamily="18" charset="0"/>
                <a:ea typeface="ＭＳ Ｐゴシック" panose="020B0600070205080204" pitchFamily="34" charset="-128"/>
              </a:defRPr>
            </a:lvl3pPr>
            <a:lvl4pPr marL="1600200" indent="-228600">
              <a:defRPr sz="2400" baseline="-25000">
                <a:solidFill>
                  <a:schemeClr val="tx1"/>
                </a:solidFill>
                <a:latin typeface="Times New Roman" panose="02020603050405020304" pitchFamily="18" charset="0"/>
                <a:ea typeface="ＭＳ Ｐゴシック" panose="020B0600070205080204" pitchFamily="34" charset="-128"/>
              </a:defRPr>
            </a:lvl4pPr>
            <a:lvl5pPr marL="2057400" indent="-228600">
              <a:defRPr sz="2400" baseline="-25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dirty="0"/>
          </a:p>
        </p:txBody>
      </p:sp>
      <p:graphicFrame>
        <p:nvGraphicFramePr>
          <p:cNvPr id="41990" name="Object 6">
            <a:extLst>
              <a:ext uri="{FF2B5EF4-FFF2-40B4-BE49-F238E27FC236}">
                <a16:creationId xmlns:a16="http://schemas.microsoft.com/office/drawing/2014/main" id="{CD791F33-E198-334F-B9A9-A574F3FAE8EA}"/>
              </a:ext>
            </a:extLst>
          </p:cNvPr>
          <p:cNvGraphicFramePr>
            <a:graphicFrameLocks noChangeAspect="1"/>
          </p:cNvGraphicFramePr>
          <p:nvPr>
            <p:extLst>
              <p:ext uri="{D42A27DB-BD31-4B8C-83A1-F6EECF244321}">
                <p14:modId xmlns:p14="http://schemas.microsoft.com/office/powerpoint/2010/main" val="975464093"/>
              </p:ext>
            </p:extLst>
          </p:nvPr>
        </p:nvGraphicFramePr>
        <p:xfrm>
          <a:off x="1225236" y="1392237"/>
          <a:ext cx="4572000" cy="1046163"/>
        </p:xfrm>
        <a:graphic>
          <a:graphicData uri="http://schemas.openxmlformats.org/presentationml/2006/ole">
            <mc:AlternateContent xmlns:mc="http://schemas.openxmlformats.org/markup-compatibility/2006">
              <mc:Choice xmlns:v="urn:schemas-microsoft-com:vml" Requires="v">
                <p:oleObj name="Equation" r:id="rId3" imgW="39497000" imgH="9067800" progId="Equation.DSMT4">
                  <p:embed/>
                </p:oleObj>
              </mc:Choice>
              <mc:Fallback>
                <p:oleObj name="Equation" r:id="rId3" imgW="39497000" imgH="9067800" progId="Equation.DSMT4">
                  <p:embed/>
                  <p:pic>
                    <p:nvPicPr>
                      <p:cNvPr id="41990" name="Object 6">
                        <a:extLst>
                          <a:ext uri="{FF2B5EF4-FFF2-40B4-BE49-F238E27FC236}">
                            <a16:creationId xmlns:a16="http://schemas.microsoft.com/office/drawing/2014/main" id="{CD791F33-E198-334F-B9A9-A574F3FAE8E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25236" y="1392237"/>
                        <a:ext cx="4572000" cy="1046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810192006"/>
      </p:ext>
    </p:extLst>
  </p:cSld>
  <p:clrMapOvr>
    <a:masterClrMapping/>
  </p:clrMapOvr>
  <p:transition>
    <p:zo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5411" name="Rectangle 3">
            <a:extLst>
              <a:ext uri="{FF2B5EF4-FFF2-40B4-BE49-F238E27FC236}">
                <a16:creationId xmlns:a16="http://schemas.microsoft.com/office/drawing/2014/main" id="{950FFB4C-1170-6F44-A520-9CC08609141A}"/>
              </a:ext>
            </a:extLst>
          </p:cNvPr>
          <p:cNvSpPr>
            <a:spLocks noGrp="1" noChangeArrowheads="1"/>
          </p:cNvSpPr>
          <p:nvPr>
            <p:ph idx="1"/>
          </p:nvPr>
        </p:nvSpPr>
        <p:spPr/>
        <p:txBody>
          <a:bodyPr/>
          <a:lstStyle/>
          <a:p>
            <a:pPr>
              <a:defRPr/>
            </a:pPr>
            <a:r>
              <a:rPr lang="en-US" dirty="0">
                <a:cs typeface="+mn-cs"/>
              </a:rPr>
              <a:t>V</a:t>
            </a:r>
            <a:r>
              <a:rPr lang="en-US" baseline="-25000" dirty="0">
                <a:cs typeface="+mn-cs"/>
              </a:rPr>
              <a:t>t</a:t>
            </a:r>
            <a:r>
              <a:rPr lang="en-US" dirty="0">
                <a:cs typeface="+mn-cs"/>
              </a:rPr>
              <a:t> is V</a:t>
            </a:r>
            <a:r>
              <a:rPr lang="en-US" baseline="-25000" dirty="0">
                <a:cs typeface="+mn-cs"/>
              </a:rPr>
              <a:t>gs</a:t>
            </a:r>
            <a:r>
              <a:rPr lang="en-US" dirty="0">
                <a:cs typeface="+mn-cs"/>
              </a:rPr>
              <a:t> for which the channel starts to invert</a:t>
            </a:r>
          </a:p>
          <a:p>
            <a:pPr>
              <a:defRPr/>
            </a:pPr>
            <a:r>
              <a:rPr lang="en-US" dirty="0">
                <a:cs typeface="+mn-cs"/>
              </a:rPr>
              <a:t>Ideal models assumed V</a:t>
            </a:r>
            <a:r>
              <a:rPr lang="en-US" baseline="-25000" dirty="0">
                <a:cs typeface="+mn-cs"/>
              </a:rPr>
              <a:t>t</a:t>
            </a:r>
            <a:r>
              <a:rPr lang="en-US" dirty="0">
                <a:cs typeface="+mn-cs"/>
              </a:rPr>
              <a:t> is constant</a:t>
            </a:r>
          </a:p>
          <a:p>
            <a:pPr>
              <a:defRPr/>
            </a:pPr>
            <a:r>
              <a:rPr lang="en-US" dirty="0">
                <a:cs typeface="+mn-cs"/>
              </a:rPr>
              <a:t>Really depends (weakly) on almost everything else:</a:t>
            </a:r>
          </a:p>
          <a:p>
            <a:pPr lvl="1" eaLnBrk="1" hangingPunct="1">
              <a:defRPr/>
            </a:pPr>
            <a:r>
              <a:rPr lang="en-US" dirty="0"/>
              <a:t>Body voltage: </a:t>
            </a:r>
            <a:r>
              <a:rPr lang="en-US" i="1" dirty="0"/>
              <a:t>Body Effect</a:t>
            </a:r>
          </a:p>
          <a:p>
            <a:pPr lvl="1" eaLnBrk="1" hangingPunct="1">
              <a:defRPr/>
            </a:pPr>
            <a:r>
              <a:rPr lang="en-US" dirty="0"/>
              <a:t>Drain voltage: </a:t>
            </a:r>
            <a:r>
              <a:rPr lang="en-US" i="1" dirty="0"/>
              <a:t>Drain-Induced Barrier Lowering</a:t>
            </a:r>
          </a:p>
          <a:p>
            <a:pPr lvl="1" eaLnBrk="1" hangingPunct="1">
              <a:defRPr/>
            </a:pPr>
            <a:r>
              <a:rPr lang="en-US" dirty="0"/>
              <a:t>Channel length: </a:t>
            </a:r>
            <a:r>
              <a:rPr lang="en-US" i="1" dirty="0"/>
              <a:t>Short Channel Effect</a:t>
            </a:r>
          </a:p>
        </p:txBody>
      </p:sp>
      <p:sp>
        <p:nvSpPr>
          <p:cNvPr id="785410" name="Rectangle 2">
            <a:extLst>
              <a:ext uri="{FF2B5EF4-FFF2-40B4-BE49-F238E27FC236}">
                <a16:creationId xmlns:a16="http://schemas.microsoft.com/office/drawing/2014/main" id="{DDF05B9B-8B14-8645-B42F-7DAEED24B364}"/>
              </a:ext>
            </a:extLst>
          </p:cNvPr>
          <p:cNvSpPr>
            <a:spLocks noGrp="1" noChangeArrowheads="1"/>
          </p:cNvSpPr>
          <p:nvPr>
            <p:ph type="title"/>
          </p:nvPr>
        </p:nvSpPr>
        <p:spPr/>
        <p:txBody>
          <a:bodyPr/>
          <a:lstStyle/>
          <a:p>
            <a:pPr eaLnBrk="1" hangingPunct="1">
              <a:defRPr/>
            </a:pPr>
            <a:r>
              <a:rPr lang="en-US" sz="4000" dirty="0">
                <a:cs typeface="+mj-cs"/>
              </a:rPr>
              <a:t>Threshold Voltage Effects</a:t>
            </a:r>
          </a:p>
        </p:txBody>
      </p:sp>
    </p:spTree>
    <p:extLst>
      <p:ext uri="{BB962C8B-B14F-4D97-AF65-F5344CB8AC3E}">
        <p14:creationId xmlns:p14="http://schemas.microsoft.com/office/powerpoint/2010/main" val="3510766386"/>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785411">
                                            <p:txEl>
                                              <p:pRg st="3" end="3"/>
                                            </p:txEl>
                                          </p:spTgt>
                                        </p:tgtEl>
                                        <p:attrNameLst>
                                          <p:attrName>style.visibility</p:attrName>
                                        </p:attrNameLst>
                                      </p:cBhvr>
                                      <p:to>
                                        <p:strVal val="visible"/>
                                      </p:to>
                                    </p:set>
                                    <p:anim calcmode="lin" valueType="num">
                                      <p:cBhvr additive="base">
                                        <p:cTn id="7" dur="500" fill="hold"/>
                                        <p:tgtEl>
                                          <p:spTgt spid="785411">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8541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785411">
                                            <p:txEl>
                                              <p:pRg st="4" end="4"/>
                                            </p:txEl>
                                          </p:spTgt>
                                        </p:tgtEl>
                                        <p:attrNameLst>
                                          <p:attrName>style.visibility</p:attrName>
                                        </p:attrNameLst>
                                      </p:cBhvr>
                                      <p:to>
                                        <p:strVal val="visible"/>
                                      </p:to>
                                    </p:set>
                                    <p:anim calcmode="lin" valueType="num">
                                      <p:cBhvr additive="base">
                                        <p:cTn id="13" dur="500" fill="hold"/>
                                        <p:tgtEl>
                                          <p:spTgt spid="785411">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8541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785411">
                                            <p:txEl>
                                              <p:pRg st="5" end="5"/>
                                            </p:txEl>
                                          </p:spTgt>
                                        </p:tgtEl>
                                        <p:attrNameLst>
                                          <p:attrName>style.visibility</p:attrName>
                                        </p:attrNameLst>
                                      </p:cBhvr>
                                      <p:to>
                                        <p:strVal val="visible"/>
                                      </p:to>
                                    </p:set>
                                    <p:anim calcmode="lin" valueType="num">
                                      <p:cBhvr additive="base">
                                        <p:cTn id="19" dur="500" fill="hold"/>
                                        <p:tgtEl>
                                          <p:spTgt spid="785411">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85411">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6085" name="Object 11">
            <a:extLst>
              <a:ext uri="{FF2B5EF4-FFF2-40B4-BE49-F238E27FC236}">
                <a16:creationId xmlns:a16="http://schemas.microsoft.com/office/drawing/2014/main" id="{ECCE313B-100E-2D41-B368-91B2DDF6974F}"/>
              </a:ext>
            </a:extLst>
          </p:cNvPr>
          <p:cNvGraphicFramePr>
            <a:graphicFrameLocks noGrp="1" noChangeAspect="1"/>
          </p:cNvGraphicFramePr>
          <p:nvPr>
            <p:ph idx="1"/>
            <p:extLst>
              <p:ext uri="{D42A27DB-BD31-4B8C-83A1-F6EECF244321}">
                <p14:modId xmlns:p14="http://schemas.microsoft.com/office/powerpoint/2010/main" val="3436346513"/>
              </p:ext>
            </p:extLst>
          </p:nvPr>
        </p:nvGraphicFramePr>
        <p:xfrm>
          <a:off x="3884363" y="2339000"/>
          <a:ext cx="2362200" cy="407987"/>
        </p:xfrm>
        <a:graphic>
          <a:graphicData uri="http://schemas.openxmlformats.org/presentationml/2006/ole">
            <mc:AlternateContent xmlns:mc="http://schemas.openxmlformats.org/markup-compatibility/2006">
              <mc:Choice xmlns:v="urn:schemas-microsoft-com:vml" Requires="v">
                <p:oleObj name="Equation" r:id="rId3" imgW="40665400" imgH="7023100" progId="Equation.DSMT4">
                  <p:embed/>
                </p:oleObj>
              </mc:Choice>
              <mc:Fallback>
                <p:oleObj name="Equation" r:id="rId3" imgW="40665400" imgH="7023100" progId="Equation.DSMT4">
                  <p:embed/>
                  <p:pic>
                    <p:nvPicPr>
                      <p:cNvPr id="46085" name="Object 11">
                        <a:extLst>
                          <a:ext uri="{FF2B5EF4-FFF2-40B4-BE49-F238E27FC236}">
                            <a16:creationId xmlns:a16="http://schemas.microsoft.com/office/drawing/2014/main" id="{ECCE313B-100E-2D41-B368-91B2DDF6974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4363" y="2339000"/>
                        <a:ext cx="2362200" cy="407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720898" name="Rectangle 2">
            <a:extLst>
              <a:ext uri="{FF2B5EF4-FFF2-40B4-BE49-F238E27FC236}">
                <a16:creationId xmlns:a16="http://schemas.microsoft.com/office/drawing/2014/main" id="{6C69AA50-E819-1C47-9B67-A3236AD5A155}"/>
              </a:ext>
            </a:extLst>
          </p:cNvPr>
          <p:cNvSpPr>
            <a:spLocks noGrp="1" noChangeArrowheads="1"/>
          </p:cNvSpPr>
          <p:nvPr>
            <p:ph type="title"/>
          </p:nvPr>
        </p:nvSpPr>
        <p:spPr/>
        <p:txBody>
          <a:bodyPr/>
          <a:lstStyle/>
          <a:p>
            <a:pPr eaLnBrk="1" hangingPunct="1">
              <a:defRPr/>
            </a:pPr>
            <a:r>
              <a:rPr lang="en-US" dirty="0">
                <a:cs typeface="+mj-cs"/>
              </a:rPr>
              <a:t>Body Effect</a:t>
            </a:r>
          </a:p>
        </p:txBody>
      </p:sp>
      <p:sp>
        <p:nvSpPr>
          <p:cNvPr id="46084" name="Rectangle 3">
            <a:extLst>
              <a:ext uri="{FF2B5EF4-FFF2-40B4-BE49-F238E27FC236}">
                <a16:creationId xmlns:a16="http://schemas.microsoft.com/office/drawing/2014/main" id="{50E78815-B49A-2E47-BD35-C5446B6492B3}"/>
              </a:ext>
            </a:extLst>
          </p:cNvPr>
          <p:cNvSpPr>
            <a:spLocks noGrp="1" noChangeArrowheads="1"/>
          </p:cNvSpPr>
          <p:nvPr>
            <p:ph type="body" sz="half" idx="4294967295"/>
          </p:nvPr>
        </p:nvSpPr>
        <p:spPr>
          <a:xfrm>
            <a:off x="760163" y="1270612"/>
            <a:ext cx="8867775" cy="4572000"/>
          </a:xfrm>
        </p:spPr>
        <p:txBody>
          <a:bodyPr/>
          <a:lstStyle/>
          <a:p>
            <a:pPr eaLnBrk="1" hangingPunct="1"/>
            <a:r>
              <a:rPr lang="en-US" altLang="en-US" sz="2000" dirty="0"/>
              <a:t>Body is a fourth transistor terminal</a:t>
            </a:r>
          </a:p>
          <a:p>
            <a:pPr eaLnBrk="1" hangingPunct="1"/>
            <a:r>
              <a:rPr lang="en-US" altLang="en-US" sz="2000" dirty="0"/>
              <a:t>V</a:t>
            </a:r>
            <a:r>
              <a:rPr lang="en-US" altLang="en-US" sz="2000" baseline="-25000" dirty="0"/>
              <a:t>sb</a:t>
            </a:r>
            <a:r>
              <a:rPr lang="en-US" altLang="en-US" sz="2000" dirty="0"/>
              <a:t> affects the charge required to invert the channel</a:t>
            </a:r>
          </a:p>
          <a:p>
            <a:pPr lvl="1" eaLnBrk="1" hangingPunct="1"/>
            <a:r>
              <a:rPr lang="en-US" altLang="en-US" dirty="0"/>
              <a:t> Increasing V</a:t>
            </a:r>
            <a:r>
              <a:rPr lang="en-US" altLang="en-US" baseline="-25000" dirty="0"/>
              <a:t>s</a:t>
            </a:r>
            <a:r>
              <a:rPr lang="en-US" altLang="en-US" dirty="0"/>
              <a:t> or decreasing V</a:t>
            </a:r>
            <a:r>
              <a:rPr lang="en-US" altLang="en-US" baseline="-25000" dirty="0"/>
              <a:t>b</a:t>
            </a:r>
            <a:r>
              <a:rPr lang="en-US" altLang="en-US" dirty="0"/>
              <a:t> increases V</a:t>
            </a:r>
            <a:r>
              <a:rPr lang="en-US" altLang="en-US" baseline="-25000" dirty="0"/>
              <a:t>t</a:t>
            </a:r>
          </a:p>
          <a:p>
            <a:pPr eaLnBrk="1" hangingPunct="1"/>
            <a:endParaRPr lang="en-US" altLang="en-US" sz="2000" dirty="0">
              <a:latin typeface="Symbol" pitchFamily="2" charset="2"/>
            </a:endParaRPr>
          </a:p>
          <a:p>
            <a:pPr eaLnBrk="1" hangingPunct="1"/>
            <a:r>
              <a:rPr lang="en-US" altLang="en-US" sz="2000" dirty="0"/>
              <a:t>V</a:t>
            </a:r>
            <a:r>
              <a:rPr lang="en-US" altLang="en-US" sz="2000" baseline="-25000" dirty="0"/>
              <a:t>t0</a:t>
            </a:r>
            <a:r>
              <a:rPr lang="en-US" altLang="en-US" sz="2000" dirty="0"/>
              <a:t> = nominal threshold voltage</a:t>
            </a:r>
            <a:endParaRPr lang="en-US" altLang="en-US" sz="2000" dirty="0">
              <a:latin typeface="Symbol" pitchFamily="2" charset="2"/>
            </a:endParaRPr>
          </a:p>
          <a:p>
            <a:pPr eaLnBrk="1" hangingPunct="1"/>
            <a:r>
              <a:rPr lang="en-US" altLang="en-US" sz="2000" dirty="0">
                <a:latin typeface="Symbol" pitchFamily="2" charset="2"/>
              </a:rPr>
              <a:t>f</a:t>
            </a:r>
            <a:r>
              <a:rPr lang="en-US" altLang="en-US" sz="2000" baseline="-25000" dirty="0"/>
              <a:t>s</a:t>
            </a:r>
            <a:r>
              <a:rPr lang="en-US" altLang="en-US" sz="2000" dirty="0"/>
              <a:t> = </a:t>
            </a:r>
            <a:r>
              <a:rPr lang="en-US" altLang="en-US" sz="2000" i="1" dirty="0"/>
              <a:t>surface potential</a:t>
            </a:r>
            <a:r>
              <a:rPr lang="en-US" altLang="en-US" sz="2000" dirty="0"/>
              <a:t> at threshold</a:t>
            </a:r>
          </a:p>
          <a:p>
            <a:pPr eaLnBrk="1" hangingPunct="1"/>
            <a:endParaRPr lang="en-US" altLang="en-US" sz="2800" dirty="0"/>
          </a:p>
          <a:p>
            <a:pPr lvl="1" eaLnBrk="1" hangingPunct="1"/>
            <a:r>
              <a:rPr lang="en-US" altLang="en-US" dirty="0"/>
              <a:t>Depends on doping level N</a:t>
            </a:r>
            <a:r>
              <a:rPr lang="en-US" altLang="en-US" baseline="-25000" dirty="0"/>
              <a:t>A</a:t>
            </a:r>
          </a:p>
          <a:p>
            <a:pPr lvl="1" eaLnBrk="1" hangingPunct="1"/>
            <a:r>
              <a:rPr lang="en-US" altLang="en-US" dirty="0"/>
              <a:t>And intrinsic carrier concentration n</a:t>
            </a:r>
            <a:r>
              <a:rPr lang="en-US" altLang="en-US" baseline="-25000" dirty="0"/>
              <a:t>i</a:t>
            </a:r>
          </a:p>
          <a:p>
            <a:pPr eaLnBrk="1" hangingPunct="1"/>
            <a:r>
              <a:rPr lang="en-US" altLang="en-US" sz="2000" dirty="0"/>
              <a:t> </a:t>
            </a:r>
            <a:r>
              <a:rPr lang="en-US" altLang="en-US" sz="2000" dirty="0">
                <a:latin typeface="Symbol" panose="05050102010706020507" pitchFamily="18" charset="2"/>
              </a:rPr>
              <a:t>g</a:t>
            </a:r>
            <a:r>
              <a:rPr lang="en-US" altLang="en-US" sz="2000" dirty="0"/>
              <a:t> = </a:t>
            </a:r>
            <a:r>
              <a:rPr lang="en-US" altLang="en-US" sz="2000" i="1" dirty="0"/>
              <a:t>body effect coefficient</a:t>
            </a:r>
          </a:p>
          <a:p>
            <a:pPr lvl="1" eaLnBrk="1" hangingPunct="1"/>
            <a:endParaRPr lang="en-US" altLang="en-US" baseline="-25000" dirty="0"/>
          </a:p>
        </p:txBody>
      </p:sp>
      <p:graphicFrame>
        <p:nvGraphicFramePr>
          <p:cNvPr id="46086" name="Object 15">
            <a:extLst>
              <a:ext uri="{FF2B5EF4-FFF2-40B4-BE49-F238E27FC236}">
                <a16:creationId xmlns:a16="http://schemas.microsoft.com/office/drawing/2014/main" id="{A696BD6E-2A47-F140-BDA4-DFF3ADD208BF}"/>
              </a:ext>
            </a:extLst>
          </p:cNvPr>
          <p:cNvGraphicFramePr>
            <a:graphicFrameLocks noGrp="1" noChangeAspect="1"/>
          </p:cNvGraphicFramePr>
          <p:nvPr>
            <p:ph sz="quarter" idx="4294967295"/>
            <p:extLst>
              <p:ext uri="{D42A27DB-BD31-4B8C-83A1-F6EECF244321}">
                <p14:modId xmlns:p14="http://schemas.microsoft.com/office/powerpoint/2010/main" val="3038139617"/>
              </p:ext>
            </p:extLst>
          </p:nvPr>
        </p:nvGraphicFramePr>
        <p:xfrm>
          <a:off x="760163" y="3405800"/>
          <a:ext cx="1219200" cy="576262"/>
        </p:xfrm>
        <a:graphic>
          <a:graphicData uri="http://schemas.openxmlformats.org/presentationml/2006/ole">
            <mc:AlternateContent xmlns:mc="http://schemas.openxmlformats.org/markup-compatibility/2006">
              <mc:Choice xmlns:v="urn:schemas-microsoft-com:vml" Requires="v">
                <p:oleObj name="Equation" r:id="rId5" imgW="21069300" imgH="9944100" progId="Equation.DSMT4">
                  <p:embed/>
                </p:oleObj>
              </mc:Choice>
              <mc:Fallback>
                <p:oleObj name="Equation" r:id="rId5" imgW="21069300" imgH="9944100" progId="Equation.DSMT4">
                  <p:embed/>
                  <p:pic>
                    <p:nvPicPr>
                      <p:cNvPr id="46086" name="Object 15">
                        <a:extLst>
                          <a:ext uri="{FF2B5EF4-FFF2-40B4-BE49-F238E27FC236}">
                            <a16:creationId xmlns:a16="http://schemas.microsoft.com/office/drawing/2014/main" id="{A696BD6E-2A47-F140-BDA4-DFF3ADD208B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0163" y="3405800"/>
                        <a:ext cx="1219200" cy="576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46087" name="Object 17">
            <a:extLst>
              <a:ext uri="{FF2B5EF4-FFF2-40B4-BE49-F238E27FC236}">
                <a16:creationId xmlns:a16="http://schemas.microsoft.com/office/drawing/2014/main" id="{4C843583-779A-7C43-8544-9CF23990F469}"/>
              </a:ext>
            </a:extLst>
          </p:cNvPr>
          <p:cNvGraphicFramePr>
            <a:graphicFrameLocks noChangeAspect="1"/>
          </p:cNvGraphicFramePr>
          <p:nvPr>
            <p:extLst>
              <p:ext uri="{D42A27DB-BD31-4B8C-83A1-F6EECF244321}">
                <p14:modId xmlns:p14="http://schemas.microsoft.com/office/powerpoint/2010/main" val="2992446473"/>
              </p:ext>
            </p:extLst>
          </p:nvPr>
        </p:nvGraphicFramePr>
        <p:xfrm>
          <a:off x="3884363" y="5048862"/>
          <a:ext cx="2819400" cy="717550"/>
        </p:xfrm>
        <a:graphic>
          <a:graphicData uri="http://schemas.openxmlformats.org/presentationml/2006/ole">
            <mc:AlternateContent xmlns:mc="http://schemas.openxmlformats.org/markup-compatibility/2006">
              <mc:Choice xmlns:v="urn:schemas-microsoft-com:vml" Requires="v">
                <p:oleObj r:id="rId7" imgW="43294300" imgH="11112500" progId="Equation.DSMT4">
                  <p:embed/>
                </p:oleObj>
              </mc:Choice>
              <mc:Fallback>
                <p:oleObj r:id="rId7" imgW="43294300" imgH="11112500" progId="Equation.DSMT4">
                  <p:embed/>
                  <p:pic>
                    <p:nvPicPr>
                      <p:cNvPr id="46087" name="Object 17">
                        <a:extLst>
                          <a:ext uri="{FF2B5EF4-FFF2-40B4-BE49-F238E27FC236}">
                            <a16:creationId xmlns:a16="http://schemas.microsoft.com/office/drawing/2014/main" id="{4C843583-779A-7C43-8544-9CF23990F46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84363" y="5048862"/>
                        <a:ext cx="2819400" cy="71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660651137"/>
      </p:ext>
    </p:extLst>
  </p:cSld>
  <p:clrMapOvr>
    <a:masterClrMapping/>
  </p:clrMapOvr>
  <p:transition>
    <p:zo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7459" name="Rectangle 3">
            <a:extLst>
              <a:ext uri="{FF2B5EF4-FFF2-40B4-BE49-F238E27FC236}">
                <a16:creationId xmlns:a16="http://schemas.microsoft.com/office/drawing/2014/main" id="{115E3780-0E3D-444F-B47F-6D5A5993FA15}"/>
              </a:ext>
            </a:extLst>
          </p:cNvPr>
          <p:cNvSpPr>
            <a:spLocks noGrp="1" noChangeArrowheads="1"/>
          </p:cNvSpPr>
          <p:nvPr>
            <p:ph idx="1"/>
          </p:nvPr>
        </p:nvSpPr>
        <p:spPr/>
        <p:txBody>
          <a:bodyPr/>
          <a:lstStyle/>
          <a:p>
            <a:pPr>
              <a:lnSpc>
                <a:spcPct val="150000"/>
              </a:lnSpc>
              <a:defRPr/>
            </a:pPr>
            <a:r>
              <a:rPr lang="en-US" dirty="0">
                <a:cs typeface="+mn-cs"/>
              </a:rPr>
              <a:t>For small source-to-body voltage, treat as linear</a:t>
            </a:r>
          </a:p>
          <a:p>
            <a:pPr eaLnBrk="1" hangingPunct="1">
              <a:buFont typeface="Wingdings" charset="0"/>
              <a:buNone/>
              <a:defRPr/>
            </a:pPr>
            <a:endParaRPr lang="en-US" dirty="0">
              <a:cs typeface="+mn-cs"/>
            </a:endParaRPr>
          </a:p>
        </p:txBody>
      </p:sp>
      <p:sp>
        <p:nvSpPr>
          <p:cNvPr id="787458" name="Rectangle 2">
            <a:extLst>
              <a:ext uri="{FF2B5EF4-FFF2-40B4-BE49-F238E27FC236}">
                <a16:creationId xmlns:a16="http://schemas.microsoft.com/office/drawing/2014/main" id="{9FF11E1A-3E00-A943-BAB6-F389255BC289}"/>
              </a:ext>
            </a:extLst>
          </p:cNvPr>
          <p:cNvSpPr>
            <a:spLocks noGrp="1" noChangeArrowheads="1"/>
          </p:cNvSpPr>
          <p:nvPr>
            <p:ph type="title"/>
          </p:nvPr>
        </p:nvSpPr>
        <p:spPr/>
        <p:txBody>
          <a:bodyPr/>
          <a:lstStyle/>
          <a:p>
            <a:pPr eaLnBrk="1" hangingPunct="1">
              <a:defRPr/>
            </a:pPr>
            <a:r>
              <a:rPr lang="en-US" sz="4000" dirty="0">
                <a:cs typeface="+mj-cs"/>
              </a:rPr>
              <a:t>Body Effect Cont.</a:t>
            </a:r>
          </a:p>
        </p:txBody>
      </p:sp>
      <p:pic>
        <p:nvPicPr>
          <p:cNvPr id="48133" name="Picture 4">
            <a:extLst>
              <a:ext uri="{FF2B5EF4-FFF2-40B4-BE49-F238E27FC236}">
                <a16:creationId xmlns:a16="http://schemas.microsoft.com/office/drawing/2014/main" id="{1B970A80-9F1A-D748-9ED8-1A10F929A5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9400" y="2133601"/>
            <a:ext cx="2362200" cy="67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34" name="Picture 5">
            <a:extLst>
              <a:ext uri="{FF2B5EF4-FFF2-40B4-BE49-F238E27FC236}">
                <a16:creationId xmlns:a16="http://schemas.microsoft.com/office/drawing/2014/main" id="{6318D063-0BA2-DD45-9B73-F0EBED85784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4200" y="2895600"/>
            <a:ext cx="222885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65099800"/>
      </p:ext>
    </p:extLst>
  </p:cSld>
  <p:clrMapOvr>
    <a:masterClrMapping/>
  </p:clrMapOvr>
  <p:transition>
    <p:zo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1555" name="Rectangle 3">
            <a:extLst>
              <a:ext uri="{FF2B5EF4-FFF2-40B4-BE49-F238E27FC236}">
                <a16:creationId xmlns:a16="http://schemas.microsoft.com/office/drawing/2014/main" id="{A0599F4E-3DD1-7B43-BA18-1D9F88268E1C}"/>
              </a:ext>
            </a:extLst>
          </p:cNvPr>
          <p:cNvSpPr>
            <a:spLocks noGrp="1" noChangeArrowheads="1"/>
          </p:cNvSpPr>
          <p:nvPr>
            <p:ph idx="1"/>
          </p:nvPr>
        </p:nvSpPr>
        <p:spPr/>
        <p:txBody>
          <a:bodyPr/>
          <a:lstStyle/>
          <a:p>
            <a:pPr>
              <a:defRPr/>
            </a:pPr>
            <a:r>
              <a:rPr lang="en-US" dirty="0">
                <a:cs typeface="+mn-cs"/>
              </a:rPr>
              <a:t>Electric field from drain affects channel</a:t>
            </a:r>
          </a:p>
          <a:p>
            <a:pPr>
              <a:defRPr/>
            </a:pPr>
            <a:r>
              <a:rPr lang="en-US" dirty="0">
                <a:cs typeface="+mn-cs"/>
              </a:rPr>
              <a:t>More pronounced in small transistors where the drain is closer to the channel</a:t>
            </a:r>
          </a:p>
          <a:p>
            <a:pPr>
              <a:defRPr/>
            </a:pPr>
            <a:r>
              <a:rPr lang="en-US" dirty="0">
                <a:cs typeface="+mn-cs"/>
              </a:rPr>
              <a:t>Drain-Induced Barrier Lowering</a:t>
            </a:r>
          </a:p>
          <a:p>
            <a:pPr lvl="1" eaLnBrk="1" hangingPunct="1">
              <a:defRPr/>
            </a:pPr>
            <a:r>
              <a:rPr lang="en-US" dirty="0"/>
              <a:t>Drain voltage also affect V</a:t>
            </a:r>
            <a:r>
              <a:rPr lang="en-US" baseline="-25000" dirty="0"/>
              <a:t>t</a:t>
            </a:r>
          </a:p>
          <a:p>
            <a:pPr lvl="1" eaLnBrk="1" hangingPunct="1">
              <a:defRPr/>
            </a:pPr>
            <a:endParaRPr lang="en-US" dirty="0"/>
          </a:p>
          <a:p>
            <a:pPr lvl="1" eaLnBrk="1" hangingPunct="1">
              <a:defRPr/>
            </a:pPr>
            <a:endParaRPr lang="en-US" dirty="0"/>
          </a:p>
          <a:p>
            <a:pPr>
              <a:defRPr/>
            </a:pPr>
            <a:r>
              <a:rPr lang="en-US" dirty="0">
                <a:cs typeface="+mn-cs"/>
              </a:rPr>
              <a:t>High drain voltage causes current to increase.</a:t>
            </a:r>
          </a:p>
        </p:txBody>
      </p:sp>
      <p:sp>
        <p:nvSpPr>
          <p:cNvPr id="791554" name="Rectangle 2">
            <a:extLst>
              <a:ext uri="{FF2B5EF4-FFF2-40B4-BE49-F238E27FC236}">
                <a16:creationId xmlns:a16="http://schemas.microsoft.com/office/drawing/2014/main" id="{55CE310D-CB03-5847-93AE-81C4589E53A2}"/>
              </a:ext>
            </a:extLst>
          </p:cNvPr>
          <p:cNvSpPr>
            <a:spLocks noGrp="1" noChangeArrowheads="1"/>
          </p:cNvSpPr>
          <p:nvPr>
            <p:ph type="title"/>
          </p:nvPr>
        </p:nvSpPr>
        <p:spPr/>
        <p:txBody>
          <a:bodyPr/>
          <a:lstStyle/>
          <a:p>
            <a:pPr eaLnBrk="1" hangingPunct="1">
              <a:defRPr/>
            </a:pPr>
            <a:r>
              <a:rPr lang="en-US" dirty="0">
                <a:cs typeface="+mj-cs"/>
              </a:rPr>
              <a:t>DIBL</a:t>
            </a:r>
          </a:p>
        </p:txBody>
      </p:sp>
      <p:graphicFrame>
        <p:nvGraphicFramePr>
          <p:cNvPr id="50181" name="Object 4">
            <a:extLst>
              <a:ext uri="{FF2B5EF4-FFF2-40B4-BE49-F238E27FC236}">
                <a16:creationId xmlns:a16="http://schemas.microsoft.com/office/drawing/2014/main" id="{B45766BF-DC29-0248-82E2-66A50F808774}"/>
              </a:ext>
            </a:extLst>
          </p:cNvPr>
          <p:cNvGraphicFramePr>
            <a:graphicFrameLocks noChangeAspect="1"/>
          </p:cNvGraphicFramePr>
          <p:nvPr>
            <p:extLst>
              <p:ext uri="{D42A27DB-BD31-4B8C-83A1-F6EECF244321}">
                <p14:modId xmlns:p14="http://schemas.microsoft.com/office/powerpoint/2010/main" val="960945595"/>
              </p:ext>
            </p:extLst>
          </p:nvPr>
        </p:nvGraphicFramePr>
        <p:xfrm>
          <a:off x="5581650" y="3184574"/>
          <a:ext cx="838200" cy="282575"/>
        </p:xfrm>
        <a:graphic>
          <a:graphicData uri="http://schemas.openxmlformats.org/presentationml/2006/ole">
            <mc:AlternateContent xmlns:mc="http://schemas.openxmlformats.org/markup-compatibility/2006">
              <mc:Choice xmlns:v="urn:schemas-microsoft-com:vml" Requires="v">
                <p:oleObj r:id="rId3" imgW="838200" imgH="279400" progId="Equation.DSMT4">
                  <p:embed/>
                </p:oleObj>
              </mc:Choice>
              <mc:Fallback>
                <p:oleObj r:id="rId3" imgW="838200" imgH="279400" progId="Equation.DSMT4">
                  <p:embed/>
                  <p:pic>
                    <p:nvPicPr>
                      <p:cNvPr id="50181" name="Object 4">
                        <a:extLst>
                          <a:ext uri="{FF2B5EF4-FFF2-40B4-BE49-F238E27FC236}">
                            <a16:creationId xmlns:a16="http://schemas.microsoft.com/office/drawing/2014/main" id="{B45766BF-DC29-0248-82E2-66A50F80877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81650" y="3184574"/>
                        <a:ext cx="838200"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0182" name="Rectangle 5">
            <a:extLst>
              <a:ext uri="{FF2B5EF4-FFF2-40B4-BE49-F238E27FC236}">
                <a16:creationId xmlns:a16="http://schemas.microsoft.com/office/drawing/2014/main" id="{513CB815-D429-EB45-913D-90BBA1DBEAEE}"/>
              </a:ext>
            </a:extLst>
          </p:cNvPr>
          <p:cNvSpPr>
            <a:spLocks noChangeArrowheads="1"/>
          </p:cNvSpPr>
          <p:nvPr/>
        </p:nvSpPr>
        <p:spPr bwMode="auto">
          <a:xfrm>
            <a:off x="5676900" y="3287713"/>
            <a:ext cx="9144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aseline="-25000">
                <a:solidFill>
                  <a:schemeClr val="tx1"/>
                </a:solidFill>
                <a:latin typeface="Times New Roman" panose="02020603050405020304" pitchFamily="18" charset="0"/>
                <a:ea typeface="ＭＳ Ｐゴシック" panose="020B0600070205080204" pitchFamily="34" charset="-128"/>
              </a:defRPr>
            </a:lvl1pPr>
            <a:lvl2pPr marL="742950" indent="-285750">
              <a:defRPr sz="2400" baseline="-25000">
                <a:solidFill>
                  <a:schemeClr val="tx1"/>
                </a:solidFill>
                <a:latin typeface="Times New Roman" panose="02020603050405020304" pitchFamily="18" charset="0"/>
                <a:ea typeface="ＭＳ Ｐゴシック" panose="020B0600070205080204" pitchFamily="34" charset="-128"/>
              </a:defRPr>
            </a:lvl2pPr>
            <a:lvl3pPr marL="1143000" indent="-228600">
              <a:defRPr sz="2400" baseline="-25000">
                <a:solidFill>
                  <a:schemeClr val="tx1"/>
                </a:solidFill>
                <a:latin typeface="Times New Roman" panose="02020603050405020304" pitchFamily="18" charset="0"/>
                <a:ea typeface="ＭＳ Ｐゴシック" panose="020B0600070205080204" pitchFamily="34" charset="-128"/>
              </a:defRPr>
            </a:lvl3pPr>
            <a:lvl4pPr marL="1600200" indent="-228600">
              <a:defRPr sz="2400" baseline="-25000">
                <a:solidFill>
                  <a:schemeClr val="tx1"/>
                </a:solidFill>
                <a:latin typeface="Times New Roman" panose="02020603050405020304" pitchFamily="18" charset="0"/>
                <a:ea typeface="ＭＳ Ｐゴシック" panose="020B0600070205080204" pitchFamily="34" charset="-128"/>
              </a:defRPr>
            </a:lvl4pPr>
            <a:lvl5pPr marL="2057400" indent="-228600">
              <a:defRPr sz="2400" baseline="-25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dirty="0"/>
          </a:p>
        </p:txBody>
      </p:sp>
      <p:graphicFrame>
        <p:nvGraphicFramePr>
          <p:cNvPr id="50183" name="Object 6">
            <a:extLst>
              <a:ext uri="{FF2B5EF4-FFF2-40B4-BE49-F238E27FC236}">
                <a16:creationId xmlns:a16="http://schemas.microsoft.com/office/drawing/2014/main" id="{BBE37868-A6B0-5442-9DA5-31A7A2E5B641}"/>
              </a:ext>
            </a:extLst>
          </p:cNvPr>
          <p:cNvGraphicFramePr>
            <a:graphicFrameLocks noChangeAspect="1"/>
          </p:cNvGraphicFramePr>
          <p:nvPr/>
        </p:nvGraphicFramePr>
        <p:xfrm>
          <a:off x="3124200" y="3810000"/>
          <a:ext cx="1981200" cy="668338"/>
        </p:xfrm>
        <a:graphic>
          <a:graphicData uri="http://schemas.openxmlformats.org/presentationml/2006/ole">
            <mc:AlternateContent xmlns:mc="http://schemas.openxmlformats.org/markup-compatibility/2006">
              <mc:Choice xmlns:v="urn:schemas-microsoft-com:vml" Requires="v">
                <p:oleObj name="Equation" r:id="rId5" imgW="19304000" imgH="6438900" progId="Equation.DSMT4">
                  <p:embed/>
                </p:oleObj>
              </mc:Choice>
              <mc:Fallback>
                <p:oleObj name="Equation" r:id="rId5" imgW="19304000" imgH="6438900" progId="Equation.DSMT4">
                  <p:embed/>
                  <p:pic>
                    <p:nvPicPr>
                      <p:cNvPr id="50183" name="Object 6">
                        <a:extLst>
                          <a:ext uri="{FF2B5EF4-FFF2-40B4-BE49-F238E27FC236}">
                            <a16:creationId xmlns:a16="http://schemas.microsoft.com/office/drawing/2014/main" id="{BBE37868-A6B0-5442-9DA5-31A7A2E5B64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24200" y="3810000"/>
                        <a:ext cx="1981200" cy="66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791562" name="Group 10">
            <a:extLst>
              <a:ext uri="{FF2B5EF4-FFF2-40B4-BE49-F238E27FC236}">
                <a16:creationId xmlns:a16="http://schemas.microsoft.com/office/drawing/2014/main" id="{4FBE5401-F89F-2443-BA54-2241ABFCC459}"/>
              </a:ext>
            </a:extLst>
          </p:cNvPr>
          <p:cNvGrpSpPr>
            <a:grpSpLocks/>
          </p:cNvGrpSpPr>
          <p:nvPr/>
        </p:nvGrpSpPr>
        <p:grpSpPr bwMode="auto">
          <a:xfrm>
            <a:off x="4838700" y="3130627"/>
            <a:ext cx="1295400" cy="304800"/>
            <a:chOff x="768" y="3120"/>
            <a:chExt cx="816" cy="192"/>
          </a:xfrm>
        </p:grpSpPr>
        <p:sp>
          <p:nvSpPr>
            <p:cNvPr id="50187" name="Rectangle 7">
              <a:extLst>
                <a:ext uri="{FF2B5EF4-FFF2-40B4-BE49-F238E27FC236}">
                  <a16:creationId xmlns:a16="http://schemas.microsoft.com/office/drawing/2014/main" id="{B2CE8C77-9934-DA48-9577-123D03FF5693}"/>
                </a:ext>
              </a:extLst>
            </p:cNvPr>
            <p:cNvSpPr>
              <a:spLocks noChangeArrowheads="1"/>
            </p:cNvSpPr>
            <p:nvPr/>
          </p:nvSpPr>
          <p:spPr bwMode="auto">
            <a:xfrm>
              <a:off x="768" y="3120"/>
              <a:ext cx="816" cy="19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baseline="-25000">
                  <a:solidFill>
                    <a:schemeClr val="tx1"/>
                  </a:solidFill>
                  <a:latin typeface="Times New Roman" panose="02020603050405020304" pitchFamily="18" charset="0"/>
                  <a:ea typeface="ＭＳ Ｐゴシック" panose="020B0600070205080204" pitchFamily="34" charset="-128"/>
                </a:defRPr>
              </a:lvl1pPr>
              <a:lvl2pPr marL="742950" indent="-285750">
                <a:defRPr sz="2400" baseline="-25000">
                  <a:solidFill>
                    <a:schemeClr val="tx1"/>
                  </a:solidFill>
                  <a:latin typeface="Times New Roman" panose="02020603050405020304" pitchFamily="18" charset="0"/>
                  <a:ea typeface="ＭＳ Ｐゴシック" panose="020B0600070205080204" pitchFamily="34" charset="-128"/>
                </a:defRPr>
              </a:lvl2pPr>
              <a:lvl3pPr marL="1143000" indent="-228600">
                <a:defRPr sz="2400" baseline="-25000">
                  <a:solidFill>
                    <a:schemeClr val="tx1"/>
                  </a:solidFill>
                  <a:latin typeface="Times New Roman" panose="02020603050405020304" pitchFamily="18" charset="0"/>
                  <a:ea typeface="ＭＳ Ｐゴシック" panose="020B0600070205080204" pitchFamily="34" charset="-128"/>
                </a:defRPr>
              </a:lvl3pPr>
              <a:lvl4pPr marL="1600200" indent="-228600">
                <a:defRPr sz="2400" baseline="-25000">
                  <a:solidFill>
                    <a:schemeClr val="tx1"/>
                  </a:solidFill>
                  <a:latin typeface="Times New Roman" panose="02020603050405020304" pitchFamily="18" charset="0"/>
                  <a:ea typeface="ＭＳ Ｐゴシック" panose="020B0600070205080204" pitchFamily="34" charset="-128"/>
                </a:defRPr>
              </a:lvl4pPr>
              <a:lvl5pPr marL="2057400" indent="-228600">
                <a:defRPr sz="2400" baseline="-25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dirty="0"/>
            </a:p>
          </p:txBody>
        </p:sp>
        <p:sp>
          <p:nvSpPr>
            <p:cNvPr id="50188" name="Line 8">
              <a:extLst>
                <a:ext uri="{FF2B5EF4-FFF2-40B4-BE49-F238E27FC236}">
                  <a16:creationId xmlns:a16="http://schemas.microsoft.com/office/drawing/2014/main" id="{A12A4720-EA0E-5B4D-8264-01A9DD86CB9D}"/>
                </a:ext>
              </a:extLst>
            </p:cNvPr>
            <p:cNvSpPr>
              <a:spLocks noChangeShapeType="1"/>
            </p:cNvSpPr>
            <p:nvPr/>
          </p:nvSpPr>
          <p:spPr bwMode="auto">
            <a:xfrm>
              <a:off x="768" y="3312"/>
              <a:ext cx="7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p>
          </p:txBody>
        </p:sp>
      </p:grpSp>
      <p:pic>
        <p:nvPicPr>
          <p:cNvPr id="50185" name="Picture 11">
            <a:extLst>
              <a:ext uri="{FF2B5EF4-FFF2-40B4-BE49-F238E27FC236}">
                <a16:creationId xmlns:a16="http://schemas.microsoft.com/office/drawing/2014/main" id="{7477587D-1F2C-3349-959F-3DEAB0959FC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162800" y="2362201"/>
            <a:ext cx="2819400" cy="225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86" name="Rectangle 12">
            <a:extLst>
              <a:ext uri="{FF2B5EF4-FFF2-40B4-BE49-F238E27FC236}">
                <a16:creationId xmlns:a16="http://schemas.microsoft.com/office/drawing/2014/main" id="{E9C3DE0B-7696-3543-88AE-88F7DD8BA2DC}"/>
              </a:ext>
            </a:extLst>
          </p:cNvPr>
          <p:cNvSpPr>
            <a:spLocks noChangeArrowheads="1"/>
          </p:cNvSpPr>
          <p:nvPr/>
        </p:nvSpPr>
        <p:spPr bwMode="auto">
          <a:xfrm>
            <a:off x="7848600" y="3352800"/>
            <a:ext cx="762000" cy="304800"/>
          </a:xfrm>
          <a:prstGeom prst="rect">
            <a:avLst/>
          </a:prstGeom>
          <a:solidFill>
            <a:srgbClr val="FF0000">
              <a:alpha val="3019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baseline="-25000">
                <a:solidFill>
                  <a:schemeClr val="tx1"/>
                </a:solidFill>
                <a:latin typeface="Times New Roman" panose="02020603050405020304" pitchFamily="18" charset="0"/>
                <a:ea typeface="ＭＳ Ｐゴシック" panose="020B0600070205080204" pitchFamily="34" charset="-128"/>
              </a:defRPr>
            </a:lvl1pPr>
            <a:lvl2pPr marL="742950" indent="-285750">
              <a:defRPr sz="2400" baseline="-25000">
                <a:solidFill>
                  <a:schemeClr val="tx1"/>
                </a:solidFill>
                <a:latin typeface="Times New Roman" panose="02020603050405020304" pitchFamily="18" charset="0"/>
                <a:ea typeface="ＭＳ Ｐゴシック" panose="020B0600070205080204" pitchFamily="34" charset="-128"/>
              </a:defRPr>
            </a:lvl2pPr>
            <a:lvl3pPr marL="1143000" indent="-228600">
              <a:defRPr sz="2400" baseline="-25000">
                <a:solidFill>
                  <a:schemeClr val="tx1"/>
                </a:solidFill>
                <a:latin typeface="Times New Roman" panose="02020603050405020304" pitchFamily="18" charset="0"/>
                <a:ea typeface="ＭＳ Ｐゴシック" panose="020B0600070205080204" pitchFamily="34" charset="-128"/>
              </a:defRPr>
            </a:lvl3pPr>
            <a:lvl4pPr marL="1600200" indent="-228600">
              <a:defRPr sz="2400" baseline="-25000">
                <a:solidFill>
                  <a:schemeClr val="tx1"/>
                </a:solidFill>
                <a:latin typeface="Times New Roman" panose="02020603050405020304" pitchFamily="18" charset="0"/>
                <a:ea typeface="ＭＳ Ｐゴシック" panose="020B0600070205080204" pitchFamily="34" charset="-128"/>
              </a:defRPr>
            </a:lvl4pPr>
            <a:lvl5pPr marL="2057400" indent="-228600">
              <a:defRPr sz="2400" baseline="-25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9pPr>
          </a:lstStyle>
          <a:p>
            <a:pPr algn="ctr" eaLnBrk="1" hangingPunct="1"/>
            <a:endParaRPr lang="en-US" altLang="en-US" dirty="0"/>
          </a:p>
        </p:txBody>
      </p:sp>
    </p:spTree>
    <p:extLst>
      <p:ext uri="{BB962C8B-B14F-4D97-AF65-F5344CB8AC3E}">
        <p14:creationId xmlns:p14="http://schemas.microsoft.com/office/powerpoint/2010/main" val="1274312100"/>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xit" presetSubtype="10" fill="hold" nodeType="clickEffect">
                                  <p:stCondLst>
                                    <p:cond delay="0"/>
                                  </p:stCondLst>
                                  <p:childTnLst>
                                    <p:animEffect transition="out" filter="checkerboard(across)">
                                      <p:cBhvr>
                                        <p:cTn id="6" dur="500"/>
                                        <p:tgtEl>
                                          <p:spTgt spid="791562"/>
                                        </p:tgtEl>
                                      </p:cBhvr>
                                    </p:animEffect>
                                    <p:set>
                                      <p:cBhvr>
                                        <p:cTn id="7" dur="1" fill="hold">
                                          <p:stCondLst>
                                            <p:cond delay="499"/>
                                          </p:stCondLst>
                                        </p:cTn>
                                        <p:tgtEl>
                                          <p:spTgt spid="79156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3603" name="Rectangle 3">
            <a:extLst>
              <a:ext uri="{FF2B5EF4-FFF2-40B4-BE49-F238E27FC236}">
                <a16:creationId xmlns:a16="http://schemas.microsoft.com/office/drawing/2014/main" id="{1C9FEB02-172B-544A-9F68-180CD87E65E3}"/>
              </a:ext>
            </a:extLst>
          </p:cNvPr>
          <p:cNvSpPr>
            <a:spLocks noGrp="1" noChangeArrowheads="1"/>
          </p:cNvSpPr>
          <p:nvPr>
            <p:ph idx="1"/>
          </p:nvPr>
        </p:nvSpPr>
        <p:spPr/>
        <p:txBody>
          <a:bodyPr/>
          <a:lstStyle/>
          <a:p>
            <a:pPr>
              <a:defRPr/>
            </a:pPr>
            <a:r>
              <a:rPr lang="en-US" dirty="0">
                <a:cs typeface="+mn-cs"/>
              </a:rPr>
              <a:t>In small transistors, source/drain depletion regions extend into the channel</a:t>
            </a:r>
          </a:p>
          <a:p>
            <a:pPr lvl="1" eaLnBrk="1" hangingPunct="1">
              <a:defRPr/>
            </a:pPr>
            <a:r>
              <a:rPr lang="en-US" dirty="0"/>
              <a:t>Impacts the amount of charge required to invert the channel</a:t>
            </a:r>
          </a:p>
          <a:p>
            <a:pPr lvl="1" eaLnBrk="1" hangingPunct="1">
              <a:defRPr/>
            </a:pPr>
            <a:r>
              <a:rPr lang="en-US" dirty="0"/>
              <a:t>And thus makes V</a:t>
            </a:r>
            <a:r>
              <a:rPr lang="en-US" baseline="-25000" dirty="0"/>
              <a:t>t</a:t>
            </a:r>
            <a:r>
              <a:rPr lang="en-US" dirty="0"/>
              <a:t> a function of channel length</a:t>
            </a:r>
          </a:p>
          <a:p>
            <a:pPr>
              <a:defRPr/>
            </a:pPr>
            <a:r>
              <a:rPr lang="en-US" dirty="0">
                <a:cs typeface="+mn-cs"/>
              </a:rPr>
              <a:t>Short channel effect: V</a:t>
            </a:r>
            <a:r>
              <a:rPr lang="en-US" baseline="-25000" dirty="0">
                <a:cs typeface="+mn-cs"/>
              </a:rPr>
              <a:t>t</a:t>
            </a:r>
            <a:r>
              <a:rPr lang="en-US" dirty="0">
                <a:cs typeface="+mn-cs"/>
              </a:rPr>
              <a:t> increases with L</a:t>
            </a:r>
          </a:p>
          <a:p>
            <a:pPr lvl="1" eaLnBrk="1" hangingPunct="1">
              <a:defRPr/>
            </a:pPr>
            <a:r>
              <a:rPr lang="en-US" dirty="0"/>
              <a:t>Some processes exhibit a reverse short channel effect in which V</a:t>
            </a:r>
            <a:r>
              <a:rPr lang="en-US" baseline="-25000" dirty="0"/>
              <a:t>t</a:t>
            </a:r>
            <a:r>
              <a:rPr lang="en-US" dirty="0"/>
              <a:t> decreases with L</a:t>
            </a:r>
          </a:p>
        </p:txBody>
      </p:sp>
      <p:sp>
        <p:nvSpPr>
          <p:cNvPr id="793602" name="Rectangle 2">
            <a:extLst>
              <a:ext uri="{FF2B5EF4-FFF2-40B4-BE49-F238E27FC236}">
                <a16:creationId xmlns:a16="http://schemas.microsoft.com/office/drawing/2014/main" id="{A2D73F97-964A-4D43-A969-80B2E491E34B}"/>
              </a:ext>
            </a:extLst>
          </p:cNvPr>
          <p:cNvSpPr>
            <a:spLocks noGrp="1" noChangeArrowheads="1"/>
          </p:cNvSpPr>
          <p:nvPr>
            <p:ph type="title"/>
          </p:nvPr>
        </p:nvSpPr>
        <p:spPr/>
        <p:txBody>
          <a:bodyPr/>
          <a:lstStyle/>
          <a:p>
            <a:pPr eaLnBrk="1" hangingPunct="1">
              <a:defRPr/>
            </a:pPr>
            <a:r>
              <a:rPr lang="en-US" sz="4000" dirty="0">
                <a:cs typeface="+mj-cs"/>
              </a:rPr>
              <a:t>Short Channel Effect</a:t>
            </a:r>
          </a:p>
        </p:txBody>
      </p:sp>
    </p:spTree>
    <p:extLst>
      <p:ext uri="{BB962C8B-B14F-4D97-AF65-F5344CB8AC3E}">
        <p14:creationId xmlns:p14="http://schemas.microsoft.com/office/powerpoint/2010/main" val="469467918"/>
      </p:ext>
    </p:extLst>
  </p:cSld>
  <p:clrMapOvr>
    <a:masterClrMapping/>
  </p:clrMapOvr>
  <p:transition>
    <p:zo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a:extLst>
              <a:ext uri="{FF2B5EF4-FFF2-40B4-BE49-F238E27FC236}">
                <a16:creationId xmlns:a16="http://schemas.microsoft.com/office/drawing/2014/main" id="{18893A3C-ECEB-EB40-AC7D-88BE5EA3D727}"/>
              </a:ext>
            </a:extLst>
          </p:cNvPr>
          <p:cNvSpPr>
            <a:spLocks noGrp="1" noChangeArrowheads="1"/>
          </p:cNvSpPr>
          <p:nvPr>
            <p:ph idx="1"/>
          </p:nvPr>
        </p:nvSpPr>
        <p:spPr/>
        <p:txBody>
          <a:bodyPr/>
          <a:lstStyle/>
          <a:p>
            <a:pPr marL="0" indent="0">
              <a:buNone/>
            </a:pPr>
            <a:r>
              <a:rPr lang="en-US" altLang="en-US" dirty="0">
                <a:ea typeface="ＭＳ Ｐゴシック" panose="020B0600070205080204" pitchFamily="34" charset="-128"/>
              </a:rPr>
              <a:t>At the end of this lecture, you should be able to</a:t>
            </a:r>
            <a:r>
              <a:rPr lang="en-US" altLang="en-US" dirty="0">
                <a:solidFill>
                  <a:schemeClr val="accent5"/>
                </a:solidFill>
                <a:ea typeface="ＭＳ Ｐゴシック" panose="020B0600070205080204" pitchFamily="34" charset="-128"/>
              </a:rPr>
              <a:t>:</a:t>
            </a:r>
          </a:p>
          <a:p>
            <a:r>
              <a:rPr lang="en-GB" altLang="en-US" dirty="0">
                <a:ea typeface="ＭＳ Ｐゴシック" panose="020B0600070205080204" pitchFamily="34" charset="-128"/>
              </a:rPr>
              <a:t>Use suitable equations to describe the nonideal transistor characteristics due to High field effects, Channel length modulation, Threshold voltage effects and Leakage. </a:t>
            </a:r>
          </a:p>
          <a:p>
            <a:r>
              <a:rPr lang="en-GB" altLang="en-US" dirty="0">
                <a:ea typeface="ＭＳ Ｐゴシック" panose="020B0600070205080204" pitchFamily="34" charset="-128"/>
              </a:rPr>
              <a:t>Explain sources and impacts of process and environmental variations on the transistor operation.</a:t>
            </a:r>
          </a:p>
          <a:p>
            <a:endParaRPr lang="en-US" altLang="en-US" dirty="0">
              <a:ea typeface="ＭＳ Ｐゴシック" panose="020B0600070205080204" pitchFamily="34" charset="-128"/>
            </a:endParaRPr>
          </a:p>
          <a:p>
            <a:endParaRPr lang="en-US" sz="2000" dirty="0"/>
          </a:p>
          <a:p>
            <a:pPr eaLnBrk="1" hangingPunct="1">
              <a:buFont typeface="Wingdings" charset="0"/>
              <a:buChar char="q"/>
              <a:defRPr/>
            </a:pPr>
            <a:endParaRPr lang="en-US" dirty="0">
              <a:cs typeface="+mn-cs"/>
            </a:endParaRPr>
          </a:p>
        </p:txBody>
      </p:sp>
      <p:sp>
        <p:nvSpPr>
          <p:cNvPr id="3074" name="Rectangle 2">
            <a:extLst>
              <a:ext uri="{FF2B5EF4-FFF2-40B4-BE49-F238E27FC236}">
                <a16:creationId xmlns:a16="http://schemas.microsoft.com/office/drawing/2014/main" id="{E732E8F9-034D-3843-9F6E-24F0AFBC5B57}"/>
              </a:ext>
            </a:extLst>
          </p:cNvPr>
          <p:cNvSpPr>
            <a:spLocks noGrp="1" noChangeArrowheads="1"/>
          </p:cNvSpPr>
          <p:nvPr>
            <p:ph type="title"/>
          </p:nvPr>
        </p:nvSpPr>
        <p:spPr/>
        <p:txBody>
          <a:bodyPr/>
          <a:lstStyle/>
          <a:p>
            <a:pPr eaLnBrk="1" hangingPunct="1">
              <a:defRPr/>
            </a:pPr>
            <a:r>
              <a:rPr lang="en-US" dirty="0">
                <a:cs typeface="+mj-cs"/>
              </a:rPr>
              <a:t>Learning Objectives</a:t>
            </a:r>
          </a:p>
        </p:txBody>
      </p:sp>
    </p:spTree>
    <p:extLst>
      <p:ext uri="{BB962C8B-B14F-4D97-AF65-F5344CB8AC3E}">
        <p14:creationId xmlns:p14="http://schemas.microsoft.com/office/powerpoint/2010/main" val="1136888500"/>
      </p:ext>
    </p:extLst>
  </p:cSld>
  <p:clrMapOvr>
    <a:masterClrMapping/>
  </p:clrMapOvr>
  <p:transition>
    <p:zoom/>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6" name="Rectangle 3">
            <a:extLst>
              <a:ext uri="{FF2B5EF4-FFF2-40B4-BE49-F238E27FC236}">
                <a16:creationId xmlns:a16="http://schemas.microsoft.com/office/drawing/2014/main" id="{4535877A-B662-B546-BA41-78F2EBB590C7}"/>
              </a:ext>
            </a:extLst>
          </p:cNvPr>
          <p:cNvSpPr>
            <a:spLocks noGrp="1" noChangeArrowheads="1"/>
          </p:cNvSpPr>
          <p:nvPr>
            <p:ph idx="1"/>
          </p:nvPr>
        </p:nvSpPr>
        <p:spPr/>
        <p:txBody>
          <a:bodyPr/>
          <a:lstStyle/>
          <a:p>
            <a:pPr eaLnBrk="1" hangingPunct="1"/>
            <a:r>
              <a:rPr lang="en-US" altLang="en-US" dirty="0">
                <a:solidFill>
                  <a:srgbClr val="000000"/>
                </a:solidFill>
              </a:rPr>
              <a:t>What about current in cutoff?</a:t>
            </a:r>
          </a:p>
          <a:p>
            <a:pPr eaLnBrk="1" hangingPunct="1"/>
            <a:r>
              <a:rPr lang="en-US" altLang="en-US" dirty="0">
                <a:solidFill>
                  <a:srgbClr val="000000"/>
                </a:solidFill>
              </a:rPr>
              <a:t>Simulated results</a:t>
            </a:r>
          </a:p>
          <a:p>
            <a:pPr eaLnBrk="1" hangingPunct="1"/>
            <a:r>
              <a:rPr lang="en-US" altLang="en-US" dirty="0">
                <a:solidFill>
                  <a:srgbClr val="000000"/>
                </a:solidFill>
              </a:rPr>
              <a:t>What differs?</a:t>
            </a:r>
          </a:p>
          <a:p>
            <a:pPr lvl="1" eaLnBrk="1" hangingPunct="1"/>
            <a:r>
              <a:rPr lang="en-US" altLang="en-US" dirty="0">
                <a:solidFill>
                  <a:srgbClr val="000000"/>
                </a:solidFill>
              </a:rPr>
              <a:t>Current doesn’</a:t>
            </a:r>
            <a:r>
              <a:rPr lang="en-US" altLang="ja-JP" dirty="0">
                <a:solidFill>
                  <a:srgbClr val="000000"/>
                </a:solidFill>
              </a:rPr>
              <a:t>t</a:t>
            </a:r>
          </a:p>
          <a:p>
            <a:pPr lvl="1" eaLnBrk="1" hangingPunct="1">
              <a:buFontTx/>
              <a:buNone/>
            </a:pPr>
            <a:r>
              <a:rPr lang="en-US" altLang="en-US" dirty="0">
                <a:solidFill>
                  <a:srgbClr val="000000"/>
                </a:solidFill>
              </a:rPr>
              <a:t> 	go to 0 in cutoff</a:t>
            </a:r>
          </a:p>
        </p:txBody>
      </p:sp>
      <p:sp>
        <p:nvSpPr>
          <p:cNvPr id="721922" name="Rectangle 2">
            <a:extLst>
              <a:ext uri="{FF2B5EF4-FFF2-40B4-BE49-F238E27FC236}">
                <a16:creationId xmlns:a16="http://schemas.microsoft.com/office/drawing/2014/main" id="{FBEA0D06-65A7-9B47-A679-F5B37BD9997E}"/>
              </a:ext>
            </a:extLst>
          </p:cNvPr>
          <p:cNvSpPr>
            <a:spLocks noGrp="1" noChangeArrowheads="1"/>
          </p:cNvSpPr>
          <p:nvPr>
            <p:ph type="title"/>
          </p:nvPr>
        </p:nvSpPr>
        <p:spPr/>
        <p:txBody>
          <a:bodyPr/>
          <a:lstStyle/>
          <a:p>
            <a:pPr eaLnBrk="1" hangingPunct="1">
              <a:defRPr/>
            </a:pPr>
            <a:r>
              <a:rPr lang="en-US" dirty="0">
                <a:cs typeface="+mj-cs"/>
              </a:rPr>
              <a:t>Leakage</a:t>
            </a:r>
          </a:p>
        </p:txBody>
      </p:sp>
      <p:pic>
        <p:nvPicPr>
          <p:cNvPr id="54277" name="Picture 5">
            <a:extLst>
              <a:ext uri="{FF2B5EF4-FFF2-40B4-BE49-F238E27FC236}">
                <a16:creationId xmlns:a16="http://schemas.microsoft.com/office/drawing/2014/main" id="{F34140AB-2E4F-754A-A8CE-3014543ACB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0" y="2155826"/>
            <a:ext cx="4933950" cy="394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1926" name="Rectangle 6">
            <a:extLst>
              <a:ext uri="{FF2B5EF4-FFF2-40B4-BE49-F238E27FC236}">
                <a16:creationId xmlns:a16="http://schemas.microsoft.com/office/drawing/2014/main" id="{6A06BA99-C17E-9D4E-9A68-D3268A8EB6DB}"/>
              </a:ext>
            </a:extLst>
          </p:cNvPr>
          <p:cNvSpPr>
            <a:spLocks noChangeArrowheads="1"/>
          </p:cNvSpPr>
          <p:nvPr/>
        </p:nvSpPr>
        <p:spPr bwMode="auto">
          <a:xfrm>
            <a:off x="3124200" y="2895600"/>
            <a:ext cx="2286000" cy="838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baseline="-25000">
                <a:solidFill>
                  <a:schemeClr val="tx1"/>
                </a:solidFill>
                <a:latin typeface="Times New Roman" panose="02020603050405020304" pitchFamily="18" charset="0"/>
                <a:ea typeface="ＭＳ Ｐゴシック" panose="020B0600070205080204" pitchFamily="34" charset="-128"/>
              </a:defRPr>
            </a:lvl1pPr>
            <a:lvl2pPr marL="742950" indent="-285750">
              <a:defRPr sz="2400" baseline="-25000">
                <a:solidFill>
                  <a:schemeClr val="tx1"/>
                </a:solidFill>
                <a:latin typeface="Times New Roman" panose="02020603050405020304" pitchFamily="18" charset="0"/>
                <a:ea typeface="ＭＳ Ｐゴシック" panose="020B0600070205080204" pitchFamily="34" charset="-128"/>
              </a:defRPr>
            </a:lvl2pPr>
            <a:lvl3pPr marL="1143000" indent="-228600">
              <a:defRPr sz="2400" baseline="-25000">
                <a:solidFill>
                  <a:schemeClr val="tx1"/>
                </a:solidFill>
                <a:latin typeface="Times New Roman" panose="02020603050405020304" pitchFamily="18" charset="0"/>
                <a:ea typeface="ＭＳ Ｐゴシック" panose="020B0600070205080204" pitchFamily="34" charset="-128"/>
              </a:defRPr>
            </a:lvl3pPr>
            <a:lvl4pPr marL="1600200" indent="-228600">
              <a:defRPr sz="2400" baseline="-25000">
                <a:solidFill>
                  <a:schemeClr val="tx1"/>
                </a:solidFill>
                <a:latin typeface="Times New Roman" panose="02020603050405020304" pitchFamily="18" charset="0"/>
                <a:ea typeface="ＭＳ Ｐゴシック" panose="020B0600070205080204" pitchFamily="34" charset="-128"/>
              </a:defRPr>
            </a:lvl4pPr>
            <a:lvl5pPr marL="2057400" indent="-228600">
              <a:defRPr sz="2400" baseline="-25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dirty="0"/>
          </a:p>
        </p:txBody>
      </p:sp>
    </p:spTree>
    <p:extLst>
      <p:ext uri="{BB962C8B-B14F-4D97-AF65-F5344CB8AC3E}">
        <p14:creationId xmlns:p14="http://schemas.microsoft.com/office/powerpoint/2010/main" val="2569759667"/>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xit" presetSubtype="10" fill="hold" grpId="0" nodeType="clickEffect">
                                  <p:stCondLst>
                                    <p:cond delay="0"/>
                                  </p:stCondLst>
                                  <p:childTnLst>
                                    <p:animEffect transition="out" filter="checkerboard(across)">
                                      <p:cBhvr>
                                        <p:cTn id="6" dur="500"/>
                                        <p:tgtEl>
                                          <p:spTgt spid="721926"/>
                                        </p:tgtEl>
                                      </p:cBhvr>
                                    </p:animEffect>
                                    <p:set>
                                      <p:cBhvr>
                                        <p:cTn id="7" dur="1" fill="hold">
                                          <p:stCondLst>
                                            <p:cond delay="499"/>
                                          </p:stCondLst>
                                        </p:cTn>
                                        <p:tgtEl>
                                          <p:spTgt spid="7219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192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2947" name="Rectangle 3">
            <a:extLst>
              <a:ext uri="{FF2B5EF4-FFF2-40B4-BE49-F238E27FC236}">
                <a16:creationId xmlns:a16="http://schemas.microsoft.com/office/drawing/2014/main" id="{86BFB927-7980-234E-B34A-E9CF74C0AD5C}"/>
              </a:ext>
            </a:extLst>
          </p:cNvPr>
          <p:cNvSpPr>
            <a:spLocks noGrp="1" noChangeArrowheads="1"/>
          </p:cNvSpPr>
          <p:nvPr>
            <p:ph idx="1"/>
          </p:nvPr>
        </p:nvSpPr>
        <p:spPr/>
        <p:txBody>
          <a:bodyPr/>
          <a:lstStyle/>
          <a:p>
            <a:pPr eaLnBrk="1" hangingPunct="1"/>
            <a:r>
              <a:rPr lang="en-US" altLang="en-US" dirty="0">
                <a:solidFill>
                  <a:srgbClr val="000000"/>
                </a:solidFill>
              </a:rPr>
              <a:t>Subthreshold conduction</a:t>
            </a:r>
          </a:p>
          <a:p>
            <a:pPr lvl="1" eaLnBrk="1" hangingPunct="1"/>
            <a:r>
              <a:rPr lang="en-US" altLang="en-US" dirty="0">
                <a:solidFill>
                  <a:srgbClr val="000000"/>
                </a:solidFill>
              </a:rPr>
              <a:t>Transistors can’</a:t>
            </a:r>
            <a:r>
              <a:rPr lang="en-US" altLang="ja-JP" dirty="0">
                <a:solidFill>
                  <a:srgbClr val="000000"/>
                </a:solidFill>
              </a:rPr>
              <a:t>t abruptly turn ON or OFF</a:t>
            </a:r>
          </a:p>
          <a:p>
            <a:pPr lvl="1" eaLnBrk="1" hangingPunct="1"/>
            <a:r>
              <a:rPr lang="en-US" altLang="en-US" dirty="0">
                <a:solidFill>
                  <a:srgbClr val="000000"/>
                </a:solidFill>
              </a:rPr>
              <a:t>Dominant source in contemporary transistors</a:t>
            </a:r>
          </a:p>
          <a:p>
            <a:pPr eaLnBrk="1" hangingPunct="1"/>
            <a:r>
              <a:rPr lang="en-US" altLang="en-US" dirty="0">
                <a:solidFill>
                  <a:srgbClr val="000000"/>
                </a:solidFill>
              </a:rPr>
              <a:t>Gate leakage</a:t>
            </a:r>
          </a:p>
          <a:p>
            <a:pPr lvl="1" eaLnBrk="1" hangingPunct="1"/>
            <a:r>
              <a:rPr lang="en-US" altLang="en-US" dirty="0">
                <a:solidFill>
                  <a:srgbClr val="000000"/>
                </a:solidFill>
              </a:rPr>
              <a:t>Tunneling through ultrathin gate dielectric</a:t>
            </a:r>
          </a:p>
          <a:p>
            <a:pPr eaLnBrk="1" hangingPunct="1"/>
            <a:r>
              <a:rPr lang="en-US" altLang="en-US" dirty="0">
                <a:solidFill>
                  <a:srgbClr val="000000"/>
                </a:solidFill>
              </a:rPr>
              <a:t>Junction leakage</a:t>
            </a:r>
          </a:p>
          <a:p>
            <a:pPr lvl="1" eaLnBrk="1" hangingPunct="1"/>
            <a:r>
              <a:rPr lang="en-US" altLang="en-US" dirty="0">
                <a:solidFill>
                  <a:srgbClr val="000000"/>
                </a:solidFill>
              </a:rPr>
              <a:t>Reverse-biased PN junction diode current</a:t>
            </a:r>
          </a:p>
          <a:p>
            <a:pPr lvl="1" eaLnBrk="1" hangingPunct="1">
              <a:buFontTx/>
              <a:buNone/>
            </a:pPr>
            <a:endParaRPr lang="en-US" altLang="en-US" dirty="0">
              <a:solidFill>
                <a:srgbClr val="000000"/>
              </a:solidFill>
            </a:endParaRPr>
          </a:p>
        </p:txBody>
      </p:sp>
      <p:sp>
        <p:nvSpPr>
          <p:cNvPr id="722946" name="Rectangle 2">
            <a:extLst>
              <a:ext uri="{FF2B5EF4-FFF2-40B4-BE49-F238E27FC236}">
                <a16:creationId xmlns:a16="http://schemas.microsoft.com/office/drawing/2014/main" id="{B6DB0221-92AC-A54E-A1CF-54AE82CA9DA1}"/>
              </a:ext>
            </a:extLst>
          </p:cNvPr>
          <p:cNvSpPr>
            <a:spLocks noGrp="1" noChangeArrowheads="1"/>
          </p:cNvSpPr>
          <p:nvPr>
            <p:ph type="title"/>
          </p:nvPr>
        </p:nvSpPr>
        <p:spPr/>
        <p:txBody>
          <a:bodyPr/>
          <a:lstStyle/>
          <a:p>
            <a:pPr eaLnBrk="1" hangingPunct="1">
              <a:defRPr/>
            </a:pPr>
            <a:r>
              <a:rPr lang="en-US" dirty="0">
                <a:cs typeface="+mj-cs"/>
              </a:rPr>
              <a:t>Leakage Sources</a:t>
            </a:r>
          </a:p>
        </p:txBody>
      </p:sp>
    </p:spTree>
    <p:extLst>
      <p:ext uri="{BB962C8B-B14F-4D97-AF65-F5344CB8AC3E}">
        <p14:creationId xmlns:p14="http://schemas.microsoft.com/office/powerpoint/2010/main" val="3669273037"/>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722947">
                                            <p:txEl>
                                              <p:pRg st="0" end="0"/>
                                            </p:txEl>
                                          </p:spTgt>
                                        </p:tgtEl>
                                        <p:attrNameLst>
                                          <p:attrName>style.visibility</p:attrName>
                                        </p:attrNameLst>
                                      </p:cBhvr>
                                      <p:to>
                                        <p:strVal val="visible"/>
                                      </p:to>
                                    </p:set>
                                    <p:anim calcmode="lin" valueType="num">
                                      <p:cBhvr additive="base">
                                        <p:cTn id="7" dur="500" fill="hold"/>
                                        <p:tgtEl>
                                          <p:spTgt spid="72294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22947">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22947">
                                            <p:txEl>
                                              <p:pRg st="1" end="1"/>
                                            </p:txEl>
                                          </p:spTgt>
                                        </p:tgtEl>
                                        <p:attrNameLst>
                                          <p:attrName>style.visibility</p:attrName>
                                        </p:attrNameLst>
                                      </p:cBhvr>
                                      <p:to>
                                        <p:strVal val="visible"/>
                                      </p:to>
                                    </p:set>
                                    <p:anim calcmode="lin" valueType="num">
                                      <p:cBhvr additive="base">
                                        <p:cTn id="11" dur="500" fill="hold"/>
                                        <p:tgtEl>
                                          <p:spTgt spid="722947">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22947">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722947">
                                            <p:txEl>
                                              <p:pRg st="2" end="2"/>
                                            </p:txEl>
                                          </p:spTgt>
                                        </p:tgtEl>
                                        <p:attrNameLst>
                                          <p:attrName>style.visibility</p:attrName>
                                        </p:attrNameLst>
                                      </p:cBhvr>
                                      <p:to>
                                        <p:strVal val="visible"/>
                                      </p:to>
                                    </p:set>
                                    <p:anim calcmode="lin" valueType="num">
                                      <p:cBhvr additive="base">
                                        <p:cTn id="15" dur="500" fill="hold"/>
                                        <p:tgtEl>
                                          <p:spTgt spid="722947">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72294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4" fill="hold" nodeType="clickEffect">
                                  <p:stCondLst>
                                    <p:cond delay="0"/>
                                  </p:stCondLst>
                                  <p:childTnLst>
                                    <p:set>
                                      <p:cBhvr>
                                        <p:cTn id="20" dur="1" fill="hold">
                                          <p:stCondLst>
                                            <p:cond delay="0"/>
                                          </p:stCondLst>
                                        </p:cTn>
                                        <p:tgtEl>
                                          <p:spTgt spid="722947">
                                            <p:txEl>
                                              <p:pRg st="3" end="3"/>
                                            </p:txEl>
                                          </p:spTgt>
                                        </p:tgtEl>
                                        <p:attrNameLst>
                                          <p:attrName>style.visibility</p:attrName>
                                        </p:attrNameLst>
                                      </p:cBhvr>
                                      <p:to>
                                        <p:strVal val="visible"/>
                                      </p:to>
                                    </p:set>
                                    <p:anim calcmode="lin" valueType="num">
                                      <p:cBhvr additive="base">
                                        <p:cTn id="21" dur="500" fill="hold"/>
                                        <p:tgtEl>
                                          <p:spTgt spid="722947">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722947">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722947">
                                            <p:txEl>
                                              <p:pRg st="4" end="4"/>
                                            </p:txEl>
                                          </p:spTgt>
                                        </p:tgtEl>
                                        <p:attrNameLst>
                                          <p:attrName>style.visibility</p:attrName>
                                        </p:attrNameLst>
                                      </p:cBhvr>
                                      <p:to>
                                        <p:strVal val="visible"/>
                                      </p:to>
                                    </p:set>
                                    <p:anim calcmode="lin" valueType="num">
                                      <p:cBhvr additive="base">
                                        <p:cTn id="25" dur="500" fill="hold"/>
                                        <p:tgtEl>
                                          <p:spTgt spid="722947">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2294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722947">
                                            <p:txEl>
                                              <p:pRg st="5" end="5"/>
                                            </p:txEl>
                                          </p:spTgt>
                                        </p:tgtEl>
                                        <p:attrNameLst>
                                          <p:attrName>style.visibility</p:attrName>
                                        </p:attrNameLst>
                                      </p:cBhvr>
                                      <p:to>
                                        <p:strVal val="visible"/>
                                      </p:to>
                                    </p:set>
                                    <p:anim calcmode="lin" valueType="num">
                                      <p:cBhvr additive="base">
                                        <p:cTn id="31" dur="500" fill="hold"/>
                                        <p:tgtEl>
                                          <p:spTgt spid="722947">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22947">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722947">
                                            <p:txEl>
                                              <p:pRg st="6" end="6"/>
                                            </p:txEl>
                                          </p:spTgt>
                                        </p:tgtEl>
                                        <p:attrNameLst>
                                          <p:attrName>style.visibility</p:attrName>
                                        </p:attrNameLst>
                                      </p:cBhvr>
                                      <p:to>
                                        <p:strVal val="visible"/>
                                      </p:to>
                                    </p:set>
                                    <p:anim calcmode="lin" valueType="num">
                                      <p:cBhvr additive="base">
                                        <p:cTn id="35" dur="500" fill="hold"/>
                                        <p:tgtEl>
                                          <p:spTgt spid="722947">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722947">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8380" name="Object 16">
            <a:extLst>
              <a:ext uri="{FF2B5EF4-FFF2-40B4-BE49-F238E27FC236}">
                <a16:creationId xmlns:a16="http://schemas.microsoft.com/office/drawing/2014/main" id="{51A6B73B-149B-124F-A37F-2720305F862A}"/>
              </a:ext>
            </a:extLst>
          </p:cNvPr>
          <p:cNvGraphicFramePr>
            <a:graphicFrameLocks noGrp="1" noChangeAspect="1"/>
          </p:cNvGraphicFramePr>
          <p:nvPr>
            <p:ph idx="1"/>
            <p:extLst>
              <p:ext uri="{D42A27DB-BD31-4B8C-83A1-F6EECF244321}">
                <p14:modId xmlns:p14="http://schemas.microsoft.com/office/powerpoint/2010/main" val="2838289120"/>
              </p:ext>
            </p:extLst>
          </p:nvPr>
        </p:nvGraphicFramePr>
        <p:xfrm>
          <a:off x="2819400" y="1908175"/>
          <a:ext cx="3198813" cy="835025"/>
        </p:xfrm>
        <a:graphic>
          <a:graphicData uri="http://schemas.openxmlformats.org/presentationml/2006/ole">
            <mc:AlternateContent xmlns:mc="http://schemas.openxmlformats.org/markup-compatibility/2006">
              <mc:Choice xmlns:v="urn:schemas-microsoft-com:vml" Requires="v">
                <p:oleObj name="Equation" r:id="rId3" imgW="47104300" imgH="12293600" progId="Equation.DSMT4">
                  <p:embed/>
                </p:oleObj>
              </mc:Choice>
              <mc:Fallback>
                <p:oleObj name="Equation" r:id="rId3" imgW="47104300" imgH="12293600" progId="Equation.DSMT4">
                  <p:embed/>
                  <p:pic>
                    <p:nvPicPr>
                      <p:cNvPr id="58380" name="Object 16">
                        <a:extLst>
                          <a:ext uri="{FF2B5EF4-FFF2-40B4-BE49-F238E27FC236}">
                            <a16:creationId xmlns:a16="http://schemas.microsoft.com/office/drawing/2014/main" id="{51A6B73B-149B-124F-A37F-2720305F862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9400" y="1908175"/>
                        <a:ext cx="3198813" cy="835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723970" name="Rectangle 2">
            <a:extLst>
              <a:ext uri="{FF2B5EF4-FFF2-40B4-BE49-F238E27FC236}">
                <a16:creationId xmlns:a16="http://schemas.microsoft.com/office/drawing/2014/main" id="{85A751E7-77F6-4C4F-BEF2-871DA39DAD75}"/>
              </a:ext>
            </a:extLst>
          </p:cNvPr>
          <p:cNvSpPr>
            <a:spLocks noGrp="1" noChangeArrowheads="1"/>
          </p:cNvSpPr>
          <p:nvPr>
            <p:ph type="title"/>
          </p:nvPr>
        </p:nvSpPr>
        <p:spPr/>
        <p:txBody>
          <a:bodyPr/>
          <a:lstStyle/>
          <a:p>
            <a:pPr eaLnBrk="1" hangingPunct="1">
              <a:defRPr/>
            </a:pPr>
            <a:r>
              <a:rPr lang="en-US" dirty="0">
                <a:cs typeface="+mj-cs"/>
              </a:rPr>
              <a:t>Subthreshold Leakage</a:t>
            </a:r>
          </a:p>
        </p:txBody>
      </p:sp>
      <p:sp>
        <p:nvSpPr>
          <p:cNvPr id="58372" name="Rectangle 3">
            <a:extLst>
              <a:ext uri="{FF2B5EF4-FFF2-40B4-BE49-F238E27FC236}">
                <a16:creationId xmlns:a16="http://schemas.microsoft.com/office/drawing/2014/main" id="{796F6ED0-C3D0-2B47-950F-64A0BDCBBB7D}"/>
              </a:ext>
            </a:extLst>
          </p:cNvPr>
          <p:cNvSpPr>
            <a:spLocks noGrp="1" noChangeArrowheads="1"/>
          </p:cNvSpPr>
          <p:nvPr>
            <p:ph type="body" sz="half" idx="4294967295"/>
          </p:nvPr>
        </p:nvSpPr>
        <p:spPr>
          <a:xfrm>
            <a:off x="771181" y="1455736"/>
            <a:ext cx="9144000" cy="4572000"/>
          </a:xfrm>
        </p:spPr>
        <p:txBody>
          <a:bodyPr/>
          <a:lstStyle/>
          <a:p>
            <a:pPr eaLnBrk="1" hangingPunct="1"/>
            <a:r>
              <a:rPr lang="en-US" altLang="en-US" sz="2000" dirty="0"/>
              <a:t>Subthreshold leakage exponential with V</a:t>
            </a:r>
            <a:r>
              <a:rPr lang="en-US" altLang="en-US" sz="2000" baseline="-25000" dirty="0"/>
              <a:t>gs</a:t>
            </a:r>
          </a:p>
          <a:p>
            <a:pPr eaLnBrk="1" hangingPunct="1"/>
            <a:endParaRPr lang="en-US" altLang="en-US" sz="2000" dirty="0"/>
          </a:p>
          <a:p>
            <a:pPr eaLnBrk="1" hangingPunct="1"/>
            <a:endParaRPr lang="en-US" altLang="en-US" sz="2000" dirty="0"/>
          </a:p>
          <a:p>
            <a:pPr eaLnBrk="1" hangingPunct="1"/>
            <a:r>
              <a:rPr lang="en-US" altLang="en-US" sz="2000" dirty="0"/>
              <a:t>n is process dependent</a:t>
            </a:r>
          </a:p>
          <a:p>
            <a:pPr lvl="1" eaLnBrk="1" hangingPunct="1"/>
            <a:r>
              <a:rPr lang="en-US" altLang="en-US" dirty="0"/>
              <a:t>typically 1.3-1.7</a:t>
            </a:r>
          </a:p>
          <a:p>
            <a:pPr eaLnBrk="1" hangingPunct="1"/>
            <a:r>
              <a:rPr lang="en-US" altLang="en-US" sz="2000" dirty="0"/>
              <a:t>Rewrite relative to I</a:t>
            </a:r>
            <a:r>
              <a:rPr lang="en-US" altLang="en-US" sz="2000" baseline="-25000" dirty="0"/>
              <a:t>off</a:t>
            </a:r>
            <a:r>
              <a:rPr lang="en-US" altLang="en-US" sz="2000" dirty="0"/>
              <a:t> on log scale</a:t>
            </a:r>
          </a:p>
          <a:p>
            <a:pPr eaLnBrk="1" hangingPunct="1"/>
            <a:endParaRPr lang="en-US" altLang="en-US" sz="2000" dirty="0"/>
          </a:p>
          <a:p>
            <a:pPr eaLnBrk="1" hangingPunct="1"/>
            <a:endParaRPr lang="en-US" altLang="en-US" sz="2000" dirty="0"/>
          </a:p>
          <a:p>
            <a:pPr eaLnBrk="1" hangingPunct="1"/>
            <a:endParaRPr lang="en-US" altLang="en-US" sz="2000" dirty="0"/>
          </a:p>
          <a:p>
            <a:pPr eaLnBrk="1" hangingPunct="1"/>
            <a:endParaRPr lang="en-US" altLang="en-US" sz="2000" dirty="0"/>
          </a:p>
          <a:p>
            <a:pPr eaLnBrk="1" hangingPunct="1"/>
            <a:endParaRPr lang="en-US" altLang="en-US" sz="2000" dirty="0"/>
          </a:p>
          <a:p>
            <a:pPr eaLnBrk="1" hangingPunct="1"/>
            <a:r>
              <a:rPr lang="en-US" altLang="en-US" sz="2000" dirty="0"/>
              <a:t>S </a:t>
            </a:r>
            <a:r>
              <a:rPr lang="en-US" altLang="en-US" sz="2000" dirty="0">
                <a:cs typeface="Arial" panose="020B0604020202020204" pitchFamily="34" charset="0"/>
              </a:rPr>
              <a:t>≈ 100 mV/decade @ room temperature</a:t>
            </a:r>
          </a:p>
        </p:txBody>
      </p:sp>
      <p:sp>
        <p:nvSpPr>
          <p:cNvPr id="58374" name="Rectangle 7">
            <a:extLst>
              <a:ext uri="{FF2B5EF4-FFF2-40B4-BE49-F238E27FC236}">
                <a16:creationId xmlns:a16="http://schemas.microsoft.com/office/drawing/2014/main" id="{78251C42-E684-2748-89EF-BCA81BA2B393}"/>
              </a:ext>
            </a:extLst>
          </p:cNvPr>
          <p:cNvSpPr>
            <a:spLocks noChangeArrowheads="1"/>
          </p:cNvSpPr>
          <p:nvPr/>
        </p:nvSpPr>
        <p:spPr bwMode="auto">
          <a:xfrm>
            <a:off x="5684838" y="3306763"/>
            <a:ext cx="9144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aseline="-25000">
                <a:solidFill>
                  <a:schemeClr val="tx1"/>
                </a:solidFill>
                <a:latin typeface="Times New Roman" panose="02020603050405020304" pitchFamily="18" charset="0"/>
                <a:ea typeface="ＭＳ Ｐゴシック" panose="020B0600070205080204" pitchFamily="34" charset="-128"/>
              </a:defRPr>
            </a:lvl1pPr>
            <a:lvl2pPr marL="742950" indent="-285750">
              <a:defRPr sz="2400" baseline="-25000">
                <a:solidFill>
                  <a:schemeClr val="tx1"/>
                </a:solidFill>
                <a:latin typeface="Times New Roman" panose="02020603050405020304" pitchFamily="18" charset="0"/>
                <a:ea typeface="ＭＳ Ｐゴシック" panose="020B0600070205080204" pitchFamily="34" charset="-128"/>
              </a:defRPr>
            </a:lvl2pPr>
            <a:lvl3pPr marL="1143000" indent="-228600">
              <a:defRPr sz="2400" baseline="-25000">
                <a:solidFill>
                  <a:schemeClr val="tx1"/>
                </a:solidFill>
                <a:latin typeface="Times New Roman" panose="02020603050405020304" pitchFamily="18" charset="0"/>
                <a:ea typeface="ＭＳ Ｐゴシック" panose="020B0600070205080204" pitchFamily="34" charset="-128"/>
              </a:defRPr>
            </a:lvl3pPr>
            <a:lvl4pPr marL="1600200" indent="-228600">
              <a:defRPr sz="2400" baseline="-25000">
                <a:solidFill>
                  <a:schemeClr val="tx1"/>
                </a:solidFill>
                <a:latin typeface="Times New Roman" panose="02020603050405020304" pitchFamily="18" charset="0"/>
                <a:ea typeface="ＭＳ Ｐゴシック" panose="020B0600070205080204" pitchFamily="34" charset="-128"/>
              </a:defRPr>
            </a:lvl4pPr>
            <a:lvl5pPr marL="2057400" indent="-228600">
              <a:defRPr sz="2400" baseline="-25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dirty="0"/>
          </a:p>
        </p:txBody>
      </p:sp>
      <p:pic>
        <p:nvPicPr>
          <p:cNvPr id="58375" name="Picture 9">
            <a:extLst>
              <a:ext uri="{FF2B5EF4-FFF2-40B4-BE49-F238E27FC236}">
                <a16:creationId xmlns:a16="http://schemas.microsoft.com/office/drawing/2014/main" id="{0F6D0E82-A06B-394E-9EF0-FA30B11B25B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67000" y="4419601"/>
            <a:ext cx="4191000" cy="982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76" name="Picture 10">
            <a:extLst>
              <a:ext uri="{FF2B5EF4-FFF2-40B4-BE49-F238E27FC236}">
                <a16:creationId xmlns:a16="http://schemas.microsoft.com/office/drawing/2014/main" id="{DABE514D-BBC3-0B41-81AF-84FE040CDC8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62800" y="4572001"/>
            <a:ext cx="2514600" cy="86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77" name="Picture 11">
            <a:extLst>
              <a:ext uri="{FF2B5EF4-FFF2-40B4-BE49-F238E27FC236}">
                <a16:creationId xmlns:a16="http://schemas.microsoft.com/office/drawing/2014/main" id="{B565292C-7BD3-2B4C-8A8D-8BD127E32ED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10400" y="1981201"/>
            <a:ext cx="3105150" cy="247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378" name="Rectangle 12">
            <a:extLst>
              <a:ext uri="{FF2B5EF4-FFF2-40B4-BE49-F238E27FC236}">
                <a16:creationId xmlns:a16="http://schemas.microsoft.com/office/drawing/2014/main" id="{36BE5451-1A0D-034B-A495-7E3A5456ACBF}"/>
              </a:ext>
            </a:extLst>
          </p:cNvPr>
          <p:cNvSpPr>
            <a:spLocks noChangeArrowheads="1"/>
          </p:cNvSpPr>
          <p:nvPr/>
        </p:nvSpPr>
        <p:spPr bwMode="auto">
          <a:xfrm>
            <a:off x="8686800" y="2971800"/>
            <a:ext cx="1371600" cy="304800"/>
          </a:xfrm>
          <a:prstGeom prst="rect">
            <a:avLst/>
          </a:prstGeom>
          <a:solidFill>
            <a:srgbClr val="FF0000">
              <a:alpha val="3019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baseline="-25000">
                <a:solidFill>
                  <a:schemeClr val="tx1"/>
                </a:solidFill>
                <a:latin typeface="Times New Roman" panose="02020603050405020304" pitchFamily="18" charset="0"/>
                <a:ea typeface="ＭＳ Ｐゴシック" panose="020B0600070205080204" pitchFamily="34" charset="-128"/>
              </a:defRPr>
            </a:lvl1pPr>
            <a:lvl2pPr marL="742950" indent="-285750">
              <a:defRPr sz="2400" baseline="-25000">
                <a:solidFill>
                  <a:schemeClr val="tx1"/>
                </a:solidFill>
                <a:latin typeface="Times New Roman" panose="02020603050405020304" pitchFamily="18" charset="0"/>
                <a:ea typeface="ＭＳ Ｐゴシック" panose="020B0600070205080204" pitchFamily="34" charset="-128"/>
              </a:defRPr>
            </a:lvl2pPr>
            <a:lvl3pPr marL="1143000" indent="-228600">
              <a:defRPr sz="2400" baseline="-25000">
                <a:solidFill>
                  <a:schemeClr val="tx1"/>
                </a:solidFill>
                <a:latin typeface="Times New Roman" panose="02020603050405020304" pitchFamily="18" charset="0"/>
                <a:ea typeface="ＭＳ Ｐゴシック" panose="020B0600070205080204" pitchFamily="34" charset="-128"/>
              </a:defRPr>
            </a:lvl3pPr>
            <a:lvl4pPr marL="1600200" indent="-228600">
              <a:defRPr sz="2400" baseline="-25000">
                <a:solidFill>
                  <a:schemeClr val="tx1"/>
                </a:solidFill>
                <a:latin typeface="Times New Roman" panose="02020603050405020304" pitchFamily="18" charset="0"/>
                <a:ea typeface="ＭＳ Ｐゴシック" panose="020B0600070205080204" pitchFamily="34" charset="-128"/>
              </a:defRPr>
            </a:lvl4pPr>
            <a:lvl5pPr marL="2057400" indent="-228600">
              <a:defRPr sz="2400" baseline="-25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dirty="0"/>
          </a:p>
        </p:txBody>
      </p:sp>
      <p:sp>
        <p:nvSpPr>
          <p:cNvPr id="58379" name="Rectangle 13">
            <a:extLst>
              <a:ext uri="{FF2B5EF4-FFF2-40B4-BE49-F238E27FC236}">
                <a16:creationId xmlns:a16="http://schemas.microsoft.com/office/drawing/2014/main" id="{136B379D-1FC3-7447-A952-20CDA5980FBC}"/>
              </a:ext>
            </a:extLst>
          </p:cNvPr>
          <p:cNvSpPr>
            <a:spLocks noChangeArrowheads="1"/>
          </p:cNvSpPr>
          <p:nvPr/>
        </p:nvSpPr>
        <p:spPr bwMode="auto">
          <a:xfrm>
            <a:off x="7848600" y="2895600"/>
            <a:ext cx="762000" cy="304800"/>
          </a:xfrm>
          <a:prstGeom prst="rect">
            <a:avLst/>
          </a:prstGeom>
          <a:solidFill>
            <a:srgbClr val="FF0000">
              <a:alpha val="3019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baseline="-25000">
                <a:solidFill>
                  <a:schemeClr val="tx1"/>
                </a:solidFill>
                <a:latin typeface="Times New Roman" panose="02020603050405020304" pitchFamily="18" charset="0"/>
                <a:ea typeface="ＭＳ Ｐゴシック" panose="020B0600070205080204" pitchFamily="34" charset="-128"/>
              </a:defRPr>
            </a:lvl1pPr>
            <a:lvl2pPr marL="742950" indent="-285750">
              <a:defRPr sz="2400" baseline="-25000">
                <a:solidFill>
                  <a:schemeClr val="tx1"/>
                </a:solidFill>
                <a:latin typeface="Times New Roman" panose="02020603050405020304" pitchFamily="18" charset="0"/>
                <a:ea typeface="ＭＳ Ｐゴシック" panose="020B0600070205080204" pitchFamily="34" charset="-128"/>
              </a:defRPr>
            </a:lvl2pPr>
            <a:lvl3pPr marL="1143000" indent="-228600">
              <a:defRPr sz="2400" baseline="-25000">
                <a:solidFill>
                  <a:schemeClr val="tx1"/>
                </a:solidFill>
                <a:latin typeface="Times New Roman" panose="02020603050405020304" pitchFamily="18" charset="0"/>
                <a:ea typeface="ＭＳ Ｐゴシック" panose="020B0600070205080204" pitchFamily="34" charset="-128"/>
              </a:defRPr>
            </a:lvl3pPr>
            <a:lvl4pPr marL="1600200" indent="-228600">
              <a:defRPr sz="2400" baseline="-25000">
                <a:solidFill>
                  <a:schemeClr val="tx1"/>
                </a:solidFill>
                <a:latin typeface="Times New Roman" panose="02020603050405020304" pitchFamily="18" charset="0"/>
                <a:ea typeface="ＭＳ Ｐゴシック" panose="020B0600070205080204" pitchFamily="34" charset="-128"/>
              </a:defRPr>
            </a:lvl4pPr>
            <a:lvl5pPr marL="2057400" indent="-228600">
              <a:defRPr sz="2400" baseline="-25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9pPr>
          </a:lstStyle>
          <a:p>
            <a:pPr algn="ctr" eaLnBrk="1" hangingPunct="1"/>
            <a:endParaRPr lang="en-US" altLang="en-US" dirty="0"/>
          </a:p>
        </p:txBody>
      </p:sp>
    </p:spTree>
    <p:extLst>
      <p:ext uri="{BB962C8B-B14F-4D97-AF65-F5344CB8AC3E}">
        <p14:creationId xmlns:p14="http://schemas.microsoft.com/office/powerpoint/2010/main" val="3824613898"/>
      </p:ext>
    </p:extLst>
  </p:cSld>
  <p:clrMapOvr>
    <a:masterClrMapping/>
  </p:clrMapOvr>
  <p:transition>
    <p:zoom/>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0" name="Rectangle 3">
            <a:extLst>
              <a:ext uri="{FF2B5EF4-FFF2-40B4-BE49-F238E27FC236}">
                <a16:creationId xmlns:a16="http://schemas.microsoft.com/office/drawing/2014/main" id="{3E5A579E-9429-AE49-AD62-EDD07671DDC3}"/>
              </a:ext>
            </a:extLst>
          </p:cNvPr>
          <p:cNvSpPr>
            <a:spLocks noGrp="1" noChangeArrowheads="1"/>
          </p:cNvSpPr>
          <p:nvPr>
            <p:ph idx="1"/>
          </p:nvPr>
        </p:nvSpPr>
        <p:spPr/>
        <p:txBody>
          <a:bodyPr/>
          <a:lstStyle/>
          <a:p>
            <a:pPr eaLnBrk="1" hangingPunct="1"/>
            <a:r>
              <a:rPr lang="en-US" altLang="en-US" dirty="0">
                <a:solidFill>
                  <a:srgbClr val="000000"/>
                </a:solidFill>
              </a:rPr>
              <a:t>Carriers tunnel through very thin gate oxides</a:t>
            </a:r>
          </a:p>
          <a:p>
            <a:pPr eaLnBrk="1" hangingPunct="1"/>
            <a:r>
              <a:rPr lang="en-US" altLang="en-US" dirty="0">
                <a:solidFill>
                  <a:srgbClr val="000000"/>
                </a:solidFill>
              </a:rPr>
              <a:t>Exponentially sensitive to t</a:t>
            </a:r>
            <a:r>
              <a:rPr lang="en-US" altLang="en-US" baseline="-25000" dirty="0">
                <a:solidFill>
                  <a:srgbClr val="000000"/>
                </a:solidFill>
              </a:rPr>
              <a:t>ox</a:t>
            </a:r>
            <a:r>
              <a:rPr lang="en-US" altLang="en-US" dirty="0">
                <a:solidFill>
                  <a:srgbClr val="000000"/>
                </a:solidFill>
              </a:rPr>
              <a:t> and V</a:t>
            </a:r>
            <a:r>
              <a:rPr lang="en-US" altLang="en-US" baseline="-25000" dirty="0">
                <a:solidFill>
                  <a:srgbClr val="000000"/>
                </a:solidFill>
              </a:rPr>
              <a:t>DD</a:t>
            </a:r>
          </a:p>
          <a:p>
            <a:pPr eaLnBrk="1" hangingPunct="1"/>
            <a:endParaRPr lang="en-US" altLang="en-US" dirty="0">
              <a:solidFill>
                <a:srgbClr val="000000"/>
              </a:solidFill>
            </a:endParaRPr>
          </a:p>
          <a:p>
            <a:pPr eaLnBrk="1" hangingPunct="1"/>
            <a:endParaRPr lang="en-US" altLang="en-US" dirty="0">
              <a:solidFill>
                <a:srgbClr val="000000"/>
              </a:solidFill>
            </a:endParaRPr>
          </a:p>
          <a:p>
            <a:pPr eaLnBrk="1" hangingPunct="1"/>
            <a:endParaRPr lang="en-US" altLang="en-US" dirty="0">
              <a:solidFill>
                <a:srgbClr val="000000"/>
              </a:solidFill>
            </a:endParaRPr>
          </a:p>
          <a:p>
            <a:pPr lvl="1" eaLnBrk="1" hangingPunct="1"/>
            <a:r>
              <a:rPr lang="en-US" altLang="en-US" dirty="0">
                <a:solidFill>
                  <a:srgbClr val="000000"/>
                </a:solidFill>
              </a:rPr>
              <a:t>A and B are tech constants</a:t>
            </a:r>
          </a:p>
          <a:p>
            <a:pPr lvl="1" eaLnBrk="1" hangingPunct="1"/>
            <a:r>
              <a:rPr lang="en-US" altLang="en-US" dirty="0">
                <a:solidFill>
                  <a:srgbClr val="000000"/>
                </a:solidFill>
              </a:rPr>
              <a:t>Greater for electrons</a:t>
            </a:r>
          </a:p>
          <a:p>
            <a:pPr lvl="2" eaLnBrk="1" hangingPunct="1"/>
            <a:r>
              <a:rPr lang="en-US" altLang="en-US" dirty="0">
                <a:solidFill>
                  <a:srgbClr val="000000"/>
                </a:solidFill>
              </a:rPr>
              <a:t>So nMOS gates leak more</a:t>
            </a:r>
          </a:p>
          <a:p>
            <a:pPr eaLnBrk="1" hangingPunct="1"/>
            <a:r>
              <a:rPr lang="en-US" altLang="en-US" dirty="0">
                <a:solidFill>
                  <a:srgbClr val="000000"/>
                </a:solidFill>
              </a:rPr>
              <a:t>Negligible for older processes (t</a:t>
            </a:r>
            <a:r>
              <a:rPr lang="en-US" altLang="en-US" baseline="-25000" dirty="0">
                <a:solidFill>
                  <a:srgbClr val="000000"/>
                </a:solidFill>
              </a:rPr>
              <a:t>ox</a:t>
            </a:r>
            <a:r>
              <a:rPr lang="en-US" altLang="en-US" dirty="0">
                <a:solidFill>
                  <a:srgbClr val="000000"/>
                </a:solidFill>
              </a:rPr>
              <a:t> &gt; 20 </a:t>
            </a:r>
            <a:r>
              <a:rPr lang="en-US" altLang="en-US" dirty="0">
                <a:solidFill>
                  <a:srgbClr val="000000"/>
                </a:solidFill>
                <a:cs typeface="Arial" panose="020B0604020202020204" pitchFamily="34" charset="0"/>
              </a:rPr>
              <a:t>Å</a:t>
            </a:r>
            <a:r>
              <a:rPr lang="en-US" altLang="en-US" dirty="0">
                <a:solidFill>
                  <a:srgbClr val="000000"/>
                </a:solidFill>
              </a:rPr>
              <a:t>)</a:t>
            </a:r>
          </a:p>
          <a:p>
            <a:pPr eaLnBrk="1" hangingPunct="1"/>
            <a:r>
              <a:rPr lang="en-US" altLang="en-US" dirty="0">
                <a:solidFill>
                  <a:srgbClr val="000000"/>
                </a:solidFill>
              </a:rPr>
              <a:t>Critically important at 65 nm and below (t</a:t>
            </a:r>
            <a:r>
              <a:rPr lang="en-US" altLang="en-US" baseline="-25000" dirty="0">
                <a:solidFill>
                  <a:srgbClr val="000000"/>
                </a:solidFill>
              </a:rPr>
              <a:t>ox</a:t>
            </a:r>
            <a:r>
              <a:rPr lang="en-US" altLang="en-US" dirty="0">
                <a:solidFill>
                  <a:srgbClr val="000000"/>
                </a:solidFill>
              </a:rPr>
              <a:t> </a:t>
            </a:r>
            <a:r>
              <a:rPr lang="en-US" altLang="en-US" dirty="0">
                <a:solidFill>
                  <a:srgbClr val="000000"/>
                </a:solidFill>
                <a:cs typeface="Arial" panose="020B0604020202020204" pitchFamily="34" charset="0"/>
              </a:rPr>
              <a:t>≈ 10.5 Å)</a:t>
            </a:r>
          </a:p>
        </p:txBody>
      </p:sp>
      <p:sp>
        <p:nvSpPr>
          <p:cNvPr id="726018" name="Rectangle 2">
            <a:extLst>
              <a:ext uri="{FF2B5EF4-FFF2-40B4-BE49-F238E27FC236}">
                <a16:creationId xmlns:a16="http://schemas.microsoft.com/office/drawing/2014/main" id="{46F4E48D-47BB-E946-B4AE-F9AAB0DD6019}"/>
              </a:ext>
            </a:extLst>
          </p:cNvPr>
          <p:cNvSpPr>
            <a:spLocks noGrp="1" noChangeArrowheads="1"/>
          </p:cNvSpPr>
          <p:nvPr>
            <p:ph type="title"/>
          </p:nvPr>
        </p:nvSpPr>
        <p:spPr/>
        <p:txBody>
          <a:bodyPr/>
          <a:lstStyle/>
          <a:p>
            <a:pPr eaLnBrk="1" hangingPunct="1">
              <a:defRPr/>
            </a:pPr>
            <a:r>
              <a:rPr lang="en-US" dirty="0">
                <a:cs typeface="+mj-cs"/>
              </a:rPr>
              <a:t>Gate Leakage</a:t>
            </a:r>
          </a:p>
        </p:txBody>
      </p:sp>
      <p:sp>
        <p:nvSpPr>
          <p:cNvPr id="60421" name="Rectangle 5">
            <a:extLst>
              <a:ext uri="{FF2B5EF4-FFF2-40B4-BE49-F238E27FC236}">
                <a16:creationId xmlns:a16="http://schemas.microsoft.com/office/drawing/2014/main" id="{04BCF7C3-1C4B-C44D-82F5-EF13D9CA1F8F}"/>
              </a:ext>
            </a:extLst>
          </p:cNvPr>
          <p:cNvSpPr>
            <a:spLocks noChangeArrowheads="1"/>
          </p:cNvSpPr>
          <p:nvPr/>
        </p:nvSpPr>
        <p:spPr bwMode="auto">
          <a:xfrm>
            <a:off x="4979988" y="2473325"/>
            <a:ext cx="9144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aseline="-25000">
                <a:solidFill>
                  <a:schemeClr val="tx1"/>
                </a:solidFill>
                <a:latin typeface="Times New Roman" panose="02020603050405020304" pitchFamily="18" charset="0"/>
                <a:ea typeface="ＭＳ Ｐゴシック" panose="020B0600070205080204" pitchFamily="34" charset="-128"/>
              </a:defRPr>
            </a:lvl1pPr>
            <a:lvl2pPr marL="742950" indent="-285750">
              <a:defRPr sz="2400" baseline="-25000">
                <a:solidFill>
                  <a:schemeClr val="tx1"/>
                </a:solidFill>
                <a:latin typeface="Times New Roman" panose="02020603050405020304" pitchFamily="18" charset="0"/>
                <a:ea typeface="ＭＳ Ｐゴシック" panose="020B0600070205080204" pitchFamily="34" charset="-128"/>
              </a:defRPr>
            </a:lvl2pPr>
            <a:lvl3pPr marL="1143000" indent="-228600">
              <a:defRPr sz="2400" baseline="-25000">
                <a:solidFill>
                  <a:schemeClr val="tx1"/>
                </a:solidFill>
                <a:latin typeface="Times New Roman" panose="02020603050405020304" pitchFamily="18" charset="0"/>
                <a:ea typeface="ＭＳ Ｐゴシック" panose="020B0600070205080204" pitchFamily="34" charset="-128"/>
              </a:defRPr>
            </a:lvl3pPr>
            <a:lvl4pPr marL="1600200" indent="-228600">
              <a:defRPr sz="2400" baseline="-25000">
                <a:solidFill>
                  <a:schemeClr val="tx1"/>
                </a:solidFill>
                <a:latin typeface="Times New Roman" panose="02020603050405020304" pitchFamily="18" charset="0"/>
                <a:ea typeface="ＭＳ Ｐゴシック" panose="020B0600070205080204" pitchFamily="34" charset="-128"/>
              </a:defRPr>
            </a:lvl4pPr>
            <a:lvl5pPr marL="2057400" indent="-228600">
              <a:defRPr sz="2400" baseline="-25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dirty="0"/>
          </a:p>
        </p:txBody>
      </p:sp>
      <p:pic>
        <p:nvPicPr>
          <p:cNvPr id="60422" name="Picture 7" descr="0221">
            <a:extLst>
              <a:ext uri="{FF2B5EF4-FFF2-40B4-BE49-F238E27FC236}">
                <a16:creationId xmlns:a16="http://schemas.microsoft.com/office/drawing/2014/main" id="{F745B0E3-DB71-494B-B4CF-8D548BA6B4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4200" y="2438401"/>
            <a:ext cx="2971800" cy="274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23" name="Text Box 8">
            <a:extLst>
              <a:ext uri="{FF2B5EF4-FFF2-40B4-BE49-F238E27FC236}">
                <a16:creationId xmlns:a16="http://schemas.microsoft.com/office/drawing/2014/main" id="{64493E7F-0A97-AE40-9FFA-18028B864696}"/>
              </a:ext>
            </a:extLst>
          </p:cNvPr>
          <p:cNvSpPr txBox="1">
            <a:spLocks noChangeArrowheads="1"/>
          </p:cNvSpPr>
          <p:nvPr/>
        </p:nvSpPr>
        <p:spPr bwMode="auto">
          <a:xfrm>
            <a:off x="8991601" y="5029201"/>
            <a:ext cx="930275"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aseline="-25000">
                <a:solidFill>
                  <a:schemeClr val="tx1"/>
                </a:solidFill>
                <a:latin typeface="Times New Roman" panose="02020603050405020304" pitchFamily="18" charset="0"/>
                <a:ea typeface="ＭＳ Ｐゴシック" panose="020B0600070205080204" pitchFamily="34" charset="-128"/>
              </a:defRPr>
            </a:lvl1pPr>
            <a:lvl2pPr marL="742950" indent="-285750">
              <a:defRPr sz="2400" baseline="-25000">
                <a:solidFill>
                  <a:schemeClr val="tx1"/>
                </a:solidFill>
                <a:latin typeface="Times New Roman" panose="02020603050405020304" pitchFamily="18" charset="0"/>
                <a:ea typeface="ＭＳ Ｐゴシック" panose="020B0600070205080204" pitchFamily="34" charset="-128"/>
              </a:defRPr>
            </a:lvl2pPr>
            <a:lvl3pPr marL="1143000" indent="-228600">
              <a:defRPr sz="2400" baseline="-25000">
                <a:solidFill>
                  <a:schemeClr val="tx1"/>
                </a:solidFill>
                <a:latin typeface="Times New Roman" panose="02020603050405020304" pitchFamily="18" charset="0"/>
                <a:ea typeface="ＭＳ Ｐゴシック" panose="020B0600070205080204" pitchFamily="34" charset="-128"/>
              </a:defRPr>
            </a:lvl3pPr>
            <a:lvl4pPr marL="1600200" indent="-228600">
              <a:defRPr sz="2400" baseline="-25000">
                <a:solidFill>
                  <a:schemeClr val="tx1"/>
                </a:solidFill>
                <a:latin typeface="Times New Roman" panose="02020603050405020304" pitchFamily="18" charset="0"/>
                <a:ea typeface="ＭＳ Ｐゴシック" panose="020B0600070205080204" pitchFamily="34" charset="-128"/>
              </a:defRPr>
            </a:lvl4pPr>
            <a:lvl5pPr marL="2057400" indent="-228600">
              <a:defRPr sz="2400" baseline="-25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1200" dirty="0">
                <a:latin typeface="Arial" panose="020B0604020202020204" pitchFamily="34" charset="0"/>
              </a:rPr>
              <a:t>From [Song01]</a:t>
            </a:r>
          </a:p>
        </p:txBody>
      </p:sp>
      <p:pic>
        <p:nvPicPr>
          <p:cNvPr id="60424" name="Picture 9">
            <a:extLst>
              <a:ext uri="{FF2B5EF4-FFF2-40B4-BE49-F238E27FC236}">
                <a16:creationId xmlns:a16="http://schemas.microsoft.com/office/drawing/2014/main" id="{7644F0DD-5AC1-B84C-9338-B45FBD4D44F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3200" y="2514600"/>
            <a:ext cx="3124200"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63862598"/>
      </p:ext>
    </p:extLst>
  </p:cSld>
  <p:clrMapOvr>
    <a:masterClrMapping/>
  </p:clrMapOvr>
  <p:transition>
    <p:zoom/>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3843" name="Rectangle 3">
            <a:extLst>
              <a:ext uri="{FF2B5EF4-FFF2-40B4-BE49-F238E27FC236}">
                <a16:creationId xmlns:a16="http://schemas.microsoft.com/office/drawing/2014/main" id="{1D4210D8-9FCF-1D42-9215-9E127BD9726C}"/>
              </a:ext>
            </a:extLst>
          </p:cNvPr>
          <p:cNvSpPr>
            <a:spLocks noGrp="1" noChangeArrowheads="1"/>
          </p:cNvSpPr>
          <p:nvPr>
            <p:ph idx="1"/>
          </p:nvPr>
        </p:nvSpPr>
        <p:spPr/>
        <p:txBody>
          <a:bodyPr/>
          <a:lstStyle/>
          <a:p>
            <a:pPr>
              <a:defRPr/>
            </a:pPr>
            <a:r>
              <a:rPr lang="en-US" dirty="0">
                <a:cs typeface="+mn-cs"/>
              </a:rPr>
              <a:t>Reverse-biased p-n junctions have some leakage</a:t>
            </a:r>
          </a:p>
          <a:p>
            <a:pPr lvl="1" eaLnBrk="1" hangingPunct="1">
              <a:defRPr/>
            </a:pPr>
            <a:r>
              <a:rPr lang="en-US" dirty="0"/>
              <a:t>Ordinary diode leakage</a:t>
            </a:r>
          </a:p>
          <a:p>
            <a:pPr lvl="1" eaLnBrk="1" hangingPunct="1">
              <a:defRPr/>
            </a:pPr>
            <a:r>
              <a:rPr lang="en-US" dirty="0"/>
              <a:t>Band-to-band tunneling (BTBT)</a:t>
            </a:r>
          </a:p>
          <a:p>
            <a:pPr lvl="1" eaLnBrk="1" hangingPunct="1">
              <a:defRPr/>
            </a:pPr>
            <a:r>
              <a:rPr lang="en-US" dirty="0"/>
              <a:t>Gate-induced drain leakage (GIDL)</a:t>
            </a:r>
          </a:p>
          <a:p>
            <a:pPr eaLnBrk="1" hangingPunct="1">
              <a:buFont typeface="Wingdings" charset="0"/>
              <a:buChar char="q"/>
              <a:defRPr/>
            </a:pPr>
            <a:endParaRPr lang="en-US" dirty="0">
              <a:cs typeface="+mn-cs"/>
            </a:endParaRPr>
          </a:p>
          <a:p>
            <a:pPr eaLnBrk="1" hangingPunct="1">
              <a:buFont typeface="Wingdings" charset="0"/>
              <a:buChar char="q"/>
              <a:defRPr/>
            </a:pPr>
            <a:endParaRPr lang="en-US" dirty="0">
              <a:cs typeface="+mn-cs"/>
            </a:endParaRPr>
          </a:p>
        </p:txBody>
      </p:sp>
      <p:sp>
        <p:nvSpPr>
          <p:cNvPr id="803842" name="Rectangle 2">
            <a:extLst>
              <a:ext uri="{FF2B5EF4-FFF2-40B4-BE49-F238E27FC236}">
                <a16:creationId xmlns:a16="http://schemas.microsoft.com/office/drawing/2014/main" id="{387D03B8-87DB-6445-A337-DF527970B2FF}"/>
              </a:ext>
            </a:extLst>
          </p:cNvPr>
          <p:cNvSpPr>
            <a:spLocks noGrp="1" noChangeArrowheads="1"/>
          </p:cNvSpPr>
          <p:nvPr>
            <p:ph type="title"/>
          </p:nvPr>
        </p:nvSpPr>
        <p:spPr/>
        <p:txBody>
          <a:bodyPr/>
          <a:lstStyle/>
          <a:p>
            <a:pPr eaLnBrk="1" hangingPunct="1">
              <a:defRPr/>
            </a:pPr>
            <a:r>
              <a:rPr lang="en-US" dirty="0">
                <a:cs typeface="+mj-cs"/>
              </a:rPr>
              <a:t>Junction Leakage</a:t>
            </a:r>
          </a:p>
        </p:txBody>
      </p:sp>
      <p:graphicFrame>
        <p:nvGraphicFramePr>
          <p:cNvPr id="62469" name="Object 5">
            <a:extLst>
              <a:ext uri="{FF2B5EF4-FFF2-40B4-BE49-F238E27FC236}">
                <a16:creationId xmlns:a16="http://schemas.microsoft.com/office/drawing/2014/main" id="{AC5C194D-27C2-8B4B-B15C-197D4B920135}"/>
              </a:ext>
            </a:extLst>
          </p:cNvPr>
          <p:cNvGraphicFramePr>
            <a:graphicFrameLocks noChangeAspect="1"/>
          </p:cNvGraphicFramePr>
          <p:nvPr>
            <p:extLst>
              <p:ext uri="{D42A27DB-BD31-4B8C-83A1-F6EECF244321}">
                <p14:modId xmlns:p14="http://schemas.microsoft.com/office/powerpoint/2010/main" val="1058606558"/>
              </p:ext>
            </p:extLst>
          </p:nvPr>
        </p:nvGraphicFramePr>
        <p:xfrm>
          <a:off x="2209800" y="3261581"/>
          <a:ext cx="7772400" cy="1373187"/>
        </p:xfrm>
        <a:graphic>
          <a:graphicData uri="http://schemas.openxmlformats.org/presentationml/2006/ole">
            <mc:AlternateContent xmlns:mc="http://schemas.openxmlformats.org/markup-compatibility/2006">
              <mc:Choice xmlns:v="urn:schemas-microsoft-com:vml" Requires="v">
                <p:oleObj name="Visio" r:id="rId3" imgW="4635500" imgH="825500" progId="Visio.Drawing.11">
                  <p:embed/>
                </p:oleObj>
              </mc:Choice>
              <mc:Fallback>
                <p:oleObj name="Visio" r:id="rId3" imgW="4635500" imgH="825500" progId="Visio.Drawing.11">
                  <p:embed/>
                  <p:pic>
                    <p:nvPicPr>
                      <p:cNvPr id="62469" name="Object 5">
                        <a:extLst>
                          <a:ext uri="{FF2B5EF4-FFF2-40B4-BE49-F238E27FC236}">
                            <a16:creationId xmlns:a16="http://schemas.microsoft.com/office/drawing/2014/main" id="{AC5C194D-27C2-8B4B-B15C-197D4B92013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3261581"/>
                        <a:ext cx="7772400" cy="137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439897446"/>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803843">
                                            <p:txEl>
                                              <p:pRg st="1" end="1"/>
                                            </p:txEl>
                                          </p:spTgt>
                                        </p:tgtEl>
                                        <p:attrNameLst>
                                          <p:attrName>style.visibility</p:attrName>
                                        </p:attrNameLst>
                                      </p:cBhvr>
                                      <p:to>
                                        <p:strVal val="visible"/>
                                      </p:to>
                                    </p:set>
                                    <p:anim calcmode="lin" valueType="num">
                                      <p:cBhvr additive="base">
                                        <p:cTn id="7" dur="500" fill="hold"/>
                                        <p:tgtEl>
                                          <p:spTgt spid="80384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0384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803843">
                                            <p:txEl>
                                              <p:pRg st="2" end="2"/>
                                            </p:txEl>
                                          </p:spTgt>
                                        </p:tgtEl>
                                        <p:attrNameLst>
                                          <p:attrName>style.visibility</p:attrName>
                                        </p:attrNameLst>
                                      </p:cBhvr>
                                      <p:to>
                                        <p:strVal val="visible"/>
                                      </p:to>
                                    </p:set>
                                    <p:anim calcmode="lin" valueType="num">
                                      <p:cBhvr additive="base">
                                        <p:cTn id="13" dur="500" fill="hold"/>
                                        <p:tgtEl>
                                          <p:spTgt spid="80384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0384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803843">
                                            <p:txEl>
                                              <p:pRg st="3" end="3"/>
                                            </p:txEl>
                                          </p:spTgt>
                                        </p:tgtEl>
                                        <p:attrNameLst>
                                          <p:attrName>style.visibility</p:attrName>
                                        </p:attrNameLst>
                                      </p:cBhvr>
                                      <p:to>
                                        <p:strVal val="visible"/>
                                      </p:to>
                                    </p:set>
                                    <p:anim calcmode="lin" valueType="num">
                                      <p:cBhvr additive="base">
                                        <p:cTn id="19" dur="500" fill="hold"/>
                                        <p:tgtEl>
                                          <p:spTgt spid="80384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0384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6" name="Rectangle 3">
            <a:extLst>
              <a:ext uri="{FF2B5EF4-FFF2-40B4-BE49-F238E27FC236}">
                <a16:creationId xmlns:a16="http://schemas.microsoft.com/office/drawing/2014/main" id="{439DBC41-2CD1-264C-8801-6113486AD586}"/>
              </a:ext>
            </a:extLst>
          </p:cNvPr>
          <p:cNvSpPr>
            <a:spLocks noGrp="1" noChangeArrowheads="1"/>
          </p:cNvSpPr>
          <p:nvPr>
            <p:ph idx="1"/>
          </p:nvPr>
        </p:nvSpPr>
        <p:spPr/>
        <p:txBody>
          <a:bodyPr/>
          <a:lstStyle/>
          <a:p>
            <a:pPr eaLnBrk="1" hangingPunct="1"/>
            <a:r>
              <a:rPr lang="en-US" altLang="en-US" dirty="0"/>
              <a:t>Reverse-biased p-n junctions have some leakage</a:t>
            </a:r>
          </a:p>
          <a:p>
            <a:pPr eaLnBrk="1" hangingPunct="1"/>
            <a:endParaRPr lang="en-US" altLang="en-US" dirty="0"/>
          </a:p>
          <a:p>
            <a:pPr eaLnBrk="1" hangingPunct="1"/>
            <a:endParaRPr lang="en-US" altLang="en-US" dirty="0"/>
          </a:p>
          <a:p>
            <a:pPr eaLnBrk="1" hangingPunct="1"/>
            <a:r>
              <a:rPr lang="en-US" altLang="en-US" dirty="0"/>
              <a:t>At any significant negative diode voltage, I</a:t>
            </a:r>
            <a:r>
              <a:rPr lang="en-US" altLang="en-US" baseline="-25000" dirty="0"/>
              <a:t>D</a:t>
            </a:r>
            <a:r>
              <a:rPr lang="en-US" altLang="en-US" dirty="0"/>
              <a:t> = -I</a:t>
            </a:r>
            <a:r>
              <a:rPr lang="en-US" altLang="en-US" baseline="-25000" dirty="0"/>
              <a:t>s</a:t>
            </a:r>
          </a:p>
          <a:p>
            <a:pPr eaLnBrk="1" hangingPunct="1"/>
            <a:r>
              <a:rPr lang="en-US" altLang="en-US" dirty="0"/>
              <a:t>I</a:t>
            </a:r>
            <a:r>
              <a:rPr lang="en-US" altLang="en-US" baseline="-25000" dirty="0"/>
              <a:t>s</a:t>
            </a:r>
            <a:r>
              <a:rPr lang="en-US" altLang="en-US" dirty="0"/>
              <a:t> depends on doping levels</a:t>
            </a:r>
          </a:p>
          <a:p>
            <a:pPr lvl="1" eaLnBrk="1" hangingPunct="1"/>
            <a:r>
              <a:rPr lang="en-US" altLang="en-US" dirty="0"/>
              <a:t>And area and perimeter of diffusion regions</a:t>
            </a:r>
          </a:p>
          <a:p>
            <a:pPr lvl="1" eaLnBrk="1" hangingPunct="1"/>
            <a:r>
              <a:rPr lang="en-US" altLang="en-US" dirty="0"/>
              <a:t>Typically &lt;1 </a:t>
            </a:r>
            <a:r>
              <a:rPr lang="en-US" altLang="en-US" dirty="0" err="1"/>
              <a:t>fA</a:t>
            </a:r>
            <a:r>
              <a:rPr lang="en-US" altLang="en-US" dirty="0"/>
              <a:t>/</a:t>
            </a:r>
            <a:r>
              <a:rPr lang="en-US" altLang="en-US" dirty="0">
                <a:latin typeface="Calibri" panose="020F0502020204030204" pitchFamily="34" charset="0"/>
                <a:cs typeface="Calibri" panose="020F0502020204030204" pitchFamily="34" charset="0"/>
              </a:rPr>
              <a:t>µ</a:t>
            </a:r>
            <a:r>
              <a:rPr lang="en-US" altLang="en-US" dirty="0"/>
              <a:t>m</a:t>
            </a:r>
            <a:r>
              <a:rPr lang="en-US" altLang="en-US" baseline="30000" dirty="0"/>
              <a:t>2 </a:t>
            </a:r>
            <a:r>
              <a:rPr lang="en-US" altLang="en-US" dirty="0"/>
              <a:t>(negligible)</a:t>
            </a:r>
          </a:p>
        </p:txBody>
      </p:sp>
      <p:sp>
        <p:nvSpPr>
          <p:cNvPr id="724994" name="Rectangle 2">
            <a:extLst>
              <a:ext uri="{FF2B5EF4-FFF2-40B4-BE49-F238E27FC236}">
                <a16:creationId xmlns:a16="http://schemas.microsoft.com/office/drawing/2014/main" id="{C89F2B20-D311-4D41-9F8F-BBD37A4D80A5}"/>
              </a:ext>
            </a:extLst>
          </p:cNvPr>
          <p:cNvSpPr>
            <a:spLocks noGrp="1" noChangeArrowheads="1"/>
          </p:cNvSpPr>
          <p:nvPr>
            <p:ph type="title"/>
          </p:nvPr>
        </p:nvSpPr>
        <p:spPr/>
        <p:txBody>
          <a:bodyPr/>
          <a:lstStyle/>
          <a:p>
            <a:pPr eaLnBrk="1" hangingPunct="1">
              <a:defRPr/>
            </a:pPr>
            <a:r>
              <a:rPr lang="en-US" dirty="0">
                <a:cs typeface="+mj-cs"/>
              </a:rPr>
              <a:t>Diode Leakage</a:t>
            </a:r>
          </a:p>
        </p:txBody>
      </p:sp>
      <p:graphicFrame>
        <p:nvGraphicFramePr>
          <p:cNvPr id="64517" name="Object 4">
            <a:extLst>
              <a:ext uri="{FF2B5EF4-FFF2-40B4-BE49-F238E27FC236}">
                <a16:creationId xmlns:a16="http://schemas.microsoft.com/office/drawing/2014/main" id="{7BDBF614-7012-DE4D-BD92-CE5992BFD9EE}"/>
              </a:ext>
            </a:extLst>
          </p:cNvPr>
          <p:cNvGraphicFramePr>
            <a:graphicFrameLocks noChangeAspect="1"/>
          </p:cNvGraphicFramePr>
          <p:nvPr>
            <p:extLst>
              <p:ext uri="{D42A27DB-BD31-4B8C-83A1-F6EECF244321}">
                <p14:modId xmlns:p14="http://schemas.microsoft.com/office/powerpoint/2010/main" val="3665460445"/>
              </p:ext>
            </p:extLst>
          </p:nvPr>
        </p:nvGraphicFramePr>
        <p:xfrm>
          <a:off x="2934810" y="1581704"/>
          <a:ext cx="1752600" cy="890588"/>
        </p:xfrm>
        <a:graphic>
          <a:graphicData uri="http://schemas.openxmlformats.org/presentationml/2006/ole">
            <mc:AlternateContent xmlns:mc="http://schemas.openxmlformats.org/markup-compatibility/2006">
              <mc:Choice xmlns:v="urn:schemas-microsoft-com:vml" Requires="v">
                <p:oleObj r:id="rId3" imgW="24282400" imgH="12293600" progId="Equation.DSMT4">
                  <p:embed/>
                </p:oleObj>
              </mc:Choice>
              <mc:Fallback>
                <p:oleObj r:id="rId3" imgW="24282400" imgH="12293600" progId="Equation.DSMT4">
                  <p:embed/>
                  <p:pic>
                    <p:nvPicPr>
                      <p:cNvPr id="64517" name="Object 4">
                        <a:extLst>
                          <a:ext uri="{FF2B5EF4-FFF2-40B4-BE49-F238E27FC236}">
                            <a16:creationId xmlns:a16="http://schemas.microsoft.com/office/drawing/2014/main" id="{7BDBF614-7012-DE4D-BD92-CE5992BFD9E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34810" y="1581704"/>
                        <a:ext cx="1752600" cy="89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006555596"/>
      </p:ext>
    </p:extLst>
  </p:cSld>
  <p:clrMapOvr>
    <a:masterClrMapping/>
  </p:clrMapOvr>
  <p:transition>
    <p:zoom/>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1795" name="Rectangle 3">
            <a:extLst>
              <a:ext uri="{FF2B5EF4-FFF2-40B4-BE49-F238E27FC236}">
                <a16:creationId xmlns:a16="http://schemas.microsoft.com/office/drawing/2014/main" id="{1989F41F-D5ED-5649-AF00-E1DB472B8474}"/>
              </a:ext>
            </a:extLst>
          </p:cNvPr>
          <p:cNvSpPr>
            <a:spLocks noGrp="1" noChangeArrowheads="1"/>
          </p:cNvSpPr>
          <p:nvPr>
            <p:ph idx="1"/>
          </p:nvPr>
        </p:nvSpPr>
        <p:spPr/>
        <p:txBody>
          <a:bodyPr/>
          <a:lstStyle/>
          <a:p>
            <a:pPr>
              <a:defRPr/>
            </a:pPr>
            <a:r>
              <a:rPr lang="en-US" dirty="0">
                <a:cs typeface="+mn-cs"/>
              </a:rPr>
              <a:t>Tunneling across heavily doped p-n junctions</a:t>
            </a:r>
          </a:p>
          <a:p>
            <a:pPr lvl="1" eaLnBrk="1" hangingPunct="1">
              <a:defRPr/>
            </a:pPr>
            <a:r>
              <a:rPr lang="en-US" dirty="0"/>
              <a:t>Especially sidewall between drain &amp; channel</a:t>
            </a:r>
          </a:p>
          <a:p>
            <a:pPr lvl="1" eaLnBrk="1" hangingPunct="1">
              <a:buFontTx/>
              <a:buNone/>
              <a:defRPr/>
            </a:pPr>
            <a:r>
              <a:rPr lang="en-US" dirty="0"/>
              <a:t>	when </a:t>
            </a:r>
            <a:r>
              <a:rPr lang="en-US" i="1" dirty="0"/>
              <a:t>halo doping</a:t>
            </a:r>
            <a:r>
              <a:rPr lang="en-US" dirty="0"/>
              <a:t> is used to increase V</a:t>
            </a:r>
            <a:r>
              <a:rPr lang="en-US" baseline="-25000" dirty="0"/>
              <a:t>t</a:t>
            </a:r>
          </a:p>
          <a:p>
            <a:pPr>
              <a:defRPr/>
            </a:pPr>
            <a:r>
              <a:rPr lang="en-US" dirty="0">
                <a:cs typeface="+mn-cs"/>
              </a:rPr>
              <a:t>Increases junction leakage to significant levels</a:t>
            </a:r>
          </a:p>
          <a:p>
            <a:pPr lvl="1" eaLnBrk="1" hangingPunct="1">
              <a:defRPr/>
            </a:pPr>
            <a:endParaRPr lang="en-US" dirty="0"/>
          </a:p>
          <a:p>
            <a:pPr lvl="1" eaLnBrk="1" hangingPunct="1">
              <a:defRPr/>
            </a:pPr>
            <a:endParaRPr lang="en-US" dirty="0"/>
          </a:p>
          <a:p>
            <a:pPr lvl="1" eaLnBrk="1" hangingPunct="1">
              <a:defRPr/>
            </a:pPr>
            <a:endParaRPr lang="en-US" dirty="0"/>
          </a:p>
          <a:p>
            <a:pPr lvl="1" eaLnBrk="1" hangingPunct="1">
              <a:defRPr/>
            </a:pPr>
            <a:endParaRPr lang="en-US" dirty="0"/>
          </a:p>
          <a:p>
            <a:pPr lvl="1" eaLnBrk="1" hangingPunct="1">
              <a:defRPr/>
            </a:pPr>
            <a:endParaRPr lang="en-US" dirty="0"/>
          </a:p>
          <a:p>
            <a:pPr lvl="1" eaLnBrk="1" hangingPunct="1">
              <a:defRPr/>
            </a:pPr>
            <a:r>
              <a:rPr lang="en-US" dirty="0"/>
              <a:t>X</a:t>
            </a:r>
            <a:r>
              <a:rPr lang="en-US" baseline="-25000" dirty="0"/>
              <a:t>j</a:t>
            </a:r>
            <a:r>
              <a:rPr lang="en-US" dirty="0"/>
              <a:t>: sidewall junction depth</a:t>
            </a:r>
          </a:p>
          <a:p>
            <a:pPr lvl="1" eaLnBrk="1" hangingPunct="1">
              <a:defRPr/>
            </a:pPr>
            <a:r>
              <a:rPr lang="en-US" dirty="0"/>
              <a:t>E</a:t>
            </a:r>
            <a:r>
              <a:rPr lang="en-US" baseline="-25000" dirty="0"/>
              <a:t>g</a:t>
            </a:r>
            <a:r>
              <a:rPr lang="en-US" dirty="0"/>
              <a:t>: bandgap voltage</a:t>
            </a:r>
          </a:p>
          <a:p>
            <a:pPr lvl="1" eaLnBrk="1" hangingPunct="1">
              <a:defRPr/>
            </a:pPr>
            <a:r>
              <a:rPr lang="en-US" dirty="0"/>
              <a:t>A, B: tech constants</a:t>
            </a:r>
          </a:p>
        </p:txBody>
      </p:sp>
      <p:sp>
        <p:nvSpPr>
          <p:cNvPr id="801794" name="Rectangle 2">
            <a:extLst>
              <a:ext uri="{FF2B5EF4-FFF2-40B4-BE49-F238E27FC236}">
                <a16:creationId xmlns:a16="http://schemas.microsoft.com/office/drawing/2014/main" id="{C97CD18D-1262-6C43-91C9-3B84AF48AE22}"/>
              </a:ext>
            </a:extLst>
          </p:cNvPr>
          <p:cNvSpPr>
            <a:spLocks noGrp="1" noChangeArrowheads="1"/>
          </p:cNvSpPr>
          <p:nvPr>
            <p:ph type="title"/>
          </p:nvPr>
        </p:nvSpPr>
        <p:spPr/>
        <p:txBody>
          <a:bodyPr/>
          <a:lstStyle/>
          <a:p>
            <a:pPr eaLnBrk="1" hangingPunct="1">
              <a:defRPr/>
            </a:pPr>
            <a:r>
              <a:rPr lang="en-US" sz="4000" dirty="0">
                <a:cs typeface="+mj-cs"/>
              </a:rPr>
              <a:t>Band-to-Band Tunneling</a:t>
            </a:r>
          </a:p>
        </p:txBody>
      </p:sp>
      <p:pic>
        <p:nvPicPr>
          <p:cNvPr id="66565" name="Picture 4">
            <a:extLst>
              <a:ext uri="{FF2B5EF4-FFF2-40B4-BE49-F238E27FC236}">
                <a16:creationId xmlns:a16="http://schemas.microsoft.com/office/drawing/2014/main" id="{19F825A2-CBCC-0F4A-A8A0-1D1D4CFB16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0680" y="2730820"/>
            <a:ext cx="3048000" cy="1042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566" name="Picture 5">
            <a:extLst>
              <a:ext uri="{FF2B5EF4-FFF2-40B4-BE49-F238E27FC236}">
                <a16:creationId xmlns:a16="http://schemas.microsoft.com/office/drawing/2014/main" id="{F5C102EC-26DF-FC48-AC86-A1BC73A060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3284" y="2911000"/>
            <a:ext cx="3140075"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81654666"/>
      </p:ext>
    </p:extLst>
  </p:cSld>
  <p:clrMapOvr>
    <a:masterClrMapping/>
  </p:clrMapOvr>
  <p:transition>
    <p:zoom/>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5891" name="Rectangle 3">
            <a:extLst>
              <a:ext uri="{FF2B5EF4-FFF2-40B4-BE49-F238E27FC236}">
                <a16:creationId xmlns:a16="http://schemas.microsoft.com/office/drawing/2014/main" id="{AE56C2D7-A07E-7046-8B66-3BE9510986AC}"/>
              </a:ext>
            </a:extLst>
          </p:cNvPr>
          <p:cNvSpPr>
            <a:spLocks noGrp="1" noChangeArrowheads="1"/>
          </p:cNvSpPr>
          <p:nvPr>
            <p:ph idx="1"/>
          </p:nvPr>
        </p:nvSpPr>
        <p:spPr/>
        <p:txBody>
          <a:bodyPr/>
          <a:lstStyle/>
          <a:p>
            <a:pPr>
              <a:defRPr/>
            </a:pPr>
            <a:r>
              <a:rPr lang="en-US" dirty="0">
                <a:cs typeface="+mn-cs"/>
              </a:rPr>
              <a:t>Occurs at overlap between gate and drain</a:t>
            </a:r>
          </a:p>
          <a:p>
            <a:pPr lvl="1" eaLnBrk="1" hangingPunct="1">
              <a:defRPr/>
            </a:pPr>
            <a:r>
              <a:rPr lang="en-US" dirty="0"/>
              <a:t>Most pronounced when drain is at V</a:t>
            </a:r>
            <a:r>
              <a:rPr lang="en-US" baseline="-25000" dirty="0"/>
              <a:t>DD</a:t>
            </a:r>
            <a:r>
              <a:rPr lang="en-US" dirty="0"/>
              <a:t>, gate is at a negative voltage</a:t>
            </a:r>
          </a:p>
          <a:p>
            <a:pPr lvl="1" eaLnBrk="1" hangingPunct="1">
              <a:defRPr/>
            </a:pPr>
            <a:r>
              <a:rPr lang="en-US" dirty="0"/>
              <a:t>Thwarts efforts to reduce subthreshold leakage using a negative gate voltage</a:t>
            </a:r>
          </a:p>
        </p:txBody>
      </p:sp>
      <p:sp>
        <p:nvSpPr>
          <p:cNvPr id="805890" name="Rectangle 2">
            <a:extLst>
              <a:ext uri="{FF2B5EF4-FFF2-40B4-BE49-F238E27FC236}">
                <a16:creationId xmlns:a16="http://schemas.microsoft.com/office/drawing/2014/main" id="{D5CC20B3-D931-684C-B182-490CA3859987}"/>
              </a:ext>
            </a:extLst>
          </p:cNvPr>
          <p:cNvSpPr>
            <a:spLocks noGrp="1" noChangeArrowheads="1"/>
          </p:cNvSpPr>
          <p:nvPr>
            <p:ph type="title"/>
          </p:nvPr>
        </p:nvSpPr>
        <p:spPr/>
        <p:txBody>
          <a:bodyPr/>
          <a:lstStyle/>
          <a:p>
            <a:pPr eaLnBrk="1" hangingPunct="1">
              <a:defRPr/>
            </a:pPr>
            <a:r>
              <a:rPr lang="en-US" sz="3800" dirty="0">
                <a:cs typeface="+mj-cs"/>
              </a:rPr>
              <a:t>Gate-Induced Drain Leakage</a:t>
            </a:r>
          </a:p>
        </p:txBody>
      </p:sp>
      <p:pic>
        <p:nvPicPr>
          <p:cNvPr id="68613" name="Picture 4">
            <a:extLst>
              <a:ext uri="{FF2B5EF4-FFF2-40B4-BE49-F238E27FC236}">
                <a16:creationId xmlns:a16="http://schemas.microsoft.com/office/drawing/2014/main" id="{712D3B3E-1F2A-C042-B2FC-A6CD584EE9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23946" y="2842847"/>
            <a:ext cx="3105150" cy="247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8614" name="Rectangle 5">
            <a:extLst>
              <a:ext uri="{FF2B5EF4-FFF2-40B4-BE49-F238E27FC236}">
                <a16:creationId xmlns:a16="http://schemas.microsoft.com/office/drawing/2014/main" id="{5F301C23-0C55-A84D-86EC-7D3C43CCBFBB}"/>
              </a:ext>
            </a:extLst>
          </p:cNvPr>
          <p:cNvSpPr>
            <a:spLocks noChangeArrowheads="1"/>
          </p:cNvSpPr>
          <p:nvPr/>
        </p:nvSpPr>
        <p:spPr bwMode="auto">
          <a:xfrm>
            <a:off x="4938346" y="4290646"/>
            <a:ext cx="533400" cy="533400"/>
          </a:xfrm>
          <a:prstGeom prst="rect">
            <a:avLst/>
          </a:prstGeom>
          <a:solidFill>
            <a:srgbClr val="FF0000">
              <a:alpha val="3019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baseline="-25000">
                <a:solidFill>
                  <a:schemeClr val="tx1"/>
                </a:solidFill>
                <a:latin typeface="Times New Roman" panose="02020603050405020304" pitchFamily="18" charset="0"/>
                <a:ea typeface="ＭＳ Ｐゴシック" panose="020B0600070205080204" pitchFamily="34" charset="-128"/>
              </a:defRPr>
            </a:lvl1pPr>
            <a:lvl2pPr marL="742950" indent="-285750">
              <a:defRPr sz="2400" baseline="-25000">
                <a:solidFill>
                  <a:schemeClr val="tx1"/>
                </a:solidFill>
                <a:latin typeface="Times New Roman" panose="02020603050405020304" pitchFamily="18" charset="0"/>
                <a:ea typeface="ＭＳ Ｐゴシック" panose="020B0600070205080204" pitchFamily="34" charset="-128"/>
              </a:defRPr>
            </a:lvl2pPr>
            <a:lvl3pPr marL="1143000" indent="-228600">
              <a:defRPr sz="2400" baseline="-25000">
                <a:solidFill>
                  <a:schemeClr val="tx1"/>
                </a:solidFill>
                <a:latin typeface="Times New Roman" panose="02020603050405020304" pitchFamily="18" charset="0"/>
                <a:ea typeface="ＭＳ Ｐゴシック" panose="020B0600070205080204" pitchFamily="34" charset="-128"/>
              </a:defRPr>
            </a:lvl3pPr>
            <a:lvl4pPr marL="1600200" indent="-228600">
              <a:defRPr sz="2400" baseline="-25000">
                <a:solidFill>
                  <a:schemeClr val="tx1"/>
                </a:solidFill>
                <a:latin typeface="Times New Roman" panose="02020603050405020304" pitchFamily="18" charset="0"/>
                <a:ea typeface="ＭＳ Ｐゴシック" panose="020B0600070205080204" pitchFamily="34" charset="-128"/>
              </a:defRPr>
            </a:lvl4pPr>
            <a:lvl5pPr marL="2057400" indent="-228600">
              <a:defRPr sz="2400" baseline="-25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dirty="0"/>
          </a:p>
        </p:txBody>
      </p:sp>
    </p:spTree>
    <p:extLst>
      <p:ext uri="{BB962C8B-B14F-4D97-AF65-F5344CB8AC3E}">
        <p14:creationId xmlns:p14="http://schemas.microsoft.com/office/powerpoint/2010/main" val="1409827245"/>
      </p:ext>
    </p:extLst>
  </p:cSld>
  <p:clrMapOvr>
    <a:masterClrMapping/>
  </p:clrMapOvr>
  <p:transition>
    <p:zoom/>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43" name="Rectangle 3">
            <a:extLst>
              <a:ext uri="{FF2B5EF4-FFF2-40B4-BE49-F238E27FC236}">
                <a16:creationId xmlns:a16="http://schemas.microsoft.com/office/drawing/2014/main" id="{02CEA770-F121-6541-8C70-4F1262937F9A}"/>
              </a:ext>
            </a:extLst>
          </p:cNvPr>
          <p:cNvSpPr>
            <a:spLocks noGrp="1" noChangeArrowheads="1"/>
          </p:cNvSpPr>
          <p:nvPr>
            <p:ph idx="1"/>
          </p:nvPr>
        </p:nvSpPr>
        <p:spPr/>
        <p:txBody>
          <a:bodyPr/>
          <a:lstStyle/>
          <a:p>
            <a:pPr>
              <a:defRPr/>
            </a:pPr>
            <a:r>
              <a:rPr lang="en-US" dirty="0">
                <a:cs typeface="+mn-cs"/>
              </a:rPr>
              <a:t>Increasing temperature</a:t>
            </a:r>
          </a:p>
          <a:p>
            <a:pPr lvl="1" eaLnBrk="1" hangingPunct="1">
              <a:defRPr/>
            </a:pPr>
            <a:r>
              <a:rPr lang="en-US" dirty="0"/>
              <a:t>Reduces mobility</a:t>
            </a:r>
          </a:p>
          <a:p>
            <a:pPr lvl="1" eaLnBrk="1" hangingPunct="1">
              <a:defRPr/>
            </a:pPr>
            <a:r>
              <a:rPr lang="en-US" dirty="0"/>
              <a:t>Reduces V</a:t>
            </a:r>
            <a:r>
              <a:rPr lang="en-US" baseline="-25000" dirty="0"/>
              <a:t>t</a:t>
            </a:r>
          </a:p>
          <a:p>
            <a:pPr>
              <a:defRPr/>
            </a:pPr>
            <a:r>
              <a:rPr lang="en-US" dirty="0">
                <a:cs typeface="+mn-cs"/>
              </a:rPr>
              <a:t>I</a:t>
            </a:r>
            <a:r>
              <a:rPr lang="en-US" baseline="-25000" dirty="0">
                <a:cs typeface="+mn-cs"/>
              </a:rPr>
              <a:t>ON</a:t>
            </a:r>
            <a:r>
              <a:rPr lang="en-US" dirty="0">
                <a:cs typeface="+mn-cs"/>
              </a:rPr>
              <a:t>  </a:t>
            </a:r>
            <a:r>
              <a:rPr lang="en-US" dirty="0">
                <a:solidFill>
                  <a:srgbClr val="0000FF"/>
                </a:solidFill>
                <a:cs typeface="+mn-cs"/>
              </a:rPr>
              <a:t>decreases</a:t>
            </a:r>
            <a:r>
              <a:rPr lang="en-US" dirty="0">
                <a:cs typeface="+mn-cs"/>
              </a:rPr>
              <a:t> with temperature</a:t>
            </a:r>
          </a:p>
          <a:p>
            <a:pPr>
              <a:defRPr/>
            </a:pPr>
            <a:r>
              <a:rPr lang="en-US" dirty="0">
                <a:cs typeface="+mn-cs"/>
              </a:rPr>
              <a:t>I</a:t>
            </a:r>
            <a:r>
              <a:rPr lang="en-US" baseline="-25000" dirty="0">
                <a:cs typeface="+mn-cs"/>
              </a:rPr>
              <a:t>OFF</a:t>
            </a:r>
            <a:r>
              <a:rPr lang="en-US" dirty="0">
                <a:cs typeface="+mn-cs"/>
              </a:rPr>
              <a:t> </a:t>
            </a:r>
            <a:r>
              <a:rPr lang="en-US" dirty="0">
                <a:solidFill>
                  <a:srgbClr val="0000FF"/>
                </a:solidFill>
                <a:cs typeface="+mn-cs"/>
              </a:rPr>
              <a:t>increases</a:t>
            </a:r>
            <a:r>
              <a:rPr lang="en-US" dirty="0">
                <a:cs typeface="+mn-cs"/>
              </a:rPr>
              <a:t> with temperature</a:t>
            </a:r>
          </a:p>
        </p:txBody>
      </p:sp>
      <p:sp>
        <p:nvSpPr>
          <p:cNvPr id="727042" name="Rectangle 2">
            <a:extLst>
              <a:ext uri="{FF2B5EF4-FFF2-40B4-BE49-F238E27FC236}">
                <a16:creationId xmlns:a16="http://schemas.microsoft.com/office/drawing/2014/main" id="{3ACBD7A2-BFA6-9841-9490-4BCFFB15A26C}"/>
              </a:ext>
            </a:extLst>
          </p:cNvPr>
          <p:cNvSpPr>
            <a:spLocks noGrp="1" noChangeArrowheads="1"/>
          </p:cNvSpPr>
          <p:nvPr>
            <p:ph type="title"/>
          </p:nvPr>
        </p:nvSpPr>
        <p:spPr/>
        <p:txBody>
          <a:bodyPr/>
          <a:lstStyle/>
          <a:p>
            <a:pPr eaLnBrk="1" hangingPunct="1">
              <a:defRPr/>
            </a:pPr>
            <a:r>
              <a:rPr lang="en-US" dirty="0">
                <a:cs typeface="+mj-cs"/>
              </a:rPr>
              <a:t>Temperature Sensitivity</a:t>
            </a:r>
          </a:p>
        </p:txBody>
      </p:sp>
      <p:sp>
        <p:nvSpPr>
          <p:cNvPr id="70661" name="Rectangle 5">
            <a:extLst>
              <a:ext uri="{FF2B5EF4-FFF2-40B4-BE49-F238E27FC236}">
                <a16:creationId xmlns:a16="http://schemas.microsoft.com/office/drawing/2014/main" id="{F399B556-BA5E-294B-A115-B71C9E91EDD7}"/>
              </a:ext>
            </a:extLst>
          </p:cNvPr>
          <p:cNvSpPr>
            <a:spLocks noChangeArrowheads="1"/>
          </p:cNvSpPr>
          <p:nvPr/>
        </p:nvSpPr>
        <p:spPr bwMode="auto">
          <a:xfrm>
            <a:off x="4545013" y="2351088"/>
            <a:ext cx="9144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aseline="-25000">
                <a:solidFill>
                  <a:schemeClr val="tx1"/>
                </a:solidFill>
                <a:latin typeface="Times New Roman" panose="02020603050405020304" pitchFamily="18" charset="0"/>
                <a:ea typeface="ＭＳ Ｐゴシック" panose="020B0600070205080204" pitchFamily="34" charset="-128"/>
              </a:defRPr>
            </a:lvl1pPr>
            <a:lvl2pPr marL="742950" indent="-285750">
              <a:defRPr sz="2400" baseline="-25000">
                <a:solidFill>
                  <a:schemeClr val="tx1"/>
                </a:solidFill>
                <a:latin typeface="Times New Roman" panose="02020603050405020304" pitchFamily="18" charset="0"/>
                <a:ea typeface="ＭＳ Ｐゴシック" panose="020B0600070205080204" pitchFamily="34" charset="-128"/>
              </a:defRPr>
            </a:lvl2pPr>
            <a:lvl3pPr marL="1143000" indent="-228600">
              <a:defRPr sz="2400" baseline="-25000">
                <a:solidFill>
                  <a:schemeClr val="tx1"/>
                </a:solidFill>
                <a:latin typeface="Times New Roman" panose="02020603050405020304" pitchFamily="18" charset="0"/>
                <a:ea typeface="ＭＳ Ｐゴシック" panose="020B0600070205080204" pitchFamily="34" charset="-128"/>
              </a:defRPr>
            </a:lvl3pPr>
            <a:lvl4pPr marL="1600200" indent="-228600">
              <a:defRPr sz="2400" baseline="-25000">
                <a:solidFill>
                  <a:schemeClr val="tx1"/>
                </a:solidFill>
                <a:latin typeface="Times New Roman" panose="02020603050405020304" pitchFamily="18" charset="0"/>
                <a:ea typeface="ＭＳ Ｐゴシック" panose="020B0600070205080204" pitchFamily="34" charset="-128"/>
              </a:defRPr>
            </a:lvl4pPr>
            <a:lvl5pPr marL="2057400" indent="-228600">
              <a:defRPr sz="2400" baseline="-25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dirty="0"/>
          </a:p>
        </p:txBody>
      </p:sp>
      <p:graphicFrame>
        <p:nvGraphicFramePr>
          <p:cNvPr id="727044" name="Object 4">
            <a:extLst>
              <a:ext uri="{FF2B5EF4-FFF2-40B4-BE49-F238E27FC236}">
                <a16:creationId xmlns:a16="http://schemas.microsoft.com/office/drawing/2014/main" id="{BDCE3065-B810-1A41-84EB-F6A3D2A07FFC}"/>
              </a:ext>
            </a:extLst>
          </p:cNvPr>
          <p:cNvGraphicFramePr>
            <a:graphicFrameLocks noChangeAspect="1"/>
          </p:cNvGraphicFramePr>
          <p:nvPr>
            <p:extLst>
              <p:ext uri="{D42A27DB-BD31-4B8C-83A1-F6EECF244321}">
                <p14:modId xmlns:p14="http://schemas.microsoft.com/office/powerpoint/2010/main" val="582465673"/>
              </p:ext>
            </p:extLst>
          </p:nvPr>
        </p:nvGraphicFramePr>
        <p:xfrm>
          <a:off x="4981347" y="1712757"/>
          <a:ext cx="6002629" cy="4171735"/>
        </p:xfrm>
        <a:graphic>
          <a:graphicData uri="http://schemas.openxmlformats.org/presentationml/2006/ole">
            <mc:AlternateContent xmlns:mc="http://schemas.openxmlformats.org/markup-compatibility/2006">
              <mc:Choice xmlns:v="urn:schemas-microsoft-com:vml" Requires="v">
                <p:oleObj name="VISIO" r:id="rId3" imgW="18630900" imgH="12941300" progId="Visio.Drawing.6">
                  <p:embed/>
                </p:oleObj>
              </mc:Choice>
              <mc:Fallback>
                <p:oleObj name="VISIO" r:id="rId3" imgW="18630900" imgH="12941300" progId="Visio.Drawing.6">
                  <p:embed/>
                  <p:pic>
                    <p:nvPicPr>
                      <p:cNvPr id="727044" name="Object 4">
                        <a:extLst>
                          <a:ext uri="{FF2B5EF4-FFF2-40B4-BE49-F238E27FC236}">
                            <a16:creationId xmlns:a16="http://schemas.microsoft.com/office/drawing/2014/main" id="{BDCE3065-B810-1A41-84EB-F6A3D2A07FF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81347" y="1712757"/>
                        <a:ext cx="6002629" cy="4171735"/>
                      </a:xfrm>
                      <a:prstGeom prst="rect">
                        <a:avLst/>
                      </a:prstGeom>
                      <a:noFill/>
                      <a:ln>
                        <a:noFill/>
                      </a:ln>
                    </p:spPr>
                  </p:pic>
                </p:oleObj>
              </mc:Fallback>
            </mc:AlternateContent>
          </a:graphicData>
        </a:graphic>
      </p:graphicFrame>
      <p:sp>
        <p:nvSpPr>
          <p:cNvPr id="70663" name="Rectangle 7">
            <a:extLst>
              <a:ext uri="{FF2B5EF4-FFF2-40B4-BE49-F238E27FC236}">
                <a16:creationId xmlns:a16="http://schemas.microsoft.com/office/drawing/2014/main" id="{D5D36C29-598D-AC4B-A566-92515C4B75F0}"/>
              </a:ext>
            </a:extLst>
          </p:cNvPr>
          <p:cNvSpPr>
            <a:spLocks noChangeArrowheads="1"/>
          </p:cNvSpPr>
          <p:nvPr/>
        </p:nvSpPr>
        <p:spPr bwMode="auto">
          <a:xfrm>
            <a:off x="4545013" y="2351088"/>
            <a:ext cx="9144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aseline="-25000">
                <a:solidFill>
                  <a:schemeClr val="tx1"/>
                </a:solidFill>
                <a:latin typeface="Times New Roman" panose="02020603050405020304" pitchFamily="18" charset="0"/>
                <a:ea typeface="ＭＳ Ｐゴシック" panose="020B0600070205080204" pitchFamily="34" charset="-128"/>
              </a:defRPr>
            </a:lvl1pPr>
            <a:lvl2pPr marL="742950" indent="-285750">
              <a:defRPr sz="2400" baseline="-25000">
                <a:solidFill>
                  <a:schemeClr val="tx1"/>
                </a:solidFill>
                <a:latin typeface="Times New Roman" panose="02020603050405020304" pitchFamily="18" charset="0"/>
                <a:ea typeface="ＭＳ Ｐゴシック" panose="020B0600070205080204" pitchFamily="34" charset="-128"/>
              </a:defRPr>
            </a:lvl2pPr>
            <a:lvl3pPr marL="1143000" indent="-228600">
              <a:defRPr sz="2400" baseline="-25000">
                <a:solidFill>
                  <a:schemeClr val="tx1"/>
                </a:solidFill>
                <a:latin typeface="Times New Roman" panose="02020603050405020304" pitchFamily="18" charset="0"/>
                <a:ea typeface="ＭＳ Ｐゴシック" panose="020B0600070205080204" pitchFamily="34" charset="-128"/>
              </a:defRPr>
            </a:lvl3pPr>
            <a:lvl4pPr marL="1600200" indent="-228600">
              <a:defRPr sz="2400" baseline="-25000">
                <a:solidFill>
                  <a:schemeClr val="tx1"/>
                </a:solidFill>
                <a:latin typeface="Times New Roman" panose="02020603050405020304" pitchFamily="18" charset="0"/>
                <a:ea typeface="ＭＳ Ｐゴシック" panose="020B0600070205080204" pitchFamily="34" charset="-128"/>
              </a:defRPr>
            </a:lvl4pPr>
            <a:lvl5pPr marL="2057400" indent="-228600">
              <a:defRPr sz="2400" baseline="-25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dirty="0"/>
          </a:p>
        </p:txBody>
      </p:sp>
      <p:grpSp>
        <p:nvGrpSpPr>
          <p:cNvPr id="727048" name="Group 8">
            <a:extLst>
              <a:ext uri="{FF2B5EF4-FFF2-40B4-BE49-F238E27FC236}">
                <a16:creationId xmlns:a16="http://schemas.microsoft.com/office/drawing/2014/main" id="{522B9A6F-3248-A141-87E2-D41F2BFFDF0B}"/>
              </a:ext>
            </a:extLst>
          </p:cNvPr>
          <p:cNvGrpSpPr>
            <a:grpSpLocks/>
          </p:cNvGrpSpPr>
          <p:nvPr/>
        </p:nvGrpSpPr>
        <p:grpSpPr bwMode="auto">
          <a:xfrm>
            <a:off x="1082191" y="2055210"/>
            <a:ext cx="1341673" cy="338554"/>
            <a:chOff x="768" y="3120"/>
            <a:chExt cx="816" cy="192"/>
          </a:xfrm>
        </p:grpSpPr>
        <p:sp>
          <p:nvSpPr>
            <p:cNvPr id="70668" name="Rectangle 9">
              <a:extLst>
                <a:ext uri="{FF2B5EF4-FFF2-40B4-BE49-F238E27FC236}">
                  <a16:creationId xmlns:a16="http://schemas.microsoft.com/office/drawing/2014/main" id="{935E3BC3-33EB-A74E-8FE0-39D04483ECAE}"/>
                </a:ext>
              </a:extLst>
            </p:cNvPr>
            <p:cNvSpPr>
              <a:spLocks noChangeArrowheads="1"/>
            </p:cNvSpPr>
            <p:nvPr/>
          </p:nvSpPr>
          <p:spPr bwMode="auto">
            <a:xfrm>
              <a:off x="768" y="3120"/>
              <a:ext cx="816" cy="19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baseline="-25000">
                  <a:solidFill>
                    <a:schemeClr val="tx1"/>
                  </a:solidFill>
                  <a:latin typeface="Times New Roman" panose="02020603050405020304" pitchFamily="18" charset="0"/>
                  <a:ea typeface="ＭＳ Ｐゴシック" panose="020B0600070205080204" pitchFamily="34" charset="-128"/>
                </a:defRPr>
              </a:lvl1pPr>
              <a:lvl2pPr marL="742950" indent="-285750">
                <a:defRPr sz="2400" baseline="-25000">
                  <a:solidFill>
                    <a:schemeClr val="tx1"/>
                  </a:solidFill>
                  <a:latin typeface="Times New Roman" panose="02020603050405020304" pitchFamily="18" charset="0"/>
                  <a:ea typeface="ＭＳ Ｐゴシック" panose="020B0600070205080204" pitchFamily="34" charset="-128"/>
                </a:defRPr>
              </a:lvl2pPr>
              <a:lvl3pPr marL="1143000" indent="-228600">
                <a:defRPr sz="2400" baseline="-25000">
                  <a:solidFill>
                    <a:schemeClr val="tx1"/>
                  </a:solidFill>
                  <a:latin typeface="Times New Roman" panose="02020603050405020304" pitchFamily="18" charset="0"/>
                  <a:ea typeface="ＭＳ Ｐゴシック" panose="020B0600070205080204" pitchFamily="34" charset="-128"/>
                </a:defRPr>
              </a:lvl3pPr>
              <a:lvl4pPr marL="1600200" indent="-228600">
                <a:defRPr sz="2400" baseline="-25000">
                  <a:solidFill>
                    <a:schemeClr val="tx1"/>
                  </a:solidFill>
                  <a:latin typeface="Times New Roman" panose="02020603050405020304" pitchFamily="18" charset="0"/>
                  <a:ea typeface="ＭＳ Ｐゴシック" panose="020B0600070205080204" pitchFamily="34" charset="-128"/>
                </a:defRPr>
              </a:lvl4pPr>
              <a:lvl5pPr marL="2057400" indent="-228600">
                <a:defRPr sz="2400" baseline="-25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dirty="0"/>
            </a:p>
          </p:txBody>
        </p:sp>
        <p:sp>
          <p:nvSpPr>
            <p:cNvPr id="70669" name="Line 10">
              <a:extLst>
                <a:ext uri="{FF2B5EF4-FFF2-40B4-BE49-F238E27FC236}">
                  <a16:creationId xmlns:a16="http://schemas.microsoft.com/office/drawing/2014/main" id="{6C011198-55A2-2B4D-BA2E-AACEC906598B}"/>
                </a:ext>
              </a:extLst>
            </p:cNvPr>
            <p:cNvSpPr>
              <a:spLocks noChangeShapeType="1"/>
            </p:cNvSpPr>
            <p:nvPr/>
          </p:nvSpPr>
          <p:spPr bwMode="auto">
            <a:xfrm>
              <a:off x="768" y="3312"/>
              <a:ext cx="7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p>
          </p:txBody>
        </p:sp>
      </p:grpSp>
      <p:grpSp>
        <p:nvGrpSpPr>
          <p:cNvPr id="727051" name="Group 11">
            <a:extLst>
              <a:ext uri="{FF2B5EF4-FFF2-40B4-BE49-F238E27FC236}">
                <a16:creationId xmlns:a16="http://schemas.microsoft.com/office/drawing/2014/main" id="{72E4CDF6-7019-CE43-88F6-C355C5D0683C}"/>
              </a:ext>
            </a:extLst>
          </p:cNvPr>
          <p:cNvGrpSpPr>
            <a:grpSpLocks/>
          </p:cNvGrpSpPr>
          <p:nvPr/>
        </p:nvGrpSpPr>
        <p:grpSpPr bwMode="auto">
          <a:xfrm>
            <a:off x="1208024" y="2536931"/>
            <a:ext cx="1039418" cy="338483"/>
            <a:chOff x="768" y="3120"/>
            <a:chExt cx="816" cy="192"/>
          </a:xfrm>
        </p:grpSpPr>
        <p:sp>
          <p:nvSpPr>
            <p:cNvPr id="70666" name="Rectangle 12">
              <a:extLst>
                <a:ext uri="{FF2B5EF4-FFF2-40B4-BE49-F238E27FC236}">
                  <a16:creationId xmlns:a16="http://schemas.microsoft.com/office/drawing/2014/main" id="{C7B1ADB7-AEB2-F04F-89B5-97B8ACC05A40}"/>
                </a:ext>
              </a:extLst>
            </p:cNvPr>
            <p:cNvSpPr>
              <a:spLocks noChangeArrowheads="1"/>
            </p:cNvSpPr>
            <p:nvPr/>
          </p:nvSpPr>
          <p:spPr bwMode="auto">
            <a:xfrm>
              <a:off x="768" y="3120"/>
              <a:ext cx="816" cy="19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baseline="-25000">
                  <a:solidFill>
                    <a:schemeClr val="tx1"/>
                  </a:solidFill>
                  <a:latin typeface="Times New Roman" panose="02020603050405020304" pitchFamily="18" charset="0"/>
                  <a:ea typeface="ＭＳ Ｐゴシック" panose="020B0600070205080204" pitchFamily="34" charset="-128"/>
                </a:defRPr>
              </a:lvl1pPr>
              <a:lvl2pPr marL="742950" indent="-285750">
                <a:defRPr sz="2400" baseline="-25000">
                  <a:solidFill>
                    <a:schemeClr val="tx1"/>
                  </a:solidFill>
                  <a:latin typeface="Times New Roman" panose="02020603050405020304" pitchFamily="18" charset="0"/>
                  <a:ea typeface="ＭＳ Ｐゴシック" panose="020B0600070205080204" pitchFamily="34" charset="-128"/>
                </a:defRPr>
              </a:lvl2pPr>
              <a:lvl3pPr marL="1143000" indent="-228600">
                <a:defRPr sz="2400" baseline="-25000">
                  <a:solidFill>
                    <a:schemeClr val="tx1"/>
                  </a:solidFill>
                  <a:latin typeface="Times New Roman" panose="02020603050405020304" pitchFamily="18" charset="0"/>
                  <a:ea typeface="ＭＳ Ｐゴシック" panose="020B0600070205080204" pitchFamily="34" charset="-128"/>
                </a:defRPr>
              </a:lvl3pPr>
              <a:lvl4pPr marL="1600200" indent="-228600">
                <a:defRPr sz="2400" baseline="-25000">
                  <a:solidFill>
                    <a:schemeClr val="tx1"/>
                  </a:solidFill>
                  <a:latin typeface="Times New Roman" panose="02020603050405020304" pitchFamily="18" charset="0"/>
                  <a:ea typeface="ＭＳ Ｐゴシック" panose="020B0600070205080204" pitchFamily="34" charset="-128"/>
                </a:defRPr>
              </a:lvl4pPr>
              <a:lvl5pPr marL="2057400" indent="-228600">
                <a:defRPr sz="2400" baseline="-25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dirty="0"/>
            </a:p>
          </p:txBody>
        </p:sp>
        <p:sp>
          <p:nvSpPr>
            <p:cNvPr id="70667" name="Line 13">
              <a:extLst>
                <a:ext uri="{FF2B5EF4-FFF2-40B4-BE49-F238E27FC236}">
                  <a16:creationId xmlns:a16="http://schemas.microsoft.com/office/drawing/2014/main" id="{690BE082-C99A-9D40-8207-4959D42AE9AA}"/>
                </a:ext>
              </a:extLst>
            </p:cNvPr>
            <p:cNvSpPr>
              <a:spLocks noChangeShapeType="1"/>
            </p:cNvSpPr>
            <p:nvPr/>
          </p:nvSpPr>
          <p:spPr bwMode="auto">
            <a:xfrm>
              <a:off x="768" y="3312"/>
              <a:ext cx="7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p>
          </p:txBody>
        </p:sp>
      </p:grpSp>
    </p:spTree>
    <p:extLst>
      <p:ext uri="{BB962C8B-B14F-4D97-AF65-F5344CB8AC3E}">
        <p14:creationId xmlns:p14="http://schemas.microsoft.com/office/powerpoint/2010/main" val="2344924247"/>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xit" presetSubtype="10" fill="hold" nodeType="clickEffect">
                                  <p:stCondLst>
                                    <p:cond delay="0"/>
                                  </p:stCondLst>
                                  <p:childTnLst>
                                    <p:animEffect transition="out" filter="checkerboard(across)">
                                      <p:cBhvr>
                                        <p:cTn id="6" dur="500"/>
                                        <p:tgtEl>
                                          <p:spTgt spid="727048"/>
                                        </p:tgtEl>
                                      </p:cBhvr>
                                    </p:animEffect>
                                    <p:set>
                                      <p:cBhvr>
                                        <p:cTn id="7" dur="1" fill="hold">
                                          <p:stCondLst>
                                            <p:cond delay="499"/>
                                          </p:stCondLst>
                                        </p:cTn>
                                        <p:tgtEl>
                                          <p:spTgt spid="727048"/>
                                        </p:tgtEl>
                                        <p:attrNameLst>
                                          <p:attrName>style.visibility</p:attrName>
                                        </p:attrNameLst>
                                      </p:cBhvr>
                                      <p:to>
                                        <p:strVal val="hidden"/>
                                      </p:to>
                                    </p:se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xit" presetSubtype="10" fill="hold" nodeType="clickEffect">
                                  <p:stCondLst>
                                    <p:cond delay="0"/>
                                  </p:stCondLst>
                                  <p:childTnLst>
                                    <p:animEffect transition="out" filter="checkerboard(across)">
                                      <p:cBhvr>
                                        <p:cTn id="11" dur="500"/>
                                        <p:tgtEl>
                                          <p:spTgt spid="727051"/>
                                        </p:tgtEl>
                                      </p:cBhvr>
                                    </p:animEffect>
                                    <p:set>
                                      <p:cBhvr>
                                        <p:cTn id="12" dur="1" fill="hold">
                                          <p:stCondLst>
                                            <p:cond delay="499"/>
                                          </p:stCondLst>
                                        </p:cTn>
                                        <p:tgtEl>
                                          <p:spTgt spid="727051"/>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270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8" name="Rectangle 3">
            <a:extLst>
              <a:ext uri="{FF2B5EF4-FFF2-40B4-BE49-F238E27FC236}">
                <a16:creationId xmlns:a16="http://schemas.microsoft.com/office/drawing/2014/main" id="{68DAEEBC-17D6-3445-99E8-CC8BB09763C6}"/>
              </a:ext>
            </a:extLst>
          </p:cNvPr>
          <p:cNvSpPr>
            <a:spLocks noGrp="1" noChangeArrowheads="1"/>
          </p:cNvSpPr>
          <p:nvPr>
            <p:ph idx="1"/>
          </p:nvPr>
        </p:nvSpPr>
        <p:spPr/>
        <p:txBody>
          <a:bodyPr/>
          <a:lstStyle/>
          <a:p>
            <a:pPr eaLnBrk="1" hangingPunct="1"/>
            <a:r>
              <a:rPr lang="en-US" altLang="en-US" dirty="0"/>
              <a:t>So what if transistors are not ideal?</a:t>
            </a:r>
          </a:p>
          <a:p>
            <a:pPr lvl="1" eaLnBrk="1" hangingPunct="1"/>
            <a:r>
              <a:rPr lang="en-US" altLang="en-US" dirty="0"/>
              <a:t>They still behave like switches.</a:t>
            </a:r>
          </a:p>
          <a:p>
            <a:pPr eaLnBrk="1" hangingPunct="1"/>
            <a:r>
              <a:rPr lang="en-US" altLang="en-US" dirty="0"/>
              <a:t>But these effects matter for…</a:t>
            </a:r>
          </a:p>
          <a:p>
            <a:pPr lvl="1" eaLnBrk="1" hangingPunct="1"/>
            <a:r>
              <a:rPr lang="en-US" altLang="en-US" dirty="0"/>
              <a:t>Supply voltage choice</a:t>
            </a:r>
          </a:p>
          <a:p>
            <a:pPr lvl="1" eaLnBrk="1" hangingPunct="1"/>
            <a:r>
              <a:rPr lang="en-US" altLang="en-US" dirty="0"/>
              <a:t>Logical effort</a:t>
            </a:r>
          </a:p>
          <a:p>
            <a:pPr lvl="1" eaLnBrk="1" hangingPunct="1"/>
            <a:r>
              <a:rPr lang="en-US" altLang="en-US" dirty="0"/>
              <a:t>Quiescent power consumption</a:t>
            </a:r>
          </a:p>
          <a:p>
            <a:pPr lvl="1" eaLnBrk="1" hangingPunct="1"/>
            <a:r>
              <a:rPr lang="en-US" altLang="en-US" dirty="0"/>
              <a:t>Pass transistors</a:t>
            </a:r>
          </a:p>
          <a:p>
            <a:pPr lvl="1" eaLnBrk="1" hangingPunct="1"/>
            <a:r>
              <a:rPr lang="en-US" altLang="en-US" dirty="0"/>
              <a:t>Temperature of operation</a:t>
            </a:r>
          </a:p>
        </p:txBody>
      </p:sp>
      <p:sp>
        <p:nvSpPr>
          <p:cNvPr id="732162" name="Rectangle 2">
            <a:extLst>
              <a:ext uri="{FF2B5EF4-FFF2-40B4-BE49-F238E27FC236}">
                <a16:creationId xmlns:a16="http://schemas.microsoft.com/office/drawing/2014/main" id="{8045B4BE-15E6-694A-9875-DA181A34778B}"/>
              </a:ext>
            </a:extLst>
          </p:cNvPr>
          <p:cNvSpPr>
            <a:spLocks noGrp="1" noChangeArrowheads="1"/>
          </p:cNvSpPr>
          <p:nvPr>
            <p:ph type="title"/>
          </p:nvPr>
        </p:nvSpPr>
        <p:spPr/>
        <p:txBody>
          <a:bodyPr/>
          <a:lstStyle/>
          <a:p>
            <a:pPr eaLnBrk="1" hangingPunct="1">
              <a:defRPr/>
            </a:pPr>
            <a:r>
              <a:rPr lang="en-US" dirty="0">
                <a:cs typeface="+mj-cs"/>
              </a:rPr>
              <a:t>So What?</a:t>
            </a:r>
          </a:p>
        </p:txBody>
      </p:sp>
    </p:spTree>
    <p:extLst>
      <p:ext uri="{BB962C8B-B14F-4D97-AF65-F5344CB8AC3E}">
        <p14:creationId xmlns:p14="http://schemas.microsoft.com/office/powerpoint/2010/main" val="366455316"/>
      </p:ext>
    </p:extLst>
  </p:cSld>
  <p:clrMapOvr>
    <a:masterClrMapping/>
  </p:clrMapOvr>
  <p:transition>
    <p:zo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a:extLst>
              <a:ext uri="{FF2B5EF4-FFF2-40B4-BE49-F238E27FC236}">
                <a16:creationId xmlns:a16="http://schemas.microsoft.com/office/drawing/2014/main" id="{D8D419BC-30E1-FE4A-97B6-4764B64315A8}"/>
              </a:ext>
            </a:extLst>
          </p:cNvPr>
          <p:cNvSpPr>
            <a:spLocks noGrp="1" noChangeArrowheads="1"/>
          </p:cNvSpPr>
          <p:nvPr>
            <p:ph idx="1"/>
          </p:nvPr>
        </p:nvSpPr>
        <p:spPr/>
        <p:txBody>
          <a:bodyPr/>
          <a:lstStyle/>
          <a:p>
            <a:pPr>
              <a:lnSpc>
                <a:spcPct val="80000"/>
              </a:lnSpc>
              <a:defRPr/>
            </a:pPr>
            <a:r>
              <a:rPr lang="en-US" sz="2000" dirty="0">
                <a:cs typeface="+mn-cs"/>
              </a:rPr>
              <a:t>Nonideal Transistor Behavior</a:t>
            </a:r>
          </a:p>
          <a:p>
            <a:pPr lvl="1" eaLnBrk="1" hangingPunct="1">
              <a:lnSpc>
                <a:spcPct val="80000"/>
              </a:lnSpc>
              <a:defRPr/>
            </a:pPr>
            <a:r>
              <a:rPr lang="en-US" dirty="0"/>
              <a:t>High Field Effects</a:t>
            </a:r>
          </a:p>
          <a:p>
            <a:pPr lvl="2" eaLnBrk="1" hangingPunct="1">
              <a:lnSpc>
                <a:spcPct val="80000"/>
              </a:lnSpc>
              <a:defRPr/>
            </a:pPr>
            <a:r>
              <a:rPr lang="en-US" sz="2000" dirty="0"/>
              <a:t>Mobility Degradation</a:t>
            </a:r>
          </a:p>
          <a:p>
            <a:pPr lvl="2" eaLnBrk="1" hangingPunct="1">
              <a:lnSpc>
                <a:spcPct val="80000"/>
              </a:lnSpc>
              <a:defRPr/>
            </a:pPr>
            <a:r>
              <a:rPr lang="en-US" sz="2000" dirty="0"/>
              <a:t>Velocity Saturation</a:t>
            </a:r>
          </a:p>
          <a:p>
            <a:pPr lvl="1" eaLnBrk="1" hangingPunct="1">
              <a:lnSpc>
                <a:spcPct val="80000"/>
              </a:lnSpc>
              <a:defRPr/>
            </a:pPr>
            <a:r>
              <a:rPr lang="en-US" dirty="0"/>
              <a:t>Channel Length Modulation</a:t>
            </a:r>
          </a:p>
          <a:p>
            <a:pPr lvl="1" eaLnBrk="1" hangingPunct="1">
              <a:lnSpc>
                <a:spcPct val="80000"/>
              </a:lnSpc>
              <a:defRPr/>
            </a:pPr>
            <a:r>
              <a:rPr lang="en-US" dirty="0"/>
              <a:t>Threshold Voltage Effects</a:t>
            </a:r>
          </a:p>
          <a:p>
            <a:pPr lvl="2" eaLnBrk="1" hangingPunct="1">
              <a:lnSpc>
                <a:spcPct val="80000"/>
              </a:lnSpc>
              <a:defRPr/>
            </a:pPr>
            <a:r>
              <a:rPr lang="en-US" sz="2000" dirty="0"/>
              <a:t>Body Effect</a:t>
            </a:r>
          </a:p>
          <a:p>
            <a:pPr lvl="2" eaLnBrk="1" hangingPunct="1">
              <a:lnSpc>
                <a:spcPct val="80000"/>
              </a:lnSpc>
              <a:defRPr/>
            </a:pPr>
            <a:r>
              <a:rPr lang="en-US" sz="2000" dirty="0"/>
              <a:t>Drain-Induced Barrier Lowering</a:t>
            </a:r>
          </a:p>
          <a:p>
            <a:pPr lvl="2" eaLnBrk="1" hangingPunct="1">
              <a:lnSpc>
                <a:spcPct val="80000"/>
              </a:lnSpc>
              <a:defRPr/>
            </a:pPr>
            <a:r>
              <a:rPr lang="en-US" sz="2000" dirty="0"/>
              <a:t>Short Channel Effect</a:t>
            </a:r>
          </a:p>
          <a:p>
            <a:pPr lvl="1" eaLnBrk="1" hangingPunct="1">
              <a:lnSpc>
                <a:spcPct val="80000"/>
              </a:lnSpc>
              <a:defRPr/>
            </a:pPr>
            <a:r>
              <a:rPr lang="en-US" dirty="0"/>
              <a:t>Leakage</a:t>
            </a:r>
          </a:p>
          <a:p>
            <a:pPr lvl="2" eaLnBrk="1" hangingPunct="1">
              <a:lnSpc>
                <a:spcPct val="80000"/>
              </a:lnSpc>
              <a:defRPr/>
            </a:pPr>
            <a:r>
              <a:rPr lang="en-US" sz="2000" dirty="0"/>
              <a:t>Subthreshold Leakage</a:t>
            </a:r>
          </a:p>
          <a:p>
            <a:pPr lvl="2" eaLnBrk="1" hangingPunct="1">
              <a:lnSpc>
                <a:spcPct val="80000"/>
              </a:lnSpc>
              <a:defRPr/>
            </a:pPr>
            <a:r>
              <a:rPr lang="en-US" sz="2000" dirty="0"/>
              <a:t>Gate Leakage</a:t>
            </a:r>
          </a:p>
          <a:p>
            <a:pPr lvl="2" eaLnBrk="1" hangingPunct="1">
              <a:lnSpc>
                <a:spcPct val="80000"/>
              </a:lnSpc>
              <a:defRPr/>
            </a:pPr>
            <a:r>
              <a:rPr lang="en-US" sz="2000" dirty="0"/>
              <a:t>Junction Leakage</a:t>
            </a:r>
          </a:p>
          <a:p>
            <a:pPr>
              <a:lnSpc>
                <a:spcPct val="80000"/>
              </a:lnSpc>
              <a:defRPr/>
            </a:pPr>
            <a:r>
              <a:rPr lang="en-US" sz="2000" dirty="0">
                <a:cs typeface="+mn-cs"/>
              </a:rPr>
              <a:t>Process and Environmental Variations</a:t>
            </a:r>
          </a:p>
        </p:txBody>
      </p:sp>
      <p:sp>
        <p:nvSpPr>
          <p:cNvPr id="3074" name="Rectangle 2">
            <a:extLst>
              <a:ext uri="{FF2B5EF4-FFF2-40B4-BE49-F238E27FC236}">
                <a16:creationId xmlns:a16="http://schemas.microsoft.com/office/drawing/2014/main" id="{53C1516B-F477-2341-A93B-05B36CBAC3D3}"/>
              </a:ext>
            </a:extLst>
          </p:cNvPr>
          <p:cNvSpPr>
            <a:spLocks noGrp="1" noChangeArrowheads="1"/>
          </p:cNvSpPr>
          <p:nvPr>
            <p:ph type="title"/>
          </p:nvPr>
        </p:nvSpPr>
        <p:spPr/>
        <p:txBody>
          <a:bodyPr/>
          <a:lstStyle/>
          <a:p>
            <a:pPr eaLnBrk="1" hangingPunct="1">
              <a:defRPr/>
            </a:pPr>
            <a:r>
              <a:rPr lang="en-US" dirty="0">
                <a:cs typeface="+mj-cs"/>
              </a:rPr>
              <a:t>Outline</a:t>
            </a:r>
          </a:p>
        </p:txBody>
      </p:sp>
    </p:spTree>
    <p:extLst>
      <p:ext uri="{BB962C8B-B14F-4D97-AF65-F5344CB8AC3E}">
        <p14:creationId xmlns:p14="http://schemas.microsoft.com/office/powerpoint/2010/main" val="1114923532"/>
      </p:ext>
    </p:extLst>
  </p:cSld>
  <p:clrMapOvr>
    <a:masterClrMapping/>
  </p:clrMapOvr>
  <p:transition>
    <p:zoom/>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2403" name="Rectangle 3">
            <a:extLst>
              <a:ext uri="{FF2B5EF4-FFF2-40B4-BE49-F238E27FC236}">
                <a16:creationId xmlns:a16="http://schemas.microsoft.com/office/drawing/2014/main" id="{67DCCD4B-9C23-F545-BCC1-8482A949490E}"/>
              </a:ext>
            </a:extLst>
          </p:cNvPr>
          <p:cNvSpPr>
            <a:spLocks noGrp="1" noChangeArrowheads="1"/>
          </p:cNvSpPr>
          <p:nvPr>
            <p:ph idx="1"/>
          </p:nvPr>
        </p:nvSpPr>
        <p:spPr/>
        <p:txBody>
          <a:bodyPr/>
          <a:lstStyle/>
          <a:p>
            <a:pPr>
              <a:defRPr/>
            </a:pPr>
            <a:r>
              <a:rPr lang="en-US" dirty="0">
                <a:cs typeface="+mn-cs"/>
              </a:rPr>
              <a:t>Transistors have uncertainty in parameters</a:t>
            </a:r>
          </a:p>
          <a:p>
            <a:pPr lvl="1" eaLnBrk="1" hangingPunct="1">
              <a:defRPr/>
            </a:pPr>
            <a:r>
              <a:rPr lang="en-US" dirty="0"/>
              <a:t>Process: L</a:t>
            </a:r>
            <a:r>
              <a:rPr lang="en-US" baseline="-25000" dirty="0"/>
              <a:t>eff</a:t>
            </a:r>
            <a:r>
              <a:rPr lang="en-US" dirty="0"/>
              <a:t>, V</a:t>
            </a:r>
            <a:r>
              <a:rPr lang="en-US" baseline="-25000" dirty="0"/>
              <a:t>t</a:t>
            </a:r>
            <a:r>
              <a:rPr lang="en-US" dirty="0"/>
              <a:t>, t</a:t>
            </a:r>
            <a:r>
              <a:rPr lang="en-US" baseline="-25000" dirty="0"/>
              <a:t>ox</a:t>
            </a:r>
            <a:r>
              <a:rPr lang="en-US" dirty="0"/>
              <a:t> of nMOS and pMOS</a:t>
            </a:r>
          </a:p>
          <a:p>
            <a:pPr lvl="1" eaLnBrk="1" hangingPunct="1">
              <a:defRPr/>
            </a:pPr>
            <a:r>
              <a:rPr lang="en-US" dirty="0"/>
              <a:t>Vary around typical (T) values</a:t>
            </a:r>
          </a:p>
          <a:p>
            <a:pPr>
              <a:defRPr/>
            </a:pPr>
            <a:r>
              <a:rPr lang="en-US" dirty="0">
                <a:cs typeface="+mn-cs"/>
              </a:rPr>
              <a:t>Fast (F)</a:t>
            </a:r>
          </a:p>
          <a:p>
            <a:pPr lvl="1" eaLnBrk="1" hangingPunct="1">
              <a:defRPr/>
            </a:pPr>
            <a:r>
              <a:rPr lang="en-US" dirty="0"/>
              <a:t>L</a:t>
            </a:r>
            <a:r>
              <a:rPr lang="en-US" baseline="-25000" dirty="0"/>
              <a:t>eff</a:t>
            </a:r>
            <a:r>
              <a:rPr lang="en-US" dirty="0"/>
              <a:t>: </a:t>
            </a:r>
            <a:r>
              <a:rPr lang="en-US" dirty="0">
                <a:solidFill>
                  <a:srgbClr val="0000FF"/>
                </a:solidFill>
              </a:rPr>
              <a:t>short</a:t>
            </a:r>
          </a:p>
          <a:p>
            <a:pPr lvl="1" eaLnBrk="1" hangingPunct="1">
              <a:defRPr/>
            </a:pPr>
            <a:r>
              <a:rPr lang="en-US" dirty="0"/>
              <a:t>V</a:t>
            </a:r>
            <a:r>
              <a:rPr lang="en-US" baseline="-25000" dirty="0"/>
              <a:t>t</a:t>
            </a:r>
            <a:r>
              <a:rPr lang="en-US" dirty="0"/>
              <a:t>:  </a:t>
            </a:r>
            <a:r>
              <a:rPr lang="en-US" dirty="0">
                <a:solidFill>
                  <a:srgbClr val="0000FF"/>
                </a:solidFill>
              </a:rPr>
              <a:t>low</a:t>
            </a:r>
          </a:p>
          <a:p>
            <a:pPr lvl="1" eaLnBrk="1" hangingPunct="1">
              <a:defRPr/>
            </a:pPr>
            <a:r>
              <a:rPr lang="en-US" dirty="0"/>
              <a:t>t</a:t>
            </a:r>
            <a:r>
              <a:rPr lang="en-US" baseline="-25000" dirty="0"/>
              <a:t>ox</a:t>
            </a:r>
            <a:r>
              <a:rPr lang="en-US" dirty="0"/>
              <a:t>:  </a:t>
            </a:r>
            <a:r>
              <a:rPr lang="en-US" dirty="0">
                <a:solidFill>
                  <a:srgbClr val="0000FF"/>
                </a:solidFill>
              </a:rPr>
              <a:t>thin</a:t>
            </a:r>
          </a:p>
          <a:p>
            <a:pPr>
              <a:defRPr/>
            </a:pPr>
            <a:r>
              <a:rPr lang="en-US" dirty="0">
                <a:cs typeface="+mn-cs"/>
              </a:rPr>
              <a:t>Slow (S): opposite</a:t>
            </a:r>
          </a:p>
          <a:p>
            <a:pPr>
              <a:defRPr/>
            </a:pPr>
            <a:r>
              <a:rPr lang="en-US" dirty="0">
                <a:cs typeface="+mn-cs"/>
              </a:rPr>
              <a:t>Not all parameters are independent</a:t>
            </a:r>
          </a:p>
          <a:p>
            <a:pPr eaLnBrk="1" hangingPunct="1">
              <a:buFont typeface="Wingdings" charset="0"/>
              <a:buNone/>
              <a:defRPr/>
            </a:pPr>
            <a:r>
              <a:rPr lang="en-US" dirty="0">
                <a:cs typeface="+mn-cs"/>
              </a:rPr>
              <a:t>	for nMOS and pMOS</a:t>
            </a:r>
          </a:p>
        </p:txBody>
      </p:sp>
      <p:sp>
        <p:nvSpPr>
          <p:cNvPr id="742402" name="Rectangle 2">
            <a:extLst>
              <a:ext uri="{FF2B5EF4-FFF2-40B4-BE49-F238E27FC236}">
                <a16:creationId xmlns:a16="http://schemas.microsoft.com/office/drawing/2014/main" id="{13D031E6-B533-5445-B9F6-B66D32CDB055}"/>
              </a:ext>
            </a:extLst>
          </p:cNvPr>
          <p:cNvSpPr>
            <a:spLocks noGrp="1" noChangeArrowheads="1"/>
          </p:cNvSpPr>
          <p:nvPr>
            <p:ph type="title"/>
          </p:nvPr>
        </p:nvSpPr>
        <p:spPr/>
        <p:txBody>
          <a:bodyPr/>
          <a:lstStyle/>
          <a:p>
            <a:pPr eaLnBrk="1" hangingPunct="1">
              <a:defRPr/>
            </a:pPr>
            <a:r>
              <a:rPr lang="en-US" dirty="0">
                <a:cs typeface="+mj-cs"/>
              </a:rPr>
              <a:t>Parameter Variation</a:t>
            </a:r>
          </a:p>
        </p:txBody>
      </p:sp>
      <p:graphicFrame>
        <p:nvGraphicFramePr>
          <p:cNvPr id="74757" name="Object 4">
            <a:extLst>
              <a:ext uri="{FF2B5EF4-FFF2-40B4-BE49-F238E27FC236}">
                <a16:creationId xmlns:a16="http://schemas.microsoft.com/office/drawing/2014/main" id="{56B2E09E-1112-5D47-BAB0-368E463AF2BD}"/>
              </a:ext>
            </a:extLst>
          </p:cNvPr>
          <p:cNvGraphicFramePr>
            <a:graphicFrameLocks noChangeAspect="1"/>
          </p:cNvGraphicFramePr>
          <p:nvPr/>
        </p:nvGraphicFramePr>
        <p:xfrm>
          <a:off x="7391401" y="2667000"/>
          <a:ext cx="2563813" cy="2590800"/>
        </p:xfrm>
        <a:graphic>
          <a:graphicData uri="http://schemas.openxmlformats.org/presentationml/2006/ole">
            <mc:AlternateContent xmlns:mc="http://schemas.openxmlformats.org/markup-compatibility/2006">
              <mc:Choice xmlns:v="urn:schemas-microsoft-com:vml" Requires="v">
                <p:oleObj name="VISIO" r:id="rId3" imgW="13296900" imgH="13436600" progId="Visio.Drawing.6">
                  <p:embed/>
                </p:oleObj>
              </mc:Choice>
              <mc:Fallback>
                <p:oleObj name="VISIO" r:id="rId3" imgW="13296900" imgH="13436600" progId="Visio.Drawing.6">
                  <p:embed/>
                  <p:pic>
                    <p:nvPicPr>
                      <p:cNvPr id="74757" name="Object 4">
                        <a:extLst>
                          <a:ext uri="{FF2B5EF4-FFF2-40B4-BE49-F238E27FC236}">
                            <a16:creationId xmlns:a16="http://schemas.microsoft.com/office/drawing/2014/main" id="{56B2E09E-1112-5D47-BAB0-368E463AF2B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91401" y="2667000"/>
                        <a:ext cx="2563813"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pSp>
        <p:nvGrpSpPr>
          <p:cNvPr id="742411" name="Group 11">
            <a:extLst>
              <a:ext uri="{FF2B5EF4-FFF2-40B4-BE49-F238E27FC236}">
                <a16:creationId xmlns:a16="http://schemas.microsoft.com/office/drawing/2014/main" id="{3466B1F3-C391-3240-952B-6598A77D844C}"/>
              </a:ext>
            </a:extLst>
          </p:cNvPr>
          <p:cNvGrpSpPr>
            <a:grpSpLocks/>
          </p:cNvGrpSpPr>
          <p:nvPr/>
        </p:nvGrpSpPr>
        <p:grpSpPr bwMode="auto">
          <a:xfrm>
            <a:off x="1811552" y="3319939"/>
            <a:ext cx="1660123" cy="381000"/>
            <a:chOff x="768" y="3120"/>
            <a:chExt cx="816" cy="192"/>
          </a:xfrm>
        </p:grpSpPr>
        <p:sp>
          <p:nvSpPr>
            <p:cNvPr id="74763" name="Rectangle 12">
              <a:extLst>
                <a:ext uri="{FF2B5EF4-FFF2-40B4-BE49-F238E27FC236}">
                  <a16:creationId xmlns:a16="http://schemas.microsoft.com/office/drawing/2014/main" id="{44357868-70CA-C04A-9F42-DF6F835FB924}"/>
                </a:ext>
              </a:extLst>
            </p:cNvPr>
            <p:cNvSpPr>
              <a:spLocks noChangeArrowheads="1"/>
            </p:cNvSpPr>
            <p:nvPr/>
          </p:nvSpPr>
          <p:spPr bwMode="auto">
            <a:xfrm>
              <a:off x="768" y="3120"/>
              <a:ext cx="816" cy="19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baseline="-25000">
                  <a:solidFill>
                    <a:schemeClr val="tx1"/>
                  </a:solidFill>
                  <a:latin typeface="Times New Roman" panose="02020603050405020304" pitchFamily="18" charset="0"/>
                  <a:ea typeface="ＭＳ Ｐゴシック" panose="020B0600070205080204" pitchFamily="34" charset="-128"/>
                </a:defRPr>
              </a:lvl1pPr>
              <a:lvl2pPr marL="742950" indent="-285750">
                <a:defRPr sz="2400" baseline="-25000">
                  <a:solidFill>
                    <a:schemeClr val="tx1"/>
                  </a:solidFill>
                  <a:latin typeface="Times New Roman" panose="02020603050405020304" pitchFamily="18" charset="0"/>
                  <a:ea typeface="ＭＳ Ｐゴシック" panose="020B0600070205080204" pitchFamily="34" charset="-128"/>
                </a:defRPr>
              </a:lvl2pPr>
              <a:lvl3pPr marL="1143000" indent="-228600">
                <a:defRPr sz="2400" baseline="-25000">
                  <a:solidFill>
                    <a:schemeClr val="tx1"/>
                  </a:solidFill>
                  <a:latin typeface="Times New Roman" panose="02020603050405020304" pitchFamily="18" charset="0"/>
                  <a:ea typeface="ＭＳ Ｐゴシック" panose="020B0600070205080204" pitchFamily="34" charset="-128"/>
                </a:defRPr>
              </a:lvl3pPr>
              <a:lvl4pPr marL="1600200" indent="-228600">
                <a:defRPr sz="2400" baseline="-25000">
                  <a:solidFill>
                    <a:schemeClr val="tx1"/>
                  </a:solidFill>
                  <a:latin typeface="Times New Roman" panose="02020603050405020304" pitchFamily="18" charset="0"/>
                  <a:ea typeface="ＭＳ Ｐゴシック" panose="020B0600070205080204" pitchFamily="34" charset="-128"/>
                </a:defRPr>
              </a:lvl4pPr>
              <a:lvl5pPr marL="2057400" indent="-228600">
                <a:defRPr sz="2400" baseline="-25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dirty="0"/>
            </a:p>
          </p:txBody>
        </p:sp>
        <p:sp>
          <p:nvSpPr>
            <p:cNvPr id="74764" name="Line 13">
              <a:extLst>
                <a:ext uri="{FF2B5EF4-FFF2-40B4-BE49-F238E27FC236}">
                  <a16:creationId xmlns:a16="http://schemas.microsoft.com/office/drawing/2014/main" id="{F0F9980F-9F06-5B4A-936F-5B8080D4BA26}"/>
                </a:ext>
              </a:extLst>
            </p:cNvPr>
            <p:cNvSpPr>
              <a:spLocks noChangeShapeType="1"/>
            </p:cNvSpPr>
            <p:nvPr/>
          </p:nvSpPr>
          <p:spPr bwMode="auto">
            <a:xfrm>
              <a:off x="768" y="3312"/>
              <a:ext cx="7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p>
          </p:txBody>
        </p:sp>
      </p:grpSp>
      <p:grpSp>
        <p:nvGrpSpPr>
          <p:cNvPr id="742414" name="Group 14">
            <a:extLst>
              <a:ext uri="{FF2B5EF4-FFF2-40B4-BE49-F238E27FC236}">
                <a16:creationId xmlns:a16="http://schemas.microsoft.com/office/drawing/2014/main" id="{24DB6D9E-FBCB-5546-8DA9-F7D9D9F7D693}"/>
              </a:ext>
            </a:extLst>
          </p:cNvPr>
          <p:cNvGrpSpPr>
            <a:grpSpLocks/>
          </p:cNvGrpSpPr>
          <p:nvPr/>
        </p:nvGrpSpPr>
        <p:grpSpPr bwMode="auto">
          <a:xfrm>
            <a:off x="3268004" y="3732144"/>
            <a:ext cx="1660124" cy="381000"/>
            <a:chOff x="768" y="3120"/>
            <a:chExt cx="816" cy="192"/>
          </a:xfrm>
        </p:grpSpPr>
        <p:sp>
          <p:nvSpPr>
            <p:cNvPr id="74761" name="Rectangle 15">
              <a:extLst>
                <a:ext uri="{FF2B5EF4-FFF2-40B4-BE49-F238E27FC236}">
                  <a16:creationId xmlns:a16="http://schemas.microsoft.com/office/drawing/2014/main" id="{0FC8BA9A-74EC-764F-B130-2FA8A3929C03}"/>
                </a:ext>
              </a:extLst>
            </p:cNvPr>
            <p:cNvSpPr>
              <a:spLocks noChangeArrowheads="1"/>
            </p:cNvSpPr>
            <p:nvPr/>
          </p:nvSpPr>
          <p:spPr bwMode="auto">
            <a:xfrm>
              <a:off x="768" y="3120"/>
              <a:ext cx="816" cy="19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baseline="-25000">
                  <a:solidFill>
                    <a:schemeClr val="tx1"/>
                  </a:solidFill>
                  <a:latin typeface="Times New Roman" panose="02020603050405020304" pitchFamily="18" charset="0"/>
                  <a:ea typeface="ＭＳ Ｐゴシック" panose="020B0600070205080204" pitchFamily="34" charset="-128"/>
                </a:defRPr>
              </a:lvl1pPr>
              <a:lvl2pPr marL="742950" indent="-285750">
                <a:defRPr sz="2400" baseline="-25000">
                  <a:solidFill>
                    <a:schemeClr val="tx1"/>
                  </a:solidFill>
                  <a:latin typeface="Times New Roman" panose="02020603050405020304" pitchFamily="18" charset="0"/>
                  <a:ea typeface="ＭＳ Ｐゴシック" panose="020B0600070205080204" pitchFamily="34" charset="-128"/>
                </a:defRPr>
              </a:lvl2pPr>
              <a:lvl3pPr marL="1143000" indent="-228600">
                <a:defRPr sz="2400" baseline="-25000">
                  <a:solidFill>
                    <a:schemeClr val="tx1"/>
                  </a:solidFill>
                  <a:latin typeface="Times New Roman" panose="02020603050405020304" pitchFamily="18" charset="0"/>
                  <a:ea typeface="ＭＳ Ｐゴシック" panose="020B0600070205080204" pitchFamily="34" charset="-128"/>
                </a:defRPr>
              </a:lvl3pPr>
              <a:lvl4pPr marL="1600200" indent="-228600">
                <a:defRPr sz="2400" baseline="-25000">
                  <a:solidFill>
                    <a:schemeClr val="tx1"/>
                  </a:solidFill>
                  <a:latin typeface="Times New Roman" panose="02020603050405020304" pitchFamily="18" charset="0"/>
                  <a:ea typeface="ＭＳ Ｐゴシック" panose="020B0600070205080204" pitchFamily="34" charset="-128"/>
                </a:defRPr>
              </a:lvl4pPr>
              <a:lvl5pPr marL="2057400" indent="-228600">
                <a:defRPr sz="2400" baseline="-25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dirty="0"/>
            </a:p>
          </p:txBody>
        </p:sp>
        <p:sp>
          <p:nvSpPr>
            <p:cNvPr id="74762" name="Line 16">
              <a:extLst>
                <a:ext uri="{FF2B5EF4-FFF2-40B4-BE49-F238E27FC236}">
                  <a16:creationId xmlns:a16="http://schemas.microsoft.com/office/drawing/2014/main" id="{B8550B5A-29A1-364F-A774-89A2C8C2BBB1}"/>
                </a:ext>
              </a:extLst>
            </p:cNvPr>
            <p:cNvSpPr>
              <a:spLocks noChangeShapeType="1"/>
            </p:cNvSpPr>
            <p:nvPr/>
          </p:nvSpPr>
          <p:spPr bwMode="auto">
            <a:xfrm>
              <a:off x="768" y="3312"/>
              <a:ext cx="7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p>
          </p:txBody>
        </p:sp>
      </p:grpSp>
    </p:spTree>
    <p:extLst>
      <p:ext uri="{BB962C8B-B14F-4D97-AF65-F5344CB8AC3E}">
        <p14:creationId xmlns:p14="http://schemas.microsoft.com/office/powerpoint/2010/main" val="3482183267"/>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xit" presetSubtype="10" fill="hold" nodeType="clickEffect">
                                  <p:stCondLst>
                                    <p:cond delay="0"/>
                                  </p:stCondLst>
                                  <p:childTnLst>
                                    <p:animEffect transition="out" filter="checkerboard(across)">
                                      <p:cBhvr>
                                        <p:cTn id="6" dur="500"/>
                                        <p:tgtEl>
                                          <p:spTgt spid="742411"/>
                                        </p:tgtEl>
                                      </p:cBhvr>
                                    </p:animEffect>
                                    <p:set>
                                      <p:cBhvr>
                                        <p:cTn id="7" dur="1" fill="hold">
                                          <p:stCondLst>
                                            <p:cond delay="499"/>
                                          </p:stCondLst>
                                        </p:cTn>
                                        <p:tgtEl>
                                          <p:spTgt spid="742411"/>
                                        </p:tgtEl>
                                        <p:attrNameLst>
                                          <p:attrName>style.visibility</p:attrName>
                                        </p:attrNameLst>
                                      </p:cBhvr>
                                      <p:to>
                                        <p:strVal val="hidden"/>
                                      </p:to>
                                    </p:se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xit" presetSubtype="10" fill="hold" nodeType="clickEffect">
                                  <p:stCondLst>
                                    <p:cond delay="0"/>
                                  </p:stCondLst>
                                  <p:childTnLst>
                                    <p:animEffect transition="out" filter="checkerboard(across)">
                                      <p:cBhvr>
                                        <p:cTn id="11" dur="500"/>
                                        <p:tgtEl>
                                          <p:spTgt spid="742414"/>
                                        </p:tgtEl>
                                      </p:cBhvr>
                                    </p:animEffect>
                                    <p:set>
                                      <p:cBhvr>
                                        <p:cTn id="12" dur="1" fill="hold">
                                          <p:stCondLst>
                                            <p:cond delay="499"/>
                                          </p:stCondLst>
                                        </p:cTn>
                                        <p:tgtEl>
                                          <p:spTgt spid="7424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9331" name="Rectangle 3">
            <a:extLst>
              <a:ext uri="{FF2B5EF4-FFF2-40B4-BE49-F238E27FC236}">
                <a16:creationId xmlns:a16="http://schemas.microsoft.com/office/drawing/2014/main" id="{C32E18DA-0961-CC4C-B804-CC83826D433C}"/>
              </a:ext>
            </a:extLst>
          </p:cNvPr>
          <p:cNvSpPr>
            <a:spLocks noGrp="1" noChangeArrowheads="1"/>
          </p:cNvSpPr>
          <p:nvPr>
            <p:ph idx="1"/>
          </p:nvPr>
        </p:nvSpPr>
        <p:spPr/>
        <p:txBody>
          <a:bodyPr/>
          <a:lstStyle/>
          <a:p>
            <a:pPr>
              <a:defRPr/>
            </a:pPr>
            <a:r>
              <a:rPr lang="en-US" dirty="0">
                <a:cs typeface="+mn-cs"/>
              </a:rPr>
              <a:t>V</a:t>
            </a:r>
            <a:r>
              <a:rPr lang="en-US" baseline="-25000" dirty="0">
                <a:cs typeface="+mn-cs"/>
              </a:rPr>
              <a:t>DD</a:t>
            </a:r>
            <a:r>
              <a:rPr lang="en-US" dirty="0">
                <a:cs typeface="+mn-cs"/>
              </a:rPr>
              <a:t> and T also vary in time and space</a:t>
            </a:r>
          </a:p>
          <a:p>
            <a:pPr>
              <a:defRPr/>
            </a:pPr>
            <a:r>
              <a:rPr lang="en-US" dirty="0">
                <a:cs typeface="+mn-cs"/>
              </a:rPr>
              <a:t>Fast:</a:t>
            </a:r>
          </a:p>
          <a:p>
            <a:pPr lvl="1" eaLnBrk="1" hangingPunct="1">
              <a:defRPr/>
            </a:pPr>
            <a:r>
              <a:rPr lang="en-US" dirty="0"/>
              <a:t>V</a:t>
            </a:r>
            <a:r>
              <a:rPr lang="en-US" baseline="-25000" dirty="0"/>
              <a:t>DD</a:t>
            </a:r>
            <a:r>
              <a:rPr lang="en-US" dirty="0"/>
              <a:t>: </a:t>
            </a:r>
            <a:r>
              <a:rPr lang="en-US" dirty="0">
                <a:solidFill>
                  <a:srgbClr val="0000FF"/>
                </a:solidFill>
              </a:rPr>
              <a:t>high</a:t>
            </a:r>
          </a:p>
          <a:p>
            <a:pPr lvl="1" eaLnBrk="1" hangingPunct="1">
              <a:defRPr/>
            </a:pPr>
            <a:r>
              <a:rPr lang="en-US" dirty="0"/>
              <a:t>T:     </a:t>
            </a:r>
            <a:r>
              <a:rPr lang="en-US" dirty="0">
                <a:solidFill>
                  <a:srgbClr val="0000FF"/>
                </a:solidFill>
              </a:rPr>
              <a:t>low</a:t>
            </a:r>
          </a:p>
        </p:txBody>
      </p:sp>
      <p:sp>
        <p:nvSpPr>
          <p:cNvPr id="739330" name="Rectangle 2">
            <a:extLst>
              <a:ext uri="{FF2B5EF4-FFF2-40B4-BE49-F238E27FC236}">
                <a16:creationId xmlns:a16="http://schemas.microsoft.com/office/drawing/2014/main" id="{FAE4DFE9-897C-2E46-AEB2-E27189F476F4}"/>
              </a:ext>
            </a:extLst>
          </p:cNvPr>
          <p:cNvSpPr>
            <a:spLocks noGrp="1" noChangeArrowheads="1"/>
          </p:cNvSpPr>
          <p:nvPr>
            <p:ph type="title"/>
          </p:nvPr>
        </p:nvSpPr>
        <p:spPr/>
        <p:txBody>
          <a:bodyPr/>
          <a:lstStyle/>
          <a:p>
            <a:pPr eaLnBrk="1" hangingPunct="1">
              <a:defRPr/>
            </a:pPr>
            <a:r>
              <a:rPr lang="en-US" dirty="0">
                <a:cs typeface="+mj-cs"/>
              </a:rPr>
              <a:t>Environmental Variation</a:t>
            </a:r>
          </a:p>
        </p:txBody>
      </p:sp>
      <p:graphicFrame>
        <p:nvGraphicFramePr>
          <p:cNvPr id="739405" name="Group 77">
            <a:extLst>
              <a:ext uri="{FF2B5EF4-FFF2-40B4-BE49-F238E27FC236}">
                <a16:creationId xmlns:a16="http://schemas.microsoft.com/office/drawing/2014/main" id="{0D51C4B3-3B19-0D44-8A0D-E260F3A39F33}"/>
              </a:ext>
            </a:extLst>
          </p:cNvPr>
          <p:cNvGraphicFramePr>
            <a:graphicFrameLocks noGrp="1"/>
          </p:cNvGraphicFramePr>
          <p:nvPr>
            <p:extLst>
              <p:ext uri="{D42A27DB-BD31-4B8C-83A1-F6EECF244321}">
                <p14:modId xmlns:p14="http://schemas.microsoft.com/office/powerpoint/2010/main" val="1912138051"/>
              </p:ext>
            </p:extLst>
          </p:nvPr>
        </p:nvGraphicFramePr>
        <p:xfrm>
          <a:off x="2582008" y="3156439"/>
          <a:ext cx="6096000" cy="1584616"/>
        </p:xfrm>
        <a:graphic>
          <a:graphicData uri="http://schemas.openxmlformats.org/drawingml/2006/table">
            <a:tbl>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96081">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2000" b="1" i="0" u="none" strike="noStrike" cap="none" normalizeH="0" baseline="0" dirty="0">
                          <a:ln>
                            <a:noFill/>
                          </a:ln>
                          <a:solidFill>
                            <a:schemeClr val="tx1"/>
                          </a:solidFill>
                          <a:effectLst/>
                          <a:latin typeface="Arial" charset="0"/>
                          <a:ea typeface="ＭＳ Ｐゴシック" charset="0"/>
                        </a:rPr>
                        <a:t>Corner</a:t>
                      </a:r>
                    </a:p>
                  </a:txBody>
                  <a:tcPr marT="45677" marB="4567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2000" b="1" i="0" u="none" strike="noStrike" cap="none" normalizeH="0" baseline="0" dirty="0">
                          <a:ln>
                            <a:noFill/>
                          </a:ln>
                          <a:solidFill>
                            <a:schemeClr val="tx1"/>
                          </a:solidFill>
                          <a:effectLst/>
                          <a:latin typeface="Arial" charset="0"/>
                          <a:ea typeface="ＭＳ Ｐゴシック" charset="0"/>
                        </a:rPr>
                        <a:t>Voltage</a:t>
                      </a:r>
                    </a:p>
                  </a:txBody>
                  <a:tcPr marT="45677" marB="456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2000" b="1" i="0" u="none" strike="noStrike" cap="none" normalizeH="0" baseline="0" dirty="0">
                          <a:ln>
                            <a:noFill/>
                          </a:ln>
                          <a:solidFill>
                            <a:schemeClr val="tx1"/>
                          </a:solidFill>
                          <a:effectLst/>
                          <a:latin typeface="Arial" charset="0"/>
                          <a:ea typeface="ＭＳ Ｐゴシック" charset="0"/>
                        </a:rPr>
                        <a:t>Temperature</a:t>
                      </a:r>
                    </a:p>
                  </a:txBody>
                  <a:tcPr marT="45677" marB="4567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081">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2000" b="0" i="0" u="none" strike="noStrike" cap="none" normalizeH="0" baseline="0" dirty="0">
                          <a:ln>
                            <a:noFill/>
                          </a:ln>
                          <a:solidFill>
                            <a:schemeClr val="tx1"/>
                          </a:solidFill>
                          <a:effectLst/>
                          <a:latin typeface="Arial" charset="0"/>
                          <a:ea typeface="ＭＳ Ｐゴシック" charset="0"/>
                        </a:rPr>
                        <a:t>F</a:t>
                      </a:r>
                    </a:p>
                  </a:txBody>
                  <a:tcPr marT="45677" marB="4567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2000" b="0" i="0" u="none" strike="noStrike" cap="none" normalizeH="0" baseline="0" dirty="0">
                          <a:ln>
                            <a:noFill/>
                          </a:ln>
                          <a:solidFill>
                            <a:srgbClr val="0000FF"/>
                          </a:solidFill>
                          <a:effectLst/>
                          <a:latin typeface="Arial" charset="0"/>
                          <a:ea typeface="ＭＳ Ｐゴシック" charset="0"/>
                        </a:rPr>
                        <a:t>1.98</a:t>
                      </a:r>
                    </a:p>
                  </a:txBody>
                  <a:tcPr marT="45677" marB="456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2000" b="0" i="0" u="none" strike="noStrike" cap="none" normalizeH="0" baseline="0" dirty="0">
                          <a:ln>
                            <a:noFill/>
                          </a:ln>
                          <a:solidFill>
                            <a:srgbClr val="0000FF"/>
                          </a:solidFill>
                          <a:effectLst/>
                          <a:latin typeface="Arial" charset="0"/>
                          <a:ea typeface="ＭＳ Ｐゴシック" charset="0"/>
                        </a:rPr>
                        <a:t>0 C</a:t>
                      </a:r>
                    </a:p>
                  </a:txBody>
                  <a:tcPr marT="45677" marB="4567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6081">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2000" b="0" i="0" u="none" strike="noStrike" cap="none" normalizeH="0" baseline="0" dirty="0">
                          <a:ln>
                            <a:noFill/>
                          </a:ln>
                          <a:solidFill>
                            <a:schemeClr val="tx1"/>
                          </a:solidFill>
                          <a:effectLst/>
                          <a:latin typeface="Arial" charset="0"/>
                          <a:ea typeface="ＭＳ Ｐゴシック" charset="0"/>
                        </a:rPr>
                        <a:t>T</a:t>
                      </a:r>
                    </a:p>
                  </a:txBody>
                  <a:tcPr marT="45677" marB="4567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2000" b="0" i="0" u="none" strike="noStrike" cap="none" normalizeH="0" baseline="0" dirty="0">
                          <a:ln>
                            <a:noFill/>
                          </a:ln>
                          <a:solidFill>
                            <a:schemeClr val="tx1"/>
                          </a:solidFill>
                          <a:effectLst/>
                          <a:latin typeface="Arial" charset="0"/>
                          <a:ea typeface="ＭＳ Ｐゴシック" charset="0"/>
                        </a:rPr>
                        <a:t>1.8</a:t>
                      </a:r>
                    </a:p>
                  </a:txBody>
                  <a:tcPr marT="45677" marB="456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2000" b="0" i="0" u="none" strike="noStrike" cap="none" normalizeH="0" baseline="0" dirty="0">
                          <a:ln>
                            <a:noFill/>
                          </a:ln>
                          <a:solidFill>
                            <a:schemeClr val="tx1"/>
                          </a:solidFill>
                          <a:effectLst/>
                          <a:latin typeface="Arial" charset="0"/>
                          <a:ea typeface="ＭＳ Ｐゴシック" charset="0"/>
                        </a:rPr>
                        <a:t>70 C</a:t>
                      </a:r>
                    </a:p>
                  </a:txBody>
                  <a:tcPr marT="45677" marB="4567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6081">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2000" b="0" i="0" u="none" strike="noStrike" cap="none" normalizeH="0" baseline="0" dirty="0">
                          <a:ln>
                            <a:noFill/>
                          </a:ln>
                          <a:solidFill>
                            <a:schemeClr val="tx1"/>
                          </a:solidFill>
                          <a:effectLst/>
                          <a:latin typeface="Arial" charset="0"/>
                          <a:ea typeface="ＭＳ Ｐゴシック" charset="0"/>
                        </a:rPr>
                        <a:t>S</a:t>
                      </a:r>
                    </a:p>
                  </a:txBody>
                  <a:tcPr marT="45677" marB="4567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2000" b="0" i="0" u="none" strike="noStrike" cap="none" normalizeH="0" baseline="0" dirty="0">
                          <a:ln>
                            <a:noFill/>
                          </a:ln>
                          <a:solidFill>
                            <a:srgbClr val="0000FF"/>
                          </a:solidFill>
                          <a:effectLst/>
                          <a:latin typeface="Arial" charset="0"/>
                          <a:ea typeface="ＭＳ Ｐゴシック" charset="0"/>
                        </a:rPr>
                        <a:t>1.62</a:t>
                      </a:r>
                    </a:p>
                  </a:txBody>
                  <a:tcPr marT="45677" marB="456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2000" b="0" i="0" u="none" strike="noStrike" cap="none" normalizeH="0" baseline="0" dirty="0">
                          <a:ln>
                            <a:noFill/>
                          </a:ln>
                          <a:solidFill>
                            <a:srgbClr val="0000FF"/>
                          </a:solidFill>
                          <a:effectLst/>
                          <a:latin typeface="Arial" charset="0"/>
                          <a:ea typeface="ＭＳ Ｐゴシック" charset="0"/>
                        </a:rPr>
                        <a:t>125 C</a:t>
                      </a:r>
                    </a:p>
                  </a:txBody>
                  <a:tcPr marT="45677" marB="4567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pSp>
        <p:nvGrpSpPr>
          <p:cNvPr id="739406" name="Group 78">
            <a:extLst>
              <a:ext uri="{FF2B5EF4-FFF2-40B4-BE49-F238E27FC236}">
                <a16:creationId xmlns:a16="http://schemas.microsoft.com/office/drawing/2014/main" id="{D6DEB43D-0164-9740-856C-D3F9A3CD5898}"/>
              </a:ext>
            </a:extLst>
          </p:cNvPr>
          <p:cNvGrpSpPr>
            <a:grpSpLocks/>
          </p:cNvGrpSpPr>
          <p:nvPr/>
        </p:nvGrpSpPr>
        <p:grpSpPr bwMode="auto">
          <a:xfrm>
            <a:off x="4667984" y="3979483"/>
            <a:ext cx="1051560" cy="335109"/>
            <a:chOff x="768" y="3120"/>
            <a:chExt cx="816" cy="192"/>
          </a:xfrm>
        </p:grpSpPr>
        <p:sp>
          <p:nvSpPr>
            <p:cNvPr id="76835" name="Rectangle 79">
              <a:extLst>
                <a:ext uri="{FF2B5EF4-FFF2-40B4-BE49-F238E27FC236}">
                  <a16:creationId xmlns:a16="http://schemas.microsoft.com/office/drawing/2014/main" id="{28671AAA-49E2-314B-912A-E6B964D609EA}"/>
                </a:ext>
              </a:extLst>
            </p:cNvPr>
            <p:cNvSpPr>
              <a:spLocks noChangeArrowheads="1"/>
            </p:cNvSpPr>
            <p:nvPr/>
          </p:nvSpPr>
          <p:spPr bwMode="auto">
            <a:xfrm>
              <a:off x="768" y="3120"/>
              <a:ext cx="816" cy="19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baseline="-25000">
                  <a:solidFill>
                    <a:schemeClr val="tx1"/>
                  </a:solidFill>
                  <a:latin typeface="Times New Roman" panose="02020603050405020304" pitchFamily="18" charset="0"/>
                  <a:ea typeface="ＭＳ Ｐゴシック" panose="020B0600070205080204" pitchFamily="34" charset="-128"/>
                </a:defRPr>
              </a:lvl1pPr>
              <a:lvl2pPr marL="742950" indent="-285750">
                <a:defRPr sz="2400" baseline="-25000">
                  <a:solidFill>
                    <a:schemeClr val="tx1"/>
                  </a:solidFill>
                  <a:latin typeface="Times New Roman" panose="02020603050405020304" pitchFamily="18" charset="0"/>
                  <a:ea typeface="ＭＳ Ｐゴシック" panose="020B0600070205080204" pitchFamily="34" charset="-128"/>
                </a:defRPr>
              </a:lvl2pPr>
              <a:lvl3pPr marL="1143000" indent="-228600">
                <a:defRPr sz="2400" baseline="-25000">
                  <a:solidFill>
                    <a:schemeClr val="tx1"/>
                  </a:solidFill>
                  <a:latin typeface="Times New Roman" panose="02020603050405020304" pitchFamily="18" charset="0"/>
                  <a:ea typeface="ＭＳ Ｐゴシック" panose="020B0600070205080204" pitchFamily="34" charset="-128"/>
                </a:defRPr>
              </a:lvl3pPr>
              <a:lvl4pPr marL="1600200" indent="-228600">
                <a:defRPr sz="2400" baseline="-25000">
                  <a:solidFill>
                    <a:schemeClr val="tx1"/>
                  </a:solidFill>
                  <a:latin typeface="Times New Roman" panose="02020603050405020304" pitchFamily="18" charset="0"/>
                  <a:ea typeface="ＭＳ Ｐゴシック" panose="020B0600070205080204" pitchFamily="34" charset="-128"/>
                </a:defRPr>
              </a:lvl4pPr>
              <a:lvl5pPr marL="2057400" indent="-228600">
                <a:defRPr sz="2400" baseline="-25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dirty="0"/>
            </a:p>
          </p:txBody>
        </p:sp>
        <p:sp>
          <p:nvSpPr>
            <p:cNvPr id="76836" name="Line 80">
              <a:extLst>
                <a:ext uri="{FF2B5EF4-FFF2-40B4-BE49-F238E27FC236}">
                  <a16:creationId xmlns:a16="http://schemas.microsoft.com/office/drawing/2014/main" id="{3006A95B-C555-3944-9BE8-E5070A81D7B6}"/>
                </a:ext>
              </a:extLst>
            </p:cNvPr>
            <p:cNvSpPr>
              <a:spLocks noChangeShapeType="1"/>
            </p:cNvSpPr>
            <p:nvPr/>
          </p:nvSpPr>
          <p:spPr bwMode="auto">
            <a:xfrm>
              <a:off x="768" y="3312"/>
              <a:ext cx="7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p>
          </p:txBody>
        </p:sp>
      </p:grpSp>
      <p:grpSp>
        <p:nvGrpSpPr>
          <p:cNvPr id="739409" name="Group 81">
            <a:extLst>
              <a:ext uri="{FF2B5EF4-FFF2-40B4-BE49-F238E27FC236}">
                <a16:creationId xmlns:a16="http://schemas.microsoft.com/office/drawing/2014/main" id="{39CC55F7-842C-B848-AF4D-676813B1B023}"/>
              </a:ext>
            </a:extLst>
          </p:cNvPr>
          <p:cNvGrpSpPr>
            <a:grpSpLocks/>
          </p:cNvGrpSpPr>
          <p:nvPr/>
        </p:nvGrpSpPr>
        <p:grpSpPr bwMode="auto">
          <a:xfrm>
            <a:off x="6696808" y="3994638"/>
            <a:ext cx="1051560" cy="304800"/>
            <a:chOff x="768" y="3120"/>
            <a:chExt cx="816" cy="192"/>
          </a:xfrm>
        </p:grpSpPr>
        <p:sp>
          <p:nvSpPr>
            <p:cNvPr id="76833" name="Rectangle 82">
              <a:extLst>
                <a:ext uri="{FF2B5EF4-FFF2-40B4-BE49-F238E27FC236}">
                  <a16:creationId xmlns:a16="http://schemas.microsoft.com/office/drawing/2014/main" id="{DB1167AD-6159-7B4A-ADFA-198EDB783B51}"/>
                </a:ext>
              </a:extLst>
            </p:cNvPr>
            <p:cNvSpPr>
              <a:spLocks noChangeArrowheads="1"/>
            </p:cNvSpPr>
            <p:nvPr/>
          </p:nvSpPr>
          <p:spPr bwMode="auto">
            <a:xfrm>
              <a:off x="768" y="3120"/>
              <a:ext cx="816" cy="19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baseline="-25000">
                  <a:solidFill>
                    <a:schemeClr val="tx1"/>
                  </a:solidFill>
                  <a:latin typeface="Times New Roman" panose="02020603050405020304" pitchFamily="18" charset="0"/>
                  <a:ea typeface="ＭＳ Ｐゴシック" panose="020B0600070205080204" pitchFamily="34" charset="-128"/>
                </a:defRPr>
              </a:lvl1pPr>
              <a:lvl2pPr marL="742950" indent="-285750">
                <a:defRPr sz="2400" baseline="-25000">
                  <a:solidFill>
                    <a:schemeClr val="tx1"/>
                  </a:solidFill>
                  <a:latin typeface="Times New Roman" panose="02020603050405020304" pitchFamily="18" charset="0"/>
                  <a:ea typeface="ＭＳ Ｐゴシック" panose="020B0600070205080204" pitchFamily="34" charset="-128"/>
                </a:defRPr>
              </a:lvl2pPr>
              <a:lvl3pPr marL="1143000" indent="-228600">
                <a:defRPr sz="2400" baseline="-25000">
                  <a:solidFill>
                    <a:schemeClr val="tx1"/>
                  </a:solidFill>
                  <a:latin typeface="Times New Roman" panose="02020603050405020304" pitchFamily="18" charset="0"/>
                  <a:ea typeface="ＭＳ Ｐゴシック" panose="020B0600070205080204" pitchFamily="34" charset="-128"/>
                </a:defRPr>
              </a:lvl3pPr>
              <a:lvl4pPr marL="1600200" indent="-228600">
                <a:defRPr sz="2400" baseline="-25000">
                  <a:solidFill>
                    <a:schemeClr val="tx1"/>
                  </a:solidFill>
                  <a:latin typeface="Times New Roman" panose="02020603050405020304" pitchFamily="18" charset="0"/>
                  <a:ea typeface="ＭＳ Ｐゴシック" panose="020B0600070205080204" pitchFamily="34" charset="-128"/>
                </a:defRPr>
              </a:lvl4pPr>
              <a:lvl5pPr marL="2057400" indent="-228600">
                <a:defRPr sz="2400" baseline="-25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dirty="0"/>
            </a:p>
          </p:txBody>
        </p:sp>
        <p:sp>
          <p:nvSpPr>
            <p:cNvPr id="76834" name="Line 83">
              <a:extLst>
                <a:ext uri="{FF2B5EF4-FFF2-40B4-BE49-F238E27FC236}">
                  <a16:creationId xmlns:a16="http://schemas.microsoft.com/office/drawing/2014/main" id="{0630A719-53C6-444F-A535-1BA00AE532B3}"/>
                </a:ext>
              </a:extLst>
            </p:cNvPr>
            <p:cNvSpPr>
              <a:spLocks noChangeShapeType="1"/>
            </p:cNvSpPr>
            <p:nvPr/>
          </p:nvSpPr>
          <p:spPr bwMode="auto">
            <a:xfrm>
              <a:off x="768" y="3312"/>
              <a:ext cx="7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p>
          </p:txBody>
        </p:sp>
      </p:grpSp>
      <p:sp>
        <p:nvSpPr>
          <p:cNvPr id="739413" name="Rectangle 85">
            <a:extLst>
              <a:ext uri="{FF2B5EF4-FFF2-40B4-BE49-F238E27FC236}">
                <a16:creationId xmlns:a16="http://schemas.microsoft.com/office/drawing/2014/main" id="{A1A0FD9F-0EF9-EF49-A1E8-4DD3AA0B5F07}"/>
              </a:ext>
            </a:extLst>
          </p:cNvPr>
          <p:cNvSpPr>
            <a:spLocks noChangeArrowheads="1"/>
          </p:cNvSpPr>
          <p:nvPr/>
        </p:nvSpPr>
        <p:spPr bwMode="auto">
          <a:xfrm>
            <a:off x="4715608" y="3613638"/>
            <a:ext cx="1143000" cy="304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baseline="-25000">
                <a:solidFill>
                  <a:schemeClr val="tx1"/>
                </a:solidFill>
                <a:latin typeface="Times New Roman" panose="02020603050405020304" pitchFamily="18" charset="0"/>
                <a:ea typeface="ＭＳ Ｐゴシック" panose="020B0600070205080204" pitchFamily="34" charset="-128"/>
              </a:defRPr>
            </a:lvl1pPr>
            <a:lvl2pPr marL="742950" indent="-285750">
              <a:defRPr sz="2400" baseline="-25000">
                <a:solidFill>
                  <a:schemeClr val="tx1"/>
                </a:solidFill>
                <a:latin typeface="Times New Roman" panose="02020603050405020304" pitchFamily="18" charset="0"/>
                <a:ea typeface="ＭＳ Ｐゴシック" panose="020B0600070205080204" pitchFamily="34" charset="-128"/>
              </a:defRPr>
            </a:lvl2pPr>
            <a:lvl3pPr marL="1143000" indent="-228600">
              <a:defRPr sz="2400" baseline="-25000">
                <a:solidFill>
                  <a:schemeClr val="tx1"/>
                </a:solidFill>
                <a:latin typeface="Times New Roman" panose="02020603050405020304" pitchFamily="18" charset="0"/>
                <a:ea typeface="ＭＳ Ｐゴシック" panose="020B0600070205080204" pitchFamily="34" charset="-128"/>
              </a:defRPr>
            </a:lvl3pPr>
            <a:lvl4pPr marL="1600200" indent="-228600">
              <a:defRPr sz="2400" baseline="-25000">
                <a:solidFill>
                  <a:schemeClr val="tx1"/>
                </a:solidFill>
                <a:latin typeface="Times New Roman" panose="02020603050405020304" pitchFamily="18" charset="0"/>
                <a:ea typeface="ＭＳ Ｐゴシック" panose="020B0600070205080204" pitchFamily="34" charset="-128"/>
              </a:defRPr>
            </a:lvl4pPr>
            <a:lvl5pPr marL="2057400" indent="-228600">
              <a:defRPr sz="2400" baseline="-25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dirty="0"/>
          </a:p>
        </p:txBody>
      </p:sp>
      <p:sp>
        <p:nvSpPr>
          <p:cNvPr id="739415" name="Rectangle 87">
            <a:extLst>
              <a:ext uri="{FF2B5EF4-FFF2-40B4-BE49-F238E27FC236}">
                <a16:creationId xmlns:a16="http://schemas.microsoft.com/office/drawing/2014/main" id="{D3521B43-97FB-B743-95C8-C6FA2D3C6336}"/>
              </a:ext>
            </a:extLst>
          </p:cNvPr>
          <p:cNvSpPr>
            <a:spLocks noChangeArrowheads="1"/>
          </p:cNvSpPr>
          <p:nvPr/>
        </p:nvSpPr>
        <p:spPr bwMode="auto">
          <a:xfrm>
            <a:off x="4639408" y="4375638"/>
            <a:ext cx="1143000" cy="304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baseline="-25000">
                <a:solidFill>
                  <a:schemeClr val="tx1"/>
                </a:solidFill>
                <a:latin typeface="Times New Roman" panose="02020603050405020304" pitchFamily="18" charset="0"/>
                <a:ea typeface="ＭＳ Ｐゴシック" panose="020B0600070205080204" pitchFamily="34" charset="-128"/>
              </a:defRPr>
            </a:lvl1pPr>
            <a:lvl2pPr marL="742950" indent="-285750">
              <a:defRPr sz="2400" baseline="-25000">
                <a:solidFill>
                  <a:schemeClr val="tx1"/>
                </a:solidFill>
                <a:latin typeface="Times New Roman" panose="02020603050405020304" pitchFamily="18" charset="0"/>
                <a:ea typeface="ＭＳ Ｐゴシック" panose="020B0600070205080204" pitchFamily="34" charset="-128"/>
              </a:defRPr>
            </a:lvl2pPr>
            <a:lvl3pPr marL="1143000" indent="-228600">
              <a:defRPr sz="2400" baseline="-25000">
                <a:solidFill>
                  <a:schemeClr val="tx1"/>
                </a:solidFill>
                <a:latin typeface="Times New Roman" panose="02020603050405020304" pitchFamily="18" charset="0"/>
                <a:ea typeface="ＭＳ Ｐゴシック" panose="020B0600070205080204" pitchFamily="34" charset="-128"/>
              </a:defRPr>
            </a:lvl3pPr>
            <a:lvl4pPr marL="1600200" indent="-228600">
              <a:defRPr sz="2400" baseline="-25000">
                <a:solidFill>
                  <a:schemeClr val="tx1"/>
                </a:solidFill>
                <a:latin typeface="Times New Roman" panose="02020603050405020304" pitchFamily="18" charset="0"/>
                <a:ea typeface="ＭＳ Ｐゴシック" panose="020B0600070205080204" pitchFamily="34" charset="-128"/>
              </a:defRPr>
            </a:lvl4pPr>
            <a:lvl5pPr marL="2057400" indent="-228600">
              <a:defRPr sz="2400" baseline="-25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dirty="0"/>
          </a:p>
        </p:txBody>
      </p:sp>
      <p:sp>
        <p:nvSpPr>
          <p:cNvPr id="739416" name="Rectangle 88">
            <a:extLst>
              <a:ext uri="{FF2B5EF4-FFF2-40B4-BE49-F238E27FC236}">
                <a16:creationId xmlns:a16="http://schemas.microsoft.com/office/drawing/2014/main" id="{448FDF3F-6C45-2742-B91D-EF070FAB170F}"/>
              </a:ext>
            </a:extLst>
          </p:cNvPr>
          <p:cNvSpPr>
            <a:spLocks noChangeArrowheads="1"/>
          </p:cNvSpPr>
          <p:nvPr/>
        </p:nvSpPr>
        <p:spPr bwMode="auto">
          <a:xfrm>
            <a:off x="6696808" y="3613638"/>
            <a:ext cx="1143000" cy="304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baseline="-25000">
                <a:solidFill>
                  <a:schemeClr val="tx1"/>
                </a:solidFill>
                <a:latin typeface="Times New Roman" panose="02020603050405020304" pitchFamily="18" charset="0"/>
                <a:ea typeface="ＭＳ Ｐゴシック" panose="020B0600070205080204" pitchFamily="34" charset="-128"/>
              </a:defRPr>
            </a:lvl1pPr>
            <a:lvl2pPr marL="742950" indent="-285750">
              <a:defRPr sz="2400" baseline="-25000">
                <a:solidFill>
                  <a:schemeClr val="tx1"/>
                </a:solidFill>
                <a:latin typeface="Times New Roman" panose="02020603050405020304" pitchFamily="18" charset="0"/>
                <a:ea typeface="ＭＳ Ｐゴシック" panose="020B0600070205080204" pitchFamily="34" charset="-128"/>
              </a:defRPr>
            </a:lvl2pPr>
            <a:lvl3pPr marL="1143000" indent="-228600">
              <a:defRPr sz="2400" baseline="-25000">
                <a:solidFill>
                  <a:schemeClr val="tx1"/>
                </a:solidFill>
                <a:latin typeface="Times New Roman" panose="02020603050405020304" pitchFamily="18" charset="0"/>
                <a:ea typeface="ＭＳ Ｐゴシック" panose="020B0600070205080204" pitchFamily="34" charset="-128"/>
              </a:defRPr>
            </a:lvl3pPr>
            <a:lvl4pPr marL="1600200" indent="-228600">
              <a:defRPr sz="2400" baseline="-25000">
                <a:solidFill>
                  <a:schemeClr val="tx1"/>
                </a:solidFill>
                <a:latin typeface="Times New Roman" panose="02020603050405020304" pitchFamily="18" charset="0"/>
                <a:ea typeface="ＭＳ Ｐゴシック" panose="020B0600070205080204" pitchFamily="34" charset="-128"/>
              </a:defRPr>
            </a:lvl4pPr>
            <a:lvl5pPr marL="2057400" indent="-228600">
              <a:defRPr sz="2400" baseline="-25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dirty="0"/>
          </a:p>
        </p:txBody>
      </p:sp>
      <p:sp>
        <p:nvSpPr>
          <p:cNvPr id="739417" name="Rectangle 89">
            <a:extLst>
              <a:ext uri="{FF2B5EF4-FFF2-40B4-BE49-F238E27FC236}">
                <a16:creationId xmlns:a16="http://schemas.microsoft.com/office/drawing/2014/main" id="{6DB8D209-3E81-0A45-978A-60E5B0EC11D3}"/>
              </a:ext>
            </a:extLst>
          </p:cNvPr>
          <p:cNvSpPr>
            <a:spLocks noChangeArrowheads="1"/>
          </p:cNvSpPr>
          <p:nvPr/>
        </p:nvSpPr>
        <p:spPr bwMode="auto">
          <a:xfrm>
            <a:off x="6696808" y="4375638"/>
            <a:ext cx="1143000" cy="304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baseline="-25000">
                <a:solidFill>
                  <a:schemeClr val="tx1"/>
                </a:solidFill>
                <a:latin typeface="Times New Roman" panose="02020603050405020304" pitchFamily="18" charset="0"/>
                <a:ea typeface="ＭＳ Ｐゴシック" panose="020B0600070205080204" pitchFamily="34" charset="-128"/>
              </a:defRPr>
            </a:lvl1pPr>
            <a:lvl2pPr marL="742950" indent="-285750">
              <a:defRPr sz="2400" baseline="-25000">
                <a:solidFill>
                  <a:schemeClr val="tx1"/>
                </a:solidFill>
                <a:latin typeface="Times New Roman" panose="02020603050405020304" pitchFamily="18" charset="0"/>
                <a:ea typeface="ＭＳ Ｐゴシック" panose="020B0600070205080204" pitchFamily="34" charset="-128"/>
              </a:defRPr>
            </a:lvl2pPr>
            <a:lvl3pPr marL="1143000" indent="-228600">
              <a:defRPr sz="2400" baseline="-25000">
                <a:solidFill>
                  <a:schemeClr val="tx1"/>
                </a:solidFill>
                <a:latin typeface="Times New Roman" panose="02020603050405020304" pitchFamily="18" charset="0"/>
                <a:ea typeface="ＭＳ Ｐゴシック" panose="020B0600070205080204" pitchFamily="34" charset="-128"/>
              </a:defRPr>
            </a:lvl3pPr>
            <a:lvl4pPr marL="1600200" indent="-228600">
              <a:defRPr sz="2400" baseline="-25000">
                <a:solidFill>
                  <a:schemeClr val="tx1"/>
                </a:solidFill>
                <a:latin typeface="Times New Roman" panose="02020603050405020304" pitchFamily="18" charset="0"/>
                <a:ea typeface="ＭＳ Ｐゴシック" panose="020B0600070205080204" pitchFamily="34" charset="-128"/>
              </a:defRPr>
            </a:lvl4pPr>
            <a:lvl5pPr marL="2057400" indent="-228600">
              <a:defRPr sz="2400" baseline="-25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dirty="0"/>
          </a:p>
        </p:txBody>
      </p:sp>
    </p:spTree>
    <p:extLst>
      <p:ext uri="{BB962C8B-B14F-4D97-AF65-F5344CB8AC3E}">
        <p14:creationId xmlns:p14="http://schemas.microsoft.com/office/powerpoint/2010/main" val="2986693750"/>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xit" presetSubtype="10" fill="hold" nodeType="clickEffect">
                                  <p:stCondLst>
                                    <p:cond delay="0"/>
                                  </p:stCondLst>
                                  <p:childTnLst>
                                    <p:animEffect transition="out" filter="checkerboard(across)">
                                      <p:cBhvr>
                                        <p:cTn id="6" dur="500"/>
                                        <p:tgtEl>
                                          <p:spTgt spid="739406"/>
                                        </p:tgtEl>
                                      </p:cBhvr>
                                    </p:animEffect>
                                    <p:set>
                                      <p:cBhvr>
                                        <p:cTn id="7" dur="1" fill="hold">
                                          <p:stCondLst>
                                            <p:cond delay="499"/>
                                          </p:stCondLst>
                                        </p:cTn>
                                        <p:tgtEl>
                                          <p:spTgt spid="739406"/>
                                        </p:tgtEl>
                                        <p:attrNameLst>
                                          <p:attrName>style.visibility</p:attrName>
                                        </p:attrNameLst>
                                      </p:cBhvr>
                                      <p:to>
                                        <p:strVal val="hidden"/>
                                      </p:to>
                                    </p:se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xit" presetSubtype="10" fill="hold" nodeType="clickEffect">
                                  <p:stCondLst>
                                    <p:cond delay="0"/>
                                  </p:stCondLst>
                                  <p:childTnLst>
                                    <p:animEffect transition="out" filter="checkerboard(across)">
                                      <p:cBhvr>
                                        <p:cTn id="11" dur="500"/>
                                        <p:tgtEl>
                                          <p:spTgt spid="739409"/>
                                        </p:tgtEl>
                                      </p:cBhvr>
                                    </p:animEffect>
                                    <p:set>
                                      <p:cBhvr>
                                        <p:cTn id="12" dur="1" fill="hold">
                                          <p:stCondLst>
                                            <p:cond delay="499"/>
                                          </p:stCondLst>
                                        </p:cTn>
                                        <p:tgtEl>
                                          <p:spTgt spid="739409"/>
                                        </p:tgtEl>
                                        <p:attrNameLst>
                                          <p:attrName>style.visibility</p:attrName>
                                        </p:attrNameLst>
                                      </p:cBhvr>
                                      <p:to>
                                        <p:strVal val="hidden"/>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xit" presetSubtype="10" fill="hold" grpId="0" nodeType="clickEffect">
                                  <p:stCondLst>
                                    <p:cond delay="0"/>
                                  </p:stCondLst>
                                  <p:childTnLst>
                                    <p:animEffect transition="out" filter="checkerboard(across)">
                                      <p:cBhvr>
                                        <p:cTn id="16" dur="500"/>
                                        <p:tgtEl>
                                          <p:spTgt spid="739417"/>
                                        </p:tgtEl>
                                      </p:cBhvr>
                                    </p:animEffect>
                                    <p:set>
                                      <p:cBhvr>
                                        <p:cTn id="17" dur="1" fill="hold">
                                          <p:stCondLst>
                                            <p:cond delay="499"/>
                                          </p:stCondLst>
                                        </p:cTn>
                                        <p:tgtEl>
                                          <p:spTgt spid="739417"/>
                                        </p:tgtEl>
                                        <p:attrNameLst>
                                          <p:attrName>style.visibility</p:attrName>
                                        </p:attrNameLst>
                                      </p:cBhvr>
                                      <p:to>
                                        <p:strVal val="hidden"/>
                                      </p:to>
                                    </p:set>
                                  </p:childTnLst>
                                </p:cTn>
                              </p:par>
                              <p:par>
                                <p:cTn id="18" presetID="5" presetClass="exit" presetSubtype="10" fill="hold" grpId="0" nodeType="withEffect">
                                  <p:stCondLst>
                                    <p:cond delay="0"/>
                                  </p:stCondLst>
                                  <p:childTnLst>
                                    <p:animEffect transition="out" filter="checkerboard(across)">
                                      <p:cBhvr>
                                        <p:cTn id="19" dur="500"/>
                                        <p:tgtEl>
                                          <p:spTgt spid="739416"/>
                                        </p:tgtEl>
                                      </p:cBhvr>
                                    </p:animEffect>
                                    <p:set>
                                      <p:cBhvr>
                                        <p:cTn id="20" dur="1" fill="hold">
                                          <p:stCondLst>
                                            <p:cond delay="499"/>
                                          </p:stCondLst>
                                        </p:cTn>
                                        <p:tgtEl>
                                          <p:spTgt spid="739416"/>
                                        </p:tgtEl>
                                        <p:attrNameLst>
                                          <p:attrName>style.visibility</p:attrName>
                                        </p:attrNameLst>
                                      </p:cBhvr>
                                      <p:to>
                                        <p:strVal val="hidden"/>
                                      </p:to>
                                    </p:set>
                                  </p:childTnLst>
                                </p:cTn>
                              </p:par>
                              <p:par>
                                <p:cTn id="21" presetID="5" presetClass="exit" presetSubtype="10" fill="hold" grpId="0" nodeType="withEffect">
                                  <p:stCondLst>
                                    <p:cond delay="0"/>
                                  </p:stCondLst>
                                  <p:childTnLst>
                                    <p:animEffect transition="out" filter="checkerboard(across)">
                                      <p:cBhvr>
                                        <p:cTn id="22" dur="500"/>
                                        <p:tgtEl>
                                          <p:spTgt spid="739413"/>
                                        </p:tgtEl>
                                      </p:cBhvr>
                                    </p:animEffect>
                                    <p:set>
                                      <p:cBhvr>
                                        <p:cTn id="23" dur="1" fill="hold">
                                          <p:stCondLst>
                                            <p:cond delay="499"/>
                                          </p:stCondLst>
                                        </p:cTn>
                                        <p:tgtEl>
                                          <p:spTgt spid="739413"/>
                                        </p:tgtEl>
                                        <p:attrNameLst>
                                          <p:attrName>style.visibility</p:attrName>
                                        </p:attrNameLst>
                                      </p:cBhvr>
                                      <p:to>
                                        <p:strVal val="hidden"/>
                                      </p:to>
                                    </p:set>
                                  </p:childTnLst>
                                </p:cTn>
                              </p:par>
                              <p:par>
                                <p:cTn id="24" presetID="5" presetClass="exit" presetSubtype="10" fill="hold" grpId="0" nodeType="withEffect">
                                  <p:stCondLst>
                                    <p:cond delay="0"/>
                                  </p:stCondLst>
                                  <p:childTnLst>
                                    <p:animEffect transition="out" filter="checkerboard(across)">
                                      <p:cBhvr>
                                        <p:cTn id="25" dur="500"/>
                                        <p:tgtEl>
                                          <p:spTgt spid="739415"/>
                                        </p:tgtEl>
                                      </p:cBhvr>
                                    </p:animEffect>
                                    <p:set>
                                      <p:cBhvr>
                                        <p:cTn id="26" dur="1" fill="hold">
                                          <p:stCondLst>
                                            <p:cond delay="499"/>
                                          </p:stCondLst>
                                        </p:cTn>
                                        <p:tgtEl>
                                          <p:spTgt spid="7394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9413" grpId="0" animBg="1"/>
      <p:bldP spid="739415" grpId="0" animBg="1"/>
      <p:bldP spid="739416" grpId="0" animBg="1"/>
      <p:bldP spid="739417"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0355" name="Rectangle 3">
            <a:extLst>
              <a:ext uri="{FF2B5EF4-FFF2-40B4-BE49-F238E27FC236}">
                <a16:creationId xmlns:a16="http://schemas.microsoft.com/office/drawing/2014/main" id="{8C717643-6851-574C-B74E-3442DFCACFDF}"/>
              </a:ext>
            </a:extLst>
          </p:cNvPr>
          <p:cNvSpPr>
            <a:spLocks noGrp="1" noChangeArrowheads="1"/>
          </p:cNvSpPr>
          <p:nvPr>
            <p:ph idx="1"/>
          </p:nvPr>
        </p:nvSpPr>
        <p:spPr/>
        <p:txBody>
          <a:bodyPr vert="horz" lIns="0" tIns="0" rIns="0" bIns="0" rtlCol="0" anchor="t">
            <a:noAutofit/>
          </a:bodyPr>
          <a:lstStyle/>
          <a:p>
            <a:pPr>
              <a:defRPr/>
            </a:pPr>
            <a:r>
              <a:rPr lang="en-US" dirty="0">
                <a:cs typeface="+mn-cs"/>
              </a:rPr>
              <a:t>Process corners describe worst case variations</a:t>
            </a:r>
          </a:p>
          <a:p>
            <a:pPr marL="581025" lvl="1" indent="-166370" eaLnBrk="1" hangingPunct="1">
              <a:defRPr/>
            </a:pPr>
            <a:r>
              <a:rPr lang="en-US" dirty="0"/>
              <a:t>If a design works in all corners, it will probably work for any variation.</a:t>
            </a:r>
            <a:endParaRPr lang="en-US" dirty="0">
              <a:cs typeface="Calibri"/>
            </a:endParaRPr>
          </a:p>
          <a:p>
            <a:pPr>
              <a:defRPr/>
            </a:pPr>
            <a:r>
              <a:rPr lang="en-US" dirty="0">
                <a:ea typeface="ＭＳ Ｐゴシック"/>
                <a:cs typeface="+mn-cs"/>
              </a:rPr>
              <a:t>Describe corner with four letters (T, F, S)</a:t>
            </a:r>
            <a:endParaRPr lang="en-US" dirty="0">
              <a:ea typeface="ＭＳ Ｐゴシック"/>
              <a:cs typeface="Calibri"/>
            </a:endParaRPr>
          </a:p>
          <a:p>
            <a:pPr marL="581025" lvl="1" indent="-166370" eaLnBrk="1" hangingPunct="1">
              <a:defRPr/>
            </a:pPr>
            <a:r>
              <a:rPr lang="en-US" dirty="0"/>
              <a:t>nMOS speed</a:t>
            </a:r>
            <a:endParaRPr lang="en-US" dirty="0">
              <a:cs typeface="Calibri"/>
            </a:endParaRPr>
          </a:p>
          <a:p>
            <a:pPr marL="581025" lvl="1" indent="-166370" eaLnBrk="1" hangingPunct="1">
              <a:defRPr/>
            </a:pPr>
            <a:r>
              <a:rPr lang="en-US" dirty="0"/>
              <a:t>pMOS speed</a:t>
            </a:r>
            <a:endParaRPr lang="en-US" dirty="0">
              <a:cs typeface="Calibri"/>
            </a:endParaRPr>
          </a:p>
          <a:p>
            <a:pPr marL="581025" lvl="1" indent="-166370" eaLnBrk="1" hangingPunct="1">
              <a:defRPr/>
            </a:pPr>
            <a:r>
              <a:rPr lang="en-US" dirty="0"/>
              <a:t>Voltage</a:t>
            </a:r>
            <a:endParaRPr lang="en-US" dirty="0">
              <a:cs typeface="Calibri"/>
            </a:endParaRPr>
          </a:p>
          <a:p>
            <a:pPr marL="581025" lvl="1" indent="-166370" eaLnBrk="1" hangingPunct="1">
              <a:defRPr/>
            </a:pPr>
            <a:r>
              <a:rPr lang="en-US" dirty="0"/>
              <a:t>Temperature</a:t>
            </a:r>
            <a:endParaRPr lang="en-US" dirty="0">
              <a:cs typeface="Calibri"/>
            </a:endParaRPr>
          </a:p>
        </p:txBody>
      </p:sp>
      <p:sp>
        <p:nvSpPr>
          <p:cNvPr id="740354" name="Rectangle 2">
            <a:extLst>
              <a:ext uri="{FF2B5EF4-FFF2-40B4-BE49-F238E27FC236}">
                <a16:creationId xmlns:a16="http://schemas.microsoft.com/office/drawing/2014/main" id="{D4433621-5CA6-CD46-8B29-1074C2EBF4D8}"/>
              </a:ext>
            </a:extLst>
          </p:cNvPr>
          <p:cNvSpPr>
            <a:spLocks noGrp="1" noChangeArrowheads="1"/>
          </p:cNvSpPr>
          <p:nvPr>
            <p:ph type="title"/>
          </p:nvPr>
        </p:nvSpPr>
        <p:spPr/>
        <p:txBody>
          <a:bodyPr/>
          <a:lstStyle/>
          <a:p>
            <a:pPr eaLnBrk="1" hangingPunct="1">
              <a:defRPr/>
            </a:pPr>
            <a:r>
              <a:rPr lang="en-US" dirty="0">
                <a:cs typeface="+mj-cs"/>
              </a:rPr>
              <a:t>Process Corners</a:t>
            </a:r>
          </a:p>
        </p:txBody>
      </p:sp>
      <p:graphicFrame>
        <p:nvGraphicFramePr>
          <p:cNvPr id="4" name="Object 4">
            <a:extLst>
              <a:ext uri="{FF2B5EF4-FFF2-40B4-BE49-F238E27FC236}">
                <a16:creationId xmlns:a16="http://schemas.microsoft.com/office/drawing/2014/main" id="{A5EC2A75-9F61-40DD-A880-FFDC51E8D89C}"/>
              </a:ext>
            </a:extLst>
          </p:cNvPr>
          <p:cNvGraphicFramePr>
            <a:graphicFrameLocks noChangeAspect="1"/>
          </p:cNvGraphicFramePr>
          <p:nvPr/>
        </p:nvGraphicFramePr>
        <p:xfrm>
          <a:off x="7391401" y="2667000"/>
          <a:ext cx="2563813" cy="2590800"/>
        </p:xfrm>
        <a:graphic>
          <a:graphicData uri="http://schemas.openxmlformats.org/presentationml/2006/ole">
            <mc:AlternateContent xmlns:mc="http://schemas.openxmlformats.org/markup-compatibility/2006">
              <mc:Choice xmlns:v="urn:schemas-microsoft-com:vml" Requires="v">
                <p:oleObj name="VISIO" r:id="rId3" imgW="13296900" imgH="13436600" progId="Visio.Drawing.6">
                  <p:embed/>
                </p:oleObj>
              </mc:Choice>
              <mc:Fallback>
                <p:oleObj name="VISIO" r:id="rId3" imgW="13296900" imgH="13436600" progId="Visio.Drawing.6">
                  <p:embed/>
                  <p:pic>
                    <p:nvPicPr>
                      <p:cNvPr id="4" name="Object 4">
                        <a:extLst>
                          <a:ext uri="{FF2B5EF4-FFF2-40B4-BE49-F238E27FC236}">
                            <a16:creationId xmlns:a16="http://schemas.microsoft.com/office/drawing/2014/main" id="{A5EC2A75-9F61-40DD-A880-FFDC51E8D89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91401" y="2667000"/>
                        <a:ext cx="2563813"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Tree>
    <p:extLst>
      <p:ext uri="{BB962C8B-B14F-4D97-AF65-F5344CB8AC3E}">
        <p14:creationId xmlns:p14="http://schemas.microsoft.com/office/powerpoint/2010/main" val="436657830"/>
      </p:ext>
    </p:extLst>
  </p:cSld>
  <p:clrMapOvr>
    <a:masterClrMapping/>
  </p:clrMapOvr>
  <p:transition>
    <p:zoom/>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5475" name="Rectangle 3">
            <a:extLst>
              <a:ext uri="{FF2B5EF4-FFF2-40B4-BE49-F238E27FC236}">
                <a16:creationId xmlns:a16="http://schemas.microsoft.com/office/drawing/2014/main" id="{CEA567CB-9AAC-DA44-AA1A-7589A7C6C320}"/>
              </a:ext>
            </a:extLst>
          </p:cNvPr>
          <p:cNvSpPr>
            <a:spLocks noGrp="1" noChangeArrowheads="1"/>
          </p:cNvSpPr>
          <p:nvPr>
            <p:ph idx="1"/>
          </p:nvPr>
        </p:nvSpPr>
        <p:spPr/>
        <p:txBody>
          <a:bodyPr/>
          <a:lstStyle/>
          <a:p>
            <a:pPr>
              <a:defRPr/>
            </a:pPr>
            <a:r>
              <a:rPr lang="en-US" dirty="0">
                <a:cs typeface="+mn-cs"/>
              </a:rPr>
              <a:t>Some critical simulation corners include</a:t>
            </a:r>
          </a:p>
        </p:txBody>
      </p:sp>
      <p:sp>
        <p:nvSpPr>
          <p:cNvPr id="745474" name="Rectangle 2">
            <a:extLst>
              <a:ext uri="{FF2B5EF4-FFF2-40B4-BE49-F238E27FC236}">
                <a16:creationId xmlns:a16="http://schemas.microsoft.com/office/drawing/2014/main" id="{E0759852-90DC-D440-AB64-1BEFBF61FFC5}"/>
              </a:ext>
            </a:extLst>
          </p:cNvPr>
          <p:cNvSpPr>
            <a:spLocks noGrp="1" noChangeArrowheads="1"/>
          </p:cNvSpPr>
          <p:nvPr>
            <p:ph type="title"/>
          </p:nvPr>
        </p:nvSpPr>
        <p:spPr/>
        <p:txBody>
          <a:bodyPr/>
          <a:lstStyle/>
          <a:p>
            <a:pPr eaLnBrk="1" hangingPunct="1">
              <a:defRPr/>
            </a:pPr>
            <a:r>
              <a:rPr lang="en-US" dirty="0">
                <a:cs typeface="+mj-cs"/>
              </a:rPr>
              <a:t>Important Corners</a:t>
            </a:r>
          </a:p>
        </p:txBody>
      </p:sp>
      <p:graphicFrame>
        <p:nvGraphicFramePr>
          <p:cNvPr id="745530" name="Group 58">
            <a:extLst>
              <a:ext uri="{FF2B5EF4-FFF2-40B4-BE49-F238E27FC236}">
                <a16:creationId xmlns:a16="http://schemas.microsoft.com/office/drawing/2014/main" id="{5819754D-334F-FB4C-B4D3-228381B1C247}"/>
              </a:ext>
            </a:extLst>
          </p:cNvPr>
          <p:cNvGraphicFramePr>
            <a:graphicFrameLocks noGrp="1"/>
          </p:cNvGraphicFramePr>
          <p:nvPr>
            <p:extLst>
              <p:ext uri="{D42A27DB-BD31-4B8C-83A1-F6EECF244321}">
                <p14:modId xmlns:p14="http://schemas.microsoft.com/office/powerpoint/2010/main" val="1326981471"/>
              </p:ext>
            </p:extLst>
          </p:nvPr>
        </p:nvGraphicFramePr>
        <p:xfrm>
          <a:off x="2344615" y="2139462"/>
          <a:ext cx="6781800" cy="2301876"/>
        </p:xfrm>
        <a:graphic>
          <a:graphicData uri="http://schemas.openxmlformats.org/drawingml/2006/table">
            <a:tbl>
              <a:tblPr/>
              <a:tblGrid>
                <a:gridCol w="19050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512763">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2000" b="1" i="0" u="none" strike="noStrike" cap="none" normalizeH="0" baseline="0" dirty="0">
                          <a:ln>
                            <a:noFill/>
                          </a:ln>
                          <a:solidFill>
                            <a:schemeClr val="tx1"/>
                          </a:solidFill>
                          <a:effectLst/>
                          <a:latin typeface="Arial" charset="0"/>
                          <a:ea typeface="ＭＳ Ｐゴシック" charset="0"/>
                        </a:rPr>
                        <a:t>Purpose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2000" b="1" i="0" u="none" strike="noStrike" cap="none" normalizeH="0" baseline="0" dirty="0">
                          <a:ln>
                            <a:noFill/>
                          </a:ln>
                          <a:solidFill>
                            <a:schemeClr val="tx1"/>
                          </a:solidFill>
                          <a:effectLst/>
                          <a:latin typeface="Arial" charset="0"/>
                          <a:ea typeface="ＭＳ Ｐゴシック" charset="0"/>
                        </a:rPr>
                        <a:t>nMOS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2000" b="1" i="0" u="none" strike="noStrike" cap="none" normalizeH="0" baseline="0" dirty="0">
                          <a:ln>
                            <a:noFill/>
                          </a:ln>
                          <a:solidFill>
                            <a:schemeClr val="tx1"/>
                          </a:solidFill>
                          <a:effectLst/>
                          <a:latin typeface="Arial" charset="0"/>
                          <a:ea typeface="ＭＳ Ｐゴシック" charset="0"/>
                        </a:rPr>
                        <a:t>pMOS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2000" b="1" i="0" u="none" strike="noStrike" cap="none" normalizeH="0" baseline="0" dirty="0">
                          <a:ln>
                            <a:noFill/>
                          </a:ln>
                          <a:solidFill>
                            <a:schemeClr val="tx1"/>
                          </a:solidFill>
                          <a:effectLst/>
                          <a:latin typeface="Arial" charset="0"/>
                          <a:ea typeface="ＭＳ Ｐゴシック" charset="0"/>
                        </a:rPr>
                        <a:t>V</a:t>
                      </a:r>
                      <a:r>
                        <a:rPr kumimoji="0" lang="en-US" sz="2000" b="1" i="0" u="none" strike="noStrike" cap="none" normalizeH="0" baseline="-25000" dirty="0">
                          <a:ln>
                            <a:noFill/>
                          </a:ln>
                          <a:solidFill>
                            <a:schemeClr val="tx1"/>
                          </a:solidFill>
                          <a:effectLst/>
                          <a:latin typeface="Arial" charset="0"/>
                          <a:ea typeface="ＭＳ Ｐゴシック" charset="0"/>
                        </a:rPr>
                        <a:t>DD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2000" b="1" i="0" u="none" strike="noStrike" cap="none" normalizeH="0" baseline="0" dirty="0">
                          <a:ln>
                            <a:noFill/>
                          </a:ln>
                          <a:solidFill>
                            <a:schemeClr val="tx1"/>
                          </a:solidFill>
                          <a:effectLst/>
                          <a:latin typeface="Arial" charset="0"/>
                          <a:ea typeface="ＭＳ Ｐゴシック" charset="0"/>
                        </a:rPr>
                        <a:t>Temp</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2763">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2000" b="0" i="0" u="none" strike="noStrike" cap="none" normalizeH="0" baseline="0" dirty="0">
                          <a:ln>
                            <a:noFill/>
                          </a:ln>
                          <a:solidFill>
                            <a:schemeClr val="tx1"/>
                          </a:solidFill>
                          <a:effectLst/>
                          <a:latin typeface="Arial" charset="0"/>
                          <a:ea typeface="ＭＳ Ｐゴシック" charset="0"/>
                        </a:rPr>
                        <a:t>Cycle time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2000" b="0" i="0" u="none" strike="noStrike" cap="none" normalizeH="0" baseline="0" dirty="0">
                          <a:ln>
                            <a:noFill/>
                          </a:ln>
                          <a:solidFill>
                            <a:srgbClr val="0000FF"/>
                          </a:solidFill>
                          <a:effectLst/>
                          <a:latin typeface="Arial" charset="0"/>
                          <a:ea typeface="ＭＳ Ｐゴシック" charset="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2000" b="0" i="0" u="none" strike="noStrike" cap="none" normalizeH="0" baseline="0" dirty="0">
                          <a:ln>
                            <a:noFill/>
                          </a:ln>
                          <a:solidFill>
                            <a:srgbClr val="0000FF"/>
                          </a:solidFill>
                          <a:effectLst/>
                          <a:latin typeface="Arial" charset="0"/>
                          <a:ea typeface="ＭＳ Ｐゴシック" charset="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2000" b="0" i="0" u="none" strike="noStrike" cap="none" normalizeH="0" baseline="0" dirty="0">
                          <a:ln>
                            <a:noFill/>
                          </a:ln>
                          <a:solidFill>
                            <a:srgbClr val="0000FF"/>
                          </a:solidFill>
                          <a:effectLst/>
                          <a:latin typeface="Arial" charset="0"/>
                          <a:ea typeface="ＭＳ Ｐゴシック" charset="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2000" b="0" i="0" u="none" strike="noStrike" cap="none" normalizeH="0" baseline="0" dirty="0">
                          <a:ln>
                            <a:noFill/>
                          </a:ln>
                          <a:solidFill>
                            <a:srgbClr val="0000FF"/>
                          </a:solidFill>
                          <a:effectLst/>
                          <a:latin typeface="Arial" charset="0"/>
                          <a:ea typeface="ＭＳ Ｐゴシック" charset="0"/>
                        </a:rPr>
                        <a:t>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4350">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2000" b="0" i="0" u="none" strike="noStrike" cap="none" normalizeH="0" baseline="0" dirty="0">
                          <a:ln>
                            <a:noFill/>
                          </a:ln>
                          <a:solidFill>
                            <a:schemeClr val="tx1"/>
                          </a:solidFill>
                          <a:effectLst/>
                          <a:latin typeface="Arial" charset="0"/>
                          <a:ea typeface="ＭＳ Ｐゴシック" charset="0"/>
                        </a:rPr>
                        <a:t>Power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2000" b="0" i="0" u="none" strike="noStrike" cap="none" normalizeH="0" baseline="0" dirty="0">
                          <a:ln>
                            <a:noFill/>
                          </a:ln>
                          <a:solidFill>
                            <a:srgbClr val="0000FF"/>
                          </a:solidFill>
                          <a:effectLst/>
                          <a:latin typeface="Arial" charset="0"/>
                          <a:ea typeface="ＭＳ Ｐゴシック"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2000" b="0" i="0" u="none" strike="noStrike" cap="none" normalizeH="0" baseline="0" dirty="0">
                          <a:ln>
                            <a:noFill/>
                          </a:ln>
                          <a:solidFill>
                            <a:srgbClr val="0000FF"/>
                          </a:solidFill>
                          <a:effectLst/>
                          <a:latin typeface="Arial" charset="0"/>
                          <a:ea typeface="ＭＳ Ｐゴシック"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2000" b="0" i="0" u="none" strike="noStrike" cap="none" normalizeH="0" baseline="0" dirty="0">
                          <a:ln>
                            <a:noFill/>
                          </a:ln>
                          <a:solidFill>
                            <a:srgbClr val="0000FF"/>
                          </a:solidFill>
                          <a:effectLst/>
                          <a:latin typeface="Arial" charset="0"/>
                          <a:ea typeface="ＭＳ Ｐゴシック"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2000" b="0" i="0" u="none" strike="noStrike" cap="none" normalizeH="0" baseline="0" dirty="0">
                          <a:ln>
                            <a:noFill/>
                          </a:ln>
                          <a:solidFill>
                            <a:srgbClr val="0000FF"/>
                          </a:solidFill>
                          <a:effectLst/>
                          <a:latin typeface="Arial" charset="0"/>
                          <a:ea typeface="ＭＳ Ｐゴシック" charset="0"/>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62000">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2000" b="0" i="0" u="none" strike="noStrike" cap="none" normalizeH="0" baseline="0" dirty="0">
                          <a:ln>
                            <a:noFill/>
                          </a:ln>
                          <a:solidFill>
                            <a:schemeClr val="tx1"/>
                          </a:solidFill>
                          <a:effectLst/>
                          <a:latin typeface="Arial" charset="0"/>
                          <a:ea typeface="ＭＳ Ｐゴシック" charset="0"/>
                        </a:rPr>
                        <a:t>Subthreshold</a:t>
                      </a:r>
                    </a:p>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2000" b="0" i="0" u="none" strike="noStrike" cap="none" normalizeH="0" baseline="0" dirty="0">
                          <a:ln>
                            <a:noFill/>
                          </a:ln>
                          <a:solidFill>
                            <a:schemeClr val="tx1"/>
                          </a:solidFill>
                          <a:effectLst/>
                          <a:latin typeface="Arial" charset="0"/>
                          <a:ea typeface="ＭＳ Ｐゴシック" charset="0"/>
                        </a:rPr>
                        <a:t>leakage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2000" b="0" i="0" u="none" strike="noStrike" cap="none" normalizeH="0" baseline="0" dirty="0">
                          <a:ln>
                            <a:noFill/>
                          </a:ln>
                          <a:solidFill>
                            <a:srgbClr val="0000FF"/>
                          </a:solidFill>
                          <a:effectLst/>
                          <a:latin typeface="Arial" charset="0"/>
                          <a:ea typeface="ＭＳ Ｐゴシック"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2000" b="0" i="0" u="none" strike="noStrike" cap="none" normalizeH="0" baseline="0" dirty="0">
                          <a:ln>
                            <a:noFill/>
                          </a:ln>
                          <a:solidFill>
                            <a:srgbClr val="0000FF"/>
                          </a:solidFill>
                          <a:effectLst/>
                          <a:latin typeface="Arial" charset="0"/>
                          <a:ea typeface="ＭＳ Ｐゴシック"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2000" b="0" i="0" u="none" strike="noStrike" cap="none" normalizeH="0" baseline="0" dirty="0">
                          <a:ln>
                            <a:noFill/>
                          </a:ln>
                          <a:solidFill>
                            <a:srgbClr val="0000FF"/>
                          </a:solidFill>
                          <a:effectLst/>
                          <a:latin typeface="Arial" charset="0"/>
                          <a:ea typeface="ＭＳ Ｐゴシック"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2000" b="0" i="0" u="none" strike="noStrike" cap="none" normalizeH="0" baseline="0" dirty="0">
                          <a:ln>
                            <a:noFill/>
                          </a:ln>
                          <a:solidFill>
                            <a:srgbClr val="0000FF"/>
                          </a:solidFill>
                          <a:effectLst/>
                          <a:latin typeface="Arial" charset="0"/>
                          <a:ea typeface="ＭＳ Ｐゴシック" charset="0"/>
                        </a:rPr>
                        <a:t>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745514" name="Rectangle 42">
            <a:extLst>
              <a:ext uri="{FF2B5EF4-FFF2-40B4-BE49-F238E27FC236}">
                <a16:creationId xmlns:a16="http://schemas.microsoft.com/office/drawing/2014/main" id="{655EAFAD-78A0-C54D-B893-56F39E2962F3}"/>
              </a:ext>
            </a:extLst>
          </p:cNvPr>
          <p:cNvSpPr>
            <a:spLocks noChangeArrowheads="1"/>
          </p:cNvSpPr>
          <p:nvPr/>
        </p:nvSpPr>
        <p:spPr bwMode="auto">
          <a:xfrm>
            <a:off x="4325815" y="2672861"/>
            <a:ext cx="1066800" cy="381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baseline="-25000">
                <a:solidFill>
                  <a:schemeClr val="tx1"/>
                </a:solidFill>
                <a:latin typeface="Times New Roman" panose="02020603050405020304" pitchFamily="18" charset="0"/>
                <a:ea typeface="ＭＳ Ｐゴシック" panose="020B0600070205080204" pitchFamily="34" charset="-128"/>
              </a:defRPr>
            </a:lvl1pPr>
            <a:lvl2pPr marL="742950" indent="-285750">
              <a:defRPr sz="2400" baseline="-25000">
                <a:solidFill>
                  <a:schemeClr val="tx1"/>
                </a:solidFill>
                <a:latin typeface="Times New Roman" panose="02020603050405020304" pitchFamily="18" charset="0"/>
                <a:ea typeface="ＭＳ Ｐゴシック" panose="020B0600070205080204" pitchFamily="34" charset="-128"/>
              </a:defRPr>
            </a:lvl2pPr>
            <a:lvl3pPr marL="1143000" indent="-228600">
              <a:defRPr sz="2400" baseline="-25000">
                <a:solidFill>
                  <a:schemeClr val="tx1"/>
                </a:solidFill>
                <a:latin typeface="Times New Roman" panose="02020603050405020304" pitchFamily="18" charset="0"/>
                <a:ea typeface="ＭＳ Ｐゴシック" panose="020B0600070205080204" pitchFamily="34" charset="-128"/>
              </a:defRPr>
            </a:lvl3pPr>
            <a:lvl4pPr marL="1600200" indent="-228600">
              <a:defRPr sz="2400" baseline="-25000">
                <a:solidFill>
                  <a:schemeClr val="tx1"/>
                </a:solidFill>
                <a:latin typeface="Times New Roman" panose="02020603050405020304" pitchFamily="18" charset="0"/>
                <a:ea typeface="ＭＳ Ｐゴシック" panose="020B0600070205080204" pitchFamily="34" charset="-128"/>
              </a:defRPr>
            </a:lvl4pPr>
            <a:lvl5pPr marL="2057400" indent="-228600">
              <a:defRPr sz="2400" baseline="-25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dirty="0"/>
          </a:p>
        </p:txBody>
      </p:sp>
      <p:sp>
        <p:nvSpPr>
          <p:cNvPr id="745515" name="Rectangle 43">
            <a:extLst>
              <a:ext uri="{FF2B5EF4-FFF2-40B4-BE49-F238E27FC236}">
                <a16:creationId xmlns:a16="http://schemas.microsoft.com/office/drawing/2014/main" id="{F8B48C0D-D058-FA40-9B53-CC5820B429F8}"/>
              </a:ext>
            </a:extLst>
          </p:cNvPr>
          <p:cNvSpPr>
            <a:spLocks noChangeArrowheads="1"/>
          </p:cNvSpPr>
          <p:nvPr/>
        </p:nvSpPr>
        <p:spPr bwMode="auto">
          <a:xfrm>
            <a:off x="5545015" y="2672861"/>
            <a:ext cx="1066800" cy="381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baseline="-25000">
                <a:solidFill>
                  <a:schemeClr val="tx1"/>
                </a:solidFill>
                <a:latin typeface="Times New Roman" panose="02020603050405020304" pitchFamily="18" charset="0"/>
                <a:ea typeface="ＭＳ Ｐゴシック" panose="020B0600070205080204" pitchFamily="34" charset="-128"/>
              </a:defRPr>
            </a:lvl1pPr>
            <a:lvl2pPr marL="742950" indent="-285750">
              <a:defRPr sz="2400" baseline="-25000">
                <a:solidFill>
                  <a:schemeClr val="tx1"/>
                </a:solidFill>
                <a:latin typeface="Times New Roman" panose="02020603050405020304" pitchFamily="18" charset="0"/>
                <a:ea typeface="ＭＳ Ｐゴシック" panose="020B0600070205080204" pitchFamily="34" charset="-128"/>
              </a:defRPr>
            </a:lvl2pPr>
            <a:lvl3pPr marL="1143000" indent="-228600">
              <a:defRPr sz="2400" baseline="-25000">
                <a:solidFill>
                  <a:schemeClr val="tx1"/>
                </a:solidFill>
                <a:latin typeface="Times New Roman" panose="02020603050405020304" pitchFamily="18" charset="0"/>
                <a:ea typeface="ＭＳ Ｐゴシック" panose="020B0600070205080204" pitchFamily="34" charset="-128"/>
              </a:defRPr>
            </a:lvl3pPr>
            <a:lvl4pPr marL="1600200" indent="-228600">
              <a:defRPr sz="2400" baseline="-25000">
                <a:solidFill>
                  <a:schemeClr val="tx1"/>
                </a:solidFill>
                <a:latin typeface="Times New Roman" panose="02020603050405020304" pitchFamily="18" charset="0"/>
                <a:ea typeface="ＭＳ Ｐゴシック" panose="020B0600070205080204" pitchFamily="34" charset="-128"/>
              </a:defRPr>
            </a:lvl4pPr>
            <a:lvl5pPr marL="2057400" indent="-228600">
              <a:defRPr sz="2400" baseline="-25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dirty="0"/>
          </a:p>
        </p:txBody>
      </p:sp>
      <p:sp>
        <p:nvSpPr>
          <p:cNvPr id="745516" name="Rectangle 44">
            <a:extLst>
              <a:ext uri="{FF2B5EF4-FFF2-40B4-BE49-F238E27FC236}">
                <a16:creationId xmlns:a16="http://schemas.microsoft.com/office/drawing/2014/main" id="{A3323127-7BB4-494B-AD08-C131C6BB01E7}"/>
              </a:ext>
            </a:extLst>
          </p:cNvPr>
          <p:cNvSpPr>
            <a:spLocks noChangeArrowheads="1"/>
          </p:cNvSpPr>
          <p:nvPr/>
        </p:nvSpPr>
        <p:spPr bwMode="auto">
          <a:xfrm>
            <a:off x="6764215" y="2672861"/>
            <a:ext cx="1066800" cy="381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baseline="-25000">
                <a:solidFill>
                  <a:schemeClr val="tx1"/>
                </a:solidFill>
                <a:latin typeface="Times New Roman" panose="02020603050405020304" pitchFamily="18" charset="0"/>
                <a:ea typeface="ＭＳ Ｐゴシック" panose="020B0600070205080204" pitchFamily="34" charset="-128"/>
              </a:defRPr>
            </a:lvl1pPr>
            <a:lvl2pPr marL="742950" indent="-285750">
              <a:defRPr sz="2400" baseline="-25000">
                <a:solidFill>
                  <a:schemeClr val="tx1"/>
                </a:solidFill>
                <a:latin typeface="Times New Roman" panose="02020603050405020304" pitchFamily="18" charset="0"/>
                <a:ea typeface="ＭＳ Ｐゴシック" panose="020B0600070205080204" pitchFamily="34" charset="-128"/>
              </a:defRPr>
            </a:lvl2pPr>
            <a:lvl3pPr marL="1143000" indent="-228600">
              <a:defRPr sz="2400" baseline="-25000">
                <a:solidFill>
                  <a:schemeClr val="tx1"/>
                </a:solidFill>
                <a:latin typeface="Times New Roman" panose="02020603050405020304" pitchFamily="18" charset="0"/>
                <a:ea typeface="ＭＳ Ｐゴシック" panose="020B0600070205080204" pitchFamily="34" charset="-128"/>
              </a:defRPr>
            </a:lvl3pPr>
            <a:lvl4pPr marL="1600200" indent="-228600">
              <a:defRPr sz="2400" baseline="-25000">
                <a:solidFill>
                  <a:schemeClr val="tx1"/>
                </a:solidFill>
                <a:latin typeface="Times New Roman" panose="02020603050405020304" pitchFamily="18" charset="0"/>
                <a:ea typeface="ＭＳ Ｐゴシック" panose="020B0600070205080204" pitchFamily="34" charset="-128"/>
              </a:defRPr>
            </a:lvl4pPr>
            <a:lvl5pPr marL="2057400" indent="-228600">
              <a:defRPr sz="2400" baseline="-25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dirty="0"/>
          </a:p>
        </p:txBody>
      </p:sp>
      <p:sp>
        <p:nvSpPr>
          <p:cNvPr id="745517" name="Rectangle 45">
            <a:extLst>
              <a:ext uri="{FF2B5EF4-FFF2-40B4-BE49-F238E27FC236}">
                <a16:creationId xmlns:a16="http://schemas.microsoft.com/office/drawing/2014/main" id="{2A8091CA-A90A-D64F-AE51-19F0FEA0490C}"/>
              </a:ext>
            </a:extLst>
          </p:cNvPr>
          <p:cNvSpPr>
            <a:spLocks noChangeArrowheads="1"/>
          </p:cNvSpPr>
          <p:nvPr/>
        </p:nvSpPr>
        <p:spPr bwMode="auto">
          <a:xfrm>
            <a:off x="7983415" y="2672861"/>
            <a:ext cx="1066800" cy="381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baseline="-25000">
                <a:solidFill>
                  <a:schemeClr val="tx1"/>
                </a:solidFill>
                <a:latin typeface="Times New Roman" panose="02020603050405020304" pitchFamily="18" charset="0"/>
                <a:ea typeface="ＭＳ Ｐゴシック" panose="020B0600070205080204" pitchFamily="34" charset="-128"/>
              </a:defRPr>
            </a:lvl1pPr>
            <a:lvl2pPr marL="742950" indent="-285750">
              <a:defRPr sz="2400" baseline="-25000">
                <a:solidFill>
                  <a:schemeClr val="tx1"/>
                </a:solidFill>
                <a:latin typeface="Times New Roman" panose="02020603050405020304" pitchFamily="18" charset="0"/>
                <a:ea typeface="ＭＳ Ｐゴシック" panose="020B0600070205080204" pitchFamily="34" charset="-128"/>
              </a:defRPr>
            </a:lvl2pPr>
            <a:lvl3pPr marL="1143000" indent="-228600">
              <a:defRPr sz="2400" baseline="-25000">
                <a:solidFill>
                  <a:schemeClr val="tx1"/>
                </a:solidFill>
                <a:latin typeface="Times New Roman" panose="02020603050405020304" pitchFamily="18" charset="0"/>
                <a:ea typeface="ＭＳ Ｐゴシック" panose="020B0600070205080204" pitchFamily="34" charset="-128"/>
              </a:defRPr>
            </a:lvl3pPr>
            <a:lvl4pPr marL="1600200" indent="-228600">
              <a:defRPr sz="2400" baseline="-25000">
                <a:solidFill>
                  <a:schemeClr val="tx1"/>
                </a:solidFill>
                <a:latin typeface="Times New Roman" panose="02020603050405020304" pitchFamily="18" charset="0"/>
                <a:ea typeface="ＭＳ Ｐゴシック" panose="020B0600070205080204" pitchFamily="34" charset="-128"/>
              </a:defRPr>
            </a:lvl4pPr>
            <a:lvl5pPr marL="2057400" indent="-228600">
              <a:defRPr sz="2400" baseline="-25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dirty="0"/>
          </a:p>
        </p:txBody>
      </p:sp>
      <p:sp>
        <p:nvSpPr>
          <p:cNvPr id="745518" name="Rectangle 46">
            <a:extLst>
              <a:ext uri="{FF2B5EF4-FFF2-40B4-BE49-F238E27FC236}">
                <a16:creationId xmlns:a16="http://schemas.microsoft.com/office/drawing/2014/main" id="{4C7A7881-3506-7B4E-95E8-C021B508934A}"/>
              </a:ext>
            </a:extLst>
          </p:cNvPr>
          <p:cNvSpPr>
            <a:spLocks noChangeArrowheads="1"/>
          </p:cNvSpPr>
          <p:nvPr/>
        </p:nvSpPr>
        <p:spPr bwMode="auto">
          <a:xfrm>
            <a:off x="4325815" y="3206261"/>
            <a:ext cx="1066800" cy="381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baseline="-25000">
                <a:solidFill>
                  <a:schemeClr val="tx1"/>
                </a:solidFill>
                <a:latin typeface="Times New Roman" panose="02020603050405020304" pitchFamily="18" charset="0"/>
                <a:ea typeface="ＭＳ Ｐゴシック" panose="020B0600070205080204" pitchFamily="34" charset="-128"/>
              </a:defRPr>
            </a:lvl1pPr>
            <a:lvl2pPr marL="742950" indent="-285750">
              <a:defRPr sz="2400" baseline="-25000">
                <a:solidFill>
                  <a:schemeClr val="tx1"/>
                </a:solidFill>
                <a:latin typeface="Times New Roman" panose="02020603050405020304" pitchFamily="18" charset="0"/>
                <a:ea typeface="ＭＳ Ｐゴシック" panose="020B0600070205080204" pitchFamily="34" charset="-128"/>
              </a:defRPr>
            </a:lvl2pPr>
            <a:lvl3pPr marL="1143000" indent="-228600">
              <a:defRPr sz="2400" baseline="-25000">
                <a:solidFill>
                  <a:schemeClr val="tx1"/>
                </a:solidFill>
                <a:latin typeface="Times New Roman" panose="02020603050405020304" pitchFamily="18" charset="0"/>
                <a:ea typeface="ＭＳ Ｐゴシック" panose="020B0600070205080204" pitchFamily="34" charset="-128"/>
              </a:defRPr>
            </a:lvl3pPr>
            <a:lvl4pPr marL="1600200" indent="-228600">
              <a:defRPr sz="2400" baseline="-25000">
                <a:solidFill>
                  <a:schemeClr val="tx1"/>
                </a:solidFill>
                <a:latin typeface="Times New Roman" panose="02020603050405020304" pitchFamily="18" charset="0"/>
                <a:ea typeface="ＭＳ Ｐゴシック" panose="020B0600070205080204" pitchFamily="34" charset="-128"/>
              </a:defRPr>
            </a:lvl4pPr>
            <a:lvl5pPr marL="2057400" indent="-228600">
              <a:defRPr sz="2400" baseline="-25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dirty="0"/>
          </a:p>
        </p:txBody>
      </p:sp>
      <p:sp>
        <p:nvSpPr>
          <p:cNvPr id="745519" name="Rectangle 47">
            <a:extLst>
              <a:ext uri="{FF2B5EF4-FFF2-40B4-BE49-F238E27FC236}">
                <a16:creationId xmlns:a16="http://schemas.microsoft.com/office/drawing/2014/main" id="{A34D9BE4-967C-E845-823B-E2822886E534}"/>
              </a:ext>
            </a:extLst>
          </p:cNvPr>
          <p:cNvSpPr>
            <a:spLocks noChangeArrowheads="1"/>
          </p:cNvSpPr>
          <p:nvPr/>
        </p:nvSpPr>
        <p:spPr bwMode="auto">
          <a:xfrm>
            <a:off x="5545015" y="3206261"/>
            <a:ext cx="1066800" cy="381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baseline="-25000">
                <a:solidFill>
                  <a:schemeClr val="tx1"/>
                </a:solidFill>
                <a:latin typeface="Times New Roman" panose="02020603050405020304" pitchFamily="18" charset="0"/>
                <a:ea typeface="ＭＳ Ｐゴシック" panose="020B0600070205080204" pitchFamily="34" charset="-128"/>
              </a:defRPr>
            </a:lvl1pPr>
            <a:lvl2pPr marL="742950" indent="-285750">
              <a:defRPr sz="2400" baseline="-25000">
                <a:solidFill>
                  <a:schemeClr val="tx1"/>
                </a:solidFill>
                <a:latin typeface="Times New Roman" panose="02020603050405020304" pitchFamily="18" charset="0"/>
                <a:ea typeface="ＭＳ Ｐゴシック" panose="020B0600070205080204" pitchFamily="34" charset="-128"/>
              </a:defRPr>
            </a:lvl2pPr>
            <a:lvl3pPr marL="1143000" indent="-228600">
              <a:defRPr sz="2400" baseline="-25000">
                <a:solidFill>
                  <a:schemeClr val="tx1"/>
                </a:solidFill>
                <a:latin typeface="Times New Roman" panose="02020603050405020304" pitchFamily="18" charset="0"/>
                <a:ea typeface="ＭＳ Ｐゴシック" panose="020B0600070205080204" pitchFamily="34" charset="-128"/>
              </a:defRPr>
            </a:lvl3pPr>
            <a:lvl4pPr marL="1600200" indent="-228600">
              <a:defRPr sz="2400" baseline="-25000">
                <a:solidFill>
                  <a:schemeClr val="tx1"/>
                </a:solidFill>
                <a:latin typeface="Times New Roman" panose="02020603050405020304" pitchFamily="18" charset="0"/>
                <a:ea typeface="ＭＳ Ｐゴシック" panose="020B0600070205080204" pitchFamily="34" charset="-128"/>
              </a:defRPr>
            </a:lvl4pPr>
            <a:lvl5pPr marL="2057400" indent="-228600">
              <a:defRPr sz="2400" baseline="-25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dirty="0"/>
          </a:p>
        </p:txBody>
      </p:sp>
      <p:sp>
        <p:nvSpPr>
          <p:cNvPr id="745520" name="Rectangle 48">
            <a:extLst>
              <a:ext uri="{FF2B5EF4-FFF2-40B4-BE49-F238E27FC236}">
                <a16:creationId xmlns:a16="http://schemas.microsoft.com/office/drawing/2014/main" id="{3F8A6B2D-367D-7048-A2AC-7562324B48AF}"/>
              </a:ext>
            </a:extLst>
          </p:cNvPr>
          <p:cNvSpPr>
            <a:spLocks noChangeArrowheads="1"/>
          </p:cNvSpPr>
          <p:nvPr/>
        </p:nvSpPr>
        <p:spPr bwMode="auto">
          <a:xfrm>
            <a:off x="6764215" y="3206261"/>
            <a:ext cx="1066800" cy="381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baseline="-25000">
                <a:solidFill>
                  <a:schemeClr val="tx1"/>
                </a:solidFill>
                <a:latin typeface="Times New Roman" panose="02020603050405020304" pitchFamily="18" charset="0"/>
                <a:ea typeface="ＭＳ Ｐゴシック" panose="020B0600070205080204" pitchFamily="34" charset="-128"/>
              </a:defRPr>
            </a:lvl1pPr>
            <a:lvl2pPr marL="742950" indent="-285750">
              <a:defRPr sz="2400" baseline="-25000">
                <a:solidFill>
                  <a:schemeClr val="tx1"/>
                </a:solidFill>
                <a:latin typeface="Times New Roman" panose="02020603050405020304" pitchFamily="18" charset="0"/>
                <a:ea typeface="ＭＳ Ｐゴシック" panose="020B0600070205080204" pitchFamily="34" charset="-128"/>
              </a:defRPr>
            </a:lvl2pPr>
            <a:lvl3pPr marL="1143000" indent="-228600">
              <a:defRPr sz="2400" baseline="-25000">
                <a:solidFill>
                  <a:schemeClr val="tx1"/>
                </a:solidFill>
                <a:latin typeface="Times New Roman" panose="02020603050405020304" pitchFamily="18" charset="0"/>
                <a:ea typeface="ＭＳ Ｐゴシック" panose="020B0600070205080204" pitchFamily="34" charset="-128"/>
              </a:defRPr>
            </a:lvl3pPr>
            <a:lvl4pPr marL="1600200" indent="-228600">
              <a:defRPr sz="2400" baseline="-25000">
                <a:solidFill>
                  <a:schemeClr val="tx1"/>
                </a:solidFill>
                <a:latin typeface="Times New Roman" panose="02020603050405020304" pitchFamily="18" charset="0"/>
                <a:ea typeface="ＭＳ Ｐゴシック" panose="020B0600070205080204" pitchFamily="34" charset="-128"/>
              </a:defRPr>
            </a:lvl4pPr>
            <a:lvl5pPr marL="2057400" indent="-228600">
              <a:defRPr sz="2400" baseline="-25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dirty="0"/>
          </a:p>
        </p:txBody>
      </p:sp>
      <p:sp>
        <p:nvSpPr>
          <p:cNvPr id="745521" name="Rectangle 49">
            <a:extLst>
              <a:ext uri="{FF2B5EF4-FFF2-40B4-BE49-F238E27FC236}">
                <a16:creationId xmlns:a16="http://schemas.microsoft.com/office/drawing/2014/main" id="{C0D3C629-E67D-4C40-B5D6-C294E5F29B9C}"/>
              </a:ext>
            </a:extLst>
          </p:cNvPr>
          <p:cNvSpPr>
            <a:spLocks noChangeArrowheads="1"/>
          </p:cNvSpPr>
          <p:nvPr/>
        </p:nvSpPr>
        <p:spPr bwMode="auto">
          <a:xfrm>
            <a:off x="7983415" y="3206261"/>
            <a:ext cx="1066800" cy="381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baseline="-25000">
                <a:solidFill>
                  <a:schemeClr val="tx1"/>
                </a:solidFill>
                <a:latin typeface="Times New Roman" panose="02020603050405020304" pitchFamily="18" charset="0"/>
                <a:ea typeface="ＭＳ Ｐゴシック" panose="020B0600070205080204" pitchFamily="34" charset="-128"/>
              </a:defRPr>
            </a:lvl1pPr>
            <a:lvl2pPr marL="742950" indent="-285750">
              <a:defRPr sz="2400" baseline="-25000">
                <a:solidFill>
                  <a:schemeClr val="tx1"/>
                </a:solidFill>
                <a:latin typeface="Times New Roman" panose="02020603050405020304" pitchFamily="18" charset="0"/>
                <a:ea typeface="ＭＳ Ｐゴシック" panose="020B0600070205080204" pitchFamily="34" charset="-128"/>
              </a:defRPr>
            </a:lvl2pPr>
            <a:lvl3pPr marL="1143000" indent="-228600">
              <a:defRPr sz="2400" baseline="-25000">
                <a:solidFill>
                  <a:schemeClr val="tx1"/>
                </a:solidFill>
                <a:latin typeface="Times New Roman" panose="02020603050405020304" pitchFamily="18" charset="0"/>
                <a:ea typeface="ＭＳ Ｐゴシック" panose="020B0600070205080204" pitchFamily="34" charset="-128"/>
              </a:defRPr>
            </a:lvl3pPr>
            <a:lvl4pPr marL="1600200" indent="-228600">
              <a:defRPr sz="2400" baseline="-25000">
                <a:solidFill>
                  <a:schemeClr val="tx1"/>
                </a:solidFill>
                <a:latin typeface="Times New Roman" panose="02020603050405020304" pitchFamily="18" charset="0"/>
                <a:ea typeface="ＭＳ Ｐゴシック" panose="020B0600070205080204" pitchFamily="34" charset="-128"/>
              </a:defRPr>
            </a:lvl4pPr>
            <a:lvl5pPr marL="2057400" indent="-228600">
              <a:defRPr sz="2400" baseline="-25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dirty="0"/>
          </a:p>
        </p:txBody>
      </p:sp>
      <p:sp>
        <p:nvSpPr>
          <p:cNvPr id="745522" name="Rectangle 50">
            <a:extLst>
              <a:ext uri="{FF2B5EF4-FFF2-40B4-BE49-F238E27FC236}">
                <a16:creationId xmlns:a16="http://schemas.microsoft.com/office/drawing/2014/main" id="{36525F8A-5CFA-8E43-8CD2-30A2011D1988}"/>
              </a:ext>
            </a:extLst>
          </p:cNvPr>
          <p:cNvSpPr>
            <a:spLocks noChangeArrowheads="1"/>
          </p:cNvSpPr>
          <p:nvPr/>
        </p:nvSpPr>
        <p:spPr bwMode="auto">
          <a:xfrm>
            <a:off x="4325815" y="3739661"/>
            <a:ext cx="1066800" cy="381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baseline="-25000">
                <a:solidFill>
                  <a:schemeClr val="tx1"/>
                </a:solidFill>
                <a:latin typeface="Times New Roman" panose="02020603050405020304" pitchFamily="18" charset="0"/>
                <a:ea typeface="ＭＳ Ｐゴシック" panose="020B0600070205080204" pitchFamily="34" charset="-128"/>
              </a:defRPr>
            </a:lvl1pPr>
            <a:lvl2pPr marL="742950" indent="-285750">
              <a:defRPr sz="2400" baseline="-25000">
                <a:solidFill>
                  <a:schemeClr val="tx1"/>
                </a:solidFill>
                <a:latin typeface="Times New Roman" panose="02020603050405020304" pitchFamily="18" charset="0"/>
                <a:ea typeface="ＭＳ Ｐゴシック" panose="020B0600070205080204" pitchFamily="34" charset="-128"/>
              </a:defRPr>
            </a:lvl2pPr>
            <a:lvl3pPr marL="1143000" indent="-228600">
              <a:defRPr sz="2400" baseline="-25000">
                <a:solidFill>
                  <a:schemeClr val="tx1"/>
                </a:solidFill>
                <a:latin typeface="Times New Roman" panose="02020603050405020304" pitchFamily="18" charset="0"/>
                <a:ea typeface="ＭＳ Ｐゴシック" panose="020B0600070205080204" pitchFamily="34" charset="-128"/>
              </a:defRPr>
            </a:lvl3pPr>
            <a:lvl4pPr marL="1600200" indent="-228600">
              <a:defRPr sz="2400" baseline="-25000">
                <a:solidFill>
                  <a:schemeClr val="tx1"/>
                </a:solidFill>
                <a:latin typeface="Times New Roman" panose="02020603050405020304" pitchFamily="18" charset="0"/>
                <a:ea typeface="ＭＳ Ｐゴシック" panose="020B0600070205080204" pitchFamily="34" charset="-128"/>
              </a:defRPr>
            </a:lvl4pPr>
            <a:lvl5pPr marL="2057400" indent="-228600">
              <a:defRPr sz="2400" baseline="-25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dirty="0"/>
          </a:p>
        </p:txBody>
      </p:sp>
      <p:sp>
        <p:nvSpPr>
          <p:cNvPr id="745523" name="Rectangle 51">
            <a:extLst>
              <a:ext uri="{FF2B5EF4-FFF2-40B4-BE49-F238E27FC236}">
                <a16:creationId xmlns:a16="http://schemas.microsoft.com/office/drawing/2014/main" id="{66D870E1-0A24-4C4C-82F1-20E5A37CECBB}"/>
              </a:ext>
            </a:extLst>
          </p:cNvPr>
          <p:cNvSpPr>
            <a:spLocks noChangeArrowheads="1"/>
          </p:cNvSpPr>
          <p:nvPr/>
        </p:nvSpPr>
        <p:spPr bwMode="auto">
          <a:xfrm>
            <a:off x="5545015" y="3739661"/>
            <a:ext cx="1066800" cy="381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baseline="-25000">
                <a:solidFill>
                  <a:schemeClr val="tx1"/>
                </a:solidFill>
                <a:latin typeface="Times New Roman" panose="02020603050405020304" pitchFamily="18" charset="0"/>
                <a:ea typeface="ＭＳ Ｐゴシック" panose="020B0600070205080204" pitchFamily="34" charset="-128"/>
              </a:defRPr>
            </a:lvl1pPr>
            <a:lvl2pPr marL="742950" indent="-285750">
              <a:defRPr sz="2400" baseline="-25000">
                <a:solidFill>
                  <a:schemeClr val="tx1"/>
                </a:solidFill>
                <a:latin typeface="Times New Roman" panose="02020603050405020304" pitchFamily="18" charset="0"/>
                <a:ea typeface="ＭＳ Ｐゴシック" panose="020B0600070205080204" pitchFamily="34" charset="-128"/>
              </a:defRPr>
            </a:lvl2pPr>
            <a:lvl3pPr marL="1143000" indent="-228600">
              <a:defRPr sz="2400" baseline="-25000">
                <a:solidFill>
                  <a:schemeClr val="tx1"/>
                </a:solidFill>
                <a:latin typeface="Times New Roman" panose="02020603050405020304" pitchFamily="18" charset="0"/>
                <a:ea typeface="ＭＳ Ｐゴシック" panose="020B0600070205080204" pitchFamily="34" charset="-128"/>
              </a:defRPr>
            </a:lvl3pPr>
            <a:lvl4pPr marL="1600200" indent="-228600">
              <a:defRPr sz="2400" baseline="-25000">
                <a:solidFill>
                  <a:schemeClr val="tx1"/>
                </a:solidFill>
                <a:latin typeface="Times New Roman" panose="02020603050405020304" pitchFamily="18" charset="0"/>
                <a:ea typeface="ＭＳ Ｐゴシック" panose="020B0600070205080204" pitchFamily="34" charset="-128"/>
              </a:defRPr>
            </a:lvl4pPr>
            <a:lvl5pPr marL="2057400" indent="-228600">
              <a:defRPr sz="2400" baseline="-25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dirty="0"/>
          </a:p>
        </p:txBody>
      </p:sp>
      <p:sp>
        <p:nvSpPr>
          <p:cNvPr id="745524" name="Rectangle 52">
            <a:extLst>
              <a:ext uri="{FF2B5EF4-FFF2-40B4-BE49-F238E27FC236}">
                <a16:creationId xmlns:a16="http://schemas.microsoft.com/office/drawing/2014/main" id="{5E849636-9385-E34B-9CA4-EAB5B481C2A1}"/>
              </a:ext>
            </a:extLst>
          </p:cNvPr>
          <p:cNvSpPr>
            <a:spLocks noChangeArrowheads="1"/>
          </p:cNvSpPr>
          <p:nvPr/>
        </p:nvSpPr>
        <p:spPr bwMode="auto">
          <a:xfrm>
            <a:off x="6764215" y="3739661"/>
            <a:ext cx="1066800" cy="381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baseline="-25000">
                <a:solidFill>
                  <a:schemeClr val="tx1"/>
                </a:solidFill>
                <a:latin typeface="Times New Roman" panose="02020603050405020304" pitchFamily="18" charset="0"/>
                <a:ea typeface="ＭＳ Ｐゴシック" panose="020B0600070205080204" pitchFamily="34" charset="-128"/>
              </a:defRPr>
            </a:lvl1pPr>
            <a:lvl2pPr marL="742950" indent="-285750">
              <a:defRPr sz="2400" baseline="-25000">
                <a:solidFill>
                  <a:schemeClr val="tx1"/>
                </a:solidFill>
                <a:latin typeface="Times New Roman" panose="02020603050405020304" pitchFamily="18" charset="0"/>
                <a:ea typeface="ＭＳ Ｐゴシック" panose="020B0600070205080204" pitchFamily="34" charset="-128"/>
              </a:defRPr>
            </a:lvl2pPr>
            <a:lvl3pPr marL="1143000" indent="-228600">
              <a:defRPr sz="2400" baseline="-25000">
                <a:solidFill>
                  <a:schemeClr val="tx1"/>
                </a:solidFill>
                <a:latin typeface="Times New Roman" panose="02020603050405020304" pitchFamily="18" charset="0"/>
                <a:ea typeface="ＭＳ Ｐゴシック" panose="020B0600070205080204" pitchFamily="34" charset="-128"/>
              </a:defRPr>
            </a:lvl3pPr>
            <a:lvl4pPr marL="1600200" indent="-228600">
              <a:defRPr sz="2400" baseline="-25000">
                <a:solidFill>
                  <a:schemeClr val="tx1"/>
                </a:solidFill>
                <a:latin typeface="Times New Roman" panose="02020603050405020304" pitchFamily="18" charset="0"/>
                <a:ea typeface="ＭＳ Ｐゴシック" panose="020B0600070205080204" pitchFamily="34" charset="-128"/>
              </a:defRPr>
            </a:lvl4pPr>
            <a:lvl5pPr marL="2057400" indent="-228600">
              <a:defRPr sz="2400" baseline="-25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dirty="0"/>
          </a:p>
        </p:txBody>
      </p:sp>
      <p:sp>
        <p:nvSpPr>
          <p:cNvPr id="745525" name="Rectangle 53">
            <a:extLst>
              <a:ext uri="{FF2B5EF4-FFF2-40B4-BE49-F238E27FC236}">
                <a16:creationId xmlns:a16="http://schemas.microsoft.com/office/drawing/2014/main" id="{DF5EDB78-702B-4341-891B-220C4CD9546C}"/>
              </a:ext>
            </a:extLst>
          </p:cNvPr>
          <p:cNvSpPr>
            <a:spLocks noChangeArrowheads="1"/>
          </p:cNvSpPr>
          <p:nvPr/>
        </p:nvSpPr>
        <p:spPr bwMode="auto">
          <a:xfrm>
            <a:off x="7983415" y="3739661"/>
            <a:ext cx="1066800" cy="381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baseline="-25000">
                <a:solidFill>
                  <a:schemeClr val="tx1"/>
                </a:solidFill>
                <a:latin typeface="Times New Roman" panose="02020603050405020304" pitchFamily="18" charset="0"/>
                <a:ea typeface="ＭＳ Ｐゴシック" panose="020B0600070205080204" pitchFamily="34" charset="-128"/>
              </a:defRPr>
            </a:lvl1pPr>
            <a:lvl2pPr marL="742950" indent="-285750">
              <a:defRPr sz="2400" baseline="-25000">
                <a:solidFill>
                  <a:schemeClr val="tx1"/>
                </a:solidFill>
                <a:latin typeface="Times New Roman" panose="02020603050405020304" pitchFamily="18" charset="0"/>
                <a:ea typeface="ＭＳ Ｐゴシック" panose="020B0600070205080204" pitchFamily="34" charset="-128"/>
              </a:defRPr>
            </a:lvl2pPr>
            <a:lvl3pPr marL="1143000" indent="-228600">
              <a:defRPr sz="2400" baseline="-25000">
                <a:solidFill>
                  <a:schemeClr val="tx1"/>
                </a:solidFill>
                <a:latin typeface="Times New Roman" panose="02020603050405020304" pitchFamily="18" charset="0"/>
                <a:ea typeface="ＭＳ Ｐゴシック" panose="020B0600070205080204" pitchFamily="34" charset="-128"/>
              </a:defRPr>
            </a:lvl3pPr>
            <a:lvl4pPr marL="1600200" indent="-228600">
              <a:defRPr sz="2400" baseline="-25000">
                <a:solidFill>
                  <a:schemeClr val="tx1"/>
                </a:solidFill>
                <a:latin typeface="Times New Roman" panose="02020603050405020304" pitchFamily="18" charset="0"/>
                <a:ea typeface="ＭＳ Ｐゴシック" panose="020B0600070205080204" pitchFamily="34" charset="-128"/>
              </a:defRPr>
            </a:lvl4pPr>
            <a:lvl5pPr marL="2057400" indent="-228600">
              <a:defRPr sz="2400" baseline="-25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dirty="0"/>
          </a:p>
        </p:txBody>
      </p:sp>
    </p:spTree>
    <p:extLst>
      <p:ext uri="{BB962C8B-B14F-4D97-AF65-F5344CB8AC3E}">
        <p14:creationId xmlns:p14="http://schemas.microsoft.com/office/powerpoint/2010/main" val="3720531118"/>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xit" presetSubtype="10" fill="hold" grpId="0" nodeType="clickEffect">
                                  <p:stCondLst>
                                    <p:cond delay="0"/>
                                  </p:stCondLst>
                                  <p:childTnLst>
                                    <p:animEffect transition="out" filter="checkerboard(across)">
                                      <p:cBhvr>
                                        <p:cTn id="6" dur="500"/>
                                        <p:tgtEl>
                                          <p:spTgt spid="745514"/>
                                        </p:tgtEl>
                                      </p:cBhvr>
                                    </p:animEffect>
                                    <p:set>
                                      <p:cBhvr>
                                        <p:cTn id="7" dur="1" fill="hold">
                                          <p:stCondLst>
                                            <p:cond delay="499"/>
                                          </p:stCondLst>
                                        </p:cTn>
                                        <p:tgtEl>
                                          <p:spTgt spid="745514"/>
                                        </p:tgtEl>
                                        <p:attrNameLst>
                                          <p:attrName>style.visibility</p:attrName>
                                        </p:attrNameLst>
                                      </p:cBhvr>
                                      <p:to>
                                        <p:strVal val="hidden"/>
                                      </p:to>
                                    </p:set>
                                  </p:childTnLst>
                                </p:cTn>
                              </p:par>
                              <p:par>
                                <p:cTn id="8" presetID="5" presetClass="exit" presetSubtype="10" fill="hold" grpId="0" nodeType="withEffect">
                                  <p:stCondLst>
                                    <p:cond delay="0"/>
                                  </p:stCondLst>
                                  <p:childTnLst>
                                    <p:animEffect transition="out" filter="checkerboard(across)">
                                      <p:cBhvr>
                                        <p:cTn id="9" dur="500"/>
                                        <p:tgtEl>
                                          <p:spTgt spid="745515"/>
                                        </p:tgtEl>
                                      </p:cBhvr>
                                    </p:animEffect>
                                    <p:set>
                                      <p:cBhvr>
                                        <p:cTn id="10" dur="1" fill="hold">
                                          <p:stCondLst>
                                            <p:cond delay="499"/>
                                          </p:stCondLst>
                                        </p:cTn>
                                        <p:tgtEl>
                                          <p:spTgt spid="745515"/>
                                        </p:tgtEl>
                                        <p:attrNameLst>
                                          <p:attrName>style.visibility</p:attrName>
                                        </p:attrNameLst>
                                      </p:cBhvr>
                                      <p:to>
                                        <p:strVal val="hidden"/>
                                      </p:to>
                                    </p:set>
                                  </p:childTnLst>
                                </p:cTn>
                              </p:par>
                              <p:par>
                                <p:cTn id="11" presetID="5" presetClass="exit" presetSubtype="10" fill="hold" grpId="0" nodeType="withEffect">
                                  <p:stCondLst>
                                    <p:cond delay="0"/>
                                  </p:stCondLst>
                                  <p:childTnLst>
                                    <p:animEffect transition="out" filter="checkerboard(across)">
                                      <p:cBhvr>
                                        <p:cTn id="12" dur="500"/>
                                        <p:tgtEl>
                                          <p:spTgt spid="745516"/>
                                        </p:tgtEl>
                                      </p:cBhvr>
                                    </p:animEffect>
                                    <p:set>
                                      <p:cBhvr>
                                        <p:cTn id="13" dur="1" fill="hold">
                                          <p:stCondLst>
                                            <p:cond delay="499"/>
                                          </p:stCondLst>
                                        </p:cTn>
                                        <p:tgtEl>
                                          <p:spTgt spid="745516"/>
                                        </p:tgtEl>
                                        <p:attrNameLst>
                                          <p:attrName>style.visibility</p:attrName>
                                        </p:attrNameLst>
                                      </p:cBhvr>
                                      <p:to>
                                        <p:strVal val="hidden"/>
                                      </p:to>
                                    </p:set>
                                  </p:childTnLst>
                                </p:cTn>
                              </p:par>
                              <p:par>
                                <p:cTn id="14" presetID="5" presetClass="exit" presetSubtype="10" fill="hold" grpId="0" nodeType="withEffect">
                                  <p:stCondLst>
                                    <p:cond delay="0"/>
                                  </p:stCondLst>
                                  <p:childTnLst>
                                    <p:animEffect transition="out" filter="checkerboard(across)">
                                      <p:cBhvr>
                                        <p:cTn id="15" dur="500"/>
                                        <p:tgtEl>
                                          <p:spTgt spid="745517"/>
                                        </p:tgtEl>
                                      </p:cBhvr>
                                    </p:animEffect>
                                    <p:set>
                                      <p:cBhvr>
                                        <p:cTn id="16" dur="1" fill="hold">
                                          <p:stCondLst>
                                            <p:cond delay="499"/>
                                          </p:stCondLst>
                                        </p:cTn>
                                        <p:tgtEl>
                                          <p:spTgt spid="745517"/>
                                        </p:tgtEl>
                                        <p:attrNameLst>
                                          <p:attrName>style.visibility</p:attrName>
                                        </p:attrNameLst>
                                      </p:cBhvr>
                                      <p:to>
                                        <p:strVal val="hidden"/>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5" presetClass="exit" presetSubtype="10" fill="hold" grpId="0" nodeType="clickEffect">
                                  <p:stCondLst>
                                    <p:cond delay="0"/>
                                  </p:stCondLst>
                                  <p:childTnLst>
                                    <p:animEffect transition="out" filter="checkerboard(across)">
                                      <p:cBhvr>
                                        <p:cTn id="20" dur="500"/>
                                        <p:tgtEl>
                                          <p:spTgt spid="745518"/>
                                        </p:tgtEl>
                                      </p:cBhvr>
                                    </p:animEffect>
                                    <p:set>
                                      <p:cBhvr>
                                        <p:cTn id="21" dur="1" fill="hold">
                                          <p:stCondLst>
                                            <p:cond delay="499"/>
                                          </p:stCondLst>
                                        </p:cTn>
                                        <p:tgtEl>
                                          <p:spTgt spid="745518"/>
                                        </p:tgtEl>
                                        <p:attrNameLst>
                                          <p:attrName>style.visibility</p:attrName>
                                        </p:attrNameLst>
                                      </p:cBhvr>
                                      <p:to>
                                        <p:strVal val="hidden"/>
                                      </p:to>
                                    </p:set>
                                  </p:childTnLst>
                                </p:cTn>
                              </p:par>
                              <p:par>
                                <p:cTn id="22" presetID="5" presetClass="exit" presetSubtype="10" fill="hold" grpId="0" nodeType="withEffect">
                                  <p:stCondLst>
                                    <p:cond delay="0"/>
                                  </p:stCondLst>
                                  <p:childTnLst>
                                    <p:animEffect transition="out" filter="checkerboard(across)">
                                      <p:cBhvr>
                                        <p:cTn id="23" dur="500"/>
                                        <p:tgtEl>
                                          <p:spTgt spid="745519"/>
                                        </p:tgtEl>
                                      </p:cBhvr>
                                    </p:animEffect>
                                    <p:set>
                                      <p:cBhvr>
                                        <p:cTn id="24" dur="1" fill="hold">
                                          <p:stCondLst>
                                            <p:cond delay="499"/>
                                          </p:stCondLst>
                                        </p:cTn>
                                        <p:tgtEl>
                                          <p:spTgt spid="745519"/>
                                        </p:tgtEl>
                                        <p:attrNameLst>
                                          <p:attrName>style.visibility</p:attrName>
                                        </p:attrNameLst>
                                      </p:cBhvr>
                                      <p:to>
                                        <p:strVal val="hidden"/>
                                      </p:to>
                                    </p:set>
                                  </p:childTnLst>
                                </p:cTn>
                              </p:par>
                              <p:par>
                                <p:cTn id="25" presetID="5" presetClass="exit" presetSubtype="10" fill="hold" grpId="0" nodeType="withEffect">
                                  <p:stCondLst>
                                    <p:cond delay="0"/>
                                  </p:stCondLst>
                                  <p:childTnLst>
                                    <p:animEffect transition="out" filter="checkerboard(across)">
                                      <p:cBhvr>
                                        <p:cTn id="26" dur="500"/>
                                        <p:tgtEl>
                                          <p:spTgt spid="745520"/>
                                        </p:tgtEl>
                                      </p:cBhvr>
                                    </p:animEffect>
                                    <p:set>
                                      <p:cBhvr>
                                        <p:cTn id="27" dur="1" fill="hold">
                                          <p:stCondLst>
                                            <p:cond delay="499"/>
                                          </p:stCondLst>
                                        </p:cTn>
                                        <p:tgtEl>
                                          <p:spTgt spid="745520"/>
                                        </p:tgtEl>
                                        <p:attrNameLst>
                                          <p:attrName>style.visibility</p:attrName>
                                        </p:attrNameLst>
                                      </p:cBhvr>
                                      <p:to>
                                        <p:strVal val="hidden"/>
                                      </p:to>
                                    </p:set>
                                  </p:childTnLst>
                                </p:cTn>
                              </p:par>
                              <p:par>
                                <p:cTn id="28" presetID="5" presetClass="exit" presetSubtype="10" fill="hold" grpId="0" nodeType="withEffect">
                                  <p:stCondLst>
                                    <p:cond delay="0"/>
                                  </p:stCondLst>
                                  <p:childTnLst>
                                    <p:animEffect transition="out" filter="checkerboard(across)">
                                      <p:cBhvr>
                                        <p:cTn id="29" dur="500"/>
                                        <p:tgtEl>
                                          <p:spTgt spid="745521"/>
                                        </p:tgtEl>
                                      </p:cBhvr>
                                    </p:animEffect>
                                    <p:set>
                                      <p:cBhvr>
                                        <p:cTn id="30" dur="1" fill="hold">
                                          <p:stCondLst>
                                            <p:cond delay="499"/>
                                          </p:stCondLst>
                                        </p:cTn>
                                        <p:tgtEl>
                                          <p:spTgt spid="745521"/>
                                        </p:tgtEl>
                                        <p:attrNameLst>
                                          <p:attrName>style.visibility</p:attrName>
                                        </p:attrNameLst>
                                      </p:cBhvr>
                                      <p:to>
                                        <p:strVal val="hidden"/>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5" presetClass="exit" presetSubtype="10" fill="hold" grpId="0" nodeType="clickEffect">
                                  <p:stCondLst>
                                    <p:cond delay="0"/>
                                  </p:stCondLst>
                                  <p:childTnLst>
                                    <p:animEffect transition="out" filter="checkerboard(across)">
                                      <p:cBhvr>
                                        <p:cTn id="34" dur="500"/>
                                        <p:tgtEl>
                                          <p:spTgt spid="745522"/>
                                        </p:tgtEl>
                                      </p:cBhvr>
                                    </p:animEffect>
                                    <p:set>
                                      <p:cBhvr>
                                        <p:cTn id="35" dur="1" fill="hold">
                                          <p:stCondLst>
                                            <p:cond delay="499"/>
                                          </p:stCondLst>
                                        </p:cTn>
                                        <p:tgtEl>
                                          <p:spTgt spid="745522"/>
                                        </p:tgtEl>
                                        <p:attrNameLst>
                                          <p:attrName>style.visibility</p:attrName>
                                        </p:attrNameLst>
                                      </p:cBhvr>
                                      <p:to>
                                        <p:strVal val="hidden"/>
                                      </p:to>
                                    </p:set>
                                  </p:childTnLst>
                                </p:cTn>
                              </p:par>
                              <p:par>
                                <p:cTn id="36" presetID="5" presetClass="exit" presetSubtype="10" fill="hold" grpId="0" nodeType="withEffect">
                                  <p:stCondLst>
                                    <p:cond delay="0"/>
                                  </p:stCondLst>
                                  <p:childTnLst>
                                    <p:animEffect transition="out" filter="checkerboard(across)">
                                      <p:cBhvr>
                                        <p:cTn id="37" dur="500"/>
                                        <p:tgtEl>
                                          <p:spTgt spid="745523"/>
                                        </p:tgtEl>
                                      </p:cBhvr>
                                    </p:animEffect>
                                    <p:set>
                                      <p:cBhvr>
                                        <p:cTn id="38" dur="1" fill="hold">
                                          <p:stCondLst>
                                            <p:cond delay="499"/>
                                          </p:stCondLst>
                                        </p:cTn>
                                        <p:tgtEl>
                                          <p:spTgt spid="745523"/>
                                        </p:tgtEl>
                                        <p:attrNameLst>
                                          <p:attrName>style.visibility</p:attrName>
                                        </p:attrNameLst>
                                      </p:cBhvr>
                                      <p:to>
                                        <p:strVal val="hidden"/>
                                      </p:to>
                                    </p:set>
                                  </p:childTnLst>
                                </p:cTn>
                              </p:par>
                              <p:par>
                                <p:cTn id="39" presetID="5" presetClass="exit" presetSubtype="10" fill="hold" grpId="0" nodeType="withEffect">
                                  <p:stCondLst>
                                    <p:cond delay="0"/>
                                  </p:stCondLst>
                                  <p:childTnLst>
                                    <p:animEffect transition="out" filter="checkerboard(across)">
                                      <p:cBhvr>
                                        <p:cTn id="40" dur="500"/>
                                        <p:tgtEl>
                                          <p:spTgt spid="745524"/>
                                        </p:tgtEl>
                                      </p:cBhvr>
                                    </p:animEffect>
                                    <p:set>
                                      <p:cBhvr>
                                        <p:cTn id="41" dur="1" fill="hold">
                                          <p:stCondLst>
                                            <p:cond delay="499"/>
                                          </p:stCondLst>
                                        </p:cTn>
                                        <p:tgtEl>
                                          <p:spTgt spid="745524"/>
                                        </p:tgtEl>
                                        <p:attrNameLst>
                                          <p:attrName>style.visibility</p:attrName>
                                        </p:attrNameLst>
                                      </p:cBhvr>
                                      <p:to>
                                        <p:strVal val="hidden"/>
                                      </p:to>
                                    </p:set>
                                  </p:childTnLst>
                                </p:cTn>
                              </p:par>
                              <p:par>
                                <p:cTn id="42" presetID="5" presetClass="exit" presetSubtype="10" fill="hold" grpId="0" nodeType="withEffect">
                                  <p:stCondLst>
                                    <p:cond delay="0"/>
                                  </p:stCondLst>
                                  <p:childTnLst>
                                    <p:animEffect transition="out" filter="checkerboard(across)">
                                      <p:cBhvr>
                                        <p:cTn id="43" dur="500"/>
                                        <p:tgtEl>
                                          <p:spTgt spid="745525"/>
                                        </p:tgtEl>
                                      </p:cBhvr>
                                    </p:animEffect>
                                    <p:set>
                                      <p:cBhvr>
                                        <p:cTn id="44" dur="1" fill="hold">
                                          <p:stCondLst>
                                            <p:cond delay="499"/>
                                          </p:stCondLst>
                                        </p:cTn>
                                        <p:tgtEl>
                                          <p:spTgt spid="74552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5514" grpId="0" animBg="1"/>
      <p:bldP spid="745515" grpId="0" animBg="1"/>
      <p:bldP spid="745516" grpId="0" animBg="1"/>
      <p:bldP spid="745517" grpId="0" animBg="1"/>
      <p:bldP spid="745518" grpId="0" animBg="1"/>
      <p:bldP spid="745519" grpId="0" animBg="1"/>
      <p:bldP spid="745520" grpId="0" animBg="1"/>
      <p:bldP spid="745521" grpId="0" animBg="1"/>
      <p:bldP spid="745522" grpId="0" animBg="1"/>
      <p:bldP spid="745523" grpId="0" animBg="1"/>
      <p:bldP spid="745524" grpId="0" animBg="1"/>
      <p:bldP spid="74552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3731" name="Rectangle 3">
            <a:extLst>
              <a:ext uri="{FF2B5EF4-FFF2-40B4-BE49-F238E27FC236}">
                <a16:creationId xmlns:a16="http://schemas.microsoft.com/office/drawing/2014/main" id="{3CB84308-2158-ED44-BD0E-ECDEC81F3988}"/>
              </a:ext>
            </a:extLst>
          </p:cNvPr>
          <p:cNvSpPr>
            <a:spLocks noGrp="1" noChangeArrowheads="1"/>
          </p:cNvSpPr>
          <p:nvPr>
            <p:ph idx="1"/>
          </p:nvPr>
        </p:nvSpPr>
        <p:spPr/>
        <p:txBody>
          <a:bodyPr/>
          <a:lstStyle/>
          <a:p>
            <a:pPr>
              <a:defRPr/>
            </a:pPr>
            <a:r>
              <a:rPr lang="en-US" i="1" dirty="0">
                <a:cs typeface="+mn-cs"/>
              </a:rPr>
              <a:t>Shockley</a:t>
            </a:r>
            <a:r>
              <a:rPr lang="en-US" dirty="0">
                <a:cs typeface="+mn-cs"/>
              </a:rPr>
              <a:t> long-channel transistor models</a:t>
            </a:r>
          </a:p>
        </p:txBody>
      </p:sp>
      <p:sp>
        <p:nvSpPr>
          <p:cNvPr id="713730" name="Rectangle 2">
            <a:extLst>
              <a:ext uri="{FF2B5EF4-FFF2-40B4-BE49-F238E27FC236}">
                <a16:creationId xmlns:a16="http://schemas.microsoft.com/office/drawing/2014/main" id="{4C9FB090-D56A-DB48-89ED-C4B1DD00DC49}"/>
              </a:ext>
            </a:extLst>
          </p:cNvPr>
          <p:cNvSpPr>
            <a:spLocks noGrp="1" noChangeArrowheads="1"/>
          </p:cNvSpPr>
          <p:nvPr>
            <p:ph type="title"/>
          </p:nvPr>
        </p:nvSpPr>
        <p:spPr/>
        <p:txBody>
          <a:bodyPr/>
          <a:lstStyle/>
          <a:p>
            <a:pPr eaLnBrk="1" hangingPunct="1">
              <a:defRPr/>
            </a:pPr>
            <a:r>
              <a:rPr lang="en-US" dirty="0">
                <a:cs typeface="+mj-cs"/>
              </a:rPr>
              <a:t>Ideal Transistor I-V</a:t>
            </a:r>
          </a:p>
        </p:txBody>
      </p:sp>
      <p:graphicFrame>
        <p:nvGraphicFramePr>
          <p:cNvPr id="21509" name="Object 4">
            <a:extLst>
              <a:ext uri="{FF2B5EF4-FFF2-40B4-BE49-F238E27FC236}">
                <a16:creationId xmlns:a16="http://schemas.microsoft.com/office/drawing/2014/main" id="{45622B45-6142-C241-9568-52DCD190020E}"/>
              </a:ext>
            </a:extLst>
          </p:cNvPr>
          <p:cNvGraphicFramePr>
            <a:graphicFrameLocks noChangeAspect="1"/>
          </p:cNvGraphicFramePr>
          <p:nvPr/>
        </p:nvGraphicFramePr>
        <p:xfrm>
          <a:off x="2209800" y="2286000"/>
          <a:ext cx="7772400" cy="2998788"/>
        </p:xfrm>
        <a:graphic>
          <a:graphicData uri="http://schemas.openxmlformats.org/presentationml/2006/ole">
            <mc:AlternateContent xmlns:mc="http://schemas.openxmlformats.org/markup-compatibility/2006">
              <mc:Choice xmlns:v="urn:schemas-microsoft-com:vml" Requires="v">
                <p:oleObj name="Equation" r:id="rId3" imgW="74307700" imgH="28676600" progId="Equation.DSMT4">
                  <p:embed/>
                </p:oleObj>
              </mc:Choice>
              <mc:Fallback>
                <p:oleObj name="Equation" r:id="rId3" imgW="74307700" imgH="28676600" progId="Equation.DSMT4">
                  <p:embed/>
                  <p:pic>
                    <p:nvPicPr>
                      <p:cNvPr id="21509" name="Object 4">
                        <a:extLst>
                          <a:ext uri="{FF2B5EF4-FFF2-40B4-BE49-F238E27FC236}">
                            <a16:creationId xmlns:a16="http://schemas.microsoft.com/office/drawing/2014/main" id="{45622B45-6142-C241-9568-52DCD190020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2286000"/>
                        <a:ext cx="7772400" cy="299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Tree>
    <p:extLst>
      <p:ext uri="{BB962C8B-B14F-4D97-AF65-F5344CB8AC3E}">
        <p14:creationId xmlns:p14="http://schemas.microsoft.com/office/powerpoint/2010/main" val="3980429956"/>
      </p:ext>
    </p:extLst>
  </p:cSld>
  <p:clrMapOvr>
    <a:masterClrMapping/>
  </p:clrMapOvr>
  <p:transition>
    <p:zo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558" name="Object 12">
            <a:extLst>
              <a:ext uri="{FF2B5EF4-FFF2-40B4-BE49-F238E27FC236}">
                <a16:creationId xmlns:a16="http://schemas.microsoft.com/office/drawing/2014/main" id="{B2CAF86A-FCAA-2B4A-8917-02DFAE1E37FF}"/>
              </a:ext>
            </a:extLst>
          </p:cNvPr>
          <p:cNvGraphicFramePr>
            <a:graphicFrameLocks noGrp="1" noChangeAspect="1"/>
          </p:cNvGraphicFramePr>
          <p:nvPr>
            <p:ph idx="1"/>
            <p:extLst>
              <p:ext uri="{D42A27DB-BD31-4B8C-83A1-F6EECF244321}">
                <p14:modId xmlns:p14="http://schemas.microsoft.com/office/powerpoint/2010/main" val="3492426202"/>
              </p:ext>
            </p:extLst>
          </p:nvPr>
        </p:nvGraphicFramePr>
        <p:xfrm>
          <a:off x="3097213" y="2205038"/>
          <a:ext cx="5943600" cy="3543300"/>
        </p:xfrm>
        <a:graphic>
          <a:graphicData uri="http://schemas.openxmlformats.org/presentationml/2006/ole">
            <mc:AlternateContent xmlns:mc="http://schemas.openxmlformats.org/markup-compatibility/2006">
              <mc:Choice xmlns:v="urn:schemas-microsoft-com:vml" Requires="v">
                <p:oleObj name="Visio" r:id="rId3" imgW="5943600" imgH="3543300" progId="Visio.Drawing.11">
                  <p:embed/>
                </p:oleObj>
              </mc:Choice>
              <mc:Fallback>
                <p:oleObj name="Visio" r:id="rId3" imgW="5943600" imgH="3543300" progId="Visio.Drawing.11">
                  <p:embed/>
                  <p:pic>
                    <p:nvPicPr>
                      <p:cNvPr id="23558" name="Object 12">
                        <a:extLst>
                          <a:ext uri="{FF2B5EF4-FFF2-40B4-BE49-F238E27FC236}">
                            <a16:creationId xmlns:a16="http://schemas.microsoft.com/office/drawing/2014/main" id="{B2CAF86A-FCAA-2B4A-8917-02DFAE1E37F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97213" y="2205038"/>
                        <a:ext cx="5943600" cy="3543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714754" name="Rectangle 2">
            <a:extLst>
              <a:ext uri="{FF2B5EF4-FFF2-40B4-BE49-F238E27FC236}">
                <a16:creationId xmlns:a16="http://schemas.microsoft.com/office/drawing/2014/main" id="{8AA31956-9105-5E46-86C1-21B67BFF6DB0}"/>
              </a:ext>
            </a:extLst>
          </p:cNvPr>
          <p:cNvSpPr>
            <a:spLocks noGrp="1" noChangeArrowheads="1"/>
          </p:cNvSpPr>
          <p:nvPr>
            <p:ph type="title"/>
          </p:nvPr>
        </p:nvSpPr>
        <p:spPr/>
        <p:txBody>
          <a:bodyPr/>
          <a:lstStyle/>
          <a:p>
            <a:pPr eaLnBrk="1" hangingPunct="1">
              <a:defRPr/>
            </a:pPr>
            <a:r>
              <a:rPr lang="en-US" sz="3200" dirty="0">
                <a:cs typeface="+mj-cs"/>
              </a:rPr>
              <a:t>Ideal vs. Simulated nMOS I-V Plot</a:t>
            </a:r>
          </a:p>
        </p:txBody>
      </p:sp>
      <p:sp>
        <p:nvSpPr>
          <p:cNvPr id="714755" name="Rectangle 3">
            <a:extLst>
              <a:ext uri="{FF2B5EF4-FFF2-40B4-BE49-F238E27FC236}">
                <a16:creationId xmlns:a16="http://schemas.microsoft.com/office/drawing/2014/main" id="{47EE83B8-8526-5C4C-A3AB-E792BEBAA9B7}"/>
              </a:ext>
            </a:extLst>
          </p:cNvPr>
          <p:cNvSpPr>
            <a:spLocks noGrp="1" noChangeArrowheads="1"/>
          </p:cNvSpPr>
          <p:nvPr>
            <p:ph type="body" sz="half" idx="4294967295"/>
          </p:nvPr>
        </p:nvSpPr>
        <p:spPr>
          <a:xfrm>
            <a:off x="826265" y="1143000"/>
            <a:ext cx="6019800" cy="4572000"/>
          </a:xfrm>
        </p:spPr>
        <p:txBody>
          <a:bodyPr/>
          <a:lstStyle/>
          <a:p>
            <a:pPr>
              <a:defRPr/>
            </a:pPr>
            <a:r>
              <a:rPr lang="en-US" sz="2000" dirty="0">
                <a:cs typeface="+mn-cs"/>
              </a:rPr>
              <a:t>65 nm IBM process, V</a:t>
            </a:r>
            <a:r>
              <a:rPr lang="en-US" sz="2000" baseline="-25000" dirty="0">
                <a:cs typeface="+mn-cs"/>
              </a:rPr>
              <a:t>DD</a:t>
            </a:r>
            <a:r>
              <a:rPr lang="en-US" sz="2000" dirty="0">
                <a:cs typeface="+mn-cs"/>
              </a:rPr>
              <a:t> = 1.0 V</a:t>
            </a:r>
          </a:p>
          <a:p>
            <a:pPr eaLnBrk="1" hangingPunct="1">
              <a:buFont typeface="Wingdings" charset="0"/>
              <a:buNone/>
              <a:defRPr/>
            </a:pPr>
            <a:endParaRPr lang="en-US" sz="2000" dirty="0">
              <a:cs typeface="+mn-cs"/>
            </a:endParaRPr>
          </a:p>
        </p:txBody>
      </p:sp>
      <p:sp>
        <p:nvSpPr>
          <p:cNvPr id="23557" name="Rectangle 11">
            <a:extLst>
              <a:ext uri="{FF2B5EF4-FFF2-40B4-BE49-F238E27FC236}">
                <a16:creationId xmlns:a16="http://schemas.microsoft.com/office/drawing/2014/main" id="{9E04E780-9FD6-2D4A-B4E8-69311074AC36}"/>
              </a:ext>
            </a:extLst>
          </p:cNvPr>
          <p:cNvSpPr>
            <a:spLocks noChangeArrowheads="1"/>
          </p:cNvSpPr>
          <p:nvPr/>
        </p:nvSpPr>
        <p:spPr bwMode="auto">
          <a:xfrm>
            <a:off x="3657600" y="2438400"/>
            <a:ext cx="1905000" cy="2286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baseline="-25000">
                <a:solidFill>
                  <a:schemeClr val="tx1"/>
                </a:solidFill>
                <a:latin typeface="Times New Roman" panose="02020603050405020304" pitchFamily="18" charset="0"/>
                <a:ea typeface="ＭＳ Ｐゴシック" panose="020B0600070205080204" pitchFamily="34" charset="-128"/>
              </a:defRPr>
            </a:lvl1pPr>
            <a:lvl2pPr marL="742950" indent="-285750">
              <a:defRPr sz="2400" baseline="-25000">
                <a:solidFill>
                  <a:schemeClr val="tx1"/>
                </a:solidFill>
                <a:latin typeface="Times New Roman" panose="02020603050405020304" pitchFamily="18" charset="0"/>
                <a:ea typeface="ＭＳ Ｐゴシック" panose="020B0600070205080204" pitchFamily="34" charset="-128"/>
              </a:defRPr>
            </a:lvl2pPr>
            <a:lvl3pPr marL="1143000" indent="-228600">
              <a:defRPr sz="2400" baseline="-25000">
                <a:solidFill>
                  <a:schemeClr val="tx1"/>
                </a:solidFill>
                <a:latin typeface="Times New Roman" panose="02020603050405020304" pitchFamily="18" charset="0"/>
                <a:ea typeface="ＭＳ Ｐゴシック" panose="020B0600070205080204" pitchFamily="34" charset="-128"/>
              </a:defRPr>
            </a:lvl3pPr>
            <a:lvl4pPr marL="1600200" indent="-228600">
              <a:defRPr sz="2400" baseline="-25000">
                <a:solidFill>
                  <a:schemeClr val="tx1"/>
                </a:solidFill>
                <a:latin typeface="Times New Roman" panose="02020603050405020304" pitchFamily="18" charset="0"/>
                <a:ea typeface="ＭＳ Ｐゴシック" panose="020B0600070205080204" pitchFamily="34" charset="-128"/>
              </a:defRPr>
            </a:lvl4pPr>
            <a:lvl5pPr marL="2057400" indent="-228600">
              <a:defRPr sz="2400" baseline="-25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dirty="0"/>
          </a:p>
        </p:txBody>
      </p:sp>
    </p:spTree>
    <p:extLst>
      <p:ext uri="{BB962C8B-B14F-4D97-AF65-F5344CB8AC3E}">
        <p14:creationId xmlns:p14="http://schemas.microsoft.com/office/powerpoint/2010/main" val="715945522"/>
      </p:ext>
    </p:extLst>
  </p:cSld>
  <p:clrMapOvr>
    <a:masterClrMapping/>
  </p:clrMapOvr>
  <p:transition>
    <p:zo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605" name="Object 7">
            <a:extLst>
              <a:ext uri="{FF2B5EF4-FFF2-40B4-BE49-F238E27FC236}">
                <a16:creationId xmlns:a16="http://schemas.microsoft.com/office/drawing/2014/main" id="{4D60D487-3348-B642-A94A-8042073BC2B4}"/>
              </a:ext>
            </a:extLst>
          </p:cNvPr>
          <p:cNvGraphicFramePr>
            <a:graphicFrameLocks noGrp="1" noChangeAspect="1"/>
          </p:cNvGraphicFramePr>
          <p:nvPr>
            <p:ph idx="1"/>
            <p:extLst>
              <p:ext uri="{D42A27DB-BD31-4B8C-83A1-F6EECF244321}">
                <p14:modId xmlns:p14="http://schemas.microsoft.com/office/powerpoint/2010/main" val="2434816126"/>
              </p:ext>
            </p:extLst>
          </p:nvPr>
        </p:nvGraphicFramePr>
        <p:xfrm>
          <a:off x="6781800" y="1695450"/>
          <a:ext cx="3048000" cy="1387475"/>
        </p:xfrm>
        <a:graphic>
          <a:graphicData uri="http://schemas.openxmlformats.org/presentationml/2006/ole">
            <mc:AlternateContent xmlns:mc="http://schemas.openxmlformats.org/markup-compatibility/2006">
              <mc:Choice xmlns:v="urn:schemas-microsoft-com:vml" Requires="v">
                <p:oleObj name="Visio" r:id="rId3" imgW="5943600" imgH="2705100" progId="Visio.Drawing.11">
                  <p:embed/>
                </p:oleObj>
              </mc:Choice>
              <mc:Fallback>
                <p:oleObj name="Visio" r:id="rId3" imgW="5943600" imgH="2705100" progId="Visio.Drawing.11">
                  <p:embed/>
                  <p:pic>
                    <p:nvPicPr>
                      <p:cNvPr id="25605" name="Object 7">
                        <a:extLst>
                          <a:ext uri="{FF2B5EF4-FFF2-40B4-BE49-F238E27FC236}">
                            <a16:creationId xmlns:a16="http://schemas.microsoft.com/office/drawing/2014/main" id="{4D60D487-3348-B642-A94A-8042073BC2B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81800" y="1695450"/>
                        <a:ext cx="3048000" cy="1387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807938" name="Rectangle 2">
            <a:extLst>
              <a:ext uri="{FF2B5EF4-FFF2-40B4-BE49-F238E27FC236}">
                <a16:creationId xmlns:a16="http://schemas.microsoft.com/office/drawing/2014/main" id="{FDA8AAD4-9F58-8E4A-A928-F53E68074015}"/>
              </a:ext>
            </a:extLst>
          </p:cNvPr>
          <p:cNvSpPr>
            <a:spLocks noGrp="1" noChangeArrowheads="1"/>
          </p:cNvSpPr>
          <p:nvPr>
            <p:ph type="title"/>
          </p:nvPr>
        </p:nvSpPr>
        <p:spPr/>
        <p:txBody>
          <a:bodyPr/>
          <a:lstStyle/>
          <a:p>
            <a:pPr eaLnBrk="1" hangingPunct="1">
              <a:defRPr/>
            </a:pPr>
            <a:r>
              <a:rPr lang="en-US" sz="4000" dirty="0">
                <a:cs typeface="+mj-cs"/>
              </a:rPr>
              <a:t>ON and OFF Current</a:t>
            </a:r>
          </a:p>
        </p:txBody>
      </p:sp>
      <p:sp>
        <p:nvSpPr>
          <p:cNvPr id="807939" name="Rectangle 3">
            <a:extLst>
              <a:ext uri="{FF2B5EF4-FFF2-40B4-BE49-F238E27FC236}">
                <a16:creationId xmlns:a16="http://schemas.microsoft.com/office/drawing/2014/main" id="{51998503-7846-7043-8DB0-32AE4CA92361}"/>
              </a:ext>
            </a:extLst>
          </p:cNvPr>
          <p:cNvSpPr>
            <a:spLocks noGrp="1" noChangeArrowheads="1"/>
          </p:cNvSpPr>
          <p:nvPr>
            <p:ph type="body" sz="half" idx="4294967295"/>
          </p:nvPr>
        </p:nvSpPr>
        <p:spPr>
          <a:xfrm>
            <a:off x="583096" y="1524000"/>
            <a:ext cx="4496904" cy="4572000"/>
          </a:xfrm>
        </p:spPr>
        <p:txBody>
          <a:bodyPr/>
          <a:lstStyle/>
          <a:p>
            <a:pPr>
              <a:defRPr/>
            </a:pPr>
            <a:r>
              <a:rPr lang="en-US" sz="2000" dirty="0">
                <a:cs typeface="+mn-cs"/>
              </a:rPr>
              <a:t>I</a:t>
            </a:r>
            <a:r>
              <a:rPr lang="en-US" sz="2000" baseline="-25000" dirty="0">
                <a:cs typeface="+mn-cs"/>
              </a:rPr>
              <a:t>on</a:t>
            </a:r>
            <a:r>
              <a:rPr lang="en-US" sz="2000" dirty="0">
                <a:cs typeface="+mn-cs"/>
              </a:rPr>
              <a:t> = I</a:t>
            </a:r>
            <a:r>
              <a:rPr lang="en-US" sz="2000" baseline="-25000" dirty="0">
                <a:cs typeface="+mn-cs"/>
              </a:rPr>
              <a:t>ds</a:t>
            </a:r>
            <a:r>
              <a:rPr lang="en-US" sz="2000" dirty="0">
                <a:cs typeface="+mn-cs"/>
              </a:rPr>
              <a:t> @ V</a:t>
            </a:r>
            <a:r>
              <a:rPr lang="en-US" sz="2000" baseline="-25000" dirty="0">
                <a:cs typeface="+mn-cs"/>
              </a:rPr>
              <a:t>gs</a:t>
            </a:r>
            <a:r>
              <a:rPr lang="en-US" sz="2000" dirty="0">
                <a:cs typeface="+mn-cs"/>
              </a:rPr>
              <a:t> = V</a:t>
            </a:r>
            <a:r>
              <a:rPr lang="en-US" sz="2000" baseline="-25000" dirty="0">
                <a:cs typeface="+mn-cs"/>
              </a:rPr>
              <a:t>ds</a:t>
            </a:r>
            <a:r>
              <a:rPr lang="en-US" sz="2000" dirty="0">
                <a:cs typeface="+mn-cs"/>
              </a:rPr>
              <a:t> = V</a:t>
            </a:r>
            <a:r>
              <a:rPr lang="en-US" sz="2000" baseline="-25000" dirty="0">
                <a:cs typeface="+mn-cs"/>
              </a:rPr>
              <a:t>DD </a:t>
            </a:r>
          </a:p>
          <a:p>
            <a:pPr lvl="1" eaLnBrk="1" hangingPunct="1">
              <a:defRPr/>
            </a:pPr>
            <a:r>
              <a:rPr lang="en-US" dirty="0"/>
              <a:t>Saturation</a:t>
            </a:r>
            <a:endParaRPr lang="en-US" baseline="-25000" dirty="0"/>
          </a:p>
          <a:p>
            <a:pPr eaLnBrk="1" hangingPunct="1">
              <a:buFont typeface="Wingdings" charset="0"/>
              <a:buChar char="q"/>
              <a:defRPr/>
            </a:pPr>
            <a:endParaRPr lang="en-US" sz="2000" dirty="0">
              <a:cs typeface="+mn-cs"/>
            </a:endParaRPr>
          </a:p>
          <a:p>
            <a:pPr eaLnBrk="1" hangingPunct="1">
              <a:buFont typeface="Wingdings" charset="0"/>
              <a:buChar char="q"/>
              <a:defRPr/>
            </a:pPr>
            <a:endParaRPr lang="en-US" sz="2000" dirty="0">
              <a:cs typeface="+mn-cs"/>
            </a:endParaRPr>
          </a:p>
          <a:p>
            <a:pPr eaLnBrk="1" hangingPunct="1">
              <a:buFont typeface="Wingdings" charset="0"/>
              <a:buChar char="q"/>
              <a:defRPr/>
            </a:pPr>
            <a:endParaRPr lang="en-US" sz="2000" dirty="0">
              <a:cs typeface="+mn-cs"/>
            </a:endParaRPr>
          </a:p>
          <a:p>
            <a:pPr>
              <a:defRPr/>
            </a:pPr>
            <a:r>
              <a:rPr lang="en-US" sz="2000" dirty="0">
                <a:cs typeface="+mn-cs"/>
              </a:rPr>
              <a:t>I</a:t>
            </a:r>
            <a:r>
              <a:rPr lang="en-US" sz="2000" baseline="-25000" dirty="0">
                <a:cs typeface="+mn-cs"/>
              </a:rPr>
              <a:t>off</a:t>
            </a:r>
            <a:r>
              <a:rPr lang="en-US" sz="2000" dirty="0">
                <a:cs typeface="+mn-cs"/>
              </a:rPr>
              <a:t> = I</a:t>
            </a:r>
            <a:r>
              <a:rPr lang="en-US" sz="2000" baseline="-25000" dirty="0">
                <a:cs typeface="+mn-cs"/>
              </a:rPr>
              <a:t>ds</a:t>
            </a:r>
            <a:r>
              <a:rPr lang="en-US" sz="2000" dirty="0">
                <a:cs typeface="+mn-cs"/>
              </a:rPr>
              <a:t> @ V</a:t>
            </a:r>
            <a:r>
              <a:rPr lang="en-US" sz="2000" baseline="-25000" dirty="0">
                <a:cs typeface="+mn-cs"/>
              </a:rPr>
              <a:t>gs</a:t>
            </a:r>
            <a:r>
              <a:rPr lang="en-US" sz="2000" dirty="0">
                <a:cs typeface="+mn-cs"/>
              </a:rPr>
              <a:t> = 0, V</a:t>
            </a:r>
            <a:r>
              <a:rPr lang="en-US" sz="2000" baseline="-25000" dirty="0">
                <a:cs typeface="+mn-cs"/>
              </a:rPr>
              <a:t>ds</a:t>
            </a:r>
            <a:r>
              <a:rPr lang="en-US" sz="2000" dirty="0">
                <a:cs typeface="+mn-cs"/>
              </a:rPr>
              <a:t> = V</a:t>
            </a:r>
            <a:r>
              <a:rPr lang="en-US" sz="2000" baseline="-25000" dirty="0">
                <a:cs typeface="+mn-cs"/>
              </a:rPr>
              <a:t>DD</a:t>
            </a:r>
          </a:p>
          <a:p>
            <a:pPr lvl="1" eaLnBrk="1" hangingPunct="1">
              <a:defRPr/>
            </a:pPr>
            <a:r>
              <a:rPr lang="en-US" dirty="0"/>
              <a:t>Cutoff</a:t>
            </a:r>
            <a:endParaRPr lang="en-US" baseline="-25000" dirty="0"/>
          </a:p>
        </p:txBody>
      </p:sp>
      <p:sp>
        <p:nvSpPr>
          <p:cNvPr id="25606" name="Rectangle 12">
            <a:extLst>
              <a:ext uri="{FF2B5EF4-FFF2-40B4-BE49-F238E27FC236}">
                <a16:creationId xmlns:a16="http://schemas.microsoft.com/office/drawing/2014/main" id="{65384DBC-D5AB-904E-A6A6-9A0AED019262}"/>
              </a:ext>
            </a:extLst>
          </p:cNvPr>
          <p:cNvSpPr>
            <a:spLocks noChangeArrowheads="1"/>
          </p:cNvSpPr>
          <p:nvPr/>
        </p:nvSpPr>
        <p:spPr bwMode="auto">
          <a:xfrm>
            <a:off x="9067800" y="1676400"/>
            <a:ext cx="762000" cy="533400"/>
          </a:xfrm>
          <a:prstGeom prst="rect">
            <a:avLst/>
          </a:prstGeom>
          <a:solidFill>
            <a:srgbClr val="FF0000">
              <a:alpha val="3019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baseline="-25000">
                <a:solidFill>
                  <a:schemeClr val="tx1"/>
                </a:solidFill>
                <a:latin typeface="Times New Roman" panose="02020603050405020304" pitchFamily="18" charset="0"/>
                <a:ea typeface="ＭＳ Ｐゴシック" panose="020B0600070205080204" pitchFamily="34" charset="-128"/>
              </a:defRPr>
            </a:lvl1pPr>
            <a:lvl2pPr marL="742950" indent="-285750">
              <a:defRPr sz="2400" baseline="-25000">
                <a:solidFill>
                  <a:schemeClr val="tx1"/>
                </a:solidFill>
                <a:latin typeface="Times New Roman" panose="02020603050405020304" pitchFamily="18" charset="0"/>
                <a:ea typeface="ＭＳ Ｐゴシック" panose="020B0600070205080204" pitchFamily="34" charset="-128"/>
              </a:defRPr>
            </a:lvl2pPr>
            <a:lvl3pPr marL="1143000" indent="-228600">
              <a:defRPr sz="2400" baseline="-25000">
                <a:solidFill>
                  <a:schemeClr val="tx1"/>
                </a:solidFill>
                <a:latin typeface="Times New Roman" panose="02020603050405020304" pitchFamily="18" charset="0"/>
                <a:ea typeface="ＭＳ Ｐゴシック" panose="020B0600070205080204" pitchFamily="34" charset="-128"/>
              </a:defRPr>
            </a:lvl3pPr>
            <a:lvl4pPr marL="1600200" indent="-228600">
              <a:defRPr sz="2400" baseline="-25000">
                <a:solidFill>
                  <a:schemeClr val="tx1"/>
                </a:solidFill>
                <a:latin typeface="Times New Roman" panose="02020603050405020304" pitchFamily="18" charset="0"/>
                <a:ea typeface="ＭＳ Ｐゴシック" panose="020B0600070205080204" pitchFamily="34" charset="-128"/>
              </a:defRPr>
            </a:lvl4pPr>
            <a:lvl5pPr marL="2057400" indent="-228600">
              <a:defRPr sz="2400" baseline="-25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9pPr>
          </a:lstStyle>
          <a:p>
            <a:pPr algn="ctr" eaLnBrk="1" hangingPunct="1"/>
            <a:endParaRPr lang="en-US" altLang="en-US" dirty="0"/>
          </a:p>
        </p:txBody>
      </p:sp>
      <p:pic>
        <p:nvPicPr>
          <p:cNvPr id="25607" name="Picture 14" descr="0220">
            <a:extLst>
              <a:ext uri="{FF2B5EF4-FFF2-40B4-BE49-F238E27FC236}">
                <a16:creationId xmlns:a16="http://schemas.microsoft.com/office/drawing/2014/main" id="{D7717982-D0BB-6148-8A5B-D5D2A70E2C9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00800" y="3429000"/>
            <a:ext cx="3048000" cy="257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8" name="Rectangle 15">
            <a:extLst>
              <a:ext uri="{FF2B5EF4-FFF2-40B4-BE49-F238E27FC236}">
                <a16:creationId xmlns:a16="http://schemas.microsoft.com/office/drawing/2014/main" id="{4A04A6EA-7248-8846-B679-3E1C4E5FB817}"/>
              </a:ext>
            </a:extLst>
          </p:cNvPr>
          <p:cNvSpPr>
            <a:spLocks noChangeArrowheads="1"/>
          </p:cNvSpPr>
          <p:nvPr/>
        </p:nvSpPr>
        <p:spPr bwMode="auto">
          <a:xfrm>
            <a:off x="7162800" y="4419600"/>
            <a:ext cx="914400" cy="304800"/>
          </a:xfrm>
          <a:prstGeom prst="rect">
            <a:avLst/>
          </a:prstGeom>
          <a:solidFill>
            <a:srgbClr val="FF0000">
              <a:alpha val="3019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baseline="-25000">
                <a:solidFill>
                  <a:schemeClr val="tx1"/>
                </a:solidFill>
                <a:latin typeface="Times New Roman" panose="02020603050405020304" pitchFamily="18" charset="0"/>
                <a:ea typeface="ＭＳ Ｐゴシック" panose="020B0600070205080204" pitchFamily="34" charset="-128"/>
              </a:defRPr>
            </a:lvl1pPr>
            <a:lvl2pPr marL="742950" indent="-285750">
              <a:defRPr sz="2400" baseline="-25000">
                <a:solidFill>
                  <a:schemeClr val="tx1"/>
                </a:solidFill>
                <a:latin typeface="Times New Roman" panose="02020603050405020304" pitchFamily="18" charset="0"/>
                <a:ea typeface="ＭＳ Ｐゴシック" panose="020B0600070205080204" pitchFamily="34" charset="-128"/>
              </a:defRPr>
            </a:lvl2pPr>
            <a:lvl3pPr marL="1143000" indent="-228600">
              <a:defRPr sz="2400" baseline="-25000">
                <a:solidFill>
                  <a:schemeClr val="tx1"/>
                </a:solidFill>
                <a:latin typeface="Times New Roman" panose="02020603050405020304" pitchFamily="18" charset="0"/>
                <a:ea typeface="ＭＳ Ｐゴシック" panose="020B0600070205080204" pitchFamily="34" charset="-128"/>
              </a:defRPr>
            </a:lvl3pPr>
            <a:lvl4pPr marL="1600200" indent="-228600">
              <a:defRPr sz="2400" baseline="-25000">
                <a:solidFill>
                  <a:schemeClr val="tx1"/>
                </a:solidFill>
                <a:latin typeface="Times New Roman" panose="02020603050405020304" pitchFamily="18" charset="0"/>
                <a:ea typeface="ＭＳ Ｐゴシック" panose="020B0600070205080204" pitchFamily="34" charset="-128"/>
              </a:defRPr>
            </a:lvl4pPr>
            <a:lvl5pPr marL="2057400" indent="-228600">
              <a:defRPr sz="2400" baseline="-25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9pPr>
          </a:lstStyle>
          <a:p>
            <a:pPr algn="ctr" eaLnBrk="1" hangingPunct="1"/>
            <a:endParaRPr lang="en-US" altLang="en-US" dirty="0"/>
          </a:p>
        </p:txBody>
      </p:sp>
    </p:spTree>
    <p:extLst>
      <p:ext uri="{BB962C8B-B14F-4D97-AF65-F5344CB8AC3E}">
        <p14:creationId xmlns:p14="http://schemas.microsoft.com/office/powerpoint/2010/main" val="4161431949"/>
      </p:ext>
    </p:extLst>
  </p:cSld>
  <p:clrMapOvr>
    <a:masterClrMapping/>
  </p:clrMapOvr>
  <p:transition>
    <p:zo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3">
            <a:extLst>
              <a:ext uri="{FF2B5EF4-FFF2-40B4-BE49-F238E27FC236}">
                <a16:creationId xmlns:a16="http://schemas.microsoft.com/office/drawing/2014/main" id="{CA98F8FE-F5DE-8942-9F61-9A76639C3FB2}"/>
              </a:ext>
            </a:extLst>
          </p:cNvPr>
          <p:cNvSpPr>
            <a:spLocks noGrp="1" noChangeArrowheads="1"/>
          </p:cNvSpPr>
          <p:nvPr>
            <p:ph idx="1"/>
          </p:nvPr>
        </p:nvSpPr>
        <p:spPr/>
        <p:txBody>
          <a:bodyPr/>
          <a:lstStyle/>
          <a:p>
            <a:pPr eaLnBrk="1" hangingPunct="1"/>
            <a:r>
              <a:rPr lang="en-US" altLang="en-US" dirty="0"/>
              <a:t>Vertical electric field: E</a:t>
            </a:r>
            <a:r>
              <a:rPr lang="en-US" altLang="en-US" baseline="-25000" dirty="0"/>
              <a:t>vert</a:t>
            </a:r>
            <a:r>
              <a:rPr lang="en-US" altLang="en-US" dirty="0"/>
              <a:t> = V</a:t>
            </a:r>
            <a:r>
              <a:rPr lang="en-US" altLang="en-US" baseline="-25000" dirty="0"/>
              <a:t>gs</a:t>
            </a:r>
            <a:r>
              <a:rPr lang="en-US" altLang="en-US" dirty="0"/>
              <a:t> / t</a:t>
            </a:r>
            <a:r>
              <a:rPr lang="en-US" altLang="en-US" baseline="-25000" dirty="0"/>
              <a:t>ox</a:t>
            </a:r>
          </a:p>
          <a:p>
            <a:pPr lvl="1" eaLnBrk="1" hangingPunct="1"/>
            <a:r>
              <a:rPr lang="en-US" altLang="en-US" dirty="0"/>
              <a:t>Attracts carriers into channel</a:t>
            </a:r>
          </a:p>
          <a:p>
            <a:pPr lvl="1" eaLnBrk="1" hangingPunct="1"/>
            <a:r>
              <a:rPr lang="en-US" altLang="en-US" dirty="0"/>
              <a:t>Long channel: Q</a:t>
            </a:r>
            <a:r>
              <a:rPr lang="en-US" altLang="en-US" baseline="-25000" dirty="0"/>
              <a:t>channel</a:t>
            </a:r>
            <a:r>
              <a:rPr lang="en-US" altLang="en-US" dirty="0"/>
              <a:t> proportional to E</a:t>
            </a:r>
            <a:r>
              <a:rPr lang="en-US" altLang="en-US" baseline="-25000" dirty="0"/>
              <a:t>vert</a:t>
            </a:r>
          </a:p>
          <a:p>
            <a:pPr eaLnBrk="1" hangingPunct="1"/>
            <a:r>
              <a:rPr lang="en-US" altLang="en-US" dirty="0"/>
              <a:t>Lateral electric field: E</a:t>
            </a:r>
            <a:r>
              <a:rPr lang="en-US" altLang="en-US" baseline="-25000" dirty="0"/>
              <a:t>lat</a:t>
            </a:r>
            <a:r>
              <a:rPr lang="en-US" altLang="en-US" dirty="0"/>
              <a:t> = V</a:t>
            </a:r>
            <a:r>
              <a:rPr lang="en-US" altLang="en-US" baseline="-25000" dirty="0"/>
              <a:t>ds</a:t>
            </a:r>
            <a:r>
              <a:rPr lang="en-US" altLang="en-US" dirty="0"/>
              <a:t> / L</a:t>
            </a:r>
          </a:p>
          <a:p>
            <a:pPr lvl="1" eaLnBrk="1" hangingPunct="1"/>
            <a:r>
              <a:rPr lang="en-US" altLang="en-US" dirty="0"/>
              <a:t>Accelerates carriers from drain to source</a:t>
            </a:r>
          </a:p>
          <a:p>
            <a:pPr lvl="1" eaLnBrk="1" hangingPunct="1"/>
            <a:r>
              <a:rPr lang="en-US" altLang="en-US" dirty="0"/>
              <a:t>Long channel: v = </a:t>
            </a:r>
            <a:r>
              <a:rPr lang="en-US" altLang="en-US" dirty="0">
                <a:latin typeface="Calibri" panose="020F0502020204030204" pitchFamily="34" charset="0"/>
                <a:cs typeface="Calibri" panose="020F0502020204030204" pitchFamily="34" charset="0"/>
              </a:rPr>
              <a:t>µ</a:t>
            </a:r>
            <a:r>
              <a:rPr lang="en-US" altLang="en-US" dirty="0" err="1"/>
              <a:t>E</a:t>
            </a:r>
            <a:r>
              <a:rPr lang="en-US" altLang="en-US" baseline="-25000" dirty="0" err="1"/>
              <a:t>lat</a:t>
            </a:r>
            <a:endParaRPr lang="en-US" altLang="en-US" baseline="-25000" dirty="0"/>
          </a:p>
        </p:txBody>
      </p:sp>
      <p:sp>
        <p:nvSpPr>
          <p:cNvPr id="779266" name="Rectangle 2">
            <a:extLst>
              <a:ext uri="{FF2B5EF4-FFF2-40B4-BE49-F238E27FC236}">
                <a16:creationId xmlns:a16="http://schemas.microsoft.com/office/drawing/2014/main" id="{9259445D-876B-304D-B88C-1ECE1CEB7E55}"/>
              </a:ext>
            </a:extLst>
          </p:cNvPr>
          <p:cNvSpPr>
            <a:spLocks noGrp="1" noChangeArrowheads="1"/>
          </p:cNvSpPr>
          <p:nvPr>
            <p:ph type="title"/>
          </p:nvPr>
        </p:nvSpPr>
        <p:spPr/>
        <p:txBody>
          <a:bodyPr/>
          <a:lstStyle/>
          <a:p>
            <a:pPr eaLnBrk="1" hangingPunct="1">
              <a:defRPr/>
            </a:pPr>
            <a:r>
              <a:rPr lang="en-US" sz="4000" dirty="0">
                <a:cs typeface="+mj-cs"/>
              </a:rPr>
              <a:t>Electric Fields Effects</a:t>
            </a:r>
          </a:p>
        </p:txBody>
      </p:sp>
      <p:grpSp>
        <p:nvGrpSpPr>
          <p:cNvPr id="779268" name="Group 4">
            <a:extLst>
              <a:ext uri="{FF2B5EF4-FFF2-40B4-BE49-F238E27FC236}">
                <a16:creationId xmlns:a16="http://schemas.microsoft.com/office/drawing/2014/main" id="{D942ECEE-E6C0-4B49-B915-D05DBB9CF2B5}"/>
              </a:ext>
            </a:extLst>
          </p:cNvPr>
          <p:cNvGrpSpPr>
            <a:grpSpLocks/>
          </p:cNvGrpSpPr>
          <p:nvPr/>
        </p:nvGrpSpPr>
        <p:grpSpPr bwMode="auto">
          <a:xfrm>
            <a:off x="4375677" y="1131010"/>
            <a:ext cx="1143000" cy="381000"/>
            <a:chOff x="768" y="3120"/>
            <a:chExt cx="816" cy="192"/>
          </a:xfrm>
        </p:grpSpPr>
        <p:sp>
          <p:nvSpPr>
            <p:cNvPr id="27657" name="Rectangle 5">
              <a:extLst>
                <a:ext uri="{FF2B5EF4-FFF2-40B4-BE49-F238E27FC236}">
                  <a16:creationId xmlns:a16="http://schemas.microsoft.com/office/drawing/2014/main" id="{F82B2CA8-7765-1344-9087-55A9CEF3175A}"/>
                </a:ext>
              </a:extLst>
            </p:cNvPr>
            <p:cNvSpPr>
              <a:spLocks noChangeArrowheads="1"/>
            </p:cNvSpPr>
            <p:nvPr/>
          </p:nvSpPr>
          <p:spPr bwMode="auto">
            <a:xfrm>
              <a:off x="768" y="3120"/>
              <a:ext cx="816" cy="19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baseline="-25000">
                  <a:solidFill>
                    <a:schemeClr val="tx1"/>
                  </a:solidFill>
                  <a:latin typeface="Times New Roman" panose="02020603050405020304" pitchFamily="18" charset="0"/>
                  <a:ea typeface="ＭＳ Ｐゴシック" panose="020B0600070205080204" pitchFamily="34" charset="-128"/>
                </a:defRPr>
              </a:lvl1pPr>
              <a:lvl2pPr marL="742950" indent="-285750">
                <a:defRPr sz="2400" baseline="-25000">
                  <a:solidFill>
                    <a:schemeClr val="tx1"/>
                  </a:solidFill>
                  <a:latin typeface="Times New Roman" panose="02020603050405020304" pitchFamily="18" charset="0"/>
                  <a:ea typeface="ＭＳ Ｐゴシック" panose="020B0600070205080204" pitchFamily="34" charset="-128"/>
                </a:defRPr>
              </a:lvl2pPr>
              <a:lvl3pPr marL="1143000" indent="-228600">
                <a:defRPr sz="2400" baseline="-25000">
                  <a:solidFill>
                    <a:schemeClr val="tx1"/>
                  </a:solidFill>
                  <a:latin typeface="Times New Roman" panose="02020603050405020304" pitchFamily="18" charset="0"/>
                  <a:ea typeface="ＭＳ Ｐゴシック" panose="020B0600070205080204" pitchFamily="34" charset="-128"/>
                </a:defRPr>
              </a:lvl3pPr>
              <a:lvl4pPr marL="1600200" indent="-228600">
                <a:defRPr sz="2400" baseline="-25000">
                  <a:solidFill>
                    <a:schemeClr val="tx1"/>
                  </a:solidFill>
                  <a:latin typeface="Times New Roman" panose="02020603050405020304" pitchFamily="18" charset="0"/>
                  <a:ea typeface="ＭＳ Ｐゴシック" panose="020B0600070205080204" pitchFamily="34" charset="-128"/>
                </a:defRPr>
              </a:lvl4pPr>
              <a:lvl5pPr marL="2057400" indent="-228600">
                <a:defRPr sz="2400" baseline="-25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dirty="0"/>
            </a:p>
          </p:txBody>
        </p:sp>
        <p:sp>
          <p:nvSpPr>
            <p:cNvPr id="27658" name="Line 6">
              <a:extLst>
                <a:ext uri="{FF2B5EF4-FFF2-40B4-BE49-F238E27FC236}">
                  <a16:creationId xmlns:a16="http://schemas.microsoft.com/office/drawing/2014/main" id="{E0BD128A-B900-C34B-86B5-9762A1A12C77}"/>
                </a:ext>
              </a:extLst>
            </p:cNvPr>
            <p:cNvSpPr>
              <a:spLocks noChangeShapeType="1"/>
            </p:cNvSpPr>
            <p:nvPr/>
          </p:nvSpPr>
          <p:spPr bwMode="auto">
            <a:xfrm>
              <a:off x="768" y="3312"/>
              <a:ext cx="7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p>
          </p:txBody>
        </p:sp>
      </p:grpSp>
      <p:grpSp>
        <p:nvGrpSpPr>
          <p:cNvPr id="779271" name="Group 7">
            <a:extLst>
              <a:ext uri="{FF2B5EF4-FFF2-40B4-BE49-F238E27FC236}">
                <a16:creationId xmlns:a16="http://schemas.microsoft.com/office/drawing/2014/main" id="{3C2B1B4F-1DCC-9E4A-B987-1EDF1FC7890D}"/>
              </a:ext>
            </a:extLst>
          </p:cNvPr>
          <p:cNvGrpSpPr>
            <a:grpSpLocks/>
          </p:cNvGrpSpPr>
          <p:nvPr/>
        </p:nvGrpSpPr>
        <p:grpSpPr bwMode="auto">
          <a:xfrm>
            <a:off x="4156042" y="1976270"/>
            <a:ext cx="1295400" cy="381000"/>
            <a:chOff x="768" y="3120"/>
            <a:chExt cx="816" cy="192"/>
          </a:xfrm>
        </p:grpSpPr>
        <p:sp>
          <p:nvSpPr>
            <p:cNvPr id="27655" name="Rectangle 8">
              <a:extLst>
                <a:ext uri="{FF2B5EF4-FFF2-40B4-BE49-F238E27FC236}">
                  <a16:creationId xmlns:a16="http://schemas.microsoft.com/office/drawing/2014/main" id="{C3D65636-5E1D-A246-928D-BA46BDC767DE}"/>
                </a:ext>
              </a:extLst>
            </p:cNvPr>
            <p:cNvSpPr>
              <a:spLocks noChangeArrowheads="1"/>
            </p:cNvSpPr>
            <p:nvPr/>
          </p:nvSpPr>
          <p:spPr bwMode="auto">
            <a:xfrm>
              <a:off x="768" y="3120"/>
              <a:ext cx="816" cy="19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baseline="-25000">
                  <a:solidFill>
                    <a:schemeClr val="tx1"/>
                  </a:solidFill>
                  <a:latin typeface="Times New Roman" panose="02020603050405020304" pitchFamily="18" charset="0"/>
                  <a:ea typeface="ＭＳ Ｐゴシック" panose="020B0600070205080204" pitchFamily="34" charset="-128"/>
                </a:defRPr>
              </a:lvl1pPr>
              <a:lvl2pPr marL="742950" indent="-285750">
                <a:defRPr sz="2400" baseline="-25000">
                  <a:solidFill>
                    <a:schemeClr val="tx1"/>
                  </a:solidFill>
                  <a:latin typeface="Times New Roman" panose="02020603050405020304" pitchFamily="18" charset="0"/>
                  <a:ea typeface="ＭＳ Ｐゴシック" panose="020B0600070205080204" pitchFamily="34" charset="-128"/>
                </a:defRPr>
              </a:lvl2pPr>
              <a:lvl3pPr marL="1143000" indent="-228600">
                <a:defRPr sz="2400" baseline="-25000">
                  <a:solidFill>
                    <a:schemeClr val="tx1"/>
                  </a:solidFill>
                  <a:latin typeface="Times New Roman" panose="02020603050405020304" pitchFamily="18" charset="0"/>
                  <a:ea typeface="ＭＳ Ｐゴシック" panose="020B0600070205080204" pitchFamily="34" charset="-128"/>
                </a:defRPr>
              </a:lvl3pPr>
              <a:lvl4pPr marL="1600200" indent="-228600">
                <a:defRPr sz="2400" baseline="-25000">
                  <a:solidFill>
                    <a:schemeClr val="tx1"/>
                  </a:solidFill>
                  <a:latin typeface="Times New Roman" panose="02020603050405020304" pitchFamily="18" charset="0"/>
                  <a:ea typeface="ＭＳ Ｐゴシック" panose="020B0600070205080204" pitchFamily="34" charset="-128"/>
                </a:defRPr>
              </a:lvl4pPr>
              <a:lvl5pPr marL="2057400" indent="-228600">
                <a:defRPr sz="2400" baseline="-25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dirty="0"/>
            </a:p>
          </p:txBody>
        </p:sp>
        <p:sp>
          <p:nvSpPr>
            <p:cNvPr id="27656" name="Line 9">
              <a:extLst>
                <a:ext uri="{FF2B5EF4-FFF2-40B4-BE49-F238E27FC236}">
                  <a16:creationId xmlns:a16="http://schemas.microsoft.com/office/drawing/2014/main" id="{E04B2051-CE6E-6547-BEAD-DD507CBBA54F}"/>
                </a:ext>
              </a:extLst>
            </p:cNvPr>
            <p:cNvSpPr>
              <a:spLocks noChangeShapeType="1"/>
            </p:cNvSpPr>
            <p:nvPr/>
          </p:nvSpPr>
          <p:spPr bwMode="auto">
            <a:xfrm>
              <a:off x="768" y="3312"/>
              <a:ext cx="7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p>
          </p:txBody>
        </p:sp>
      </p:grpSp>
      <p:pic>
        <p:nvPicPr>
          <p:cNvPr id="3" name="Picture 2">
            <a:extLst>
              <a:ext uri="{FF2B5EF4-FFF2-40B4-BE49-F238E27FC236}">
                <a16:creationId xmlns:a16="http://schemas.microsoft.com/office/drawing/2014/main" id="{2F1A19C9-B8E4-D98B-BD0B-6B44121ADF40}"/>
              </a:ext>
            </a:extLst>
          </p:cNvPr>
          <p:cNvPicPr>
            <a:picLocks noChangeAspect="1"/>
          </p:cNvPicPr>
          <p:nvPr/>
        </p:nvPicPr>
        <p:blipFill>
          <a:blip r:embed="rId3"/>
          <a:stretch>
            <a:fillRect/>
          </a:stretch>
        </p:blipFill>
        <p:spPr>
          <a:xfrm>
            <a:off x="5654047" y="642360"/>
            <a:ext cx="6299399" cy="3048819"/>
          </a:xfrm>
          <a:prstGeom prst="rect">
            <a:avLst/>
          </a:prstGeom>
        </p:spPr>
      </p:pic>
      <p:sp>
        <p:nvSpPr>
          <p:cNvPr id="4" name="TextBox 3">
            <a:extLst>
              <a:ext uri="{FF2B5EF4-FFF2-40B4-BE49-F238E27FC236}">
                <a16:creationId xmlns:a16="http://schemas.microsoft.com/office/drawing/2014/main" id="{95E764EF-F43C-7DF2-4A5C-EA6F2ECF8326}"/>
              </a:ext>
            </a:extLst>
          </p:cNvPr>
          <p:cNvSpPr txBox="1"/>
          <p:nvPr/>
        </p:nvSpPr>
        <p:spPr>
          <a:xfrm>
            <a:off x="10979671" y="3553501"/>
            <a:ext cx="726161" cy="166199"/>
          </a:xfrm>
          <a:prstGeom prst="rect">
            <a:avLst/>
          </a:prstGeom>
          <a:noFill/>
        </p:spPr>
        <p:txBody>
          <a:bodyPr wrap="non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kern="1200" dirty="0">
                <a:solidFill>
                  <a:schemeClr val="tx2"/>
                </a:solidFill>
                <a:latin typeface="+mn-lt"/>
                <a:ea typeface="+mn-ea"/>
                <a:cs typeface="+mn-cs"/>
              </a:rPr>
              <a:t>Singh, 2017</a:t>
            </a:r>
          </a:p>
        </p:txBody>
      </p:sp>
    </p:spTree>
    <p:extLst>
      <p:ext uri="{BB962C8B-B14F-4D97-AF65-F5344CB8AC3E}">
        <p14:creationId xmlns:p14="http://schemas.microsoft.com/office/powerpoint/2010/main" val="4241151406"/>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xit" presetSubtype="10" fill="hold" nodeType="clickEffect">
                                  <p:stCondLst>
                                    <p:cond delay="0"/>
                                  </p:stCondLst>
                                  <p:childTnLst>
                                    <p:animEffect transition="out" filter="checkerboard(across)">
                                      <p:cBhvr>
                                        <p:cTn id="6" dur="500"/>
                                        <p:tgtEl>
                                          <p:spTgt spid="779268"/>
                                        </p:tgtEl>
                                      </p:cBhvr>
                                    </p:animEffect>
                                    <p:set>
                                      <p:cBhvr>
                                        <p:cTn id="7" dur="1" fill="hold">
                                          <p:stCondLst>
                                            <p:cond delay="499"/>
                                          </p:stCondLst>
                                        </p:cTn>
                                        <p:tgtEl>
                                          <p:spTgt spid="779268"/>
                                        </p:tgtEl>
                                        <p:attrNameLst>
                                          <p:attrName>style.visibility</p:attrName>
                                        </p:attrNameLst>
                                      </p:cBhvr>
                                      <p:to>
                                        <p:strVal val="hidden"/>
                                      </p:to>
                                    </p:se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xit" presetSubtype="10" fill="hold" nodeType="clickEffect">
                                  <p:stCondLst>
                                    <p:cond delay="0"/>
                                  </p:stCondLst>
                                  <p:childTnLst>
                                    <p:animEffect transition="out" filter="checkerboard(across)">
                                      <p:cBhvr>
                                        <p:cTn id="11" dur="500"/>
                                        <p:tgtEl>
                                          <p:spTgt spid="779271"/>
                                        </p:tgtEl>
                                      </p:cBhvr>
                                    </p:animEffect>
                                    <p:set>
                                      <p:cBhvr>
                                        <p:cTn id="12" dur="1" fill="hold">
                                          <p:stCondLst>
                                            <p:cond delay="499"/>
                                          </p:stCondLst>
                                        </p:cTn>
                                        <p:tgtEl>
                                          <p:spTgt spid="77927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3">
            <a:extLst>
              <a:ext uri="{FF2B5EF4-FFF2-40B4-BE49-F238E27FC236}">
                <a16:creationId xmlns:a16="http://schemas.microsoft.com/office/drawing/2014/main" id="{C95D5622-3330-3C41-8932-9AF5F02FD4BD}"/>
              </a:ext>
            </a:extLst>
          </p:cNvPr>
          <p:cNvSpPr>
            <a:spLocks noGrp="1" noChangeArrowheads="1"/>
          </p:cNvSpPr>
          <p:nvPr>
            <p:ph idx="1"/>
          </p:nvPr>
        </p:nvSpPr>
        <p:spPr/>
        <p:txBody>
          <a:bodyPr/>
          <a:lstStyle/>
          <a:p>
            <a:pPr eaLnBrk="1" hangingPunct="1"/>
            <a:r>
              <a:rPr lang="en-US" altLang="en-US" dirty="0"/>
              <a:t>Tired student runs from VLSI lab to coffee cart</a:t>
            </a:r>
          </a:p>
          <a:p>
            <a:pPr eaLnBrk="1" hangingPunct="1"/>
            <a:r>
              <a:rPr lang="en-US" altLang="en-US" dirty="0"/>
              <a:t>Freshmen are pouring out of the physics lecture hall</a:t>
            </a:r>
          </a:p>
          <a:p>
            <a:pPr eaLnBrk="1" hangingPunct="1"/>
            <a:r>
              <a:rPr lang="en-US" altLang="en-US" dirty="0"/>
              <a:t>V</a:t>
            </a:r>
            <a:r>
              <a:rPr lang="en-US" altLang="en-US" baseline="-25000" dirty="0"/>
              <a:t>ds</a:t>
            </a:r>
            <a:r>
              <a:rPr lang="en-US" altLang="en-US" dirty="0"/>
              <a:t> is how long you have been up</a:t>
            </a:r>
          </a:p>
          <a:p>
            <a:pPr lvl="1" eaLnBrk="1" hangingPunct="1"/>
            <a:r>
              <a:rPr lang="en-US" altLang="en-US" dirty="0"/>
              <a:t>Your velocity = fatigue </a:t>
            </a:r>
            <a:r>
              <a:rPr lang="en-US" altLang="en-US" dirty="0">
                <a:cs typeface="Arial" panose="020B0604020202020204" pitchFamily="34" charset="0"/>
              </a:rPr>
              <a:t>×</a:t>
            </a:r>
            <a:r>
              <a:rPr lang="en-US" altLang="en-US" dirty="0"/>
              <a:t> mobility</a:t>
            </a:r>
          </a:p>
          <a:p>
            <a:pPr eaLnBrk="1" hangingPunct="1"/>
            <a:r>
              <a:rPr lang="en-US" altLang="en-US" dirty="0"/>
              <a:t>V</a:t>
            </a:r>
            <a:r>
              <a:rPr lang="en-US" altLang="en-US" baseline="-25000" dirty="0"/>
              <a:t>gs</a:t>
            </a:r>
            <a:r>
              <a:rPr lang="en-US" altLang="en-US" dirty="0"/>
              <a:t> is a wind blowing you against the glass (SiO</a:t>
            </a:r>
            <a:r>
              <a:rPr lang="en-US" altLang="en-US" baseline="-25000" dirty="0"/>
              <a:t>2</a:t>
            </a:r>
            <a:r>
              <a:rPr lang="en-US" altLang="en-US" dirty="0"/>
              <a:t>) wall</a:t>
            </a:r>
          </a:p>
          <a:p>
            <a:pPr eaLnBrk="1" hangingPunct="1"/>
            <a:r>
              <a:rPr lang="en-US" altLang="en-US" dirty="0"/>
              <a:t>At high V</a:t>
            </a:r>
            <a:r>
              <a:rPr lang="en-US" altLang="en-US" baseline="-25000" dirty="0"/>
              <a:t>gs</a:t>
            </a:r>
            <a:r>
              <a:rPr lang="en-US" altLang="en-US" dirty="0"/>
              <a:t>, you are buffeted against the wall</a:t>
            </a:r>
          </a:p>
          <a:p>
            <a:pPr lvl="1" eaLnBrk="1" hangingPunct="1"/>
            <a:r>
              <a:rPr lang="en-US" altLang="en-US" i="1" dirty="0"/>
              <a:t>Mobility degradation</a:t>
            </a:r>
          </a:p>
          <a:p>
            <a:pPr eaLnBrk="1" hangingPunct="1"/>
            <a:r>
              <a:rPr lang="en-US" altLang="en-US" dirty="0"/>
              <a:t>At high V</a:t>
            </a:r>
            <a:r>
              <a:rPr lang="en-US" altLang="en-US" baseline="-25000" dirty="0"/>
              <a:t>ds</a:t>
            </a:r>
            <a:r>
              <a:rPr lang="en-US" altLang="en-US" dirty="0"/>
              <a:t>, you scatter off freshmen, fall down, get up</a:t>
            </a:r>
          </a:p>
          <a:p>
            <a:pPr lvl="1" eaLnBrk="1" hangingPunct="1"/>
            <a:r>
              <a:rPr lang="en-US" altLang="en-US" i="1" dirty="0"/>
              <a:t>Velocity saturation</a:t>
            </a:r>
          </a:p>
          <a:p>
            <a:pPr lvl="2" eaLnBrk="1" hangingPunct="1"/>
            <a:r>
              <a:rPr lang="en-US" altLang="en-US" dirty="0"/>
              <a:t>Don’</a:t>
            </a:r>
            <a:r>
              <a:rPr lang="en-US" altLang="ja-JP" dirty="0"/>
              <a:t>t confuse this with the saturation region</a:t>
            </a:r>
          </a:p>
          <a:p>
            <a:pPr eaLnBrk="1" hangingPunct="1"/>
            <a:endParaRPr lang="en-US" altLang="en-US" dirty="0"/>
          </a:p>
        </p:txBody>
      </p:sp>
      <p:sp>
        <p:nvSpPr>
          <p:cNvPr id="781314" name="Rectangle 2">
            <a:extLst>
              <a:ext uri="{FF2B5EF4-FFF2-40B4-BE49-F238E27FC236}">
                <a16:creationId xmlns:a16="http://schemas.microsoft.com/office/drawing/2014/main" id="{471A34F5-B5FC-BC42-B42B-021B4B660D4D}"/>
              </a:ext>
            </a:extLst>
          </p:cNvPr>
          <p:cNvSpPr>
            <a:spLocks noGrp="1" noChangeArrowheads="1"/>
          </p:cNvSpPr>
          <p:nvPr>
            <p:ph type="title"/>
          </p:nvPr>
        </p:nvSpPr>
        <p:spPr/>
        <p:txBody>
          <a:bodyPr/>
          <a:lstStyle/>
          <a:p>
            <a:pPr eaLnBrk="1" hangingPunct="1">
              <a:defRPr/>
            </a:pPr>
            <a:r>
              <a:rPr lang="en-US" sz="4000" dirty="0">
                <a:cs typeface="+mj-cs"/>
              </a:rPr>
              <a:t>Coffee Cart Analogy</a:t>
            </a:r>
          </a:p>
        </p:txBody>
      </p:sp>
    </p:spTree>
    <p:extLst>
      <p:ext uri="{BB962C8B-B14F-4D97-AF65-F5344CB8AC3E}">
        <p14:creationId xmlns:p14="http://schemas.microsoft.com/office/powerpoint/2010/main" val="3575265070"/>
      </p:ext>
    </p:extLst>
  </p:cSld>
  <p:clrMapOvr>
    <a:masterClrMapping/>
  </p:clrMapOvr>
  <p:transition>
    <p:zo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3363" name="Rectangle 3">
            <a:extLst>
              <a:ext uri="{FF2B5EF4-FFF2-40B4-BE49-F238E27FC236}">
                <a16:creationId xmlns:a16="http://schemas.microsoft.com/office/drawing/2014/main" id="{09E12E9D-14CB-AD41-B714-A1B75C545E69}"/>
              </a:ext>
            </a:extLst>
          </p:cNvPr>
          <p:cNvSpPr>
            <a:spLocks noGrp="1" noChangeArrowheads="1"/>
          </p:cNvSpPr>
          <p:nvPr>
            <p:ph idx="1"/>
          </p:nvPr>
        </p:nvSpPr>
        <p:spPr/>
        <p:txBody>
          <a:bodyPr/>
          <a:lstStyle/>
          <a:p>
            <a:pPr>
              <a:defRPr/>
            </a:pPr>
            <a:r>
              <a:rPr lang="en-US" dirty="0">
                <a:cs typeface="+mn-cs"/>
              </a:rPr>
              <a:t>High E</a:t>
            </a:r>
            <a:r>
              <a:rPr lang="en-US" baseline="-25000" dirty="0">
                <a:cs typeface="+mn-cs"/>
              </a:rPr>
              <a:t>vert</a:t>
            </a:r>
            <a:r>
              <a:rPr lang="en-US" dirty="0">
                <a:cs typeface="+mn-cs"/>
              </a:rPr>
              <a:t> effectively reduces mobility</a:t>
            </a:r>
          </a:p>
          <a:p>
            <a:pPr lvl="1" eaLnBrk="1" hangingPunct="1">
              <a:defRPr/>
            </a:pPr>
            <a:r>
              <a:rPr lang="en-US" dirty="0"/>
              <a:t>Collisions with oxide interface</a:t>
            </a:r>
          </a:p>
        </p:txBody>
      </p:sp>
      <p:sp>
        <p:nvSpPr>
          <p:cNvPr id="783362" name="Rectangle 2">
            <a:extLst>
              <a:ext uri="{FF2B5EF4-FFF2-40B4-BE49-F238E27FC236}">
                <a16:creationId xmlns:a16="http://schemas.microsoft.com/office/drawing/2014/main" id="{FB72F2BE-6204-F94C-9A20-D8B28F60E50A}"/>
              </a:ext>
            </a:extLst>
          </p:cNvPr>
          <p:cNvSpPr>
            <a:spLocks noGrp="1" noChangeArrowheads="1"/>
          </p:cNvSpPr>
          <p:nvPr>
            <p:ph type="title"/>
          </p:nvPr>
        </p:nvSpPr>
        <p:spPr/>
        <p:txBody>
          <a:bodyPr/>
          <a:lstStyle/>
          <a:p>
            <a:pPr eaLnBrk="1" hangingPunct="1">
              <a:defRPr/>
            </a:pPr>
            <a:r>
              <a:rPr lang="en-US" sz="4000" dirty="0">
                <a:cs typeface="+mj-cs"/>
              </a:rPr>
              <a:t>Mobility Degradation</a:t>
            </a:r>
          </a:p>
        </p:txBody>
      </p:sp>
      <p:pic>
        <p:nvPicPr>
          <p:cNvPr id="31749" name="Picture 4">
            <a:extLst>
              <a:ext uri="{FF2B5EF4-FFF2-40B4-BE49-F238E27FC236}">
                <a16:creationId xmlns:a16="http://schemas.microsoft.com/office/drawing/2014/main" id="{4BE3E84A-E7AA-9A41-8474-8A9CB744A9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41685" y="2420816"/>
            <a:ext cx="7315200" cy="174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96805478"/>
      </p:ext>
    </p:extLst>
  </p:cSld>
  <p:clrMapOvr>
    <a:masterClrMapping/>
  </p:clrMapOvr>
  <p:transition>
    <p:zoom/>
  </p:transition>
</p:sld>
</file>

<file path=ppt/theme/theme1.xml><?xml version="1.0" encoding="utf-8"?>
<a:theme xmlns:a="http://schemas.openxmlformats.org/drawingml/2006/main" name="1_Arm_PPT_Public">
  <a:themeElements>
    <a:clrScheme name="Arm PPT">
      <a:dk1>
        <a:srgbClr val="000000"/>
      </a:dk1>
      <a:lt1>
        <a:srgbClr val="FFFFFF"/>
      </a:lt1>
      <a:dk2>
        <a:srgbClr val="333E48"/>
      </a:dk2>
      <a:lt2>
        <a:srgbClr val="E5ECEB"/>
      </a:lt2>
      <a:accent1>
        <a:srgbClr val="0091BD"/>
      </a:accent1>
      <a:accent2>
        <a:srgbClr val="002B49"/>
      </a:accent2>
      <a:accent3>
        <a:srgbClr val="FFC700"/>
      </a:accent3>
      <a:accent4>
        <a:srgbClr val="95D600"/>
      </a:accent4>
      <a:accent5>
        <a:srgbClr val="FF6B00"/>
      </a:accent5>
      <a:accent6>
        <a:srgbClr val="7D868C"/>
      </a:accent6>
      <a:hlink>
        <a:srgbClr val="00C1DE"/>
      </a:hlink>
      <a:folHlink>
        <a:srgbClr val="002F6C"/>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0" indent="0" algn="l" defTabSz="914400" rtl="0" eaLnBrk="1" latinLnBrk="0" hangingPunct="1">
          <a:lnSpc>
            <a:spcPct val="90000"/>
          </a:lnSpc>
          <a:spcBef>
            <a:spcPts val="0"/>
          </a:spcBef>
          <a:spcAft>
            <a:spcPts val="600"/>
          </a:spcAft>
          <a:buFont typeface="Arial" panose="020B0604020202020204" pitchFamily="34" charset="0"/>
          <a:buNone/>
          <a:defRPr sz="2100" kern="1200" dirty="0" err="1" smtClean="0">
            <a:solidFill>
              <a:schemeClr val="tx2"/>
            </a:solidFill>
            <a:latin typeface="+mn-lt"/>
            <a:ea typeface="+mn-ea"/>
            <a:cs typeface="+mn-cs"/>
          </a:defRPr>
        </a:defPPr>
      </a:lstStyle>
    </a:txDef>
  </a:objectDefaults>
  <a:extraClrSchemeLst/>
  <a:extLst>
    <a:ext uri="{05A4C25C-085E-4340-85A3-A5531E510DB2}">
      <thm15:themeFamily xmlns:thm15="http://schemas.microsoft.com/office/thememl/2012/main" name="Arm_PPT_Master_Arm_Limited_2019.potx  -  Read-Only" id="{D09A6074-4508-4365-A1DC-9585CABF9D5F}" vid="{3CD30893-EED7-4292-8C0A-ECC25221B6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p:properties xmlns:p="http://schemas.microsoft.com/office/2006/metadata/properties" xmlns:xsi="http://www.w3.org/2001/XMLSchema-instance" xmlns:pc="http://schemas.microsoft.com/office/infopath/2007/PartnerControls">
  <documentManagement>
    <Current_x0020_Version xmlns="f2ad5090-61a8-4b8c-ab70-68f4ff4d1933">9.0</Current_x0020_Version>
    <Document_x0020_Author xmlns="f2ad5090-61a8-4b8c-ab70-68f4ff4d1933">
      <UserInfo>
        <DisplayName/>
        <AccountId xsi:nil="true"/>
        <AccountType/>
      </UserInfo>
    </Document_x0020_Author>
    <_dlc_DocId xmlns="f2ad5090-61a8-4b8c-ab70-68f4ff4d1933">ARM-ECM-0633231</_dlc_DocId>
    <Document_x0020_Confidentiality xmlns="f2ad5090-61a8-4b8c-ab70-68f4ff4d1933">Confidential-Restricted</Document_x0020_Confidentiality>
    <_dlc_DocIdUrl xmlns="f2ad5090-61a8-4b8c-ab70-68f4ff4d1933">
      <Url>http://teamsites.arm.com/sites/cthub/_layouts/DocIdRedir.aspx?ID=ARM-ECM-0633231</Url>
      <Description>ARM-ECM-0633231</Description>
    </_dlc_DocIdUrl>
    <Category xmlns="c0950e01-db07-4e41-9c32-b7a8e9fccc9b">Private Presentation Templates</Category>
    <ARM_x0020_Legacy_x0020_ID xmlns="f2ad5090-61a8-4b8c-ab70-68f4ff4d1933" xsi:nil="true"/>
    <TaxCatchAll xmlns="f2ad5090-61a8-4b8c-ab70-68f4ff4d1933">
      <Value>7</Value>
      <Value>1</Value>
    </TaxCatchAll>
    <j60c3ced31bb40378c6254d49035d966 xmlns="f2ad5090-61a8-4b8c-ab70-68f4ff4d1933">
      <Terms xmlns="http://schemas.microsoft.com/office/infopath/2007/PartnerControls">
        <TermInfo xmlns="http://schemas.microsoft.com/office/infopath/2007/PartnerControls">
          <TermName xmlns="http://schemas.microsoft.com/office/infopath/2007/PartnerControls">2017</TermName>
          <TermId xmlns="http://schemas.microsoft.com/office/infopath/2007/PartnerControls">58467e81-5d99-44a5-abb5-12a016b65e9e</TermId>
        </TermInfo>
      </Terms>
    </j60c3ced31bb40378c6254d49035d966>
    <RoutingRuleDescription xmlns="http://schemas.microsoft.com/sharepoint/v3" xsi:nil="true"/>
    <_Status xmlns="http://schemas.microsoft.com/sharepoint/v3/fields">Not Started</_Status>
  </documentManagement>
</p:properties>
</file>

<file path=customXml/item2.xml><?xml version="1.0" encoding="utf-8"?>
<?mso-contentType ?>
<customXsn xmlns="http://schemas.microsoft.com/office/2006/metadata/customXsn">
  <xsnLocation/>
  <cached>True</cached>
  <openByDefault>True</openByDefault>
  <xsnScope/>
</customXsn>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5.xml><?xml version="1.0" encoding="utf-8"?>
<ct:contentTypeSchema xmlns:ct="http://schemas.microsoft.com/office/2006/metadata/contentType" xmlns:ma="http://schemas.microsoft.com/office/2006/metadata/properties/metaAttributes" ct:_="" ma:_="" ma:contentTypeName="ARM Document" ma:contentTypeID="0x0101005C6975769EB1684CAB07571CAE07A11B0100BC81FA0C64ACC243A77959D9266C7751" ma:contentTypeVersion="27" ma:contentTypeDescription="" ma:contentTypeScope="" ma:versionID="c3d44a507a30e34bb56df6cb41b0e970">
  <xsd:schema xmlns:xsd="http://www.w3.org/2001/XMLSchema" xmlns:xs="http://www.w3.org/2001/XMLSchema" xmlns:p="http://schemas.microsoft.com/office/2006/metadata/properties" xmlns:ns1="http://schemas.microsoft.com/sharepoint/v3" xmlns:ns2="f2ad5090-61a8-4b8c-ab70-68f4ff4d1933" xmlns:ns3="http://schemas.microsoft.com/sharepoint/v3/fields" xmlns:ns4="c0950e01-db07-4e41-9c32-b7a8e9fccc9b" targetNamespace="http://schemas.microsoft.com/office/2006/metadata/properties" ma:root="true" ma:fieldsID="d6365f768a9cf65e3d0aaa644537f94f" ns1:_="" ns2:_="" ns3:_="" ns4:_="">
    <xsd:import namespace="http://schemas.microsoft.com/sharepoint/v3"/>
    <xsd:import namespace="f2ad5090-61a8-4b8c-ab70-68f4ff4d1933"/>
    <xsd:import namespace="http://schemas.microsoft.com/sharepoint/v3/fields"/>
    <xsd:import namespace="c0950e01-db07-4e41-9c32-b7a8e9fccc9b"/>
    <xsd:element name="properties">
      <xsd:complexType>
        <xsd:sequence>
          <xsd:element name="documentManagement">
            <xsd:complexType>
              <xsd:all>
                <xsd:element ref="ns1:RoutingRuleDescription" minOccurs="0"/>
                <xsd:element ref="ns2:Document_x0020_Author" minOccurs="0"/>
                <xsd:element ref="ns3:_Status"/>
                <xsd:element ref="ns2:Document_x0020_Confidentiality"/>
                <xsd:element ref="ns2:_dlc_DocId" minOccurs="0"/>
                <xsd:element ref="ns2:_dlc_DocIdUrl" minOccurs="0"/>
                <xsd:element ref="ns2:_dlc_DocIdPersistId" minOccurs="0"/>
                <xsd:element ref="ns2:ARM_x0020_Legacy_x0020_ID" minOccurs="0"/>
                <xsd:element ref="ns2:Current_x0020_Version" minOccurs="0"/>
                <xsd:element ref="ns2:j60c3ced31bb40378c6254d49035d966" minOccurs="0"/>
                <xsd:element ref="ns2:TaxCatchAll" minOccurs="0"/>
                <xsd:element ref="ns2:TaxCatchAllLabel" minOccurs="0"/>
                <xsd:element ref="ns4:Categor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RoutingRuleDescription" ma:index="2" nillable="true" ma:displayName="Description" ma:internalName="RoutingRuleDescription" ma:readOnly="false">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2ad5090-61a8-4b8c-ab70-68f4ff4d1933" elementFormDefault="qualified">
    <xsd:import namespace="http://schemas.microsoft.com/office/2006/documentManagement/types"/>
    <xsd:import namespace="http://schemas.microsoft.com/office/infopath/2007/PartnerControls"/>
    <xsd:element name="Document_x0020_Author" ma:index="3" nillable="true" ma:displayName="Document Author" ma:list="UserInfo" ma:SharePointGroup="0" ma:internalName="Document_x0020_Autho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ocument_x0020_Confidentiality" ma:index="5" ma:displayName="Document Confidentiality" ma:default="Confidential" ma:format="Dropdown" ma:internalName="Document_x0020_Confidentiality">
      <xsd:simpleType>
        <xsd:restriction base="dms:Choice">
          <xsd:enumeration value="Secret"/>
          <xsd:enumeration value="Confidential-Restricted"/>
          <xsd:enumeration value="Confidential"/>
          <xsd:enumeration value="Non-Confidential"/>
          <xsd:enumeration value="Personal"/>
        </xsd:restriction>
      </xsd:simpleType>
    </xsd:element>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ARM_x0020_Legacy_x0020_ID" ma:index="16" nillable="true" ma:displayName="ARM Legacy ID" ma:internalName="ARM_x0020_Legacy_x0020_ID">
      <xsd:simpleType>
        <xsd:restriction base="dms:Text">
          <xsd:maxLength value="255"/>
        </xsd:restriction>
      </xsd:simpleType>
    </xsd:element>
    <xsd:element name="Current_x0020_Version" ma:index="17" nillable="true" ma:displayName="Current Version" ma:description="The current version number of the file in SharePoint." ma:internalName="Current_x0020_Version" ma:readOnly="false">
      <xsd:simpleType>
        <xsd:restriction base="dms:Text">
          <xsd:maxLength value="255"/>
        </xsd:restriction>
      </xsd:simpleType>
    </xsd:element>
    <xsd:element name="j60c3ced31bb40378c6254d49035d966" ma:index="18" nillable="true" ma:taxonomy="true" ma:internalName="j60c3ced31bb40378c6254d49035d966" ma:taxonomyFieldName="Calendar_x0020_Year" ma:displayName="Calendar Year" ma:readOnly="false" ma:default="7;#2017|58467e81-5d99-44a5-abb5-12a016b65e9e" ma:fieldId="{360c3ced-31bb-4037-8c62-54d49035d966}" ma:sspId="982c6e79-63e2-4d63-9b21-99d1544b0b75" ma:termSetId="c604d99f-773e-49a6-a2c0-6d4bc7541120" ma:anchorId="00000000-0000-0000-0000-000000000000" ma:open="false" ma:isKeyword="false">
      <xsd:complexType>
        <xsd:sequence>
          <xsd:element ref="pc:Terms" minOccurs="0" maxOccurs="1"/>
        </xsd:sequence>
      </xsd:complexType>
    </xsd:element>
    <xsd:element name="TaxCatchAll" ma:index="19" nillable="true" ma:displayName="Taxonomy Catch All Column" ma:hidden="true" ma:list="{a9424fa9-fdb0-43c3-9a79-ae027323b92a}" ma:internalName="TaxCatchAll" ma:showField="CatchAllData" ma:web="f2ad5090-61a8-4b8c-ab70-68f4ff4d1933">
      <xsd:complexType>
        <xsd:complexContent>
          <xsd:extension base="dms:MultiChoiceLookup">
            <xsd:sequence>
              <xsd:element name="Value" type="dms:Lookup" maxOccurs="unbounded" minOccurs="0" nillable="true"/>
            </xsd:sequence>
          </xsd:extension>
        </xsd:complexContent>
      </xsd:complexType>
    </xsd:element>
    <xsd:element name="TaxCatchAllLabel" ma:index="20" nillable="true" ma:displayName="Taxonomy Catch All Column1" ma:hidden="true" ma:list="{a9424fa9-fdb0-43c3-9a79-ae027323b92a}" ma:internalName="TaxCatchAllLabel" ma:readOnly="true" ma:showField="CatchAllDataLabel" ma:web="f2ad5090-61a8-4b8c-ab70-68f4ff4d193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4" ma:displayName="Status" ma:default="Not Started" ma:internalName="_Status" ma:readOnly="false">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schema>
  <xsd:schema xmlns:xsd="http://www.w3.org/2001/XMLSchema" xmlns:xs="http://www.w3.org/2001/XMLSchema" xmlns:dms="http://schemas.microsoft.com/office/2006/documentManagement/types" xmlns:pc="http://schemas.microsoft.com/office/infopath/2007/PartnerControls" targetNamespace="c0950e01-db07-4e41-9c32-b7a8e9fccc9b" elementFormDefault="qualified">
    <xsd:import namespace="http://schemas.microsoft.com/office/2006/documentManagement/types"/>
    <xsd:import namespace="http://schemas.microsoft.com/office/infopath/2007/PartnerControls"/>
    <xsd:element name="Category" ma:index="22" nillable="true" ma:displayName="Category" ma:format="Dropdown" ma:internalName="Category">
      <xsd:simpleType>
        <xsd:restriction base="dms:Choice">
          <xsd:enumeration value="Word Documents - UK"/>
          <xsd:enumeration value="Word Documents - US"/>
          <xsd:enumeration value="Board Presentation Templates"/>
          <xsd:enumeration value="Public Presentation Templates"/>
          <xsd:enumeration value="Private Presentation Template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1" ma:displayName="Content Type"/>
        <xsd:element ref="dc:title" minOccurs="0" maxOccurs="1" ma:index="1" ma:displayName="Title"/>
        <xsd:element ref="dc:subject" minOccurs="0" maxOccurs="1"/>
        <xsd:element ref="dc:description" minOccurs="0" maxOccurs="1"/>
        <xsd:element name="keywords" minOccurs="0" maxOccurs="1" type="xsd:string" ma:index="6"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axOccurs="1" ma:displayName="Status">
          <xsd:simpleType xmlns:xs="http://www.w3.org/2001/XMLSchema">
            <xsd:restriction base="xsd:string">
              <xsd:minLength value="1"/>
            </xsd:restriction>
          </xsd:simpleType>
        </xsd:element>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61D4E06-5D3F-4994-A4A7-4BA626FA722D}">
  <ds:schemaRefs>
    <ds:schemaRef ds:uri="http://purl.org/dc/terms/"/>
    <ds:schemaRef ds:uri="http://schemas.microsoft.com/office/2006/documentManagement/types"/>
    <ds:schemaRef ds:uri="http://schemas.microsoft.com/office/2006/metadata/properties"/>
    <ds:schemaRef ds:uri="http://purl.org/dc/elements/1.1/"/>
    <ds:schemaRef ds:uri="http://www.w3.org/XML/1998/namespace"/>
    <ds:schemaRef ds:uri="http://schemas.microsoft.com/sharepoint/v3/fields"/>
    <ds:schemaRef ds:uri="http://schemas.microsoft.com/office/infopath/2007/PartnerControls"/>
    <ds:schemaRef ds:uri="http://schemas.microsoft.com/sharepoint/v3"/>
    <ds:schemaRef ds:uri="http://schemas.openxmlformats.org/package/2006/metadata/core-properties"/>
    <ds:schemaRef ds:uri="c0950e01-db07-4e41-9c32-b7a8e9fccc9b"/>
    <ds:schemaRef ds:uri="f2ad5090-61a8-4b8c-ab70-68f4ff4d1933"/>
    <ds:schemaRef ds:uri="http://purl.org/dc/dcmitype/"/>
  </ds:schemaRefs>
</ds:datastoreItem>
</file>

<file path=customXml/itemProps2.xml><?xml version="1.0" encoding="utf-8"?>
<ds:datastoreItem xmlns:ds="http://schemas.openxmlformats.org/officeDocument/2006/customXml" ds:itemID="{C959113B-7FA4-40AB-AF85-5C5588D4771C}">
  <ds:schemaRefs>
    <ds:schemaRef ds:uri="http://schemas.microsoft.com/office/2006/metadata/customXsn"/>
  </ds:schemaRefs>
</ds:datastoreItem>
</file>

<file path=customXml/itemProps3.xml><?xml version="1.0" encoding="utf-8"?>
<ds:datastoreItem xmlns:ds="http://schemas.openxmlformats.org/officeDocument/2006/customXml" ds:itemID="{82EFBBFE-5AFC-4CAD-AD38-1CB870BDB255}">
  <ds:schemaRefs>
    <ds:schemaRef ds:uri="http://schemas.microsoft.com/sharepoint/v3/contenttype/forms"/>
  </ds:schemaRefs>
</ds:datastoreItem>
</file>

<file path=customXml/itemProps4.xml><?xml version="1.0" encoding="utf-8"?>
<ds:datastoreItem xmlns:ds="http://schemas.openxmlformats.org/officeDocument/2006/customXml" ds:itemID="{1E7F2E56-8924-419D-99E9-79DB71144EB2}">
  <ds:schemaRefs>
    <ds:schemaRef ds:uri="http://schemas.microsoft.com/sharepoint/events"/>
  </ds:schemaRefs>
</ds:datastoreItem>
</file>

<file path=customXml/itemProps5.xml><?xml version="1.0" encoding="utf-8"?>
<ds:datastoreItem xmlns:ds="http://schemas.openxmlformats.org/officeDocument/2006/customXml" ds:itemID="{5675509F-A6F5-4147-861D-E4CC99F48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f2ad5090-61a8-4b8c-ab70-68f4ff4d1933"/>
    <ds:schemaRef ds:uri="http://schemas.microsoft.com/sharepoint/v3/fields"/>
    <ds:schemaRef ds:uri="c0950e01-db07-4e41-9c32-b7a8e9fccc9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Arm_Education_PPT_template_2019</Template>
  <TotalTime>0</TotalTime>
  <Words>2656</Words>
  <Application>Microsoft Macintosh PowerPoint</Application>
  <PresentationFormat>Widescreen</PresentationFormat>
  <Paragraphs>414</Paragraphs>
  <Slides>33</Slides>
  <Notes>33</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4</vt:i4>
      </vt:variant>
      <vt:variant>
        <vt:lpstr>Slide Titles</vt:lpstr>
      </vt:variant>
      <vt:variant>
        <vt:i4>33</vt:i4>
      </vt:variant>
    </vt:vector>
  </HeadingPairs>
  <TitlesOfParts>
    <vt:vector size="47" baseType="lpstr">
      <vt:lpstr>ＭＳ Ｐゴシック</vt:lpstr>
      <vt:lpstr>ACaslon-Italic</vt:lpstr>
      <vt:lpstr>ACaslon-Regular</vt:lpstr>
      <vt:lpstr>Arial</vt:lpstr>
      <vt:lpstr>Calibri</vt:lpstr>
      <vt:lpstr>Cambria Math</vt:lpstr>
      <vt:lpstr>Segoe UI</vt:lpstr>
      <vt:lpstr>Symbol</vt:lpstr>
      <vt:lpstr>Wingdings</vt:lpstr>
      <vt:lpstr>1_Arm_PPT_Public</vt:lpstr>
      <vt:lpstr>Equation</vt:lpstr>
      <vt:lpstr>Visio</vt:lpstr>
      <vt:lpstr>Equation.DSMT4</vt:lpstr>
      <vt:lpstr>VISIO</vt:lpstr>
      <vt:lpstr>PowerPoint Presentation</vt:lpstr>
      <vt:lpstr>Learning Objectives</vt:lpstr>
      <vt:lpstr>Outline</vt:lpstr>
      <vt:lpstr>Ideal Transistor I-V</vt:lpstr>
      <vt:lpstr>Ideal vs. Simulated nMOS I-V Plot</vt:lpstr>
      <vt:lpstr>ON and OFF Current</vt:lpstr>
      <vt:lpstr>Electric Fields Effects</vt:lpstr>
      <vt:lpstr>Coffee Cart Analogy</vt:lpstr>
      <vt:lpstr>Mobility Degradation</vt:lpstr>
      <vt:lpstr>Velocity Saturation</vt:lpstr>
      <vt:lpstr>Vel Sat I-V Effects</vt:lpstr>
      <vt:lpstr>a-Power Model</vt:lpstr>
      <vt:lpstr>Channel Length Modulation</vt:lpstr>
      <vt:lpstr>Chan Length Mod I-V</vt:lpstr>
      <vt:lpstr>Threshold Voltage Effects</vt:lpstr>
      <vt:lpstr>Body Effect</vt:lpstr>
      <vt:lpstr>Body Effect Cont.</vt:lpstr>
      <vt:lpstr>DIBL</vt:lpstr>
      <vt:lpstr>Short Channel Effect</vt:lpstr>
      <vt:lpstr>Leakage</vt:lpstr>
      <vt:lpstr>Leakage Sources</vt:lpstr>
      <vt:lpstr>Subthreshold Leakage</vt:lpstr>
      <vt:lpstr>Gate Leakage</vt:lpstr>
      <vt:lpstr>Junction Leakage</vt:lpstr>
      <vt:lpstr>Diode Leakage</vt:lpstr>
      <vt:lpstr>Band-to-Band Tunneling</vt:lpstr>
      <vt:lpstr>Gate-Induced Drain Leakage</vt:lpstr>
      <vt:lpstr>Temperature Sensitivity</vt:lpstr>
      <vt:lpstr>So What?</vt:lpstr>
      <vt:lpstr>Parameter Variation</vt:lpstr>
      <vt:lpstr>Environmental Variation</vt:lpstr>
      <vt:lpstr>Process Corners</vt:lpstr>
      <vt:lpstr>Important Corners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CMOS VLSI Design  Lecture 5: Nonideal Transistor Theory</dc:title>
  <dc:subject/>
  <dc:creator/>
  <cp:keywords/>
  <dc:description/>
  <cp:lastModifiedBy/>
  <cp:revision>57</cp:revision>
  <dcterms:created xsi:type="dcterms:W3CDTF">2019-04-08T13:00:08Z</dcterms:created>
  <dcterms:modified xsi:type="dcterms:W3CDTF">2024-02-01T17:33:46Z</dcterms:modified>
  <cp:category/>
  <cp:contentStatus>Published</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45c40ffca3445d9bf3205a60bd2f6d6">
    <vt:lpwstr>Confidential|28d1025d-1415-4984-b35e-5b79e7d32b5c</vt:lpwstr>
  </property>
  <property fmtid="{D5CDD505-2E9C-101B-9397-08002B2CF9AE}" pid="3" name="TaxKeyword">
    <vt:lpwstr/>
  </property>
  <property fmtid="{D5CDD505-2E9C-101B-9397-08002B2CF9AE}" pid="4" name="_dlc_policyId">
    <vt:lpwstr>0x0101004E4B3E189D714F49A85ED613D6AE4F95|-1756139441</vt:lpwstr>
  </property>
  <property fmtid="{D5CDD505-2E9C-101B-9397-08002B2CF9AE}" pid="5" name="_dlc_DocIdItemGuid">
    <vt:lpwstr>e89a121e-355c-4cb1-879e-045fefeb8c84</vt:lpwstr>
  </property>
  <property fmtid="{D5CDD505-2E9C-101B-9397-08002B2CF9AE}" pid="6" name="_dlc_ItemStageId">
    <vt:lpwstr>1</vt:lpwstr>
  </property>
  <property fmtid="{D5CDD505-2E9C-101B-9397-08002B2CF9AE}" pid="7" name="j60c3ced31bb40378c6254d49035d966">
    <vt:lpwstr>2015|ee47c3e7-6a69-4f36-9adf-1007c8d399a4</vt:lpwstr>
  </property>
  <property fmtid="{D5CDD505-2E9C-101B-9397-08002B2CF9AE}" pid="8" name="vti_description">
    <vt:lpwstr/>
  </property>
  <property fmtid="{D5CDD505-2E9C-101B-9397-08002B2CF9AE}" pid="9" name="WorkflowChangePath">
    <vt:lpwstr>1069b4ef-e6f3-4ad7-8c8e-772136578697,10;</vt:lpwstr>
  </property>
  <property fmtid="{D5CDD505-2E9C-101B-9397-08002B2CF9AE}" pid="10" name="Confidentiality">
    <vt:lpwstr>1;#Confidential|28d1025d-1415-4984-b35e-5b79e7d32b5c</vt:lpwstr>
  </property>
  <property fmtid="{D5CDD505-2E9C-101B-9397-08002B2CF9AE}" pid="11" name="ContentTypeId">
    <vt:lpwstr>0x0101005C6975769EB1684CAB07571CAE07A11B0100BC81FA0C64ACC243A77959D9266C7751</vt:lpwstr>
  </property>
  <property fmtid="{D5CDD505-2E9C-101B-9397-08002B2CF9AE}" pid="12" name="Calendar Year">
    <vt:lpwstr>7;#2017|58467e81-5d99-44a5-abb5-12a016b65e9e</vt:lpwstr>
  </property>
  <property fmtid="{D5CDD505-2E9C-101B-9397-08002B2CF9AE}" pid="13" name="TaxCatchAll">
    <vt:lpwstr/>
  </property>
  <property fmtid="{D5CDD505-2E9C-101B-9397-08002B2CF9AE}" pid="14" name="TaxKeywordTaxHTField">
    <vt:lpwstr/>
  </property>
  <property fmtid="{D5CDD505-2E9C-101B-9397-08002B2CF9AE}" pid="15" name="ItemRetentionFormula">
    <vt:lpwstr/>
  </property>
  <property fmtid="{D5CDD505-2E9C-101B-9397-08002B2CF9AE}" pid="16" name="_dlc_LastRun">
    <vt:lpwstr>08/15/2015 23:02:11</vt:lpwstr>
  </property>
</Properties>
</file>