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0" r:id="rId5"/>
    <p:sldMasterId id="2147483704" r:id="rId6"/>
    <p:sldMasterId id="2147483718" r:id="rId7"/>
    <p:sldMasterId id="2147483732" r:id="rId8"/>
    <p:sldMasterId id="2147483746" r:id="rId9"/>
    <p:sldMasterId id="2147483760" r:id="rId10"/>
    <p:sldMasterId id="2147483774" r:id="rId11"/>
  </p:sldMasterIdLst>
  <p:notesMasterIdLst>
    <p:notesMasterId r:id="rId13"/>
  </p:notesMasterIdLst>
  <p:sldIdLst>
    <p:sldId id="1414" r:id="rId12"/>
    <p:sldId id="1415" r:id="rId14"/>
    <p:sldId id="1416" r:id="rId15"/>
    <p:sldId id="1417" r:id="rId16"/>
    <p:sldId id="1418" r:id="rId17"/>
    <p:sldId id="1421" r:id="rId18"/>
    <p:sldId id="1422" r:id="rId19"/>
    <p:sldId id="1423" r:id="rId20"/>
    <p:sldId id="1426" r:id="rId21"/>
    <p:sldId id="1424" r:id="rId22"/>
    <p:sldId id="1425" r:id="rId23"/>
    <p:sldId id="1427" r:id="rId24"/>
    <p:sldId id="1504" r:id="rId25"/>
    <p:sldId id="1505" r:id="rId26"/>
    <p:sldId id="1428" r:id="rId27"/>
    <p:sldId id="1429" r:id="rId28"/>
    <p:sldId id="1877" r:id="rId29"/>
    <p:sldId id="1430" r:id="rId30"/>
    <p:sldId id="1431" r:id="rId31"/>
    <p:sldId id="1432" r:id="rId32"/>
    <p:sldId id="1433" r:id="rId33"/>
    <p:sldId id="1434" r:id="rId34"/>
    <p:sldId id="1882" r:id="rId35"/>
    <p:sldId id="2327" r:id="rId36"/>
    <p:sldId id="2328" r:id="rId37"/>
    <p:sldId id="1435" r:id="rId38"/>
    <p:sldId id="1436" r:id="rId39"/>
    <p:sldId id="1437" r:id="rId40"/>
    <p:sldId id="1438" r:id="rId41"/>
    <p:sldId id="1439" r:id="rId42"/>
    <p:sldId id="1440" r:id="rId43"/>
    <p:sldId id="1441" r:id="rId44"/>
    <p:sldId id="1442" r:id="rId45"/>
    <p:sldId id="1443" r:id="rId46"/>
    <p:sldId id="1444" r:id="rId47"/>
    <p:sldId id="1445" r:id="rId48"/>
    <p:sldId id="1446" r:id="rId49"/>
    <p:sldId id="1447" r:id="rId50"/>
    <p:sldId id="1878" r:id="rId51"/>
    <p:sldId id="1448" r:id="rId52"/>
    <p:sldId id="1449" r:id="rId53"/>
    <p:sldId id="1450" r:id="rId54"/>
    <p:sldId id="1881" r:id="rId55"/>
    <p:sldId id="1452" r:id="rId56"/>
    <p:sldId id="1453" r:id="rId57"/>
    <p:sldId id="1454" r:id="rId58"/>
    <p:sldId id="1879" r:id="rId59"/>
    <p:sldId id="1455" r:id="rId60"/>
    <p:sldId id="1456" r:id="rId61"/>
    <p:sldId id="1457" r:id="rId62"/>
    <p:sldId id="1880" r:id="rId63"/>
    <p:sldId id="1458" r:id="rId64"/>
    <p:sldId id="1459" r:id="rId65"/>
    <p:sldId id="1460" r:id="rId66"/>
    <p:sldId id="2329" r:id="rId67"/>
    <p:sldId id="2331" r:id="rId68"/>
    <p:sldId id="2330" r:id="rId69"/>
    <p:sldId id="2332" r:id="rId70"/>
    <p:sldId id="1473" r:id="rId71"/>
    <p:sldId id="1474" r:id="rId72"/>
    <p:sldId id="1475" r:id="rId73"/>
    <p:sldId id="1476" r:id="rId74"/>
    <p:sldId id="1477" r:id="rId75"/>
    <p:sldId id="2042" r:id="rId76"/>
    <p:sldId id="1667" r:id="rId77"/>
    <p:sldId id="1478" r:id="rId78"/>
    <p:sldId id="1479" r:id="rId79"/>
    <p:sldId id="1480" r:id="rId80"/>
    <p:sldId id="1481" r:id="rId81"/>
    <p:sldId id="1482" r:id="rId82"/>
    <p:sldId id="1483" r:id="rId83"/>
    <p:sldId id="1484" r:id="rId84"/>
    <p:sldId id="1485" r:id="rId85"/>
    <p:sldId id="1486" r:id="rId86"/>
    <p:sldId id="1487" r:id="rId87"/>
    <p:sldId id="1488" r:id="rId88"/>
    <p:sldId id="1489" r:id="rId89"/>
    <p:sldId id="2164" r:id="rId90"/>
    <p:sldId id="1490" r:id="rId91"/>
    <p:sldId id="1491" r:id="rId92"/>
    <p:sldId id="2036" r:id="rId93"/>
    <p:sldId id="1493" r:id="rId94"/>
    <p:sldId id="1495" r:id="rId95"/>
    <p:sldId id="1494" r:id="rId96"/>
    <p:sldId id="1499" r:id="rId97"/>
    <p:sldId id="1500" r:id="rId98"/>
    <p:sldId id="1502" r:id="rId99"/>
    <p:sldId id="2039" r:id="rId100"/>
    <p:sldId id="2040" r:id="rId101"/>
    <p:sldId id="2041" r:id="rId102"/>
    <p:sldId id="1332" r:id="rId103"/>
    <p:sldId id="1333" r:id="rId104"/>
    <p:sldId id="1334" r:id="rId105"/>
    <p:sldId id="1335" r:id="rId106"/>
    <p:sldId id="1336" r:id="rId107"/>
    <p:sldId id="1337" r:id="rId108"/>
    <p:sldId id="1338" r:id="rId109"/>
    <p:sldId id="1339" r:id="rId110"/>
    <p:sldId id="1340" r:id="rId111"/>
    <p:sldId id="1341" r:id="rId112"/>
    <p:sldId id="1342" r:id="rId113"/>
    <p:sldId id="1343" r:id="rId114"/>
    <p:sldId id="1344" r:id="rId115"/>
    <p:sldId id="1345" r:id="rId116"/>
    <p:sldId id="1346" r:id="rId117"/>
    <p:sldId id="1347" r:id="rId118"/>
    <p:sldId id="1348" r:id="rId119"/>
    <p:sldId id="1349" r:id="rId120"/>
    <p:sldId id="1350" r:id="rId121"/>
    <p:sldId id="1351" r:id="rId122"/>
    <p:sldId id="1352" r:id="rId123"/>
    <p:sldId id="1353" r:id="rId124"/>
    <p:sldId id="1354" r:id="rId125"/>
    <p:sldId id="1355" r:id="rId126"/>
    <p:sldId id="1356" r:id="rId127"/>
    <p:sldId id="1357" r:id="rId128"/>
    <p:sldId id="1358" r:id="rId129"/>
    <p:sldId id="1810" r:id="rId130"/>
    <p:sldId id="1811" r:id="rId131"/>
    <p:sldId id="1365" r:id="rId132"/>
    <p:sldId id="1366" r:id="rId133"/>
    <p:sldId id="1372" r:id="rId134"/>
    <p:sldId id="1373" r:id="rId135"/>
    <p:sldId id="1816" r:id="rId136"/>
    <p:sldId id="2499" r:id="rId137"/>
    <p:sldId id="1376" r:id="rId138"/>
    <p:sldId id="1377" r:id="rId139"/>
    <p:sldId id="2571" r:id="rId140"/>
    <p:sldId id="2654" r:id="rId141"/>
    <p:sldId id="1378" r:id="rId142"/>
    <p:sldId id="1379" r:id="rId143"/>
    <p:sldId id="1380" r:id="rId144"/>
    <p:sldId id="1381" r:id="rId145"/>
    <p:sldId id="2572" r:id="rId146"/>
    <p:sldId id="1382" r:id="rId147"/>
    <p:sldId id="1383" r:id="rId148"/>
    <p:sldId id="1384" r:id="rId149"/>
    <p:sldId id="1385" r:id="rId150"/>
    <p:sldId id="1386" r:id="rId151"/>
    <p:sldId id="1387" r:id="rId152"/>
    <p:sldId id="1388" r:id="rId153"/>
    <p:sldId id="1389" r:id="rId154"/>
    <p:sldId id="1390" r:id="rId155"/>
    <p:sldId id="1391" r:id="rId156"/>
    <p:sldId id="1392" r:id="rId157"/>
    <p:sldId id="1393" r:id="rId158"/>
    <p:sldId id="1394" r:id="rId159"/>
    <p:sldId id="1395" r:id="rId160"/>
    <p:sldId id="1396" r:id="rId161"/>
    <p:sldId id="1397" r:id="rId162"/>
    <p:sldId id="2573" r:id="rId163"/>
    <p:sldId id="1398" r:id="rId164"/>
    <p:sldId id="1399" r:id="rId165"/>
    <p:sldId id="1400" r:id="rId166"/>
    <p:sldId id="1401" r:id="rId167"/>
    <p:sldId id="2574" r:id="rId168"/>
    <p:sldId id="1402" r:id="rId169"/>
    <p:sldId id="1404" r:id="rId170"/>
    <p:sldId id="1403" r:id="rId171"/>
    <p:sldId id="1405" r:id="rId172"/>
    <p:sldId id="2651" r:id="rId173"/>
    <p:sldId id="1406" r:id="rId174"/>
    <p:sldId id="1407" r:id="rId175"/>
    <p:sldId id="2652" r:id="rId176"/>
    <p:sldId id="2653" r:id="rId177"/>
    <p:sldId id="2269" r:id="rId178"/>
    <p:sldId id="2270" r:id="rId179"/>
    <p:sldId id="1413" r:id="rId180"/>
    <p:sldId id="2272" r:id="rId181"/>
    <p:sldId id="2271" r:id="rId182"/>
    <p:sldId id="2273" r:id="rId183"/>
    <p:sldId id="2645" r:id="rId184"/>
    <p:sldId id="2646" r:id="rId185"/>
    <p:sldId id="2647" r:id="rId186"/>
    <p:sldId id="2648" r:id="rId187"/>
    <p:sldId id="2649" r:id="rId188"/>
    <p:sldId id="2650" r:id="rId189"/>
    <p:sldId id="2291" r:id="rId190"/>
    <p:sldId id="1789" r:id="rId191"/>
    <p:sldId id="1790" r:id="rId192"/>
    <p:sldId id="2275" r:id="rId193"/>
    <p:sldId id="2276" r:id="rId194"/>
    <p:sldId id="1791" r:id="rId195"/>
    <p:sldId id="1792" r:id="rId196"/>
    <p:sldId id="2278" r:id="rId197"/>
    <p:sldId id="2279" r:id="rId198"/>
    <p:sldId id="2280" r:id="rId199"/>
    <p:sldId id="2281" r:id="rId200"/>
    <p:sldId id="1795" r:id="rId201"/>
    <p:sldId id="1796" r:id="rId202"/>
    <p:sldId id="1797" r:id="rId203"/>
    <p:sldId id="1798" r:id="rId204"/>
    <p:sldId id="1799" r:id="rId205"/>
    <p:sldId id="2282" r:id="rId206"/>
    <p:sldId id="1803" r:id="rId207"/>
    <p:sldId id="2283" r:id="rId208"/>
    <p:sldId id="2284" r:id="rId209"/>
    <p:sldId id="2285" r:id="rId210"/>
    <p:sldId id="2286" r:id="rId211"/>
    <p:sldId id="2288" r:id="rId212"/>
    <p:sldId id="2320" r:id="rId213"/>
    <p:sldId id="2321" r:id="rId214"/>
    <p:sldId id="2319" r:id="rId215"/>
    <p:sldId id="2287" r:id="rId216"/>
    <p:sldId id="2289" r:id="rId217"/>
    <p:sldId id="2290" r:id="rId218"/>
    <p:sldId id="2659" r:id="rId219"/>
    <p:sldId id="2660" r:id="rId220"/>
    <p:sldId id="2661" r:id="rId221"/>
    <p:sldId id="2662" r:id="rId22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CCECFF"/>
    <a:srgbClr val="FFCCCC"/>
    <a:srgbClr val="CCFF66"/>
    <a:srgbClr val="FFFFCC"/>
    <a:srgbClr val="CC3300"/>
    <a:srgbClr val="000066"/>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4"/>
    <p:restoredTop sz="82217"/>
  </p:normalViewPr>
  <p:slideViewPr>
    <p:cSldViewPr showGuides="1">
      <p:cViewPr varScale="1">
        <p:scale>
          <a:sx n="57" d="100"/>
          <a:sy n="57" d="100"/>
        </p:scale>
        <p:origin x="1544" y="32"/>
      </p:cViewPr>
      <p:guideLst>
        <p:guide orient="horz" pos="2237"/>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8154"/>
    </p:cViewPr>
  </p:sorterViewPr>
  <p:gridSpacing cx="36003" cy="36003"/>
</p:viewPr>
</file>

<file path=ppt/_rels/presentation.xml.rels><?xml version="1.0" encoding="UTF-8" standalone="yes"?>
<Relationships xmlns="http://schemas.openxmlformats.org/package/2006/relationships"><Relationship Id="rId99" Type="http://schemas.openxmlformats.org/officeDocument/2006/relationships/slide" Target="slides/slide87.xml"/><Relationship Id="rId98" Type="http://schemas.openxmlformats.org/officeDocument/2006/relationships/slide" Target="slides/slide86.xml"/><Relationship Id="rId97" Type="http://schemas.openxmlformats.org/officeDocument/2006/relationships/slide" Target="slides/slide85.xml"/><Relationship Id="rId96" Type="http://schemas.openxmlformats.org/officeDocument/2006/relationships/slide" Target="slides/slide84.xml"/><Relationship Id="rId95" Type="http://schemas.openxmlformats.org/officeDocument/2006/relationships/slide" Target="slides/slide83.xml"/><Relationship Id="rId94" Type="http://schemas.openxmlformats.org/officeDocument/2006/relationships/slide" Target="slides/slide82.xml"/><Relationship Id="rId93" Type="http://schemas.openxmlformats.org/officeDocument/2006/relationships/slide" Target="slides/slide81.xml"/><Relationship Id="rId92" Type="http://schemas.openxmlformats.org/officeDocument/2006/relationships/slide" Target="slides/slide80.xml"/><Relationship Id="rId91" Type="http://schemas.openxmlformats.org/officeDocument/2006/relationships/slide" Target="slides/slide79.xml"/><Relationship Id="rId90" Type="http://schemas.openxmlformats.org/officeDocument/2006/relationships/slide" Target="slides/slide78.xml"/><Relationship Id="rId9" Type="http://schemas.openxmlformats.org/officeDocument/2006/relationships/slideMaster" Target="slideMasters/slideMaster8.xml"/><Relationship Id="rId89" Type="http://schemas.openxmlformats.org/officeDocument/2006/relationships/slide" Target="slides/slide77.xml"/><Relationship Id="rId88" Type="http://schemas.openxmlformats.org/officeDocument/2006/relationships/slide" Target="slides/slide76.xml"/><Relationship Id="rId87" Type="http://schemas.openxmlformats.org/officeDocument/2006/relationships/slide" Target="slides/slide75.xml"/><Relationship Id="rId86" Type="http://schemas.openxmlformats.org/officeDocument/2006/relationships/slide" Target="slides/slide74.xml"/><Relationship Id="rId85" Type="http://schemas.openxmlformats.org/officeDocument/2006/relationships/slide" Target="slides/slide73.xml"/><Relationship Id="rId84" Type="http://schemas.openxmlformats.org/officeDocument/2006/relationships/slide" Target="slides/slide72.xml"/><Relationship Id="rId83" Type="http://schemas.openxmlformats.org/officeDocument/2006/relationships/slide" Target="slides/slide71.xml"/><Relationship Id="rId82" Type="http://schemas.openxmlformats.org/officeDocument/2006/relationships/slide" Target="slides/slide70.xml"/><Relationship Id="rId81" Type="http://schemas.openxmlformats.org/officeDocument/2006/relationships/slide" Target="slides/slide69.xml"/><Relationship Id="rId80" Type="http://schemas.openxmlformats.org/officeDocument/2006/relationships/slide" Target="slides/slide68.xml"/><Relationship Id="rId8" Type="http://schemas.openxmlformats.org/officeDocument/2006/relationships/slideMaster" Target="slideMasters/slideMaster7.xml"/><Relationship Id="rId79" Type="http://schemas.openxmlformats.org/officeDocument/2006/relationships/slide" Target="slides/slide67.xml"/><Relationship Id="rId78" Type="http://schemas.openxmlformats.org/officeDocument/2006/relationships/slide" Target="slides/slide66.xml"/><Relationship Id="rId77" Type="http://schemas.openxmlformats.org/officeDocument/2006/relationships/slide" Target="slides/slide65.xml"/><Relationship Id="rId76" Type="http://schemas.openxmlformats.org/officeDocument/2006/relationships/slide" Target="slides/slide64.xml"/><Relationship Id="rId75" Type="http://schemas.openxmlformats.org/officeDocument/2006/relationships/slide" Target="slides/slide63.xml"/><Relationship Id="rId74" Type="http://schemas.openxmlformats.org/officeDocument/2006/relationships/slide" Target="slides/slide62.xml"/><Relationship Id="rId73" Type="http://schemas.openxmlformats.org/officeDocument/2006/relationships/slide" Target="slides/slide61.xml"/><Relationship Id="rId72" Type="http://schemas.openxmlformats.org/officeDocument/2006/relationships/slide" Target="slides/slide60.xml"/><Relationship Id="rId71" Type="http://schemas.openxmlformats.org/officeDocument/2006/relationships/slide" Target="slides/slide59.xml"/><Relationship Id="rId70" Type="http://schemas.openxmlformats.org/officeDocument/2006/relationships/slide" Target="slides/slide58.xml"/><Relationship Id="rId7" Type="http://schemas.openxmlformats.org/officeDocument/2006/relationships/slideMaster" Target="slideMasters/slideMaster6.xml"/><Relationship Id="rId69" Type="http://schemas.openxmlformats.org/officeDocument/2006/relationships/slide" Target="slides/slide57.xml"/><Relationship Id="rId68" Type="http://schemas.openxmlformats.org/officeDocument/2006/relationships/slide" Target="slides/slide56.xml"/><Relationship Id="rId67" Type="http://schemas.openxmlformats.org/officeDocument/2006/relationships/slide" Target="slides/slide55.xml"/><Relationship Id="rId66" Type="http://schemas.openxmlformats.org/officeDocument/2006/relationships/slide" Target="slides/slide54.xml"/><Relationship Id="rId65" Type="http://schemas.openxmlformats.org/officeDocument/2006/relationships/slide" Target="slides/slide53.xml"/><Relationship Id="rId64" Type="http://schemas.openxmlformats.org/officeDocument/2006/relationships/slide" Target="slides/slide52.xml"/><Relationship Id="rId63" Type="http://schemas.openxmlformats.org/officeDocument/2006/relationships/slide" Target="slides/slide51.xml"/><Relationship Id="rId62" Type="http://schemas.openxmlformats.org/officeDocument/2006/relationships/slide" Target="slides/slide50.xml"/><Relationship Id="rId61" Type="http://schemas.openxmlformats.org/officeDocument/2006/relationships/slide" Target="slides/slide49.xml"/><Relationship Id="rId60" Type="http://schemas.openxmlformats.org/officeDocument/2006/relationships/slide" Target="slides/slide48.xml"/><Relationship Id="rId6" Type="http://schemas.openxmlformats.org/officeDocument/2006/relationships/slideMaster" Target="slideMasters/slideMaster5.xml"/><Relationship Id="rId59" Type="http://schemas.openxmlformats.org/officeDocument/2006/relationships/slide" Target="slides/slide47.xml"/><Relationship Id="rId58" Type="http://schemas.openxmlformats.org/officeDocument/2006/relationships/slide" Target="slides/slide46.xml"/><Relationship Id="rId57" Type="http://schemas.openxmlformats.org/officeDocument/2006/relationships/slide" Target="slides/slide45.xml"/><Relationship Id="rId56" Type="http://schemas.openxmlformats.org/officeDocument/2006/relationships/slide" Target="slides/slide44.xml"/><Relationship Id="rId55" Type="http://schemas.openxmlformats.org/officeDocument/2006/relationships/slide" Target="slides/slide43.xml"/><Relationship Id="rId54" Type="http://schemas.openxmlformats.org/officeDocument/2006/relationships/slide" Target="slides/slide42.xml"/><Relationship Id="rId53" Type="http://schemas.openxmlformats.org/officeDocument/2006/relationships/slide" Target="slides/slide41.xml"/><Relationship Id="rId52" Type="http://schemas.openxmlformats.org/officeDocument/2006/relationships/slide" Target="slides/slide40.xml"/><Relationship Id="rId51" Type="http://schemas.openxmlformats.org/officeDocument/2006/relationships/slide" Target="slides/slide39.xml"/><Relationship Id="rId50" Type="http://schemas.openxmlformats.org/officeDocument/2006/relationships/slide" Target="slides/slide38.xml"/><Relationship Id="rId5" Type="http://schemas.openxmlformats.org/officeDocument/2006/relationships/slideMaster" Target="slideMasters/slideMaster4.xml"/><Relationship Id="rId49" Type="http://schemas.openxmlformats.org/officeDocument/2006/relationships/slide" Target="slides/slide37.xml"/><Relationship Id="rId48" Type="http://schemas.openxmlformats.org/officeDocument/2006/relationships/slide" Target="slides/slide36.xml"/><Relationship Id="rId47" Type="http://schemas.openxmlformats.org/officeDocument/2006/relationships/slide" Target="slides/slide35.xml"/><Relationship Id="rId46" Type="http://schemas.openxmlformats.org/officeDocument/2006/relationships/slide" Target="slides/slide34.xml"/><Relationship Id="rId45" Type="http://schemas.openxmlformats.org/officeDocument/2006/relationships/slide" Target="slides/slide33.xml"/><Relationship Id="rId44" Type="http://schemas.openxmlformats.org/officeDocument/2006/relationships/slide" Target="slides/slide32.xml"/><Relationship Id="rId43" Type="http://schemas.openxmlformats.org/officeDocument/2006/relationships/slide" Target="slides/slide31.xml"/><Relationship Id="rId42" Type="http://schemas.openxmlformats.org/officeDocument/2006/relationships/slide" Target="slides/slide30.xml"/><Relationship Id="rId41" Type="http://schemas.openxmlformats.org/officeDocument/2006/relationships/slide" Target="slides/slide29.xml"/><Relationship Id="rId40" Type="http://schemas.openxmlformats.org/officeDocument/2006/relationships/slide" Target="slides/slide28.xml"/><Relationship Id="rId4" Type="http://schemas.openxmlformats.org/officeDocument/2006/relationships/slideMaster" Target="slideMasters/slideMaster3.xml"/><Relationship Id="rId39" Type="http://schemas.openxmlformats.org/officeDocument/2006/relationships/slide" Target="slides/slide27.xml"/><Relationship Id="rId38" Type="http://schemas.openxmlformats.org/officeDocument/2006/relationships/slide" Target="slides/slide26.xml"/><Relationship Id="rId37" Type="http://schemas.openxmlformats.org/officeDocument/2006/relationships/slide" Target="slides/slide25.xml"/><Relationship Id="rId36" Type="http://schemas.openxmlformats.org/officeDocument/2006/relationships/slide" Target="slides/slide24.xml"/><Relationship Id="rId35" Type="http://schemas.openxmlformats.org/officeDocument/2006/relationships/slide" Target="slides/slide23.xml"/><Relationship Id="rId34" Type="http://schemas.openxmlformats.org/officeDocument/2006/relationships/slide" Target="slides/slide22.xml"/><Relationship Id="rId33" Type="http://schemas.openxmlformats.org/officeDocument/2006/relationships/slide" Target="slides/slide21.xml"/><Relationship Id="rId32" Type="http://schemas.openxmlformats.org/officeDocument/2006/relationships/slide" Target="slides/slide20.xml"/><Relationship Id="rId31" Type="http://schemas.openxmlformats.org/officeDocument/2006/relationships/slide" Target="slides/slide19.xml"/><Relationship Id="rId30" Type="http://schemas.openxmlformats.org/officeDocument/2006/relationships/slide" Target="slides/slide18.xml"/><Relationship Id="rId3" Type="http://schemas.openxmlformats.org/officeDocument/2006/relationships/slideMaster" Target="slideMasters/slideMaster2.xml"/><Relationship Id="rId29" Type="http://schemas.openxmlformats.org/officeDocument/2006/relationships/slide" Target="slides/slide17.xml"/><Relationship Id="rId28" Type="http://schemas.openxmlformats.org/officeDocument/2006/relationships/slide" Target="slides/slide16.xml"/><Relationship Id="rId27" Type="http://schemas.openxmlformats.org/officeDocument/2006/relationships/slide" Target="slides/slide15.xml"/><Relationship Id="rId26" Type="http://schemas.openxmlformats.org/officeDocument/2006/relationships/slide" Target="slides/slide14.xml"/><Relationship Id="rId25" Type="http://schemas.openxmlformats.org/officeDocument/2006/relationships/slide" Target="slides/slide13.xml"/><Relationship Id="rId24" Type="http://schemas.openxmlformats.org/officeDocument/2006/relationships/slide" Target="slides/slide12.xml"/><Relationship Id="rId23" Type="http://schemas.openxmlformats.org/officeDocument/2006/relationships/slide" Target="slides/slide11.xml"/><Relationship Id="rId225" Type="http://schemas.openxmlformats.org/officeDocument/2006/relationships/tableStyles" Target="tableStyles.xml"/><Relationship Id="rId224" Type="http://schemas.openxmlformats.org/officeDocument/2006/relationships/viewProps" Target="viewProps.xml"/><Relationship Id="rId223" Type="http://schemas.openxmlformats.org/officeDocument/2006/relationships/presProps" Target="presProps.xml"/><Relationship Id="rId222" Type="http://schemas.openxmlformats.org/officeDocument/2006/relationships/slide" Target="slides/slide210.xml"/><Relationship Id="rId221" Type="http://schemas.openxmlformats.org/officeDocument/2006/relationships/slide" Target="slides/slide209.xml"/><Relationship Id="rId220" Type="http://schemas.openxmlformats.org/officeDocument/2006/relationships/slide" Target="slides/slide208.xml"/><Relationship Id="rId22" Type="http://schemas.openxmlformats.org/officeDocument/2006/relationships/slide" Target="slides/slide10.xml"/><Relationship Id="rId219" Type="http://schemas.openxmlformats.org/officeDocument/2006/relationships/slide" Target="slides/slide207.xml"/><Relationship Id="rId218" Type="http://schemas.openxmlformats.org/officeDocument/2006/relationships/slide" Target="slides/slide206.xml"/><Relationship Id="rId217" Type="http://schemas.openxmlformats.org/officeDocument/2006/relationships/slide" Target="slides/slide205.xml"/><Relationship Id="rId216" Type="http://schemas.openxmlformats.org/officeDocument/2006/relationships/slide" Target="slides/slide204.xml"/><Relationship Id="rId215" Type="http://schemas.openxmlformats.org/officeDocument/2006/relationships/slide" Target="slides/slide203.xml"/><Relationship Id="rId214" Type="http://schemas.openxmlformats.org/officeDocument/2006/relationships/slide" Target="slides/slide202.xml"/><Relationship Id="rId213" Type="http://schemas.openxmlformats.org/officeDocument/2006/relationships/slide" Target="slides/slide201.xml"/><Relationship Id="rId212" Type="http://schemas.openxmlformats.org/officeDocument/2006/relationships/slide" Target="slides/slide200.xml"/><Relationship Id="rId211" Type="http://schemas.openxmlformats.org/officeDocument/2006/relationships/slide" Target="slides/slide199.xml"/><Relationship Id="rId210" Type="http://schemas.openxmlformats.org/officeDocument/2006/relationships/slide" Target="slides/slide198.xml"/><Relationship Id="rId21" Type="http://schemas.openxmlformats.org/officeDocument/2006/relationships/slide" Target="slides/slide9.xml"/><Relationship Id="rId209" Type="http://schemas.openxmlformats.org/officeDocument/2006/relationships/slide" Target="slides/slide197.xml"/><Relationship Id="rId208" Type="http://schemas.openxmlformats.org/officeDocument/2006/relationships/slide" Target="slides/slide196.xml"/><Relationship Id="rId207" Type="http://schemas.openxmlformats.org/officeDocument/2006/relationships/slide" Target="slides/slide195.xml"/><Relationship Id="rId206" Type="http://schemas.openxmlformats.org/officeDocument/2006/relationships/slide" Target="slides/slide194.xml"/><Relationship Id="rId205" Type="http://schemas.openxmlformats.org/officeDocument/2006/relationships/slide" Target="slides/slide193.xml"/><Relationship Id="rId204" Type="http://schemas.openxmlformats.org/officeDocument/2006/relationships/slide" Target="slides/slide192.xml"/><Relationship Id="rId203" Type="http://schemas.openxmlformats.org/officeDocument/2006/relationships/slide" Target="slides/slide191.xml"/><Relationship Id="rId202" Type="http://schemas.openxmlformats.org/officeDocument/2006/relationships/slide" Target="slides/slide190.xml"/><Relationship Id="rId201" Type="http://schemas.openxmlformats.org/officeDocument/2006/relationships/slide" Target="slides/slide189.xml"/><Relationship Id="rId200" Type="http://schemas.openxmlformats.org/officeDocument/2006/relationships/slide" Target="slides/slide188.xml"/><Relationship Id="rId20" Type="http://schemas.openxmlformats.org/officeDocument/2006/relationships/slide" Target="slides/slide8.xml"/><Relationship Id="rId2" Type="http://schemas.openxmlformats.org/officeDocument/2006/relationships/theme" Target="theme/theme1.xml"/><Relationship Id="rId199" Type="http://schemas.openxmlformats.org/officeDocument/2006/relationships/slide" Target="slides/slide187.xml"/><Relationship Id="rId198" Type="http://schemas.openxmlformats.org/officeDocument/2006/relationships/slide" Target="slides/slide186.xml"/><Relationship Id="rId197" Type="http://schemas.openxmlformats.org/officeDocument/2006/relationships/slide" Target="slides/slide185.xml"/><Relationship Id="rId196" Type="http://schemas.openxmlformats.org/officeDocument/2006/relationships/slide" Target="slides/slide184.xml"/><Relationship Id="rId195" Type="http://schemas.openxmlformats.org/officeDocument/2006/relationships/slide" Target="slides/slide183.xml"/><Relationship Id="rId194" Type="http://schemas.openxmlformats.org/officeDocument/2006/relationships/slide" Target="slides/slide182.xml"/><Relationship Id="rId193" Type="http://schemas.openxmlformats.org/officeDocument/2006/relationships/slide" Target="slides/slide181.xml"/><Relationship Id="rId192" Type="http://schemas.openxmlformats.org/officeDocument/2006/relationships/slide" Target="slides/slide180.xml"/><Relationship Id="rId191" Type="http://schemas.openxmlformats.org/officeDocument/2006/relationships/slide" Target="slides/slide179.xml"/><Relationship Id="rId190" Type="http://schemas.openxmlformats.org/officeDocument/2006/relationships/slide" Target="slides/slide178.xml"/><Relationship Id="rId19" Type="http://schemas.openxmlformats.org/officeDocument/2006/relationships/slide" Target="slides/slide7.xml"/><Relationship Id="rId189" Type="http://schemas.openxmlformats.org/officeDocument/2006/relationships/slide" Target="slides/slide177.xml"/><Relationship Id="rId188" Type="http://schemas.openxmlformats.org/officeDocument/2006/relationships/slide" Target="slides/slide176.xml"/><Relationship Id="rId187" Type="http://schemas.openxmlformats.org/officeDocument/2006/relationships/slide" Target="slides/slide175.xml"/><Relationship Id="rId186" Type="http://schemas.openxmlformats.org/officeDocument/2006/relationships/slide" Target="slides/slide174.xml"/><Relationship Id="rId185" Type="http://schemas.openxmlformats.org/officeDocument/2006/relationships/slide" Target="slides/slide173.xml"/><Relationship Id="rId184" Type="http://schemas.openxmlformats.org/officeDocument/2006/relationships/slide" Target="slides/slide172.xml"/><Relationship Id="rId183" Type="http://schemas.openxmlformats.org/officeDocument/2006/relationships/slide" Target="slides/slide171.xml"/><Relationship Id="rId182" Type="http://schemas.openxmlformats.org/officeDocument/2006/relationships/slide" Target="slides/slide170.xml"/><Relationship Id="rId181" Type="http://schemas.openxmlformats.org/officeDocument/2006/relationships/slide" Target="slides/slide169.xml"/><Relationship Id="rId180" Type="http://schemas.openxmlformats.org/officeDocument/2006/relationships/slide" Target="slides/slide168.xml"/><Relationship Id="rId18" Type="http://schemas.openxmlformats.org/officeDocument/2006/relationships/slide" Target="slides/slide6.xml"/><Relationship Id="rId179" Type="http://schemas.openxmlformats.org/officeDocument/2006/relationships/slide" Target="slides/slide167.xml"/><Relationship Id="rId178" Type="http://schemas.openxmlformats.org/officeDocument/2006/relationships/slide" Target="slides/slide166.xml"/><Relationship Id="rId177" Type="http://schemas.openxmlformats.org/officeDocument/2006/relationships/slide" Target="slides/slide165.xml"/><Relationship Id="rId176" Type="http://schemas.openxmlformats.org/officeDocument/2006/relationships/slide" Target="slides/slide164.xml"/><Relationship Id="rId175" Type="http://schemas.openxmlformats.org/officeDocument/2006/relationships/slide" Target="slides/slide163.xml"/><Relationship Id="rId174" Type="http://schemas.openxmlformats.org/officeDocument/2006/relationships/slide" Target="slides/slide162.xml"/><Relationship Id="rId173" Type="http://schemas.openxmlformats.org/officeDocument/2006/relationships/slide" Target="slides/slide161.xml"/><Relationship Id="rId172" Type="http://schemas.openxmlformats.org/officeDocument/2006/relationships/slide" Target="slides/slide160.xml"/><Relationship Id="rId171" Type="http://schemas.openxmlformats.org/officeDocument/2006/relationships/slide" Target="slides/slide159.xml"/><Relationship Id="rId170" Type="http://schemas.openxmlformats.org/officeDocument/2006/relationships/slide" Target="slides/slide158.xml"/><Relationship Id="rId17" Type="http://schemas.openxmlformats.org/officeDocument/2006/relationships/slide" Target="slides/slide5.xml"/><Relationship Id="rId169" Type="http://schemas.openxmlformats.org/officeDocument/2006/relationships/slide" Target="slides/slide157.xml"/><Relationship Id="rId168" Type="http://schemas.openxmlformats.org/officeDocument/2006/relationships/slide" Target="slides/slide156.xml"/><Relationship Id="rId167" Type="http://schemas.openxmlformats.org/officeDocument/2006/relationships/slide" Target="slides/slide155.xml"/><Relationship Id="rId166" Type="http://schemas.openxmlformats.org/officeDocument/2006/relationships/slide" Target="slides/slide154.xml"/><Relationship Id="rId165" Type="http://schemas.openxmlformats.org/officeDocument/2006/relationships/slide" Target="slides/slide153.xml"/><Relationship Id="rId164" Type="http://schemas.openxmlformats.org/officeDocument/2006/relationships/slide" Target="slides/slide152.xml"/><Relationship Id="rId163" Type="http://schemas.openxmlformats.org/officeDocument/2006/relationships/slide" Target="slides/slide151.xml"/><Relationship Id="rId162" Type="http://schemas.openxmlformats.org/officeDocument/2006/relationships/slide" Target="slides/slide150.xml"/><Relationship Id="rId161" Type="http://schemas.openxmlformats.org/officeDocument/2006/relationships/slide" Target="slides/slide149.xml"/><Relationship Id="rId160" Type="http://schemas.openxmlformats.org/officeDocument/2006/relationships/slide" Target="slides/slide148.xml"/><Relationship Id="rId16" Type="http://schemas.openxmlformats.org/officeDocument/2006/relationships/slide" Target="slides/slide4.xml"/><Relationship Id="rId159" Type="http://schemas.openxmlformats.org/officeDocument/2006/relationships/slide" Target="slides/slide147.xml"/><Relationship Id="rId158" Type="http://schemas.openxmlformats.org/officeDocument/2006/relationships/slide" Target="slides/slide146.xml"/><Relationship Id="rId157" Type="http://schemas.openxmlformats.org/officeDocument/2006/relationships/slide" Target="slides/slide145.xml"/><Relationship Id="rId156" Type="http://schemas.openxmlformats.org/officeDocument/2006/relationships/slide" Target="slides/slide144.xml"/><Relationship Id="rId155" Type="http://schemas.openxmlformats.org/officeDocument/2006/relationships/slide" Target="slides/slide143.xml"/><Relationship Id="rId154" Type="http://schemas.openxmlformats.org/officeDocument/2006/relationships/slide" Target="slides/slide142.xml"/><Relationship Id="rId153" Type="http://schemas.openxmlformats.org/officeDocument/2006/relationships/slide" Target="slides/slide141.xml"/><Relationship Id="rId152" Type="http://schemas.openxmlformats.org/officeDocument/2006/relationships/slide" Target="slides/slide140.xml"/><Relationship Id="rId151" Type="http://schemas.openxmlformats.org/officeDocument/2006/relationships/slide" Target="slides/slide139.xml"/><Relationship Id="rId150" Type="http://schemas.openxmlformats.org/officeDocument/2006/relationships/slide" Target="slides/slide138.xml"/><Relationship Id="rId15" Type="http://schemas.openxmlformats.org/officeDocument/2006/relationships/slide" Target="slides/slide3.xml"/><Relationship Id="rId149" Type="http://schemas.openxmlformats.org/officeDocument/2006/relationships/slide" Target="slides/slide137.xml"/><Relationship Id="rId148" Type="http://schemas.openxmlformats.org/officeDocument/2006/relationships/slide" Target="slides/slide136.xml"/><Relationship Id="rId147" Type="http://schemas.openxmlformats.org/officeDocument/2006/relationships/slide" Target="slides/slide135.xml"/><Relationship Id="rId146" Type="http://schemas.openxmlformats.org/officeDocument/2006/relationships/slide" Target="slides/slide134.xml"/><Relationship Id="rId145" Type="http://schemas.openxmlformats.org/officeDocument/2006/relationships/slide" Target="slides/slide133.xml"/><Relationship Id="rId144" Type="http://schemas.openxmlformats.org/officeDocument/2006/relationships/slide" Target="slides/slide132.xml"/><Relationship Id="rId143" Type="http://schemas.openxmlformats.org/officeDocument/2006/relationships/slide" Target="slides/slide131.xml"/><Relationship Id="rId142" Type="http://schemas.openxmlformats.org/officeDocument/2006/relationships/slide" Target="slides/slide130.xml"/><Relationship Id="rId141" Type="http://schemas.openxmlformats.org/officeDocument/2006/relationships/slide" Target="slides/slide129.xml"/><Relationship Id="rId140" Type="http://schemas.openxmlformats.org/officeDocument/2006/relationships/slide" Target="slides/slide128.xml"/><Relationship Id="rId14" Type="http://schemas.openxmlformats.org/officeDocument/2006/relationships/slide" Target="slides/slide2.xml"/><Relationship Id="rId139" Type="http://schemas.openxmlformats.org/officeDocument/2006/relationships/slide" Target="slides/slide127.xml"/><Relationship Id="rId138" Type="http://schemas.openxmlformats.org/officeDocument/2006/relationships/slide" Target="slides/slide126.xml"/><Relationship Id="rId137" Type="http://schemas.openxmlformats.org/officeDocument/2006/relationships/slide" Target="slides/slide125.xml"/><Relationship Id="rId136" Type="http://schemas.openxmlformats.org/officeDocument/2006/relationships/slide" Target="slides/slide124.xml"/><Relationship Id="rId135" Type="http://schemas.openxmlformats.org/officeDocument/2006/relationships/slide" Target="slides/slide123.xml"/><Relationship Id="rId134" Type="http://schemas.openxmlformats.org/officeDocument/2006/relationships/slide" Target="slides/slide122.xml"/><Relationship Id="rId133" Type="http://schemas.openxmlformats.org/officeDocument/2006/relationships/slide" Target="slides/slide121.xml"/><Relationship Id="rId132" Type="http://schemas.openxmlformats.org/officeDocument/2006/relationships/slide" Target="slides/slide120.xml"/><Relationship Id="rId131" Type="http://schemas.openxmlformats.org/officeDocument/2006/relationships/slide" Target="slides/slide119.xml"/><Relationship Id="rId130" Type="http://schemas.openxmlformats.org/officeDocument/2006/relationships/slide" Target="slides/slide118.xml"/><Relationship Id="rId13" Type="http://schemas.openxmlformats.org/officeDocument/2006/relationships/notesMaster" Target="notesMasters/notesMaster1.xml"/><Relationship Id="rId129" Type="http://schemas.openxmlformats.org/officeDocument/2006/relationships/slide" Target="slides/slide117.xml"/><Relationship Id="rId128" Type="http://schemas.openxmlformats.org/officeDocument/2006/relationships/slide" Target="slides/slide116.xml"/><Relationship Id="rId127" Type="http://schemas.openxmlformats.org/officeDocument/2006/relationships/slide" Target="slides/slide115.xml"/><Relationship Id="rId126" Type="http://schemas.openxmlformats.org/officeDocument/2006/relationships/slide" Target="slides/slide114.xml"/><Relationship Id="rId125" Type="http://schemas.openxmlformats.org/officeDocument/2006/relationships/slide" Target="slides/slide113.xml"/><Relationship Id="rId124" Type="http://schemas.openxmlformats.org/officeDocument/2006/relationships/slide" Target="slides/slide112.xml"/><Relationship Id="rId123" Type="http://schemas.openxmlformats.org/officeDocument/2006/relationships/slide" Target="slides/slide111.xml"/><Relationship Id="rId122" Type="http://schemas.openxmlformats.org/officeDocument/2006/relationships/slide" Target="slides/slide110.xml"/><Relationship Id="rId121" Type="http://schemas.openxmlformats.org/officeDocument/2006/relationships/slide" Target="slides/slide109.xml"/><Relationship Id="rId120" Type="http://schemas.openxmlformats.org/officeDocument/2006/relationships/slide" Target="slides/slide108.xml"/><Relationship Id="rId12" Type="http://schemas.openxmlformats.org/officeDocument/2006/relationships/slide" Target="slides/slide1.xml"/><Relationship Id="rId119" Type="http://schemas.openxmlformats.org/officeDocument/2006/relationships/slide" Target="slides/slide107.xml"/><Relationship Id="rId118" Type="http://schemas.openxmlformats.org/officeDocument/2006/relationships/slide" Target="slides/slide106.xml"/><Relationship Id="rId117" Type="http://schemas.openxmlformats.org/officeDocument/2006/relationships/slide" Target="slides/slide105.xml"/><Relationship Id="rId116" Type="http://schemas.openxmlformats.org/officeDocument/2006/relationships/slide" Target="slides/slide104.xml"/><Relationship Id="rId115" Type="http://schemas.openxmlformats.org/officeDocument/2006/relationships/slide" Target="slides/slide103.xml"/><Relationship Id="rId114" Type="http://schemas.openxmlformats.org/officeDocument/2006/relationships/slide" Target="slides/slide102.xml"/><Relationship Id="rId113" Type="http://schemas.openxmlformats.org/officeDocument/2006/relationships/slide" Target="slides/slide101.xml"/><Relationship Id="rId112" Type="http://schemas.openxmlformats.org/officeDocument/2006/relationships/slide" Target="slides/slide100.xml"/><Relationship Id="rId111" Type="http://schemas.openxmlformats.org/officeDocument/2006/relationships/slide" Target="slides/slide99.xml"/><Relationship Id="rId110" Type="http://schemas.openxmlformats.org/officeDocument/2006/relationships/slide" Target="slides/slide98.xml"/><Relationship Id="rId11" Type="http://schemas.openxmlformats.org/officeDocument/2006/relationships/slideMaster" Target="slideMasters/slideMaster10.xml"/><Relationship Id="rId109" Type="http://schemas.openxmlformats.org/officeDocument/2006/relationships/slide" Target="slides/slide97.xml"/><Relationship Id="rId108" Type="http://schemas.openxmlformats.org/officeDocument/2006/relationships/slide" Target="slides/slide96.xml"/><Relationship Id="rId107" Type="http://schemas.openxmlformats.org/officeDocument/2006/relationships/slide" Target="slides/slide95.xml"/><Relationship Id="rId106" Type="http://schemas.openxmlformats.org/officeDocument/2006/relationships/slide" Target="slides/slide94.xml"/><Relationship Id="rId105" Type="http://schemas.openxmlformats.org/officeDocument/2006/relationships/slide" Target="slides/slide93.xml"/><Relationship Id="rId104" Type="http://schemas.openxmlformats.org/officeDocument/2006/relationships/slide" Target="slides/slide92.xml"/><Relationship Id="rId103" Type="http://schemas.openxmlformats.org/officeDocument/2006/relationships/slide" Target="slides/slide91.xml"/><Relationship Id="rId102" Type="http://schemas.openxmlformats.org/officeDocument/2006/relationships/slide" Target="slides/slide90.xml"/><Relationship Id="rId101" Type="http://schemas.openxmlformats.org/officeDocument/2006/relationships/slide" Target="slides/slide89.xml"/><Relationship Id="rId100" Type="http://schemas.openxmlformats.org/officeDocument/2006/relationships/slide" Target="slides/slide88.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5.jpe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wmf"/><Relationship Id="rId1" Type="http://schemas.openxmlformats.org/officeDocument/2006/relationships/image" Target="../media/image3.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2.png"/></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w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942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spcBef>
                <a:spcPct val="0"/>
              </a:spcBef>
              <a:defRPr kumimoji="0"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42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kumimoji="0"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08"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942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42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kumimoji="0"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42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kumimoji="0"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AC9F78F-03C3-4688-80ED-1E5E9F7E5733}" type="slidenum">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txBox="1">
            <a:spLocks noGrp="1"/>
          </p:cNvSpPr>
          <p:nvPr>
            <p:ph type="hdr" sz="quarter"/>
          </p:nvPr>
        </p:nvSpPr>
        <p:spPr>
          <a:xfrm>
            <a:off x="0" y="0"/>
            <a:ext cx="2971800" cy="457200"/>
          </a:xfrm>
          <a:prstGeom prst="rect">
            <a:avLst/>
          </a:prstGeom>
          <a:noFill/>
          <a:ln w="9525">
            <a:noFill/>
          </a:ln>
        </p:spPr>
        <p:txBody>
          <a:bodyPr vert="horz" wrap="square" lIns="19050" tIns="0" rIns="19050" bIns="0" anchor="t"/>
          <a:p>
            <a:pPr lvl="0"/>
            <a:r>
              <a:rPr lang="zh-CN" altLang="en-US" sz="1000" b="0" i="1" dirty="0">
                <a:latin typeface="Arial" panose="020B0604020202020204" pitchFamily="34" charset="0"/>
                <a:ea typeface="宋体" panose="02010600030101010101" pitchFamily="2" charset="-122"/>
              </a:rPr>
              <a:t>操作系统*</a:t>
            </a:r>
            <a:endParaRPr lang="zh-CN" altLang="en-US" sz="1000" b="0" i="1" dirty="0">
              <a:latin typeface="Arial" panose="020B0604020202020204" pitchFamily="34" charset="0"/>
              <a:ea typeface="宋体" panose="02010600030101010101" pitchFamily="2" charset="-122"/>
            </a:endParaRPr>
          </a:p>
        </p:txBody>
      </p:sp>
      <p:sp>
        <p:nvSpPr>
          <p:cNvPr id="23554" name="Rectangle 3"/>
          <p:cNvSpPr txBox="1">
            <a:spLocks noGrp="1"/>
          </p:cNvSpPr>
          <p:nvPr>
            <p:ph type="dt" sz="half"/>
          </p:nvPr>
        </p:nvSpPr>
        <p:spPr>
          <a:xfrm>
            <a:off x="3886200" y="0"/>
            <a:ext cx="2971800" cy="457200"/>
          </a:xfrm>
          <a:prstGeom prst="rect">
            <a:avLst/>
          </a:prstGeom>
          <a:noFill/>
          <a:ln w="9525">
            <a:noFill/>
          </a:ln>
        </p:spPr>
        <p:txBody>
          <a:bodyPr vert="horz" wrap="square" lIns="19050" tIns="0" rIns="19050" bIns="0" anchor="t"/>
          <a:p>
            <a:pPr lvl="0" algn="r"/>
            <a:r>
              <a:rPr lang="zh-CN" altLang="en-US" sz="1000" b="0" i="1" dirty="0">
                <a:latin typeface="Arial" panose="020B0604020202020204" pitchFamily="34" charset="0"/>
                <a:ea typeface="宋体" panose="02010600030101010101" pitchFamily="2" charset="-122"/>
              </a:rPr>
              <a:t>操作系统</a:t>
            </a:r>
            <a:r>
              <a:rPr lang="en-US" altLang="zh-CN" sz="1000" b="0" i="1" dirty="0">
                <a:latin typeface="Arial" panose="020B0604020202020204" pitchFamily="34" charset="0"/>
                <a:ea typeface="宋体" panose="02010600030101010101" pitchFamily="2" charset="-122"/>
              </a:rPr>
              <a:t>07/16/96</a:t>
            </a:r>
            <a:endParaRPr lang="en-US" altLang="zh-CN" sz="1000" b="0" i="1" dirty="0">
              <a:latin typeface="Arial" panose="020B0604020202020204" pitchFamily="34" charset="0"/>
              <a:ea typeface="宋体" panose="02010600030101010101" pitchFamily="2" charset="-122"/>
            </a:endParaRPr>
          </a:p>
        </p:txBody>
      </p:sp>
      <p:sp>
        <p:nvSpPr>
          <p:cNvPr id="23555" name="Rectangle 6"/>
          <p:cNvSpPr txBox="1">
            <a:spLocks noGrp="1"/>
          </p:cNvSpPr>
          <p:nvPr>
            <p:ph type="ftr" sz="quarter"/>
          </p:nvPr>
        </p:nvSpPr>
        <p:spPr>
          <a:xfrm>
            <a:off x="0" y="8686800"/>
            <a:ext cx="2971800" cy="457200"/>
          </a:xfrm>
          <a:prstGeom prst="rect">
            <a:avLst/>
          </a:prstGeom>
          <a:noFill/>
          <a:ln w="9525">
            <a:noFill/>
          </a:ln>
        </p:spPr>
        <p:txBody>
          <a:bodyPr vert="horz" wrap="square" lIns="19050" tIns="0" rIns="19050" bIns="0" anchor="b"/>
          <a:p>
            <a:pPr lvl="0"/>
            <a:r>
              <a:rPr lang="en-US" altLang="zh-CN" sz="1000" b="0" i="1" dirty="0">
                <a:latin typeface="Arial" panose="020B0604020202020204" pitchFamily="34" charset="0"/>
                <a:ea typeface="宋体" panose="02010600030101010101" pitchFamily="2" charset="-122"/>
              </a:rPr>
              <a:t>*</a:t>
            </a:r>
            <a:endParaRPr lang="en-US" altLang="zh-CN" sz="1000" b="0" i="1" dirty="0">
              <a:latin typeface="Arial" panose="020B0604020202020204" pitchFamily="34" charset="0"/>
              <a:ea typeface="宋体" panose="02010600030101010101" pitchFamily="2" charset="-122"/>
            </a:endParaRPr>
          </a:p>
        </p:txBody>
      </p:sp>
      <p:sp>
        <p:nvSpPr>
          <p:cNvPr id="23556"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p>
            <a:pPr lvl="0" algn="r"/>
            <a:fld id="{9A0DB2DC-4C9A-4742-B13C-FB6460FD3503}" type="slidenum">
              <a:rPr lang="zh-CN" altLang="en-US" sz="1000" b="0" i="1" dirty="0">
                <a:latin typeface="Arial" panose="020B0604020202020204" pitchFamily="34" charset="0"/>
                <a:ea typeface="宋体" panose="02010600030101010101" pitchFamily="2" charset="-122"/>
              </a:rPr>
            </a:fld>
            <a:r>
              <a:rPr lang="en-US" altLang="zh-CN" sz="1000" b="0" i="1" dirty="0">
                <a:latin typeface="Arial" panose="020B0604020202020204" pitchFamily="34" charset="0"/>
                <a:ea typeface="宋体" panose="02010600030101010101" pitchFamily="2" charset="-122"/>
              </a:rPr>
              <a:t>##</a:t>
            </a:r>
            <a:endParaRPr lang="en-US" altLang="zh-CN" sz="1000" b="0" i="1" dirty="0">
              <a:latin typeface="Arial" panose="020B0604020202020204" pitchFamily="34" charset="0"/>
              <a:ea typeface="宋体" panose="02010600030101010101" pitchFamily="2" charset="-122"/>
            </a:endParaRPr>
          </a:p>
        </p:txBody>
      </p:sp>
      <p:sp>
        <p:nvSpPr>
          <p:cNvPr id="23557" name="Rectangle 2"/>
          <p:cNvSpPr>
            <a:spLocks noRot="1" noTextEdit="1"/>
          </p:cNvSpPr>
          <p:nvPr>
            <p:ph type="sldImg"/>
          </p:nvPr>
        </p:nvSpPr>
        <p:spPr/>
      </p:sp>
      <p:sp>
        <p:nvSpPr>
          <p:cNvPr id="23558" name="Rectangle 3"/>
          <p:cNvSpPr>
            <a:spLocks noGrp="1"/>
          </p:cNvSpPr>
          <p:nvPr>
            <p:ph type="body"/>
          </p:nvPr>
        </p:nvSpPr>
        <p:spPr/>
        <p:txBody>
          <a:bodyPr wrap="square" lIns="92075" tIns="46038" rIns="92075" bIns="46038" anchor="t"/>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txBox="1">
            <a:spLocks noGrp="1"/>
          </p:cNvSpPr>
          <p:nvPr>
            <p:ph type="hdr" sz="quarter"/>
          </p:nvPr>
        </p:nvSpPr>
        <p:spPr>
          <a:xfrm>
            <a:off x="0" y="0"/>
            <a:ext cx="2971800" cy="457200"/>
          </a:xfrm>
          <a:prstGeom prst="rect">
            <a:avLst/>
          </a:prstGeom>
          <a:noFill/>
          <a:ln w="9525">
            <a:noFill/>
          </a:ln>
        </p:spPr>
        <p:txBody>
          <a:bodyPr vert="horz" wrap="square" lIns="19050" tIns="0" rIns="19050" bIns="0" anchor="t"/>
          <a:p>
            <a:pPr lvl="0"/>
            <a:r>
              <a:rPr lang="zh-CN" altLang="en-US" sz="1000" b="0" i="1" dirty="0">
                <a:latin typeface="Arial" panose="020B0604020202020204" pitchFamily="34" charset="0"/>
                <a:ea typeface="宋体" panose="02010600030101010101" pitchFamily="2" charset="-122"/>
              </a:rPr>
              <a:t>操作系统*</a:t>
            </a:r>
            <a:endParaRPr lang="zh-CN" altLang="en-US" sz="1000" b="0" i="1" dirty="0">
              <a:latin typeface="Arial" panose="020B0604020202020204" pitchFamily="34" charset="0"/>
              <a:ea typeface="宋体" panose="02010600030101010101" pitchFamily="2" charset="-122"/>
            </a:endParaRPr>
          </a:p>
        </p:txBody>
      </p:sp>
      <p:sp>
        <p:nvSpPr>
          <p:cNvPr id="25602" name="Rectangle 3"/>
          <p:cNvSpPr txBox="1">
            <a:spLocks noGrp="1"/>
          </p:cNvSpPr>
          <p:nvPr>
            <p:ph type="dt" sz="half"/>
          </p:nvPr>
        </p:nvSpPr>
        <p:spPr>
          <a:xfrm>
            <a:off x="3886200" y="0"/>
            <a:ext cx="2971800" cy="457200"/>
          </a:xfrm>
          <a:prstGeom prst="rect">
            <a:avLst/>
          </a:prstGeom>
          <a:noFill/>
          <a:ln w="9525">
            <a:noFill/>
          </a:ln>
        </p:spPr>
        <p:txBody>
          <a:bodyPr vert="horz" wrap="square" lIns="19050" tIns="0" rIns="19050" bIns="0" anchor="t"/>
          <a:p>
            <a:pPr lvl="0" algn="r"/>
            <a:r>
              <a:rPr lang="zh-CN" altLang="en-US" sz="1000" b="0" i="1" dirty="0">
                <a:latin typeface="Arial" panose="020B0604020202020204" pitchFamily="34" charset="0"/>
                <a:ea typeface="宋体" panose="02010600030101010101" pitchFamily="2" charset="-122"/>
              </a:rPr>
              <a:t>操作系统</a:t>
            </a:r>
            <a:r>
              <a:rPr lang="en-US" altLang="zh-CN" sz="1000" b="0" i="1" dirty="0">
                <a:latin typeface="Arial" panose="020B0604020202020204" pitchFamily="34" charset="0"/>
                <a:ea typeface="宋体" panose="02010600030101010101" pitchFamily="2" charset="-122"/>
              </a:rPr>
              <a:t>07/16/96</a:t>
            </a:r>
            <a:endParaRPr lang="en-US" altLang="zh-CN" sz="1000" b="0" i="1" dirty="0">
              <a:latin typeface="Arial" panose="020B0604020202020204" pitchFamily="34" charset="0"/>
              <a:ea typeface="宋体" panose="02010600030101010101" pitchFamily="2" charset="-122"/>
            </a:endParaRPr>
          </a:p>
        </p:txBody>
      </p:sp>
      <p:sp>
        <p:nvSpPr>
          <p:cNvPr id="25603" name="Rectangle 6"/>
          <p:cNvSpPr txBox="1">
            <a:spLocks noGrp="1"/>
          </p:cNvSpPr>
          <p:nvPr>
            <p:ph type="ftr" sz="quarter"/>
          </p:nvPr>
        </p:nvSpPr>
        <p:spPr>
          <a:xfrm>
            <a:off x="0" y="8686800"/>
            <a:ext cx="2971800" cy="457200"/>
          </a:xfrm>
          <a:prstGeom prst="rect">
            <a:avLst/>
          </a:prstGeom>
          <a:noFill/>
          <a:ln w="9525">
            <a:noFill/>
          </a:ln>
        </p:spPr>
        <p:txBody>
          <a:bodyPr vert="horz" wrap="square" lIns="19050" tIns="0" rIns="19050" bIns="0" anchor="b"/>
          <a:p>
            <a:pPr lvl="0"/>
            <a:r>
              <a:rPr lang="en-US" altLang="zh-CN" sz="1000" b="0" i="1" dirty="0">
                <a:latin typeface="Arial" panose="020B0604020202020204" pitchFamily="34" charset="0"/>
                <a:ea typeface="宋体" panose="02010600030101010101" pitchFamily="2" charset="-122"/>
              </a:rPr>
              <a:t>*</a:t>
            </a:r>
            <a:endParaRPr lang="en-US" altLang="zh-CN" sz="1000" b="0" i="1" dirty="0">
              <a:latin typeface="Arial" panose="020B0604020202020204" pitchFamily="34" charset="0"/>
              <a:ea typeface="宋体" panose="02010600030101010101" pitchFamily="2" charset="-122"/>
            </a:endParaRPr>
          </a:p>
        </p:txBody>
      </p:sp>
      <p:sp>
        <p:nvSpPr>
          <p:cNvPr id="25604"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p>
            <a:pPr lvl="0" algn="r"/>
            <a:fld id="{9A0DB2DC-4C9A-4742-B13C-FB6460FD3503}" type="slidenum">
              <a:rPr lang="zh-CN" altLang="en-US" sz="1000" b="0" i="1" dirty="0">
                <a:latin typeface="Arial" panose="020B0604020202020204" pitchFamily="34" charset="0"/>
                <a:ea typeface="宋体" panose="02010600030101010101" pitchFamily="2" charset="-122"/>
              </a:rPr>
            </a:fld>
            <a:r>
              <a:rPr lang="en-US" altLang="zh-CN" sz="1000" b="0" i="1" dirty="0">
                <a:latin typeface="Arial" panose="020B0604020202020204" pitchFamily="34" charset="0"/>
                <a:ea typeface="宋体" panose="02010600030101010101" pitchFamily="2" charset="-122"/>
              </a:rPr>
              <a:t>##</a:t>
            </a:r>
            <a:endParaRPr lang="en-US" altLang="zh-CN" sz="1000" b="0" i="1" dirty="0">
              <a:latin typeface="Arial" panose="020B0604020202020204" pitchFamily="34" charset="0"/>
              <a:ea typeface="宋体" panose="02010600030101010101" pitchFamily="2" charset="-122"/>
            </a:endParaRPr>
          </a:p>
        </p:txBody>
      </p:sp>
      <p:sp>
        <p:nvSpPr>
          <p:cNvPr id="25605" name="Rectangle 2"/>
          <p:cNvSpPr>
            <a:spLocks noRot="1" noTextEdit="1"/>
          </p:cNvSpPr>
          <p:nvPr>
            <p:ph type="sldImg"/>
          </p:nvPr>
        </p:nvSpPr>
        <p:spPr/>
      </p:sp>
      <p:sp>
        <p:nvSpPr>
          <p:cNvPr id="25606" name="Rectangle 3"/>
          <p:cNvSpPr>
            <a:spLocks noGrp="1"/>
          </p:cNvSpPr>
          <p:nvPr>
            <p:ph type="body"/>
          </p:nvPr>
        </p:nvSpPr>
        <p:spPr/>
        <p:txBody>
          <a:bodyPr wrap="square" lIns="92075" tIns="46038" rIns="92075" bIns="46038" anchor="t"/>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
        <p:nvSpPr>
          <p:cNvPr id="122882" name="Rectangle 2"/>
          <p:cNvSpPr>
            <a:spLocks noRot="1" noTextEdit="1"/>
          </p:cNvSpPr>
          <p:nvPr>
            <p:ph type="sldImg"/>
          </p:nvPr>
        </p:nvSpPr>
        <p:spPr/>
      </p:sp>
      <p:sp>
        <p:nvSpPr>
          <p:cNvPr id="122883" name="Rectangle 3"/>
          <p:cNvSpPr>
            <a:spLocks noGrp="1"/>
          </p:cNvSpPr>
          <p:nvPr>
            <p:ph type="body"/>
          </p:nvPr>
        </p:nvSpPr>
        <p:spPr/>
        <p:txBody>
          <a:bodyPr wrap="square" lIns="91440" tIns="45720" rIns="91440" bIns="45720" anchor="t"/>
          <a:p>
            <a:pPr lvl="0" eaLnBrk="1" hangingPunct="1"/>
            <a:r>
              <a:rPr lang="zh-CN" altLang="en-US" dirty="0"/>
              <a:t>第三讲开始</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
        <p:nvSpPr>
          <p:cNvPr id="138242" name="Rectangle 2"/>
          <p:cNvSpPr>
            <a:spLocks noRot="1" noTextEdit="1"/>
          </p:cNvSpPr>
          <p:nvPr>
            <p:ph type="sldImg"/>
          </p:nvPr>
        </p:nvSpPr>
        <p:spPr/>
      </p:sp>
      <p:sp>
        <p:nvSpPr>
          <p:cNvPr id="138243" name="Rectangle 3"/>
          <p:cNvSpPr>
            <a:spLocks noGrp="1"/>
          </p:cNvSpPr>
          <p:nvPr>
            <p:ph type="body"/>
          </p:nvPr>
        </p:nvSpPr>
        <p:spPr/>
        <p:txBody>
          <a:bodyPr wrap="square" lIns="91440" tIns="45720" rIns="91440" bIns="45720" anchor="t"/>
          <a:p>
            <a:pPr lvl="0" eaLnBrk="1" hangingPunct="1"/>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
        <p:nvSpPr>
          <p:cNvPr id="169986" name="Rectangle 2"/>
          <p:cNvSpPr>
            <a:spLocks noRot="1" noTextEdit="1"/>
          </p:cNvSpPr>
          <p:nvPr>
            <p:ph type="sldImg"/>
          </p:nvPr>
        </p:nvSpPr>
        <p:spPr/>
      </p:sp>
      <p:sp>
        <p:nvSpPr>
          <p:cNvPr id="169987" name="Rectangle 3"/>
          <p:cNvSpPr>
            <a:spLocks noGrp="1"/>
          </p:cNvSpPr>
          <p:nvPr>
            <p:ph type="body"/>
          </p:nvPr>
        </p:nvSpPr>
        <p:spPr/>
        <p:txBody>
          <a:bodyPr wrap="square" lIns="91440" tIns="45720" rIns="91440" bIns="45720" anchor="t"/>
          <a:p>
            <a:pPr lvl="0" eaLnBrk="1" hangingPunct="1"/>
            <a:r>
              <a:rPr lang="zh-CN" altLang="en-US" dirty="0"/>
              <a:t>第四讲开始</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
        <p:nvSpPr>
          <p:cNvPr id="169986" name="Rectangle 2"/>
          <p:cNvSpPr>
            <a:spLocks noRot="1" noTextEdit="1"/>
          </p:cNvSpPr>
          <p:nvPr>
            <p:ph type="sldImg"/>
          </p:nvPr>
        </p:nvSpPr>
        <p:spPr/>
      </p:sp>
      <p:sp>
        <p:nvSpPr>
          <p:cNvPr id="169987" name="Rectangle 3"/>
          <p:cNvSpPr>
            <a:spLocks noGrp="1"/>
          </p:cNvSpPr>
          <p:nvPr>
            <p:ph type="body"/>
          </p:nvPr>
        </p:nvSpPr>
        <p:spPr/>
        <p:txBody>
          <a:bodyPr wrap="square" lIns="91440" tIns="45720" rIns="91440" bIns="45720" anchor="t"/>
          <a:p>
            <a:pPr lvl="0" eaLnBrk="1" hangingPunct="1"/>
            <a:r>
              <a:rPr lang="zh-CN" altLang="en-US" dirty="0"/>
              <a:t>第四讲开始</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11266" name="Group 2"/>
          <p:cNvGrpSpPr/>
          <p:nvPr/>
        </p:nvGrpSpPr>
        <p:grpSpPr>
          <a:xfrm>
            <a:off x="0" y="2438400"/>
            <a:ext cx="9009063" cy="1052513"/>
            <a:chOff x="0" y="1536"/>
            <a:chExt cx="5675" cy="663"/>
          </a:xfrm>
        </p:grpSpPr>
        <p:grpSp>
          <p:nvGrpSpPr>
            <p:cNvPr id="11267" name="Group 3"/>
            <p:cNvGrpSpPr/>
            <p:nvPr/>
          </p:nvGrpSpPr>
          <p:grpSpPr>
            <a:xfrm>
              <a:off x="183" y="1604"/>
              <a:ext cx="448" cy="299"/>
              <a:chOff x="720" y="336"/>
              <a:chExt cx="624" cy="432"/>
            </a:xfrm>
          </p:grpSpPr>
          <p:sp>
            <p:nvSpPr>
              <p:cNvPr id="11268" name="Rectangle 4"/>
              <p:cNvSpPr/>
              <p:nvPr/>
            </p:nvSpPr>
            <p:spPr>
              <a:xfrm>
                <a:off x="720" y="336"/>
                <a:ext cx="384" cy="432"/>
              </a:xfrm>
              <a:prstGeom prst="rect">
                <a:avLst/>
              </a:prstGeom>
              <a:solidFill>
                <a:schemeClr val="folHlink"/>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1269"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grpSp>
          <p:nvGrpSpPr>
            <p:cNvPr id="11270" name="Group 6"/>
            <p:cNvGrpSpPr/>
            <p:nvPr/>
          </p:nvGrpSpPr>
          <p:grpSpPr>
            <a:xfrm>
              <a:off x="261" y="1870"/>
              <a:ext cx="465" cy="299"/>
              <a:chOff x="912" y="2640"/>
              <a:chExt cx="672" cy="432"/>
            </a:xfrm>
          </p:grpSpPr>
          <p:sp>
            <p:nvSpPr>
              <p:cNvPr id="11271" name="Rectangle 7"/>
              <p:cNvSpPr/>
              <p:nvPr/>
            </p:nvSpPr>
            <p:spPr>
              <a:xfrm>
                <a:off x="912" y="2640"/>
                <a:ext cx="384" cy="432"/>
              </a:xfrm>
              <a:prstGeom prst="rect">
                <a:avLst/>
              </a:prstGeom>
              <a:solidFill>
                <a:schemeClr val="accent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1272"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11273"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1274" name="Rectangle 10"/>
            <p:cNvSpPr/>
            <p:nvPr/>
          </p:nvSpPr>
          <p:spPr>
            <a:xfrm>
              <a:off x="400" y="1536"/>
              <a:ext cx="20" cy="663"/>
            </a:xfrm>
            <a:prstGeom prst="rect">
              <a:avLst/>
            </a:prstGeom>
            <a:solidFill>
              <a:schemeClr val="bg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1275"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7" name="Rectangle 14"/>
          <p:cNvSpPr>
            <a:spLocks noGrp="1" noChangeArrowheads="1"/>
          </p:cNvSpPr>
          <p:nvPr>
            <p:ph type="dt" sz="half" idx="2"/>
          </p:nvPr>
        </p:nvSpPr>
        <p:spPr bwMode="auto">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b="0">
                <a:solidFill>
                  <a:schemeClr val="bg2"/>
                </a:solidFill>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6B80B3C-3F66-42F6-B598-99DCE2697B01}" type="slidenum">
              <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23850" y="214313"/>
            <a:ext cx="6321425"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751388" y="1125538"/>
            <a:ext cx="4203700" cy="24272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751388" y="3705225"/>
            <a:ext cx="4203700" cy="24272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19458" name="Group 2"/>
          <p:cNvGrpSpPr/>
          <p:nvPr/>
        </p:nvGrpSpPr>
        <p:grpSpPr>
          <a:xfrm>
            <a:off x="0" y="2438400"/>
            <a:ext cx="9009063" cy="1052513"/>
            <a:chOff x="0" y="1536"/>
            <a:chExt cx="5675" cy="663"/>
          </a:xfrm>
        </p:grpSpPr>
        <p:grpSp>
          <p:nvGrpSpPr>
            <p:cNvPr id="19459" name="Group 3"/>
            <p:cNvGrpSpPr/>
            <p:nvPr/>
          </p:nvGrpSpPr>
          <p:grpSpPr>
            <a:xfrm>
              <a:off x="183" y="1604"/>
              <a:ext cx="448" cy="299"/>
              <a:chOff x="720" y="336"/>
              <a:chExt cx="624" cy="432"/>
            </a:xfrm>
          </p:grpSpPr>
          <p:sp>
            <p:nvSpPr>
              <p:cNvPr id="19460" name="Rectangle 4"/>
              <p:cNvSpPr/>
              <p:nvPr/>
            </p:nvSpPr>
            <p:spPr>
              <a:xfrm>
                <a:off x="720" y="336"/>
                <a:ext cx="384" cy="432"/>
              </a:xfrm>
              <a:prstGeom prst="rect">
                <a:avLst/>
              </a:prstGeom>
              <a:solidFill>
                <a:schemeClr val="folHlink"/>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9461"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grpSp>
          <p:nvGrpSpPr>
            <p:cNvPr id="19462" name="Group 6"/>
            <p:cNvGrpSpPr/>
            <p:nvPr/>
          </p:nvGrpSpPr>
          <p:grpSpPr>
            <a:xfrm>
              <a:off x="261" y="1870"/>
              <a:ext cx="465" cy="299"/>
              <a:chOff x="912" y="2640"/>
              <a:chExt cx="672" cy="432"/>
            </a:xfrm>
          </p:grpSpPr>
          <p:sp>
            <p:nvSpPr>
              <p:cNvPr id="19463" name="Rectangle 7"/>
              <p:cNvSpPr/>
              <p:nvPr/>
            </p:nvSpPr>
            <p:spPr>
              <a:xfrm>
                <a:off x="912" y="2640"/>
                <a:ext cx="384" cy="432"/>
              </a:xfrm>
              <a:prstGeom prst="rect">
                <a:avLst/>
              </a:prstGeom>
              <a:solidFill>
                <a:schemeClr val="accent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9464"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19465"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9466" name="Rectangle 10"/>
            <p:cNvSpPr/>
            <p:nvPr/>
          </p:nvSpPr>
          <p:spPr>
            <a:xfrm>
              <a:off x="400" y="1536"/>
              <a:ext cx="20" cy="663"/>
            </a:xfrm>
            <a:prstGeom prst="rect">
              <a:avLst/>
            </a:prstGeom>
            <a:solidFill>
              <a:schemeClr val="bg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9467"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7" name="Rectangle 14"/>
          <p:cNvSpPr>
            <a:spLocks noGrp="1" noChangeArrowheads="1"/>
          </p:cNvSpPr>
          <p:nvPr>
            <p:ph type="dt" sz="half" idx="2"/>
          </p:nvPr>
        </p:nvSpPr>
        <p:spPr bwMode="auto">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b="0">
                <a:solidFill>
                  <a:schemeClr val="bg2"/>
                </a:solidFill>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6B80B3C-3F66-42F6-B598-99DCE2697B01}" type="slidenum">
              <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23850" y="214313"/>
            <a:ext cx="6321425"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23850" y="214313"/>
            <a:ext cx="6321425"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751388" y="1125538"/>
            <a:ext cx="4203700" cy="24272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751388" y="3705225"/>
            <a:ext cx="4203700" cy="24272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482" name="Group 2"/>
          <p:cNvGrpSpPr/>
          <p:nvPr/>
        </p:nvGrpSpPr>
        <p:grpSpPr>
          <a:xfrm>
            <a:off x="0" y="2438400"/>
            <a:ext cx="9009063" cy="1052513"/>
            <a:chOff x="0" y="1536"/>
            <a:chExt cx="5675" cy="663"/>
          </a:xfrm>
        </p:grpSpPr>
        <p:grpSp>
          <p:nvGrpSpPr>
            <p:cNvPr id="20483" name="Group 3"/>
            <p:cNvGrpSpPr/>
            <p:nvPr/>
          </p:nvGrpSpPr>
          <p:grpSpPr>
            <a:xfrm>
              <a:off x="183" y="1604"/>
              <a:ext cx="448" cy="299"/>
              <a:chOff x="720" y="336"/>
              <a:chExt cx="624" cy="432"/>
            </a:xfrm>
          </p:grpSpPr>
          <p:sp>
            <p:nvSpPr>
              <p:cNvPr id="20484" name="Rectangle 4"/>
              <p:cNvSpPr/>
              <p:nvPr/>
            </p:nvSpPr>
            <p:spPr>
              <a:xfrm>
                <a:off x="720" y="336"/>
                <a:ext cx="384" cy="432"/>
              </a:xfrm>
              <a:prstGeom prst="rect">
                <a:avLst/>
              </a:prstGeom>
              <a:solidFill>
                <a:schemeClr val="folHlink"/>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20485"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grpSp>
          <p:nvGrpSpPr>
            <p:cNvPr id="20486" name="Group 6"/>
            <p:cNvGrpSpPr/>
            <p:nvPr/>
          </p:nvGrpSpPr>
          <p:grpSpPr>
            <a:xfrm>
              <a:off x="261" y="1870"/>
              <a:ext cx="465" cy="299"/>
              <a:chOff x="912" y="2640"/>
              <a:chExt cx="672" cy="432"/>
            </a:xfrm>
          </p:grpSpPr>
          <p:sp>
            <p:nvSpPr>
              <p:cNvPr id="20487" name="Rectangle 7"/>
              <p:cNvSpPr/>
              <p:nvPr/>
            </p:nvSpPr>
            <p:spPr>
              <a:xfrm>
                <a:off x="912" y="2640"/>
                <a:ext cx="384" cy="432"/>
              </a:xfrm>
              <a:prstGeom prst="rect">
                <a:avLst/>
              </a:prstGeom>
              <a:solidFill>
                <a:schemeClr val="accent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20488"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20489"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20490" name="Rectangle 10"/>
            <p:cNvSpPr/>
            <p:nvPr/>
          </p:nvSpPr>
          <p:spPr>
            <a:xfrm>
              <a:off x="400" y="1536"/>
              <a:ext cx="20" cy="663"/>
            </a:xfrm>
            <a:prstGeom prst="rect">
              <a:avLst/>
            </a:prstGeom>
            <a:solidFill>
              <a:schemeClr val="bg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20491"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7" name="Rectangle 14"/>
          <p:cNvSpPr>
            <a:spLocks noGrp="1" noChangeArrowheads="1"/>
          </p:cNvSpPr>
          <p:nvPr>
            <p:ph type="dt" sz="half" idx="2"/>
          </p:nvPr>
        </p:nvSpPr>
        <p:spPr bwMode="auto">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b="0">
                <a:solidFill>
                  <a:schemeClr val="bg2"/>
                </a:solidFill>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6B80B3C-3F66-42F6-B598-99DCE2697B01}" type="slidenum">
              <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751388" y="1125538"/>
            <a:ext cx="4203700" cy="24272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751388" y="3705225"/>
            <a:ext cx="4203700" cy="24272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23850" y="214313"/>
            <a:ext cx="6321425"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751388" y="1125538"/>
            <a:ext cx="4203700" cy="24272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751388" y="3705225"/>
            <a:ext cx="4203700" cy="24272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12290" name="Group 2"/>
          <p:cNvGrpSpPr/>
          <p:nvPr/>
        </p:nvGrpSpPr>
        <p:grpSpPr>
          <a:xfrm>
            <a:off x="0" y="2438400"/>
            <a:ext cx="9009063" cy="1052513"/>
            <a:chOff x="0" y="1536"/>
            <a:chExt cx="5675" cy="663"/>
          </a:xfrm>
        </p:grpSpPr>
        <p:grpSp>
          <p:nvGrpSpPr>
            <p:cNvPr id="12291" name="Group 3"/>
            <p:cNvGrpSpPr/>
            <p:nvPr/>
          </p:nvGrpSpPr>
          <p:grpSpPr>
            <a:xfrm>
              <a:off x="183" y="1604"/>
              <a:ext cx="448" cy="299"/>
              <a:chOff x="720" y="336"/>
              <a:chExt cx="624" cy="432"/>
            </a:xfrm>
          </p:grpSpPr>
          <p:sp>
            <p:nvSpPr>
              <p:cNvPr id="12292" name="Rectangle 4"/>
              <p:cNvSpPr/>
              <p:nvPr/>
            </p:nvSpPr>
            <p:spPr>
              <a:xfrm>
                <a:off x="720" y="336"/>
                <a:ext cx="384" cy="432"/>
              </a:xfrm>
              <a:prstGeom prst="rect">
                <a:avLst/>
              </a:prstGeom>
              <a:solidFill>
                <a:schemeClr val="folHlink"/>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293"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grpSp>
          <p:nvGrpSpPr>
            <p:cNvPr id="12294" name="Group 6"/>
            <p:cNvGrpSpPr/>
            <p:nvPr/>
          </p:nvGrpSpPr>
          <p:grpSpPr>
            <a:xfrm>
              <a:off x="261" y="1870"/>
              <a:ext cx="465" cy="299"/>
              <a:chOff x="912" y="2640"/>
              <a:chExt cx="672" cy="432"/>
            </a:xfrm>
          </p:grpSpPr>
          <p:sp>
            <p:nvSpPr>
              <p:cNvPr id="12295" name="Rectangle 7"/>
              <p:cNvSpPr/>
              <p:nvPr/>
            </p:nvSpPr>
            <p:spPr>
              <a:xfrm>
                <a:off x="912" y="2640"/>
                <a:ext cx="384" cy="432"/>
              </a:xfrm>
              <a:prstGeom prst="rect">
                <a:avLst/>
              </a:prstGeom>
              <a:solidFill>
                <a:schemeClr val="accent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296"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12297"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298" name="Rectangle 10"/>
            <p:cNvSpPr/>
            <p:nvPr/>
          </p:nvSpPr>
          <p:spPr>
            <a:xfrm>
              <a:off x="400" y="1536"/>
              <a:ext cx="20" cy="663"/>
            </a:xfrm>
            <a:prstGeom prst="rect">
              <a:avLst/>
            </a:prstGeom>
            <a:solidFill>
              <a:schemeClr val="bg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299"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7" name="Rectangle 14"/>
          <p:cNvSpPr>
            <a:spLocks noGrp="1" noChangeArrowheads="1"/>
          </p:cNvSpPr>
          <p:nvPr>
            <p:ph type="dt" sz="half" idx="2"/>
          </p:nvPr>
        </p:nvSpPr>
        <p:spPr bwMode="auto">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b="0">
                <a:solidFill>
                  <a:schemeClr val="bg2"/>
                </a:solidFill>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6B80B3C-3F66-42F6-B598-99DCE2697B01}" type="slidenum">
              <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23850" y="214313"/>
            <a:ext cx="6321425"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751388" y="1125538"/>
            <a:ext cx="4203700" cy="24272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751388" y="3705225"/>
            <a:ext cx="4203700" cy="24272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13314" name="Group 2"/>
          <p:cNvGrpSpPr/>
          <p:nvPr/>
        </p:nvGrpSpPr>
        <p:grpSpPr>
          <a:xfrm>
            <a:off x="0" y="2438400"/>
            <a:ext cx="9009063" cy="1052513"/>
            <a:chOff x="0" y="1536"/>
            <a:chExt cx="5675" cy="663"/>
          </a:xfrm>
        </p:grpSpPr>
        <p:grpSp>
          <p:nvGrpSpPr>
            <p:cNvPr id="13315" name="Group 3"/>
            <p:cNvGrpSpPr/>
            <p:nvPr/>
          </p:nvGrpSpPr>
          <p:grpSpPr>
            <a:xfrm>
              <a:off x="183" y="1604"/>
              <a:ext cx="448" cy="299"/>
              <a:chOff x="720" y="336"/>
              <a:chExt cx="624" cy="432"/>
            </a:xfrm>
          </p:grpSpPr>
          <p:sp>
            <p:nvSpPr>
              <p:cNvPr id="13316" name="Rectangle 4"/>
              <p:cNvSpPr/>
              <p:nvPr/>
            </p:nvSpPr>
            <p:spPr>
              <a:xfrm>
                <a:off x="720" y="336"/>
                <a:ext cx="384" cy="432"/>
              </a:xfrm>
              <a:prstGeom prst="rect">
                <a:avLst/>
              </a:prstGeom>
              <a:solidFill>
                <a:schemeClr val="folHlink"/>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3317"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grpSp>
          <p:nvGrpSpPr>
            <p:cNvPr id="13318" name="Group 6"/>
            <p:cNvGrpSpPr/>
            <p:nvPr/>
          </p:nvGrpSpPr>
          <p:grpSpPr>
            <a:xfrm>
              <a:off x="261" y="1870"/>
              <a:ext cx="465" cy="299"/>
              <a:chOff x="912" y="2640"/>
              <a:chExt cx="672" cy="432"/>
            </a:xfrm>
          </p:grpSpPr>
          <p:sp>
            <p:nvSpPr>
              <p:cNvPr id="13319" name="Rectangle 7"/>
              <p:cNvSpPr/>
              <p:nvPr/>
            </p:nvSpPr>
            <p:spPr>
              <a:xfrm>
                <a:off x="912" y="2640"/>
                <a:ext cx="384" cy="432"/>
              </a:xfrm>
              <a:prstGeom prst="rect">
                <a:avLst/>
              </a:prstGeom>
              <a:solidFill>
                <a:schemeClr val="accent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3320"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13321"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3322" name="Rectangle 10"/>
            <p:cNvSpPr/>
            <p:nvPr/>
          </p:nvSpPr>
          <p:spPr>
            <a:xfrm>
              <a:off x="400" y="1536"/>
              <a:ext cx="20" cy="663"/>
            </a:xfrm>
            <a:prstGeom prst="rect">
              <a:avLst/>
            </a:prstGeom>
            <a:solidFill>
              <a:schemeClr val="bg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3323"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7" name="Rectangle 14"/>
          <p:cNvSpPr>
            <a:spLocks noGrp="1" noChangeArrowheads="1"/>
          </p:cNvSpPr>
          <p:nvPr>
            <p:ph type="dt" sz="half" idx="2"/>
          </p:nvPr>
        </p:nvSpPr>
        <p:spPr bwMode="auto">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b="0">
                <a:solidFill>
                  <a:schemeClr val="bg2"/>
                </a:solidFill>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6B80B3C-3F66-42F6-B598-99DCE2697B01}" type="slidenum">
              <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23850" y="214313"/>
            <a:ext cx="6321425"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751388" y="1125538"/>
            <a:ext cx="4203700" cy="24272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751388" y="3705225"/>
            <a:ext cx="4203700" cy="24272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14338" name="Group 2"/>
          <p:cNvGrpSpPr/>
          <p:nvPr/>
        </p:nvGrpSpPr>
        <p:grpSpPr>
          <a:xfrm>
            <a:off x="0" y="2438400"/>
            <a:ext cx="9009063" cy="1052513"/>
            <a:chOff x="0" y="1536"/>
            <a:chExt cx="5675" cy="663"/>
          </a:xfrm>
        </p:grpSpPr>
        <p:grpSp>
          <p:nvGrpSpPr>
            <p:cNvPr id="14339" name="Group 3"/>
            <p:cNvGrpSpPr/>
            <p:nvPr/>
          </p:nvGrpSpPr>
          <p:grpSpPr>
            <a:xfrm>
              <a:off x="183" y="1604"/>
              <a:ext cx="448" cy="299"/>
              <a:chOff x="720" y="336"/>
              <a:chExt cx="624" cy="432"/>
            </a:xfrm>
          </p:grpSpPr>
          <p:sp>
            <p:nvSpPr>
              <p:cNvPr id="14340" name="Rectangle 4"/>
              <p:cNvSpPr/>
              <p:nvPr/>
            </p:nvSpPr>
            <p:spPr>
              <a:xfrm>
                <a:off x="720" y="336"/>
                <a:ext cx="384" cy="432"/>
              </a:xfrm>
              <a:prstGeom prst="rect">
                <a:avLst/>
              </a:prstGeom>
              <a:solidFill>
                <a:schemeClr val="folHlink"/>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4341"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grpSp>
          <p:nvGrpSpPr>
            <p:cNvPr id="14342" name="Group 6"/>
            <p:cNvGrpSpPr/>
            <p:nvPr/>
          </p:nvGrpSpPr>
          <p:grpSpPr>
            <a:xfrm>
              <a:off x="261" y="1870"/>
              <a:ext cx="465" cy="299"/>
              <a:chOff x="912" y="2640"/>
              <a:chExt cx="672" cy="432"/>
            </a:xfrm>
          </p:grpSpPr>
          <p:sp>
            <p:nvSpPr>
              <p:cNvPr id="14343" name="Rectangle 7"/>
              <p:cNvSpPr/>
              <p:nvPr/>
            </p:nvSpPr>
            <p:spPr>
              <a:xfrm>
                <a:off x="912" y="2640"/>
                <a:ext cx="384" cy="432"/>
              </a:xfrm>
              <a:prstGeom prst="rect">
                <a:avLst/>
              </a:prstGeom>
              <a:solidFill>
                <a:schemeClr val="accent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4344"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14345"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4346" name="Rectangle 10"/>
            <p:cNvSpPr/>
            <p:nvPr/>
          </p:nvSpPr>
          <p:spPr>
            <a:xfrm>
              <a:off x="400" y="1536"/>
              <a:ext cx="20" cy="663"/>
            </a:xfrm>
            <a:prstGeom prst="rect">
              <a:avLst/>
            </a:prstGeom>
            <a:solidFill>
              <a:schemeClr val="bg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4347"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7" name="Rectangle 14"/>
          <p:cNvSpPr>
            <a:spLocks noGrp="1" noChangeArrowheads="1"/>
          </p:cNvSpPr>
          <p:nvPr>
            <p:ph type="dt" sz="half" idx="2"/>
          </p:nvPr>
        </p:nvSpPr>
        <p:spPr bwMode="auto">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b="0">
                <a:solidFill>
                  <a:schemeClr val="bg2"/>
                </a:solidFill>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6B80B3C-3F66-42F6-B598-99DCE2697B01}" type="slidenum">
              <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23850" y="214313"/>
            <a:ext cx="6321425"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751388" y="1125538"/>
            <a:ext cx="4203700" cy="24272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751388" y="3705225"/>
            <a:ext cx="4203700" cy="24272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15362" name="Group 2"/>
          <p:cNvGrpSpPr/>
          <p:nvPr/>
        </p:nvGrpSpPr>
        <p:grpSpPr>
          <a:xfrm>
            <a:off x="0" y="2438400"/>
            <a:ext cx="9009063" cy="1052513"/>
            <a:chOff x="0" y="1536"/>
            <a:chExt cx="5675" cy="663"/>
          </a:xfrm>
        </p:grpSpPr>
        <p:grpSp>
          <p:nvGrpSpPr>
            <p:cNvPr id="15363" name="Group 3"/>
            <p:cNvGrpSpPr/>
            <p:nvPr/>
          </p:nvGrpSpPr>
          <p:grpSpPr>
            <a:xfrm>
              <a:off x="183" y="1604"/>
              <a:ext cx="448" cy="299"/>
              <a:chOff x="720" y="336"/>
              <a:chExt cx="624" cy="432"/>
            </a:xfrm>
          </p:grpSpPr>
          <p:sp>
            <p:nvSpPr>
              <p:cNvPr id="15364" name="Rectangle 4"/>
              <p:cNvSpPr/>
              <p:nvPr/>
            </p:nvSpPr>
            <p:spPr>
              <a:xfrm>
                <a:off x="720" y="336"/>
                <a:ext cx="384" cy="432"/>
              </a:xfrm>
              <a:prstGeom prst="rect">
                <a:avLst/>
              </a:prstGeom>
              <a:solidFill>
                <a:schemeClr val="folHlink"/>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5365"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grpSp>
          <p:nvGrpSpPr>
            <p:cNvPr id="15366" name="Group 6"/>
            <p:cNvGrpSpPr/>
            <p:nvPr/>
          </p:nvGrpSpPr>
          <p:grpSpPr>
            <a:xfrm>
              <a:off x="261" y="1870"/>
              <a:ext cx="465" cy="299"/>
              <a:chOff x="912" y="2640"/>
              <a:chExt cx="672" cy="432"/>
            </a:xfrm>
          </p:grpSpPr>
          <p:sp>
            <p:nvSpPr>
              <p:cNvPr id="15367" name="Rectangle 7"/>
              <p:cNvSpPr/>
              <p:nvPr/>
            </p:nvSpPr>
            <p:spPr>
              <a:xfrm>
                <a:off x="912" y="2640"/>
                <a:ext cx="384" cy="432"/>
              </a:xfrm>
              <a:prstGeom prst="rect">
                <a:avLst/>
              </a:prstGeom>
              <a:solidFill>
                <a:schemeClr val="accent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5368"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15369"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5370" name="Rectangle 10"/>
            <p:cNvSpPr/>
            <p:nvPr/>
          </p:nvSpPr>
          <p:spPr>
            <a:xfrm>
              <a:off x="400" y="1536"/>
              <a:ext cx="20" cy="663"/>
            </a:xfrm>
            <a:prstGeom prst="rect">
              <a:avLst/>
            </a:prstGeom>
            <a:solidFill>
              <a:schemeClr val="bg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5371"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7" name="Rectangle 14"/>
          <p:cNvSpPr>
            <a:spLocks noGrp="1" noChangeArrowheads="1"/>
          </p:cNvSpPr>
          <p:nvPr>
            <p:ph type="dt" sz="half" idx="2"/>
          </p:nvPr>
        </p:nvSpPr>
        <p:spPr bwMode="auto">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b="0">
                <a:solidFill>
                  <a:schemeClr val="bg2"/>
                </a:solidFill>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6B80B3C-3F66-42F6-B598-99DCE2697B01}" type="slidenum">
              <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23850" y="214313"/>
            <a:ext cx="6321425"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751388" y="1125538"/>
            <a:ext cx="4203700" cy="24272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751388" y="3705225"/>
            <a:ext cx="4203700" cy="24272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16386" name="Group 2"/>
          <p:cNvGrpSpPr/>
          <p:nvPr/>
        </p:nvGrpSpPr>
        <p:grpSpPr>
          <a:xfrm>
            <a:off x="0" y="2438400"/>
            <a:ext cx="9009063" cy="1052513"/>
            <a:chOff x="0" y="1536"/>
            <a:chExt cx="5675" cy="663"/>
          </a:xfrm>
        </p:grpSpPr>
        <p:grpSp>
          <p:nvGrpSpPr>
            <p:cNvPr id="16387" name="Group 3"/>
            <p:cNvGrpSpPr/>
            <p:nvPr/>
          </p:nvGrpSpPr>
          <p:grpSpPr>
            <a:xfrm>
              <a:off x="183" y="1604"/>
              <a:ext cx="448" cy="299"/>
              <a:chOff x="720" y="336"/>
              <a:chExt cx="624" cy="432"/>
            </a:xfrm>
          </p:grpSpPr>
          <p:sp>
            <p:nvSpPr>
              <p:cNvPr id="16388" name="Rectangle 4"/>
              <p:cNvSpPr/>
              <p:nvPr/>
            </p:nvSpPr>
            <p:spPr>
              <a:xfrm>
                <a:off x="720" y="336"/>
                <a:ext cx="384" cy="432"/>
              </a:xfrm>
              <a:prstGeom prst="rect">
                <a:avLst/>
              </a:prstGeom>
              <a:solidFill>
                <a:schemeClr val="folHlink"/>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6389"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grpSp>
          <p:nvGrpSpPr>
            <p:cNvPr id="16390" name="Group 6"/>
            <p:cNvGrpSpPr/>
            <p:nvPr/>
          </p:nvGrpSpPr>
          <p:grpSpPr>
            <a:xfrm>
              <a:off x="261" y="1870"/>
              <a:ext cx="465" cy="299"/>
              <a:chOff x="912" y="2640"/>
              <a:chExt cx="672" cy="432"/>
            </a:xfrm>
          </p:grpSpPr>
          <p:sp>
            <p:nvSpPr>
              <p:cNvPr id="16391" name="Rectangle 7"/>
              <p:cNvSpPr/>
              <p:nvPr/>
            </p:nvSpPr>
            <p:spPr>
              <a:xfrm>
                <a:off x="912" y="2640"/>
                <a:ext cx="384" cy="432"/>
              </a:xfrm>
              <a:prstGeom prst="rect">
                <a:avLst/>
              </a:prstGeom>
              <a:solidFill>
                <a:schemeClr val="accent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6392"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16393"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6394" name="Rectangle 10"/>
            <p:cNvSpPr/>
            <p:nvPr/>
          </p:nvSpPr>
          <p:spPr>
            <a:xfrm>
              <a:off x="400" y="1536"/>
              <a:ext cx="20" cy="663"/>
            </a:xfrm>
            <a:prstGeom prst="rect">
              <a:avLst/>
            </a:prstGeom>
            <a:solidFill>
              <a:schemeClr val="bg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6395"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7" name="Rectangle 14"/>
          <p:cNvSpPr>
            <a:spLocks noGrp="1" noChangeArrowheads="1"/>
          </p:cNvSpPr>
          <p:nvPr>
            <p:ph type="dt" sz="half" idx="2"/>
          </p:nvPr>
        </p:nvSpPr>
        <p:spPr bwMode="auto">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b="0">
                <a:solidFill>
                  <a:schemeClr val="bg2"/>
                </a:solidFill>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6B80B3C-3F66-42F6-B598-99DCE2697B01}" type="slidenum">
              <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23850" y="214313"/>
            <a:ext cx="6321425"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751388" y="1125538"/>
            <a:ext cx="4203700" cy="24272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751388" y="3705225"/>
            <a:ext cx="4203700" cy="24272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17410" name="Group 2"/>
          <p:cNvGrpSpPr/>
          <p:nvPr/>
        </p:nvGrpSpPr>
        <p:grpSpPr>
          <a:xfrm>
            <a:off x="0" y="2438400"/>
            <a:ext cx="9009063" cy="1052513"/>
            <a:chOff x="0" y="1536"/>
            <a:chExt cx="5675" cy="663"/>
          </a:xfrm>
        </p:grpSpPr>
        <p:grpSp>
          <p:nvGrpSpPr>
            <p:cNvPr id="17411" name="Group 3"/>
            <p:cNvGrpSpPr/>
            <p:nvPr/>
          </p:nvGrpSpPr>
          <p:grpSpPr>
            <a:xfrm>
              <a:off x="183" y="1604"/>
              <a:ext cx="448" cy="299"/>
              <a:chOff x="720" y="336"/>
              <a:chExt cx="624" cy="432"/>
            </a:xfrm>
          </p:grpSpPr>
          <p:sp>
            <p:nvSpPr>
              <p:cNvPr id="17412" name="Rectangle 4"/>
              <p:cNvSpPr/>
              <p:nvPr/>
            </p:nvSpPr>
            <p:spPr>
              <a:xfrm>
                <a:off x="720" y="336"/>
                <a:ext cx="384" cy="432"/>
              </a:xfrm>
              <a:prstGeom prst="rect">
                <a:avLst/>
              </a:prstGeom>
              <a:solidFill>
                <a:schemeClr val="folHlink"/>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7413"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grpSp>
          <p:nvGrpSpPr>
            <p:cNvPr id="17414" name="Group 6"/>
            <p:cNvGrpSpPr/>
            <p:nvPr/>
          </p:nvGrpSpPr>
          <p:grpSpPr>
            <a:xfrm>
              <a:off x="261" y="1870"/>
              <a:ext cx="465" cy="299"/>
              <a:chOff x="912" y="2640"/>
              <a:chExt cx="672" cy="432"/>
            </a:xfrm>
          </p:grpSpPr>
          <p:sp>
            <p:nvSpPr>
              <p:cNvPr id="17415" name="Rectangle 7"/>
              <p:cNvSpPr/>
              <p:nvPr/>
            </p:nvSpPr>
            <p:spPr>
              <a:xfrm>
                <a:off x="912" y="2640"/>
                <a:ext cx="384" cy="432"/>
              </a:xfrm>
              <a:prstGeom prst="rect">
                <a:avLst/>
              </a:prstGeom>
              <a:solidFill>
                <a:schemeClr val="accent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7416"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17417"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7418" name="Rectangle 10"/>
            <p:cNvSpPr/>
            <p:nvPr/>
          </p:nvSpPr>
          <p:spPr>
            <a:xfrm>
              <a:off x="400" y="1536"/>
              <a:ext cx="20" cy="663"/>
            </a:xfrm>
            <a:prstGeom prst="rect">
              <a:avLst/>
            </a:prstGeom>
            <a:solidFill>
              <a:schemeClr val="bg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7419"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7" name="Rectangle 14"/>
          <p:cNvSpPr>
            <a:spLocks noGrp="1" noChangeArrowheads="1"/>
          </p:cNvSpPr>
          <p:nvPr>
            <p:ph type="dt" sz="half" idx="2"/>
          </p:nvPr>
        </p:nvSpPr>
        <p:spPr bwMode="auto">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b="0">
                <a:solidFill>
                  <a:schemeClr val="bg2"/>
                </a:solidFill>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6B80B3C-3F66-42F6-B598-99DCE2697B01}" type="slidenum">
              <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23850" y="214313"/>
            <a:ext cx="6321425"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751388" y="1125538"/>
            <a:ext cx="4203700" cy="24272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751388" y="3705225"/>
            <a:ext cx="4203700" cy="24272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952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18434" name="Group 2"/>
          <p:cNvGrpSpPr/>
          <p:nvPr/>
        </p:nvGrpSpPr>
        <p:grpSpPr>
          <a:xfrm>
            <a:off x="0" y="2438400"/>
            <a:ext cx="9009063" cy="1052513"/>
            <a:chOff x="0" y="1536"/>
            <a:chExt cx="5675" cy="663"/>
          </a:xfrm>
        </p:grpSpPr>
        <p:grpSp>
          <p:nvGrpSpPr>
            <p:cNvPr id="18435" name="Group 3"/>
            <p:cNvGrpSpPr/>
            <p:nvPr/>
          </p:nvGrpSpPr>
          <p:grpSpPr>
            <a:xfrm>
              <a:off x="183" y="1604"/>
              <a:ext cx="448" cy="299"/>
              <a:chOff x="720" y="336"/>
              <a:chExt cx="624" cy="432"/>
            </a:xfrm>
          </p:grpSpPr>
          <p:sp>
            <p:nvSpPr>
              <p:cNvPr id="18436" name="Rectangle 4"/>
              <p:cNvSpPr/>
              <p:nvPr/>
            </p:nvSpPr>
            <p:spPr>
              <a:xfrm>
                <a:off x="720" y="336"/>
                <a:ext cx="384" cy="432"/>
              </a:xfrm>
              <a:prstGeom prst="rect">
                <a:avLst/>
              </a:prstGeom>
              <a:solidFill>
                <a:schemeClr val="folHlink"/>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8437"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grpSp>
          <p:nvGrpSpPr>
            <p:cNvPr id="18438" name="Group 6"/>
            <p:cNvGrpSpPr/>
            <p:nvPr/>
          </p:nvGrpSpPr>
          <p:grpSpPr>
            <a:xfrm>
              <a:off x="261" y="1870"/>
              <a:ext cx="465" cy="299"/>
              <a:chOff x="912" y="2640"/>
              <a:chExt cx="672" cy="432"/>
            </a:xfrm>
          </p:grpSpPr>
          <p:sp>
            <p:nvSpPr>
              <p:cNvPr id="18439" name="Rectangle 7"/>
              <p:cNvSpPr/>
              <p:nvPr/>
            </p:nvSpPr>
            <p:spPr>
              <a:xfrm>
                <a:off x="912" y="2640"/>
                <a:ext cx="384" cy="432"/>
              </a:xfrm>
              <a:prstGeom prst="rect">
                <a:avLst/>
              </a:prstGeom>
              <a:solidFill>
                <a:schemeClr val="accent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8440"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18441"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8442" name="Rectangle 10"/>
            <p:cNvSpPr/>
            <p:nvPr/>
          </p:nvSpPr>
          <p:spPr>
            <a:xfrm>
              <a:off x="400" y="1536"/>
              <a:ext cx="20" cy="663"/>
            </a:xfrm>
            <a:prstGeom prst="rect">
              <a:avLst/>
            </a:prstGeom>
            <a:solidFill>
              <a:schemeClr val="bg2"/>
            </a:soli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8443"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lgn="just">
                <a:spcBef>
                  <a:spcPct val="25000"/>
                </a:spcBef>
              </a:pPr>
              <a:endParaRPr lang="zh-CN" altLang="en-US" dirty="0">
                <a:latin typeface="Times New Roman" panose="02020603050405020304" pitchFamily="18" charset="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7" name="Rectangle 14"/>
          <p:cNvSpPr>
            <a:spLocks noGrp="1" noChangeArrowheads="1"/>
          </p:cNvSpPr>
          <p:nvPr>
            <p:ph type="dt" sz="half" idx="2"/>
          </p:nvPr>
        </p:nvSpPr>
        <p:spPr bwMode="auto">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b="0">
                <a:solidFill>
                  <a:schemeClr val="bg2"/>
                </a:solidFill>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6B80B3C-3F66-42F6-B598-99DCE2697B01}" type="slidenum">
              <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26.xml"/><Relationship Id="rId8" Type="http://schemas.openxmlformats.org/officeDocument/2006/relationships/slideLayout" Target="../slideLayouts/slideLayout125.xml"/><Relationship Id="rId7" Type="http://schemas.openxmlformats.org/officeDocument/2006/relationships/slideLayout" Target="../slideLayouts/slideLayout124.xml"/><Relationship Id="rId6" Type="http://schemas.openxmlformats.org/officeDocument/2006/relationships/slideLayout" Target="../slideLayouts/slideLayout123.xml"/><Relationship Id="rId5" Type="http://schemas.openxmlformats.org/officeDocument/2006/relationships/slideLayout" Target="../slideLayouts/slideLayout122.xml"/><Relationship Id="rId4" Type="http://schemas.openxmlformats.org/officeDocument/2006/relationships/slideLayout" Target="../slideLayouts/slideLayout121.xml"/><Relationship Id="rId3" Type="http://schemas.openxmlformats.org/officeDocument/2006/relationships/slideLayout" Target="../slideLayouts/slideLayout120.xml"/><Relationship Id="rId2" Type="http://schemas.openxmlformats.org/officeDocument/2006/relationships/slideLayout" Target="../slideLayouts/slideLayout119.xml"/><Relationship Id="rId14" Type="http://schemas.openxmlformats.org/officeDocument/2006/relationships/theme" Target="../theme/theme10.xml"/><Relationship Id="rId13" Type="http://schemas.openxmlformats.org/officeDocument/2006/relationships/slideLayout" Target="../slideLayouts/slideLayout130.xml"/><Relationship Id="rId12" Type="http://schemas.openxmlformats.org/officeDocument/2006/relationships/slideLayout" Target="../slideLayouts/slideLayout129.xml"/><Relationship Id="rId11" Type="http://schemas.openxmlformats.org/officeDocument/2006/relationships/slideLayout" Target="../slideLayouts/slideLayout128.xml"/><Relationship Id="rId10" Type="http://schemas.openxmlformats.org/officeDocument/2006/relationships/slideLayout" Target="../slideLayouts/slideLayout127.xml"/><Relationship Id="rId1" Type="http://schemas.openxmlformats.org/officeDocument/2006/relationships/slideLayout" Target="../slideLayouts/slideLayout11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4" Type="http://schemas.openxmlformats.org/officeDocument/2006/relationships/theme" Target="../theme/theme3.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4" Type="http://schemas.openxmlformats.org/officeDocument/2006/relationships/theme" Target="../theme/theme4.xml"/><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4" Type="http://schemas.openxmlformats.org/officeDocument/2006/relationships/theme" Target="../theme/theme5.xml"/><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4" Type="http://schemas.openxmlformats.org/officeDocument/2006/relationships/theme" Target="../theme/theme6.xml"/><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4" Type="http://schemas.openxmlformats.org/officeDocument/2006/relationships/theme" Target="../theme/theme7.xml"/><Relationship Id="rId13" Type="http://schemas.openxmlformats.org/officeDocument/2006/relationships/slideLayout" Target="../slideLayouts/slideLayout91.xml"/><Relationship Id="rId12" Type="http://schemas.openxmlformats.org/officeDocument/2006/relationships/slideLayout" Target="../slideLayouts/slideLayout90.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00.xml"/><Relationship Id="rId8" Type="http://schemas.openxmlformats.org/officeDocument/2006/relationships/slideLayout" Target="../slideLayouts/slideLayout99.xml"/><Relationship Id="rId7" Type="http://schemas.openxmlformats.org/officeDocument/2006/relationships/slideLayout" Target="../slideLayouts/slideLayout98.xml"/><Relationship Id="rId6" Type="http://schemas.openxmlformats.org/officeDocument/2006/relationships/slideLayout" Target="../slideLayouts/slideLayout97.xml"/><Relationship Id="rId5" Type="http://schemas.openxmlformats.org/officeDocument/2006/relationships/slideLayout" Target="../slideLayouts/slideLayout96.xml"/><Relationship Id="rId4" Type="http://schemas.openxmlformats.org/officeDocument/2006/relationships/slideLayout" Target="../slideLayouts/slideLayout95.xml"/><Relationship Id="rId3" Type="http://schemas.openxmlformats.org/officeDocument/2006/relationships/slideLayout" Target="../slideLayouts/slideLayout94.xml"/><Relationship Id="rId2" Type="http://schemas.openxmlformats.org/officeDocument/2006/relationships/slideLayout" Target="../slideLayouts/slideLayout93.xml"/><Relationship Id="rId14" Type="http://schemas.openxmlformats.org/officeDocument/2006/relationships/theme" Target="../theme/theme8.xml"/><Relationship Id="rId13" Type="http://schemas.openxmlformats.org/officeDocument/2006/relationships/slideLayout" Target="../slideLayouts/slideLayout104.xml"/><Relationship Id="rId12" Type="http://schemas.openxmlformats.org/officeDocument/2006/relationships/slideLayout" Target="../slideLayouts/slideLayout103.xml"/><Relationship Id="rId11" Type="http://schemas.openxmlformats.org/officeDocument/2006/relationships/slideLayout" Target="../slideLayouts/slideLayout102.xml"/><Relationship Id="rId10" Type="http://schemas.openxmlformats.org/officeDocument/2006/relationships/slideLayout" Target="../slideLayouts/slideLayout101.xml"/><Relationship Id="rId1"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13.xml"/><Relationship Id="rId8" Type="http://schemas.openxmlformats.org/officeDocument/2006/relationships/slideLayout" Target="../slideLayouts/slideLayout112.xml"/><Relationship Id="rId7" Type="http://schemas.openxmlformats.org/officeDocument/2006/relationships/slideLayout" Target="../slideLayouts/slideLayout111.xml"/><Relationship Id="rId6" Type="http://schemas.openxmlformats.org/officeDocument/2006/relationships/slideLayout" Target="../slideLayouts/slideLayout110.xml"/><Relationship Id="rId5" Type="http://schemas.openxmlformats.org/officeDocument/2006/relationships/slideLayout" Target="../slideLayouts/slideLayout109.xml"/><Relationship Id="rId4" Type="http://schemas.openxmlformats.org/officeDocument/2006/relationships/slideLayout" Target="../slideLayouts/slideLayout108.xml"/><Relationship Id="rId3" Type="http://schemas.openxmlformats.org/officeDocument/2006/relationships/slideLayout" Target="../slideLayouts/slideLayout107.xml"/><Relationship Id="rId2" Type="http://schemas.openxmlformats.org/officeDocument/2006/relationships/slideLayout" Target="../slideLayouts/slideLayout106.xml"/><Relationship Id="rId14" Type="http://schemas.openxmlformats.org/officeDocument/2006/relationships/theme" Target="../theme/theme9.xml"/><Relationship Id="rId13" Type="http://schemas.openxmlformats.org/officeDocument/2006/relationships/slideLayout" Target="../slideLayouts/slideLayout117.xml"/><Relationship Id="rId12" Type="http://schemas.openxmlformats.org/officeDocument/2006/relationships/slideLayout" Target="../slideLayouts/slideLayout116.xml"/><Relationship Id="rId11" Type="http://schemas.openxmlformats.org/officeDocument/2006/relationships/slideLayout" Target="../slideLayouts/slideLayout115.xml"/><Relationship Id="rId10" Type="http://schemas.openxmlformats.org/officeDocument/2006/relationships/slideLayout" Target="../slideLayouts/slideLayout114.xml"/><Relationship Id="rId1"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9"/>
          <p:cNvSpPr>
            <a:spLocks noGrp="1"/>
          </p:cNvSpPr>
          <p:nvPr>
            <p:ph type="title"/>
          </p:nvPr>
        </p:nvSpPr>
        <p:spPr>
          <a:xfrm>
            <a:off x="323850" y="214313"/>
            <a:ext cx="8620125" cy="693737"/>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10"/>
          <p:cNvSpPr>
            <a:spLocks noGrp="1"/>
          </p:cNvSpPr>
          <p:nvPr>
            <p:ph type="body"/>
          </p:nvPr>
        </p:nvSpPr>
        <p:spPr>
          <a:xfrm>
            <a:off x="395288" y="1125538"/>
            <a:ext cx="8559800" cy="500697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kumimoji="0" sz="1400" b="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defRPr kumimoji="0" sz="1400" b="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9"/>
          <p:cNvSpPr>
            <a:spLocks noGrp="1"/>
          </p:cNvSpPr>
          <p:nvPr>
            <p:ph type="title"/>
          </p:nvPr>
        </p:nvSpPr>
        <p:spPr>
          <a:xfrm>
            <a:off x="323850" y="214313"/>
            <a:ext cx="8620125" cy="693737"/>
          </a:xfrm>
          <a:prstGeom prst="rect">
            <a:avLst/>
          </a:prstGeom>
          <a:noFill/>
          <a:ln w="9525">
            <a:noFill/>
          </a:ln>
        </p:spPr>
        <p:txBody>
          <a:bodyPr anchor="b"/>
          <a:p>
            <a:pPr lvl="0"/>
            <a:r>
              <a:rPr lang="zh-CN" altLang="en-US" dirty="0"/>
              <a:t>单击此处编辑母版标题样式</a:t>
            </a:r>
            <a:endParaRPr lang="zh-CN" altLang="en-US" dirty="0"/>
          </a:p>
        </p:txBody>
      </p:sp>
      <p:sp>
        <p:nvSpPr>
          <p:cNvPr id="10243" name="Rectangle 10"/>
          <p:cNvSpPr>
            <a:spLocks noGrp="1"/>
          </p:cNvSpPr>
          <p:nvPr>
            <p:ph type="body"/>
          </p:nvPr>
        </p:nvSpPr>
        <p:spPr>
          <a:xfrm>
            <a:off x="395288" y="1125538"/>
            <a:ext cx="8559800" cy="500697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kumimoji="0" sz="1400" b="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defRPr kumimoji="0" sz="1400" b="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9"/>
          <p:cNvSpPr>
            <a:spLocks noGrp="1"/>
          </p:cNvSpPr>
          <p:nvPr>
            <p:ph type="title"/>
          </p:nvPr>
        </p:nvSpPr>
        <p:spPr>
          <a:xfrm>
            <a:off x="323850" y="214313"/>
            <a:ext cx="8620125" cy="693737"/>
          </a:xfrm>
          <a:prstGeom prst="rect">
            <a:avLst/>
          </a:prstGeom>
          <a:noFill/>
          <a:ln w="9525">
            <a:noFill/>
          </a:ln>
        </p:spPr>
        <p:txBody>
          <a:bodyPr anchor="b"/>
          <a:p>
            <a:pPr lvl="0"/>
            <a:r>
              <a:rPr lang="zh-CN" altLang="en-US" dirty="0"/>
              <a:t>单击此处编辑母版标题样式</a:t>
            </a:r>
            <a:endParaRPr lang="zh-CN" altLang="en-US" dirty="0"/>
          </a:p>
        </p:txBody>
      </p:sp>
      <p:sp>
        <p:nvSpPr>
          <p:cNvPr id="2051" name="Rectangle 10"/>
          <p:cNvSpPr>
            <a:spLocks noGrp="1"/>
          </p:cNvSpPr>
          <p:nvPr>
            <p:ph type="body"/>
          </p:nvPr>
        </p:nvSpPr>
        <p:spPr>
          <a:xfrm>
            <a:off x="395288" y="1125538"/>
            <a:ext cx="8559800" cy="500697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kumimoji="0" sz="1400" b="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defRPr kumimoji="0" sz="1400" b="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9"/>
          <p:cNvSpPr>
            <a:spLocks noGrp="1"/>
          </p:cNvSpPr>
          <p:nvPr>
            <p:ph type="title"/>
          </p:nvPr>
        </p:nvSpPr>
        <p:spPr>
          <a:xfrm>
            <a:off x="323850" y="214313"/>
            <a:ext cx="8620125" cy="693737"/>
          </a:xfrm>
          <a:prstGeom prst="rect">
            <a:avLst/>
          </a:prstGeom>
          <a:noFill/>
          <a:ln w="9525">
            <a:noFill/>
          </a:ln>
        </p:spPr>
        <p:txBody>
          <a:bodyPr anchor="b"/>
          <a:p>
            <a:pPr lvl="0"/>
            <a:r>
              <a:rPr lang="zh-CN" altLang="en-US" dirty="0"/>
              <a:t>单击此处编辑母版标题样式</a:t>
            </a:r>
            <a:endParaRPr lang="zh-CN" altLang="en-US" dirty="0"/>
          </a:p>
        </p:txBody>
      </p:sp>
      <p:sp>
        <p:nvSpPr>
          <p:cNvPr id="3075" name="Rectangle 10"/>
          <p:cNvSpPr>
            <a:spLocks noGrp="1"/>
          </p:cNvSpPr>
          <p:nvPr>
            <p:ph type="body"/>
          </p:nvPr>
        </p:nvSpPr>
        <p:spPr>
          <a:xfrm>
            <a:off x="395288" y="1125538"/>
            <a:ext cx="8559800" cy="500697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kumimoji="0" sz="1400" b="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defRPr kumimoji="0" sz="1400" b="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9"/>
          <p:cNvSpPr>
            <a:spLocks noGrp="1"/>
          </p:cNvSpPr>
          <p:nvPr>
            <p:ph type="title"/>
          </p:nvPr>
        </p:nvSpPr>
        <p:spPr>
          <a:xfrm>
            <a:off x="323850" y="214313"/>
            <a:ext cx="8620125" cy="693737"/>
          </a:xfrm>
          <a:prstGeom prst="rect">
            <a:avLst/>
          </a:prstGeom>
          <a:noFill/>
          <a:ln w="9525">
            <a:noFill/>
          </a:ln>
        </p:spPr>
        <p:txBody>
          <a:bodyPr anchor="b"/>
          <a:p>
            <a:pPr lvl="0"/>
            <a:r>
              <a:rPr lang="zh-CN" altLang="en-US" dirty="0"/>
              <a:t>单击此处编辑母版标题样式</a:t>
            </a:r>
            <a:endParaRPr lang="zh-CN" altLang="en-US" dirty="0"/>
          </a:p>
        </p:txBody>
      </p:sp>
      <p:sp>
        <p:nvSpPr>
          <p:cNvPr id="4099" name="Rectangle 10"/>
          <p:cNvSpPr>
            <a:spLocks noGrp="1"/>
          </p:cNvSpPr>
          <p:nvPr>
            <p:ph type="body"/>
          </p:nvPr>
        </p:nvSpPr>
        <p:spPr>
          <a:xfrm>
            <a:off x="395288" y="1125538"/>
            <a:ext cx="8559800" cy="500697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kumimoji="0" sz="1400" b="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defRPr kumimoji="0" sz="1400" b="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9"/>
          <p:cNvSpPr>
            <a:spLocks noGrp="1"/>
          </p:cNvSpPr>
          <p:nvPr>
            <p:ph type="title"/>
          </p:nvPr>
        </p:nvSpPr>
        <p:spPr>
          <a:xfrm>
            <a:off x="323850" y="214313"/>
            <a:ext cx="8620125" cy="693737"/>
          </a:xfrm>
          <a:prstGeom prst="rect">
            <a:avLst/>
          </a:prstGeom>
          <a:noFill/>
          <a:ln w="9525">
            <a:noFill/>
          </a:ln>
        </p:spPr>
        <p:txBody>
          <a:bodyPr anchor="b"/>
          <a:p>
            <a:pPr lvl="0"/>
            <a:r>
              <a:rPr lang="zh-CN" altLang="en-US" dirty="0"/>
              <a:t>单击此处编辑母版标题样式</a:t>
            </a:r>
            <a:endParaRPr lang="zh-CN" altLang="en-US" dirty="0"/>
          </a:p>
        </p:txBody>
      </p:sp>
      <p:sp>
        <p:nvSpPr>
          <p:cNvPr id="5123" name="Rectangle 10"/>
          <p:cNvSpPr>
            <a:spLocks noGrp="1"/>
          </p:cNvSpPr>
          <p:nvPr>
            <p:ph type="body"/>
          </p:nvPr>
        </p:nvSpPr>
        <p:spPr>
          <a:xfrm>
            <a:off x="395288" y="1125538"/>
            <a:ext cx="8559800" cy="500697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kumimoji="0" sz="1400" b="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defRPr kumimoji="0" sz="1400" b="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9"/>
          <p:cNvSpPr>
            <a:spLocks noGrp="1"/>
          </p:cNvSpPr>
          <p:nvPr>
            <p:ph type="title"/>
          </p:nvPr>
        </p:nvSpPr>
        <p:spPr>
          <a:xfrm>
            <a:off x="323850" y="214313"/>
            <a:ext cx="8620125" cy="693737"/>
          </a:xfrm>
          <a:prstGeom prst="rect">
            <a:avLst/>
          </a:prstGeom>
          <a:noFill/>
          <a:ln w="9525">
            <a:noFill/>
          </a:ln>
        </p:spPr>
        <p:txBody>
          <a:bodyPr anchor="b"/>
          <a:p>
            <a:pPr lvl="0"/>
            <a:r>
              <a:rPr lang="zh-CN" altLang="en-US" dirty="0"/>
              <a:t>单击此处编辑母版标题样式</a:t>
            </a:r>
            <a:endParaRPr lang="zh-CN" altLang="en-US" dirty="0"/>
          </a:p>
        </p:txBody>
      </p:sp>
      <p:sp>
        <p:nvSpPr>
          <p:cNvPr id="6147" name="Rectangle 10"/>
          <p:cNvSpPr>
            <a:spLocks noGrp="1"/>
          </p:cNvSpPr>
          <p:nvPr>
            <p:ph type="body"/>
          </p:nvPr>
        </p:nvSpPr>
        <p:spPr>
          <a:xfrm>
            <a:off x="395288" y="1125538"/>
            <a:ext cx="8559800" cy="500697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kumimoji="0" sz="1400" b="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defRPr kumimoji="0" sz="1400" b="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9"/>
          <p:cNvSpPr>
            <a:spLocks noGrp="1"/>
          </p:cNvSpPr>
          <p:nvPr>
            <p:ph type="title"/>
          </p:nvPr>
        </p:nvSpPr>
        <p:spPr>
          <a:xfrm>
            <a:off x="323850" y="214313"/>
            <a:ext cx="8620125" cy="693737"/>
          </a:xfrm>
          <a:prstGeom prst="rect">
            <a:avLst/>
          </a:prstGeom>
          <a:noFill/>
          <a:ln w="9525">
            <a:noFill/>
          </a:ln>
        </p:spPr>
        <p:txBody>
          <a:bodyPr anchor="b"/>
          <a:p>
            <a:pPr lvl="0"/>
            <a:r>
              <a:rPr lang="zh-CN" altLang="en-US" dirty="0"/>
              <a:t>单击此处编辑母版标题样式</a:t>
            </a:r>
            <a:endParaRPr lang="zh-CN" altLang="en-US" dirty="0"/>
          </a:p>
        </p:txBody>
      </p:sp>
      <p:sp>
        <p:nvSpPr>
          <p:cNvPr id="7171" name="Rectangle 10"/>
          <p:cNvSpPr>
            <a:spLocks noGrp="1"/>
          </p:cNvSpPr>
          <p:nvPr>
            <p:ph type="body"/>
          </p:nvPr>
        </p:nvSpPr>
        <p:spPr>
          <a:xfrm>
            <a:off x="395288" y="1125538"/>
            <a:ext cx="8559800" cy="500697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kumimoji="0" sz="1400" b="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defRPr kumimoji="0" sz="1400" b="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9"/>
          <p:cNvSpPr>
            <a:spLocks noGrp="1"/>
          </p:cNvSpPr>
          <p:nvPr>
            <p:ph type="title"/>
          </p:nvPr>
        </p:nvSpPr>
        <p:spPr>
          <a:xfrm>
            <a:off x="323850" y="214313"/>
            <a:ext cx="8620125" cy="693737"/>
          </a:xfrm>
          <a:prstGeom prst="rect">
            <a:avLst/>
          </a:prstGeom>
          <a:noFill/>
          <a:ln w="9525">
            <a:noFill/>
          </a:ln>
        </p:spPr>
        <p:txBody>
          <a:bodyPr anchor="b"/>
          <a:p>
            <a:pPr lvl="0"/>
            <a:r>
              <a:rPr lang="zh-CN" altLang="en-US" dirty="0"/>
              <a:t>单击此处编辑母版标题样式</a:t>
            </a:r>
            <a:endParaRPr lang="zh-CN" altLang="en-US" dirty="0"/>
          </a:p>
        </p:txBody>
      </p:sp>
      <p:sp>
        <p:nvSpPr>
          <p:cNvPr id="8195" name="Rectangle 10"/>
          <p:cNvSpPr>
            <a:spLocks noGrp="1"/>
          </p:cNvSpPr>
          <p:nvPr>
            <p:ph type="body"/>
          </p:nvPr>
        </p:nvSpPr>
        <p:spPr>
          <a:xfrm>
            <a:off x="395288" y="1125538"/>
            <a:ext cx="8559800" cy="500697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kumimoji="0" sz="1400" b="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defRPr kumimoji="0" sz="1400" b="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8" name="Rectangle 9"/>
          <p:cNvSpPr>
            <a:spLocks noGrp="1"/>
          </p:cNvSpPr>
          <p:nvPr>
            <p:ph type="title"/>
          </p:nvPr>
        </p:nvSpPr>
        <p:spPr>
          <a:xfrm>
            <a:off x="323850" y="214313"/>
            <a:ext cx="8620125" cy="693737"/>
          </a:xfrm>
          <a:prstGeom prst="rect">
            <a:avLst/>
          </a:prstGeom>
          <a:noFill/>
          <a:ln w="9525">
            <a:noFill/>
          </a:ln>
        </p:spPr>
        <p:txBody>
          <a:bodyPr anchor="b"/>
          <a:p>
            <a:pPr lvl="0"/>
            <a:r>
              <a:rPr lang="zh-CN" altLang="en-US" dirty="0"/>
              <a:t>单击此处编辑母版标题样式</a:t>
            </a:r>
            <a:endParaRPr lang="zh-CN" altLang="en-US" dirty="0"/>
          </a:p>
        </p:txBody>
      </p:sp>
      <p:sp>
        <p:nvSpPr>
          <p:cNvPr id="9219" name="Rectangle 10"/>
          <p:cNvSpPr>
            <a:spLocks noGrp="1"/>
          </p:cNvSpPr>
          <p:nvPr>
            <p:ph type="body"/>
          </p:nvPr>
        </p:nvSpPr>
        <p:spPr>
          <a:xfrm>
            <a:off x="395288" y="1125538"/>
            <a:ext cx="8559800" cy="500697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kumimoji="0" sz="1400" b="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defRPr kumimoji="0" sz="1400" b="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D824BF8A-94BE-46FC-B9B0-71111352BD7E}" type="slidenum">
              <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15.xml"/><Relationship Id="rId4" Type="http://schemas.openxmlformats.org/officeDocument/2006/relationships/image" Target="../media/image2.png"/><Relationship Id="rId3" Type="http://schemas.openxmlformats.org/officeDocument/2006/relationships/oleObject" Target="../embeddings/oleObject13.bin"/><Relationship Id="rId2" Type="http://schemas.openxmlformats.org/officeDocument/2006/relationships/image" Target="../media/image3.wmf"/><Relationship Id="rId1" Type="http://schemas.openxmlformats.org/officeDocument/2006/relationships/oleObject" Target="../embeddings/oleObject12.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91.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97.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14.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92.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98.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5.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2.xml.rels><?xml version="1.0" encoding="UTF-8" standalone="yes"?>
<Relationships xmlns="http://schemas.openxmlformats.org/package/2006/relationships"><Relationship Id="rId4" Type="http://schemas.openxmlformats.org/officeDocument/2006/relationships/vmlDrawing" Target="../drawings/vmlDrawing93.v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oleObject" Target="../embeddings/oleObject99.bin"/></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7.xml.rels><?xml version="1.0" encoding="UTF-8" standalone="yes"?>
<Relationships xmlns="http://schemas.openxmlformats.org/package/2006/relationships"><Relationship Id="rId4" Type="http://schemas.openxmlformats.org/officeDocument/2006/relationships/vmlDrawing" Target="../drawings/vmlDrawing94.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00.bin"/></Relationships>
</file>

<file path=ppt/slides/_rels/slide128.xml.rels><?xml version="1.0" encoding="UTF-8" standalone="yes"?>
<Relationships xmlns="http://schemas.openxmlformats.org/package/2006/relationships"><Relationship Id="rId4" Type="http://schemas.openxmlformats.org/officeDocument/2006/relationships/vmlDrawing" Target="../drawings/vmlDrawing95.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01.bin"/></Relationships>
</file>

<file path=ppt/slides/_rels/slide129.xml.rels><?xml version="1.0" encoding="UTF-8" standalone="yes"?>
<Relationships xmlns="http://schemas.openxmlformats.org/package/2006/relationships"><Relationship Id="rId4" Type="http://schemas.openxmlformats.org/officeDocument/2006/relationships/vmlDrawing" Target="../drawings/vmlDrawing96.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02.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16.bin"/></Relationships>
</file>

<file path=ppt/slides/_rels/slide130.xml.rels><?xml version="1.0" encoding="UTF-8" standalone="yes"?>
<Relationships xmlns="http://schemas.openxmlformats.org/package/2006/relationships"><Relationship Id="rId4" Type="http://schemas.openxmlformats.org/officeDocument/2006/relationships/vmlDrawing" Target="../drawings/vmlDrawing97.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03.bin"/></Relationships>
</file>

<file path=ppt/slides/_rels/slide131.xml.rels><?xml version="1.0" encoding="UTF-8" standalone="yes"?>
<Relationships xmlns="http://schemas.openxmlformats.org/package/2006/relationships"><Relationship Id="rId4" Type="http://schemas.openxmlformats.org/officeDocument/2006/relationships/vmlDrawing" Target="../drawings/vmlDrawing98.v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oleObject" Target="../embeddings/oleObject104.bin"/></Relationships>
</file>

<file path=ppt/slides/_rels/slide132.xml.rels><?xml version="1.0" encoding="UTF-8" standalone="yes"?>
<Relationships xmlns="http://schemas.openxmlformats.org/package/2006/relationships"><Relationship Id="rId4" Type="http://schemas.openxmlformats.org/officeDocument/2006/relationships/vmlDrawing" Target="../drawings/vmlDrawing99.v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oleObject" Target="../embeddings/oleObject105.bin"/></Relationships>
</file>

<file path=ppt/slides/_rels/slide133.xml.rels><?xml version="1.0" encoding="UTF-8" standalone="yes"?>
<Relationships xmlns="http://schemas.openxmlformats.org/package/2006/relationships"><Relationship Id="rId4" Type="http://schemas.openxmlformats.org/officeDocument/2006/relationships/vmlDrawing" Target="../drawings/vmlDrawing100.v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oleObject" Target="../embeddings/oleObject106.bin"/></Relationships>
</file>

<file path=ppt/slides/_rels/slide134.xml.rels><?xml version="1.0" encoding="UTF-8" standalone="yes"?>
<Relationships xmlns="http://schemas.openxmlformats.org/package/2006/relationships"><Relationship Id="rId4" Type="http://schemas.openxmlformats.org/officeDocument/2006/relationships/vmlDrawing" Target="../drawings/vmlDrawing101.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107.bin"/></Relationships>
</file>

<file path=ppt/slides/_rels/slide135.xml.rels><?xml version="1.0" encoding="UTF-8" standalone="yes"?>
<Relationships xmlns="http://schemas.openxmlformats.org/package/2006/relationships"><Relationship Id="rId4" Type="http://schemas.openxmlformats.org/officeDocument/2006/relationships/vmlDrawing" Target="../drawings/vmlDrawing102.v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oleObject" Target="../embeddings/oleObject108.bin"/></Relationships>
</file>

<file path=ppt/slides/_rels/slide136.xml.rels><?xml version="1.0" encoding="UTF-8" standalone="yes"?>
<Relationships xmlns="http://schemas.openxmlformats.org/package/2006/relationships"><Relationship Id="rId4" Type="http://schemas.openxmlformats.org/officeDocument/2006/relationships/vmlDrawing" Target="../drawings/vmlDrawing103.v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oleObject" Target="../embeddings/oleObject109.bin"/></Relationships>
</file>

<file path=ppt/slides/_rels/slide137.xml.rels><?xml version="1.0" encoding="UTF-8" standalone="yes"?>
<Relationships xmlns="http://schemas.openxmlformats.org/package/2006/relationships"><Relationship Id="rId4" Type="http://schemas.openxmlformats.org/officeDocument/2006/relationships/vmlDrawing" Target="../drawings/vmlDrawing104.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10.bin"/></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17.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1.xml.rels><?xml version="1.0" encoding="UTF-8" standalone="yes"?>
<Relationships xmlns="http://schemas.openxmlformats.org/package/2006/relationships"><Relationship Id="rId4" Type="http://schemas.openxmlformats.org/officeDocument/2006/relationships/vmlDrawing" Target="../drawings/vmlDrawing105.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11.bin"/></Relationships>
</file>

<file path=ppt/slides/_rels/slide142.xml.rels><?xml version="1.0" encoding="UTF-8" standalone="yes"?>
<Relationships xmlns="http://schemas.openxmlformats.org/package/2006/relationships"><Relationship Id="rId4" Type="http://schemas.openxmlformats.org/officeDocument/2006/relationships/vmlDrawing" Target="../drawings/vmlDrawing106.v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oleObject" Target="../embeddings/oleObject112.bin"/></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6.xml.rels><?xml version="1.0" encoding="UTF-8" standalone="yes"?>
<Relationships xmlns="http://schemas.openxmlformats.org/package/2006/relationships"><Relationship Id="rId4" Type="http://schemas.openxmlformats.org/officeDocument/2006/relationships/vmlDrawing" Target="../drawings/vmlDrawing107.v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oleObject" Target="../embeddings/oleObject113.bin"/></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18.bin"/></Relationships>
</file>

<file path=ppt/slides/_rels/slide15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08.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14.bin"/></Relationships>
</file>

<file path=ppt/slides/_rels/slide15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09.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15.bin"/></Relationships>
</file>

<file path=ppt/slides/_rels/slide152.xml.rels><?xml version="1.0" encoding="UTF-8" standalone="yes"?>
<Relationships xmlns="http://schemas.openxmlformats.org/package/2006/relationships"><Relationship Id="rId4" Type="http://schemas.openxmlformats.org/officeDocument/2006/relationships/vmlDrawing" Target="../drawings/vmlDrawing110.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16.bin"/></Relationships>
</file>

<file path=ppt/slides/_rels/slide153.xml.rels><?xml version="1.0" encoding="UTF-8" standalone="yes"?>
<Relationships xmlns="http://schemas.openxmlformats.org/package/2006/relationships"><Relationship Id="rId4" Type="http://schemas.openxmlformats.org/officeDocument/2006/relationships/vmlDrawing" Target="../drawings/vmlDrawing111.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17.bin"/></Relationships>
</file>

<file path=ppt/slides/_rels/slide154.xml.rels><?xml version="1.0" encoding="UTF-8" standalone="yes"?>
<Relationships xmlns="http://schemas.openxmlformats.org/package/2006/relationships"><Relationship Id="rId4" Type="http://schemas.openxmlformats.org/officeDocument/2006/relationships/vmlDrawing" Target="../drawings/vmlDrawing112.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18.bin"/></Relationships>
</file>

<file path=ppt/slides/_rels/slide155.xml.rels><?xml version="1.0" encoding="UTF-8" standalone="yes"?>
<Relationships xmlns="http://schemas.openxmlformats.org/package/2006/relationships"><Relationship Id="rId4" Type="http://schemas.openxmlformats.org/officeDocument/2006/relationships/vmlDrawing" Target="../drawings/vmlDrawing113.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19.bin"/></Relationships>
</file>

<file path=ppt/slides/_rels/slide156.xml.rels><?xml version="1.0" encoding="UTF-8" standalone="yes"?>
<Relationships xmlns="http://schemas.openxmlformats.org/package/2006/relationships"><Relationship Id="rId4" Type="http://schemas.openxmlformats.org/officeDocument/2006/relationships/vmlDrawing" Target="../drawings/vmlDrawing114.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20.bin"/></Relationships>
</file>

<file path=ppt/slides/_rels/slide157.xml.rels><?xml version="1.0" encoding="UTF-8" standalone="yes"?>
<Relationships xmlns="http://schemas.openxmlformats.org/package/2006/relationships"><Relationship Id="rId4" Type="http://schemas.openxmlformats.org/officeDocument/2006/relationships/vmlDrawing" Target="../drawings/vmlDrawing115.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21.bin"/></Relationships>
</file>

<file path=ppt/slides/_rels/slide158.xml.rels><?xml version="1.0" encoding="UTF-8" standalone="yes"?>
<Relationships xmlns="http://schemas.openxmlformats.org/package/2006/relationships"><Relationship Id="rId4" Type="http://schemas.openxmlformats.org/officeDocument/2006/relationships/vmlDrawing" Target="../drawings/vmlDrawing116.v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oleObject" Target="../embeddings/oleObject122.bin"/></Relationships>
</file>

<file path=ppt/slides/_rels/slide159.xml.rels><?xml version="1.0" encoding="UTF-8" standalone="yes"?>
<Relationships xmlns="http://schemas.openxmlformats.org/package/2006/relationships"><Relationship Id="rId4" Type="http://schemas.openxmlformats.org/officeDocument/2006/relationships/vmlDrawing" Target="../drawings/vmlDrawing117.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23.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19.bin"/></Relationships>
</file>

<file path=ppt/slides/_rels/slide160.xml.rels><?xml version="1.0" encoding="UTF-8" standalone="yes"?>
<Relationships xmlns="http://schemas.openxmlformats.org/package/2006/relationships"><Relationship Id="rId4" Type="http://schemas.openxmlformats.org/officeDocument/2006/relationships/vmlDrawing" Target="../drawings/vmlDrawing118.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24.bin"/></Relationships>
</file>

<file path=ppt/slides/_rels/slide161.xml.rels><?xml version="1.0" encoding="UTF-8" standalone="yes"?>
<Relationships xmlns="http://schemas.openxmlformats.org/package/2006/relationships"><Relationship Id="rId4" Type="http://schemas.openxmlformats.org/officeDocument/2006/relationships/vmlDrawing" Target="../drawings/vmlDrawing119.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25.bin"/></Relationships>
</file>

<file path=ppt/slides/_rels/slide162.xml.rels><?xml version="1.0" encoding="UTF-8" standalone="yes"?>
<Relationships xmlns="http://schemas.openxmlformats.org/package/2006/relationships"><Relationship Id="rId4" Type="http://schemas.openxmlformats.org/officeDocument/2006/relationships/vmlDrawing" Target="../drawings/vmlDrawing120.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26.bin"/></Relationships>
</file>

<file path=ppt/slides/_rels/slide163.xml.rels><?xml version="1.0" encoding="UTF-8" standalone="yes"?>
<Relationships xmlns="http://schemas.openxmlformats.org/package/2006/relationships"><Relationship Id="rId4" Type="http://schemas.openxmlformats.org/officeDocument/2006/relationships/vmlDrawing" Target="../drawings/vmlDrawing121.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27.bin"/></Relationships>
</file>

<file path=ppt/slides/_rels/slide164.xml.rels><?xml version="1.0" encoding="UTF-8" standalone="yes"?>
<Relationships xmlns="http://schemas.openxmlformats.org/package/2006/relationships"><Relationship Id="rId4" Type="http://schemas.openxmlformats.org/officeDocument/2006/relationships/vmlDrawing" Target="../drawings/vmlDrawing122.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28.bin"/></Relationships>
</file>

<file path=ppt/slides/_rels/slide165.xml.rels><?xml version="1.0" encoding="UTF-8" standalone="yes"?>
<Relationships xmlns="http://schemas.openxmlformats.org/package/2006/relationships"><Relationship Id="rId4" Type="http://schemas.openxmlformats.org/officeDocument/2006/relationships/vmlDrawing" Target="../drawings/vmlDrawing123.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29.bin"/></Relationships>
</file>

<file path=ppt/slides/_rels/slide166.xml.rels><?xml version="1.0" encoding="UTF-8" standalone="yes"?>
<Relationships xmlns="http://schemas.openxmlformats.org/package/2006/relationships"><Relationship Id="rId4" Type="http://schemas.openxmlformats.org/officeDocument/2006/relationships/vmlDrawing" Target="../drawings/vmlDrawing124.vml"/><Relationship Id="rId3" Type="http://schemas.openxmlformats.org/officeDocument/2006/relationships/slideLayout" Target="../slideLayouts/slideLayout106.xml"/><Relationship Id="rId2" Type="http://schemas.openxmlformats.org/officeDocument/2006/relationships/image" Target="../media/image2.png"/><Relationship Id="rId1" Type="http://schemas.openxmlformats.org/officeDocument/2006/relationships/oleObject" Target="../embeddings/oleObject130.bin"/></Relationships>
</file>

<file path=ppt/slides/_rels/slide167.xml.rels><?xml version="1.0" encoding="UTF-8" standalone="yes"?>
<Relationships xmlns="http://schemas.openxmlformats.org/package/2006/relationships"><Relationship Id="rId4" Type="http://schemas.openxmlformats.org/officeDocument/2006/relationships/vmlDrawing" Target="../drawings/vmlDrawing125.vml"/><Relationship Id="rId3" Type="http://schemas.openxmlformats.org/officeDocument/2006/relationships/slideLayout" Target="../slideLayouts/slideLayout106.xml"/><Relationship Id="rId2" Type="http://schemas.openxmlformats.org/officeDocument/2006/relationships/image" Target="../media/image2.png"/><Relationship Id="rId1" Type="http://schemas.openxmlformats.org/officeDocument/2006/relationships/oleObject" Target="../embeddings/oleObject131.bin"/></Relationships>
</file>

<file path=ppt/slides/_rels/slide168.xml.rels><?xml version="1.0" encoding="UTF-8" standalone="yes"?>
<Relationships xmlns="http://schemas.openxmlformats.org/package/2006/relationships"><Relationship Id="rId4" Type="http://schemas.openxmlformats.org/officeDocument/2006/relationships/vmlDrawing" Target="../drawings/vmlDrawing126.v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oleObject" Target="../embeddings/oleObject132.bin"/></Relationships>
</file>

<file path=ppt/slides/_rels/slide169.xml.rels><?xml version="1.0" encoding="UTF-8" standalone="yes"?>
<Relationships xmlns="http://schemas.openxmlformats.org/package/2006/relationships"><Relationship Id="rId4" Type="http://schemas.openxmlformats.org/officeDocument/2006/relationships/vmlDrawing" Target="../drawings/vmlDrawing127.vml"/><Relationship Id="rId3" Type="http://schemas.openxmlformats.org/officeDocument/2006/relationships/slideLayout" Target="../slideLayouts/slideLayout106.xml"/><Relationship Id="rId2" Type="http://schemas.openxmlformats.org/officeDocument/2006/relationships/image" Target="../media/image2.png"/><Relationship Id="rId1" Type="http://schemas.openxmlformats.org/officeDocument/2006/relationships/oleObject" Target="../embeddings/oleObject133.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1.xml"/><Relationship Id="rId2" Type="http://schemas.openxmlformats.org/officeDocument/2006/relationships/image" Target="../media/image2.png"/><Relationship Id="rId1" Type="http://schemas.openxmlformats.org/officeDocument/2006/relationships/oleObject" Target="../embeddings/oleObject20.bin"/></Relationships>
</file>

<file path=ppt/slides/_rels/slide170.xml.rels><?xml version="1.0" encoding="UTF-8" standalone="yes"?>
<Relationships xmlns="http://schemas.openxmlformats.org/package/2006/relationships"><Relationship Id="rId4" Type="http://schemas.openxmlformats.org/officeDocument/2006/relationships/vmlDrawing" Target="../drawings/vmlDrawing128.vml"/><Relationship Id="rId3" Type="http://schemas.openxmlformats.org/officeDocument/2006/relationships/slideLayout" Target="../slideLayouts/slideLayout106.xml"/><Relationship Id="rId2" Type="http://schemas.openxmlformats.org/officeDocument/2006/relationships/image" Target="../media/image2.png"/><Relationship Id="rId1" Type="http://schemas.openxmlformats.org/officeDocument/2006/relationships/oleObject" Target="../embeddings/oleObject134.bin"/></Relationships>
</file>

<file path=ppt/slides/_rels/slide171.xml.rels><?xml version="1.0" encoding="UTF-8" standalone="yes"?>
<Relationships xmlns="http://schemas.openxmlformats.org/package/2006/relationships"><Relationship Id="rId4" Type="http://schemas.openxmlformats.org/officeDocument/2006/relationships/vmlDrawing" Target="../drawings/vmlDrawing129.vml"/><Relationship Id="rId3" Type="http://schemas.openxmlformats.org/officeDocument/2006/relationships/slideLayout" Target="../slideLayouts/slideLayout106.xml"/><Relationship Id="rId2" Type="http://schemas.openxmlformats.org/officeDocument/2006/relationships/image" Target="../media/image2.png"/><Relationship Id="rId1" Type="http://schemas.openxmlformats.org/officeDocument/2006/relationships/oleObject" Target="../embeddings/oleObject135.bin"/></Relationships>
</file>

<file path=ppt/slides/_rels/slide172.xml.rels><?xml version="1.0" encoding="UTF-8" standalone="yes"?>
<Relationships xmlns="http://schemas.openxmlformats.org/package/2006/relationships"><Relationship Id="rId4" Type="http://schemas.openxmlformats.org/officeDocument/2006/relationships/vmlDrawing" Target="../drawings/vmlDrawing130.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36.bin"/></Relationships>
</file>

<file path=ppt/slides/_rels/slide173.xml.rels><?xml version="1.0" encoding="UTF-8" standalone="yes"?>
<Relationships xmlns="http://schemas.openxmlformats.org/package/2006/relationships"><Relationship Id="rId4" Type="http://schemas.openxmlformats.org/officeDocument/2006/relationships/vmlDrawing" Target="../drawings/vmlDrawing131.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37.bin"/></Relationships>
</file>

<file path=ppt/slides/_rels/slide174.xml.rels><?xml version="1.0" encoding="UTF-8" standalone="yes"?>
<Relationships xmlns="http://schemas.openxmlformats.org/package/2006/relationships"><Relationship Id="rId4" Type="http://schemas.openxmlformats.org/officeDocument/2006/relationships/vmlDrawing" Target="../drawings/vmlDrawing132.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38.bin"/></Relationships>
</file>

<file path=ppt/slides/_rels/slide175.xml.rels><?xml version="1.0" encoding="UTF-8" standalone="yes"?>
<Relationships xmlns="http://schemas.openxmlformats.org/package/2006/relationships"><Relationship Id="rId4" Type="http://schemas.openxmlformats.org/officeDocument/2006/relationships/vmlDrawing" Target="../drawings/vmlDrawing133.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39.bin"/></Relationships>
</file>

<file path=ppt/slides/_rels/slide176.xml.rels><?xml version="1.0" encoding="UTF-8" standalone="yes"?>
<Relationships xmlns="http://schemas.openxmlformats.org/package/2006/relationships"><Relationship Id="rId4" Type="http://schemas.openxmlformats.org/officeDocument/2006/relationships/vmlDrawing" Target="../drawings/vmlDrawing134.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40.bin"/></Relationships>
</file>

<file path=ppt/slides/_rels/slide177.xml.rels><?xml version="1.0" encoding="UTF-8" standalone="yes"?>
<Relationships xmlns="http://schemas.openxmlformats.org/package/2006/relationships"><Relationship Id="rId5" Type="http://schemas.openxmlformats.org/officeDocument/2006/relationships/vmlDrawing" Target="../drawings/vmlDrawing135.v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oleObject" Target="../embeddings/oleObject141.bin"/></Relationships>
</file>

<file path=ppt/slides/_rels/slide178.xml.rels><?xml version="1.0" encoding="UTF-8" standalone="yes"?>
<Relationships xmlns="http://schemas.openxmlformats.org/package/2006/relationships"><Relationship Id="rId4" Type="http://schemas.openxmlformats.org/officeDocument/2006/relationships/vmlDrawing" Target="../drawings/vmlDrawing136.vml"/><Relationship Id="rId3" Type="http://schemas.openxmlformats.org/officeDocument/2006/relationships/slideLayout" Target="../slideLayouts/slideLayout106.xml"/><Relationship Id="rId2" Type="http://schemas.openxmlformats.org/officeDocument/2006/relationships/image" Target="../media/image2.png"/><Relationship Id="rId1" Type="http://schemas.openxmlformats.org/officeDocument/2006/relationships/oleObject" Target="../embeddings/oleObject142.bin"/></Relationships>
</file>

<file path=ppt/slides/_rels/slide179.xml.rels><?xml version="1.0" encoding="UTF-8" standalone="yes"?>
<Relationships xmlns="http://schemas.openxmlformats.org/package/2006/relationships"><Relationship Id="rId4" Type="http://schemas.openxmlformats.org/officeDocument/2006/relationships/vmlDrawing" Target="../drawings/vmlDrawing137.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143.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21.bin"/></Relationships>
</file>

<file path=ppt/slides/_rels/slide180.xml.rels><?xml version="1.0" encoding="UTF-8" standalone="yes"?>
<Relationships xmlns="http://schemas.openxmlformats.org/package/2006/relationships"><Relationship Id="rId4" Type="http://schemas.openxmlformats.org/officeDocument/2006/relationships/vmlDrawing" Target="../drawings/vmlDrawing138.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144.bin"/></Relationships>
</file>

<file path=ppt/slides/_rels/slide181.xml.rels><?xml version="1.0" encoding="UTF-8" standalone="yes"?>
<Relationships xmlns="http://schemas.openxmlformats.org/package/2006/relationships"><Relationship Id="rId4" Type="http://schemas.openxmlformats.org/officeDocument/2006/relationships/vmlDrawing" Target="../drawings/vmlDrawing139.vml"/><Relationship Id="rId3" Type="http://schemas.openxmlformats.org/officeDocument/2006/relationships/slideLayout" Target="../slideLayouts/slideLayout110.xml"/><Relationship Id="rId2" Type="http://schemas.openxmlformats.org/officeDocument/2006/relationships/image" Target="../media/image2.png"/><Relationship Id="rId1" Type="http://schemas.openxmlformats.org/officeDocument/2006/relationships/oleObject" Target="../embeddings/oleObject145.bin"/></Relationships>
</file>

<file path=ppt/slides/_rels/slide182.xml.rels><?xml version="1.0" encoding="UTF-8" standalone="yes"?>
<Relationships xmlns="http://schemas.openxmlformats.org/package/2006/relationships"><Relationship Id="rId4" Type="http://schemas.openxmlformats.org/officeDocument/2006/relationships/vmlDrawing" Target="../drawings/vmlDrawing140.vml"/><Relationship Id="rId3" Type="http://schemas.openxmlformats.org/officeDocument/2006/relationships/slideLayout" Target="../slideLayouts/slideLayout110.xml"/><Relationship Id="rId2" Type="http://schemas.openxmlformats.org/officeDocument/2006/relationships/image" Target="../media/image2.png"/><Relationship Id="rId1" Type="http://schemas.openxmlformats.org/officeDocument/2006/relationships/oleObject" Target="../embeddings/oleObject146.bin"/></Relationships>
</file>

<file path=ppt/slides/_rels/slide183.xml.rels><?xml version="1.0" encoding="UTF-8" standalone="yes"?>
<Relationships xmlns="http://schemas.openxmlformats.org/package/2006/relationships"><Relationship Id="rId4" Type="http://schemas.openxmlformats.org/officeDocument/2006/relationships/vmlDrawing" Target="../drawings/vmlDrawing141.v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oleObject" Target="../embeddings/oleObject147.bin"/></Relationships>
</file>

<file path=ppt/slides/_rels/slide184.xml.rels><?xml version="1.0" encoding="UTF-8" standalone="yes"?>
<Relationships xmlns="http://schemas.openxmlformats.org/package/2006/relationships"><Relationship Id="rId4" Type="http://schemas.openxmlformats.org/officeDocument/2006/relationships/vmlDrawing" Target="../drawings/vmlDrawing142.v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oleObject" Target="../embeddings/oleObject148.bin"/></Relationships>
</file>

<file path=ppt/slides/_rels/slide185.xml.rels><?xml version="1.0" encoding="UTF-8" standalone="yes"?>
<Relationships xmlns="http://schemas.openxmlformats.org/package/2006/relationships"><Relationship Id="rId4" Type="http://schemas.openxmlformats.org/officeDocument/2006/relationships/vmlDrawing" Target="../drawings/vmlDrawing143.vml"/><Relationship Id="rId3" Type="http://schemas.openxmlformats.org/officeDocument/2006/relationships/slideLayout" Target="../slideLayouts/slideLayout110.xml"/><Relationship Id="rId2" Type="http://schemas.openxmlformats.org/officeDocument/2006/relationships/image" Target="../media/image2.png"/><Relationship Id="rId1" Type="http://schemas.openxmlformats.org/officeDocument/2006/relationships/oleObject" Target="../embeddings/oleObject149.bin"/></Relationships>
</file>

<file path=ppt/slides/_rels/slide186.xml.rels><?xml version="1.0" encoding="UTF-8" standalone="yes"?>
<Relationships xmlns="http://schemas.openxmlformats.org/package/2006/relationships"><Relationship Id="rId4" Type="http://schemas.openxmlformats.org/officeDocument/2006/relationships/vmlDrawing" Target="../drawings/vmlDrawing144.vml"/><Relationship Id="rId3" Type="http://schemas.openxmlformats.org/officeDocument/2006/relationships/slideLayout" Target="../slideLayouts/slideLayout110.xml"/><Relationship Id="rId2" Type="http://schemas.openxmlformats.org/officeDocument/2006/relationships/image" Target="../media/image2.png"/><Relationship Id="rId1" Type="http://schemas.openxmlformats.org/officeDocument/2006/relationships/oleObject" Target="../embeddings/oleObject150.bin"/></Relationships>
</file>

<file path=ppt/slides/_rels/slide187.xml.rels><?xml version="1.0" encoding="UTF-8" standalone="yes"?>
<Relationships xmlns="http://schemas.openxmlformats.org/package/2006/relationships"><Relationship Id="rId4" Type="http://schemas.openxmlformats.org/officeDocument/2006/relationships/vmlDrawing" Target="../drawings/vmlDrawing145.vml"/><Relationship Id="rId3" Type="http://schemas.openxmlformats.org/officeDocument/2006/relationships/slideLayout" Target="../slideLayouts/slideLayout110.xml"/><Relationship Id="rId2" Type="http://schemas.openxmlformats.org/officeDocument/2006/relationships/image" Target="../media/image2.png"/><Relationship Id="rId1" Type="http://schemas.openxmlformats.org/officeDocument/2006/relationships/oleObject" Target="../embeddings/oleObject151.bin"/></Relationships>
</file>

<file path=ppt/slides/_rels/slide188.xml.rels><?xml version="1.0" encoding="UTF-8" standalone="yes"?>
<Relationships xmlns="http://schemas.openxmlformats.org/package/2006/relationships"><Relationship Id="rId4" Type="http://schemas.openxmlformats.org/officeDocument/2006/relationships/vmlDrawing" Target="../drawings/vmlDrawing146.vml"/><Relationship Id="rId3" Type="http://schemas.openxmlformats.org/officeDocument/2006/relationships/slideLayout" Target="../slideLayouts/slideLayout110.xml"/><Relationship Id="rId2" Type="http://schemas.openxmlformats.org/officeDocument/2006/relationships/image" Target="../media/image2.png"/><Relationship Id="rId1" Type="http://schemas.openxmlformats.org/officeDocument/2006/relationships/oleObject" Target="../embeddings/oleObject152.bin"/></Relationships>
</file>

<file path=ppt/slides/_rels/slide189.xml.rels><?xml version="1.0" encoding="UTF-8" standalone="yes"?>
<Relationships xmlns="http://schemas.openxmlformats.org/package/2006/relationships"><Relationship Id="rId4" Type="http://schemas.openxmlformats.org/officeDocument/2006/relationships/vmlDrawing" Target="../drawings/vmlDrawing147.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153.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22.bin"/></Relationships>
</file>

<file path=ppt/slides/_rels/slide190.xml.rels><?xml version="1.0" encoding="UTF-8" standalone="yes"?>
<Relationships xmlns="http://schemas.openxmlformats.org/package/2006/relationships"><Relationship Id="rId4" Type="http://schemas.openxmlformats.org/officeDocument/2006/relationships/vmlDrawing" Target="../drawings/vmlDrawing148.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154.bin"/></Relationships>
</file>

<file path=ppt/slides/_rels/slide191.xml.rels><?xml version="1.0" encoding="UTF-8" standalone="yes"?>
<Relationships xmlns="http://schemas.openxmlformats.org/package/2006/relationships"><Relationship Id="rId4" Type="http://schemas.openxmlformats.org/officeDocument/2006/relationships/vmlDrawing" Target="../drawings/vmlDrawing149.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155.bin"/></Relationships>
</file>

<file path=ppt/slides/_rels/slide192.xml.rels><?xml version="1.0" encoding="UTF-8" standalone="yes"?>
<Relationships xmlns="http://schemas.openxmlformats.org/package/2006/relationships"><Relationship Id="rId4" Type="http://schemas.openxmlformats.org/officeDocument/2006/relationships/vmlDrawing" Target="../drawings/vmlDrawing150.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156.bin"/></Relationships>
</file>

<file path=ppt/slides/_rels/slide193.xml.rels><?xml version="1.0" encoding="UTF-8" standalone="yes"?>
<Relationships xmlns="http://schemas.openxmlformats.org/package/2006/relationships"><Relationship Id="rId4" Type="http://schemas.openxmlformats.org/officeDocument/2006/relationships/vmlDrawing" Target="../drawings/vmlDrawing151.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157.bin"/></Relationships>
</file>

<file path=ppt/slides/_rels/slide194.xml.rels><?xml version="1.0" encoding="UTF-8" standalone="yes"?>
<Relationships xmlns="http://schemas.openxmlformats.org/package/2006/relationships"><Relationship Id="rId4" Type="http://schemas.openxmlformats.org/officeDocument/2006/relationships/vmlDrawing" Target="../drawings/vmlDrawing152.vml"/><Relationship Id="rId3" Type="http://schemas.openxmlformats.org/officeDocument/2006/relationships/slideLayout" Target="../slideLayouts/slideLayout110.xml"/><Relationship Id="rId2" Type="http://schemas.openxmlformats.org/officeDocument/2006/relationships/image" Target="../media/image2.png"/><Relationship Id="rId1" Type="http://schemas.openxmlformats.org/officeDocument/2006/relationships/oleObject" Target="../embeddings/oleObject158.bin"/></Relationships>
</file>

<file path=ppt/slides/_rels/slide195.xml.rels><?xml version="1.0" encoding="UTF-8" standalone="yes"?>
<Relationships xmlns="http://schemas.openxmlformats.org/package/2006/relationships"><Relationship Id="rId4" Type="http://schemas.openxmlformats.org/officeDocument/2006/relationships/vmlDrawing" Target="../drawings/vmlDrawing153.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159.bin"/></Relationships>
</file>

<file path=ppt/slides/_rels/slide196.xml.rels><?xml version="1.0" encoding="UTF-8" standalone="yes"?>
<Relationships xmlns="http://schemas.openxmlformats.org/package/2006/relationships"><Relationship Id="rId4" Type="http://schemas.openxmlformats.org/officeDocument/2006/relationships/vmlDrawing" Target="../drawings/vmlDrawing154.vml"/><Relationship Id="rId3" Type="http://schemas.openxmlformats.org/officeDocument/2006/relationships/slideLayout" Target="../slideLayouts/slideLayout110.xml"/><Relationship Id="rId2" Type="http://schemas.openxmlformats.org/officeDocument/2006/relationships/image" Target="../media/image2.png"/><Relationship Id="rId1" Type="http://schemas.openxmlformats.org/officeDocument/2006/relationships/oleObject" Target="../embeddings/oleObject160.bin"/></Relationships>
</file>

<file path=ppt/slides/_rels/slide197.xml.rels><?xml version="1.0" encoding="UTF-8" standalone="yes"?>
<Relationships xmlns="http://schemas.openxmlformats.org/package/2006/relationships"><Relationship Id="rId4" Type="http://schemas.openxmlformats.org/officeDocument/2006/relationships/vmlDrawing" Target="../drawings/vmlDrawing155.vml"/><Relationship Id="rId3" Type="http://schemas.openxmlformats.org/officeDocument/2006/relationships/slideLayout" Target="../slideLayouts/slideLayout110.xml"/><Relationship Id="rId2" Type="http://schemas.openxmlformats.org/officeDocument/2006/relationships/image" Target="../media/image2.png"/><Relationship Id="rId1" Type="http://schemas.openxmlformats.org/officeDocument/2006/relationships/oleObject" Target="../embeddings/oleObject161.bin"/></Relationships>
</file>

<file path=ppt/slides/_rels/slide198.xml.rels><?xml version="1.0" encoding="UTF-8" standalone="yes"?>
<Relationships xmlns="http://schemas.openxmlformats.org/package/2006/relationships"><Relationship Id="rId4" Type="http://schemas.openxmlformats.org/officeDocument/2006/relationships/vmlDrawing" Target="../drawings/vmlDrawing156.vml"/><Relationship Id="rId3" Type="http://schemas.openxmlformats.org/officeDocument/2006/relationships/slideLayout" Target="../slideLayouts/slideLayout110.xml"/><Relationship Id="rId2" Type="http://schemas.openxmlformats.org/officeDocument/2006/relationships/image" Target="../media/image2.png"/><Relationship Id="rId1" Type="http://schemas.openxmlformats.org/officeDocument/2006/relationships/oleObject" Target="../embeddings/oleObject162.bin"/></Relationships>
</file>

<file path=ppt/slides/_rels/slide199.xml.rels><?xml version="1.0" encoding="UTF-8" standalone="yes"?>
<Relationships xmlns="http://schemas.openxmlformats.org/package/2006/relationships"><Relationship Id="rId4" Type="http://schemas.openxmlformats.org/officeDocument/2006/relationships/vmlDrawing" Target="../drawings/vmlDrawing157.vml"/><Relationship Id="rId3" Type="http://schemas.openxmlformats.org/officeDocument/2006/relationships/slideLayout" Target="../slideLayouts/slideLayout110.xml"/><Relationship Id="rId2" Type="http://schemas.openxmlformats.org/officeDocument/2006/relationships/image" Target="../media/image2.png"/><Relationship Id="rId1" Type="http://schemas.openxmlformats.org/officeDocument/2006/relationships/oleObject" Target="../embeddings/oleObject163.bin"/></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1.vml"/><Relationship Id="rId6" Type="http://schemas.openxmlformats.org/officeDocument/2006/relationships/slideLayout" Target="../slideLayouts/slideLayout15.xml"/><Relationship Id="rId5" Type="http://schemas.openxmlformats.org/officeDocument/2006/relationships/image" Target="../media/image2.png"/><Relationship Id="rId4" Type="http://schemas.openxmlformats.org/officeDocument/2006/relationships/oleObject" Target="../embeddings/oleObject2.bin"/><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23.bin"/></Relationships>
</file>

<file path=ppt/slides/_rels/slide200.xml.rels><?xml version="1.0" encoding="UTF-8" standalone="yes"?>
<Relationships xmlns="http://schemas.openxmlformats.org/package/2006/relationships"><Relationship Id="rId4" Type="http://schemas.openxmlformats.org/officeDocument/2006/relationships/vmlDrawing" Target="../drawings/vmlDrawing158.vml"/><Relationship Id="rId3" Type="http://schemas.openxmlformats.org/officeDocument/2006/relationships/slideLayout" Target="../slideLayouts/slideLayout110.xml"/><Relationship Id="rId2" Type="http://schemas.openxmlformats.org/officeDocument/2006/relationships/image" Target="../media/image2.png"/><Relationship Id="rId1" Type="http://schemas.openxmlformats.org/officeDocument/2006/relationships/oleObject" Target="../embeddings/oleObject164.bin"/></Relationships>
</file>

<file path=ppt/slides/_rels/slide201.xml.rels><?xml version="1.0" encoding="UTF-8" standalone="yes"?>
<Relationships xmlns="http://schemas.openxmlformats.org/package/2006/relationships"><Relationship Id="rId4" Type="http://schemas.openxmlformats.org/officeDocument/2006/relationships/vmlDrawing" Target="../drawings/vmlDrawing159.vml"/><Relationship Id="rId3" Type="http://schemas.openxmlformats.org/officeDocument/2006/relationships/slideLayout" Target="../slideLayouts/slideLayout123.xml"/><Relationship Id="rId2" Type="http://schemas.openxmlformats.org/officeDocument/2006/relationships/image" Target="../media/image2.png"/><Relationship Id="rId1" Type="http://schemas.openxmlformats.org/officeDocument/2006/relationships/oleObject" Target="../embeddings/oleObject165.bin"/></Relationships>
</file>

<file path=ppt/slides/_rels/slide202.xml.rels><?xml version="1.0" encoding="UTF-8" standalone="yes"?>
<Relationships xmlns="http://schemas.openxmlformats.org/package/2006/relationships"><Relationship Id="rId4" Type="http://schemas.openxmlformats.org/officeDocument/2006/relationships/vmlDrawing" Target="../drawings/vmlDrawing160.vml"/><Relationship Id="rId3" Type="http://schemas.openxmlformats.org/officeDocument/2006/relationships/slideLayout" Target="../slideLayouts/slideLayout123.xml"/><Relationship Id="rId2" Type="http://schemas.openxmlformats.org/officeDocument/2006/relationships/image" Target="../media/image2.png"/><Relationship Id="rId1" Type="http://schemas.openxmlformats.org/officeDocument/2006/relationships/oleObject" Target="../embeddings/oleObject166.bin"/></Relationships>
</file>

<file path=ppt/slides/_rels/slide203.xml.rels><?xml version="1.0" encoding="UTF-8" standalone="yes"?>
<Relationships xmlns="http://schemas.openxmlformats.org/package/2006/relationships"><Relationship Id="rId4" Type="http://schemas.openxmlformats.org/officeDocument/2006/relationships/vmlDrawing" Target="../drawings/vmlDrawing161.vml"/><Relationship Id="rId3" Type="http://schemas.openxmlformats.org/officeDocument/2006/relationships/slideLayout" Target="../slideLayouts/slideLayout123.xml"/><Relationship Id="rId2" Type="http://schemas.openxmlformats.org/officeDocument/2006/relationships/image" Target="../media/image2.png"/><Relationship Id="rId1" Type="http://schemas.openxmlformats.org/officeDocument/2006/relationships/oleObject" Target="../embeddings/oleObject167.bin"/></Relationships>
</file>

<file path=ppt/slides/_rels/slide204.xml.rels><?xml version="1.0" encoding="UTF-8" standalone="yes"?>
<Relationships xmlns="http://schemas.openxmlformats.org/package/2006/relationships"><Relationship Id="rId4" Type="http://schemas.openxmlformats.org/officeDocument/2006/relationships/vmlDrawing" Target="../drawings/vmlDrawing162.vml"/><Relationship Id="rId3" Type="http://schemas.openxmlformats.org/officeDocument/2006/relationships/slideLayout" Target="../slideLayouts/slideLayout110.xml"/><Relationship Id="rId2" Type="http://schemas.openxmlformats.org/officeDocument/2006/relationships/image" Target="../media/image2.png"/><Relationship Id="rId1" Type="http://schemas.openxmlformats.org/officeDocument/2006/relationships/oleObject" Target="../embeddings/oleObject168.bin"/></Relationships>
</file>

<file path=ppt/slides/_rels/slide205.xml.rels><?xml version="1.0" encoding="UTF-8" standalone="yes"?>
<Relationships xmlns="http://schemas.openxmlformats.org/package/2006/relationships"><Relationship Id="rId4" Type="http://schemas.openxmlformats.org/officeDocument/2006/relationships/vmlDrawing" Target="../drawings/vmlDrawing163.vml"/><Relationship Id="rId3" Type="http://schemas.openxmlformats.org/officeDocument/2006/relationships/slideLayout" Target="../slideLayouts/slideLayout110.xml"/><Relationship Id="rId2" Type="http://schemas.openxmlformats.org/officeDocument/2006/relationships/image" Target="../media/image2.png"/><Relationship Id="rId1" Type="http://schemas.openxmlformats.org/officeDocument/2006/relationships/oleObject" Target="../embeddings/oleObject169.bin"/></Relationships>
</file>

<file path=ppt/slides/_rels/slide206.xml.rels><?xml version="1.0" encoding="UTF-8" standalone="yes"?>
<Relationships xmlns="http://schemas.openxmlformats.org/package/2006/relationships"><Relationship Id="rId4" Type="http://schemas.openxmlformats.org/officeDocument/2006/relationships/vmlDrawing" Target="../drawings/vmlDrawing164.vml"/><Relationship Id="rId3" Type="http://schemas.openxmlformats.org/officeDocument/2006/relationships/slideLayout" Target="../slideLayouts/slideLayout110.xml"/><Relationship Id="rId2" Type="http://schemas.openxmlformats.org/officeDocument/2006/relationships/image" Target="../media/image2.png"/><Relationship Id="rId1" Type="http://schemas.openxmlformats.org/officeDocument/2006/relationships/oleObject" Target="../embeddings/oleObject170.bin"/></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24.bin"/></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22.vml"/><Relationship Id="rId4" Type="http://schemas.openxmlformats.org/officeDocument/2006/relationships/slideLayout" Target="../slideLayouts/slideLayout67.xml"/><Relationship Id="rId3" Type="http://schemas.openxmlformats.org/officeDocument/2006/relationships/image" Target="../media/image2.png"/><Relationship Id="rId2" Type="http://schemas.openxmlformats.org/officeDocument/2006/relationships/oleObject" Target="../embeddings/oleObject26.bin"/><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25.vml"/><Relationship Id="rId4" Type="http://schemas.openxmlformats.org/officeDocument/2006/relationships/slideLayout" Target="../slideLayouts/slideLayout19.xml"/><Relationship Id="rId3" Type="http://schemas.openxmlformats.org/officeDocument/2006/relationships/image" Target="../media/image2.png"/><Relationship Id="rId2" Type="http://schemas.openxmlformats.org/officeDocument/2006/relationships/oleObject" Target="../embeddings/oleObject29.bin"/><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26.vml"/><Relationship Id="rId4" Type="http://schemas.openxmlformats.org/officeDocument/2006/relationships/slideLayout" Target="../slideLayouts/slideLayout19.xml"/><Relationship Id="rId3" Type="http://schemas.openxmlformats.org/officeDocument/2006/relationships/image" Target="../media/image2.png"/><Relationship Id="rId2" Type="http://schemas.openxmlformats.org/officeDocument/2006/relationships/oleObject" Target="../embeddings/oleObject30.bin"/><Relationship Id="rId1" Type="http://schemas.openxmlformats.org/officeDocument/2006/relationships/image" Target="../media/image5.jpeg"/></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31.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32.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33.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34.bin"/></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19.xml"/><Relationship Id="rId3" Type="http://schemas.openxmlformats.org/officeDocument/2006/relationships/image" Target="../media/image2.png"/><Relationship Id="rId2" Type="http://schemas.openxmlformats.org/officeDocument/2006/relationships/oleObject" Target="../embeddings/oleObject35.bin"/><Relationship Id="rId1" Type="http://schemas.openxmlformats.org/officeDocument/2006/relationships/image" Target="../media/image5.jpeg"/></Relationships>
</file>

<file path=ppt/slides/_rels/slide33.xml.rels><?xml version="1.0" encoding="UTF-8" standalone="yes"?>
<Relationships xmlns="http://schemas.openxmlformats.org/package/2006/relationships"><Relationship Id="rId7" Type="http://schemas.openxmlformats.org/officeDocument/2006/relationships/vmlDrawing" Target="../drawings/vmlDrawing32.vml"/><Relationship Id="rId6" Type="http://schemas.openxmlformats.org/officeDocument/2006/relationships/slideLayout" Target="../slideLayouts/slideLayout19.xml"/><Relationship Id="rId5" Type="http://schemas.openxmlformats.org/officeDocument/2006/relationships/image" Target="../media/image2.png"/><Relationship Id="rId4" Type="http://schemas.openxmlformats.org/officeDocument/2006/relationships/oleObject" Target="../embeddings/oleObject37.bin"/><Relationship Id="rId3" Type="http://schemas.openxmlformats.org/officeDocument/2006/relationships/image" Target="../media/image5.jpeg"/><Relationship Id="rId2" Type="http://schemas.openxmlformats.org/officeDocument/2006/relationships/oleObject" Target="../embeddings/oleObject36.bin"/><Relationship Id="rId1" Type="http://schemas.openxmlformats.org/officeDocument/2006/relationships/tags" Target="../tags/tag2.xml"/></Relationships>
</file>

<file path=ppt/slides/_rels/slide34.xml.rels><?xml version="1.0" encoding="UTF-8" standalone="yes"?>
<Relationships xmlns="http://schemas.openxmlformats.org/package/2006/relationships"><Relationship Id="rId5" Type="http://schemas.openxmlformats.org/officeDocument/2006/relationships/vmlDrawing" Target="../drawings/vmlDrawing33.vml"/><Relationship Id="rId4" Type="http://schemas.openxmlformats.org/officeDocument/2006/relationships/slideLayout" Target="../slideLayouts/slideLayout19.xml"/><Relationship Id="rId3" Type="http://schemas.openxmlformats.org/officeDocument/2006/relationships/image" Target="../media/image2.png"/><Relationship Id="rId2" Type="http://schemas.openxmlformats.org/officeDocument/2006/relationships/oleObject" Target="../embeddings/oleObject38.bin"/><Relationship Id="rId1" Type="http://schemas.openxmlformats.org/officeDocument/2006/relationships/image" Target="../media/image5.jpeg"/></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34.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39.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35.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40.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41.bin"/></Relationships>
</file>

<file path=ppt/slides/_rels/slide38.xml.rels><?xml version="1.0" encoding="UTF-8" standalone="yes"?>
<Relationships xmlns="http://schemas.openxmlformats.org/package/2006/relationships"><Relationship Id="rId5" Type="http://schemas.openxmlformats.org/officeDocument/2006/relationships/vmlDrawing" Target="../drawings/vmlDrawing37.vml"/><Relationship Id="rId4" Type="http://schemas.openxmlformats.org/officeDocument/2006/relationships/slideLayout" Target="../slideLayouts/slideLayout19.xml"/><Relationship Id="rId3" Type="http://schemas.openxmlformats.org/officeDocument/2006/relationships/image" Target="../media/image2.png"/><Relationship Id="rId2" Type="http://schemas.openxmlformats.org/officeDocument/2006/relationships/oleObject" Target="../embeddings/oleObject42.bin"/><Relationship Id="rId1" Type="http://schemas.openxmlformats.org/officeDocument/2006/relationships/image" Target="../media/image5.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43.bin"/></Relationships>
</file>

<file path=ppt/slides/_rels/slide42.xml.rels><?xml version="1.0" encoding="UTF-8" standalone="yes"?>
<Relationships xmlns="http://schemas.openxmlformats.org/package/2006/relationships"><Relationship Id="rId5" Type="http://schemas.openxmlformats.org/officeDocument/2006/relationships/vmlDrawing" Target="../drawings/vmlDrawing39.vml"/><Relationship Id="rId4" Type="http://schemas.openxmlformats.org/officeDocument/2006/relationships/slideLayout" Target="../slideLayouts/slideLayout19.xml"/><Relationship Id="rId3" Type="http://schemas.openxmlformats.org/officeDocument/2006/relationships/image" Target="../media/image2.png"/><Relationship Id="rId2" Type="http://schemas.openxmlformats.org/officeDocument/2006/relationships/oleObject" Target="../embeddings/oleObject44.bin"/><Relationship Id="rId1" Type="http://schemas.openxmlformats.org/officeDocument/2006/relationships/image" Target="../media/image5.jpeg"/></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40.vml"/><Relationship Id="rId3" Type="http://schemas.openxmlformats.org/officeDocument/2006/relationships/slideLayout" Target="../slideLayouts/slideLayout71.xml"/><Relationship Id="rId2" Type="http://schemas.openxmlformats.org/officeDocument/2006/relationships/image" Target="../media/image2.png"/><Relationship Id="rId1" Type="http://schemas.openxmlformats.org/officeDocument/2006/relationships/oleObject" Target="../embeddings/oleObject45.bin"/></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41.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46.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42.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47.bin"/></Relationships>
</file>

<file path=ppt/slides/_rels/slide46.xml.rels><?xml version="1.0" encoding="UTF-8" standalone="yes"?>
<Relationships xmlns="http://schemas.openxmlformats.org/package/2006/relationships"><Relationship Id="rId5" Type="http://schemas.openxmlformats.org/officeDocument/2006/relationships/vmlDrawing" Target="../drawings/vmlDrawing43.vml"/><Relationship Id="rId4" Type="http://schemas.openxmlformats.org/officeDocument/2006/relationships/slideLayout" Target="../slideLayouts/slideLayout15.xml"/><Relationship Id="rId3" Type="http://schemas.openxmlformats.org/officeDocument/2006/relationships/image" Target="../media/image2.png"/><Relationship Id="rId2" Type="http://schemas.openxmlformats.org/officeDocument/2006/relationships/oleObject" Target="../embeddings/oleObject48.bin"/><Relationship Id="rId1" Type="http://schemas.openxmlformats.org/officeDocument/2006/relationships/image" Target="../media/image5.jpeg"/></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67.xml"/><Relationship Id="rId2" Type="http://schemas.openxmlformats.org/officeDocument/2006/relationships/image" Target="../media/image2.png"/><Relationship Id="rId1" Type="http://schemas.openxmlformats.org/officeDocument/2006/relationships/oleObject" Target="../embeddings/oleObject49.bin"/></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45.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50.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46.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51.bin"/></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15.xml"/><Relationship Id="rId6" Type="http://schemas.openxmlformats.org/officeDocument/2006/relationships/image" Target="../media/image2.png"/><Relationship Id="rId5" Type="http://schemas.openxmlformats.org/officeDocument/2006/relationships/oleObject" Target="../embeddings/oleObject7.bin"/><Relationship Id="rId4" Type="http://schemas.openxmlformats.org/officeDocument/2006/relationships/image" Target="../media/image4.wmf"/><Relationship Id="rId3" Type="http://schemas.openxmlformats.org/officeDocument/2006/relationships/oleObject" Target="../embeddings/oleObject6.bin"/><Relationship Id="rId2" Type="http://schemas.openxmlformats.org/officeDocument/2006/relationships/image" Target="../media/image3.wmf"/><Relationship Id="rId1" Type="http://schemas.openxmlformats.org/officeDocument/2006/relationships/oleObject" Target="../embeddings/oleObject5.bin"/></Relationships>
</file>

<file path=ppt/slides/_rels/slide50.xml.rels><?xml version="1.0" encoding="UTF-8" standalone="yes"?>
<Relationships xmlns="http://schemas.openxmlformats.org/package/2006/relationships"><Relationship Id="rId5" Type="http://schemas.openxmlformats.org/officeDocument/2006/relationships/vmlDrawing" Target="../drawings/vmlDrawing47.vml"/><Relationship Id="rId4" Type="http://schemas.openxmlformats.org/officeDocument/2006/relationships/slideLayout" Target="../slideLayouts/slideLayout19.xml"/><Relationship Id="rId3" Type="http://schemas.openxmlformats.org/officeDocument/2006/relationships/image" Target="../media/image2.png"/><Relationship Id="rId2" Type="http://schemas.openxmlformats.org/officeDocument/2006/relationships/oleObject" Target="../embeddings/oleObject52.bin"/><Relationship Id="rId1" Type="http://schemas.openxmlformats.org/officeDocument/2006/relationships/image" Target="../media/image5.jpeg"/></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48.vml"/><Relationship Id="rId3" Type="http://schemas.openxmlformats.org/officeDocument/2006/relationships/slideLayout" Target="../slideLayouts/slideLayout71.xml"/><Relationship Id="rId2" Type="http://schemas.openxmlformats.org/officeDocument/2006/relationships/image" Target="../media/image2.png"/><Relationship Id="rId1" Type="http://schemas.openxmlformats.org/officeDocument/2006/relationships/oleObject" Target="../embeddings/oleObject53.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49.v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oleObject" Target="../embeddings/oleObject54.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50.v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oleObject" Target="../embeddings/oleObject55.bin"/></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51.v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oleObject" Target="../embeddings/oleObject56.bin"/></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52.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57.bin"/></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53.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58.bin"/></Relationships>
</file>

<file path=ppt/slides/_rels/slide57.xml.rels><?xml version="1.0" encoding="UTF-8" standalone="yes"?>
<Relationships xmlns="http://schemas.openxmlformats.org/package/2006/relationships"><Relationship Id="rId7" Type="http://schemas.openxmlformats.org/officeDocument/2006/relationships/vmlDrawing" Target="../drawings/vmlDrawing54.vml"/><Relationship Id="rId6"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oleObject" Target="../embeddings/oleObject60.bin"/><Relationship Id="rId3" Type="http://schemas.openxmlformats.org/officeDocument/2006/relationships/tags" Target="../tags/tag3.xml"/><Relationship Id="rId2" Type="http://schemas.openxmlformats.org/officeDocument/2006/relationships/image" Target="../media/image2.png"/><Relationship Id="rId1" Type="http://schemas.openxmlformats.org/officeDocument/2006/relationships/oleObject" Target="../embeddings/oleObject59.bin"/></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55.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61.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8.bin"/></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56.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62.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57.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63.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58.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64.bin"/></Relationships>
</file>

<file path=ppt/slides/_rels/slide63.xml.rels><?xml version="1.0" encoding="UTF-8" standalone="yes"?>
<Relationships xmlns="http://schemas.openxmlformats.org/package/2006/relationships"><Relationship Id="rId5" Type="http://schemas.openxmlformats.org/officeDocument/2006/relationships/vmlDrawing" Target="../drawings/vmlDrawing59.vml"/><Relationship Id="rId4" Type="http://schemas.openxmlformats.org/officeDocument/2006/relationships/slideLayout" Target="../slideLayouts/slideLayout19.xml"/><Relationship Id="rId3" Type="http://schemas.openxmlformats.org/officeDocument/2006/relationships/image" Target="../media/image2.png"/><Relationship Id="rId2" Type="http://schemas.openxmlformats.org/officeDocument/2006/relationships/oleObject" Target="../embeddings/oleObject65.bin"/><Relationship Id="rId1" Type="http://schemas.openxmlformats.org/officeDocument/2006/relationships/image" Target="../media/image5.jpeg"/></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60.vml"/><Relationship Id="rId3" Type="http://schemas.openxmlformats.org/officeDocument/2006/relationships/slideLayout" Target="../slideLayouts/slideLayout84.xml"/><Relationship Id="rId2" Type="http://schemas.openxmlformats.org/officeDocument/2006/relationships/image" Target="../media/image2.png"/><Relationship Id="rId1" Type="http://schemas.openxmlformats.org/officeDocument/2006/relationships/oleObject" Target="../embeddings/oleObject66.bin"/></Relationships>
</file>

<file path=ppt/slides/_rels/slide65.xml.rels><?xml version="1.0" encoding="UTF-8" standalone="yes"?>
<Relationships xmlns="http://schemas.openxmlformats.org/package/2006/relationships"><Relationship Id="rId5" Type="http://schemas.openxmlformats.org/officeDocument/2006/relationships/vmlDrawing" Target="../drawings/vmlDrawing61.vml"/><Relationship Id="rId4" Type="http://schemas.openxmlformats.org/officeDocument/2006/relationships/slideLayout" Target="../slideLayouts/slideLayout6.xml"/><Relationship Id="rId3" Type="http://schemas.openxmlformats.org/officeDocument/2006/relationships/image" Target="../media/image2.png"/><Relationship Id="rId2" Type="http://schemas.openxmlformats.org/officeDocument/2006/relationships/oleObject" Target="../embeddings/oleObject67.bin"/><Relationship Id="rId1" Type="http://schemas.openxmlformats.org/officeDocument/2006/relationships/image" Target="../media/image5.jpeg"/></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62.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68.bin"/></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63.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69.bin"/></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64.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70.bin"/></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65.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7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9.bin"/></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66.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72.bin"/></Relationships>
</file>

<file path=ppt/slides/_rels/slide71.xml.rels><?xml version="1.0" encoding="UTF-8" standalone="yes"?>
<Relationships xmlns="http://schemas.openxmlformats.org/package/2006/relationships"><Relationship Id="rId5" Type="http://schemas.openxmlformats.org/officeDocument/2006/relationships/vmlDrawing" Target="../drawings/vmlDrawing67.vml"/><Relationship Id="rId4" Type="http://schemas.openxmlformats.org/officeDocument/2006/relationships/slideLayout" Target="../slideLayouts/slideLayout19.xml"/><Relationship Id="rId3" Type="http://schemas.openxmlformats.org/officeDocument/2006/relationships/image" Target="../media/image2.png"/><Relationship Id="rId2" Type="http://schemas.openxmlformats.org/officeDocument/2006/relationships/oleObject" Target="../embeddings/oleObject73.bin"/><Relationship Id="rId1" Type="http://schemas.openxmlformats.org/officeDocument/2006/relationships/image" Target="../media/image5.jpeg"/></Relationships>
</file>

<file path=ppt/slides/_rels/slide72.xml.rels><?xml version="1.0" encoding="UTF-8" standalone="yes"?>
<Relationships xmlns="http://schemas.openxmlformats.org/package/2006/relationships"><Relationship Id="rId4" Type="http://schemas.openxmlformats.org/officeDocument/2006/relationships/vmlDrawing" Target="../drawings/vmlDrawing68.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74.bin"/></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69.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75.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70.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76.bin"/></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71.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77.bin"/></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72.vml"/><Relationship Id="rId3" Type="http://schemas.openxmlformats.org/officeDocument/2006/relationships/slideLayout" Target="../slideLayouts/slideLayout97.xml"/><Relationship Id="rId2" Type="http://schemas.openxmlformats.org/officeDocument/2006/relationships/image" Target="../media/image2.png"/><Relationship Id="rId1" Type="http://schemas.openxmlformats.org/officeDocument/2006/relationships/oleObject" Target="../embeddings/oleObject78.bin"/></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73.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79.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0.bin"/></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74.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80.bin"/></Relationships>
</file>

<file path=ppt/slides/_rels/slide81.xml.rels><?xml version="1.0" encoding="UTF-8" standalone="yes"?>
<Relationships xmlns="http://schemas.openxmlformats.org/package/2006/relationships"><Relationship Id="rId5" Type="http://schemas.openxmlformats.org/officeDocument/2006/relationships/vmlDrawing" Target="../drawings/vmlDrawing75.vml"/><Relationship Id="rId4" Type="http://schemas.openxmlformats.org/officeDocument/2006/relationships/slideLayout" Target="../slideLayouts/slideLayout84.xml"/><Relationship Id="rId3" Type="http://schemas.openxmlformats.org/officeDocument/2006/relationships/image" Target="../media/image2.png"/><Relationship Id="rId2" Type="http://schemas.openxmlformats.org/officeDocument/2006/relationships/oleObject" Target="../embeddings/oleObject81.bin"/><Relationship Id="rId1" Type="http://schemas.openxmlformats.org/officeDocument/2006/relationships/image" Target="../media/image5.jpeg"/></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76.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82.bin"/></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77.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83.bin"/></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78.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84.bin"/></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79.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85.bin"/></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80.v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oleObject" Target="../embeddings/oleObject86.bin"/></Relationships>
</file>

<file path=ppt/slides/_rels/slide87.xml.rels><?xml version="1.0" encoding="UTF-8" standalone="yes"?>
<Relationships xmlns="http://schemas.openxmlformats.org/package/2006/relationships"><Relationship Id="rId5" Type="http://schemas.openxmlformats.org/officeDocument/2006/relationships/vmlDrawing" Target="../drawings/vmlDrawing81.vml"/><Relationship Id="rId4" Type="http://schemas.openxmlformats.org/officeDocument/2006/relationships/slideLayout" Target="../slideLayouts/slideLayout19.xml"/><Relationship Id="rId3" Type="http://schemas.openxmlformats.org/officeDocument/2006/relationships/image" Target="../media/image2.png"/><Relationship Id="rId2" Type="http://schemas.openxmlformats.org/officeDocument/2006/relationships/oleObject" Target="../embeddings/oleObject87.bin"/><Relationship Id="rId1" Type="http://schemas.openxmlformats.org/officeDocument/2006/relationships/image" Target="../media/image6.png"/></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82.vml"/><Relationship Id="rId3" Type="http://schemas.openxmlformats.org/officeDocument/2006/relationships/slideLayout" Target="../slideLayouts/slideLayout84.xml"/><Relationship Id="rId2" Type="http://schemas.openxmlformats.org/officeDocument/2006/relationships/image" Target="../media/image2.png"/><Relationship Id="rId1" Type="http://schemas.openxmlformats.org/officeDocument/2006/relationships/oleObject" Target="../embeddings/oleObject88.bin"/></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83.vml"/><Relationship Id="rId3" Type="http://schemas.openxmlformats.org/officeDocument/2006/relationships/slideLayout" Target="../slideLayouts/slideLayout84.xml"/><Relationship Id="rId2" Type="http://schemas.openxmlformats.org/officeDocument/2006/relationships/image" Target="../media/image2.png"/><Relationship Id="rId1" Type="http://schemas.openxmlformats.org/officeDocument/2006/relationships/oleObject" Target="../embeddings/oleObject89.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11.bin"/></Relationships>
</file>

<file path=ppt/slides/_rels/slide90.xml.rels><?xml version="1.0" encoding="UTF-8" standalone="yes"?>
<Relationships xmlns="http://schemas.openxmlformats.org/package/2006/relationships"><Relationship Id="rId4" Type="http://schemas.openxmlformats.org/officeDocument/2006/relationships/vmlDrawing" Target="../drawings/vmlDrawing84.vml"/><Relationship Id="rId3" Type="http://schemas.openxmlformats.org/officeDocument/2006/relationships/slideLayout" Target="../slideLayouts/slideLayout84.xml"/><Relationship Id="rId2" Type="http://schemas.openxmlformats.org/officeDocument/2006/relationships/image" Target="../media/image2.png"/><Relationship Id="rId1" Type="http://schemas.openxmlformats.org/officeDocument/2006/relationships/oleObject" Target="../embeddings/oleObject90.bin"/></Relationships>
</file>

<file path=ppt/slides/_rels/slide91.xml.rels><?xml version="1.0" encoding="UTF-8" standalone="yes"?>
<Relationships xmlns="http://schemas.openxmlformats.org/package/2006/relationships"><Relationship Id="rId7" Type="http://schemas.openxmlformats.org/officeDocument/2006/relationships/vmlDrawing" Target="../drawings/vmlDrawing85.vml"/><Relationship Id="rId6" Type="http://schemas.openxmlformats.org/officeDocument/2006/relationships/slideLayout" Target="../slideLayouts/slideLayout15.xml"/><Relationship Id="rId5" Type="http://schemas.openxmlformats.org/officeDocument/2006/relationships/image" Target="../media/image2.png"/><Relationship Id="rId4" Type="http://schemas.openxmlformats.org/officeDocument/2006/relationships/oleObject" Target="../embeddings/oleObject91.bin"/><Relationship Id="rId3" Type="http://schemas.openxmlformats.org/officeDocument/2006/relationships/slide" Target="slide102.xml"/><Relationship Id="rId2" Type="http://schemas.openxmlformats.org/officeDocument/2006/relationships/slide" Target="slide116.xml"/><Relationship Id="rId1" Type="http://schemas.openxmlformats.org/officeDocument/2006/relationships/slide" Target="slide92.xml"/></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86.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92.bin"/></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87.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93.bin"/></Relationships>
</file>

<file path=ppt/slides/_rels/slide94.xml.rels><?xml version="1.0" encoding="UTF-8" standalone="yes"?>
<Relationships xmlns="http://schemas.openxmlformats.org/package/2006/relationships"><Relationship Id="rId4" Type="http://schemas.openxmlformats.org/officeDocument/2006/relationships/vmlDrawing" Target="../drawings/vmlDrawing88.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94.bin"/></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89.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95.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8.xml.rels><?xml version="1.0" encoding="UTF-8" standalone="yes"?>
<Relationships xmlns="http://schemas.openxmlformats.org/package/2006/relationships"><Relationship Id="rId4" Type="http://schemas.openxmlformats.org/officeDocument/2006/relationships/vmlDrawing" Target="../drawings/vmlDrawing90.v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oleObject" Target="../embeddings/oleObject96.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xfrm>
            <a:off x="1120775" y="811213"/>
            <a:ext cx="6408738" cy="665162"/>
          </a:xfrm>
        </p:spPr>
        <p:txBody>
          <a:bodyPr vert="horz" wrap="square" lIns="91440" tIns="45720" rIns="91440" bIns="45720" anchor="b"/>
          <a:p>
            <a:pPr algn="ctr" eaLnBrk="1" hangingPunct="1"/>
            <a:r>
              <a:rPr lang="en-US" altLang="zh-CN" sz="4800" dirty="0">
                <a:solidFill>
                  <a:schemeClr val="tx2"/>
                </a:solidFill>
                <a:latin typeface="黑体" panose="02010609060101010101" pitchFamily="49" charset="-122"/>
              </a:rPr>
              <a:t> </a:t>
            </a:r>
            <a:r>
              <a:rPr lang="zh-CN" altLang="en-US" sz="4800" dirty="0">
                <a:solidFill>
                  <a:schemeClr val="tx2"/>
                </a:solidFill>
                <a:latin typeface="黑体" panose="02010609060101010101" pitchFamily="49" charset="-122"/>
              </a:rPr>
              <a:t>第2章 进程管理</a:t>
            </a:r>
            <a:endParaRPr lang="zh-CN" altLang="en-US" sz="4800" b="0" dirty="0">
              <a:solidFill>
                <a:schemeClr val="tx2"/>
              </a:solidFill>
              <a:latin typeface="黑体" panose="02010609060101010101" pitchFamily="49" charset="-122"/>
            </a:endParaRPr>
          </a:p>
        </p:txBody>
      </p:sp>
      <p:sp>
        <p:nvSpPr>
          <p:cNvPr id="22530" name="Rectangle 3"/>
          <p:cNvSpPr>
            <a:spLocks noGrp="1"/>
          </p:cNvSpPr>
          <p:nvPr>
            <p:ph idx="1"/>
          </p:nvPr>
        </p:nvSpPr>
        <p:spPr>
          <a:xfrm>
            <a:off x="1241425" y="1760538"/>
            <a:ext cx="7366000" cy="2971800"/>
          </a:xfrm>
        </p:spPr>
        <p:txBody>
          <a:bodyPr vert="horz" wrap="square" lIns="91440" tIns="45720" rIns="91440" bIns="45720" anchor="t"/>
          <a:p>
            <a:pPr eaLnBrk="1" hangingPunct="1">
              <a:buNone/>
            </a:pPr>
            <a:r>
              <a:rPr lang="en-US" altLang="zh-CN" dirty="0">
                <a:latin typeface="黑体" panose="02010609060101010101" pitchFamily="49" charset="-122"/>
                <a:ea typeface="黑体" panose="02010609060101010101" pitchFamily="49" charset="-122"/>
              </a:rPr>
              <a:t>2.1  </a:t>
            </a:r>
            <a:r>
              <a:rPr lang="zh-CN" altLang="en-US" dirty="0">
                <a:latin typeface="黑体" panose="02010609060101010101" pitchFamily="49" charset="-122"/>
                <a:ea typeface="黑体" panose="02010609060101010101" pitchFamily="49" charset="-122"/>
              </a:rPr>
              <a:t>进程的基本概念</a:t>
            </a:r>
            <a:endParaRPr lang="zh-CN" altLang="en-US" dirty="0">
              <a:latin typeface="黑体" panose="02010609060101010101" pitchFamily="49" charset="-122"/>
              <a:ea typeface="黑体" panose="02010609060101010101" pitchFamily="49" charset="-122"/>
            </a:endParaRPr>
          </a:p>
          <a:p>
            <a:pPr eaLnBrk="1" hangingPunct="1">
              <a:buNone/>
            </a:pPr>
            <a:r>
              <a:rPr lang="en-US" altLang="zh-CN" dirty="0">
                <a:latin typeface="黑体" panose="02010609060101010101" pitchFamily="49" charset="-122"/>
                <a:ea typeface="黑体" panose="02010609060101010101" pitchFamily="49" charset="-122"/>
              </a:rPr>
              <a:t>2.2  </a:t>
            </a:r>
            <a:r>
              <a:rPr lang="zh-CN" altLang="en-US" dirty="0">
                <a:latin typeface="黑体" panose="02010609060101010101" pitchFamily="49" charset="-122"/>
                <a:ea typeface="黑体" panose="02010609060101010101" pitchFamily="49" charset="-122"/>
              </a:rPr>
              <a:t>进程的描述</a:t>
            </a:r>
            <a:endParaRPr lang="zh-CN" altLang="en-US" dirty="0">
              <a:latin typeface="黑体" panose="02010609060101010101" pitchFamily="49" charset="-122"/>
              <a:ea typeface="黑体" panose="02010609060101010101" pitchFamily="49" charset="-122"/>
            </a:endParaRPr>
          </a:p>
          <a:p>
            <a:pPr eaLnBrk="1" hangingPunct="1">
              <a:buNone/>
            </a:pPr>
            <a:r>
              <a:rPr lang="en-US" altLang="zh-CN" dirty="0">
                <a:latin typeface="黑体" panose="02010609060101010101" pitchFamily="49" charset="-122"/>
                <a:ea typeface="黑体" panose="02010609060101010101" pitchFamily="49" charset="-122"/>
              </a:rPr>
              <a:t>2.3  </a:t>
            </a:r>
            <a:r>
              <a:rPr lang="zh-CN" altLang="en-US" dirty="0">
                <a:latin typeface="黑体" panose="02010609060101010101" pitchFamily="49" charset="-122"/>
                <a:ea typeface="黑体" panose="02010609060101010101" pitchFamily="49" charset="-122"/>
              </a:rPr>
              <a:t>进程控制</a:t>
            </a:r>
            <a:endParaRPr lang="zh-CN" altLang="en-US" dirty="0">
              <a:latin typeface="黑体" panose="02010609060101010101" pitchFamily="49" charset="-122"/>
              <a:ea typeface="黑体" panose="02010609060101010101" pitchFamily="49" charset="-122"/>
            </a:endParaRPr>
          </a:p>
          <a:p>
            <a:pPr eaLnBrk="1" hangingPunct="1">
              <a:buNone/>
            </a:pPr>
            <a:r>
              <a:rPr lang="en-US" altLang="zh-CN" dirty="0">
                <a:latin typeface="黑体" panose="02010609060101010101" pitchFamily="49" charset="-122"/>
                <a:ea typeface="黑体" panose="02010609060101010101" pitchFamily="49" charset="-122"/>
              </a:rPr>
              <a:t>2.4  </a:t>
            </a:r>
            <a:r>
              <a:rPr lang="zh-CN" altLang="en-US" dirty="0">
                <a:latin typeface="黑体" panose="02010609060101010101" pitchFamily="49" charset="-122"/>
                <a:ea typeface="黑体" panose="02010609060101010101" pitchFamily="49" charset="-122"/>
              </a:rPr>
              <a:t>进程互斥与同步</a:t>
            </a:r>
            <a:endParaRPr lang="zh-CN" altLang="en-US" dirty="0">
              <a:latin typeface="黑体" panose="02010609060101010101" pitchFamily="49" charset="-122"/>
              <a:ea typeface="黑体" panose="02010609060101010101" pitchFamily="49" charset="-122"/>
            </a:endParaRPr>
          </a:p>
          <a:p>
            <a:pPr eaLnBrk="1" hangingPunct="1">
              <a:buNone/>
            </a:pPr>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经典的进程同步问题</a:t>
            </a:r>
            <a:endParaRPr lang="zh-CN" altLang="en-US" dirty="0">
              <a:latin typeface="黑体" panose="02010609060101010101" pitchFamily="49" charset="-122"/>
              <a:ea typeface="黑体" panose="02010609060101010101" pitchFamily="49" charset="-122"/>
            </a:endParaRPr>
          </a:p>
          <a:p>
            <a:pPr eaLnBrk="1" hangingPunct="1">
              <a:buNone/>
            </a:pPr>
            <a:r>
              <a:rPr lang="en-US" altLang="zh-CN" dirty="0">
                <a:latin typeface="黑体" panose="02010609060101010101" pitchFamily="49" charset="-122"/>
                <a:ea typeface="黑体" panose="02010609060101010101" pitchFamily="49" charset="-122"/>
              </a:rPr>
              <a:t>2.6  </a:t>
            </a:r>
            <a:r>
              <a:rPr lang="zh-CN" altLang="en-US" dirty="0">
                <a:latin typeface="黑体" panose="02010609060101010101" pitchFamily="49" charset="-122"/>
                <a:ea typeface="黑体" panose="02010609060101010101" pitchFamily="49" charset="-122"/>
              </a:rPr>
              <a:t>进程通信</a:t>
            </a:r>
            <a:endParaRPr lang="zh-CN" altLang="en-US" dirty="0">
              <a:latin typeface="黑体" panose="02010609060101010101" pitchFamily="49" charset="-122"/>
              <a:ea typeface="黑体" panose="02010609060101010101" pitchFamily="49" charset="-122"/>
            </a:endParaRPr>
          </a:p>
          <a:p>
            <a:pPr eaLnBrk="1" hangingPunct="1">
              <a:buNone/>
            </a:pPr>
            <a:r>
              <a:rPr lang="en-US" altLang="zh-CN" dirty="0">
                <a:latin typeface="黑体" panose="02010609060101010101" pitchFamily="49" charset="-122"/>
                <a:ea typeface="黑体" panose="02010609060101010101" pitchFamily="49" charset="-122"/>
              </a:rPr>
              <a:t>2.7  </a:t>
            </a:r>
            <a:r>
              <a:rPr lang="zh-CN" altLang="en-US" dirty="0">
                <a:latin typeface="黑体" panose="02010609060101010101" pitchFamily="49" charset="-122"/>
                <a:ea typeface="黑体" panose="02010609060101010101" pitchFamily="49" charset="-122"/>
              </a:rPr>
              <a:t>线程</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txBox="1"/>
          <p:nvPr/>
        </p:nvSpPr>
        <p:spPr>
          <a:xfrm>
            <a:off x="554038" y="377825"/>
            <a:ext cx="6896100" cy="606425"/>
          </a:xfrm>
          <a:prstGeom prst="rect">
            <a:avLst/>
          </a:prstGeom>
          <a:noFill/>
          <a:ln w="9525">
            <a:noFill/>
          </a:ln>
        </p:spPr>
        <p:txBody>
          <a:bodyPr anchor="b"/>
          <a:p>
            <a:pPr algn="ctr">
              <a:buSzTx/>
            </a:pPr>
            <a:r>
              <a:rPr lang="en-US" altLang="zh-CN" sz="3600" dirty="0">
                <a:solidFill>
                  <a:srgbClr val="000066"/>
                </a:solidFill>
                <a:latin typeface="黑体" panose="02010609060101010101" pitchFamily="49" charset="-122"/>
                <a:ea typeface="黑体" panose="02010609060101010101" pitchFamily="49" charset="-122"/>
              </a:rPr>
              <a:t>2.1.3 程序</a:t>
            </a:r>
            <a:r>
              <a:rPr lang="zh-CN" altLang="en-US" sz="3600" dirty="0">
                <a:solidFill>
                  <a:srgbClr val="000066"/>
                </a:solidFill>
                <a:latin typeface="黑体" panose="02010609060101010101" pitchFamily="49" charset="-122"/>
                <a:ea typeface="黑体" panose="02010609060101010101" pitchFamily="49" charset="-122"/>
              </a:rPr>
              <a:t>的并发</a:t>
            </a:r>
            <a:r>
              <a:rPr lang="en-US" altLang="zh-CN" sz="3600" dirty="0">
                <a:solidFill>
                  <a:srgbClr val="000066"/>
                </a:solidFill>
                <a:latin typeface="黑体" panose="02010609060101010101" pitchFamily="49" charset="-122"/>
                <a:ea typeface="黑体" panose="02010609060101010101" pitchFamily="49" charset="-122"/>
              </a:rPr>
              <a:t>执行</a:t>
            </a:r>
            <a:endParaRPr lang="zh-CN" altLang="en-US" sz="3600" dirty="0">
              <a:solidFill>
                <a:srgbClr val="000066"/>
              </a:solidFill>
              <a:latin typeface="Times New Roman" panose="02020603050405020304" pitchFamily="18" charset="0"/>
              <a:ea typeface="楷体_GB2312" pitchFamily="49" charset="-122"/>
            </a:endParaRPr>
          </a:p>
        </p:txBody>
      </p:sp>
      <p:graphicFrame>
        <p:nvGraphicFramePr>
          <p:cNvPr id="33794" name="对象 4"/>
          <p:cNvGraphicFramePr/>
          <p:nvPr/>
        </p:nvGraphicFramePr>
        <p:xfrm>
          <a:off x="1165225" y="1411288"/>
          <a:ext cx="6286500" cy="4356100"/>
        </p:xfrm>
        <a:graphic>
          <a:graphicData uri="http://schemas.openxmlformats.org/presentationml/2006/ole">
            <mc:AlternateContent xmlns:mc="http://schemas.openxmlformats.org/markup-compatibility/2006">
              <mc:Choice xmlns:v="urn:schemas-microsoft-com:vml" Requires="v">
                <p:oleObj spid="_x0000_s3088" name="" r:id="rId1" imgW="3644900" imgH="2565400" progId="Paint.Picture">
                  <p:embed/>
                </p:oleObj>
              </mc:Choice>
              <mc:Fallback>
                <p:oleObj name="" r:id="rId1" imgW="3644900" imgH="2565400" progId="Paint.Picture">
                  <p:embed/>
                  <p:pic>
                    <p:nvPicPr>
                      <p:cNvPr id="0" name="图片 3087"/>
                      <p:cNvPicPr/>
                      <p:nvPr/>
                    </p:nvPicPr>
                    <p:blipFill>
                      <a:blip r:embed="rId2"/>
                      <a:stretch>
                        <a:fillRect/>
                      </a:stretch>
                    </p:blipFill>
                    <p:spPr>
                      <a:xfrm>
                        <a:off x="1165225" y="1411288"/>
                        <a:ext cx="6286500" cy="4356100"/>
                      </a:xfrm>
                      <a:prstGeom prst="rect">
                        <a:avLst/>
                      </a:prstGeom>
                      <a:noFill/>
                      <a:ln w="38100">
                        <a:noFill/>
                        <a:miter/>
                      </a:ln>
                    </p:spPr>
                  </p:pic>
                </p:oleObj>
              </mc:Fallback>
            </mc:AlternateContent>
          </a:graphicData>
        </a:graphic>
      </p:graphicFrame>
      <p:sp>
        <p:nvSpPr>
          <p:cNvPr id="3379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33796"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7" name="" r:id="rId3" imgW="6858000" imgH="48895" progId="MS_ClipArt_Gallery.2">
                  <p:embed/>
                </p:oleObj>
              </mc:Choice>
              <mc:Fallback>
                <p:oleObj name="" r:id="rId3" imgW="6858000" imgH="48895" progId="MS_ClipArt_Gallery.2">
                  <p:embed/>
                  <p:pic>
                    <p:nvPicPr>
                      <p:cNvPr id="0" name="图片 3086"/>
                      <p:cNvPicPr/>
                      <p:nvPr/>
                    </p:nvPicPr>
                    <p:blipFill>
                      <a:blip r:embed="rId4"/>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34146" name="Text Box 2"/>
          <p:cNvSpPr txBox="1"/>
          <p:nvPr/>
        </p:nvSpPr>
        <p:spPr>
          <a:xfrm>
            <a:off x="1014413" y="225425"/>
            <a:ext cx="7091362" cy="6238875"/>
          </a:xfrm>
          <a:prstGeom prst="rect">
            <a:avLst/>
          </a:prstGeom>
          <a:noFill/>
          <a:ln w="9525">
            <a:noFill/>
          </a:ln>
        </p:spPr>
        <p:txBody>
          <a:bodyPr anchor="t">
            <a:spAutoFit/>
          </a:bodyPr>
          <a:p>
            <a:pPr>
              <a:lnSpc>
                <a:spcPct val="90000"/>
              </a:lnSpc>
            </a:pPr>
            <a:r>
              <a:rPr lang="en-US" altLang="zh-CN" dirty="0">
                <a:solidFill>
                  <a:srgbClr val="663300"/>
                </a:solidFill>
                <a:latin typeface="Times New Roman" panose="02020603050405020304" pitchFamily="18" charset="0"/>
                <a:ea typeface="宋体" panose="02010600030101010101" pitchFamily="2" charset="-122"/>
              </a:rPr>
              <a:t>parbegin </a:t>
            </a:r>
            <a:r>
              <a:rPr lang="en-US" altLang="zh-CN" dirty="0">
                <a:solidFill>
                  <a:srgbClr val="CC3300"/>
                </a:solidFill>
                <a:latin typeface="Times New Roman" panose="02020603050405020304" pitchFamily="18" charset="0"/>
                <a:ea typeface="宋体" panose="02010600030101010101" pitchFamily="2" charset="-122"/>
              </a:rPr>
              <a:t>//</a:t>
            </a:r>
            <a:r>
              <a:rPr lang="zh-CN" altLang="en-US" dirty="0">
                <a:solidFill>
                  <a:srgbClr val="CC3300"/>
                </a:solidFill>
                <a:latin typeface="Times New Roman" panose="02020603050405020304" pitchFamily="18" charset="0"/>
                <a:ea typeface="宋体" panose="02010600030101010101" pitchFamily="2" charset="-122"/>
              </a:rPr>
              <a:t>并发执行开始</a:t>
            </a:r>
            <a:r>
              <a:rPr lang="zh-CN" altLang="en-US" dirty="0">
                <a:latin typeface="Times New Roman" panose="02020603050405020304" pitchFamily="18" charset="0"/>
                <a:ea typeface="宋体" panose="02010600030101010101" pitchFamily="2" charset="-122"/>
              </a:rPr>
              <a:t> </a:t>
            </a:r>
            <a:endParaRPr lang="zh-CN" altLang="en-US" dirty="0">
              <a:solidFill>
                <a:srgbClr val="663300"/>
              </a:solidFill>
              <a:latin typeface="Times New Roman" panose="02020603050405020304" pitchFamily="18" charset="0"/>
              <a:ea typeface="宋体" panose="02010600030101010101" pitchFamily="2" charset="-122"/>
            </a:endParaRPr>
          </a:p>
          <a:p>
            <a:pPr>
              <a:lnSpc>
                <a:spcPct val="90000"/>
              </a:lnSpc>
            </a:pPr>
            <a:r>
              <a:rPr lang="en-US" altLang="zh-CN" dirty="0">
                <a:latin typeface="Times New Roman" panose="02020603050405020304" pitchFamily="18" charset="0"/>
                <a:ea typeface="宋体" panose="02010600030101010101" pitchFamily="2" charset="-122"/>
              </a:rPr>
              <a:t>process producer</a:t>
            </a:r>
            <a:r>
              <a:rPr lang="en-US" altLang="zh-CN" baseline="-25000"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(i=1,2,…,k)  </a:t>
            </a:r>
            <a:r>
              <a:rPr lang="en-US" altLang="zh-CN" dirty="0">
                <a:solidFill>
                  <a:srgbClr val="CC3300"/>
                </a:solidFill>
                <a:latin typeface="Times New Roman" panose="02020603050405020304" pitchFamily="18" charset="0"/>
                <a:ea typeface="宋体" panose="02010600030101010101" pitchFamily="2" charset="-122"/>
              </a:rPr>
              <a:t>//</a:t>
            </a:r>
            <a:r>
              <a:rPr lang="zh-CN" altLang="en-US" dirty="0">
                <a:solidFill>
                  <a:srgbClr val="CC3300"/>
                </a:solidFill>
                <a:latin typeface="Times New Roman" panose="02020603050405020304" pitchFamily="18" charset="0"/>
                <a:ea typeface="宋体" panose="02010600030101010101" pitchFamily="2" charset="-122"/>
              </a:rPr>
              <a:t>生产者进程</a:t>
            </a:r>
            <a:endParaRPr lang="zh-CN" altLang="en-US" dirty="0">
              <a:solidFill>
                <a:srgbClr val="CC3300"/>
              </a:solidFill>
              <a:latin typeface="Times New Roman" panose="02020603050405020304" pitchFamily="18" charset="0"/>
              <a:ea typeface="宋体" panose="02010600030101010101" pitchFamily="2" charset="-122"/>
            </a:endParaRPr>
          </a:p>
          <a:p>
            <a:pPr>
              <a:lnSpc>
                <a:spcPct val="90000"/>
              </a:lnSpc>
            </a:pP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lnSpc>
                <a:spcPct val="90000"/>
              </a:lnSpc>
            </a:pPr>
            <a:r>
              <a:rPr lang="en-US" altLang="zh-CN" dirty="0">
                <a:latin typeface="Times New Roman" panose="02020603050405020304" pitchFamily="18" charset="0"/>
                <a:ea typeface="宋体" panose="02010600030101010101" pitchFamily="2" charset="-122"/>
              </a:rPr>
              <a:t>     item nextp </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a:lnSpc>
                <a:spcPct val="90000"/>
              </a:lnSpc>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while (true)</a:t>
            </a:r>
            <a:endParaRPr lang="en-US" altLang="zh-CN" dirty="0">
              <a:latin typeface="Times New Roman" panose="02020603050405020304" pitchFamily="18" charset="0"/>
              <a:ea typeface="宋体" panose="02010600030101010101" pitchFamily="2" charset="-122"/>
            </a:endParaRPr>
          </a:p>
          <a:p>
            <a:pPr>
              <a:lnSpc>
                <a:spcPct val="90000"/>
              </a:lnSpc>
            </a:pPr>
            <a:r>
              <a:rPr lang="en-US" altLang="zh-CN" dirty="0">
                <a:latin typeface="Times New Roman" panose="02020603050405020304" pitchFamily="18" charset="0"/>
                <a:ea typeface="宋体" panose="02010600030101010101" pitchFamily="2" charset="-122"/>
              </a:rPr>
              <a:t>    {   …</a:t>
            </a:r>
            <a:endParaRPr lang="en-US" altLang="zh-CN" dirty="0">
              <a:latin typeface="Times New Roman" panose="02020603050405020304" pitchFamily="18" charset="0"/>
              <a:ea typeface="宋体" panose="02010600030101010101" pitchFamily="2" charset="-122"/>
            </a:endParaRPr>
          </a:p>
          <a:p>
            <a:pPr>
              <a:lnSpc>
                <a:spcPct val="90000"/>
              </a:lnSpc>
            </a:pPr>
            <a:r>
              <a:rPr lang="en-US" altLang="zh-CN" dirty="0">
                <a:latin typeface="Times New Roman" panose="02020603050405020304" pitchFamily="18" charset="0"/>
                <a:ea typeface="宋体" panose="02010600030101010101" pitchFamily="2" charset="-122"/>
              </a:rPr>
              <a:t>       produce an item nextp</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a:lnSpc>
                <a:spcPct val="90000"/>
              </a:lnSpc>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lnSpc>
                <a:spcPct val="90000"/>
              </a:lnSpc>
            </a:pPr>
            <a:r>
              <a:rPr lang="en-US" altLang="zh-CN" dirty="0">
                <a:latin typeface="Times New Roman" panose="02020603050405020304" pitchFamily="18" charset="0"/>
                <a:ea typeface="宋体" panose="02010600030101010101" pitchFamily="2" charset="-122"/>
              </a:rPr>
              <a:t>       </a:t>
            </a:r>
            <a:r>
              <a:rPr lang="en-US" altLang="zh-CN" dirty="0">
                <a:solidFill>
                  <a:srgbClr val="0033CC"/>
                </a:solidFill>
                <a:latin typeface="Times New Roman" panose="02020603050405020304" pitchFamily="18" charset="0"/>
                <a:ea typeface="宋体" panose="02010600030101010101" pitchFamily="2" charset="-122"/>
              </a:rPr>
              <a:t>wait(empty)</a:t>
            </a:r>
            <a:r>
              <a:rPr lang="en-US" altLang="zh-CN" dirty="0">
                <a:latin typeface="Times New Roman" panose="02020603050405020304" pitchFamily="18" charset="0"/>
                <a:ea typeface="宋体" panose="02010600030101010101" pitchFamily="2" charset="-122"/>
              </a:rPr>
              <a:t> ;	</a:t>
            </a:r>
            <a:r>
              <a:rPr lang="en-US" altLang="zh-CN" dirty="0">
                <a:solidFill>
                  <a:srgbClr val="CC3300"/>
                </a:solidFill>
                <a:latin typeface="Times New Roman" panose="02020603050405020304" pitchFamily="18" charset="0"/>
                <a:ea typeface="宋体" panose="02010600030101010101" pitchFamily="2" charset="-122"/>
              </a:rPr>
              <a:t>//</a:t>
            </a:r>
            <a:r>
              <a:rPr lang="zh-CN" altLang="en-US" dirty="0">
                <a:solidFill>
                  <a:srgbClr val="CC3300"/>
                </a:solidFill>
                <a:latin typeface="Times New Roman" panose="02020603050405020304" pitchFamily="18" charset="0"/>
                <a:ea typeface="宋体" panose="02010600030101010101" pitchFamily="2" charset="-122"/>
              </a:rPr>
              <a:t>测试</a:t>
            </a:r>
            <a:endParaRPr lang="zh-CN" altLang="en-US" dirty="0">
              <a:solidFill>
                <a:srgbClr val="CC3300"/>
              </a:solidFill>
              <a:latin typeface="Times New Roman" panose="02020603050405020304" pitchFamily="18" charset="0"/>
              <a:ea typeface="宋体" panose="02010600030101010101" pitchFamily="2" charset="-122"/>
            </a:endParaRPr>
          </a:p>
          <a:p>
            <a:pPr>
              <a:lnSpc>
                <a:spcPct val="90000"/>
              </a:lnSpc>
            </a:pPr>
            <a:r>
              <a:rPr lang="zh-CN" altLang="en-US" dirty="0">
                <a:latin typeface="Times New Roman" panose="02020603050405020304" pitchFamily="18" charset="0"/>
                <a:ea typeface="宋体" panose="02010600030101010101" pitchFamily="2" charset="-122"/>
              </a:rPr>
              <a:t>       </a:t>
            </a:r>
            <a:r>
              <a:rPr lang="en-US" altLang="zh-CN" dirty="0">
                <a:solidFill>
                  <a:srgbClr val="0033CC"/>
                </a:solidFill>
                <a:latin typeface="Times New Roman" panose="02020603050405020304" pitchFamily="18" charset="0"/>
                <a:ea typeface="宋体" panose="02010600030101010101" pitchFamily="2" charset="-122"/>
              </a:rPr>
              <a:t>wait(mutex)</a:t>
            </a:r>
            <a:r>
              <a:rPr lang="en-US" altLang="zh-CN" dirty="0">
                <a:latin typeface="Times New Roman" panose="02020603050405020304" pitchFamily="18" charset="0"/>
                <a:ea typeface="宋体" panose="02010600030101010101" pitchFamily="2" charset="-122"/>
              </a:rPr>
              <a:t>;	</a:t>
            </a:r>
            <a:r>
              <a:rPr lang="en-US" altLang="zh-CN" dirty="0">
                <a:solidFill>
                  <a:srgbClr val="CC3300"/>
                </a:solidFill>
                <a:latin typeface="Times New Roman" panose="02020603050405020304" pitchFamily="18" charset="0"/>
                <a:ea typeface="宋体" panose="02010600030101010101" pitchFamily="2" charset="-122"/>
              </a:rPr>
              <a:t>//</a:t>
            </a:r>
            <a:r>
              <a:rPr lang="zh-CN" altLang="en-US" dirty="0">
                <a:solidFill>
                  <a:srgbClr val="CC3300"/>
                </a:solidFill>
                <a:latin typeface="Times New Roman" panose="02020603050405020304" pitchFamily="18" charset="0"/>
                <a:ea typeface="宋体" panose="02010600030101010101" pitchFamily="2" charset="-122"/>
              </a:rPr>
              <a:t>互斥</a:t>
            </a:r>
            <a:endParaRPr lang="zh-CN" altLang="en-US" dirty="0">
              <a:solidFill>
                <a:srgbClr val="CC3300"/>
              </a:solidFill>
              <a:latin typeface="Times New Roman" panose="02020603050405020304" pitchFamily="18" charset="0"/>
              <a:ea typeface="宋体" panose="02010600030101010101" pitchFamily="2" charset="-122"/>
            </a:endParaRPr>
          </a:p>
          <a:p>
            <a:pPr>
              <a:lnSpc>
                <a:spcPct val="90000"/>
              </a:lnSpc>
            </a:pPr>
            <a:r>
              <a:rPr lang="zh-CN" altLang="en-US" dirty="0">
                <a:latin typeface="Times New Roman" panose="02020603050405020304" pitchFamily="18" charset="0"/>
                <a:ea typeface="宋体" panose="02010600030101010101" pitchFamily="2" charset="-122"/>
              </a:rPr>
              <a:t>       </a:t>
            </a:r>
            <a:r>
              <a:rPr lang="en-US" altLang="zh-CN" dirty="0">
                <a:solidFill>
                  <a:srgbClr val="000066"/>
                </a:solidFill>
                <a:latin typeface="Times New Roman" panose="02020603050405020304" pitchFamily="18" charset="0"/>
                <a:ea typeface="宋体" panose="02010600030101010101" pitchFamily="2" charset="-122"/>
              </a:rPr>
              <a:t>buffer[in] = nextp </a:t>
            </a:r>
            <a:r>
              <a:rPr lang="zh-CN" altLang="en-US" dirty="0">
                <a:solidFill>
                  <a:srgbClr val="000066"/>
                </a:solidFill>
                <a:latin typeface="Times New Roman" panose="02020603050405020304" pitchFamily="18" charset="0"/>
                <a:ea typeface="宋体" panose="02010600030101010101" pitchFamily="2" charset="-122"/>
              </a:rPr>
              <a:t>；</a:t>
            </a:r>
            <a:endParaRPr lang="zh-CN" altLang="en-US" dirty="0">
              <a:solidFill>
                <a:srgbClr val="000066"/>
              </a:solidFill>
              <a:latin typeface="Times New Roman" panose="02020603050405020304" pitchFamily="18" charset="0"/>
              <a:ea typeface="宋体" panose="02010600030101010101" pitchFamily="2" charset="-122"/>
            </a:endParaRPr>
          </a:p>
          <a:p>
            <a:pPr>
              <a:lnSpc>
                <a:spcPct val="90000"/>
              </a:lnSpc>
            </a:pPr>
            <a:r>
              <a:rPr lang="zh-CN" altLang="en-US" dirty="0">
                <a:solidFill>
                  <a:srgbClr val="000066"/>
                </a:solidFill>
                <a:latin typeface="Times New Roman" panose="02020603050405020304" pitchFamily="18" charset="0"/>
                <a:ea typeface="宋体" panose="02010600030101010101" pitchFamily="2" charset="-122"/>
              </a:rPr>
              <a:t>       </a:t>
            </a:r>
            <a:r>
              <a:rPr lang="en-US" altLang="zh-CN" dirty="0">
                <a:solidFill>
                  <a:srgbClr val="000066"/>
                </a:solidFill>
                <a:latin typeface="Times New Roman" panose="02020603050405020304" pitchFamily="18" charset="0"/>
                <a:ea typeface="宋体" panose="02010600030101010101" pitchFamily="2" charset="-122"/>
              </a:rPr>
              <a:t>in = (in + 1)% n </a:t>
            </a:r>
            <a:r>
              <a:rPr lang="zh-CN" altLang="en-US" dirty="0">
                <a:solidFill>
                  <a:srgbClr val="000066"/>
                </a:solidFill>
                <a:latin typeface="Times New Roman" panose="02020603050405020304" pitchFamily="18" charset="0"/>
                <a:ea typeface="宋体" panose="02010600030101010101" pitchFamily="2" charset="-122"/>
              </a:rPr>
              <a:t>；</a:t>
            </a:r>
            <a:endParaRPr lang="zh-CN" altLang="en-US" dirty="0">
              <a:solidFill>
                <a:srgbClr val="000066"/>
              </a:solidFill>
              <a:latin typeface="Times New Roman" panose="02020603050405020304" pitchFamily="18" charset="0"/>
              <a:ea typeface="宋体" panose="02010600030101010101" pitchFamily="2" charset="-122"/>
            </a:endParaRPr>
          </a:p>
          <a:p>
            <a:pPr>
              <a:lnSpc>
                <a:spcPct val="90000"/>
              </a:lnSpc>
            </a:pPr>
            <a:r>
              <a:rPr lang="zh-CN" altLang="en-US" dirty="0">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signal(mutex) </a:t>
            </a:r>
            <a:r>
              <a:rPr lang="en-US" altLang="zh-CN" dirty="0">
                <a:latin typeface="Times New Roman" panose="02020603050405020304" pitchFamily="18" charset="0"/>
                <a:ea typeface="宋体" panose="02010600030101010101" pitchFamily="2" charset="-122"/>
              </a:rPr>
              <a:t>;</a:t>
            </a:r>
            <a:r>
              <a:rPr lang="en-US" altLang="zh-CN" dirty="0">
                <a:solidFill>
                  <a:srgbClr val="CC3300"/>
                </a:solidFill>
                <a:latin typeface="Times New Roman" panose="02020603050405020304" pitchFamily="18" charset="0"/>
                <a:ea typeface="宋体" panose="02010600030101010101" pitchFamily="2" charset="-122"/>
              </a:rPr>
              <a:t>//</a:t>
            </a:r>
            <a:r>
              <a:rPr lang="zh-CN" altLang="en-US" dirty="0">
                <a:solidFill>
                  <a:srgbClr val="CC3300"/>
                </a:solidFill>
                <a:latin typeface="Times New Roman" panose="02020603050405020304" pitchFamily="18" charset="0"/>
                <a:ea typeface="宋体" panose="02010600030101010101" pitchFamily="2" charset="-122"/>
              </a:rPr>
              <a:t>成对</a:t>
            </a:r>
            <a:endParaRPr lang="zh-CN" altLang="en-US" dirty="0">
              <a:solidFill>
                <a:srgbClr val="CC3300"/>
              </a:solidFill>
              <a:latin typeface="Times New Roman" panose="02020603050405020304" pitchFamily="18" charset="0"/>
              <a:ea typeface="宋体" panose="02010600030101010101" pitchFamily="2" charset="-122"/>
            </a:endParaRPr>
          </a:p>
          <a:p>
            <a:pPr>
              <a:lnSpc>
                <a:spcPct val="90000"/>
              </a:lnSpc>
            </a:pPr>
            <a:r>
              <a:rPr lang="zh-CN" altLang="en-US" dirty="0">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signal(full)</a:t>
            </a:r>
            <a:r>
              <a:rPr lang="en-US" altLang="zh-CN" dirty="0">
                <a:latin typeface="Times New Roman" panose="02020603050405020304" pitchFamily="18" charset="0"/>
                <a:ea typeface="宋体" panose="02010600030101010101" pitchFamily="2" charset="-122"/>
              </a:rPr>
              <a:t> ;	</a:t>
            </a:r>
            <a:r>
              <a:rPr lang="en-US" altLang="zh-CN" dirty="0">
                <a:solidFill>
                  <a:srgbClr val="CC3300"/>
                </a:solidFill>
                <a:latin typeface="Times New Roman" panose="02020603050405020304" pitchFamily="18" charset="0"/>
                <a:ea typeface="宋体" panose="02010600030101010101" pitchFamily="2" charset="-122"/>
              </a:rPr>
              <a:t>//</a:t>
            </a:r>
            <a:r>
              <a:rPr lang="zh-CN" altLang="en-US" dirty="0">
                <a:solidFill>
                  <a:srgbClr val="CC3300"/>
                </a:solidFill>
                <a:latin typeface="Times New Roman" panose="02020603050405020304" pitchFamily="18" charset="0"/>
                <a:ea typeface="宋体" panose="02010600030101010101" pitchFamily="2" charset="-122"/>
              </a:rPr>
              <a:t>交叉成对</a:t>
            </a:r>
            <a:endParaRPr lang="zh-CN" altLang="en-US" dirty="0">
              <a:solidFill>
                <a:srgbClr val="CC3300"/>
              </a:solidFill>
              <a:latin typeface="Times New Roman" panose="02020603050405020304" pitchFamily="18" charset="0"/>
              <a:ea typeface="宋体" panose="02010600030101010101" pitchFamily="2" charset="-122"/>
            </a:endParaRPr>
          </a:p>
          <a:p>
            <a:pPr>
              <a:lnSpc>
                <a:spcPct val="90000"/>
              </a:lnSpc>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lnSpc>
                <a:spcPct val="90000"/>
              </a:lnSpc>
            </a:pP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
        <p:nvSpPr>
          <p:cNvPr id="134148" name="Rectangle 4"/>
          <p:cNvSpPr/>
          <p:nvPr/>
        </p:nvSpPr>
        <p:spPr>
          <a:xfrm>
            <a:off x="1457325" y="4106863"/>
            <a:ext cx="3486150" cy="790575"/>
          </a:xfrm>
          <a:prstGeom prst="rect">
            <a:avLst/>
          </a:prstGeom>
          <a:noFill/>
          <a:ln w="28575" cap="flat" cmpd="sng">
            <a:solidFill>
              <a:srgbClr val="0000FF"/>
            </a:solidFill>
            <a:prstDash val="solid"/>
            <a:miter/>
            <a:headEnd type="none" w="med" len="med"/>
            <a:tailEnd type="none" w="med" len="lg"/>
          </a:ln>
        </p:spPr>
        <p:txBody>
          <a:bodyPr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grpSp>
        <p:nvGrpSpPr>
          <p:cNvPr id="2" name="Group 11"/>
          <p:cNvGrpSpPr/>
          <p:nvPr/>
        </p:nvGrpSpPr>
        <p:grpSpPr>
          <a:xfrm>
            <a:off x="900113" y="3608388"/>
            <a:ext cx="792162" cy="1836737"/>
            <a:chOff x="567" y="2273"/>
            <a:chExt cx="499" cy="1157"/>
          </a:xfrm>
        </p:grpSpPr>
        <p:sp>
          <p:nvSpPr>
            <p:cNvPr id="119813" name="Line 5"/>
            <p:cNvSpPr/>
            <p:nvPr/>
          </p:nvSpPr>
          <p:spPr>
            <a:xfrm>
              <a:off x="702" y="2478"/>
              <a:ext cx="341" cy="0"/>
            </a:xfrm>
            <a:prstGeom prst="line">
              <a:avLst/>
            </a:prstGeom>
            <a:ln w="9525" cap="flat" cmpd="sng">
              <a:solidFill>
                <a:schemeClr val="tx1"/>
              </a:solidFill>
              <a:prstDash val="solid"/>
              <a:round/>
              <a:headEnd type="none" w="med" len="med"/>
              <a:tailEnd type="triangle" w="med" len="lg"/>
            </a:ln>
          </p:spPr>
        </p:sp>
        <p:sp>
          <p:nvSpPr>
            <p:cNvPr id="119814" name="Line 6"/>
            <p:cNvSpPr/>
            <p:nvPr/>
          </p:nvSpPr>
          <p:spPr>
            <a:xfrm>
              <a:off x="703" y="3226"/>
              <a:ext cx="363" cy="0"/>
            </a:xfrm>
            <a:prstGeom prst="line">
              <a:avLst/>
            </a:prstGeom>
            <a:ln w="9525" cap="flat" cmpd="sng">
              <a:solidFill>
                <a:schemeClr val="tx1"/>
              </a:solidFill>
              <a:prstDash val="solid"/>
              <a:round/>
              <a:headEnd type="none" w="med" len="med"/>
              <a:tailEnd type="triangle" w="med" len="lg"/>
            </a:ln>
          </p:spPr>
        </p:sp>
        <p:sp>
          <p:nvSpPr>
            <p:cNvPr id="119815" name="Line 7"/>
            <p:cNvSpPr/>
            <p:nvPr/>
          </p:nvSpPr>
          <p:spPr>
            <a:xfrm flipV="1">
              <a:off x="703" y="2478"/>
              <a:ext cx="0" cy="748"/>
            </a:xfrm>
            <a:prstGeom prst="line">
              <a:avLst/>
            </a:prstGeom>
            <a:ln w="9525" cap="flat" cmpd="sng">
              <a:solidFill>
                <a:schemeClr val="tx1"/>
              </a:solidFill>
              <a:prstDash val="solid"/>
              <a:round/>
              <a:headEnd type="none" w="med" len="med"/>
              <a:tailEnd type="none" w="med" len="lg"/>
            </a:ln>
          </p:spPr>
        </p:sp>
        <p:sp>
          <p:nvSpPr>
            <p:cNvPr id="119816" name="Line 8"/>
            <p:cNvSpPr/>
            <p:nvPr/>
          </p:nvSpPr>
          <p:spPr>
            <a:xfrm>
              <a:off x="567" y="2273"/>
              <a:ext cx="499" cy="0"/>
            </a:xfrm>
            <a:prstGeom prst="line">
              <a:avLst/>
            </a:prstGeom>
            <a:ln w="9525" cap="flat" cmpd="sng">
              <a:solidFill>
                <a:schemeClr val="tx1"/>
              </a:solidFill>
              <a:prstDash val="solid"/>
              <a:round/>
              <a:headEnd type="none" w="med" len="med"/>
              <a:tailEnd type="triangle" w="med" len="lg"/>
            </a:ln>
          </p:spPr>
        </p:sp>
        <p:sp>
          <p:nvSpPr>
            <p:cNvPr id="119817" name="Line 9"/>
            <p:cNvSpPr/>
            <p:nvPr/>
          </p:nvSpPr>
          <p:spPr>
            <a:xfrm>
              <a:off x="567" y="2273"/>
              <a:ext cx="0" cy="1157"/>
            </a:xfrm>
            <a:prstGeom prst="line">
              <a:avLst/>
            </a:prstGeom>
            <a:ln w="9525" cap="flat" cmpd="sng">
              <a:solidFill>
                <a:schemeClr val="tx1"/>
              </a:solidFill>
              <a:prstDash val="solid"/>
              <a:round/>
              <a:headEnd type="none" w="med" len="med"/>
              <a:tailEnd type="none" w="med" len="lg"/>
            </a:ln>
          </p:spPr>
        </p:sp>
        <p:sp>
          <p:nvSpPr>
            <p:cNvPr id="119818" name="Line 10"/>
            <p:cNvSpPr/>
            <p:nvPr/>
          </p:nvSpPr>
          <p:spPr>
            <a:xfrm>
              <a:off x="567" y="3430"/>
              <a:ext cx="499" cy="0"/>
            </a:xfrm>
            <a:prstGeom prst="line">
              <a:avLst/>
            </a:prstGeom>
            <a:ln w="9525" cap="flat" cmpd="sng">
              <a:solidFill>
                <a:schemeClr val="tx1"/>
              </a:solidFill>
              <a:prstDash val="solid"/>
              <a:round/>
              <a:headEnd type="none" w="med" len="med"/>
              <a:tailEnd type="triangle" w="med" len="lg"/>
            </a:ln>
          </p:spPr>
        </p:sp>
      </p:grpSp>
      <p:sp>
        <p:nvSpPr>
          <p:cNvPr id="119819"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第五次课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wipe(up)">
                                      <p:cBhvr>
                                        <p:cTn id="7" dur="500"/>
                                        <p:tgtEl>
                                          <p:spTgt spid="1341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4148"/>
                                        </p:tgtEl>
                                        <p:attrNameLst>
                                          <p:attrName>style.visibility</p:attrName>
                                        </p:attrNameLst>
                                      </p:cBhvr>
                                      <p:to>
                                        <p:strVal val="visible"/>
                                      </p:to>
                                    </p:set>
                                    <p:animEffect transition="in" filter="wipe(left)">
                                      <p:cBhvr>
                                        <p:cTn id="11" dur="500"/>
                                        <p:tgtEl>
                                          <p:spTgt spid="134148"/>
                                        </p:tgtEl>
                                      </p:cBhvr>
                                    </p:animEffect>
                                  </p:childTnLst>
                                </p:cTn>
                              </p:par>
                            </p:childTnLst>
                          </p:cTn>
                        </p:par>
                        <p:par>
                          <p:cTn id="12" fill="hold">
                            <p:stCondLst>
                              <p:cond delay="1000"/>
                            </p:stCondLst>
                            <p:childTnLst>
                              <p:par>
                                <p:cTn id="13" presetID="22" presetClass="entr" presetSubtype="8" fill="hold" nodeType="afterEffect">
                                  <p:stCondLst>
                                    <p:cond delay="150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8"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35170" name="Text Box 2"/>
          <p:cNvSpPr txBox="1"/>
          <p:nvPr/>
        </p:nvSpPr>
        <p:spPr>
          <a:xfrm>
            <a:off x="417513" y="322263"/>
            <a:ext cx="7959725" cy="6427787"/>
          </a:xfrm>
          <a:prstGeom prst="rect">
            <a:avLst/>
          </a:prstGeom>
          <a:noFill/>
          <a:ln w="9525">
            <a:noFill/>
          </a:ln>
        </p:spPr>
        <p:txBody>
          <a:bodyPr anchor="t">
            <a:spAutoFit/>
          </a:bodyPr>
          <a:p>
            <a:pPr algn="just"/>
            <a:r>
              <a:rPr lang="en-US" altLang="zh-CN" sz="3200" dirty="0">
                <a:latin typeface="Times New Roman" panose="02020603050405020304" pitchFamily="18" charset="0"/>
                <a:ea typeface="宋体" panose="02010600030101010101" pitchFamily="2" charset="-122"/>
              </a:rPr>
              <a:t>process consumer</a:t>
            </a:r>
            <a:r>
              <a:rPr lang="en-US" altLang="zh-CN" sz="3200" baseline="-30000" dirty="0">
                <a:latin typeface="Times New Roman" panose="02020603050405020304" pitchFamily="18" charset="0"/>
                <a:ea typeface="宋体" panose="02010600030101010101" pitchFamily="2" charset="-122"/>
              </a:rPr>
              <a:t>j</a:t>
            </a:r>
            <a:r>
              <a:rPr lang="en-US" altLang="zh-CN" sz="3200" dirty="0">
                <a:latin typeface="Times New Roman" panose="02020603050405020304" pitchFamily="18" charset="0"/>
                <a:ea typeface="宋体" panose="02010600030101010101" pitchFamily="2" charset="-122"/>
              </a:rPr>
              <a:t> (j=1,2,…,m</a:t>
            </a:r>
            <a:r>
              <a:rPr lang="zh-CN" altLang="en-US" sz="3200" dirty="0">
                <a:latin typeface="Times New Roman" panose="02020603050405020304" pitchFamily="18" charset="0"/>
                <a:ea typeface="宋体" panose="02010600030101010101" pitchFamily="2" charset="-122"/>
              </a:rPr>
              <a:t>）</a:t>
            </a:r>
            <a:endParaRPr lang="zh-CN" altLang="en-US" sz="3200" dirty="0">
              <a:latin typeface="Times New Roman" panose="02020603050405020304" pitchFamily="18" charset="0"/>
              <a:ea typeface="宋体" panose="02010600030101010101" pitchFamily="2" charset="-122"/>
            </a:endParaRPr>
          </a:p>
          <a:p>
            <a:pPr algn="just"/>
            <a:r>
              <a:rPr lang="en-US" altLang="zh-CN" sz="3200" dirty="0">
                <a:latin typeface="Times New Roman" panose="02020603050405020304" pitchFamily="18" charset="0"/>
                <a:ea typeface="宋体" panose="02010600030101010101" pitchFamily="2" charset="-122"/>
              </a:rPr>
              <a:t>{  item nextc </a:t>
            </a:r>
            <a:r>
              <a:rPr lang="zh-CN" altLang="en-US" sz="3200" dirty="0">
                <a:latin typeface="Times New Roman" panose="02020603050405020304" pitchFamily="18" charset="0"/>
                <a:ea typeface="宋体" panose="02010600030101010101" pitchFamily="2" charset="-122"/>
              </a:rPr>
              <a:t>；</a:t>
            </a:r>
            <a:endParaRPr lang="zh-CN" altLang="en-US" sz="3200" dirty="0">
              <a:latin typeface="Times New Roman" panose="02020603050405020304" pitchFamily="18" charset="0"/>
              <a:ea typeface="宋体" panose="02010600030101010101" pitchFamily="2" charset="-122"/>
            </a:endParaRPr>
          </a:p>
          <a:p>
            <a:pPr algn="just"/>
            <a:r>
              <a:rPr lang="zh-CN" altLang="en-US" sz="3200" dirty="0">
                <a:latin typeface="Times New Roman" panose="02020603050405020304" pitchFamily="18" charset="0"/>
                <a:ea typeface="宋体" panose="02010600030101010101" pitchFamily="2" charset="-122"/>
              </a:rPr>
              <a:t>    </a:t>
            </a:r>
            <a:r>
              <a:rPr lang="en-US" altLang="zh-CN" sz="3200" dirty="0">
                <a:latin typeface="Times New Roman" panose="02020603050405020304" pitchFamily="18" charset="0"/>
                <a:ea typeface="宋体" panose="02010600030101010101" pitchFamily="2" charset="-122"/>
              </a:rPr>
              <a:t>while (true)   {</a:t>
            </a:r>
            <a:endParaRPr lang="en-US" altLang="zh-CN" sz="3200" dirty="0">
              <a:latin typeface="Times New Roman" panose="02020603050405020304" pitchFamily="18" charset="0"/>
              <a:ea typeface="宋体" panose="02010600030101010101" pitchFamily="2" charset="-122"/>
            </a:endParaRPr>
          </a:p>
          <a:p>
            <a:pPr algn="just"/>
            <a:r>
              <a:rPr lang="en-US" altLang="zh-CN" sz="3200" dirty="0">
                <a:latin typeface="Times New Roman" panose="02020603050405020304" pitchFamily="18" charset="0"/>
                <a:ea typeface="宋体" panose="02010600030101010101" pitchFamily="2" charset="-122"/>
              </a:rPr>
              <a:t>       </a:t>
            </a:r>
            <a:r>
              <a:rPr lang="en-US" altLang="zh-CN" sz="3200" dirty="0">
                <a:solidFill>
                  <a:srgbClr val="0033CC"/>
                </a:solidFill>
                <a:latin typeface="Times New Roman" panose="02020603050405020304" pitchFamily="18" charset="0"/>
                <a:ea typeface="宋体" panose="02010600030101010101" pitchFamily="2" charset="-122"/>
              </a:rPr>
              <a:t>wait(full);</a:t>
            </a:r>
            <a:endParaRPr lang="en-US" altLang="zh-CN" sz="3200" dirty="0">
              <a:solidFill>
                <a:srgbClr val="0033CC"/>
              </a:solidFill>
              <a:latin typeface="Times New Roman" panose="02020603050405020304" pitchFamily="18" charset="0"/>
              <a:ea typeface="宋体" panose="02010600030101010101" pitchFamily="2" charset="-122"/>
            </a:endParaRPr>
          </a:p>
          <a:p>
            <a:pPr algn="just"/>
            <a:r>
              <a:rPr lang="en-US" altLang="zh-CN" sz="3200" dirty="0">
                <a:latin typeface="Times New Roman" panose="02020603050405020304" pitchFamily="18" charset="0"/>
                <a:ea typeface="宋体" panose="02010600030101010101" pitchFamily="2" charset="-122"/>
              </a:rPr>
              <a:t>       </a:t>
            </a:r>
            <a:r>
              <a:rPr lang="en-US" altLang="zh-CN" sz="3200" dirty="0">
                <a:solidFill>
                  <a:srgbClr val="0033CC"/>
                </a:solidFill>
                <a:latin typeface="Times New Roman" panose="02020603050405020304" pitchFamily="18" charset="0"/>
                <a:ea typeface="宋体" panose="02010600030101010101" pitchFamily="2" charset="-122"/>
              </a:rPr>
              <a:t>wait(mutex);</a:t>
            </a:r>
            <a:endParaRPr lang="en-US" altLang="zh-CN" sz="3200" dirty="0">
              <a:solidFill>
                <a:srgbClr val="0033CC"/>
              </a:solidFill>
              <a:latin typeface="Times New Roman" panose="02020603050405020304" pitchFamily="18" charset="0"/>
              <a:ea typeface="宋体" panose="02010600030101010101" pitchFamily="2" charset="-122"/>
            </a:endParaRPr>
          </a:p>
          <a:p>
            <a:pPr algn="just"/>
            <a:r>
              <a:rPr lang="en-US" altLang="zh-CN" sz="3200" dirty="0">
                <a:latin typeface="Times New Roman" panose="02020603050405020304" pitchFamily="18" charset="0"/>
                <a:ea typeface="宋体" panose="02010600030101010101" pitchFamily="2" charset="-122"/>
              </a:rPr>
              <a:t>       </a:t>
            </a:r>
            <a:r>
              <a:rPr lang="en-US" altLang="zh-CN" sz="3200" dirty="0">
                <a:solidFill>
                  <a:srgbClr val="000066"/>
                </a:solidFill>
                <a:latin typeface="Times New Roman" panose="02020603050405020304" pitchFamily="18" charset="0"/>
                <a:ea typeface="宋体" panose="02010600030101010101" pitchFamily="2" charset="-122"/>
              </a:rPr>
              <a:t>nextc = buffer[out] </a:t>
            </a:r>
            <a:r>
              <a:rPr lang="zh-CN" altLang="en-US" sz="3200" dirty="0">
                <a:solidFill>
                  <a:srgbClr val="000066"/>
                </a:solidFill>
                <a:latin typeface="Times New Roman" panose="02020603050405020304" pitchFamily="18" charset="0"/>
                <a:ea typeface="宋体" panose="02010600030101010101" pitchFamily="2" charset="-122"/>
              </a:rPr>
              <a:t>；</a:t>
            </a:r>
            <a:endParaRPr lang="zh-CN" altLang="en-US" sz="3200" dirty="0">
              <a:solidFill>
                <a:srgbClr val="000066"/>
              </a:solidFill>
              <a:latin typeface="Times New Roman" panose="02020603050405020304" pitchFamily="18" charset="0"/>
              <a:ea typeface="宋体" panose="02010600030101010101" pitchFamily="2" charset="-122"/>
            </a:endParaRPr>
          </a:p>
          <a:p>
            <a:pPr algn="just"/>
            <a:r>
              <a:rPr lang="zh-CN" altLang="en-US" sz="3200" dirty="0">
                <a:solidFill>
                  <a:srgbClr val="000066"/>
                </a:solidFill>
                <a:latin typeface="Times New Roman" panose="02020603050405020304" pitchFamily="18" charset="0"/>
                <a:ea typeface="宋体" panose="02010600030101010101" pitchFamily="2" charset="-122"/>
              </a:rPr>
              <a:t>       </a:t>
            </a:r>
            <a:r>
              <a:rPr lang="en-US" altLang="zh-CN" sz="3200" dirty="0">
                <a:solidFill>
                  <a:srgbClr val="000066"/>
                </a:solidFill>
                <a:latin typeface="Times New Roman" panose="02020603050405020304" pitchFamily="18" charset="0"/>
                <a:ea typeface="宋体" panose="02010600030101010101" pitchFamily="2" charset="-122"/>
              </a:rPr>
              <a:t>out = (out + 1)% n </a:t>
            </a:r>
            <a:r>
              <a:rPr lang="zh-CN" altLang="en-US" sz="3200" dirty="0">
                <a:solidFill>
                  <a:srgbClr val="000066"/>
                </a:solidFill>
                <a:latin typeface="Times New Roman" panose="02020603050405020304" pitchFamily="18" charset="0"/>
                <a:ea typeface="宋体" panose="02010600030101010101" pitchFamily="2" charset="-122"/>
              </a:rPr>
              <a:t>；</a:t>
            </a:r>
            <a:endParaRPr lang="zh-CN" altLang="en-US" sz="3200" dirty="0">
              <a:solidFill>
                <a:srgbClr val="000066"/>
              </a:solidFill>
              <a:latin typeface="Times New Roman" panose="02020603050405020304" pitchFamily="18" charset="0"/>
              <a:ea typeface="宋体" panose="02010600030101010101" pitchFamily="2" charset="-122"/>
            </a:endParaRPr>
          </a:p>
          <a:p>
            <a:pPr algn="just"/>
            <a:r>
              <a:rPr lang="zh-CN" altLang="en-US" sz="3200" dirty="0">
                <a:latin typeface="Times New Roman" panose="02020603050405020304" pitchFamily="18" charset="0"/>
                <a:ea typeface="宋体" panose="02010600030101010101" pitchFamily="2" charset="-122"/>
              </a:rPr>
              <a:t>       </a:t>
            </a:r>
            <a:r>
              <a:rPr lang="en-US" altLang="zh-CN" sz="3200" dirty="0">
                <a:solidFill>
                  <a:srgbClr val="FF0000"/>
                </a:solidFill>
                <a:latin typeface="Times New Roman" panose="02020603050405020304" pitchFamily="18" charset="0"/>
                <a:ea typeface="宋体" panose="02010600030101010101" pitchFamily="2" charset="-122"/>
              </a:rPr>
              <a:t>signal(mutex);</a:t>
            </a:r>
            <a:endParaRPr lang="en-US" altLang="zh-CN" sz="3200" dirty="0">
              <a:solidFill>
                <a:srgbClr val="FF0000"/>
              </a:solidFill>
              <a:latin typeface="Times New Roman" panose="02020603050405020304" pitchFamily="18" charset="0"/>
              <a:ea typeface="宋体" panose="02010600030101010101" pitchFamily="2" charset="-122"/>
            </a:endParaRPr>
          </a:p>
          <a:p>
            <a:pPr algn="just"/>
            <a:r>
              <a:rPr lang="en-US" altLang="zh-CN" sz="3200" dirty="0">
                <a:latin typeface="Times New Roman" panose="02020603050405020304" pitchFamily="18" charset="0"/>
                <a:ea typeface="宋体" panose="02010600030101010101" pitchFamily="2" charset="-122"/>
              </a:rPr>
              <a:t>       </a:t>
            </a:r>
            <a:r>
              <a:rPr lang="en-US" altLang="zh-CN" sz="3200" dirty="0">
                <a:solidFill>
                  <a:srgbClr val="FF0000"/>
                </a:solidFill>
                <a:latin typeface="Times New Roman" panose="02020603050405020304" pitchFamily="18" charset="0"/>
                <a:ea typeface="宋体" panose="02010600030101010101" pitchFamily="2" charset="-122"/>
              </a:rPr>
              <a:t>signal(empty);</a:t>
            </a:r>
            <a:endParaRPr lang="en-US" altLang="zh-CN" sz="3200" dirty="0">
              <a:solidFill>
                <a:srgbClr val="FF0000"/>
              </a:solidFill>
              <a:latin typeface="Times New Roman" panose="02020603050405020304" pitchFamily="18" charset="0"/>
              <a:ea typeface="宋体" panose="02010600030101010101" pitchFamily="2" charset="-122"/>
            </a:endParaRPr>
          </a:p>
          <a:p>
            <a:pPr algn="just"/>
            <a:r>
              <a:rPr lang="en-US" altLang="zh-CN" sz="3200" dirty="0">
                <a:latin typeface="Times New Roman" panose="02020603050405020304" pitchFamily="18" charset="0"/>
                <a:ea typeface="宋体" panose="02010600030101010101" pitchFamily="2" charset="-122"/>
              </a:rPr>
              <a:t>       consume the item in nextc ;</a:t>
            </a:r>
            <a:endParaRPr lang="en-US" altLang="zh-CN" sz="3200" dirty="0">
              <a:latin typeface="Times New Roman" panose="02020603050405020304" pitchFamily="18" charset="0"/>
              <a:ea typeface="宋体" panose="02010600030101010101" pitchFamily="2" charset="-122"/>
            </a:endParaRPr>
          </a:p>
          <a:p>
            <a:pPr algn="just"/>
            <a:r>
              <a:rPr lang="en-US" altLang="zh-CN" sz="3200" dirty="0">
                <a:latin typeface="Times New Roman" panose="02020603050405020304" pitchFamily="18" charset="0"/>
                <a:ea typeface="宋体" panose="02010600030101010101" pitchFamily="2" charset="-122"/>
              </a:rPr>
              <a:t>    }</a:t>
            </a:r>
            <a:endParaRPr lang="en-US" altLang="zh-CN" sz="3200" dirty="0">
              <a:latin typeface="Times New Roman" panose="02020603050405020304" pitchFamily="18" charset="0"/>
              <a:ea typeface="宋体" panose="02010600030101010101" pitchFamily="2" charset="-122"/>
            </a:endParaRPr>
          </a:p>
          <a:p>
            <a:pPr algn="just"/>
            <a:r>
              <a:rPr lang="en-US" altLang="zh-CN" sz="3200" dirty="0">
                <a:latin typeface="Times New Roman" panose="02020603050405020304" pitchFamily="18" charset="0"/>
                <a:ea typeface="宋体" panose="02010600030101010101" pitchFamily="2" charset="-122"/>
              </a:rPr>
              <a:t>}</a:t>
            </a:r>
            <a:endParaRPr lang="en-US" altLang="zh-CN" sz="3200" dirty="0">
              <a:latin typeface="Times New Roman" panose="02020603050405020304" pitchFamily="18" charset="0"/>
              <a:ea typeface="宋体" panose="02010600030101010101" pitchFamily="2" charset="-122"/>
            </a:endParaRPr>
          </a:p>
          <a:p>
            <a:r>
              <a:rPr lang="en-US" altLang="zh-CN" sz="3200" dirty="0">
                <a:solidFill>
                  <a:srgbClr val="663300"/>
                </a:solidFill>
                <a:latin typeface="Times New Roman" panose="02020603050405020304" pitchFamily="18" charset="0"/>
                <a:ea typeface="宋体" panose="02010600030101010101" pitchFamily="2" charset="-122"/>
              </a:rPr>
              <a:t>parend </a:t>
            </a:r>
            <a:r>
              <a:rPr lang="en-US" altLang="zh-CN" sz="3200" dirty="0">
                <a:solidFill>
                  <a:srgbClr val="669900"/>
                </a:solidFill>
                <a:latin typeface="Times New Roman" panose="02020603050405020304" pitchFamily="18" charset="0"/>
                <a:ea typeface="宋体" panose="02010600030101010101" pitchFamily="2" charset="-122"/>
              </a:rPr>
              <a:t>//</a:t>
            </a:r>
            <a:r>
              <a:rPr lang="zh-CN" altLang="en-US" sz="3200" dirty="0">
                <a:solidFill>
                  <a:srgbClr val="669900"/>
                </a:solidFill>
                <a:latin typeface="Times New Roman" panose="02020603050405020304" pitchFamily="18" charset="0"/>
                <a:ea typeface="宋体" panose="02010600030101010101" pitchFamily="2" charset="-122"/>
              </a:rPr>
              <a:t>并发执行结束</a:t>
            </a:r>
            <a:r>
              <a:rPr lang="zh-CN" altLang="en-US" sz="3200" dirty="0">
                <a:latin typeface="Times New Roman" panose="02020603050405020304" pitchFamily="18" charset="0"/>
                <a:ea typeface="宋体" panose="02010600030101010101" pitchFamily="2" charset="-122"/>
              </a:rPr>
              <a:t> </a:t>
            </a:r>
            <a:endParaRPr lang="zh-CN" altLang="en-US" sz="3200" dirty="0">
              <a:latin typeface="Times New Roman" panose="02020603050405020304" pitchFamily="18" charset="0"/>
              <a:ea typeface="宋体" panose="02010600030101010101" pitchFamily="2" charset="-122"/>
            </a:endParaRPr>
          </a:p>
        </p:txBody>
      </p:sp>
      <p:sp>
        <p:nvSpPr>
          <p:cNvPr id="135172" name="Rectangle 4"/>
          <p:cNvSpPr/>
          <p:nvPr/>
        </p:nvSpPr>
        <p:spPr>
          <a:xfrm>
            <a:off x="1054100" y="2836863"/>
            <a:ext cx="4400550" cy="990600"/>
          </a:xfrm>
          <a:prstGeom prst="rect">
            <a:avLst/>
          </a:prstGeom>
          <a:noFill/>
          <a:ln w="28575" cap="flat" cmpd="sng">
            <a:solidFill>
              <a:srgbClr val="0000FF"/>
            </a:solidFill>
            <a:prstDash val="solid"/>
            <a:miter/>
            <a:headEnd type="none" w="med" len="med"/>
            <a:tailEnd type="none" w="med" len="lg"/>
          </a:ln>
        </p:spPr>
        <p:txBody>
          <a:bodyPr wrap="none"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wipe(up)">
                                      <p:cBhvr>
                                        <p:cTn id="7" dur="500"/>
                                        <p:tgtEl>
                                          <p:spTgt spid="13517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5172"/>
                                        </p:tgtEl>
                                        <p:attrNameLst>
                                          <p:attrName>style.visibility</p:attrName>
                                        </p:attrNameLst>
                                      </p:cBhvr>
                                      <p:to>
                                        <p:strVal val="visible"/>
                                      </p:to>
                                    </p:set>
                                    <p:animEffect transition="in" filter="wipe(left)">
                                      <p:cBhvr>
                                        <p:cTn id="11" dur="5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p:bldP spid="135172"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21858" name="Rectangle 2"/>
          <p:cNvSpPr>
            <a:spLocks noGrp="1"/>
          </p:cNvSpPr>
          <p:nvPr>
            <p:ph type="title"/>
          </p:nvPr>
        </p:nvSpPr>
        <p:spPr>
          <a:xfrm>
            <a:off x="265113" y="131763"/>
            <a:ext cx="6926262" cy="633412"/>
          </a:xfrm>
        </p:spPr>
        <p:txBody>
          <a:bodyPr vert="horz" wrap="square" lIns="91440" tIns="45720" rIns="91440" bIns="45720" anchor="b"/>
          <a:p>
            <a:pPr algn="ctr" eaLnBrk="1" hangingPunct="1"/>
            <a:r>
              <a:rPr lang="en-US" altLang="zh-CN" sz="3600" dirty="0"/>
              <a:t>2.5.2  </a:t>
            </a:r>
            <a:r>
              <a:rPr lang="zh-CN" altLang="en-US" sz="3600" dirty="0">
                <a:latin typeface="宋体" panose="02010600030101010101" pitchFamily="2" charset="-122"/>
              </a:rPr>
              <a:t>哲学家进餐问题</a:t>
            </a:r>
            <a:endParaRPr lang="zh-CN" altLang="en-US" sz="3600" dirty="0">
              <a:latin typeface="宋体" panose="02010600030101010101" pitchFamily="2" charset="-122"/>
            </a:endParaRPr>
          </a:p>
        </p:txBody>
      </p:sp>
      <p:sp>
        <p:nvSpPr>
          <p:cNvPr id="121859" name="Text Box 3"/>
          <p:cNvSpPr txBox="1"/>
          <p:nvPr/>
        </p:nvSpPr>
        <p:spPr>
          <a:xfrm>
            <a:off x="457200" y="1136650"/>
            <a:ext cx="4572000" cy="1187450"/>
          </a:xfrm>
          <a:prstGeom prst="rect">
            <a:avLst/>
          </a:prstGeom>
          <a:noFill/>
          <a:ln w="28575">
            <a:noFill/>
          </a:ln>
        </p:spPr>
        <p:txBody>
          <a:bodyPr lIns="54000" tIns="46800" rIns="54000" bIns="46800" anchor="t">
            <a:spAutoFit/>
          </a:bodyPr>
          <a:p>
            <a:pPr>
              <a:spcBef>
                <a:spcPct val="50000"/>
              </a:spcBef>
            </a:pPr>
            <a:r>
              <a:rPr lang="en-US" altLang="zh-CN" sz="2400" dirty="0">
                <a:latin typeface="Times New Roman" panose="02020603050405020304" pitchFamily="18" charset="0"/>
                <a:ea typeface="宋体" panose="02010600030101010101" pitchFamily="2" charset="-122"/>
              </a:rPr>
              <a:t>Dijkstra</a:t>
            </a:r>
            <a:r>
              <a:rPr lang="zh-CN" altLang="en-US" sz="2400" dirty="0">
                <a:latin typeface="Times New Roman" panose="02020603050405020304" pitchFamily="18" charset="0"/>
                <a:ea typeface="宋体" panose="02010600030101010101" pitchFamily="2" charset="-122"/>
              </a:rPr>
              <a:t>提出并解决的哲学家就餐问题是经典的进程同步问题。哲学家就餐问题描述如下： </a:t>
            </a:r>
            <a:endParaRPr lang="zh-CN" altLang="en-US" sz="2400" dirty="0">
              <a:latin typeface="Times New Roman" panose="02020603050405020304" pitchFamily="18" charset="0"/>
              <a:ea typeface="宋体" panose="02010600030101010101" pitchFamily="2" charset="-122"/>
            </a:endParaRPr>
          </a:p>
        </p:txBody>
      </p:sp>
      <p:sp>
        <p:nvSpPr>
          <p:cNvPr id="139268" name="Text Box 4"/>
          <p:cNvSpPr txBox="1"/>
          <p:nvPr/>
        </p:nvSpPr>
        <p:spPr>
          <a:xfrm>
            <a:off x="457200" y="2514600"/>
            <a:ext cx="4305300" cy="3743325"/>
          </a:xfrm>
          <a:prstGeom prst="rect">
            <a:avLst/>
          </a:prstGeom>
          <a:noFill/>
          <a:ln w="28575">
            <a:noFill/>
          </a:ln>
        </p:spPr>
        <p:txBody>
          <a:bodyPr lIns="54000" tIns="46800" rIns="54000" bIns="46800" anchor="t">
            <a:spAutoFit/>
          </a:bodyPr>
          <a:p>
            <a:pPr algn="just">
              <a:spcBef>
                <a:spcPct val="50000"/>
              </a:spcBef>
            </a:pPr>
            <a:r>
              <a:rPr lang="zh-CN" altLang="en-US" sz="2400" dirty="0">
                <a:solidFill>
                  <a:srgbClr val="000066"/>
                </a:solidFill>
                <a:latin typeface="Times New Roman" panose="02020603050405020304" pitchFamily="18" charset="0"/>
                <a:ea typeface="仿宋_GB2312" pitchFamily="49" charset="-122"/>
              </a:rPr>
              <a:t>有</a:t>
            </a:r>
            <a:r>
              <a:rPr lang="en-US" altLang="zh-CN" sz="2400" dirty="0">
                <a:solidFill>
                  <a:srgbClr val="000066"/>
                </a:solidFill>
                <a:latin typeface="Times New Roman" panose="02020603050405020304" pitchFamily="18" charset="0"/>
                <a:ea typeface="仿宋_GB2312" pitchFamily="49" charset="-122"/>
              </a:rPr>
              <a:t>5</a:t>
            </a:r>
            <a:r>
              <a:rPr lang="zh-CN" altLang="en-US" sz="2400" dirty="0">
                <a:solidFill>
                  <a:srgbClr val="000066"/>
                </a:solidFill>
                <a:latin typeface="Times New Roman" panose="02020603050405020304" pitchFamily="18" charset="0"/>
                <a:ea typeface="仿宋_GB2312" pitchFamily="49" charset="-122"/>
              </a:rPr>
              <a:t>个哲学家共用一张圆桌，分别坐在周围的</a:t>
            </a:r>
            <a:r>
              <a:rPr lang="en-US" altLang="zh-CN" sz="2400" dirty="0">
                <a:solidFill>
                  <a:srgbClr val="000066"/>
                </a:solidFill>
                <a:latin typeface="Times New Roman" panose="02020603050405020304" pitchFamily="18" charset="0"/>
                <a:ea typeface="仿宋_GB2312" pitchFamily="49" charset="-122"/>
              </a:rPr>
              <a:t>5</a:t>
            </a:r>
            <a:r>
              <a:rPr lang="zh-CN" altLang="en-US" sz="2400" dirty="0">
                <a:solidFill>
                  <a:srgbClr val="000066"/>
                </a:solidFill>
                <a:latin typeface="Times New Roman" panose="02020603050405020304" pitchFamily="18" charset="0"/>
                <a:ea typeface="仿宋_GB2312" pitchFamily="49" charset="-122"/>
              </a:rPr>
              <a:t>张椅子上，在圆桌上有</a:t>
            </a:r>
            <a:r>
              <a:rPr lang="en-US" altLang="zh-CN" sz="2400" dirty="0">
                <a:solidFill>
                  <a:srgbClr val="000066"/>
                </a:solidFill>
                <a:latin typeface="Times New Roman" panose="02020603050405020304" pitchFamily="18" charset="0"/>
                <a:ea typeface="仿宋_GB2312" pitchFamily="49" charset="-122"/>
              </a:rPr>
              <a:t>5</a:t>
            </a:r>
            <a:r>
              <a:rPr lang="zh-CN" altLang="en-US" sz="2400" dirty="0">
                <a:solidFill>
                  <a:srgbClr val="000066"/>
                </a:solidFill>
                <a:latin typeface="Times New Roman" panose="02020603050405020304" pitchFamily="18" charset="0"/>
                <a:ea typeface="仿宋_GB2312" pitchFamily="49" charset="-122"/>
              </a:rPr>
              <a:t>个碗和</a:t>
            </a:r>
            <a:r>
              <a:rPr lang="en-US" altLang="zh-CN" sz="2400" dirty="0">
                <a:solidFill>
                  <a:srgbClr val="000066"/>
                </a:solidFill>
                <a:latin typeface="Times New Roman" panose="02020603050405020304" pitchFamily="18" charset="0"/>
                <a:ea typeface="仿宋_GB2312" pitchFamily="49" charset="-122"/>
              </a:rPr>
              <a:t>5</a:t>
            </a:r>
            <a:r>
              <a:rPr lang="zh-CN" altLang="en-US" sz="2400" dirty="0">
                <a:solidFill>
                  <a:srgbClr val="000066"/>
                </a:solidFill>
                <a:latin typeface="Times New Roman" panose="02020603050405020304" pitchFamily="18" charset="0"/>
                <a:ea typeface="仿宋_GB2312" pitchFamily="49" charset="-122"/>
              </a:rPr>
              <a:t>只筷子，他们的生活方式是交替地进行思考和进餐。平时，每个哲学家进行思考，饥饿时便试图拿起其左右最靠近他的筷子，只有在他拿到两只筷子时才能进餐。进餐完毕，放下筷子继续思考。图</a:t>
            </a:r>
            <a:r>
              <a:rPr lang="en-US" altLang="zh-CN" sz="2400" dirty="0">
                <a:solidFill>
                  <a:srgbClr val="000066"/>
                </a:solidFill>
                <a:latin typeface="Times New Roman" panose="02020603050405020304" pitchFamily="18" charset="0"/>
                <a:ea typeface="仿宋_GB2312" pitchFamily="49" charset="-122"/>
              </a:rPr>
              <a:t>2-7</a:t>
            </a:r>
            <a:r>
              <a:rPr lang="zh-CN" altLang="en-US" sz="2400" dirty="0">
                <a:solidFill>
                  <a:srgbClr val="000066"/>
                </a:solidFill>
                <a:latin typeface="Times New Roman" panose="02020603050405020304" pitchFamily="18" charset="0"/>
                <a:ea typeface="仿宋_GB2312" pitchFamily="49" charset="-122"/>
              </a:rPr>
              <a:t>是其示意图。 </a:t>
            </a:r>
            <a:endParaRPr lang="zh-CN" altLang="en-US" sz="2400" dirty="0">
              <a:solidFill>
                <a:srgbClr val="000066"/>
              </a:solidFill>
              <a:latin typeface="Times New Roman" panose="02020603050405020304" pitchFamily="18" charset="0"/>
              <a:ea typeface="仿宋_GB2312" pitchFamily="49" charset="-122"/>
            </a:endParaRPr>
          </a:p>
        </p:txBody>
      </p:sp>
      <p:grpSp>
        <p:nvGrpSpPr>
          <p:cNvPr id="2" name="Group 5"/>
          <p:cNvGrpSpPr/>
          <p:nvPr/>
        </p:nvGrpSpPr>
        <p:grpSpPr>
          <a:xfrm>
            <a:off x="4921250" y="1441450"/>
            <a:ext cx="4054475" cy="4486275"/>
            <a:chOff x="538" y="822"/>
            <a:chExt cx="2554" cy="2826"/>
          </a:xfrm>
        </p:grpSpPr>
        <p:grpSp>
          <p:nvGrpSpPr>
            <p:cNvPr id="121862" name="Group 6"/>
            <p:cNvGrpSpPr/>
            <p:nvPr/>
          </p:nvGrpSpPr>
          <p:grpSpPr>
            <a:xfrm>
              <a:off x="1539" y="2877"/>
              <a:ext cx="583" cy="378"/>
              <a:chOff x="842" y="3076"/>
              <a:chExt cx="583" cy="378"/>
            </a:xfrm>
          </p:grpSpPr>
          <p:sp>
            <p:nvSpPr>
              <p:cNvPr id="121863" name="AutoShape 7"/>
              <p:cNvSpPr/>
              <p:nvPr/>
            </p:nvSpPr>
            <p:spPr>
              <a:xfrm>
                <a:off x="946" y="3104"/>
                <a:ext cx="369" cy="343"/>
              </a:xfrm>
              <a:prstGeom prst="roundRect">
                <a:avLst>
                  <a:gd name="adj" fmla="val 16667"/>
                </a:avLst>
              </a:prstGeom>
              <a:noFill/>
              <a:ln w="9525" cap="flat" cmpd="sng">
                <a:solidFill>
                  <a:schemeClr val="tx1"/>
                </a:solidFill>
                <a:prstDash val="solid"/>
                <a:round/>
                <a:headEnd type="none" w="med" len="med"/>
                <a:tailEnd type="none" w="med" len="med"/>
              </a:ln>
            </p:spPr>
            <p:txBody>
              <a:bodyPr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64" name="Oval 8"/>
              <p:cNvSpPr/>
              <p:nvPr/>
            </p:nvSpPr>
            <p:spPr>
              <a:xfrm>
                <a:off x="1322" y="3107"/>
                <a:ext cx="103" cy="343"/>
              </a:xfrm>
              <a:prstGeom prst="ellipse">
                <a:avLst/>
              </a:prstGeom>
              <a:noFill/>
              <a:ln w="9525"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65" name="Oval 9"/>
              <p:cNvSpPr/>
              <p:nvPr/>
            </p:nvSpPr>
            <p:spPr>
              <a:xfrm>
                <a:off x="842" y="3111"/>
                <a:ext cx="103" cy="343"/>
              </a:xfrm>
              <a:prstGeom prst="ellipse">
                <a:avLst/>
              </a:prstGeom>
              <a:noFill/>
              <a:ln w="9525"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66" name="Line 10"/>
              <p:cNvSpPr/>
              <p:nvPr/>
            </p:nvSpPr>
            <p:spPr>
              <a:xfrm>
                <a:off x="954" y="3310"/>
                <a:ext cx="361" cy="0"/>
              </a:xfrm>
              <a:prstGeom prst="line">
                <a:avLst/>
              </a:prstGeom>
              <a:ln w="9525" cap="flat" cmpd="sng">
                <a:solidFill>
                  <a:schemeClr val="tx1"/>
                </a:solidFill>
                <a:prstDash val="solid"/>
                <a:round/>
                <a:headEnd type="none" w="med" len="med"/>
                <a:tailEnd type="none" w="med" len="med"/>
              </a:ln>
            </p:spPr>
          </p:sp>
          <p:sp>
            <p:nvSpPr>
              <p:cNvPr id="121867" name="Text Box 11"/>
              <p:cNvSpPr txBox="1"/>
              <p:nvPr/>
            </p:nvSpPr>
            <p:spPr>
              <a:xfrm>
                <a:off x="988" y="3076"/>
                <a:ext cx="283" cy="250"/>
              </a:xfrm>
              <a:prstGeom prst="rect">
                <a:avLst/>
              </a:prstGeom>
              <a:noFill/>
              <a:ln w="28575">
                <a:noFill/>
              </a:ln>
            </p:spPr>
            <p:txBody>
              <a:bodyPr lIns="54000" tIns="46800" rIns="54000" bIns="46800" anchor="t">
                <a:spAutoFit/>
              </a:bodyPr>
              <a:p>
                <a:pPr>
                  <a:spcBef>
                    <a:spcPct val="50000"/>
                  </a:spcBef>
                </a:pPr>
                <a:r>
                  <a:rPr lang="en-US" altLang="zh-CN" sz="2000" dirty="0">
                    <a:latin typeface="Times New Roman" panose="02020603050405020304" pitchFamily="18" charset="0"/>
                    <a:ea typeface="宋体" panose="02010600030101010101" pitchFamily="2" charset="-122"/>
                  </a:rPr>
                  <a:t>P0</a:t>
                </a:r>
                <a:endParaRPr lang="en-US" altLang="zh-CN" sz="2000" dirty="0">
                  <a:latin typeface="Times New Roman" panose="02020603050405020304" pitchFamily="18" charset="0"/>
                  <a:ea typeface="宋体" panose="02010600030101010101" pitchFamily="2" charset="-122"/>
                </a:endParaRPr>
              </a:p>
            </p:txBody>
          </p:sp>
        </p:grpSp>
        <p:grpSp>
          <p:nvGrpSpPr>
            <p:cNvPr id="121868" name="Group 12"/>
            <p:cNvGrpSpPr/>
            <p:nvPr/>
          </p:nvGrpSpPr>
          <p:grpSpPr>
            <a:xfrm rot="-4320000">
              <a:off x="2586" y="2181"/>
              <a:ext cx="583" cy="378"/>
              <a:chOff x="1580" y="3092"/>
              <a:chExt cx="583" cy="378"/>
            </a:xfrm>
          </p:grpSpPr>
          <p:sp>
            <p:nvSpPr>
              <p:cNvPr id="121869" name="AutoShape 13"/>
              <p:cNvSpPr/>
              <p:nvPr/>
            </p:nvSpPr>
            <p:spPr>
              <a:xfrm>
                <a:off x="1684" y="3120"/>
                <a:ext cx="369" cy="343"/>
              </a:xfrm>
              <a:prstGeom prst="roundRect">
                <a:avLst>
                  <a:gd name="adj" fmla="val 16667"/>
                </a:avLst>
              </a:prstGeom>
              <a:noFill/>
              <a:ln w="9525" cap="flat" cmpd="sng">
                <a:solidFill>
                  <a:schemeClr val="tx1"/>
                </a:solidFill>
                <a:prstDash val="solid"/>
                <a:round/>
                <a:headEnd type="none" w="med" len="med"/>
                <a:tailEnd type="none" w="med" len="med"/>
              </a:ln>
            </p:spPr>
            <p:txBody>
              <a:bodyPr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70" name="Oval 14"/>
              <p:cNvSpPr/>
              <p:nvPr/>
            </p:nvSpPr>
            <p:spPr>
              <a:xfrm>
                <a:off x="2060" y="3123"/>
                <a:ext cx="103" cy="343"/>
              </a:xfrm>
              <a:prstGeom prst="ellipse">
                <a:avLst/>
              </a:prstGeom>
              <a:noFill/>
              <a:ln w="9525"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71" name="Oval 15"/>
              <p:cNvSpPr/>
              <p:nvPr/>
            </p:nvSpPr>
            <p:spPr>
              <a:xfrm>
                <a:off x="1580" y="3127"/>
                <a:ext cx="103" cy="343"/>
              </a:xfrm>
              <a:prstGeom prst="ellipse">
                <a:avLst/>
              </a:prstGeom>
              <a:noFill/>
              <a:ln w="9525"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72" name="Line 16"/>
              <p:cNvSpPr/>
              <p:nvPr/>
            </p:nvSpPr>
            <p:spPr>
              <a:xfrm>
                <a:off x="1692" y="3326"/>
                <a:ext cx="361" cy="0"/>
              </a:xfrm>
              <a:prstGeom prst="line">
                <a:avLst/>
              </a:prstGeom>
              <a:ln w="9525" cap="flat" cmpd="sng">
                <a:solidFill>
                  <a:schemeClr val="tx1"/>
                </a:solidFill>
                <a:prstDash val="solid"/>
                <a:round/>
                <a:headEnd type="none" w="med" len="med"/>
                <a:tailEnd type="none" w="med" len="med"/>
              </a:ln>
            </p:spPr>
          </p:sp>
          <p:sp>
            <p:nvSpPr>
              <p:cNvPr id="121873" name="Text Box 17"/>
              <p:cNvSpPr txBox="1"/>
              <p:nvPr/>
            </p:nvSpPr>
            <p:spPr>
              <a:xfrm>
                <a:off x="1726" y="3092"/>
                <a:ext cx="283" cy="250"/>
              </a:xfrm>
              <a:prstGeom prst="rect">
                <a:avLst/>
              </a:prstGeom>
              <a:noFill/>
              <a:ln w="28575">
                <a:noFill/>
              </a:ln>
            </p:spPr>
            <p:txBody>
              <a:bodyPr lIns="54000" tIns="46800" rIns="54000" bIns="46800" anchor="t">
                <a:spAutoFit/>
              </a:bodyPr>
              <a:p>
                <a:pPr>
                  <a:spcBef>
                    <a:spcPct val="50000"/>
                  </a:spcBef>
                </a:pPr>
                <a:r>
                  <a:rPr lang="en-US" altLang="zh-CN" sz="2000" dirty="0">
                    <a:latin typeface="Times New Roman" panose="02020603050405020304" pitchFamily="18" charset="0"/>
                    <a:ea typeface="宋体" panose="02010600030101010101" pitchFamily="2" charset="-122"/>
                  </a:rPr>
                  <a:t>P1</a:t>
                </a:r>
                <a:endParaRPr lang="en-US" altLang="zh-CN" sz="2000" dirty="0">
                  <a:latin typeface="Times New Roman" panose="02020603050405020304" pitchFamily="18" charset="0"/>
                  <a:ea typeface="宋体" panose="02010600030101010101" pitchFamily="2" charset="-122"/>
                </a:endParaRPr>
              </a:p>
            </p:txBody>
          </p:sp>
        </p:grpSp>
        <p:grpSp>
          <p:nvGrpSpPr>
            <p:cNvPr id="121874" name="Group 18"/>
            <p:cNvGrpSpPr/>
            <p:nvPr/>
          </p:nvGrpSpPr>
          <p:grpSpPr>
            <a:xfrm rot="-8640000">
              <a:off x="2212" y="853"/>
              <a:ext cx="583" cy="378"/>
              <a:chOff x="2267" y="3109"/>
              <a:chExt cx="583" cy="378"/>
            </a:xfrm>
          </p:grpSpPr>
          <p:sp>
            <p:nvSpPr>
              <p:cNvPr id="121875" name="AutoShape 19"/>
              <p:cNvSpPr/>
              <p:nvPr/>
            </p:nvSpPr>
            <p:spPr>
              <a:xfrm>
                <a:off x="2371" y="3137"/>
                <a:ext cx="369" cy="343"/>
              </a:xfrm>
              <a:prstGeom prst="roundRect">
                <a:avLst>
                  <a:gd name="adj" fmla="val 16667"/>
                </a:avLst>
              </a:prstGeom>
              <a:noFill/>
              <a:ln w="9525" cap="flat" cmpd="sng">
                <a:solidFill>
                  <a:schemeClr val="tx1"/>
                </a:solidFill>
                <a:prstDash val="solid"/>
                <a:round/>
                <a:headEnd type="none" w="med" len="med"/>
                <a:tailEnd type="none" w="med" len="med"/>
              </a:ln>
            </p:spPr>
            <p:txBody>
              <a:bodyPr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76" name="Oval 20"/>
              <p:cNvSpPr/>
              <p:nvPr/>
            </p:nvSpPr>
            <p:spPr>
              <a:xfrm>
                <a:off x="2747" y="3140"/>
                <a:ext cx="103" cy="343"/>
              </a:xfrm>
              <a:prstGeom prst="ellipse">
                <a:avLst/>
              </a:prstGeom>
              <a:noFill/>
              <a:ln w="9525"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77" name="Oval 21"/>
              <p:cNvSpPr/>
              <p:nvPr/>
            </p:nvSpPr>
            <p:spPr>
              <a:xfrm>
                <a:off x="2267" y="3144"/>
                <a:ext cx="103" cy="343"/>
              </a:xfrm>
              <a:prstGeom prst="ellipse">
                <a:avLst/>
              </a:prstGeom>
              <a:noFill/>
              <a:ln w="9525"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78" name="Line 22"/>
              <p:cNvSpPr/>
              <p:nvPr/>
            </p:nvSpPr>
            <p:spPr>
              <a:xfrm>
                <a:off x="2379" y="3343"/>
                <a:ext cx="361" cy="0"/>
              </a:xfrm>
              <a:prstGeom prst="line">
                <a:avLst/>
              </a:prstGeom>
              <a:ln w="9525" cap="flat" cmpd="sng">
                <a:solidFill>
                  <a:schemeClr val="tx1"/>
                </a:solidFill>
                <a:prstDash val="solid"/>
                <a:round/>
                <a:headEnd type="none" w="med" len="med"/>
                <a:tailEnd type="none" w="med" len="med"/>
              </a:ln>
            </p:spPr>
          </p:sp>
          <p:sp>
            <p:nvSpPr>
              <p:cNvPr id="121879" name="Text Box 23"/>
              <p:cNvSpPr txBox="1"/>
              <p:nvPr/>
            </p:nvSpPr>
            <p:spPr>
              <a:xfrm>
                <a:off x="2413" y="3109"/>
                <a:ext cx="283" cy="250"/>
              </a:xfrm>
              <a:prstGeom prst="rect">
                <a:avLst/>
              </a:prstGeom>
              <a:noFill/>
              <a:ln w="28575">
                <a:noFill/>
              </a:ln>
            </p:spPr>
            <p:txBody>
              <a:bodyPr lIns="54000" tIns="46800" rIns="54000" bIns="46800" anchor="t">
                <a:spAutoFit/>
              </a:bodyPr>
              <a:p>
                <a:pPr>
                  <a:spcBef>
                    <a:spcPct val="50000"/>
                  </a:spcBef>
                </a:pPr>
                <a:r>
                  <a:rPr lang="en-US" altLang="zh-CN" sz="2000" dirty="0">
                    <a:latin typeface="Times New Roman" panose="02020603050405020304" pitchFamily="18" charset="0"/>
                    <a:ea typeface="宋体" panose="02010600030101010101" pitchFamily="2" charset="-122"/>
                  </a:rPr>
                  <a:t>P2</a:t>
                </a:r>
                <a:endParaRPr lang="en-US" altLang="zh-CN" sz="2000" dirty="0">
                  <a:latin typeface="Times New Roman" panose="02020603050405020304" pitchFamily="18" charset="0"/>
                  <a:ea typeface="宋体" panose="02010600030101010101" pitchFamily="2" charset="-122"/>
                </a:endParaRPr>
              </a:p>
            </p:txBody>
          </p:sp>
        </p:grpSp>
        <p:grpSp>
          <p:nvGrpSpPr>
            <p:cNvPr id="121880" name="Group 24"/>
            <p:cNvGrpSpPr/>
            <p:nvPr/>
          </p:nvGrpSpPr>
          <p:grpSpPr>
            <a:xfrm rot="8640000">
              <a:off x="759" y="891"/>
              <a:ext cx="583" cy="378"/>
              <a:chOff x="978" y="2483"/>
              <a:chExt cx="583" cy="378"/>
            </a:xfrm>
          </p:grpSpPr>
          <p:sp>
            <p:nvSpPr>
              <p:cNvPr id="121881" name="AutoShape 25"/>
              <p:cNvSpPr/>
              <p:nvPr/>
            </p:nvSpPr>
            <p:spPr>
              <a:xfrm>
                <a:off x="1082" y="2511"/>
                <a:ext cx="369" cy="343"/>
              </a:xfrm>
              <a:prstGeom prst="roundRect">
                <a:avLst>
                  <a:gd name="adj" fmla="val 16667"/>
                </a:avLst>
              </a:prstGeom>
              <a:noFill/>
              <a:ln w="9525" cap="flat" cmpd="sng">
                <a:solidFill>
                  <a:schemeClr val="tx1"/>
                </a:solidFill>
                <a:prstDash val="solid"/>
                <a:round/>
                <a:headEnd type="none" w="med" len="med"/>
                <a:tailEnd type="none" w="med" len="med"/>
              </a:ln>
            </p:spPr>
            <p:txBody>
              <a:bodyPr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82" name="Oval 26"/>
              <p:cNvSpPr/>
              <p:nvPr/>
            </p:nvSpPr>
            <p:spPr>
              <a:xfrm>
                <a:off x="1458" y="2514"/>
                <a:ext cx="103" cy="343"/>
              </a:xfrm>
              <a:prstGeom prst="ellipse">
                <a:avLst/>
              </a:prstGeom>
              <a:noFill/>
              <a:ln w="9525"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83" name="Oval 27"/>
              <p:cNvSpPr/>
              <p:nvPr/>
            </p:nvSpPr>
            <p:spPr>
              <a:xfrm>
                <a:off x="978" y="2518"/>
                <a:ext cx="103" cy="343"/>
              </a:xfrm>
              <a:prstGeom prst="ellipse">
                <a:avLst/>
              </a:prstGeom>
              <a:noFill/>
              <a:ln w="9525"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84" name="Line 28"/>
              <p:cNvSpPr/>
              <p:nvPr/>
            </p:nvSpPr>
            <p:spPr>
              <a:xfrm>
                <a:off x="1090" y="2717"/>
                <a:ext cx="361" cy="0"/>
              </a:xfrm>
              <a:prstGeom prst="line">
                <a:avLst/>
              </a:prstGeom>
              <a:ln w="9525" cap="flat" cmpd="sng">
                <a:solidFill>
                  <a:schemeClr val="tx1"/>
                </a:solidFill>
                <a:prstDash val="solid"/>
                <a:round/>
                <a:headEnd type="none" w="med" len="med"/>
                <a:tailEnd type="none" w="med" len="med"/>
              </a:ln>
            </p:spPr>
          </p:sp>
          <p:sp>
            <p:nvSpPr>
              <p:cNvPr id="121885" name="Text Box 29"/>
              <p:cNvSpPr txBox="1"/>
              <p:nvPr/>
            </p:nvSpPr>
            <p:spPr>
              <a:xfrm>
                <a:off x="1124" y="2483"/>
                <a:ext cx="283" cy="250"/>
              </a:xfrm>
              <a:prstGeom prst="rect">
                <a:avLst/>
              </a:prstGeom>
              <a:noFill/>
              <a:ln w="28575">
                <a:noFill/>
              </a:ln>
            </p:spPr>
            <p:txBody>
              <a:bodyPr lIns="54000" tIns="46800" rIns="54000" bIns="46800" anchor="t">
                <a:spAutoFit/>
              </a:bodyPr>
              <a:p>
                <a:pPr>
                  <a:spcBef>
                    <a:spcPct val="50000"/>
                  </a:spcBef>
                </a:pPr>
                <a:r>
                  <a:rPr lang="en-US" altLang="zh-CN" sz="2000" dirty="0">
                    <a:latin typeface="Times New Roman" panose="02020603050405020304" pitchFamily="18" charset="0"/>
                    <a:ea typeface="宋体" panose="02010600030101010101" pitchFamily="2" charset="-122"/>
                  </a:rPr>
                  <a:t>P3</a:t>
                </a:r>
                <a:endParaRPr lang="en-US" altLang="zh-CN" sz="2000" dirty="0">
                  <a:latin typeface="Times New Roman" panose="02020603050405020304" pitchFamily="18" charset="0"/>
                  <a:ea typeface="宋体" panose="02010600030101010101" pitchFamily="2" charset="-122"/>
                </a:endParaRPr>
              </a:p>
            </p:txBody>
          </p:sp>
        </p:grpSp>
        <p:grpSp>
          <p:nvGrpSpPr>
            <p:cNvPr id="121886" name="Group 30"/>
            <p:cNvGrpSpPr/>
            <p:nvPr/>
          </p:nvGrpSpPr>
          <p:grpSpPr>
            <a:xfrm rot="4320000">
              <a:off x="410" y="2113"/>
              <a:ext cx="583" cy="378"/>
              <a:chOff x="1675" y="2482"/>
              <a:chExt cx="583" cy="378"/>
            </a:xfrm>
          </p:grpSpPr>
          <p:sp>
            <p:nvSpPr>
              <p:cNvPr id="121887" name="AutoShape 31"/>
              <p:cNvSpPr/>
              <p:nvPr/>
            </p:nvSpPr>
            <p:spPr>
              <a:xfrm>
                <a:off x="1779" y="2510"/>
                <a:ext cx="369" cy="343"/>
              </a:xfrm>
              <a:prstGeom prst="roundRect">
                <a:avLst>
                  <a:gd name="adj" fmla="val 16667"/>
                </a:avLst>
              </a:prstGeom>
              <a:noFill/>
              <a:ln w="9525" cap="flat" cmpd="sng">
                <a:solidFill>
                  <a:schemeClr val="tx1"/>
                </a:solidFill>
                <a:prstDash val="solid"/>
                <a:round/>
                <a:headEnd type="none" w="med" len="med"/>
                <a:tailEnd type="none" w="med" len="med"/>
              </a:ln>
            </p:spPr>
            <p:txBody>
              <a:bodyPr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88" name="Oval 32"/>
              <p:cNvSpPr/>
              <p:nvPr/>
            </p:nvSpPr>
            <p:spPr>
              <a:xfrm>
                <a:off x="2155" y="2513"/>
                <a:ext cx="103" cy="343"/>
              </a:xfrm>
              <a:prstGeom prst="ellipse">
                <a:avLst/>
              </a:prstGeom>
              <a:noFill/>
              <a:ln w="9525"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89" name="Oval 33"/>
              <p:cNvSpPr/>
              <p:nvPr/>
            </p:nvSpPr>
            <p:spPr>
              <a:xfrm>
                <a:off x="1675" y="2517"/>
                <a:ext cx="103" cy="343"/>
              </a:xfrm>
              <a:prstGeom prst="ellipse">
                <a:avLst/>
              </a:prstGeom>
              <a:noFill/>
              <a:ln w="9525"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90" name="Line 34"/>
              <p:cNvSpPr/>
              <p:nvPr/>
            </p:nvSpPr>
            <p:spPr>
              <a:xfrm>
                <a:off x="1787" y="2716"/>
                <a:ext cx="361" cy="0"/>
              </a:xfrm>
              <a:prstGeom prst="line">
                <a:avLst/>
              </a:prstGeom>
              <a:ln w="9525" cap="flat" cmpd="sng">
                <a:solidFill>
                  <a:schemeClr val="tx1"/>
                </a:solidFill>
                <a:prstDash val="solid"/>
                <a:round/>
                <a:headEnd type="none" w="med" len="med"/>
                <a:tailEnd type="none" w="med" len="med"/>
              </a:ln>
            </p:spPr>
          </p:sp>
          <p:sp>
            <p:nvSpPr>
              <p:cNvPr id="121891" name="Text Box 35"/>
              <p:cNvSpPr txBox="1"/>
              <p:nvPr/>
            </p:nvSpPr>
            <p:spPr>
              <a:xfrm>
                <a:off x="1821" y="2482"/>
                <a:ext cx="283" cy="250"/>
              </a:xfrm>
              <a:prstGeom prst="rect">
                <a:avLst/>
              </a:prstGeom>
              <a:noFill/>
              <a:ln w="28575">
                <a:noFill/>
              </a:ln>
            </p:spPr>
            <p:txBody>
              <a:bodyPr lIns="54000" tIns="46800" rIns="54000" bIns="46800" anchor="t">
                <a:spAutoFit/>
              </a:bodyPr>
              <a:p>
                <a:pPr>
                  <a:spcBef>
                    <a:spcPct val="50000"/>
                  </a:spcBef>
                </a:pPr>
                <a:r>
                  <a:rPr lang="en-US" altLang="zh-CN" sz="2000" dirty="0">
                    <a:latin typeface="Times New Roman" panose="02020603050405020304" pitchFamily="18" charset="0"/>
                    <a:ea typeface="宋体" panose="02010600030101010101" pitchFamily="2" charset="-122"/>
                  </a:rPr>
                  <a:t>P4</a:t>
                </a:r>
                <a:endParaRPr lang="en-US" altLang="zh-CN" sz="2000" dirty="0">
                  <a:latin typeface="Times New Roman" panose="02020603050405020304" pitchFamily="18" charset="0"/>
                  <a:ea typeface="宋体" panose="02010600030101010101" pitchFamily="2" charset="-122"/>
                </a:endParaRPr>
              </a:p>
            </p:txBody>
          </p:sp>
        </p:grpSp>
        <p:sp>
          <p:nvSpPr>
            <p:cNvPr id="121892" name="Oval 36"/>
            <p:cNvSpPr/>
            <p:nvPr/>
          </p:nvSpPr>
          <p:spPr>
            <a:xfrm>
              <a:off x="901" y="1023"/>
              <a:ext cx="1823" cy="1823"/>
            </a:xfrm>
            <a:prstGeom prst="ellipse">
              <a:avLst/>
            </a:prstGeom>
            <a:noFill/>
            <a:ln w="19050"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93" name="Oval 37"/>
            <p:cNvSpPr/>
            <p:nvPr/>
          </p:nvSpPr>
          <p:spPr>
            <a:xfrm>
              <a:off x="1032" y="2089"/>
              <a:ext cx="232" cy="232"/>
            </a:xfrm>
            <a:prstGeom prst="ellipse">
              <a:avLst/>
            </a:prstGeom>
            <a:noFill/>
            <a:ln w="19050"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94" name="Oval 38"/>
            <p:cNvSpPr/>
            <p:nvPr/>
          </p:nvSpPr>
          <p:spPr>
            <a:xfrm>
              <a:off x="1675" y="2534"/>
              <a:ext cx="232" cy="232"/>
            </a:xfrm>
            <a:prstGeom prst="ellipse">
              <a:avLst/>
            </a:prstGeom>
            <a:noFill/>
            <a:ln w="19050"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95" name="Oval 39"/>
            <p:cNvSpPr/>
            <p:nvPr/>
          </p:nvSpPr>
          <p:spPr>
            <a:xfrm>
              <a:off x="2346" y="2113"/>
              <a:ext cx="232" cy="232"/>
            </a:xfrm>
            <a:prstGeom prst="ellipse">
              <a:avLst/>
            </a:prstGeom>
            <a:noFill/>
            <a:ln w="19050"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96" name="Oval 40"/>
            <p:cNvSpPr/>
            <p:nvPr/>
          </p:nvSpPr>
          <p:spPr>
            <a:xfrm>
              <a:off x="2131" y="1245"/>
              <a:ext cx="232" cy="232"/>
            </a:xfrm>
            <a:prstGeom prst="ellipse">
              <a:avLst/>
            </a:prstGeom>
            <a:noFill/>
            <a:ln w="19050"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97" name="Oval 41"/>
            <p:cNvSpPr/>
            <p:nvPr/>
          </p:nvSpPr>
          <p:spPr>
            <a:xfrm>
              <a:off x="1219" y="1271"/>
              <a:ext cx="232" cy="232"/>
            </a:xfrm>
            <a:prstGeom prst="ellipse">
              <a:avLst/>
            </a:prstGeom>
            <a:noFill/>
            <a:ln w="19050"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98" name="Oval 42"/>
            <p:cNvSpPr/>
            <p:nvPr/>
          </p:nvSpPr>
          <p:spPr>
            <a:xfrm rot="-3240000">
              <a:off x="1211" y="2345"/>
              <a:ext cx="413" cy="39"/>
            </a:xfrm>
            <a:prstGeom prst="ellipse">
              <a:avLst/>
            </a:prstGeom>
            <a:noFill/>
            <a:ln w="12700" cap="flat" cmpd="sng">
              <a:solidFill>
                <a:schemeClr val="tx1"/>
              </a:solidFill>
              <a:prstDash val="solid"/>
              <a:round/>
              <a:headEnd type="none" w="med" len="med"/>
              <a:tailEnd type="none" w="med" len="med"/>
            </a:ln>
          </p:spPr>
          <p:txBody>
            <a:bodyPr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899" name="Oval 43"/>
            <p:cNvSpPr/>
            <p:nvPr/>
          </p:nvSpPr>
          <p:spPr>
            <a:xfrm rot="9720000">
              <a:off x="2198" y="1741"/>
              <a:ext cx="413" cy="39"/>
            </a:xfrm>
            <a:prstGeom prst="ellipse">
              <a:avLst/>
            </a:prstGeom>
            <a:noFill/>
            <a:ln w="12700" cap="flat" cmpd="sng">
              <a:solidFill>
                <a:schemeClr val="tx1"/>
              </a:solidFill>
              <a:prstDash val="solid"/>
              <a:round/>
              <a:headEnd type="none" w="med" len="med"/>
              <a:tailEnd type="none" w="med" len="med"/>
            </a:ln>
          </p:spPr>
          <p:txBody>
            <a:bodyPr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900" name="Oval 44"/>
            <p:cNvSpPr/>
            <p:nvPr/>
          </p:nvSpPr>
          <p:spPr>
            <a:xfrm rot="5400000">
              <a:off x="1553" y="1264"/>
              <a:ext cx="413" cy="39"/>
            </a:xfrm>
            <a:prstGeom prst="ellipse">
              <a:avLst/>
            </a:prstGeom>
            <a:noFill/>
            <a:ln w="12700" cap="flat" cmpd="sng">
              <a:solidFill>
                <a:schemeClr val="tx1"/>
              </a:solidFill>
              <a:prstDash val="solid"/>
              <a:round/>
              <a:headEnd type="none" w="med" len="med"/>
              <a:tailEnd type="none" w="med" len="med"/>
            </a:ln>
          </p:spPr>
          <p:txBody>
            <a:bodyPr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901" name="Oval 45"/>
            <p:cNvSpPr/>
            <p:nvPr/>
          </p:nvSpPr>
          <p:spPr>
            <a:xfrm rot="1080000">
              <a:off x="1011" y="1776"/>
              <a:ext cx="413" cy="39"/>
            </a:xfrm>
            <a:prstGeom prst="ellipse">
              <a:avLst/>
            </a:prstGeom>
            <a:noFill/>
            <a:ln w="12700" cap="flat" cmpd="sng">
              <a:solidFill>
                <a:schemeClr val="tx1"/>
              </a:solidFill>
              <a:prstDash val="solid"/>
              <a:round/>
              <a:headEnd type="none" w="med" len="med"/>
              <a:tailEnd type="none" w="med" len="med"/>
            </a:ln>
          </p:spPr>
          <p:txBody>
            <a:bodyPr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902" name="Oval 46"/>
            <p:cNvSpPr/>
            <p:nvPr/>
          </p:nvSpPr>
          <p:spPr>
            <a:xfrm rot="-7560000">
              <a:off x="1880" y="2404"/>
              <a:ext cx="413" cy="39"/>
            </a:xfrm>
            <a:prstGeom prst="ellipse">
              <a:avLst/>
            </a:prstGeom>
            <a:noFill/>
            <a:ln w="12700" cap="flat" cmpd="sng">
              <a:solidFill>
                <a:schemeClr val="tx1"/>
              </a:solidFill>
              <a:prstDash val="solid"/>
              <a:round/>
              <a:headEnd type="none" w="med" len="med"/>
              <a:tailEnd type="none" w="med" len="med"/>
            </a:ln>
          </p:spPr>
          <p:txBody>
            <a:bodyPr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1903" name="Text Box 47"/>
            <p:cNvSpPr txBox="1"/>
            <p:nvPr/>
          </p:nvSpPr>
          <p:spPr>
            <a:xfrm>
              <a:off x="739" y="1544"/>
              <a:ext cx="249" cy="250"/>
            </a:xfrm>
            <a:prstGeom prst="rect">
              <a:avLst/>
            </a:prstGeom>
            <a:noFill/>
            <a:ln w="28575">
              <a:noFill/>
            </a:ln>
          </p:spPr>
          <p:txBody>
            <a:bodyPr lIns="54000" tIns="46800" rIns="54000" bIns="46800" anchor="t">
              <a:spAutoFit/>
            </a:bodyPr>
            <a:p>
              <a:pPr>
                <a:spcBef>
                  <a:spcPct val="50000"/>
                </a:spcBef>
              </a:pPr>
              <a:r>
                <a:rPr lang="en-US" altLang="zh-CN" sz="2000" dirty="0">
                  <a:latin typeface="Times New Roman" panose="02020603050405020304" pitchFamily="18" charset="0"/>
                  <a:ea typeface="宋体" panose="02010600030101010101" pitchFamily="2" charset="-122"/>
                </a:rPr>
                <a:t>f4</a:t>
              </a:r>
              <a:endParaRPr lang="en-US" altLang="zh-CN" sz="2000" dirty="0">
                <a:latin typeface="Times New Roman" panose="02020603050405020304" pitchFamily="18" charset="0"/>
                <a:ea typeface="宋体" panose="02010600030101010101" pitchFamily="2" charset="-122"/>
              </a:endParaRPr>
            </a:p>
          </p:txBody>
        </p:sp>
        <p:sp>
          <p:nvSpPr>
            <p:cNvPr id="121904" name="Text Box 48"/>
            <p:cNvSpPr txBox="1"/>
            <p:nvPr/>
          </p:nvSpPr>
          <p:spPr>
            <a:xfrm>
              <a:off x="1115" y="2616"/>
              <a:ext cx="249" cy="250"/>
            </a:xfrm>
            <a:prstGeom prst="rect">
              <a:avLst/>
            </a:prstGeom>
            <a:noFill/>
            <a:ln w="28575">
              <a:noFill/>
            </a:ln>
          </p:spPr>
          <p:txBody>
            <a:bodyPr lIns="54000" tIns="46800" rIns="54000" bIns="46800" anchor="t">
              <a:spAutoFit/>
            </a:bodyPr>
            <a:p>
              <a:pPr>
                <a:spcBef>
                  <a:spcPct val="50000"/>
                </a:spcBef>
              </a:pPr>
              <a:r>
                <a:rPr lang="en-US" altLang="zh-CN" sz="2000" dirty="0">
                  <a:latin typeface="Times New Roman" panose="02020603050405020304" pitchFamily="18" charset="0"/>
                  <a:ea typeface="宋体" panose="02010600030101010101" pitchFamily="2" charset="-122"/>
                </a:rPr>
                <a:t>f0</a:t>
              </a:r>
              <a:endParaRPr lang="en-US" altLang="zh-CN" sz="2000" dirty="0">
                <a:latin typeface="Times New Roman" panose="02020603050405020304" pitchFamily="18" charset="0"/>
                <a:ea typeface="宋体" panose="02010600030101010101" pitchFamily="2" charset="-122"/>
              </a:endParaRPr>
            </a:p>
          </p:txBody>
        </p:sp>
        <p:sp>
          <p:nvSpPr>
            <p:cNvPr id="121905" name="Text Box 49"/>
            <p:cNvSpPr txBox="1"/>
            <p:nvPr/>
          </p:nvSpPr>
          <p:spPr>
            <a:xfrm>
              <a:off x="2287" y="2640"/>
              <a:ext cx="249" cy="250"/>
            </a:xfrm>
            <a:prstGeom prst="rect">
              <a:avLst/>
            </a:prstGeom>
            <a:noFill/>
            <a:ln w="28575">
              <a:noFill/>
            </a:ln>
          </p:spPr>
          <p:txBody>
            <a:bodyPr lIns="54000" tIns="46800" rIns="54000" bIns="46800" anchor="t">
              <a:spAutoFit/>
            </a:bodyPr>
            <a:p>
              <a:pPr>
                <a:spcBef>
                  <a:spcPct val="50000"/>
                </a:spcBef>
              </a:pPr>
              <a:r>
                <a:rPr lang="en-US" altLang="zh-CN" sz="2000" dirty="0">
                  <a:latin typeface="Times New Roman" panose="02020603050405020304" pitchFamily="18" charset="0"/>
                  <a:ea typeface="宋体" panose="02010600030101010101" pitchFamily="2" charset="-122"/>
                </a:rPr>
                <a:t>f1</a:t>
              </a:r>
              <a:endParaRPr lang="en-US" altLang="zh-CN" sz="2000" dirty="0">
                <a:latin typeface="Times New Roman" panose="02020603050405020304" pitchFamily="18" charset="0"/>
                <a:ea typeface="宋体" panose="02010600030101010101" pitchFamily="2" charset="-122"/>
              </a:endParaRPr>
            </a:p>
          </p:txBody>
        </p:sp>
        <p:sp>
          <p:nvSpPr>
            <p:cNvPr id="121906" name="Text Box 50"/>
            <p:cNvSpPr txBox="1"/>
            <p:nvPr/>
          </p:nvSpPr>
          <p:spPr>
            <a:xfrm>
              <a:off x="2690" y="1537"/>
              <a:ext cx="249" cy="250"/>
            </a:xfrm>
            <a:prstGeom prst="rect">
              <a:avLst/>
            </a:prstGeom>
            <a:noFill/>
            <a:ln w="28575">
              <a:noFill/>
            </a:ln>
          </p:spPr>
          <p:txBody>
            <a:bodyPr lIns="54000" tIns="46800" rIns="54000" bIns="46800" anchor="t">
              <a:spAutoFit/>
            </a:bodyPr>
            <a:p>
              <a:pPr>
                <a:spcBef>
                  <a:spcPct val="50000"/>
                </a:spcBef>
              </a:pPr>
              <a:r>
                <a:rPr lang="en-US" altLang="zh-CN" sz="2000" dirty="0">
                  <a:latin typeface="Times New Roman" panose="02020603050405020304" pitchFamily="18" charset="0"/>
                  <a:ea typeface="宋体" panose="02010600030101010101" pitchFamily="2" charset="-122"/>
                </a:rPr>
                <a:t>f2</a:t>
              </a:r>
              <a:endParaRPr lang="en-US" altLang="zh-CN" sz="2000" dirty="0">
                <a:latin typeface="Times New Roman" panose="02020603050405020304" pitchFamily="18" charset="0"/>
                <a:ea typeface="宋体" panose="02010600030101010101" pitchFamily="2" charset="-122"/>
              </a:endParaRPr>
            </a:p>
          </p:txBody>
        </p:sp>
        <p:sp>
          <p:nvSpPr>
            <p:cNvPr id="121907" name="Text Box 51"/>
            <p:cNvSpPr txBox="1"/>
            <p:nvPr/>
          </p:nvSpPr>
          <p:spPr>
            <a:xfrm>
              <a:off x="1667" y="822"/>
              <a:ext cx="249" cy="250"/>
            </a:xfrm>
            <a:prstGeom prst="rect">
              <a:avLst/>
            </a:prstGeom>
            <a:noFill/>
            <a:ln w="28575">
              <a:noFill/>
            </a:ln>
          </p:spPr>
          <p:txBody>
            <a:bodyPr lIns="54000" tIns="46800" rIns="54000" bIns="46800" anchor="t">
              <a:spAutoFit/>
            </a:bodyPr>
            <a:p>
              <a:pPr>
                <a:spcBef>
                  <a:spcPct val="50000"/>
                </a:spcBef>
              </a:pPr>
              <a:r>
                <a:rPr lang="en-US" altLang="zh-CN" sz="2000" dirty="0">
                  <a:latin typeface="Times New Roman" panose="02020603050405020304" pitchFamily="18" charset="0"/>
                  <a:ea typeface="宋体" panose="02010600030101010101" pitchFamily="2" charset="-122"/>
                </a:rPr>
                <a:t>f3</a:t>
              </a:r>
              <a:endParaRPr lang="en-US" altLang="zh-CN" sz="2000" dirty="0">
                <a:latin typeface="Times New Roman" panose="02020603050405020304" pitchFamily="18" charset="0"/>
                <a:ea typeface="宋体" panose="02010600030101010101" pitchFamily="2" charset="-122"/>
              </a:endParaRPr>
            </a:p>
          </p:txBody>
        </p:sp>
        <p:sp>
          <p:nvSpPr>
            <p:cNvPr id="121908" name="Text Box 52"/>
            <p:cNvSpPr txBox="1"/>
            <p:nvPr/>
          </p:nvSpPr>
          <p:spPr>
            <a:xfrm>
              <a:off x="653" y="3379"/>
              <a:ext cx="2322" cy="269"/>
            </a:xfrm>
            <a:prstGeom prst="rect">
              <a:avLst/>
            </a:prstGeom>
            <a:noFill/>
            <a:ln w="28575">
              <a:noFill/>
            </a:ln>
          </p:spPr>
          <p:txBody>
            <a:bodyPr lIns="54000" tIns="46800" rIns="54000" bIns="46800" anchor="t">
              <a:spAutoFit/>
            </a:bodyPr>
            <a:p>
              <a:pPr algn="ctr">
                <a:spcBef>
                  <a:spcPct val="50000"/>
                </a:spcBef>
              </a:pPr>
              <a:r>
                <a:rPr lang="zh-CN" altLang="en-US" sz="2200" dirty="0">
                  <a:latin typeface="Times New Roman" panose="02020603050405020304" pitchFamily="18" charset="0"/>
                  <a:ea typeface="宋体" panose="02010600030101010101" pitchFamily="2" charset="-122"/>
                </a:rPr>
                <a:t>图</a:t>
              </a:r>
              <a:r>
                <a:rPr lang="en-US" altLang="zh-CN" sz="2200" dirty="0">
                  <a:latin typeface="Times New Roman" panose="02020603050405020304" pitchFamily="18" charset="0"/>
                  <a:ea typeface="宋体" panose="02010600030101010101" pitchFamily="2" charset="-122"/>
                </a:rPr>
                <a:t>2-7  </a:t>
              </a:r>
              <a:r>
                <a:rPr lang="zh-CN" altLang="en-US" sz="2200" dirty="0">
                  <a:latin typeface="Times New Roman" panose="02020603050405020304" pitchFamily="18" charset="0"/>
                  <a:ea typeface="宋体" panose="02010600030101010101" pitchFamily="2" charset="-122"/>
                </a:rPr>
                <a:t>哲学家进餐问题</a:t>
              </a:r>
              <a:endParaRPr lang="zh-CN" altLang="en-US" sz="2200" dirty="0">
                <a:latin typeface="Times New Roman" panose="02020603050405020304" pitchFamily="18" charset="0"/>
                <a:ea typeface="宋体" panose="02010600030101010101" pitchFamily="2" charset="-122"/>
              </a:endParaRPr>
            </a:p>
          </p:txBody>
        </p:sp>
      </p:grpSp>
      <p:sp>
        <p:nvSpPr>
          <p:cNvPr id="121909"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graphicFrame>
        <p:nvGraphicFramePr>
          <p:cNvPr id="121910" name="内容占位符 181251"/>
          <p:cNvGraphicFramePr>
            <a:graphicFrameLocks noGrp="1"/>
          </p:cNvGraphicFramePr>
          <p:nvPr/>
        </p:nvGraphicFramePr>
        <p:xfrm>
          <a:off x="719138" y="765175"/>
          <a:ext cx="7704137" cy="69850"/>
        </p:xfrm>
        <a:graphic>
          <a:graphicData uri="http://schemas.openxmlformats.org/presentationml/2006/ole">
            <mc:AlternateContent xmlns:mc="http://schemas.openxmlformats.org/markup-compatibility/2006">
              <mc:Choice xmlns:v="urn:schemas-microsoft-com:vml" Requires="v">
                <p:oleObj spid="_x0000_s3197" name="" r:id="rId1" imgW="6858000" imgH="48895" progId="MS_ClipArt_Gallery.2">
                  <p:embed/>
                </p:oleObj>
              </mc:Choice>
              <mc:Fallback>
                <p:oleObj name="" r:id="rId1" imgW="6858000" imgH="48895" progId="MS_ClipArt_Gallery.2">
                  <p:embed/>
                  <p:pic>
                    <p:nvPicPr>
                      <p:cNvPr id="0" name="图片 3196"/>
                      <p:cNvPicPr/>
                      <p:nvPr/>
                    </p:nvPicPr>
                    <p:blipFill>
                      <a:blip r:embed="rId2"/>
                      <a:stretch>
                        <a:fillRect/>
                      </a:stretch>
                    </p:blipFill>
                    <p:spPr>
                      <a:xfrm>
                        <a:off x="719138" y="765175"/>
                        <a:ext cx="7704137"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wipe(up)">
                                      <p:cBhvr>
                                        <p:cTn id="7" dur="500"/>
                                        <p:tgtEl>
                                          <p:spTgt spid="13926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23906" name="Rectangle 2"/>
          <p:cNvSpPr>
            <a:spLocks noGrp="1"/>
          </p:cNvSpPr>
          <p:nvPr>
            <p:ph idx="1"/>
          </p:nvPr>
        </p:nvSpPr>
        <p:spPr>
          <a:xfrm>
            <a:off x="381000" y="585788"/>
            <a:ext cx="7902575" cy="825500"/>
          </a:xfrm>
        </p:spPr>
        <p:txBody>
          <a:bodyPr vert="horz" wrap="square" lIns="91440" tIns="45720" rIns="91440" bIns="45720" anchor="t"/>
          <a:p>
            <a:pPr eaLnBrk="1" hangingPunct="1"/>
            <a:r>
              <a:rPr lang="zh-CN" altLang="en-US" dirty="0">
                <a:latin typeface="Times New Roman" panose="02020603050405020304" pitchFamily="18" charset="0"/>
              </a:rPr>
              <a:t>利用记录型信号量解决哲学家进餐问题</a:t>
            </a:r>
            <a:r>
              <a:rPr lang="zh-CN" altLang="en-US" dirty="0"/>
              <a:t> </a:t>
            </a:r>
            <a:endParaRPr lang="zh-CN" altLang="en-US" dirty="0"/>
          </a:p>
        </p:txBody>
      </p:sp>
      <p:sp>
        <p:nvSpPr>
          <p:cNvPr id="140291" name="Text Box 3"/>
          <p:cNvSpPr txBox="1"/>
          <p:nvPr/>
        </p:nvSpPr>
        <p:spPr>
          <a:xfrm>
            <a:off x="381000" y="3714750"/>
            <a:ext cx="8458200" cy="1187450"/>
          </a:xfrm>
          <a:prstGeom prst="rect">
            <a:avLst/>
          </a:prstGeom>
          <a:noFill/>
          <a:ln w="28575">
            <a:noFill/>
          </a:ln>
        </p:spPr>
        <p:txBody>
          <a:bodyPr lIns="54000" tIns="46800" rIns="54000" bIns="46800" anchor="t">
            <a:spAutoFit/>
          </a:bodyPr>
          <a:p>
            <a:pPr algn="just">
              <a:spcBef>
                <a:spcPct val="50000"/>
              </a:spcBef>
            </a:pPr>
            <a:r>
              <a:rPr lang="zh-CN" altLang="en-US" sz="2400" dirty="0">
                <a:latin typeface="Times New Roman" panose="02020603050405020304" pitchFamily="18" charset="0"/>
                <a:ea typeface="宋体" panose="02010600030101010101" pitchFamily="2" charset="-122"/>
              </a:rPr>
              <a:t>桌子上的筷子</a:t>
            </a:r>
            <a:r>
              <a:rPr lang="en-US" altLang="zh-CN" sz="2400" dirty="0">
                <a:latin typeface="Times New Roman" panose="02020603050405020304" pitchFamily="18" charset="0"/>
                <a:ea typeface="宋体" panose="02010600030101010101" pitchFamily="2" charset="-122"/>
              </a:rPr>
              <a:t>f0</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f1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f4</a:t>
            </a:r>
            <a:r>
              <a:rPr lang="zh-CN" altLang="en-US" sz="2400" dirty="0">
                <a:latin typeface="Times New Roman" panose="02020603050405020304" pitchFamily="18" charset="0"/>
                <a:ea typeface="宋体" panose="02010600030101010101" pitchFamily="2" charset="-122"/>
              </a:rPr>
              <a:t>是临界资源，应互斥使用，可用一个信号量表示一只筷子，</a:t>
            </a: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只筷子的</a:t>
            </a: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个信号量构成信号量数组，所有信号量的初值均为</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140292" name="Text Box 4"/>
          <p:cNvSpPr txBox="1"/>
          <p:nvPr/>
        </p:nvSpPr>
        <p:spPr>
          <a:xfrm>
            <a:off x="419100" y="4845050"/>
            <a:ext cx="6781800" cy="1679575"/>
          </a:xfrm>
          <a:prstGeom prst="rect">
            <a:avLst/>
          </a:prstGeom>
          <a:noFill/>
          <a:ln w="28575">
            <a:noFill/>
          </a:ln>
        </p:spPr>
        <p:txBody>
          <a:bodyPr lIns="54000" tIns="46800" rIns="54000" bIns="46800" anchor="t">
            <a:spAutoFit/>
          </a:bodyPr>
          <a:p>
            <a:pPr algn="just"/>
            <a:r>
              <a:rPr lang="en-US" altLang="zh-CN" sz="2600" dirty="0">
                <a:latin typeface="Times New Roman" panose="02020603050405020304" pitchFamily="18" charset="0"/>
                <a:ea typeface="宋体" panose="02010600030101010101" pitchFamily="2" charset="-122"/>
              </a:rPr>
              <a:t>semaphore chopstick[5] </a:t>
            </a:r>
            <a:r>
              <a:rPr lang="zh-CN" altLang="en-US" sz="2600" dirty="0">
                <a:latin typeface="Times New Roman" panose="02020603050405020304" pitchFamily="18" charset="0"/>
                <a:ea typeface="宋体" panose="02010600030101010101" pitchFamily="2" charset="-122"/>
              </a:rPr>
              <a:t>；</a:t>
            </a:r>
            <a:endParaRPr lang="zh-CN" altLang="en-US" sz="2600" dirty="0">
              <a:latin typeface="Times New Roman" panose="02020603050405020304" pitchFamily="18" charset="0"/>
              <a:ea typeface="宋体" panose="02010600030101010101" pitchFamily="2" charset="-122"/>
            </a:endParaRPr>
          </a:p>
          <a:p>
            <a:pPr algn="just"/>
            <a:r>
              <a:rPr lang="en-US" altLang="zh-CN" sz="2600" dirty="0">
                <a:latin typeface="Times New Roman" panose="02020603050405020304" pitchFamily="18" charset="0"/>
                <a:ea typeface="宋体" panose="02010600030101010101" pitchFamily="2" charset="-122"/>
              </a:rPr>
              <a:t>chopstick[0].value=chopstick[1].value=1;</a:t>
            </a:r>
            <a:endParaRPr lang="en-US" altLang="zh-CN" sz="2600" dirty="0">
              <a:latin typeface="Times New Roman" panose="02020603050405020304" pitchFamily="18" charset="0"/>
              <a:ea typeface="宋体" panose="02010600030101010101" pitchFamily="2" charset="-122"/>
            </a:endParaRPr>
          </a:p>
          <a:p>
            <a:pPr algn="just"/>
            <a:r>
              <a:rPr lang="en-US" altLang="zh-CN" sz="2600" dirty="0">
                <a:latin typeface="Times New Roman" panose="02020603050405020304" pitchFamily="18" charset="0"/>
                <a:ea typeface="宋体" panose="02010600030101010101" pitchFamily="2" charset="-122"/>
              </a:rPr>
              <a:t>chopstick[2].value=chopstick[3].value=1 ;</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chopstick[4].value=1 ; </a:t>
            </a:r>
            <a:endParaRPr lang="en-US" altLang="zh-CN" sz="2600" dirty="0">
              <a:latin typeface="Times New Roman" panose="02020603050405020304" pitchFamily="18" charset="0"/>
              <a:ea typeface="宋体" panose="02010600030101010101" pitchFamily="2" charset="-122"/>
            </a:endParaRPr>
          </a:p>
        </p:txBody>
      </p:sp>
      <p:sp>
        <p:nvSpPr>
          <p:cNvPr id="140293" name="Text Box 5"/>
          <p:cNvSpPr txBox="1"/>
          <p:nvPr/>
        </p:nvSpPr>
        <p:spPr>
          <a:xfrm>
            <a:off x="7148513" y="5086350"/>
            <a:ext cx="563562" cy="1219200"/>
          </a:xfrm>
          <a:prstGeom prst="rect">
            <a:avLst/>
          </a:prstGeom>
          <a:solidFill>
            <a:srgbClr val="0000CC"/>
          </a:solidFill>
          <a:ln w="28575" cap="flat" cmpd="sng">
            <a:solidFill>
              <a:srgbClr val="669900"/>
            </a:solidFill>
            <a:prstDash val="solid"/>
            <a:miter/>
            <a:headEnd type="none" w="med" len="med"/>
            <a:tailEnd type="none" w="med" len="med"/>
          </a:ln>
        </p:spPr>
        <p:txBody>
          <a:bodyPr vert="eaVert" lIns="54000" tIns="46800" rIns="54000" bIns="46800" anchor="t">
            <a:spAutoFit/>
          </a:bodyPr>
          <a:p>
            <a:pPr>
              <a:spcBef>
                <a:spcPct val="50000"/>
              </a:spcBef>
            </a:pPr>
            <a:r>
              <a:rPr lang="zh-CN" altLang="en-US" dirty="0">
                <a:solidFill>
                  <a:srgbClr val="FF9900"/>
                </a:solidFill>
                <a:latin typeface="Tahoma" panose="020B0604030504040204" pitchFamily="34" charset="0"/>
                <a:ea typeface="楷体_GB2312" pitchFamily="49" charset="-122"/>
              </a:rPr>
              <a:t>初始化</a:t>
            </a:r>
            <a:endParaRPr lang="zh-CN" altLang="en-US" dirty="0">
              <a:solidFill>
                <a:srgbClr val="FF9900"/>
              </a:solidFill>
              <a:latin typeface="Tahoma" panose="020B0604030504040204" pitchFamily="34" charset="0"/>
              <a:ea typeface="楷体_GB2312" pitchFamily="49" charset="-122"/>
            </a:endParaRPr>
          </a:p>
        </p:txBody>
      </p:sp>
      <p:sp>
        <p:nvSpPr>
          <p:cNvPr id="140294" name="Text Box 6"/>
          <p:cNvSpPr txBox="1"/>
          <p:nvPr/>
        </p:nvSpPr>
        <p:spPr>
          <a:xfrm>
            <a:off x="6681788" y="1538288"/>
            <a:ext cx="866775" cy="1676400"/>
          </a:xfrm>
          <a:prstGeom prst="rect">
            <a:avLst/>
          </a:prstGeom>
          <a:solidFill>
            <a:schemeClr val="accent1"/>
          </a:solidFill>
          <a:ln w="28575" cap="flat" cmpd="sng">
            <a:solidFill>
              <a:srgbClr val="669900"/>
            </a:solidFill>
            <a:prstDash val="solid"/>
            <a:miter/>
            <a:headEnd type="none" w="med" len="med"/>
            <a:tailEnd type="none" w="med" len="med"/>
          </a:ln>
        </p:spPr>
        <p:txBody>
          <a:bodyPr vert="eaVert" lIns="54000" tIns="46800" rIns="54000" bIns="46800" anchor="t">
            <a:spAutoFit/>
          </a:bodyPr>
          <a:p>
            <a:pPr>
              <a:spcBef>
                <a:spcPct val="50000"/>
              </a:spcBef>
            </a:pPr>
            <a:r>
              <a:rPr lang="zh-CN" altLang="en-US" sz="2400" dirty="0">
                <a:solidFill>
                  <a:srgbClr val="0000FF"/>
                </a:solidFill>
                <a:latin typeface="Tahoma" panose="020B0604030504040204" pitchFamily="34" charset="0"/>
                <a:ea typeface="宋体" panose="02010600030101010101" pitchFamily="2" charset="-122"/>
              </a:rPr>
              <a:t>每个哲学家算法流程为</a:t>
            </a:r>
            <a:endParaRPr lang="zh-CN" altLang="en-US" sz="2400" dirty="0">
              <a:solidFill>
                <a:srgbClr val="0000FF"/>
              </a:solidFill>
              <a:latin typeface="Tahoma" panose="020B0604030504040204" pitchFamily="34" charset="0"/>
              <a:ea typeface="宋体" panose="02010600030101010101" pitchFamily="2" charset="-122"/>
            </a:endParaRPr>
          </a:p>
        </p:txBody>
      </p:sp>
      <p:sp>
        <p:nvSpPr>
          <p:cNvPr id="140295" name="Text Box 7"/>
          <p:cNvSpPr txBox="1"/>
          <p:nvPr/>
        </p:nvSpPr>
        <p:spPr>
          <a:xfrm>
            <a:off x="1223963" y="1233488"/>
            <a:ext cx="4427537" cy="2384425"/>
          </a:xfrm>
          <a:prstGeom prst="rect">
            <a:avLst/>
          </a:prstGeom>
          <a:solidFill>
            <a:schemeClr val="bg1"/>
          </a:solidFill>
          <a:ln w="28575" cap="flat" cmpd="sng">
            <a:solidFill>
              <a:srgbClr val="663300"/>
            </a:solidFill>
            <a:prstDash val="solid"/>
            <a:miter/>
            <a:headEnd type="none" w="med" len="med"/>
            <a:tailEnd type="none" w="med" len="med"/>
          </a:ln>
        </p:spPr>
        <p:txBody>
          <a:bodyPr lIns="54000" tIns="46800" rIns="54000" bIns="46800" anchor="t">
            <a:spAutoFit/>
          </a:bodyPr>
          <a:p>
            <a:pPr>
              <a:spcBef>
                <a:spcPct val="30000"/>
              </a:spcBef>
            </a:pPr>
            <a:r>
              <a:rPr lang="en-US" altLang="zh-CN" sz="2400" dirty="0">
                <a:solidFill>
                  <a:srgbClr val="0000FF"/>
                </a:solidFill>
                <a:latin typeface="Tahoma" panose="020B0604030504040204" pitchFamily="34" charset="0"/>
                <a:ea typeface="楷体_GB2312" pitchFamily="49" charset="-122"/>
              </a:rPr>
              <a:t>(1) </a:t>
            </a:r>
            <a:r>
              <a:rPr lang="zh-CN" altLang="en-US" sz="2400" dirty="0">
                <a:solidFill>
                  <a:srgbClr val="0000FF"/>
                </a:solidFill>
                <a:latin typeface="Tahoma" panose="020B0604030504040204" pitchFamily="34" charset="0"/>
                <a:ea typeface="楷体_GB2312" pitchFamily="49" charset="-122"/>
              </a:rPr>
              <a:t>拿起左、右筷子；</a:t>
            </a:r>
            <a:endParaRPr lang="zh-CN" altLang="en-US" sz="2400" dirty="0">
              <a:solidFill>
                <a:srgbClr val="0000FF"/>
              </a:solidFill>
              <a:latin typeface="Tahoma" panose="020B0604030504040204" pitchFamily="34" charset="0"/>
              <a:ea typeface="楷体_GB2312" pitchFamily="49" charset="-122"/>
            </a:endParaRPr>
          </a:p>
          <a:p>
            <a:pPr>
              <a:spcBef>
                <a:spcPct val="30000"/>
              </a:spcBef>
            </a:pPr>
            <a:r>
              <a:rPr lang="en-US" altLang="zh-CN" sz="2400" dirty="0">
                <a:solidFill>
                  <a:srgbClr val="0000FF"/>
                </a:solidFill>
                <a:latin typeface="Tahoma" panose="020B0604030504040204" pitchFamily="34" charset="0"/>
                <a:ea typeface="楷体_GB2312" pitchFamily="49" charset="-122"/>
              </a:rPr>
              <a:t>(2) </a:t>
            </a:r>
            <a:r>
              <a:rPr lang="zh-CN" altLang="en-US" sz="2400" dirty="0">
                <a:solidFill>
                  <a:srgbClr val="0000FF"/>
                </a:solidFill>
                <a:latin typeface="Tahoma" panose="020B0604030504040204" pitchFamily="34" charset="0"/>
                <a:ea typeface="楷体_GB2312" pitchFamily="49" charset="-122"/>
              </a:rPr>
              <a:t>吃面条；</a:t>
            </a:r>
            <a:endParaRPr lang="zh-CN" altLang="en-US" sz="2400" dirty="0">
              <a:solidFill>
                <a:srgbClr val="0000FF"/>
              </a:solidFill>
              <a:latin typeface="Tahoma" panose="020B0604030504040204" pitchFamily="34" charset="0"/>
              <a:ea typeface="楷体_GB2312" pitchFamily="49" charset="-122"/>
            </a:endParaRPr>
          </a:p>
          <a:p>
            <a:pPr>
              <a:spcBef>
                <a:spcPct val="30000"/>
              </a:spcBef>
            </a:pPr>
            <a:r>
              <a:rPr lang="en-US" altLang="zh-CN" sz="2400" dirty="0">
                <a:solidFill>
                  <a:srgbClr val="0000FF"/>
                </a:solidFill>
                <a:latin typeface="Tahoma" panose="020B0604030504040204" pitchFamily="34" charset="0"/>
                <a:ea typeface="楷体_GB2312" pitchFamily="49" charset="-122"/>
              </a:rPr>
              <a:t>(3) </a:t>
            </a:r>
            <a:r>
              <a:rPr lang="zh-CN" altLang="en-US" sz="2400" dirty="0">
                <a:solidFill>
                  <a:srgbClr val="0000FF"/>
                </a:solidFill>
                <a:latin typeface="Tahoma" panose="020B0604030504040204" pitchFamily="34" charset="0"/>
                <a:ea typeface="楷体_GB2312" pitchFamily="49" charset="-122"/>
              </a:rPr>
              <a:t>放下左、右筷子；</a:t>
            </a:r>
            <a:endParaRPr lang="zh-CN" altLang="en-US" sz="2400" dirty="0">
              <a:solidFill>
                <a:srgbClr val="0000FF"/>
              </a:solidFill>
              <a:latin typeface="Tahoma" panose="020B0604030504040204" pitchFamily="34" charset="0"/>
              <a:ea typeface="楷体_GB2312" pitchFamily="49" charset="-122"/>
            </a:endParaRPr>
          </a:p>
          <a:p>
            <a:pPr>
              <a:spcBef>
                <a:spcPct val="30000"/>
              </a:spcBef>
            </a:pPr>
            <a:r>
              <a:rPr lang="en-US" altLang="zh-CN" sz="2400" dirty="0">
                <a:solidFill>
                  <a:srgbClr val="0000FF"/>
                </a:solidFill>
                <a:latin typeface="Tahoma" panose="020B0604030504040204" pitchFamily="34" charset="0"/>
                <a:ea typeface="楷体_GB2312" pitchFamily="49" charset="-122"/>
              </a:rPr>
              <a:t>(4) </a:t>
            </a:r>
            <a:r>
              <a:rPr lang="zh-CN" altLang="en-US" sz="2400" dirty="0">
                <a:solidFill>
                  <a:srgbClr val="0000FF"/>
                </a:solidFill>
                <a:latin typeface="Tahoma" panose="020B0604030504040204" pitchFamily="34" charset="0"/>
                <a:ea typeface="楷体_GB2312" pitchFamily="49" charset="-122"/>
              </a:rPr>
              <a:t>思考问题；</a:t>
            </a:r>
            <a:endParaRPr lang="zh-CN" altLang="en-US" sz="2400" dirty="0">
              <a:solidFill>
                <a:srgbClr val="0000FF"/>
              </a:solidFill>
              <a:latin typeface="Tahoma" panose="020B0604030504040204" pitchFamily="34" charset="0"/>
              <a:ea typeface="楷体_GB2312" pitchFamily="49" charset="-122"/>
            </a:endParaRPr>
          </a:p>
          <a:p>
            <a:pPr>
              <a:spcBef>
                <a:spcPct val="30000"/>
              </a:spcBef>
            </a:pPr>
            <a:r>
              <a:rPr lang="en-US" altLang="zh-CN" sz="2400" dirty="0">
                <a:solidFill>
                  <a:srgbClr val="0000FF"/>
                </a:solidFill>
                <a:latin typeface="Tahoma" panose="020B0604030504040204" pitchFamily="34" charset="0"/>
                <a:ea typeface="楷体_GB2312" pitchFamily="49" charset="-122"/>
              </a:rPr>
              <a:t>(5) </a:t>
            </a:r>
            <a:r>
              <a:rPr lang="zh-CN" altLang="en-US" sz="2400" dirty="0">
                <a:solidFill>
                  <a:srgbClr val="0000FF"/>
                </a:solidFill>
                <a:latin typeface="Tahoma" panose="020B0604030504040204" pitchFamily="34" charset="0"/>
                <a:ea typeface="楷体_GB2312" pitchFamily="49" charset="-122"/>
              </a:rPr>
              <a:t>返回</a:t>
            </a:r>
            <a:r>
              <a:rPr lang="en-US" altLang="zh-CN" sz="2400" dirty="0">
                <a:solidFill>
                  <a:srgbClr val="0000FF"/>
                </a:solidFill>
                <a:latin typeface="Tahoma" panose="020B0604030504040204" pitchFamily="34" charset="0"/>
                <a:ea typeface="楷体_GB2312" pitchFamily="49" charset="-122"/>
              </a:rPr>
              <a:t>(1)</a:t>
            </a:r>
            <a:r>
              <a:rPr lang="zh-CN" altLang="en-US" sz="2400" dirty="0">
                <a:solidFill>
                  <a:srgbClr val="0000FF"/>
                </a:solidFill>
                <a:latin typeface="Tahoma" panose="020B0604030504040204" pitchFamily="34" charset="0"/>
                <a:ea typeface="楷体_GB2312" pitchFamily="49" charset="-122"/>
              </a:rPr>
              <a:t>。</a:t>
            </a:r>
            <a:endParaRPr lang="zh-CN" altLang="en-US" sz="2400" dirty="0">
              <a:solidFill>
                <a:srgbClr val="0000FF"/>
              </a:solidFill>
              <a:latin typeface="Tahoma" panose="020B0604030504040204" pitchFamily="34" charset="0"/>
              <a:ea typeface="楷体_GB2312" pitchFamily="49" charset="-122"/>
            </a:endParaRPr>
          </a:p>
        </p:txBody>
      </p:sp>
      <p:sp>
        <p:nvSpPr>
          <p:cNvPr id="140296" name="AutoShape 8"/>
          <p:cNvSpPr/>
          <p:nvPr/>
        </p:nvSpPr>
        <p:spPr>
          <a:xfrm>
            <a:off x="5691188" y="2071688"/>
            <a:ext cx="838200" cy="609600"/>
          </a:xfrm>
          <a:prstGeom prst="leftArrow">
            <a:avLst>
              <a:gd name="adj1" fmla="val 50000"/>
              <a:gd name="adj2" fmla="val 34375"/>
            </a:avLst>
          </a:prstGeom>
          <a:solidFill>
            <a:schemeClr val="accent1"/>
          </a:solidFill>
          <a:ln w="28575" cap="flat" cmpd="sng">
            <a:solidFill>
              <a:srgbClr val="663300"/>
            </a:solidFill>
            <a:prstDash val="solid"/>
            <a:miter/>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23913"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0291"/>
                                        </p:tgtEl>
                                        <p:attrNameLst>
                                          <p:attrName>style.visibility</p:attrName>
                                        </p:attrNameLst>
                                      </p:cBhvr>
                                      <p:to>
                                        <p:strVal val="visible"/>
                                      </p:to>
                                    </p:set>
                                    <p:animEffect transition="in" filter="dissolve">
                                      <p:cBhvr>
                                        <p:cTn id="7" dur="500"/>
                                        <p:tgtEl>
                                          <p:spTgt spid="14029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0292"/>
                                        </p:tgtEl>
                                        <p:attrNameLst>
                                          <p:attrName>style.visibility</p:attrName>
                                        </p:attrNameLst>
                                      </p:cBhvr>
                                      <p:to>
                                        <p:strVal val="visible"/>
                                      </p:to>
                                    </p:set>
                                    <p:animEffect transition="in" filter="wipe(up)">
                                      <p:cBhvr>
                                        <p:cTn id="11" dur="500"/>
                                        <p:tgtEl>
                                          <p:spTgt spid="140292"/>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140293"/>
                                        </p:tgtEl>
                                        <p:attrNameLst>
                                          <p:attrName>style.visibility</p:attrName>
                                        </p:attrNameLst>
                                      </p:cBhvr>
                                      <p:to>
                                        <p:strVal val="visible"/>
                                      </p:to>
                                    </p:set>
                                    <p:anim calcmode="lin" valueType="num">
                                      <p:cBhvr>
                                        <p:cTn id="15" dur="500" fill="hold"/>
                                        <p:tgtEl>
                                          <p:spTgt spid="140293"/>
                                        </p:tgtEl>
                                        <p:attrNameLst>
                                          <p:attrName>ppt_x</p:attrName>
                                        </p:attrNameLst>
                                      </p:cBhvr>
                                      <p:tavLst>
                                        <p:tav tm="0">
                                          <p:val>
                                            <p:strVal val="#ppt_x"/>
                                          </p:val>
                                        </p:tav>
                                        <p:tav tm="100000">
                                          <p:val>
                                            <p:strVal val="#ppt_x"/>
                                          </p:val>
                                        </p:tav>
                                      </p:tavLst>
                                    </p:anim>
                                    <p:anim calcmode="lin" valueType="num">
                                      <p:cBhvr>
                                        <p:cTn id="16" dur="500" fill="hold"/>
                                        <p:tgtEl>
                                          <p:spTgt spid="140293"/>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140294"/>
                                        </p:tgtEl>
                                        <p:attrNameLst>
                                          <p:attrName>style.visibility</p:attrName>
                                        </p:attrNameLst>
                                      </p:cBhvr>
                                      <p:to>
                                        <p:strVal val="visible"/>
                                      </p:to>
                                    </p:set>
                                    <p:anim calcmode="lin" valueType="num">
                                      <p:cBhvr>
                                        <p:cTn id="20" dur="500" fill="hold"/>
                                        <p:tgtEl>
                                          <p:spTgt spid="140294"/>
                                        </p:tgtEl>
                                        <p:attrNameLst>
                                          <p:attrName>ppt_x</p:attrName>
                                        </p:attrNameLst>
                                      </p:cBhvr>
                                      <p:tavLst>
                                        <p:tav tm="0">
                                          <p:val>
                                            <p:strVal val="0-#ppt_w/2"/>
                                          </p:val>
                                        </p:tav>
                                        <p:tav tm="100000">
                                          <p:val>
                                            <p:strVal val="#ppt_x"/>
                                          </p:val>
                                        </p:tav>
                                      </p:tavLst>
                                    </p:anim>
                                    <p:anim calcmode="lin" valueType="num">
                                      <p:cBhvr>
                                        <p:cTn id="21" dur="500" fill="hold"/>
                                        <p:tgtEl>
                                          <p:spTgt spid="14029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140296"/>
                                        </p:tgtEl>
                                        <p:attrNameLst>
                                          <p:attrName>style.visibility</p:attrName>
                                        </p:attrNameLst>
                                      </p:cBhvr>
                                      <p:to>
                                        <p:strVal val="visible"/>
                                      </p:to>
                                    </p:se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140295"/>
                                        </p:tgtEl>
                                        <p:attrNameLst>
                                          <p:attrName>style.visibility</p:attrName>
                                        </p:attrNameLst>
                                      </p:cBhvr>
                                      <p:to>
                                        <p:strVal val="visible"/>
                                      </p:to>
                                    </p:set>
                                    <p:animEffect transition="in" filter="wipe(up)">
                                      <p:cBhvr>
                                        <p:cTn id="28" dur="500"/>
                                        <p:tgtEl>
                                          <p:spTgt spid="14029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0291">
                                            <p:txEl>
                                              <p:charRg st="0" end="7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0292">
                                            <p:txEl>
                                              <p:charRg st="0" end="2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0292">
                                            <p:txEl>
                                              <p:charRg st="25" end="6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0292">
                                            <p:txEl>
                                              <p:charRg st="66" end="10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0292">
                                            <p:txEl>
                                              <p:charRg st="108" end="1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p:bldP spid="140292" grpId="0"/>
      <p:bldP spid="140293" grpId="0" bldLvl="0" animBg="1"/>
      <p:bldP spid="140294" grpId="0" bldLvl="0" animBg="1"/>
      <p:bldP spid="140295" grpId="0" bldLvl="0" animBg="1"/>
      <p:bldP spid="140296"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41314" name="Text Box 2"/>
          <p:cNvSpPr txBox="1"/>
          <p:nvPr/>
        </p:nvSpPr>
        <p:spPr>
          <a:xfrm>
            <a:off x="473075" y="307975"/>
            <a:ext cx="6657975" cy="519113"/>
          </a:xfrm>
          <a:prstGeom prst="rect">
            <a:avLst/>
          </a:prstGeom>
          <a:noFill/>
          <a:ln w="28575">
            <a:noFill/>
          </a:ln>
        </p:spPr>
        <p:txBody>
          <a:bodyPr lIns="54000" tIns="46800" rIns="54000" bIns="46800" anchor="t">
            <a:spAutoFit/>
          </a:bodyPr>
          <a:p>
            <a:pPr>
              <a:spcBef>
                <a:spcPct val="50000"/>
              </a:spcBef>
            </a:pPr>
            <a:r>
              <a:rPr lang="zh-CN" altLang="en-US" dirty="0">
                <a:solidFill>
                  <a:srgbClr val="000066"/>
                </a:solidFill>
                <a:latin typeface="Times New Roman" panose="02020603050405020304" pitchFamily="18" charset="0"/>
                <a:ea typeface="黑体" panose="02010609060101010101" pitchFamily="49" charset="-122"/>
              </a:rPr>
              <a:t>哲学家</a:t>
            </a:r>
            <a:r>
              <a:rPr lang="en-US" altLang="zh-CN" dirty="0">
                <a:solidFill>
                  <a:srgbClr val="000066"/>
                </a:solidFill>
                <a:latin typeface="Times New Roman" panose="02020603050405020304" pitchFamily="18" charset="0"/>
                <a:ea typeface="黑体" panose="02010609060101010101" pitchFamily="49" charset="-122"/>
              </a:rPr>
              <a:t>P</a:t>
            </a:r>
            <a:r>
              <a:rPr lang="en-US" altLang="zh-CN" baseline="-25000" dirty="0">
                <a:solidFill>
                  <a:srgbClr val="000066"/>
                </a:solidFill>
                <a:latin typeface="Times New Roman" panose="02020603050405020304" pitchFamily="18" charset="0"/>
                <a:ea typeface="黑体" panose="02010609060101010101" pitchFamily="49" charset="-122"/>
              </a:rPr>
              <a:t>i</a:t>
            </a:r>
            <a:r>
              <a:rPr lang="en-US" altLang="zh-CN" dirty="0">
                <a:solidFill>
                  <a:srgbClr val="000066"/>
                </a:solidFill>
                <a:latin typeface="Times New Roman" panose="02020603050405020304" pitchFamily="18" charset="0"/>
                <a:ea typeface="黑体" panose="02010609060101010101" pitchFamily="49" charset="-122"/>
              </a:rPr>
              <a:t>(i=0,1,2,3,4)</a:t>
            </a:r>
            <a:r>
              <a:rPr lang="zh-CN" altLang="en-US" dirty="0">
                <a:solidFill>
                  <a:srgbClr val="000066"/>
                </a:solidFill>
                <a:latin typeface="Times New Roman" panose="02020603050405020304" pitchFamily="18" charset="0"/>
                <a:ea typeface="黑体" panose="02010609060101010101" pitchFamily="49" charset="-122"/>
              </a:rPr>
              <a:t>的活动可描述如下： </a:t>
            </a:r>
            <a:endParaRPr lang="zh-CN" altLang="en-US" dirty="0">
              <a:solidFill>
                <a:srgbClr val="000066"/>
              </a:solidFill>
              <a:latin typeface="Times New Roman" panose="02020603050405020304" pitchFamily="18" charset="0"/>
              <a:ea typeface="黑体" panose="02010609060101010101" pitchFamily="49" charset="-122"/>
            </a:endParaRPr>
          </a:p>
        </p:txBody>
      </p:sp>
      <p:sp>
        <p:nvSpPr>
          <p:cNvPr id="141315" name="Text Box 3"/>
          <p:cNvSpPr txBox="1"/>
          <p:nvPr/>
        </p:nvSpPr>
        <p:spPr>
          <a:xfrm>
            <a:off x="457200" y="922338"/>
            <a:ext cx="8382000" cy="5216525"/>
          </a:xfrm>
          <a:prstGeom prst="rect">
            <a:avLst/>
          </a:prstGeom>
          <a:noFill/>
          <a:ln w="28575">
            <a:noFill/>
          </a:ln>
        </p:spPr>
        <p:txBody>
          <a:bodyPr lIns="54000" tIns="46800" rIns="54000" bIns="46800" anchor="t">
            <a:spAutoFit/>
          </a:bodyPr>
          <a:p>
            <a:pPr algn="just"/>
            <a:r>
              <a:rPr lang="en-US" altLang="zh-CN" dirty="0">
                <a:solidFill>
                  <a:srgbClr val="000066"/>
                </a:solidFill>
                <a:latin typeface="Times New Roman" panose="02020603050405020304" pitchFamily="18" charset="0"/>
                <a:ea typeface="宋体" panose="02010600030101010101" pitchFamily="2" charset="-122"/>
              </a:rPr>
              <a:t>parbegin</a:t>
            </a:r>
            <a:endParaRPr lang="en-US" altLang="zh-CN" dirty="0">
              <a:solidFill>
                <a:srgbClr val="000066"/>
              </a:solidFill>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process  P</a:t>
            </a:r>
            <a:r>
              <a:rPr lang="en-US" altLang="zh-CN" baseline="-30000" dirty="0">
                <a:latin typeface="Times New Roman" panose="02020603050405020304" pitchFamily="18" charset="0"/>
                <a:ea typeface="宋体" panose="02010600030101010101" pitchFamily="2" charset="-122"/>
              </a:rPr>
              <a:t>i	</a:t>
            </a:r>
            <a:r>
              <a:rPr lang="en-US" altLang="zh-CN" dirty="0">
                <a:latin typeface="Times New Roman" panose="02020603050405020304" pitchFamily="18" charset="0"/>
                <a:ea typeface="宋体" panose="02010600030101010101" pitchFamily="2" charset="-122"/>
              </a:rPr>
              <a:t>(i = 0</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	       </a:t>
            </a:r>
            <a:r>
              <a:rPr lang="en-US" altLang="zh-CN"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宋体" panose="02010600030101010101" pitchFamily="2" charset="-122"/>
              </a:rPr>
              <a:t>前</a:t>
            </a:r>
            <a:r>
              <a:rPr lang="en-US" altLang="zh-CN" dirty="0">
                <a:solidFill>
                  <a:srgbClr val="0000FF"/>
                </a:solidFill>
                <a:latin typeface="Times New Roman" panose="02020603050405020304" pitchFamily="18" charset="0"/>
                <a:ea typeface="宋体" panose="02010600030101010101" pitchFamily="2" charset="-122"/>
              </a:rPr>
              <a:t>4</a:t>
            </a:r>
            <a:r>
              <a:rPr lang="zh-CN" altLang="en-US" dirty="0">
                <a:solidFill>
                  <a:srgbClr val="0000FF"/>
                </a:solidFill>
                <a:latin typeface="Times New Roman" panose="02020603050405020304" pitchFamily="18" charset="0"/>
                <a:ea typeface="宋体" panose="02010600030101010101" pitchFamily="2" charset="-122"/>
              </a:rPr>
              <a:t>个哲学家</a:t>
            </a:r>
            <a:endParaRPr lang="zh-CN" altLang="en-US" dirty="0">
              <a:solidFill>
                <a:srgbClr val="0000FF"/>
              </a:solidFill>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    while (true) </a:t>
            </a:r>
            <a:endParaRPr lang="en-US" altLang="zh-CN" dirty="0">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    {  </a:t>
            </a:r>
            <a:r>
              <a:rPr lang="en-US" altLang="zh-CN" dirty="0">
                <a:solidFill>
                  <a:srgbClr val="0033CC"/>
                </a:solidFill>
                <a:latin typeface="Times New Roman" panose="02020603050405020304" pitchFamily="18" charset="0"/>
                <a:ea typeface="宋体" panose="02010600030101010101" pitchFamily="2" charset="-122"/>
              </a:rPr>
              <a:t>wait (chopstick[i])</a:t>
            </a:r>
            <a:r>
              <a:rPr lang="zh-CN" altLang="en-US" dirty="0">
                <a:solidFill>
                  <a:srgbClr val="0033CC"/>
                </a:solidFill>
                <a:latin typeface="Times New Roman" panose="02020603050405020304" pitchFamily="18" charset="0"/>
                <a:ea typeface="宋体" panose="02010600030101010101" pitchFamily="2" charset="-122"/>
              </a:rPr>
              <a:t>；                </a:t>
            </a:r>
            <a:r>
              <a:rPr lang="en-US" altLang="zh-CN" dirty="0">
                <a:solidFill>
                  <a:srgbClr val="0033CC"/>
                </a:solidFill>
                <a:latin typeface="Times New Roman" panose="02020603050405020304" pitchFamily="18" charset="0"/>
                <a:ea typeface="宋体" panose="02010600030101010101" pitchFamily="2" charset="-122"/>
              </a:rPr>
              <a:t>//</a:t>
            </a:r>
            <a:r>
              <a:rPr lang="zh-CN" altLang="en-US" dirty="0">
                <a:solidFill>
                  <a:srgbClr val="0033CC"/>
                </a:solidFill>
                <a:latin typeface="Times New Roman" panose="02020603050405020304" pitchFamily="18" charset="0"/>
                <a:ea typeface="宋体" panose="02010600030101010101" pitchFamily="2" charset="-122"/>
              </a:rPr>
              <a:t>拿起左边筷子</a:t>
            </a:r>
            <a:endParaRPr lang="zh-CN" altLang="en-US" dirty="0">
              <a:solidFill>
                <a:srgbClr val="0033CC"/>
              </a:solidFill>
              <a:latin typeface="Times New Roman" panose="02020603050405020304" pitchFamily="18" charset="0"/>
              <a:ea typeface="宋体" panose="02010600030101010101" pitchFamily="2" charset="-122"/>
            </a:endParaRPr>
          </a:p>
          <a:p>
            <a:pPr algn="just"/>
            <a:r>
              <a:rPr lang="zh-CN" altLang="en-US" dirty="0">
                <a:solidFill>
                  <a:srgbClr val="0033CC"/>
                </a:solidFill>
                <a:latin typeface="Times New Roman" panose="02020603050405020304" pitchFamily="18" charset="0"/>
                <a:ea typeface="宋体" panose="02010600030101010101" pitchFamily="2" charset="-122"/>
              </a:rPr>
              <a:t>        </a:t>
            </a:r>
            <a:r>
              <a:rPr lang="en-US" altLang="zh-CN" dirty="0">
                <a:solidFill>
                  <a:srgbClr val="0033CC"/>
                </a:solidFill>
                <a:latin typeface="Times New Roman" panose="02020603050405020304" pitchFamily="18" charset="0"/>
                <a:ea typeface="宋体" panose="02010600030101010101" pitchFamily="2" charset="-122"/>
              </a:rPr>
              <a:t>wait (chopstick[i + 1])</a:t>
            </a:r>
            <a:r>
              <a:rPr lang="zh-CN" altLang="en-US" dirty="0">
                <a:solidFill>
                  <a:srgbClr val="0033CC"/>
                </a:solidFill>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 	       </a:t>
            </a:r>
            <a:r>
              <a:rPr lang="en-US" altLang="zh-CN" dirty="0">
                <a:solidFill>
                  <a:srgbClr val="0000CC"/>
                </a:solidFill>
                <a:latin typeface="Times New Roman" panose="02020603050405020304" pitchFamily="18" charset="0"/>
                <a:ea typeface="宋体" panose="02010600030101010101" pitchFamily="2" charset="-122"/>
              </a:rPr>
              <a:t>//</a:t>
            </a:r>
            <a:r>
              <a:rPr lang="zh-CN" altLang="en-US" dirty="0">
                <a:solidFill>
                  <a:srgbClr val="0000CC"/>
                </a:solidFill>
                <a:latin typeface="Times New Roman" panose="02020603050405020304" pitchFamily="18" charset="0"/>
                <a:ea typeface="宋体" panose="02010600030101010101" pitchFamily="2" charset="-122"/>
              </a:rPr>
              <a:t>拿起右边筷子</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eating </a:t>
            </a:r>
            <a:r>
              <a:rPr lang="zh-CN" altLang="en-US" dirty="0">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宋体" panose="02010600030101010101" pitchFamily="2" charset="-122"/>
              </a:rPr>
              <a:t>吃面条</a:t>
            </a:r>
            <a:endParaRPr lang="zh-CN" altLang="en-US" dirty="0">
              <a:solidFill>
                <a:srgbClr val="0000FF"/>
              </a:solidFill>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signal (chopstick[i])</a:t>
            </a:r>
            <a:r>
              <a:rPr lang="zh-CN" altLang="en-US" dirty="0">
                <a:solidFill>
                  <a:srgbClr val="FF0000"/>
                </a:solidFill>
                <a:latin typeface="Times New Roman" panose="02020603050405020304" pitchFamily="18" charset="0"/>
                <a:ea typeface="宋体" panose="02010600030101010101" pitchFamily="2" charset="-122"/>
              </a:rPr>
              <a:t>；</a:t>
            </a:r>
            <a:r>
              <a:rPr lang="zh-CN" altLang="en-US" dirty="0">
                <a:solidFill>
                  <a:srgbClr val="0033CC"/>
                </a:solidFill>
                <a:latin typeface="Times New Roman" panose="02020603050405020304" pitchFamily="18" charset="0"/>
                <a:ea typeface="宋体" panose="02010600030101010101" pitchFamily="2" charset="-122"/>
              </a:rPr>
              <a:t>             </a:t>
            </a:r>
            <a:r>
              <a:rPr lang="en-US" altLang="zh-CN" dirty="0">
                <a:solidFill>
                  <a:srgbClr val="0033CC"/>
                </a:solidFill>
                <a:latin typeface="Times New Roman" panose="02020603050405020304" pitchFamily="18" charset="0"/>
                <a:ea typeface="宋体" panose="02010600030101010101" pitchFamily="2" charset="-122"/>
              </a:rPr>
              <a:t>//</a:t>
            </a:r>
            <a:r>
              <a:rPr lang="zh-CN" altLang="en-US" dirty="0">
                <a:solidFill>
                  <a:srgbClr val="0033CC"/>
                </a:solidFill>
                <a:latin typeface="Times New Roman" panose="02020603050405020304" pitchFamily="18" charset="0"/>
                <a:ea typeface="宋体" panose="02010600030101010101" pitchFamily="2" charset="-122"/>
              </a:rPr>
              <a:t>放下左边筷子</a:t>
            </a:r>
            <a:endParaRPr lang="zh-CN" altLang="en-US" dirty="0">
              <a:solidFill>
                <a:srgbClr val="0033CC"/>
              </a:solidFill>
              <a:latin typeface="Times New Roman" panose="02020603050405020304" pitchFamily="18" charset="0"/>
              <a:ea typeface="宋体" panose="02010600030101010101" pitchFamily="2" charset="-122"/>
            </a:endParaRPr>
          </a:p>
          <a:p>
            <a:pPr algn="just"/>
            <a:r>
              <a:rPr lang="zh-CN" altLang="en-US" dirty="0">
                <a:solidFill>
                  <a:srgbClr val="0033CC"/>
                </a:solidFill>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signal (chopstick[i+1])</a:t>
            </a:r>
            <a:r>
              <a:rPr lang="zh-CN" altLang="en-US" dirty="0">
                <a:solidFill>
                  <a:srgbClr val="FF0000"/>
                </a:solidFill>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         </a:t>
            </a:r>
            <a:r>
              <a:rPr lang="en-US" altLang="zh-CN" dirty="0">
                <a:solidFill>
                  <a:srgbClr val="0000CC"/>
                </a:solidFill>
                <a:latin typeface="Times New Roman" panose="02020603050405020304" pitchFamily="18" charset="0"/>
                <a:ea typeface="宋体" panose="02010600030101010101" pitchFamily="2" charset="-122"/>
              </a:rPr>
              <a:t>//</a:t>
            </a:r>
            <a:r>
              <a:rPr lang="zh-CN" altLang="en-US" dirty="0">
                <a:solidFill>
                  <a:srgbClr val="0000CC"/>
                </a:solidFill>
                <a:latin typeface="Times New Roman" panose="02020603050405020304" pitchFamily="18" charset="0"/>
                <a:ea typeface="宋体" panose="02010600030101010101" pitchFamily="2" charset="-122"/>
              </a:rPr>
              <a:t>放下右边筷子</a:t>
            </a:r>
            <a:endParaRPr lang="zh-CN" altLang="en-US" dirty="0">
              <a:solidFill>
                <a:srgbClr val="0000CC"/>
              </a:solidFill>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thinking </a:t>
            </a:r>
            <a:r>
              <a:rPr lang="zh-CN" altLang="en-US" dirty="0">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宋体" panose="02010600030101010101" pitchFamily="2" charset="-122"/>
              </a:rPr>
              <a:t>思考</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a:t>
            </a:r>
            <a:r>
              <a:rPr lang="en-US" altLang="zh-CN" dirty="0">
                <a:solidFill>
                  <a:schemeClr val="tx2"/>
                </a:solidFill>
                <a:latin typeface="Times New Roman" panose="02020603050405020304" pitchFamily="18" charset="0"/>
                <a:ea typeface="宋体" panose="02010600030101010101" pitchFamily="2" charset="-122"/>
              </a:rPr>
              <a:t> </a:t>
            </a:r>
            <a:endParaRPr lang="en-US" altLang="zh-CN" dirty="0">
              <a:solidFill>
                <a:schemeClr val="tx2"/>
              </a:solidFill>
              <a:latin typeface="Times New Roman" panose="02020603050405020304" pitchFamily="18" charset="0"/>
              <a:ea typeface="宋体" panose="02010600030101010101" pitchFamily="2" charset="-122"/>
            </a:endParaRPr>
          </a:p>
        </p:txBody>
      </p:sp>
      <p:sp>
        <p:nvSpPr>
          <p:cNvPr id="124932"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barn(outVertical)">
                                      <p:cBhvr>
                                        <p:cTn id="7" dur="500"/>
                                        <p:tgtEl>
                                          <p:spTgt spid="1413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1315"/>
                                        </p:tgtEl>
                                        <p:attrNameLst>
                                          <p:attrName>style.visibility</p:attrName>
                                        </p:attrNameLst>
                                      </p:cBhvr>
                                      <p:to>
                                        <p:strVal val="visible"/>
                                      </p:to>
                                    </p:set>
                                    <p:animEffect transition="in" filter="wipe(up)">
                                      <p:cBhvr>
                                        <p:cTn id="11" dur="500"/>
                                        <p:tgtEl>
                                          <p:spTgt spid="1413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1315">
                                            <p:txEl>
                                              <p:charRg st="71" end="12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1315">
                                            <p:txEl>
                                              <p:charRg st="123" end="17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1315">
                                            <p:txEl>
                                              <p:charRg st="231" end="28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1315">
                                            <p:txEl>
                                              <p:charRg st="283" end="3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p:bldP spid="14131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840708" name="AutoShape 4"/>
          <p:cNvSpPr/>
          <p:nvPr/>
        </p:nvSpPr>
        <p:spPr>
          <a:xfrm>
            <a:off x="4419600" y="5029200"/>
            <a:ext cx="3581400" cy="1371600"/>
          </a:xfrm>
          <a:prstGeom prst="wedgeRectCallout">
            <a:avLst>
              <a:gd name="adj1" fmla="val -71454"/>
              <a:gd name="adj2" fmla="val -38542"/>
            </a:avLst>
          </a:prstGeom>
          <a:solidFill>
            <a:schemeClr val="accent1"/>
          </a:solidFill>
          <a:ln w="28575" cap="flat" cmpd="sng">
            <a:solidFill>
              <a:srgbClr val="663300"/>
            </a:solidFill>
            <a:prstDash val="solid"/>
            <a:miter/>
            <a:headEnd type="none" w="med" len="med"/>
            <a:tailEnd type="none" w="med" len="med"/>
          </a:ln>
        </p:spPr>
        <p:txBody>
          <a:bodyPr lIns="54000" tIns="46800" rIns="54000" bIns="46800" anchor="t"/>
          <a:p>
            <a:pPr>
              <a:spcBef>
                <a:spcPct val="50000"/>
              </a:spcBef>
            </a:pPr>
            <a:r>
              <a:rPr lang="zh-CN" altLang="en-US" sz="2400" dirty="0">
                <a:latin typeface="宋体" panose="02010600030101010101" pitchFamily="2" charset="-122"/>
                <a:ea typeface="宋体" panose="02010600030101010101" pitchFamily="2" charset="-122"/>
              </a:rPr>
              <a:t>此算法虽然能保证相邻哲学家对筷子的访问互斥，但可能引起？。</a:t>
            </a:r>
            <a:r>
              <a:rPr lang="en-US" altLang="zh-CN" sz="2400" dirty="0">
                <a:latin typeface="宋体" panose="02010600030101010101" pitchFamily="2" charset="-122"/>
                <a:ea typeface="宋体" panose="02010600030101010101" pitchFamily="2" charset="-122"/>
              </a:rPr>
              <a:t>(Why?)</a:t>
            </a:r>
            <a:r>
              <a:rPr lang="en-US" altLang="zh-CN" sz="2400" dirty="0">
                <a:latin typeface="Tahoma" panose="020B0604030504040204" pitchFamily="34" charset="0"/>
                <a:ea typeface="宋体" panose="02010600030101010101" pitchFamily="2" charset="-122"/>
              </a:rPr>
              <a:t> </a:t>
            </a:r>
            <a:endParaRPr lang="en-US" altLang="zh-CN" sz="2400" dirty="0">
              <a:latin typeface="Tahoma" panose="020B0604030504040204" pitchFamily="34" charset="0"/>
              <a:ea typeface="宋体" panose="02010600030101010101" pitchFamily="2" charset="-122"/>
            </a:endParaRPr>
          </a:p>
        </p:txBody>
      </p:sp>
      <p:sp>
        <p:nvSpPr>
          <p:cNvPr id="125955" name="Text Box 5"/>
          <p:cNvSpPr txBox="1"/>
          <p:nvPr/>
        </p:nvSpPr>
        <p:spPr>
          <a:xfrm>
            <a:off x="323850" y="549275"/>
            <a:ext cx="8388350" cy="5216525"/>
          </a:xfrm>
          <a:prstGeom prst="rect">
            <a:avLst/>
          </a:prstGeom>
          <a:noFill/>
          <a:ln w="19050">
            <a:noFill/>
          </a:ln>
        </p:spPr>
        <p:txBody>
          <a:bodyPr anchor="t">
            <a:spAutoFit/>
          </a:bodyPr>
          <a:p>
            <a:pPr algn="just"/>
            <a:r>
              <a:rPr lang="en-US" altLang="zh-CN" dirty="0">
                <a:latin typeface="Times New Roman" panose="02020603050405020304" pitchFamily="18" charset="0"/>
                <a:ea typeface="宋体" panose="02010600030101010101" pitchFamily="2" charset="-122"/>
              </a:rPr>
              <a:t>process  P</a:t>
            </a:r>
            <a:r>
              <a:rPr lang="en-US" altLang="zh-CN" baseline="-30000" dirty="0">
                <a:latin typeface="Times New Roman" panose="02020603050405020304" pitchFamily="18" charset="0"/>
                <a:ea typeface="宋体" panose="02010600030101010101" pitchFamily="2" charset="-122"/>
              </a:rPr>
              <a:t>4	</a:t>
            </a:r>
            <a:r>
              <a:rPr lang="en-US" altLang="zh-CN" dirty="0">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宋体" panose="02010600030101010101" pitchFamily="2" charset="-122"/>
              </a:rPr>
              <a:t>第</a:t>
            </a:r>
            <a:r>
              <a:rPr lang="en-US" altLang="zh-CN" dirty="0">
                <a:solidFill>
                  <a:srgbClr val="0000FF"/>
                </a:solidFill>
                <a:latin typeface="Times New Roman" panose="02020603050405020304" pitchFamily="18" charset="0"/>
                <a:ea typeface="宋体" panose="02010600030101010101" pitchFamily="2" charset="-122"/>
              </a:rPr>
              <a:t>5</a:t>
            </a:r>
            <a:r>
              <a:rPr lang="zh-CN" altLang="en-US" dirty="0">
                <a:solidFill>
                  <a:srgbClr val="0000FF"/>
                </a:solidFill>
                <a:latin typeface="Times New Roman" panose="02020603050405020304" pitchFamily="18" charset="0"/>
                <a:ea typeface="宋体" panose="02010600030101010101" pitchFamily="2" charset="-122"/>
              </a:rPr>
              <a:t>个哲学家</a:t>
            </a:r>
            <a:endParaRPr lang="zh-CN" altLang="en-US" dirty="0">
              <a:solidFill>
                <a:srgbClr val="0000FF"/>
              </a:solidFill>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    while (true) </a:t>
            </a:r>
            <a:endParaRPr lang="en-US" altLang="zh-CN" dirty="0">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    {  </a:t>
            </a:r>
            <a:r>
              <a:rPr lang="en-US" altLang="zh-CN" dirty="0">
                <a:solidFill>
                  <a:srgbClr val="0033CC"/>
                </a:solidFill>
                <a:latin typeface="Times New Roman" panose="02020603050405020304" pitchFamily="18" charset="0"/>
                <a:ea typeface="宋体" panose="02010600030101010101" pitchFamily="2" charset="-122"/>
              </a:rPr>
              <a:t>wait (chopstick[4])</a:t>
            </a:r>
            <a:r>
              <a:rPr lang="zh-CN" altLang="en-US" dirty="0">
                <a:latin typeface="Times New Roman" panose="02020603050405020304" pitchFamily="18" charset="0"/>
                <a:ea typeface="宋体" panose="02010600030101010101" pitchFamily="2" charset="-122"/>
              </a:rPr>
              <a:t>；                </a:t>
            </a:r>
            <a:r>
              <a:rPr lang="en-US" altLang="zh-CN" dirty="0">
                <a:solidFill>
                  <a:srgbClr val="0000CC"/>
                </a:solidFill>
                <a:latin typeface="Times New Roman" panose="02020603050405020304" pitchFamily="18" charset="0"/>
                <a:ea typeface="宋体" panose="02010600030101010101" pitchFamily="2" charset="-122"/>
              </a:rPr>
              <a:t>//</a:t>
            </a:r>
            <a:r>
              <a:rPr lang="zh-CN" altLang="en-US" dirty="0">
                <a:solidFill>
                  <a:srgbClr val="0000CC"/>
                </a:solidFill>
                <a:latin typeface="Times New Roman" panose="02020603050405020304" pitchFamily="18" charset="0"/>
                <a:ea typeface="宋体" panose="02010600030101010101" pitchFamily="2" charset="-122"/>
              </a:rPr>
              <a:t>拿起左边筷子</a:t>
            </a:r>
            <a:endParaRPr lang="zh-CN" altLang="en-US" dirty="0">
              <a:solidFill>
                <a:srgbClr val="0000CC"/>
              </a:solidFill>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en-US" altLang="zh-CN" dirty="0">
                <a:solidFill>
                  <a:srgbClr val="0033CC"/>
                </a:solidFill>
                <a:latin typeface="Times New Roman" panose="02020603050405020304" pitchFamily="18" charset="0"/>
                <a:ea typeface="宋体" panose="02010600030101010101" pitchFamily="2" charset="-122"/>
              </a:rPr>
              <a:t>wait (chopstick[0])</a:t>
            </a:r>
            <a:r>
              <a:rPr lang="zh-CN" altLang="en-US" dirty="0">
                <a:latin typeface="Times New Roman" panose="02020603050405020304" pitchFamily="18" charset="0"/>
                <a:ea typeface="宋体" panose="02010600030101010101" pitchFamily="2" charset="-122"/>
              </a:rPr>
              <a:t>； 	        </a:t>
            </a:r>
            <a:r>
              <a:rPr lang="en-US" altLang="zh-CN" dirty="0">
                <a:solidFill>
                  <a:srgbClr val="0000CC"/>
                </a:solidFill>
                <a:latin typeface="Times New Roman" panose="02020603050405020304" pitchFamily="18" charset="0"/>
                <a:ea typeface="宋体" panose="02010600030101010101" pitchFamily="2" charset="-122"/>
              </a:rPr>
              <a:t>//</a:t>
            </a:r>
            <a:r>
              <a:rPr lang="zh-CN" altLang="en-US" dirty="0">
                <a:solidFill>
                  <a:srgbClr val="0000CC"/>
                </a:solidFill>
                <a:latin typeface="Times New Roman" panose="02020603050405020304" pitchFamily="18" charset="0"/>
                <a:ea typeface="宋体" panose="02010600030101010101" pitchFamily="2" charset="-122"/>
              </a:rPr>
              <a:t>拿起右边筷子</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eating </a:t>
            </a:r>
            <a:r>
              <a:rPr lang="zh-CN" altLang="en-US" dirty="0">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宋体" panose="02010600030101010101" pitchFamily="2" charset="-122"/>
              </a:rPr>
              <a:t>吃面条</a:t>
            </a:r>
            <a:endParaRPr lang="zh-CN" altLang="en-US" dirty="0">
              <a:solidFill>
                <a:srgbClr val="0000FF"/>
              </a:solidFill>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signal (chopstick[4])</a:t>
            </a:r>
            <a:r>
              <a:rPr lang="zh-CN" altLang="en-US" dirty="0">
                <a:latin typeface="Times New Roman" panose="02020603050405020304" pitchFamily="18" charset="0"/>
                <a:ea typeface="宋体" panose="02010600030101010101" pitchFamily="2" charset="-122"/>
              </a:rPr>
              <a:t>；             </a:t>
            </a:r>
            <a:r>
              <a:rPr lang="en-US" altLang="zh-CN" dirty="0">
                <a:solidFill>
                  <a:srgbClr val="0000CC"/>
                </a:solidFill>
                <a:latin typeface="Times New Roman" panose="02020603050405020304" pitchFamily="18" charset="0"/>
                <a:ea typeface="宋体" panose="02010600030101010101" pitchFamily="2" charset="-122"/>
              </a:rPr>
              <a:t>//</a:t>
            </a:r>
            <a:r>
              <a:rPr lang="zh-CN" altLang="en-US" dirty="0">
                <a:solidFill>
                  <a:srgbClr val="0000CC"/>
                </a:solidFill>
                <a:latin typeface="Times New Roman" panose="02020603050405020304" pitchFamily="18" charset="0"/>
                <a:ea typeface="宋体" panose="02010600030101010101" pitchFamily="2" charset="-122"/>
              </a:rPr>
              <a:t>放下左边筷子</a:t>
            </a:r>
            <a:endParaRPr lang="zh-CN" altLang="en-US" dirty="0">
              <a:solidFill>
                <a:srgbClr val="0000CC"/>
              </a:solidFill>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signal (chopstick[0])</a:t>
            </a:r>
            <a:r>
              <a:rPr lang="zh-CN" altLang="en-US" dirty="0">
                <a:latin typeface="Times New Roman" panose="02020603050405020304" pitchFamily="18" charset="0"/>
                <a:ea typeface="宋体" panose="02010600030101010101" pitchFamily="2" charset="-122"/>
              </a:rPr>
              <a:t>；             </a:t>
            </a:r>
            <a:r>
              <a:rPr lang="en-US" altLang="zh-CN" dirty="0">
                <a:solidFill>
                  <a:srgbClr val="0000CC"/>
                </a:solidFill>
                <a:latin typeface="Times New Roman" panose="02020603050405020304" pitchFamily="18" charset="0"/>
                <a:ea typeface="宋体" panose="02010600030101010101" pitchFamily="2" charset="-122"/>
              </a:rPr>
              <a:t>//</a:t>
            </a:r>
            <a:r>
              <a:rPr lang="zh-CN" altLang="en-US" dirty="0">
                <a:solidFill>
                  <a:srgbClr val="0000CC"/>
                </a:solidFill>
                <a:latin typeface="Times New Roman" panose="02020603050405020304" pitchFamily="18" charset="0"/>
                <a:ea typeface="宋体" panose="02010600030101010101" pitchFamily="2" charset="-122"/>
              </a:rPr>
              <a:t>放下右边筷子</a:t>
            </a:r>
            <a:endParaRPr lang="zh-CN" altLang="en-US" dirty="0">
              <a:solidFill>
                <a:srgbClr val="0000CC"/>
              </a:solidFill>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thinking </a:t>
            </a:r>
            <a:r>
              <a:rPr lang="zh-CN" altLang="en-US" dirty="0">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宋体" panose="02010600030101010101" pitchFamily="2" charset="-122"/>
              </a:rPr>
              <a:t>思考</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a:t>
            </a:r>
            <a:r>
              <a:rPr lang="en-US" altLang="zh-CN" dirty="0">
                <a:solidFill>
                  <a:schemeClr val="tx2"/>
                </a:solidFill>
                <a:latin typeface="Times New Roman" panose="02020603050405020304" pitchFamily="18" charset="0"/>
                <a:ea typeface="宋体" panose="02010600030101010101" pitchFamily="2" charset="-122"/>
              </a:rPr>
              <a:t> </a:t>
            </a:r>
            <a:endParaRPr lang="en-US" altLang="zh-CN" dirty="0">
              <a:solidFill>
                <a:srgbClr val="000066"/>
              </a:solidFill>
              <a:latin typeface="Times New Roman" panose="02020603050405020304" pitchFamily="18" charset="0"/>
              <a:ea typeface="楷体_GB2312" pitchFamily="49" charset="-122"/>
            </a:endParaRPr>
          </a:p>
          <a:p>
            <a:r>
              <a:rPr lang="en-US" altLang="zh-CN" dirty="0">
                <a:solidFill>
                  <a:srgbClr val="000066"/>
                </a:solidFill>
                <a:latin typeface="Times New Roman" panose="02020603050405020304" pitchFamily="18" charset="0"/>
                <a:ea typeface="楷体_GB2312" pitchFamily="49" charset="-122"/>
              </a:rPr>
              <a:t>parend</a:t>
            </a:r>
            <a:endParaRPr lang="en-US" altLang="zh-CN" dirty="0">
              <a:solidFill>
                <a:srgbClr val="000066"/>
              </a:solidFill>
              <a:latin typeface="Times New Roman" panose="02020603050405020304" pitchFamily="18" charset="0"/>
              <a:ea typeface="楷体_GB2312" pitchFamily="49" charset="-122"/>
            </a:endParaRPr>
          </a:p>
        </p:txBody>
      </p:sp>
      <p:sp>
        <p:nvSpPr>
          <p:cNvPr id="125956"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40708"/>
                                        </p:tgtEl>
                                        <p:attrNameLst>
                                          <p:attrName>style.visibility</p:attrName>
                                        </p:attrNameLst>
                                      </p:cBhvr>
                                      <p:to>
                                        <p:strVal val="visible"/>
                                      </p:to>
                                    </p:set>
                                    <p:anim calcmode="lin" valueType="num">
                                      <p:cBhvr>
                                        <p:cTn id="7" dur="1000" fill="hold"/>
                                        <p:tgtEl>
                                          <p:spTgt spid="840708"/>
                                        </p:tgtEl>
                                        <p:attrNameLst>
                                          <p:attrName>ppt_w</p:attrName>
                                        </p:attrNameLst>
                                      </p:cBhvr>
                                      <p:tavLst>
                                        <p:tav tm="0">
                                          <p:val>
                                            <p:fltVal val="0.000000"/>
                                          </p:val>
                                        </p:tav>
                                        <p:tav tm="100000">
                                          <p:val>
                                            <p:strVal val="#ppt_w"/>
                                          </p:val>
                                        </p:tav>
                                      </p:tavLst>
                                    </p:anim>
                                    <p:anim calcmode="lin" valueType="num">
                                      <p:cBhvr>
                                        <p:cTn id="8" dur="1000" fill="hold"/>
                                        <p:tgtEl>
                                          <p:spTgt spid="840708"/>
                                        </p:tgtEl>
                                        <p:attrNameLst>
                                          <p:attrName>ppt_h</p:attrName>
                                        </p:attrNameLst>
                                      </p:cBhvr>
                                      <p:tavLst>
                                        <p:tav tm="0">
                                          <p:val>
                                            <p:fltVal val="0.000000"/>
                                          </p:val>
                                        </p:tav>
                                        <p:tav tm="100000">
                                          <p:val>
                                            <p:strVal val="#ppt_h"/>
                                          </p:val>
                                        </p:tav>
                                      </p:tavLst>
                                    </p:anim>
                                    <p:anim calcmode="lin" valueType="num">
                                      <p:cBhvr>
                                        <p:cTn id="9" dur="1000" fill="hold"/>
                                        <p:tgtEl>
                                          <p:spTgt spid="840708"/>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84070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08"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42338" name="Text Box 2"/>
          <p:cNvSpPr txBox="1"/>
          <p:nvPr/>
        </p:nvSpPr>
        <p:spPr>
          <a:xfrm>
            <a:off x="762000" y="322263"/>
            <a:ext cx="7697788" cy="1066800"/>
          </a:xfrm>
          <a:prstGeom prst="rect">
            <a:avLst/>
          </a:prstGeom>
          <a:noFill/>
          <a:ln w="28575">
            <a:noFill/>
          </a:ln>
        </p:spPr>
        <p:txBody>
          <a:bodyPr lIns="54000" tIns="46800" rIns="54000" bIns="46800" anchor="t">
            <a:spAutoFit/>
          </a:bodyPr>
          <a:p>
            <a:pPr>
              <a:spcBef>
                <a:spcPct val="50000"/>
              </a:spcBef>
            </a:pPr>
            <a:r>
              <a:rPr lang="zh-CN" altLang="en-US" sz="3200" dirty="0">
                <a:solidFill>
                  <a:schemeClr val="hlink"/>
                </a:solidFill>
                <a:latin typeface="楷体_GB2312" pitchFamily="49" charset="-122"/>
                <a:ea typeface="楷体_GB2312" pitchFamily="49" charset="-122"/>
              </a:rPr>
              <a:t>对上述哲学家就餐问题算法的死锁问题，可采取下面几种解决方法之一： </a:t>
            </a:r>
            <a:endParaRPr lang="zh-CN" altLang="en-US" sz="3200" dirty="0">
              <a:solidFill>
                <a:schemeClr val="hlink"/>
              </a:solidFill>
              <a:latin typeface="楷体_GB2312" pitchFamily="49" charset="-122"/>
              <a:ea typeface="楷体_GB2312" pitchFamily="49" charset="-122"/>
            </a:endParaRPr>
          </a:p>
        </p:txBody>
      </p:sp>
      <p:sp>
        <p:nvSpPr>
          <p:cNvPr id="142339" name="Text Box 3"/>
          <p:cNvSpPr txBox="1"/>
          <p:nvPr/>
        </p:nvSpPr>
        <p:spPr>
          <a:xfrm>
            <a:off x="381000" y="1444625"/>
            <a:ext cx="8229600" cy="4616450"/>
          </a:xfrm>
          <a:prstGeom prst="rect">
            <a:avLst/>
          </a:prstGeom>
          <a:noFill/>
          <a:ln w="28575" cap="flat" cmpd="sng">
            <a:solidFill>
              <a:srgbClr val="CC3300"/>
            </a:solidFill>
            <a:prstDash val="solid"/>
            <a:miter/>
            <a:headEnd type="none" w="med" len="med"/>
            <a:tailEnd type="none" w="med" len="med"/>
          </a:ln>
        </p:spPr>
        <p:txBody>
          <a:bodyPr lIns="54000" tIns="46800" rIns="54000" bIns="46800" anchor="t">
            <a:spAutoFit/>
          </a:bodyPr>
          <a:p>
            <a:pPr marL="457200" indent="-457200" algn="just">
              <a:spcBef>
                <a:spcPct val="25000"/>
              </a:spcBef>
              <a:buFont typeface="Wingdings" panose="05000000000000000000" pitchFamily="2" charset="2"/>
              <a:buAutoNum type="circleNumDbPlain"/>
            </a:pPr>
            <a:r>
              <a:rPr lang="zh-CN" altLang="en-US" sz="2400" dirty="0">
                <a:latin typeface="Times New Roman" panose="02020603050405020304" pitchFamily="18" charset="0"/>
                <a:ea typeface="宋体" panose="02010600030101010101" pitchFamily="2" charset="-122"/>
              </a:rPr>
              <a:t>至多允许</a:t>
            </a:r>
            <a:r>
              <a:rPr lang="en-US" altLang="zh-CN" sz="2400" dirty="0">
                <a:latin typeface="Tahoma" panose="020B0604030504040204" pitchFamily="34"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个哲学家同时取左边的筷子，这样能至少保证一个哲学家能就餐，并在用毕后释放他用过的两只筷子，从而使更多的哲学家能够进餐。</a:t>
            </a:r>
            <a:endParaRPr lang="zh-CN" altLang="en-US" sz="2400" dirty="0">
              <a:solidFill>
                <a:srgbClr val="0000FF"/>
              </a:solidFill>
              <a:latin typeface="Tahoma" panose="020B0604030504040204" pitchFamily="34" charset="0"/>
              <a:ea typeface="宋体" panose="02010600030101010101" pitchFamily="2" charset="-122"/>
            </a:endParaRPr>
          </a:p>
          <a:p>
            <a:pPr marL="457200" indent="-457200" algn="just">
              <a:spcBef>
                <a:spcPct val="25000"/>
              </a:spcBef>
              <a:buFont typeface="Wingdings" panose="05000000000000000000" pitchFamily="2" charset="2"/>
              <a:buAutoNum type="circleNumDbPlain"/>
            </a:pPr>
            <a:r>
              <a:rPr lang="zh-CN" altLang="en-US" sz="2400" dirty="0">
                <a:latin typeface="Times New Roman" panose="02020603050405020304" pitchFamily="18" charset="0"/>
                <a:ea typeface="宋体" panose="02010600030101010101" pitchFamily="2" charset="-122"/>
              </a:rPr>
              <a:t>仅当哲学家左右两只筷子均可用时，才允许他拿起筷子进餐。</a:t>
            </a:r>
            <a:endParaRPr lang="zh-CN" altLang="en-US" sz="2400" dirty="0">
              <a:latin typeface="Times New Roman" panose="02020603050405020304" pitchFamily="18" charset="0"/>
              <a:ea typeface="宋体" panose="02010600030101010101" pitchFamily="2" charset="-122"/>
            </a:endParaRPr>
          </a:p>
          <a:p>
            <a:pPr marL="457200" indent="-457200" algn="just">
              <a:spcBef>
                <a:spcPct val="25000"/>
              </a:spcBef>
              <a:buFont typeface="Wingdings" panose="05000000000000000000" pitchFamily="2" charset="2"/>
              <a:buAutoNum type="circleNumDbPlain"/>
            </a:pPr>
            <a:r>
              <a:rPr lang="zh-CN" altLang="en-US" sz="2400" dirty="0">
                <a:latin typeface="Times New Roman" panose="02020603050405020304" pitchFamily="18" charset="0"/>
                <a:ea typeface="宋体" panose="02010600030101010101" pitchFamily="2" charset="-122"/>
              </a:rPr>
              <a:t>规定奇数号哲学家先拿左边筷子，然后再拿右边筷子；而偶数号哲学家先拿右边筷子，然后再拿左边筷子。</a:t>
            </a:r>
            <a:endParaRPr lang="zh-CN" altLang="en-US" sz="2400" dirty="0">
              <a:latin typeface="Times New Roman" panose="02020603050405020304" pitchFamily="18" charset="0"/>
              <a:ea typeface="宋体" panose="02010600030101010101" pitchFamily="2" charset="-122"/>
            </a:endParaRPr>
          </a:p>
          <a:p>
            <a:pPr marL="457200" indent="-457200" algn="just">
              <a:spcBef>
                <a:spcPct val="25000"/>
              </a:spcBef>
              <a:buFont typeface="Wingdings" panose="05000000000000000000" pitchFamily="2" charset="2"/>
              <a:buAutoNum type="circleNumDbPlain"/>
            </a:pPr>
            <a:r>
              <a:rPr lang="zh-CN" altLang="en-US" sz="2400" dirty="0">
                <a:latin typeface="宋体" panose="02010600030101010101" pitchFamily="2" charset="-122"/>
                <a:ea typeface="宋体" panose="02010600030101010101" pitchFamily="2" charset="-122"/>
              </a:rPr>
              <a:t>规定每个哲学家先拿序号小的筷子</a:t>
            </a:r>
            <a:r>
              <a:rPr lang="en-US" altLang="zh-CN" sz="2400" dirty="0">
                <a:latin typeface="Times New Roman" panose="02020603050405020304" pitchFamily="18" charset="0"/>
                <a:ea typeface="宋体" panose="02010600030101010101" pitchFamily="2" charset="-122"/>
              </a:rPr>
              <a:t>——</a:t>
            </a:r>
            <a:r>
              <a:rPr lang="zh-CN" altLang="en-US" sz="2400" dirty="0">
                <a:latin typeface="宋体" panose="02010600030101010101" pitchFamily="2" charset="-122"/>
                <a:ea typeface="宋体" panose="02010600030101010101" pitchFamily="2" charset="-122"/>
              </a:rPr>
              <a:t>按序号分配。</a:t>
            </a:r>
            <a:endParaRPr lang="zh-CN" altLang="en-US" sz="2400" dirty="0">
              <a:latin typeface="宋体" panose="02010600030101010101" pitchFamily="2" charset="-122"/>
              <a:ea typeface="宋体" panose="02010600030101010101" pitchFamily="2" charset="-122"/>
            </a:endParaRPr>
          </a:p>
          <a:p>
            <a:pPr marL="457200" indent="-457200" algn="just">
              <a:spcBef>
                <a:spcPct val="25000"/>
              </a:spcBef>
              <a:buFont typeface="Wingdings" panose="05000000000000000000" pitchFamily="2" charset="2"/>
              <a:buAutoNum type="circleNumDbPlain"/>
            </a:pPr>
            <a:r>
              <a:rPr lang="zh-CN" altLang="en-US" sz="2400" dirty="0">
                <a:latin typeface="宋体" panose="02010600030101010101" pitchFamily="2" charset="-122"/>
                <a:ea typeface="宋体" panose="02010600030101010101" pitchFamily="2" charset="-122"/>
              </a:rPr>
              <a:t>同一时间最多允许</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个哲学家进餐</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即进餐互斥</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。此算法并发程度最差。</a:t>
            </a:r>
            <a:endParaRPr lang="zh-CN" altLang="en-US" sz="2400" dirty="0">
              <a:latin typeface="宋体" panose="02010600030101010101" pitchFamily="2" charset="-122"/>
              <a:ea typeface="宋体" panose="02010600030101010101" pitchFamily="2" charset="-122"/>
            </a:endParaRPr>
          </a:p>
          <a:p>
            <a:pPr marL="457200" indent="-457200" algn="just">
              <a:spcBef>
                <a:spcPct val="25000"/>
              </a:spcBef>
            </a:pPr>
            <a:r>
              <a:rPr lang="zh-CN" altLang="en-US" sz="2400" dirty="0">
                <a:latin typeface="Tahoma" panose="020B0604030504040204" pitchFamily="34" charset="0"/>
                <a:ea typeface="宋体" panose="02010600030101010101" pitchFamily="2" charset="-122"/>
              </a:rPr>
              <a:t> </a:t>
            </a:r>
            <a:endParaRPr lang="zh-CN" altLang="en-US" sz="2400" dirty="0">
              <a:latin typeface="Tahoma" panose="020B0604030504040204" pitchFamily="34" charset="0"/>
              <a:ea typeface="宋体" panose="02010600030101010101" pitchFamily="2" charset="-122"/>
            </a:endParaRPr>
          </a:p>
        </p:txBody>
      </p:sp>
      <p:sp>
        <p:nvSpPr>
          <p:cNvPr id="126980"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dissolve">
                                      <p:cBhvr>
                                        <p:cTn id="7" dur="500"/>
                                        <p:tgtEl>
                                          <p:spTgt spid="14233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2339"/>
                                        </p:tgtEl>
                                        <p:attrNameLst>
                                          <p:attrName>style.visibility</p:attrName>
                                        </p:attrNameLst>
                                      </p:cBhvr>
                                      <p:to>
                                        <p:strVal val="visible"/>
                                      </p:to>
                                    </p:set>
                                    <p:animEffect transition="in" filter="wipe(up)">
                                      <p:cBhvr>
                                        <p:cTn id="11" dur="500"/>
                                        <p:tgtEl>
                                          <p:spTgt spid="14233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2339">
                                            <p:txEl>
                                              <p:charRg st="0" end="6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2339">
                                            <p:txEl>
                                              <p:charRg st="65" end="9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2339">
                                            <p:txEl>
                                              <p:charRg st="93" end="14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2339">
                                            <p:txEl>
                                              <p:charRg st="141" end="16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42339">
                                            <p:txEl>
                                              <p:charRg st="165" end="19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339"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文本框 4"/>
          <p:cNvSpPr txBox="1"/>
          <p:nvPr/>
        </p:nvSpPr>
        <p:spPr>
          <a:xfrm>
            <a:off x="501650" y="979488"/>
            <a:ext cx="7864475" cy="5938837"/>
          </a:xfrm>
          <a:prstGeom prst="rect">
            <a:avLst/>
          </a:prstGeom>
          <a:noFill/>
          <a:ln w="9525" cap="flat" cmpd="sng">
            <a:solidFill>
              <a:schemeClr val="tx2"/>
            </a:solidFill>
            <a:prstDash val="solid"/>
            <a:round/>
            <a:headEnd type="none" w="med" len="med"/>
            <a:tailEnd type="none" w="med" len="med"/>
          </a:ln>
        </p:spPr>
        <p:txBody>
          <a:bodyPr wrap="square" anchor="t">
            <a:spAutoFit/>
          </a:bodyPr>
          <a:p>
            <a:r>
              <a:rPr lang="zh-CN" altLang="en-US" sz="2000">
                <a:latin typeface="Times New Roman" panose="02020603050405020304" pitchFamily="18" charset="0"/>
                <a:ea typeface="宋体" panose="02010600030101010101" pitchFamily="2" charset="-122"/>
              </a:rPr>
              <a:t>semaphore chopstick[5], S；</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chopstick[0].value=chopstick[1].value=1;</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chopstick[2].value=chopstick[3].value=1 ;chopstick[4].value=1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S.value=4;       //最多允许4个哲学家同时拿筷子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以下是5个哲学家进程代码的统一写法</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process  Pi( ) (i = 0, 1, 2, 3, 4)  //第i个哲学家进程</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while (true)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chemeClr val="accent5">
                    <a:lumMod val="25000"/>
                  </a:schemeClr>
                </a:solidFill>
                <a:latin typeface="Times New Roman" panose="02020603050405020304" pitchFamily="18" charset="0"/>
                <a:ea typeface="宋体" panose="02010600030101010101" pitchFamily="2" charset="-122"/>
              </a:rPr>
              <a:t>wait (S)</a:t>
            </a:r>
            <a:r>
              <a:rPr lang="zh-CN" altLang="en-US" sz="2000">
                <a:solidFill>
                  <a:srgbClr val="0033CC"/>
                </a:solidFill>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    // 看看是否允许拿筷子</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wait (chopstick[i])；</a:t>
            </a:r>
            <a:r>
              <a:rPr lang="zh-CN" altLang="en-US" sz="2000">
                <a:latin typeface="Times New Roman" panose="02020603050405020304" pitchFamily="18" charset="0"/>
                <a:ea typeface="宋体" panose="02010600030101010101" pitchFamily="2" charset="-122"/>
              </a:rPr>
              <a:t>                //拿起左边筷子</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wait (chopstick[(i+1)%5])；</a:t>
            </a:r>
            <a:r>
              <a:rPr lang="zh-CN" altLang="en-US" sz="2000">
                <a:latin typeface="Times New Roman" panose="02020603050405020304" pitchFamily="18" charset="0"/>
                <a:ea typeface="宋体" panose="02010600030101010101" pitchFamily="2" charset="-122"/>
              </a:rPr>
              <a:t>    //拿起右边筷子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eating ；                                   //吃面条</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FF0000"/>
                </a:solidFill>
                <a:latin typeface="Times New Roman" panose="02020603050405020304" pitchFamily="18" charset="0"/>
                <a:ea typeface="宋体" panose="02010600030101010101" pitchFamily="2" charset="-122"/>
              </a:rPr>
              <a:t>signal (chopstick[i])；</a:t>
            </a:r>
            <a:r>
              <a:rPr lang="zh-CN" altLang="en-US" sz="2000">
                <a:latin typeface="Times New Roman" panose="02020603050405020304" pitchFamily="18" charset="0"/>
                <a:ea typeface="宋体" panose="02010600030101010101" pitchFamily="2" charset="-122"/>
              </a:rPr>
              <a:t>              //放下左边筷子</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FF0000"/>
                </a:solidFill>
                <a:latin typeface="Times New Roman" panose="02020603050405020304" pitchFamily="18" charset="0"/>
                <a:ea typeface="宋体" panose="02010600030101010101" pitchFamily="2" charset="-122"/>
              </a:rPr>
              <a:t>signal (chopstick[(i+1)%5])；</a:t>
            </a:r>
            <a:r>
              <a:rPr lang="zh-CN" altLang="en-US" sz="2000">
                <a:latin typeface="Times New Roman" panose="02020603050405020304" pitchFamily="18" charset="0"/>
                <a:ea typeface="宋体" panose="02010600030101010101" pitchFamily="2" charset="-122"/>
              </a:rPr>
              <a:t>  //放下右边筷子</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chemeClr val="accent5">
                    <a:lumMod val="25000"/>
                  </a:schemeClr>
                </a:solidFill>
                <a:latin typeface="Times New Roman" panose="02020603050405020304" pitchFamily="18" charset="0"/>
                <a:ea typeface="宋体" panose="02010600030101010101" pitchFamily="2" charset="-122"/>
              </a:rPr>
              <a:t>  signal (S)</a:t>
            </a:r>
            <a:r>
              <a:rPr lang="zh-CN" altLang="en-US" sz="2000">
                <a:solidFill>
                  <a:srgbClr val="FF0000"/>
                </a:solidFill>
                <a:latin typeface="Times New Roman" panose="02020603050405020304" pitchFamily="18" charset="0"/>
                <a:ea typeface="宋体" panose="02010600030101010101" pitchFamily="2" charset="-122"/>
              </a:rPr>
              <a:t>;</a:t>
            </a:r>
            <a:endParaRPr lang="zh-CN" altLang="en-US" sz="2000">
              <a:solidFill>
                <a:srgbClr val="FF0000"/>
              </a:solidFill>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thinking ；                               //思考</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p:txBody>
      </p:sp>
      <p:sp>
        <p:nvSpPr>
          <p:cNvPr id="128002" name="文本框 5"/>
          <p:cNvSpPr txBox="1"/>
          <p:nvPr/>
        </p:nvSpPr>
        <p:spPr>
          <a:xfrm>
            <a:off x="354013" y="114300"/>
            <a:ext cx="7704137" cy="952500"/>
          </a:xfrm>
          <a:prstGeom prst="rect">
            <a:avLst/>
          </a:prstGeom>
          <a:noFill/>
          <a:ln w="9525">
            <a:noFill/>
          </a:ln>
        </p:spPr>
        <p:txBody>
          <a:bodyPr wrap="square" anchor="t">
            <a:spAutoFit/>
          </a:bodyPr>
          <a:p>
            <a:r>
              <a:rPr lang="zh-CN" altLang="en-US" dirty="0">
                <a:latin typeface="Times New Roman" panose="02020603050405020304" pitchFamily="18" charset="0"/>
                <a:ea typeface="楷体_GB2312" pitchFamily="49" charset="-122"/>
              </a:rPr>
              <a:t>解决哲学家就餐问题算法的死锁问题的方法之一：</a:t>
            </a:r>
            <a:endParaRPr lang="zh-CN" altLang="en-US" dirty="0">
              <a:latin typeface="Times New Roman" panose="02020603050405020304" pitchFamily="18" charset="0"/>
              <a:ea typeface="楷体_GB2312" pitchFamily="49" charset="-122"/>
            </a:endParaRPr>
          </a:p>
          <a:p>
            <a:r>
              <a:rPr lang="zh-CN" altLang="en-US" dirty="0">
                <a:latin typeface="Times New Roman" panose="02020603050405020304" pitchFamily="18" charset="0"/>
                <a:ea typeface="楷体_GB2312" pitchFamily="49" charset="-122"/>
              </a:rPr>
              <a:t>规定至多允许</a:t>
            </a:r>
            <a:r>
              <a:rPr lang="en-US" altLang="zh-CN" dirty="0">
                <a:latin typeface="Times New Roman" panose="02020603050405020304" pitchFamily="18" charset="0"/>
                <a:ea typeface="楷体_GB2312" pitchFamily="49" charset="-122"/>
              </a:rPr>
              <a:t>4</a:t>
            </a:r>
            <a:r>
              <a:rPr lang="zh-CN" altLang="en-US" dirty="0">
                <a:latin typeface="Times New Roman" panose="02020603050405020304" pitchFamily="18" charset="0"/>
                <a:ea typeface="楷体_GB2312" pitchFamily="49" charset="-122"/>
              </a:rPr>
              <a:t>个哲学家同时取左边的筷子。</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文本框 4"/>
          <p:cNvSpPr txBox="1"/>
          <p:nvPr/>
        </p:nvSpPr>
        <p:spPr>
          <a:xfrm>
            <a:off x="382588" y="1166813"/>
            <a:ext cx="7864475" cy="3414712"/>
          </a:xfrm>
          <a:prstGeom prst="rect">
            <a:avLst/>
          </a:prstGeom>
          <a:noFill/>
          <a:ln w="28575" cap="flat" cmpd="dbl">
            <a:solidFill>
              <a:srgbClr val="00A77A"/>
            </a:solidFill>
            <a:prstDash val="solid"/>
            <a:round/>
            <a:headEnd type="none" w="med" len="med"/>
            <a:tailEnd type="none" w="med" len="med"/>
          </a:ln>
        </p:spPr>
        <p:txBody>
          <a:bodyPr wrap="square" anchor="t">
            <a:spAutoFit/>
          </a:bodyPr>
          <a:p>
            <a:r>
              <a:rPr lang="zh-CN" altLang="en-US" sz="2400">
                <a:latin typeface="Times New Roman" panose="02020603050405020304" pitchFamily="18" charset="0"/>
                <a:ea typeface="宋体" panose="02010600030101010101" pitchFamily="2" charset="-122"/>
              </a:rPr>
              <a:t>semaphore chopstick[5], S；</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chopstick[0].value=chopstick[1].value=1;</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parbegin       // 5个哲学家进程并发执行</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P0( );</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P1( );</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P2( );</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P3( );</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P4( );</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parend</a:t>
            </a:r>
            <a:endParaRPr lang="zh-CN" altLang="en-US" sz="2400">
              <a:latin typeface="Times New Roman" panose="02020603050405020304" pitchFamily="18" charset="0"/>
              <a:ea typeface="宋体" panose="02010600030101010101" pitchFamily="2" charset="-122"/>
            </a:endParaRPr>
          </a:p>
        </p:txBody>
      </p:sp>
      <p:sp>
        <p:nvSpPr>
          <p:cNvPr id="129026" name="文本框 5"/>
          <p:cNvSpPr txBox="1"/>
          <p:nvPr/>
        </p:nvSpPr>
        <p:spPr>
          <a:xfrm>
            <a:off x="354013" y="114300"/>
            <a:ext cx="7704137" cy="952500"/>
          </a:xfrm>
          <a:prstGeom prst="rect">
            <a:avLst/>
          </a:prstGeom>
          <a:noFill/>
          <a:ln w="9525">
            <a:noFill/>
          </a:ln>
        </p:spPr>
        <p:txBody>
          <a:bodyPr wrap="square" anchor="t">
            <a:spAutoFit/>
          </a:bodyPr>
          <a:p>
            <a:r>
              <a:rPr lang="zh-CN" altLang="en-US" dirty="0">
                <a:latin typeface="Times New Roman" panose="02020603050405020304" pitchFamily="18" charset="0"/>
                <a:ea typeface="楷体_GB2312" pitchFamily="49" charset="-122"/>
                <a:sym typeface="宋体" panose="02010600030101010101" pitchFamily="2" charset="-122"/>
              </a:rPr>
              <a:t>解决哲学家就餐问题算法的死锁问题的方法之一：</a:t>
            </a:r>
            <a:endParaRPr lang="zh-CN" altLang="en-US" dirty="0">
              <a:latin typeface="Times New Roman" panose="02020603050405020304" pitchFamily="18" charset="0"/>
              <a:ea typeface="楷体_GB2312" pitchFamily="49" charset="-122"/>
            </a:endParaRPr>
          </a:p>
          <a:p>
            <a:r>
              <a:rPr lang="zh-CN" altLang="en-US" dirty="0">
                <a:latin typeface="Times New Roman" panose="02020603050405020304" pitchFamily="18" charset="0"/>
                <a:ea typeface="楷体_GB2312" pitchFamily="49" charset="-122"/>
                <a:sym typeface="宋体" panose="02010600030101010101" pitchFamily="2" charset="-122"/>
              </a:rPr>
              <a:t>规定至多允许</a:t>
            </a:r>
            <a:r>
              <a:rPr lang="en-US" altLang="zh-CN" dirty="0">
                <a:latin typeface="Times New Roman" panose="02020603050405020304" pitchFamily="18" charset="0"/>
                <a:ea typeface="楷体_GB2312" pitchFamily="49" charset="-122"/>
                <a:sym typeface="宋体" panose="02010600030101010101" pitchFamily="2" charset="-122"/>
              </a:rPr>
              <a:t>4</a:t>
            </a:r>
            <a:r>
              <a:rPr lang="zh-CN" altLang="en-US" dirty="0">
                <a:latin typeface="Times New Roman" panose="02020603050405020304" pitchFamily="18" charset="0"/>
                <a:ea typeface="楷体_GB2312" pitchFamily="49" charset="-122"/>
                <a:sym typeface="宋体" panose="02010600030101010101" pitchFamily="2" charset="-122"/>
              </a:rPr>
              <a:t>个哲学家同时取左边的筷子。</a:t>
            </a:r>
            <a:endParaRPr lang="zh-CN" altLang="en-US">
              <a:latin typeface="Times New Roman" panose="02020603050405020304" pitchFamily="18" charset="0"/>
              <a:ea typeface="宋体" panose="02010600030101010101" pitchFamily="2" charset="-122"/>
            </a:endParaRPr>
          </a:p>
        </p:txBody>
      </p:sp>
      <p:sp>
        <p:nvSpPr>
          <p:cNvPr id="129027"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文本框 4"/>
          <p:cNvSpPr txBox="1"/>
          <p:nvPr/>
        </p:nvSpPr>
        <p:spPr>
          <a:xfrm>
            <a:off x="354013" y="942975"/>
            <a:ext cx="7862887" cy="5940425"/>
          </a:xfrm>
          <a:prstGeom prst="rect">
            <a:avLst/>
          </a:prstGeom>
          <a:noFill/>
          <a:ln w="28575" cap="flat" cmpd="dbl">
            <a:solidFill>
              <a:srgbClr val="00A77A"/>
            </a:solidFill>
            <a:prstDash val="solid"/>
            <a:round/>
            <a:headEnd type="none" w="med" len="med"/>
            <a:tailEnd type="none" w="med" len="med"/>
          </a:ln>
        </p:spPr>
        <p:txBody>
          <a:bodyPr wrap="square" anchor="t">
            <a:spAutoFit/>
          </a:bodyPr>
          <a:p>
            <a:r>
              <a:rPr lang="zh-CN" altLang="en-US" sz="2000">
                <a:latin typeface="Times New Roman" panose="02020603050405020304" pitchFamily="18" charset="0"/>
                <a:ea typeface="宋体" panose="02010600030101010101" pitchFamily="2" charset="-122"/>
              </a:rPr>
              <a:t>// 初始化</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semaphore chopstick[5]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chopstick[0].value=chopstick[1].value=1;</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chopstick[2].value=chopstick[3].value=1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chopstick[4].value=1 ;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parbegin</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//以下是5个哲学家进程代码的缩写，代表5段代码</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process  Pi( )         (i=0, 1, 2, 3, 4)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while (true)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int j=(i+1)%5;</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Swait (chopstick[i],chopstick[j])</a:t>
            </a:r>
            <a:r>
              <a:rPr lang="zh-CN" altLang="en-US" sz="2000">
                <a:latin typeface="Times New Roman" panose="02020603050405020304" pitchFamily="18" charset="0"/>
                <a:ea typeface="宋体" panose="02010600030101010101" pitchFamily="2" charset="-122"/>
              </a:rPr>
              <a:t>；//拿起左右筷子</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eating ;      //吃面条</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FF0000"/>
                </a:solidFill>
                <a:latin typeface="Times New Roman" panose="02020603050405020304" pitchFamily="18" charset="0"/>
                <a:ea typeface="宋体" panose="02010600030101010101" pitchFamily="2" charset="-122"/>
              </a:rPr>
              <a:t>Ssignal(chopstick[i],chopstick[j])</a:t>
            </a:r>
            <a:r>
              <a:rPr lang="zh-CN" altLang="en-US" sz="2000">
                <a:latin typeface="Times New Roman" panose="02020603050405020304" pitchFamily="18" charset="0"/>
                <a:ea typeface="宋体" panose="02010600030101010101" pitchFamily="2" charset="-122"/>
              </a:rPr>
              <a:t>; //放下左右筷子</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thinking ;   //思考</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parend</a:t>
            </a:r>
            <a:endParaRPr lang="zh-CN" altLang="en-US" sz="2000">
              <a:latin typeface="Times New Roman" panose="02020603050405020304" pitchFamily="18" charset="0"/>
              <a:ea typeface="宋体" panose="02010600030101010101" pitchFamily="2" charset="-122"/>
            </a:endParaRPr>
          </a:p>
        </p:txBody>
      </p:sp>
      <p:sp>
        <p:nvSpPr>
          <p:cNvPr id="130050" name="文本框 5"/>
          <p:cNvSpPr txBox="1"/>
          <p:nvPr/>
        </p:nvSpPr>
        <p:spPr>
          <a:xfrm>
            <a:off x="354013" y="114300"/>
            <a:ext cx="7704137" cy="828675"/>
          </a:xfrm>
          <a:prstGeom prst="rect">
            <a:avLst/>
          </a:prstGeom>
          <a:noFill/>
          <a:ln w="9525">
            <a:noFill/>
          </a:ln>
        </p:spPr>
        <p:txBody>
          <a:bodyPr wrap="square" anchor="t">
            <a:spAutoFit/>
          </a:bodyPr>
          <a:p>
            <a:r>
              <a:rPr lang="zh-CN" altLang="en-US" sz="2400" dirty="0">
                <a:latin typeface="Times New Roman" panose="02020603050405020304" pitchFamily="18" charset="0"/>
                <a:ea typeface="楷体_GB2312" pitchFamily="49" charset="-122"/>
                <a:sym typeface="宋体" panose="02010600030101010101" pitchFamily="2" charset="-122"/>
              </a:rPr>
              <a:t>解决哲学家就餐问题算法的死锁问题的方法之二：</a:t>
            </a:r>
            <a:endParaRPr lang="zh-CN" altLang="en-US" sz="2400" dirty="0">
              <a:latin typeface="Times New Roman" panose="02020603050405020304" pitchFamily="18" charset="0"/>
              <a:ea typeface="楷体_GB2312" pitchFamily="49" charset="-122"/>
            </a:endParaRPr>
          </a:p>
          <a:p>
            <a:r>
              <a:rPr lang="zh-CN" altLang="en-US" sz="2400" dirty="0">
                <a:latin typeface="Times New Roman" panose="02020603050405020304" pitchFamily="18" charset="0"/>
                <a:ea typeface="楷体_GB2312" pitchFamily="49" charset="-122"/>
                <a:sym typeface="宋体" panose="02010600030101010101" pitchFamily="2" charset="-122"/>
              </a:rPr>
              <a:t>用</a:t>
            </a:r>
            <a:r>
              <a:rPr lang="en-US" altLang="zh-CN" sz="2400" dirty="0">
                <a:latin typeface="Times New Roman" panose="02020603050405020304" pitchFamily="18" charset="0"/>
                <a:ea typeface="楷体_GB2312" pitchFamily="49" charset="-122"/>
                <a:sym typeface="宋体" panose="02010600030101010101" pitchFamily="2" charset="-122"/>
              </a:rPr>
              <a:t>AND</a:t>
            </a:r>
            <a:r>
              <a:rPr lang="zh-CN" altLang="en-US" sz="2400" dirty="0">
                <a:latin typeface="Times New Roman" panose="02020603050405020304" pitchFamily="18" charset="0"/>
                <a:ea typeface="楷体_GB2312" pitchFamily="49" charset="-122"/>
                <a:sym typeface="宋体" panose="02010600030101010101" pitchFamily="2" charset="-122"/>
              </a:rPr>
              <a:t>信号量机制。</a:t>
            </a:r>
            <a:endParaRPr lang="zh-CN" altLang="en-US" sz="2400" dirty="0">
              <a:latin typeface="Times New Roman" panose="02020603050405020304" pitchFamily="18" charset="0"/>
              <a:ea typeface="楷体_GB2312" pitchFamily="49" charset="-122"/>
              <a:sym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xfrm>
            <a:off x="857250" y="935038"/>
            <a:ext cx="7313613" cy="750887"/>
          </a:xfrm>
        </p:spPr>
        <p:txBody>
          <a:bodyPr vert="horz" wrap="square" lIns="91440" tIns="45720" rIns="91440" bIns="45720" anchor="b"/>
          <a:p>
            <a:pPr eaLnBrk="1" hangingPunct="1"/>
            <a:r>
              <a:rPr lang="zh-CN" altLang="en-US" sz="2800" dirty="0">
                <a:solidFill>
                  <a:schemeClr val="tx1"/>
                </a:solidFill>
                <a:latin typeface="宋体" panose="02010600030101010101" pitchFamily="2" charset="-122"/>
                <a:ea typeface="宋体" panose="02010600030101010101" pitchFamily="2" charset="-122"/>
              </a:rPr>
              <a:t>例:表达式   (</a:t>
            </a:r>
            <a:r>
              <a:rPr lang="en-US" altLang="zh-CN" sz="2800" dirty="0">
                <a:solidFill>
                  <a:schemeClr val="tx1"/>
                </a:solidFill>
                <a:latin typeface="宋体" panose="02010600030101010101" pitchFamily="2" charset="-122"/>
                <a:ea typeface="宋体" panose="02010600030101010101" pitchFamily="2" charset="-122"/>
              </a:rPr>
              <a:t>a+b)*(c+d)-e/f</a:t>
            </a:r>
            <a:endParaRPr lang="en-US" altLang="zh-CN" sz="2800" dirty="0">
              <a:solidFill>
                <a:schemeClr val="tx1"/>
              </a:solidFill>
              <a:latin typeface="宋体" panose="02010600030101010101" pitchFamily="2" charset="-122"/>
              <a:ea typeface="宋体" panose="02010600030101010101" pitchFamily="2" charset="-122"/>
            </a:endParaRPr>
          </a:p>
        </p:txBody>
      </p:sp>
      <p:sp>
        <p:nvSpPr>
          <p:cNvPr id="34818" name="Rectangle 3"/>
          <p:cNvSpPr>
            <a:spLocks noGrp="1"/>
          </p:cNvSpPr>
          <p:nvPr>
            <p:ph type="subTitle" idx="4294967295"/>
          </p:nvPr>
        </p:nvSpPr>
        <p:spPr>
          <a:xfrm>
            <a:off x="1154113" y="1981200"/>
            <a:ext cx="7521575" cy="53340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eaLnBrk="1" hangingPunct="1">
              <a:buClr>
                <a:schemeClr val="tx2"/>
              </a:buClr>
              <a:buSzPct val="70000"/>
              <a:buNone/>
            </a:pPr>
            <a:r>
              <a:rPr lang="zh-CN" altLang="en-US" sz="2500" b="0" dirty="0">
                <a:latin typeface="Comic Sans MS" panose="030F0702030302020204" pitchFamily="66" charset="0"/>
              </a:rPr>
              <a:t>设：</a:t>
            </a:r>
            <a:r>
              <a:rPr lang="en-US" altLang="zh-CN" sz="2500" b="0" dirty="0">
                <a:latin typeface="Comic Sans MS" panose="030F0702030302020204" pitchFamily="66" charset="0"/>
              </a:rPr>
              <a:t>P1=a+b，P2=c+d, P3=e/f, P4=P1*P2, P5=P4-P3</a:t>
            </a:r>
            <a:endParaRPr lang="zh-CN" altLang="en-US" sz="1800" b="0" dirty="0">
              <a:latin typeface="Comic Sans MS" panose="030F0702030302020204" pitchFamily="66" charset="0"/>
            </a:endParaRPr>
          </a:p>
        </p:txBody>
      </p:sp>
      <p:sp>
        <p:nvSpPr>
          <p:cNvPr id="141316" name="Oval 4"/>
          <p:cNvSpPr/>
          <p:nvPr/>
        </p:nvSpPr>
        <p:spPr>
          <a:xfrm>
            <a:off x="2824163" y="2778125"/>
            <a:ext cx="431800" cy="457200"/>
          </a:xfrm>
          <a:prstGeom prst="ellipse">
            <a:avLst/>
          </a:prstGeom>
          <a:solidFill>
            <a:schemeClr val="accent1"/>
          </a:solidFill>
          <a:ln w="12700">
            <a:noFill/>
          </a:ln>
        </p:spPr>
        <p:txBody>
          <a:bodyPr wrap="none" lIns="82927" tIns="41463" rIns="82927" bIns="41463" anchor="ctr"/>
          <a:p>
            <a:pPr algn="ctr" defTabSz="828675">
              <a:buSzTx/>
            </a:pPr>
            <a:r>
              <a:rPr lang="en-US" altLang="zh-CN" sz="2200" dirty="0">
                <a:latin typeface="Comic Sans MS" panose="030F0702030302020204" pitchFamily="66" charset="0"/>
                <a:ea typeface="楷体_GB2312" pitchFamily="49" charset="-122"/>
              </a:rPr>
              <a:t>P1</a:t>
            </a:r>
            <a:endParaRPr lang="en-US" altLang="zh-CN" sz="2200" dirty="0">
              <a:latin typeface="Comic Sans MS" panose="030F0702030302020204" pitchFamily="66" charset="0"/>
              <a:ea typeface="楷体_GB2312" pitchFamily="49" charset="-122"/>
            </a:endParaRPr>
          </a:p>
        </p:txBody>
      </p:sp>
      <p:sp>
        <p:nvSpPr>
          <p:cNvPr id="141317" name="Oval 5"/>
          <p:cNvSpPr/>
          <p:nvPr/>
        </p:nvSpPr>
        <p:spPr>
          <a:xfrm>
            <a:off x="2824163" y="3540125"/>
            <a:ext cx="431800" cy="457200"/>
          </a:xfrm>
          <a:prstGeom prst="ellipse">
            <a:avLst/>
          </a:prstGeom>
          <a:solidFill>
            <a:schemeClr val="accent1"/>
          </a:solidFill>
          <a:ln w="12700">
            <a:noFill/>
          </a:ln>
        </p:spPr>
        <p:txBody>
          <a:bodyPr wrap="none" lIns="82927" tIns="41463" rIns="82927" bIns="41463" anchor="ctr"/>
          <a:p>
            <a:pPr algn="ctr" defTabSz="828675">
              <a:buSzTx/>
            </a:pPr>
            <a:r>
              <a:rPr lang="en-US" altLang="zh-CN" sz="2200" dirty="0">
                <a:latin typeface="Comic Sans MS" panose="030F0702030302020204" pitchFamily="66" charset="0"/>
                <a:ea typeface="楷体_GB2312" pitchFamily="49" charset="-122"/>
              </a:rPr>
              <a:t>P2</a:t>
            </a:r>
            <a:endParaRPr lang="en-US" altLang="zh-CN" sz="2200" dirty="0">
              <a:latin typeface="Comic Sans MS" panose="030F0702030302020204" pitchFamily="66" charset="0"/>
              <a:ea typeface="楷体_GB2312" pitchFamily="49" charset="-122"/>
            </a:endParaRPr>
          </a:p>
        </p:txBody>
      </p:sp>
      <p:sp>
        <p:nvSpPr>
          <p:cNvPr id="141318" name="Oval 6"/>
          <p:cNvSpPr/>
          <p:nvPr/>
        </p:nvSpPr>
        <p:spPr>
          <a:xfrm>
            <a:off x="2847975" y="4378325"/>
            <a:ext cx="431800" cy="457200"/>
          </a:xfrm>
          <a:prstGeom prst="ellipse">
            <a:avLst/>
          </a:prstGeom>
          <a:solidFill>
            <a:schemeClr val="accent1"/>
          </a:solidFill>
          <a:ln w="12700">
            <a:noFill/>
          </a:ln>
        </p:spPr>
        <p:txBody>
          <a:bodyPr wrap="none" lIns="82927" tIns="41463" rIns="82927" bIns="41463" anchor="ctr"/>
          <a:p>
            <a:pPr algn="ctr" defTabSz="828675">
              <a:buSzTx/>
            </a:pPr>
            <a:r>
              <a:rPr lang="en-US" altLang="zh-CN" sz="2200" dirty="0">
                <a:latin typeface="Comic Sans MS" panose="030F0702030302020204" pitchFamily="66" charset="0"/>
                <a:ea typeface="楷体_GB2312" pitchFamily="49" charset="-122"/>
              </a:rPr>
              <a:t>P3</a:t>
            </a:r>
            <a:endParaRPr lang="en-US" altLang="zh-CN" sz="2200" dirty="0">
              <a:latin typeface="Comic Sans MS" panose="030F0702030302020204" pitchFamily="66" charset="0"/>
              <a:ea typeface="楷体_GB2312" pitchFamily="49" charset="-122"/>
            </a:endParaRPr>
          </a:p>
        </p:txBody>
      </p:sp>
      <p:sp>
        <p:nvSpPr>
          <p:cNvPr id="141319" name="Oval 7"/>
          <p:cNvSpPr/>
          <p:nvPr/>
        </p:nvSpPr>
        <p:spPr>
          <a:xfrm>
            <a:off x="4119563" y="3540125"/>
            <a:ext cx="431800" cy="457200"/>
          </a:xfrm>
          <a:prstGeom prst="ellipse">
            <a:avLst/>
          </a:prstGeom>
          <a:solidFill>
            <a:schemeClr val="accent1"/>
          </a:solidFill>
          <a:ln w="12700">
            <a:noFill/>
          </a:ln>
        </p:spPr>
        <p:txBody>
          <a:bodyPr wrap="none" lIns="82927" tIns="41463" rIns="82927" bIns="41463" anchor="ctr"/>
          <a:p>
            <a:pPr algn="ctr" defTabSz="828675">
              <a:buSzTx/>
            </a:pPr>
            <a:r>
              <a:rPr lang="en-US" altLang="zh-CN" sz="2200" dirty="0">
                <a:latin typeface="Comic Sans MS" panose="030F0702030302020204" pitchFamily="66" charset="0"/>
                <a:ea typeface="楷体_GB2312" pitchFamily="49" charset="-122"/>
              </a:rPr>
              <a:t>P4</a:t>
            </a:r>
            <a:endParaRPr lang="en-US" altLang="zh-CN" sz="2200" dirty="0">
              <a:latin typeface="Comic Sans MS" panose="030F0702030302020204" pitchFamily="66" charset="0"/>
              <a:ea typeface="楷体_GB2312" pitchFamily="49" charset="-122"/>
            </a:endParaRPr>
          </a:p>
        </p:txBody>
      </p:sp>
      <p:sp>
        <p:nvSpPr>
          <p:cNvPr id="141320" name="Oval 8"/>
          <p:cNvSpPr/>
          <p:nvPr/>
        </p:nvSpPr>
        <p:spPr>
          <a:xfrm>
            <a:off x="5249863" y="3509963"/>
            <a:ext cx="431800" cy="457200"/>
          </a:xfrm>
          <a:prstGeom prst="ellipse">
            <a:avLst/>
          </a:prstGeom>
          <a:solidFill>
            <a:schemeClr val="accent1"/>
          </a:solidFill>
          <a:ln w="12700">
            <a:noFill/>
          </a:ln>
        </p:spPr>
        <p:txBody>
          <a:bodyPr wrap="none" lIns="82927" tIns="41463" rIns="82927" bIns="41463" anchor="ctr"/>
          <a:p>
            <a:pPr algn="ctr" defTabSz="828675">
              <a:buSzTx/>
            </a:pPr>
            <a:r>
              <a:rPr lang="en-US" altLang="zh-CN" sz="2200" dirty="0">
                <a:latin typeface="Comic Sans MS" panose="030F0702030302020204" pitchFamily="66" charset="0"/>
                <a:ea typeface="楷体_GB2312" pitchFamily="49" charset="-122"/>
              </a:rPr>
              <a:t>P5</a:t>
            </a:r>
            <a:endParaRPr lang="en-US" altLang="zh-CN" sz="2200" dirty="0">
              <a:latin typeface="Comic Sans MS" panose="030F0702030302020204" pitchFamily="66" charset="0"/>
              <a:ea typeface="楷体_GB2312" pitchFamily="49" charset="-122"/>
            </a:endParaRPr>
          </a:p>
        </p:txBody>
      </p:sp>
      <p:sp>
        <p:nvSpPr>
          <p:cNvPr id="141321" name="Line 9"/>
          <p:cNvSpPr/>
          <p:nvPr/>
        </p:nvSpPr>
        <p:spPr>
          <a:xfrm>
            <a:off x="3205163" y="3159125"/>
            <a:ext cx="863600" cy="609600"/>
          </a:xfrm>
          <a:prstGeom prst="line">
            <a:avLst/>
          </a:prstGeom>
          <a:ln w="38100" cap="sq" cmpd="sng">
            <a:solidFill>
              <a:schemeClr val="tx1"/>
            </a:solidFill>
            <a:prstDash val="solid"/>
            <a:round/>
            <a:headEnd type="none" w="med" len="med"/>
            <a:tailEnd type="triangle" w="med" len="med"/>
          </a:ln>
        </p:spPr>
      </p:sp>
      <p:sp>
        <p:nvSpPr>
          <p:cNvPr id="141322" name="Line 10"/>
          <p:cNvSpPr/>
          <p:nvPr/>
        </p:nvSpPr>
        <p:spPr>
          <a:xfrm>
            <a:off x="3281363" y="3768725"/>
            <a:ext cx="719137" cy="1588"/>
          </a:xfrm>
          <a:prstGeom prst="line">
            <a:avLst/>
          </a:prstGeom>
          <a:ln w="38100" cap="sq" cmpd="sng">
            <a:solidFill>
              <a:schemeClr val="tx1"/>
            </a:solidFill>
            <a:prstDash val="solid"/>
            <a:round/>
            <a:headEnd type="none" w="med" len="med"/>
            <a:tailEnd type="triangle" w="med" len="med"/>
          </a:ln>
        </p:spPr>
      </p:sp>
      <p:sp>
        <p:nvSpPr>
          <p:cNvPr id="141324" name="Line 12"/>
          <p:cNvSpPr/>
          <p:nvPr/>
        </p:nvSpPr>
        <p:spPr>
          <a:xfrm>
            <a:off x="4576763" y="3768725"/>
            <a:ext cx="647700" cy="1588"/>
          </a:xfrm>
          <a:prstGeom prst="line">
            <a:avLst/>
          </a:prstGeom>
          <a:ln w="38100" cap="sq" cmpd="sng">
            <a:solidFill>
              <a:schemeClr val="tx1"/>
            </a:solidFill>
            <a:prstDash val="solid"/>
            <a:round/>
            <a:headEnd type="none" w="med" len="med"/>
            <a:tailEnd type="triangle" w="med" len="med"/>
          </a:ln>
        </p:spPr>
      </p:sp>
      <p:sp>
        <p:nvSpPr>
          <p:cNvPr id="141325" name="Line 13"/>
          <p:cNvSpPr/>
          <p:nvPr/>
        </p:nvSpPr>
        <p:spPr>
          <a:xfrm flipV="1">
            <a:off x="3281363" y="3844925"/>
            <a:ext cx="1800225" cy="762000"/>
          </a:xfrm>
          <a:prstGeom prst="line">
            <a:avLst/>
          </a:prstGeom>
          <a:ln w="38100" cap="sq" cmpd="sng">
            <a:solidFill>
              <a:schemeClr val="tx1"/>
            </a:solidFill>
            <a:prstDash val="solid"/>
            <a:round/>
            <a:headEnd type="none" w="med" len="med"/>
            <a:tailEnd type="triangle" w="med" len="med"/>
          </a:ln>
        </p:spPr>
      </p:sp>
      <p:sp>
        <p:nvSpPr>
          <p:cNvPr id="34828" name="Rectangle 2"/>
          <p:cNvSpPr txBox="1"/>
          <p:nvPr/>
        </p:nvSpPr>
        <p:spPr>
          <a:xfrm>
            <a:off x="1165225" y="328613"/>
            <a:ext cx="6896100" cy="606425"/>
          </a:xfrm>
          <a:prstGeom prst="rect">
            <a:avLst/>
          </a:prstGeom>
          <a:noFill/>
          <a:ln w="9525">
            <a:noFill/>
          </a:ln>
        </p:spPr>
        <p:txBody>
          <a:bodyPr anchor="b"/>
          <a:p>
            <a:pPr algn="ctr">
              <a:buSzTx/>
            </a:pPr>
            <a:r>
              <a:rPr lang="en-US" altLang="zh-CN" sz="3600" dirty="0">
                <a:solidFill>
                  <a:srgbClr val="000066"/>
                </a:solidFill>
                <a:latin typeface="黑体" panose="02010609060101010101" pitchFamily="49" charset="-122"/>
                <a:ea typeface="黑体" panose="02010609060101010101" pitchFamily="49" charset="-122"/>
              </a:rPr>
              <a:t>2.1.3 程序</a:t>
            </a:r>
            <a:r>
              <a:rPr lang="zh-CN" altLang="en-US" sz="3600" dirty="0">
                <a:solidFill>
                  <a:srgbClr val="000066"/>
                </a:solidFill>
                <a:latin typeface="黑体" panose="02010609060101010101" pitchFamily="49" charset="-122"/>
                <a:ea typeface="黑体" panose="02010609060101010101" pitchFamily="49" charset="-122"/>
              </a:rPr>
              <a:t>的并发</a:t>
            </a:r>
            <a:r>
              <a:rPr lang="en-US" altLang="zh-CN" sz="3600" dirty="0">
                <a:solidFill>
                  <a:srgbClr val="000066"/>
                </a:solidFill>
                <a:latin typeface="黑体" panose="02010609060101010101" pitchFamily="49" charset="-122"/>
                <a:ea typeface="黑体" panose="02010609060101010101" pitchFamily="49" charset="-122"/>
              </a:rPr>
              <a:t>执行</a:t>
            </a:r>
            <a:endParaRPr lang="zh-CN" altLang="en-US" sz="3600" dirty="0">
              <a:solidFill>
                <a:srgbClr val="000066"/>
              </a:solidFill>
              <a:latin typeface="Times New Roman" panose="02020603050405020304" pitchFamily="18" charset="0"/>
              <a:ea typeface="楷体_GB2312" pitchFamily="49" charset="-122"/>
            </a:endParaRPr>
          </a:p>
        </p:txBody>
      </p:sp>
      <p:sp>
        <p:nvSpPr>
          <p:cNvPr id="3482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34830"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78" name="" r:id="rId1" imgW="6858000" imgH="48895" progId="MS_ClipArt_Gallery.2">
                  <p:embed/>
                </p:oleObj>
              </mc:Choice>
              <mc:Fallback>
                <p:oleObj name="" r:id="rId1" imgW="6858000" imgH="48895" progId="MS_ClipArt_Gallery.2">
                  <p:embed/>
                  <p:pic>
                    <p:nvPicPr>
                      <p:cNvPr id="0" name="图片 3077"/>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13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13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13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13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13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413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413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1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bldLvl="0" animBg="1"/>
      <p:bldP spid="141317" grpId="0" bldLvl="0" animBg="1"/>
      <p:bldP spid="141318" grpId="0" bldLvl="0" animBg="1"/>
      <p:bldP spid="141319" grpId="0" bldLvl="0" animBg="1"/>
      <p:bldP spid="141320" grpId="0" bldLvl="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文本框 4"/>
          <p:cNvSpPr txBox="1"/>
          <p:nvPr/>
        </p:nvSpPr>
        <p:spPr>
          <a:xfrm>
            <a:off x="354013" y="1312863"/>
            <a:ext cx="7862887" cy="5354637"/>
          </a:xfrm>
          <a:prstGeom prst="rect">
            <a:avLst/>
          </a:prstGeom>
          <a:noFill/>
          <a:ln w="28575" cap="flat" cmpd="dbl">
            <a:solidFill>
              <a:srgbClr val="00A77A"/>
            </a:solidFill>
            <a:prstDash val="solid"/>
            <a:round/>
            <a:headEnd type="none" w="med" len="med"/>
            <a:tailEnd type="none" w="med" len="med"/>
          </a:ln>
        </p:spPr>
        <p:txBody>
          <a:bodyPr wrap="square" anchor="t">
            <a:spAutoFit/>
          </a:bodyPr>
          <a:p>
            <a:r>
              <a:rPr lang="zh-CN" altLang="en-US" sz="1800">
                <a:latin typeface="Times New Roman" panose="02020603050405020304" pitchFamily="18" charset="0"/>
                <a:ea typeface="宋体" panose="02010600030101010101" pitchFamily="2" charset="-122"/>
              </a:rPr>
              <a:t>semaphore chopstick[5]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chopstick[0].value=chopstick[1].value=1;</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chopstick[2].value=chopstick[3].value=1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chopstick[4].value=1 ;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parbegin</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以下是3段代码的缩写，代表3个进程</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process  Pi( )	(i = 0, 2, 4)    //偶数号哲学家的活动</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while (true)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int j=(i+1)%5;</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wait (chopstick[j])；     //拿起右边筷子</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wait (chopstick[i])；     //拿起左边筷子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eating ；                       //吃面条</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signal (chopstick[j])；  //放下右边筷子</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signal (chopstick[i])；  //放下左边筷子</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thinking ；                   //思考</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p:txBody>
      </p:sp>
      <p:sp>
        <p:nvSpPr>
          <p:cNvPr id="131074" name="文本框 5"/>
          <p:cNvSpPr txBox="1"/>
          <p:nvPr/>
        </p:nvSpPr>
        <p:spPr>
          <a:xfrm>
            <a:off x="354013" y="114300"/>
            <a:ext cx="7704137" cy="1198563"/>
          </a:xfrm>
          <a:prstGeom prst="rect">
            <a:avLst/>
          </a:prstGeom>
          <a:noFill/>
          <a:ln w="9525">
            <a:noFill/>
          </a:ln>
        </p:spPr>
        <p:txBody>
          <a:bodyPr wrap="square" anchor="t">
            <a:spAutoFit/>
          </a:bodyPr>
          <a:p>
            <a:r>
              <a:rPr lang="zh-CN" altLang="en-US" sz="2400" dirty="0">
                <a:latin typeface="Times New Roman" panose="02020603050405020304" pitchFamily="18" charset="0"/>
                <a:ea typeface="楷体_GB2312" pitchFamily="49" charset="-122"/>
              </a:rPr>
              <a:t>解决哲学家就餐问题算法的死锁问题的方法之三：</a:t>
            </a:r>
            <a:endParaRPr lang="zh-CN" altLang="en-US" sz="2000" dirty="0">
              <a:latin typeface="Times New Roman" panose="02020603050405020304" pitchFamily="18" charset="0"/>
              <a:ea typeface="楷体_GB2312" pitchFamily="49" charset="-122"/>
            </a:endParaRPr>
          </a:p>
          <a:p>
            <a:r>
              <a:rPr lang="zh-CN" altLang="en-US" sz="2400" dirty="0">
                <a:latin typeface="Times New Roman" panose="02020603050405020304" pitchFamily="18" charset="0"/>
                <a:ea typeface="楷体_GB2312" pitchFamily="49" charset="-122"/>
              </a:rPr>
              <a:t>奇数号哲学家先拿左边筷子，然后再拿右边筷子；而偶数号哲学家先拿右边筷子，然后再拿左边筷子。</a:t>
            </a:r>
            <a:endParaRPr lang="zh-CN" altLang="en-US" sz="2400" dirty="0">
              <a:latin typeface="Times New Roman" panose="02020603050405020304" pitchFamily="18" charset="0"/>
              <a:ea typeface="楷体_GB2312" pitchFamily="49"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文本框 4"/>
          <p:cNvSpPr txBox="1"/>
          <p:nvPr/>
        </p:nvSpPr>
        <p:spPr>
          <a:xfrm>
            <a:off x="354013" y="1409700"/>
            <a:ext cx="7862887" cy="3692525"/>
          </a:xfrm>
          <a:prstGeom prst="rect">
            <a:avLst/>
          </a:prstGeom>
          <a:noFill/>
          <a:ln w="28575" cap="flat" cmpd="dbl">
            <a:solidFill>
              <a:srgbClr val="00A77A"/>
            </a:solidFill>
            <a:prstDash val="solid"/>
            <a:round/>
            <a:headEnd type="none" w="med" len="med"/>
            <a:tailEnd type="none" w="med" len="med"/>
          </a:ln>
        </p:spPr>
        <p:txBody>
          <a:bodyPr wrap="square" anchor="t">
            <a:spAutoFit/>
          </a:bodyPr>
          <a:p>
            <a:r>
              <a:rPr lang="zh-CN" altLang="en-US" sz="1800">
                <a:latin typeface="Times New Roman" panose="02020603050405020304" pitchFamily="18" charset="0"/>
                <a:ea typeface="宋体" panose="02010600030101010101" pitchFamily="2" charset="-122"/>
              </a:rPr>
              <a:t>// 以下是2段代码的缩写，代表2个进程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process  Pi( )  (i=1, 3)       //奇数号哲学家的活动</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while (true)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  wait (chopstick[i])；             //拿起左边筷子</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wait (chopstick[i+1])； 	  //拿起右边筷子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eating ；                               //吃面条</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signal (chopstick[i])；          //放下左边筷子</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signal (chopstick[i+1])；      //放下右边筷子</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thinking ；                           //思考</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parend</a:t>
            </a:r>
            <a:endParaRPr lang="zh-CN" altLang="en-US" sz="1800">
              <a:latin typeface="Times New Roman" panose="02020603050405020304" pitchFamily="18" charset="0"/>
              <a:ea typeface="宋体" panose="02010600030101010101" pitchFamily="2" charset="-122"/>
            </a:endParaRPr>
          </a:p>
        </p:txBody>
      </p:sp>
      <p:sp>
        <p:nvSpPr>
          <p:cNvPr id="132098" name="文本框 5"/>
          <p:cNvSpPr txBox="1"/>
          <p:nvPr/>
        </p:nvSpPr>
        <p:spPr>
          <a:xfrm>
            <a:off x="354013" y="114300"/>
            <a:ext cx="7704137" cy="1198563"/>
          </a:xfrm>
          <a:prstGeom prst="rect">
            <a:avLst/>
          </a:prstGeom>
          <a:noFill/>
          <a:ln w="9525">
            <a:noFill/>
          </a:ln>
        </p:spPr>
        <p:txBody>
          <a:bodyPr wrap="square" anchor="t">
            <a:spAutoFit/>
          </a:bodyPr>
          <a:p>
            <a:r>
              <a:rPr lang="zh-CN" altLang="en-US" sz="2400" dirty="0">
                <a:latin typeface="Times New Roman" panose="02020603050405020304" pitchFamily="18" charset="0"/>
                <a:ea typeface="楷体_GB2312" pitchFamily="49" charset="-122"/>
                <a:sym typeface="宋体" panose="02010600030101010101" pitchFamily="2" charset="-122"/>
              </a:rPr>
              <a:t>解决哲学家就餐问题算法的死锁问题的方法之三：</a:t>
            </a:r>
            <a:endParaRPr lang="zh-CN" altLang="en-US" sz="2400" dirty="0">
              <a:latin typeface="Times New Roman" panose="02020603050405020304" pitchFamily="18" charset="0"/>
              <a:ea typeface="楷体_GB2312" pitchFamily="49" charset="-122"/>
            </a:endParaRPr>
          </a:p>
          <a:p>
            <a:r>
              <a:rPr lang="zh-CN" altLang="en-US" sz="2400" dirty="0">
                <a:latin typeface="Times New Roman" panose="02020603050405020304" pitchFamily="18" charset="0"/>
                <a:ea typeface="楷体_GB2312" pitchFamily="49" charset="-122"/>
                <a:sym typeface="宋体" panose="02010600030101010101" pitchFamily="2" charset="-122"/>
              </a:rPr>
              <a:t>奇数号哲学家先拿左边筷子，然后再拿右边筷子；而偶数号哲学家先拿右边筷子，然后再拿左边筷子。</a:t>
            </a:r>
            <a:endParaRPr lang="zh-CN" altLang="en-US" sz="2400" dirty="0">
              <a:latin typeface="Times New Roman" panose="02020603050405020304" pitchFamily="18" charset="0"/>
              <a:ea typeface="楷体_GB2312" pitchFamily="49" charset="-122"/>
              <a:sym typeface="宋体" panose="02010600030101010101" pitchFamily="2" charset="-122"/>
            </a:endParaRPr>
          </a:p>
        </p:txBody>
      </p:sp>
      <p:sp>
        <p:nvSpPr>
          <p:cNvPr id="132099"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文本框 4"/>
          <p:cNvSpPr txBox="1"/>
          <p:nvPr/>
        </p:nvSpPr>
        <p:spPr>
          <a:xfrm>
            <a:off x="542608" y="1162685"/>
            <a:ext cx="7862887" cy="5354320"/>
          </a:xfrm>
          <a:prstGeom prst="rect">
            <a:avLst/>
          </a:prstGeom>
          <a:noFill/>
          <a:ln w="28575" cap="flat" cmpd="dbl">
            <a:solidFill>
              <a:srgbClr val="00A77A"/>
            </a:solidFill>
            <a:prstDash val="solid"/>
            <a:round/>
            <a:headEnd type="none" w="med" len="med"/>
            <a:tailEnd type="none" w="med" len="med"/>
          </a:ln>
        </p:spPr>
        <p:txBody>
          <a:bodyPr wrap="square" anchor="t">
            <a:spAutoFit/>
          </a:bodyPr>
          <a:p>
            <a:r>
              <a:rPr lang="zh-CN" altLang="en-US" sz="1800">
                <a:latin typeface="Times New Roman" panose="02020603050405020304" pitchFamily="18" charset="0"/>
                <a:ea typeface="宋体" panose="02010600030101010101" pitchFamily="2" charset="-122"/>
              </a:rPr>
              <a:t>semaphore chopstick[5]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chopstick[0].value=chopstick[1].value=1;</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chopstick[2].value=chopstick[3].value=1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chopstick[4].value=1 ;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parbegin</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以下是4段代码的缩写，代表4个进程</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process  Pi( )	(i = 0, 1, 2, 3)	     //前4个哲学家</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while (true)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wait (chopstick[i]);                //拿起左边筷子</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wait (chopstick[i+1]);            //拿起右边筷子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eating ;                                   //吃面条</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signal (chopstick[i]);              //放下左边筷子</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signal (chopstick[i+1]);          //放下右边筷子</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thinking ;                               //思考</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a:t>
            </a:r>
            <a:endParaRPr lang="zh-CN" altLang="en-US" sz="1800">
              <a:latin typeface="Times New Roman" panose="02020603050405020304" pitchFamily="18" charset="0"/>
              <a:ea typeface="宋体" panose="02010600030101010101" pitchFamily="2" charset="-122"/>
            </a:endParaRPr>
          </a:p>
          <a:p>
            <a:r>
              <a:rPr lang="zh-CN" altLang="en-US" sz="1800">
                <a:latin typeface="Times New Roman" panose="02020603050405020304" pitchFamily="18" charset="0"/>
                <a:ea typeface="宋体" panose="02010600030101010101" pitchFamily="2" charset="-122"/>
              </a:rPr>
              <a:t>} </a:t>
            </a:r>
            <a:endParaRPr lang="zh-CN" altLang="en-US" sz="1800">
              <a:latin typeface="Times New Roman" panose="02020603050405020304" pitchFamily="18" charset="0"/>
              <a:ea typeface="宋体" panose="02010600030101010101" pitchFamily="2" charset="-122"/>
            </a:endParaRPr>
          </a:p>
          <a:p>
            <a:endParaRPr lang="zh-CN" altLang="en-US" sz="1800">
              <a:latin typeface="Times New Roman" panose="02020603050405020304" pitchFamily="18" charset="0"/>
              <a:ea typeface="宋体" panose="02010600030101010101" pitchFamily="2" charset="-122"/>
            </a:endParaRPr>
          </a:p>
        </p:txBody>
      </p:sp>
      <p:sp>
        <p:nvSpPr>
          <p:cNvPr id="133122" name="文本框 5"/>
          <p:cNvSpPr txBox="1"/>
          <p:nvPr/>
        </p:nvSpPr>
        <p:spPr>
          <a:xfrm>
            <a:off x="354330" y="222885"/>
            <a:ext cx="7863205" cy="829945"/>
          </a:xfrm>
          <a:prstGeom prst="rect">
            <a:avLst/>
          </a:prstGeom>
          <a:noFill/>
          <a:ln w="9525">
            <a:noFill/>
          </a:ln>
        </p:spPr>
        <p:txBody>
          <a:bodyPr wrap="square" anchor="t">
            <a:spAutoFit/>
          </a:bodyPr>
          <a:p>
            <a:r>
              <a:rPr lang="zh-CN" altLang="en-US" sz="2400" dirty="0">
                <a:solidFill>
                  <a:srgbClr val="0033CC"/>
                </a:solidFill>
                <a:ea typeface="楷体_GB2312" pitchFamily="49" charset="-122"/>
                <a:sym typeface="+mn-ea"/>
              </a:rPr>
              <a:t>解决哲学家就餐问题算法的死锁问题的方法之四：</a:t>
            </a:r>
            <a:endParaRPr lang="zh-CN" altLang="en-US" sz="2400" dirty="0">
              <a:solidFill>
                <a:srgbClr val="0033CC"/>
              </a:solidFill>
              <a:latin typeface="Times New Roman" panose="02020603050405020304" pitchFamily="18" charset="0"/>
              <a:ea typeface="楷体_GB2312" pitchFamily="49" charset="-122"/>
            </a:endParaRPr>
          </a:p>
          <a:p>
            <a:r>
              <a:rPr lang="zh-CN" altLang="en-US" sz="2400" dirty="0">
                <a:solidFill>
                  <a:srgbClr val="0033CC"/>
                </a:solidFill>
                <a:ea typeface="楷体_GB2312" pitchFamily="49" charset="-122"/>
                <a:sym typeface="+mn-ea"/>
              </a:rPr>
              <a:t>规定每个哲学家先拿序号小的筷子</a:t>
            </a:r>
            <a:r>
              <a:rPr lang="en-US" altLang="zh-CN" sz="2400" dirty="0">
                <a:solidFill>
                  <a:srgbClr val="0033CC"/>
                </a:solidFill>
                <a:ea typeface="楷体_GB2312" pitchFamily="49" charset="-122"/>
                <a:sym typeface="+mn-ea"/>
              </a:rPr>
              <a:t>(</a:t>
            </a:r>
            <a:r>
              <a:rPr lang="zh-CN" altLang="en-US" sz="2400" dirty="0">
                <a:solidFill>
                  <a:srgbClr val="0033CC"/>
                </a:solidFill>
                <a:ea typeface="楷体_GB2312" pitchFamily="49" charset="-122"/>
                <a:sym typeface="+mn-ea"/>
              </a:rPr>
              <a:t>按序号分配</a:t>
            </a:r>
            <a:r>
              <a:rPr lang="en-US" altLang="zh-CN" sz="2400" dirty="0">
                <a:solidFill>
                  <a:srgbClr val="0033CC"/>
                </a:solidFill>
                <a:ea typeface="楷体_GB2312" pitchFamily="49" charset="-122"/>
                <a:sym typeface="+mn-ea"/>
              </a:rPr>
              <a:t>)</a:t>
            </a:r>
            <a:r>
              <a:rPr lang="zh-CN" altLang="en-US" sz="2400" dirty="0">
                <a:solidFill>
                  <a:srgbClr val="0033CC"/>
                </a:solidFill>
                <a:ea typeface="楷体_GB2312" pitchFamily="49" charset="-122"/>
                <a:sym typeface="+mn-ea"/>
              </a:rPr>
              <a:t>。</a:t>
            </a:r>
            <a:endParaRPr lang="zh-CN" altLang="en-US" sz="2400" dirty="0">
              <a:solidFill>
                <a:srgbClr val="0033CC"/>
              </a:solidFill>
              <a:latin typeface="Times New Roman" panose="02020603050405020304" pitchFamily="18" charset="0"/>
              <a:ea typeface="楷体_GB2312" pitchFamily="49" charset="-122"/>
              <a:sym typeface="+mn-e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文本框 4"/>
          <p:cNvSpPr txBox="1"/>
          <p:nvPr/>
        </p:nvSpPr>
        <p:spPr>
          <a:xfrm>
            <a:off x="354013" y="1082675"/>
            <a:ext cx="7862887" cy="4092575"/>
          </a:xfrm>
          <a:prstGeom prst="rect">
            <a:avLst/>
          </a:prstGeom>
          <a:noFill/>
          <a:ln w="28575" cap="flat" cmpd="dbl">
            <a:solidFill>
              <a:srgbClr val="00A77A"/>
            </a:solidFill>
            <a:prstDash val="solid"/>
            <a:round/>
            <a:headEnd type="none" w="med" len="med"/>
            <a:tailEnd type="none" w="med" len="med"/>
          </a:ln>
        </p:spPr>
        <p:txBody>
          <a:bodyPr wrap="square" anchor="t">
            <a:spAutoFit/>
          </a:bodyPr>
          <a:p>
            <a:r>
              <a:rPr lang="zh-CN" altLang="en-US" sz="2000">
                <a:latin typeface="Times New Roman" panose="02020603050405020304" pitchFamily="18" charset="0"/>
                <a:ea typeface="宋体" panose="02010600030101010101" pitchFamily="2" charset="-122"/>
              </a:rPr>
              <a:t>process  P4( )		       		       //第5个哲学家</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while (true)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wait (chopstick[0]);                   //拿起右边筷子</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wait (chopstick[4]);                   //拿起左边筷子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eating ;                                       //吃面条</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signal (chopstick[0]);               //放下右边筷子</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signal (chopstick[4]);               //放下左边筷子</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thinking ;                                 //思考</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parend</a:t>
            </a:r>
            <a:endParaRPr lang="zh-CN" altLang="en-US" sz="2000">
              <a:latin typeface="Times New Roman" panose="02020603050405020304" pitchFamily="18" charset="0"/>
              <a:ea typeface="宋体" panose="02010600030101010101" pitchFamily="2" charset="-122"/>
            </a:endParaRPr>
          </a:p>
        </p:txBody>
      </p:sp>
      <p:sp>
        <p:nvSpPr>
          <p:cNvPr id="134146" name="文本框 5"/>
          <p:cNvSpPr txBox="1"/>
          <p:nvPr/>
        </p:nvSpPr>
        <p:spPr>
          <a:xfrm>
            <a:off x="354013" y="114300"/>
            <a:ext cx="7704137" cy="828675"/>
          </a:xfrm>
          <a:prstGeom prst="rect">
            <a:avLst/>
          </a:prstGeom>
          <a:noFill/>
          <a:ln w="9525">
            <a:noFill/>
          </a:ln>
        </p:spPr>
        <p:txBody>
          <a:bodyPr wrap="square" anchor="t">
            <a:spAutoFit/>
          </a:bodyPr>
          <a:p>
            <a:r>
              <a:rPr lang="zh-CN" altLang="en-US" sz="2400" dirty="0">
                <a:latin typeface="Times New Roman" panose="02020603050405020304" pitchFamily="18" charset="0"/>
                <a:ea typeface="楷体_GB2312" pitchFamily="49" charset="-122"/>
              </a:rPr>
              <a:t>解决哲学家就餐问题算法的死锁问题的方法之四：</a:t>
            </a:r>
            <a:endParaRPr lang="zh-CN" altLang="en-US" sz="2400" dirty="0">
              <a:latin typeface="Times New Roman" panose="02020603050405020304" pitchFamily="18" charset="0"/>
              <a:ea typeface="楷体_GB2312" pitchFamily="49" charset="-122"/>
            </a:endParaRPr>
          </a:p>
          <a:p>
            <a:r>
              <a:rPr lang="zh-CN" altLang="en-US" sz="2400" dirty="0">
                <a:latin typeface="Times New Roman" panose="02020603050405020304" pitchFamily="18" charset="0"/>
                <a:ea typeface="楷体_GB2312" pitchFamily="49" charset="-122"/>
              </a:rPr>
              <a:t>规定每个哲学家先拿序号小的筷子</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按序号分配</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a:t>
            </a:r>
            <a:endParaRPr lang="zh-CN" altLang="en-US" sz="2400" dirty="0">
              <a:latin typeface="Times New Roman" panose="02020603050405020304" pitchFamily="18" charset="0"/>
              <a:ea typeface="楷体_GB2312" pitchFamily="49" charset="-122"/>
              <a:sym typeface="宋体" panose="02010600030101010101" pitchFamily="2" charset="-122"/>
            </a:endParaRPr>
          </a:p>
        </p:txBody>
      </p:sp>
      <p:sp>
        <p:nvSpPr>
          <p:cNvPr id="134147"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文本框 4"/>
          <p:cNvSpPr txBox="1"/>
          <p:nvPr/>
        </p:nvSpPr>
        <p:spPr>
          <a:xfrm>
            <a:off x="354013" y="1082675"/>
            <a:ext cx="7862887" cy="1628775"/>
          </a:xfrm>
          <a:prstGeom prst="rect">
            <a:avLst/>
          </a:prstGeom>
          <a:noFill/>
          <a:ln w="28575" cap="flat" cmpd="dbl">
            <a:solidFill>
              <a:srgbClr val="00A77A"/>
            </a:solidFill>
            <a:prstDash val="solid"/>
            <a:round/>
            <a:headEnd type="none" w="med" len="med"/>
            <a:tailEnd type="none" w="med" len="med"/>
          </a:ln>
        </p:spPr>
        <p:txBody>
          <a:bodyPr wrap="square" anchor="t">
            <a:spAutoFit/>
          </a:bodyPr>
          <a:p>
            <a:r>
              <a:rPr lang="zh-CN" altLang="en-US" sz="2000">
                <a:latin typeface="Times New Roman" panose="02020603050405020304" pitchFamily="18" charset="0"/>
                <a:ea typeface="宋体" panose="02010600030101010101" pitchFamily="2" charset="-122"/>
              </a:rPr>
              <a:t>semaphore chopstick[5],S;</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chopstick[0].value=chopstick[1].value=1;</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chopstick[2].value=chopstick[3].value=1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chopstick[4].value=1 ;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S.value=1;     // 进餐互斥信号量</a:t>
            </a:r>
            <a:endParaRPr lang="zh-CN" altLang="en-US" sz="2000">
              <a:latin typeface="Times New Roman" panose="02020603050405020304" pitchFamily="18" charset="0"/>
              <a:ea typeface="宋体" panose="02010600030101010101" pitchFamily="2" charset="-122"/>
            </a:endParaRPr>
          </a:p>
        </p:txBody>
      </p:sp>
      <p:sp>
        <p:nvSpPr>
          <p:cNvPr id="135170" name="文本框 5"/>
          <p:cNvSpPr txBox="1"/>
          <p:nvPr/>
        </p:nvSpPr>
        <p:spPr>
          <a:xfrm>
            <a:off x="354013" y="114300"/>
            <a:ext cx="7704137" cy="828675"/>
          </a:xfrm>
          <a:prstGeom prst="rect">
            <a:avLst/>
          </a:prstGeom>
          <a:noFill/>
          <a:ln w="9525">
            <a:noFill/>
          </a:ln>
        </p:spPr>
        <p:txBody>
          <a:bodyPr wrap="square" anchor="t">
            <a:spAutoFit/>
          </a:bodyPr>
          <a:p>
            <a:r>
              <a:rPr lang="zh-CN" altLang="en-US" sz="2400" dirty="0">
                <a:latin typeface="Times New Roman" panose="02020603050405020304" pitchFamily="18" charset="0"/>
                <a:ea typeface="楷体_GB2312" pitchFamily="49" charset="-122"/>
                <a:sym typeface="宋体" panose="02010600030101010101" pitchFamily="2" charset="-122"/>
              </a:rPr>
              <a:t>解决哲学家就餐问题算法的死锁问题的方法之四：</a:t>
            </a:r>
            <a:endParaRPr lang="zh-CN" altLang="en-US" sz="2400" dirty="0">
              <a:latin typeface="Times New Roman" panose="02020603050405020304" pitchFamily="18" charset="0"/>
              <a:ea typeface="楷体_GB2312" pitchFamily="49" charset="-122"/>
            </a:endParaRPr>
          </a:p>
          <a:p>
            <a:r>
              <a:rPr lang="zh-CN" altLang="en-US" sz="2400" dirty="0">
                <a:latin typeface="Times New Roman" panose="02020603050405020304" pitchFamily="18" charset="0"/>
                <a:ea typeface="楷体_GB2312" pitchFamily="49" charset="-122"/>
                <a:sym typeface="宋体" panose="02010600030101010101" pitchFamily="2" charset="-122"/>
              </a:rPr>
              <a:t>规定每个哲学家先拿序号小的筷子</a:t>
            </a:r>
            <a:r>
              <a:rPr lang="en-US" altLang="zh-CN" sz="2400" dirty="0">
                <a:latin typeface="Times New Roman" panose="02020603050405020304" pitchFamily="18" charset="0"/>
                <a:ea typeface="楷体_GB2312" pitchFamily="49" charset="-122"/>
                <a:sym typeface="宋体" panose="02010600030101010101" pitchFamily="2" charset="-122"/>
              </a:rPr>
              <a:t>(</a:t>
            </a:r>
            <a:r>
              <a:rPr lang="zh-CN" altLang="en-US" sz="2400" dirty="0">
                <a:latin typeface="Times New Roman" panose="02020603050405020304" pitchFamily="18" charset="0"/>
                <a:ea typeface="楷体_GB2312" pitchFamily="49" charset="-122"/>
                <a:sym typeface="宋体" panose="02010600030101010101" pitchFamily="2" charset="-122"/>
              </a:rPr>
              <a:t>按序号分配</a:t>
            </a:r>
            <a:r>
              <a:rPr lang="en-US" altLang="zh-CN" sz="2400" dirty="0">
                <a:latin typeface="Times New Roman" panose="02020603050405020304" pitchFamily="18" charset="0"/>
                <a:ea typeface="楷体_GB2312" pitchFamily="49" charset="-122"/>
                <a:sym typeface="宋体" panose="02010600030101010101" pitchFamily="2" charset="-122"/>
              </a:rPr>
              <a:t>)</a:t>
            </a:r>
            <a:r>
              <a:rPr lang="zh-CN" altLang="en-US" sz="2400" dirty="0">
                <a:latin typeface="Times New Roman" panose="02020603050405020304" pitchFamily="18" charset="0"/>
                <a:ea typeface="楷体_GB2312" pitchFamily="49" charset="-122"/>
                <a:sym typeface="宋体" panose="02010600030101010101" pitchFamily="2" charset="-122"/>
              </a:rPr>
              <a:t>。</a:t>
            </a:r>
            <a:endParaRPr lang="zh-CN" altLang="en-US" sz="2400" dirty="0">
              <a:latin typeface="Times New Roman" panose="02020603050405020304" pitchFamily="18" charset="0"/>
              <a:ea typeface="楷体_GB2312" pitchFamily="49" charset="-122"/>
              <a:sym typeface="宋体" panose="02010600030101010101" pitchFamily="2" charset="-122"/>
            </a:endParaRPr>
          </a:p>
        </p:txBody>
      </p:sp>
      <p:sp>
        <p:nvSpPr>
          <p:cNvPr id="135171"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文本框 4"/>
          <p:cNvSpPr txBox="1"/>
          <p:nvPr/>
        </p:nvSpPr>
        <p:spPr>
          <a:xfrm>
            <a:off x="354013" y="1082675"/>
            <a:ext cx="7862887" cy="5630863"/>
          </a:xfrm>
          <a:prstGeom prst="rect">
            <a:avLst/>
          </a:prstGeom>
          <a:noFill/>
          <a:ln w="28575" cap="flat" cmpd="dbl">
            <a:solidFill>
              <a:srgbClr val="00A77A"/>
            </a:solidFill>
            <a:prstDash val="solid"/>
            <a:round/>
            <a:headEnd type="none" w="med" len="med"/>
            <a:tailEnd type="none" w="med" len="med"/>
          </a:ln>
        </p:spPr>
        <p:txBody>
          <a:bodyPr wrap="square" anchor="t">
            <a:spAutoFit/>
          </a:bodyPr>
          <a:p>
            <a:r>
              <a:rPr lang="zh-CN" altLang="en-US" sz="2000">
                <a:latin typeface="Times New Roman" panose="02020603050405020304" pitchFamily="18" charset="0"/>
                <a:ea typeface="宋体" panose="02010600030101010101" pitchFamily="2" charset="-122"/>
              </a:rPr>
              <a:t>parbegin</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以下是5段代码的缩写，代表5个进程代码</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process  Pi	(i = 0, 1, 2, 3, 4)	     //第i个哲学家的活动</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while (true)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int j=(i+1)%5;</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wait (S);   // 互斥(不允许1个以上哲学家同时进餐)</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wait (chopstick[i]);      //拿起左边筷子</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wait (chopstick[j]);      //拿起右边筷子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eating ;                         //吃面条</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signal (chopstick[i]);    //放下左边筷子</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signal (chopstick[j]);    //放下右边筷子</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signal (S);          // 允许其他哲学家进餐</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thinking ;                      //思考</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parend</a:t>
            </a:r>
            <a:endParaRPr lang="zh-CN" altLang="en-US" sz="2000">
              <a:latin typeface="Times New Roman" panose="02020603050405020304" pitchFamily="18" charset="0"/>
              <a:ea typeface="宋体" panose="02010600030101010101" pitchFamily="2" charset="-122"/>
            </a:endParaRPr>
          </a:p>
        </p:txBody>
      </p:sp>
      <p:sp>
        <p:nvSpPr>
          <p:cNvPr id="136194" name="文本框 5"/>
          <p:cNvSpPr txBox="1"/>
          <p:nvPr/>
        </p:nvSpPr>
        <p:spPr>
          <a:xfrm>
            <a:off x="354013" y="114300"/>
            <a:ext cx="7704137" cy="828675"/>
          </a:xfrm>
          <a:prstGeom prst="rect">
            <a:avLst/>
          </a:prstGeom>
          <a:noFill/>
          <a:ln w="9525">
            <a:noFill/>
          </a:ln>
        </p:spPr>
        <p:txBody>
          <a:bodyPr wrap="square" anchor="t">
            <a:spAutoFit/>
          </a:bodyPr>
          <a:p>
            <a:r>
              <a:rPr lang="zh-CN" altLang="en-US" sz="2400" dirty="0">
                <a:latin typeface="Times New Roman" panose="02020603050405020304" pitchFamily="18" charset="0"/>
                <a:ea typeface="楷体_GB2312" pitchFamily="49" charset="-122"/>
              </a:rPr>
              <a:t>解决哲学家就餐问题算法的死锁问题的方法之五：</a:t>
            </a:r>
            <a:endParaRPr lang="zh-CN" altLang="en-US" sz="2400" dirty="0">
              <a:latin typeface="Times New Roman" panose="02020603050405020304" pitchFamily="18" charset="0"/>
              <a:ea typeface="楷体_GB2312" pitchFamily="49" charset="-122"/>
            </a:endParaRPr>
          </a:p>
          <a:p>
            <a:r>
              <a:rPr lang="zh-CN" altLang="en-US" sz="2400" dirty="0">
                <a:latin typeface="Times New Roman" panose="02020603050405020304" pitchFamily="18" charset="0"/>
                <a:ea typeface="楷体_GB2312" pitchFamily="49" charset="-122"/>
              </a:rPr>
              <a:t>同一时间最多允许</a:t>
            </a:r>
            <a:r>
              <a:rPr lang="en-US" altLang="zh-CN" sz="2400" dirty="0">
                <a:latin typeface="Times New Roman" panose="02020603050405020304" pitchFamily="18" charset="0"/>
                <a:ea typeface="楷体_GB2312" pitchFamily="49" charset="-122"/>
              </a:rPr>
              <a:t>1</a:t>
            </a:r>
            <a:r>
              <a:rPr lang="zh-CN" altLang="en-US" sz="2400" dirty="0">
                <a:latin typeface="Times New Roman" panose="02020603050405020304" pitchFamily="18" charset="0"/>
                <a:ea typeface="楷体_GB2312" pitchFamily="49" charset="-122"/>
              </a:rPr>
              <a:t>个哲学家进餐</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即进餐互斥</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a:t>
            </a:r>
            <a:endParaRPr lang="zh-CN" altLang="en-US" sz="2400" dirty="0">
              <a:latin typeface="Times New Roman" panose="02020603050405020304" pitchFamily="18" charset="0"/>
              <a:ea typeface="楷体_GB2312" pitchFamily="49" charset="-122"/>
              <a:sym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37218" name="Rectangle 2"/>
          <p:cNvSpPr>
            <a:spLocks noGrp="1"/>
          </p:cNvSpPr>
          <p:nvPr>
            <p:ph type="title"/>
          </p:nvPr>
        </p:nvSpPr>
        <p:spPr>
          <a:xfrm>
            <a:off x="993775" y="190500"/>
            <a:ext cx="7154863" cy="693738"/>
          </a:xfrm>
        </p:spPr>
        <p:txBody>
          <a:bodyPr vert="horz" wrap="square" lIns="91440" tIns="45720" rIns="91440" bIns="45720" anchor="b"/>
          <a:p>
            <a:pPr algn="ctr" eaLnBrk="1" hangingPunct="1"/>
            <a:r>
              <a:rPr lang="en-US" altLang="zh-CN" sz="3600" dirty="0"/>
              <a:t>2.5.3  </a:t>
            </a:r>
            <a:r>
              <a:rPr lang="zh-CN" altLang="en-US" sz="3600" dirty="0">
                <a:latin typeface="宋体" panose="02010600030101010101" pitchFamily="2" charset="-122"/>
              </a:rPr>
              <a:t>读者</a:t>
            </a:r>
            <a:r>
              <a:rPr lang="en-US" altLang="zh-CN" sz="3600" dirty="0"/>
              <a:t>-</a:t>
            </a:r>
            <a:r>
              <a:rPr lang="zh-CN" altLang="en-US" sz="3600" dirty="0">
                <a:latin typeface="宋体" panose="02010600030101010101" pitchFamily="2" charset="-122"/>
              </a:rPr>
              <a:t>写者问题</a:t>
            </a:r>
            <a:endParaRPr lang="zh-CN" altLang="en-US" sz="3600" dirty="0">
              <a:latin typeface="宋体" panose="02010600030101010101" pitchFamily="2" charset="-122"/>
            </a:endParaRPr>
          </a:p>
        </p:txBody>
      </p:sp>
      <p:sp>
        <p:nvSpPr>
          <p:cNvPr id="137219" name="Text Box 3"/>
          <p:cNvSpPr txBox="1"/>
          <p:nvPr/>
        </p:nvSpPr>
        <p:spPr>
          <a:xfrm>
            <a:off x="630555" y="1271905"/>
            <a:ext cx="8229600" cy="1373188"/>
          </a:xfrm>
          <a:prstGeom prst="rect">
            <a:avLst/>
          </a:prstGeom>
          <a:noFill/>
          <a:ln w="28575">
            <a:noFill/>
          </a:ln>
        </p:spPr>
        <p:txBody>
          <a:bodyPr lIns="54000" tIns="46800" rIns="54000" bIns="46800" anchor="t">
            <a:spAutoFit/>
          </a:bodyPr>
          <a:p>
            <a:pPr>
              <a:spcBef>
                <a:spcPct val="50000"/>
              </a:spcBef>
            </a:pPr>
            <a:r>
              <a:rPr lang="zh-CN" altLang="en-US" dirty="0">
                <a:latin typeface="楷体_GB2312" pitchFamily="49" charset="-122"/>
                <a:ea typeface="楷体_GB2312" pitchFamily="49" charset="-122"/>
              </a:rPr>
              <a:t>一个数据文件或记录，可被多个进程共享，我们把只要求读该文件的进程称为</a:t>
            </a:r>
            <a:r>
              <a:rPr lang="zh-CN" altLang="en-US" dirty="0">
                <a:latin typeface="Times New Roman" panose="02020603050405020304" pitchFamily="18" charset="0"/>
                <a:ea typeface="楷体_GB2312" pitchFamily="49" charset="-122"/>
              </a:rPr>
              <a:t>“</a:t>
            </a:r>
            <a:r>
              <a:rPr lang="zh-CN" altLang="en-US" dirty="0">
                <a:solidFill>
                  <a:srgbClr val="FF0000"/>
                </a:solidFill>
                <a:latin typeface="楷体_GB2312" pitchFamily="49" charset="-122"/>
                <a:ea typeface="楷体_GB2312" pitchFamily="49" charset="-122"/>
              </a:rPr>
              <a:t>读者</a:t>
            </a:r>
            <a:r>
              <a:rPr lang="zh-CN" altLang="en-US" dirty="0">
                <a:latin typeface="楷体_GB2312" pitchFamily="49" charset="-122"/>
                <a:ea typeface="楷体_GB2312" pitchFamily="49" charset="-122"/>
              </a:rPr>
              <a:t>进程</a:t>
            </a:r>
            <a:r>
              <a:rPr lang="zh-CN" altLang="en-US" dirty="0">
                <a:latin typeface="Times New Roman" panose="02020603050405020304" pitchFamily="18" charset="0"/>
                <a:ea typeface="楷体_GB2312" pitchFamily="49" charset="-122"/>
              </a:rPr>
              <a:t>”</a:t>
            </a:r>
            <a:r>
              <a:rPr lang="zh-CN" altLang="en-US" dirty="0">
                <a:latin typeface="楷体_GB2312" pitchFamily="49" charset="-122"/>
                <a:ea typeface="楷体_GB2312" pitchFamily="49" charset="-122"/>
              </a:rPr>
              <a:t>，其他进程称为</a:t>
            </a:r>
            <a:r>
              <a:rPr lang="zh-CN" altLang="en-US" dirty="0">
                <a:latin typeface="Times New Roman" panose="02020603050405020304" pitchFamily="18" charset="0"/>
                <a:ea typeface="楷体_GB2312" pitchFamily="49" charset="-122"/>
              </a:rPr>
              <a:t>“</a:t>
            </a:r>
            <a:r>
              <a:rPr lang="zh-CN" altLang="en-US" dirty="0">
                <a:solidFill>
                  <a:srgbClr val="FF0000"/>
                </a:solidFill>
                <a:latin typeface="楷体_GB2312" pitchFamily="49" charset="-122"/>
                <a:ea typeface="楷体_GB2312" pitchFamily="49" charset="-122"/>
              </a:rPr>
              <a:t>写者</a:t>
            </a:r>
            <a:r>
              <a:rPr lang="zh-CN" altLang="en-US" dirty="0">
                <a:latin typeface="楷体_GB2312" pitchFamily="49" charset="-122"/>
                <a:ea typeface="楷体_GB2312" pitchFamily="49" charset="-122"/>
              </a:rPr>
              <a:t>进程</a:t>
            </a:r>
            <a:r>
              <a:rPr lang="zh-CN" altLang="en-US" dirty="0">
                <a:latin typeface="Times New Roman" panose="02020603050405020304" pitchFamily="18" charset="0"/>
                <a:ea typeface="楷体_GB2312" pitchFamily="49" charset="-122"/>
              </a:rPr>
              <a:t>”</a:t>
            </a: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p:txBody>
      </p:sp>
      <p:sp>
        <p:nvSpPr>
          <p:cNvPr id="143364" name="Text Box 4"/>
          <p:cNvSpPr txBox="1"/>
          <p:nvPr/>
        </p:nvSpPr>
        <p:spPr>
          <a:xfrm>
            <a:off x="630238" y="2787650"/>
            <a:ext cx="8020050" cy="2552700"/>
          </a:xfrm>
          <a:prstGeom prst="rect">
            <a:avLst/>
          </a:prstGeom>
          <a:noFill/>
          <a:ln w="28575">
            <a:noFill/>
          </a:ln>
        </p:spPr>
        <p:txBody>
          <a:bodyPr lIns="54000" tIns="46800" rIns="54000" bIns="46800" anchor="t">
            <a:spAutoFit/>
          </a:bodyPr>
          <a:p>
            <a:pPr marL="457200" indent="-457200">
              <a:spcBef>
                <a:spcPct val="10000"/>
              </a:spcBef>
              <a:buClr>
                <a:srgbClr val="0000FF"/>
              </a:buClr>
              <a:buFont typeface="Wingdings" panose="05000000000000000000" pitchFamily="2" charset="2"/>
              <a:buChar char="u"/>
            </a:pPr>
            <a:r>
              <a:rPr lang="zh-CN" altLang="en-US" sz="2600" dirty="0">
                <a:latin typeface="宋体" panose="02010600030101010101" pitchFamily="2" charset="-122"/>
                <a:ea typeface="宋体" panose="02010600030101010101" pitchFamily="2" charset="-122"/>
              </a:rPr>
              <a:t>允许多个读者进程同时读一个共享文件，因为读操作不会使数据文件混乱；</a:t>
            </a:r>
            <a:endParaRPr lang="zh-CN" altLang="en-US" sz="2600" dirty="0">
              <a:latin typeface="宋体" panose="02010600030101010101" pitchFamily="2" charset="-122"/>
              <a:ea typeface="宋体" panose="02010600030101010101" pitchFamily="2" charset="-122"/>
            </a:endParaRPr>
          </a:p>
          <a:p>
            <a:pPr marL="457200" indent="-457200">
              <a:spcBef>
                <a:spcPct val="10000"/>
              </a:spcBef>
              <a:buClr>
                <a:srgbClr val="0000FF"/>
              </a:buClr>
              <a:buFont typeface="Wingdings" panose="05000000000000000000" pitchFamily="2" charset="2"/>
              <a:buChar char="u"/>
            </a:pPr>
            <a:r>
              <a:rPr lang="zh-CN" altLang="en-US" sz="2600" dirty="0">
                <a:latin typeface="宋体" panose="02010600030101010101" pitchFamily="2" charset="-122"/>
                <a:ea typeface="宋体" panose="02010600030101010101" pitchFamily="2" charset="-122"/>
              </a:rPr>
              <a:t>不允许两个或两个以上写者进程同时访问共享文件，因为这种访问将会引起混乱；</a:t>
            </a:r>
            <a:endParaRPr lang="zh-CN" altLang="en-US" sz="2600" dirty="0">
              <a:latin typeface="宋体" panose="02010600030101010101" pitchFamily="2" charset="-122"/>
              <a:ea typeface="宋体" panose="02010600030101010101" pitchFamily="2" charset="-122"/>
            </a:endParaRPr>
          </a:p>
          <a:p>
            <a:pPr marL="457200" indent="-457200">
              <a:spcBef>
                <a:spcPct val="10000"/>
              </a:spcBef>
              <a:buClr>
                <a:srgbClr val="0000FF"/>
              </a:buClr>
              <a:buFont typeface="Wingdings" panose="05000000000000000000" pitchFamily="2" charset="2"/>
              <a:buChar char="u"/>
            </a:pPr>
            <a:r>
              <a:rPr lang="zh-CN" altLang="en-US" sz="2600" dirty="0">
                <a:latin typeface="宋体" panose="02010600030101010101" pitchFamily="2" charset="-122"/>
                <a:ea typeface="宋体" panose="02010600030101010101" pitchFamily="2" charset="-122"/>
              </a:rPr>
              <a:t>不允许一个写者进程和其他读者进程同时访问共享文件，因为这种访问将会引起混乱。 </a:t>
            </a:r>
            <a:r>
              <a:rPr lang="zh-CN" altLang="en-US" sz="2600" dirty="0">
                <a:latin typeface="Tahoma" panose="020B0604030504040204" pitchFamily="34" charset="0"/>
                <a:ea typeface="宋体" panose="02010600030101010101" pitchFamily="2" charset="-122"/>
              </a:rPr>
              <a:t> </a:t>
            </a:r>
            <a:endParaRPr lang="zh-CN" altLang="en-US" sz="2600" dirty="0">
              <a:latin typeface="Tahoma" panose="020B0604030504040204" pitchFamily="34" charset="0"/>
              <a:ea typeface="宋体" panose="02010600030101010101" pitchFamily="2" charset="-122"/>
            </a:endParaRPr>
          </a:p>
        </p:txBody>
      </p:sp>
      <p:sp>
        <p:nvSpPr>
          <p:cNvPr id="137221"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graphicFrame>
        <p:nvGraphicFramePr>
          <p:cNvPr id="137222" name="内容占位符 95235"/>
          <p:cNvGraphicFramePr>
            <a:graphicFrameLocks noGrp="1"/>
          </p:cNvGraphicFramePr>
          <p:nvPr>
            <p:ph sz="half" idx="4294967295"/>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98" name="" r:id="rId1" imgW="6858000" imgH="48895" progId="MS_ClipArt_Gallery.2">
                  <p:embed/>
                </p:oleObj>
              </mc:Choice>
              <mc:Fallback>
                <p:oleObj name="" r:id="rId1" imgW="6858000" imgH="48895" progId="MS_ClipArt_Gallery.2">
                  <p:embed/>
                  <p:pic>
                    <p:nvPicPr>
                      <p:cNvPr id="0" name="图片 3197"/>
                      <p:cNvPicPr/>
                      <p:nvPr/>
                    </p:nvPicPr>
                    <p:blipFill>
                      <a:blip r:embed="rId2"/>
                      <a:stretch>
                        <a:fillRect/>
                      </a:stretch>
                    </p:blipFill>
                    <p:spPr>
                      <a:xfrm>
                        <a:off x="719138"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wipe(up)">
                                      <p:cBhvr>
                                        <p:cTn id="7" dur="500"/>
                                        <p:tgtEl>
                                          <p:spTgt spid="14336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3364">
                                            <p:txEl>
                                              <p:charRg st="0" end="3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3364">
                                            <p:txEl>
                                              <p:charRg st="34" end="7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3364">
                                            <p:txEl>
                                              <p:charRg st="71" end="1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灯片编号占位符 5"/>
          <p:cNvSpPr>
            <a:spLocks noGrp="1"/>
          </p:cNvSpPr>
          <p:nvPr>
            <p:ph type="sldNum" sz="quarter" idx="12"/>
          </p:nvPr>
        </p:nvSpPr>
        <p:spPr>
          <a:xfrm>
            <a:off x="7740650" y="6629400"/>
            <a:ext cx="1905000" cy="457200"/>
          </a:xfrm>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46435" name="Text Box 3"/>
          <p:cNvSpPr txBox="1"/>
          <p:nvPr/>
        </p:nvSpPr>
        <p:spPr>
          <a:xfrm>
            <a:off x="233363" y="898525"/>
            <a:ext cx="8251825" cy="4965700"/>
          </a:xfrm>
          <a:prstGeom prst="rect">
            <a:avLst/>
          </a:prstGeom>
          <a:noFill/>
          <a:ln w="12700" cap="flat" cmpd="sng">
            <a:solidFill>
              <a:schemeClr val="accent1"/>
            </a:solidFill>
            <a:prstDash val="solid"/>
            <a:round/>
            <a:headEnd type="none" w="med" len="med"/>
            <a:tailEnd type="none" w="med" len="med"/>
          </a:ln>
        </p:spPr>
        <p:txBody>
          <a:bodyPr lIns="54000" tIns="46800" rIns="54000" bIns="46800" anchor="t">
            <a:spAutoFit/>
          </a:bodyPr>
          <a:p>
            <a:pPr algn="just">
              <a:spcBef>
                <a:spcPct val="10000"/>
              </a:spcBef>
            </a:pPr>
            <a:r>
              <a:rPr lang="en-US" altLang="zh-CN" sz="2400" dirty="0">
                <a:solidFill>
                  <a:srgbClr val="0000FF"/>
                </a:solidFill>
                <a:latin typeface="Times New Roman" panose="02020603050405020304" pitchFamily="18" charset="0"/>
                <a:ea typeface="宋体" panose="02010600030101010101" pitchFamily="2" charset="-122"/>
              </a:rPr>
              <a:t>parbegin</a:t>
            </a:r>
            <a:endParaRPr lang="en-US" altLang="zh-CN" sz="2400" dirty="0">
              <a:solidFill>
                <a:srgbClr val="0000FF"/>
              </a:solidFill>
              <a:latin typeface="Times New Roman" panose="02020603050405020304" pitchFamily="18" charset="0"/>
              <a:ea typeface="宋体" panose="02010600030101010101" pitchFamily="2" charset="-122"/>
            </a:endParaRPr>
          </a:p>
          <a:p>
            <a:pPr algn="just">
              <a:spcBef>
                <a:spcPct val="10000"/>
              </a:spcBef>
            </a:pPr>
            <a:r>
              <a:rPr lang="en-US" altLang="zh-CN" sz="2000" dirty="0">
                <a:latin typeface="Times New Roman" panose="02020603050405020304" pitchFamily="18" charset="0"/>
                <a:ea typeface="宋体" panose="02010600030101010101" pitchFamily="2" charset="-122"/>
              </a:rPr>
              <a:t>Process Reader</a:t>
            </a:r>
            <a:r>
              <a:rPr lang="en-US" altLang="zh-CN" sz="2000" baseline="-30000"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(i = 1, 2, …) </a:t>
            </a:r>
            <a:r>
              <a:rPr lang="en-US" altLang="zh-CN" sz="2000" dirty="0">
                <a:solidFill>
                  <a:srgbClr val="CC3300"/>
                </a:solidFill>
                <a:latin typeface="Times New Roman" panose="02020603050405020304" pitchFamily="18" charset="0"/>
                <a:ea typeface="宋体" panose="02010600030101010101" pitchFamily="2" charset="-122"/>
              </a:rPr>
              <a:t>//</a:t>
            </a:r>
            <a:r>
              <a:rPr lang="zh-CN" altLang="en-US" sz="2000" dirty="0">
                <a:solidFill>
                  <a:srgbClr val="CC3300"/>
                </a:solidFill>
                <a:latin typeface="Times New Roman" panose="02020603050405020304" pitchFamily="18" charset="0"/>
                <a:ea typeface="宋体" panose="02010600030101010101" pitchFamily="2" charset="-122"/>
              </a:rPr>
              <a:t>读者进程</a:t>
            </a:r>
            <a:endParaRPr lang="zh-CN" altLang="en-US" sz="2000" dirty="0">
              <a:solidFill>
                <a:srgbClr val="CC3300"/>
              </a:solidFill>
              <a:latin typeface="Times New Roman" panose="02020603050405020304" pitchFamily="18" charset="0"/>
              <a:ea typeface="宋体" panose="02010600030101010101" pitchFamily="2" charset="-122"/>
            </a:endParaRPr>
          </a:p>
          <a:p>
            <a:pPr algn="just">
              <a:spcBef>
                <a:spcPct val="10000"/>
              </a:spcBef>
            </a:pP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a:spcBef>
                <a:spcPct val="35000"/>
              </a:spcBef>
            </a:pPr>
            <a:r>
              <a:rPr lang="en-US" altLang="zh-CN" sz="2000" dirty="0">
                <a:latin typeface="Times New Roman" panose="02020603050405020304" pitchFamily="18" charset="0"/>
                <a:ea typeface="宋体" panose="02010600030101010101" pitchFamily="2" charset="-122"/>
              </a:rPr>
              <a:t>    </a:t>
            </a:r>
            <a:r>
              <a:rPr lang="en-US" altLang="zh-CN" sz="2000" dirty="0">
                <a:solidFill>
                  <a:srgbClr val="0033CC"/>
                </a:solidFill>
                <a:latin typeface="Times New Roman" panose="02020603050405020304" pitchFamily="18" charset="0"/>
                <a:ea typeface="宋体" panose="02010600030101010101" pitchFamily="2" charset="-122"/>
              </a:rPr>
              <a:t>Reading</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a:spcBef>
                <a:spcPct val="35000"/>
              </a:spcBef>
            </a:pPr>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a:spcBef>
                <a:spcPct val="35000"/>
              </a:spcBef>
            </a:pPr>
            <a:endParaRPr lang="en-US" altLang="zh-CN" sz="2000" dirty="0">
              <a:latin typeface="Times New Roman" panose="02020603050405020304" pitchFamily="18" charset="0"/>
              <a:ea typeface="宋体" panose="02010600030101010101" pitchFamily="2" charset="-122"/>
            </a:endParaRPr>
          </a:p>
          <a:p>
            <a:pPr>
              <a:spcBef>
                <a:spcPct val="35000"/>
              </a:spcBef>
            </a:pPr>
            <a:r>
              <a:rPr lang="en-US" altLang="zh-CN" sz="2000" dirty="0">
                <a:latin typeface="Times New Roman" panose="02020603050405020304" pitchFamily="18" charset="0"/>
                <a:ea typeface="宋体" panose="02010600030101010101" pitchFamily="2" charset="-122"/>
              </a:rPr>
              <a:t>Process Writer</a:t>
            </a:r>
            <a:r>
              <a:rPr lang="en-US" altLang="zh-CN" sz="2000" baseline="-30000" dirty="0">
                <a:latin typeface="Times New Roman" panose="02020603050405020304" pitchFamily="18" charset="0"/>
                <a:ea typeface="宋体" panose="02010600030101010101" pitchFamily="2" charset="-122"/>
              </a:rPr>
              <a:t>j</a:t>
            </a:r>
            <a:r>
              <a:rPr lang="en-US" altLang="zh-CN" sz="2000" dirty="0">
                <a:latin typeface="Times New Roman" panose="02020603050405020304" pitchFamily="18" charset="0"/>
                <a:ea typeface="宋体" panose="02010600030101010101" pitchFamily="2" charset="-122"/>
              </a:rPr>
              <a:t>    (j = 1, 2, …) </a:t>
            </a:r>
            <a:r>
              <a:rPr lang="en-US" altLang="zh-CN" sz="2000" dirty="0">
                <a:solidFill>
                  <a:srgbClr val="CC3300"/>
                </a:solidFill>
                <a:latin typeface="Times New Roman" panose="02020603050405020304" pitchFamily="18" charset="0"/>
                <a:ea typeface="宋体" panose="02010600030101010101" pitchFamily="2" charset="-122"/>
              </a:rPr>
              <a:t>//</a:t>
            </a:r>
            <a:r>
              <a:rPr lang="zh-CN" altLang="en-US" sz="2000" dirty="0">
                <a:solidFill>
                  <a:srgbClr val="CC3300"/>
                </a:solidFill>
                <a:latin typeface="Times New Roman" panose="02020603050405020304" pitchFamily="18" charset="0"/>
                <a:ea typeface="宋体" panose="02010600030101010101" pitchFamily="2" charset="-122"/>
              </a:rPr>
              <a:t>读者进程</a:t>
            </a:r>
            <a:endParaRPr lang="zh-CN" altLang="en-US" sz="2000" dirty="0">
              <a:solidFill>
                <a:srgbClr val="CC3300"/>
              </a:solidFill>
              <a:latin typeface="Times New Roman" panose="02020603050405020304" pitchFamily="18" charset="0"/>
              <a:ea typeface="宋体" panose="02010600030101010101" pitchFamily="2" charset="-122"/>
            </a:endParaRPr>
          </a:p>
          <a:p>
            <a:pPr algn="just">
              <a:spcBef>
                <a:spcPct val="10000"/>
              </a:spcBef>
            </a:pP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a:spcBef>
                <a:spcPct val="35000"/>
              </a:spcBef>
            </a:pPr>
            <a:r>
              <a:rPr lang="en-US" altLang="zh-CN" sz="2000" dirty="0">
                <a:latin typeface="Times New Roman" panose="02020603050405020304" pitchFamily="18" charset="0"/>
                <a:ea typeface="宋体" panose="02010600030101010101" pitchFamily="2" charset="-122"/>
              </a:rPr>
              <a:t>   </a:t>
            </a:r>
            <a:r>
              <a:rPr lang="en-US" altLang="zh-CN" sz="2000" dirty="0">
                <a:solidFill>
                  <a:srgbClr val="0033CC"/>
                </a:solidFill>
                <a:latin typeface="Times New Roman" panose="02020603050405020304" pitchFamily="18" charset="0"/>
                <a:ea typeface="宋体" panose="02010600030101010101" pitchFamily="2" charset="-122"/>
              </a:rPr>
              <a:t> </a:t>
            </a:r>
            <a:r>
              <a:rPr lang="en-US" altLang="zh-CN" sz="2000" dirty="0">
                <a:solidFill>
                  <a:srgbClr val="0033CC"/>
                </a:solidFill>
                <a:latin typeface="Times New Roman" panose="02020603050405020304" pitchFamily="18" charset="0"/>
                <a:ea typeface="宋体" panose="02010600030101010101" pitchFamily="2" charset="-122"/>
                <a:sym typeface="宋体" panose="02010600030101010101" pitchFamily="2" charset="-122"/>
              </a:rPr>
              <a:t>Writing</a:t>
            </a:r>
            <a:r>
              <a:rPr lang="en-US" altLang="zh-CN" sz="2000" dirty="0">
                <a:latin typeface="Times New Roman" panose="02020603050405020304" pitchFamily="18" charset="0"/>
                <a:ea typeface="宋体" panose="02010600030101010101" pitchFamily="2" charset="-122"/>
                <a:sym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a:spcBef>
                <a:spcPct val="35000"/>
              </a:spcBef>
            </a:pPr>
            <a:r>
              <a:rPr lang="en-US" altLang="zh-CN" sz="2000" dirty="0">
                <a:latin typeface="Times New Roman" panose="02020603050405020304" pitchFamily="18" charset="0"/>
                <a:ea typeface="宋体" panose="02010600030101010101" pitchFamily="2" charset="-122"/>
                <a:sym typeface="宋体" panose="02010600030101010101" pitchFamily="2" charset="-122"/>
              </a:rPr>
              <a:t> }</a:t>
            </a:r>
            <a:endParaRPr lang="en-US" altLang="zh-CN" sz="2000" dirty="0">
              <a:solidFill>
                <a:srgbClr val="FF0000"/>
              </a:solidFill>
              <a:latin typeface="Times New Roman" panose="02020603050405020304" pitchFamily="18" charset="0"/>
              <a:ea typeface="宋体" panose="02010600030101010101" pitchFamily="2" charset="-122"/>
            </a:endParaRPr>
          </a:p>
          <a:p>
            <a:pPr>
              <a:spcBef>
                <a:spcPct val="35000"/>
              </a:spcBef>
            </a:pPr>
            <a:r>
              <a:rPr lang="en-US" altLang="zh-CN" sz="2400" dirty="0">
                <a:solidFill>
                  <a:srgbClr val="0000FF"/>
                </a:solidFill>
                <a:latin typeface="Times New Roman" panose="02020603050405020304" pitchFamily="18" charset="0"/>
                <a:ea typeface="宋体" panose="02010600030101010101" pitchFamily="2" charset="-122"/>
              </a:rPr>
              <a:t>parend</a:t>
            </a:r>
            <a:endParaRPr lang="en-US" altLang="zh-CN" sz="2400" dirty="0">
              <a:solidFill>
                <a:srgbClr val="0000FF"/>
              </a:solidFill>
              <a:latin typeface="Times New Roman" panose="02020603050405020304" pitchFamily="18" charset="0"/>
              <a:ea typeface="宋体" panose="02010600030101010101" pitchFamily="2" charset="-122"/>
            </a:endParaRPr>
          </a:p>
          <a:p>
            <a:pPr>
              <a:spcBef>
                <a:spcPct val="35000"/>
              </a:spcBef>
            </a:pPr>
            <a:endParaRPr lang="en-US" altLang="zh-CN" sz="2400" dirty="0">
              <a:solidFill>
                <a:srgbClr val="0000FF"/>
              </a:solidFill>
              <a:latin typeface="Times New Roman" panose="02020603050405020304" pitchFamily="18" charset="0"/>
              <a:ea typeface="宋体" panose="02010600030101010101" pitchFamily="2" charset="-122"/>
            </a:endParaRPr>
          </a:p>
        </p:txBody>
      </p:sp>
      <p:sp>
        <p:nvSpPr>
          <p:cNvPr id="139267"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139268" name="文本框 1"/>
          <p:cNvSpPr txBox="1"/>
          <p:nvPr/>
        </p:nvSpPr>
        <p:spPr>
          <a:xfrm>
            <a:off x="293688" y="298450"/>
            <a:ext cx="4313237" cy="522288"/>
          </a:xfrm>
          <a:prstGeom prst="rect">
            <a:avLst/>
          </a:prstGeom>
          <a:noFill/>
          <a:ln w="9525">
            <a:noFill/>
          </a:ln>
        </p:spPr>
        <p:txBody>
          <a:bodyPr wrap="square" anchor="t">
            <a:spAutoFit/>
          </a:bodyPr>
          <a:p>
            <a:r>
              <a:rPr lang="zh-CN" altLang="en-US">
                <a:latin typeface="Times New Roman" panose="02020603050405020304" pitchFamily="18" charset="0"/>
                <a:ea typeface="宋体" panose="02010600030101010101" pitchFamily="2" charset="-122"/>
              </a:rPr>
              <a:t>读者、写者基本流程：</a:t>
            </a:r>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6435"/>
                                        </p:tgtEl>
                                        <p:attrNameLst>
                                          <p:attrName>style.visibility</p:attrName>
                                        </p:attrNameLst>
                                      </p:cBhvr>
                                      <p:to>
                                        <p:strVal val="visible"/>
                                      </p:to>
                                    </p:set>
                                    <p:animEffect transition="in" filter="wipe(up)">
                                      <p:cBhvr>
                                        <p:cTn id="7" dur="500"/>
                                        <p:tgtEl>
                                          <p:spTgt spid="14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灯片编号占位符 5"/>
          <p:cNvSpPr>
            <a:spLocks noGrp="1"/>
          </p:cNvSpPr>
          <p:nvPr>
            <p:ph type="sldNum" sz="quarter" idx="12"/>
          </p:nvPr>
        </p:nvSpPr>
        <p:spPr>
          <a:xfrm>
            <a:off x="7740650" y="6629400"/>
            <a:ext cx="1905000" cy="457200"/>
          </a:xfrm>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46435" name="Text Box 3"/>
          <p:cNvSpPr txBox="1"/>
          <p:nvPr/>
        </p:nvSpPr>
        <p:spPr>
          <a:xfrm>
            <a:off x="173038" y="912813"/>
            <a:ext cx="8251825" cy="5032375"/>
          </a:xfrm>
          <a:prstGeom prst="rect">
            <a:avLst/>
          </a:prstGeom>
          <a:noFill/>
          <a:ln w="12700" cap="flat" cmpd="sng">
            <a:solidFill>
              <a:schemeClr val="accent1"/>
            </a:solidFill>
            <a:prstDash val="solid"/>
            <a:round/>
            <a:headEnd type="none" w="med" len="med"/>
            <a:tailEnd type="none" w="med" len="med"/>
          </a:ln>
        </p:spPr>
        <p:txBody>
          <a:bodyPr lIns="54000" tIns="46800" rIns="54000" bIns="46800" anchor="t">
            <a:spAutoFit/>
          </a:bodyPr>
          <a:p>
            <a:pPr algn="just">
              <a:spcBef>
                <a:spcPct val="10000"/>
              </a:spcBef>
            </a:pPr>
            <a:r>
              <a:rPr lang="en-US" altLang="zh-CN" sz="2000" dirty="0">
                <a:latin typeface="Times New Roman" panose="02020603050405020304" pitchFamily="18" charset="0"/>
                <a:ea typeface="宋体" panose="02010600030101010101" pitchFamily="2" charset="-122"/>
              </a:rPr>
              <a:t>semaph</a:t>
            </a:r>
            <a:r>
              <a:rPr lang="en-US" altLang="zh-CN" sz="2000" dirty="0">
                <a:solidFill>
                  <a:schemeClr val="bg2"/>
                </a:solidFill>
                <a:latin typeface="Times New Roman" panose="02020603050405020304" pitchFamily="18" charset="0"/>
                <a:ea typeface="宋体" panose="02010600030101010101" pitchFamily="2" charset="-122"/>
              </a:rPr>
              <a:t>ore Wmutex</a:t>
            </a:r>
            <a:r>
              <a:rPr lang="zh-CN" altLang="en-US" sz="2000" dirty="0">
                <a:solidFill>
                  <a:schemeClr val="bg2"/>
                </a:solidFill>
                <a:latin typeface="Times New Roman" panose="02020603050405020304" pitchFamily="18" charset="0"/>
                <a:ea typeface="宋体" panose="02010600030101010101" pitchFamily="2" charset="-122"/>
              </a:rPr>
              <a:t>；</a:t>
            </a:r>
            <a:endParaRPr lang="zh-CN" altLang="en-US" sz="2000" dirty="0">
              <a:solidFill>
                <a:schemeClr val="bg2"/>
              </a:solidFill>
              <a:latin typeface="Times New Roman" panose="02020603050405020304" pitchFamily="18" charset="0"/>
              <a:ea typeface="宋体" panose="02010600030101010101" pitchFamily="2" charset="-122"/>
            </a:endParaRPr>
          </a:p>
          <a:p>
            <a:pPr algn="just">
              <a:spcBef>
                <a:spcPct val="10000"/>
              </a:spcBef>
            </a:pPr>
            <a:r>
              <a:rPr lang="en-US" altLang="zh-CN" sz="2000" dirty="0">
                <a:solidFill>
                  <a:schemeClr val="bg2"/>
                </a:solidFill>
                <a:latin typeface="Times New Roman" panose="02020603050405020304" pitchFamily="18" charset="0"/>
                <a:ea typeface="宋体" panose="02010600030101010101" pitchFamily="2" charset="-122"/>
              </a:rPr>
              <a:t>Wmutex.value=1;</a:t>
            </a:r>
            <a:endParaRPr lang="en-US" altLang="zh-CN" sz="2000" dirty="0">
              <a:solidFill>
                <a:schemeClr val="bg2"/>
              </a:solidFill>
              <a:latin typeface="Times New Roman" panose="02020603050405020304" pitchFamily="18" charset="0"/>
              <a:ea typeface="宋体" panose="02010600030101010101" pitchFamily="2" charset="-122"/>
            </a:endParaRPr>
          </a:p>
          <a:p>
            <a:pPr algn="just">
              <a:spcBef>
                <a:spcPct val="10000"/>
              </a:spcBef>
            </a:pPr>
            <a:r>
              <a:rPr lang="en-US" altLang="zh-CN" sz="2000" dirty="0">
                <a:solidFill>
                  <a:schemeClr val="bg2"/>
                </a:solidFill>
                <a:latin typeface="Times New Roman" panose="02020603050405020304" pitchFamily="18" charset="0"/>
                <a:ea typeface="宋体" panose="02010600030101010101" pitchFamily="2" charset="-122"/>
              </a:rPr>
              <a:t>parbegin</a:t>
            </a:r>
            <a:endParaRPr lang="en-US" altLang="zh-CN" sz="2000" dirty="0">
              <a:solidFill>
                <a:schemeClr val="bg2"/>
              </a:solidFill>
              <a:latin typeface="Times New Roman" panose="02020603050405020304" pitchFamily="18" charset="0"/>
              <a:ea typeface="宋体" panose="02010600030101010101" pitchFamily="2" charset="-122"/>
            </a:endParaRPr>
          </a:p>
          <a:p>
            <a:pPr algn="just">
              <a:spcBef>
                <a:spcPct val="10000"/>
              </a:spcBef>
            </a:pPr>
            <a:r>
              <a:rPr lang="en-US" altLang="zh-CN" sz="2000" dirty="0">
                <a:latin typeface="Times New Roman" panose="02020603050405020304" pitchFamily="18" charset="0"/>
                <a:ea typeface="宋体" panose="02010600030101010101" pitchFamily="2" charset="-122"/>
              </a:rPr>
              <a:t>   Process Reader</a:t>
            </a:r>
            <a:r>
              <a:rPr lang="en-US" altLang="zh-CN" sz="2000" baseline="-30000"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(i = 1, 2, …) </a:t>
            </a:r>
            <a:r>
              <a:rPr lang="en-US" altLang="zh-CN" sz="2000" dirty="0">
                <a:solidFill>
                  <a:srgbClr val="CC3300"/>
                </a:solidFill>
                <a:latin typeface="Times New Roman" panose="02020603050405020304" pitchFamily="18" charset="0"/>
                <a:ea typeface="宋体" panose="02010600030101010101" pitchFamily="2" charset="-122"/>
              </a:rPr>
              <a:t>//</a:t>
            </a:r>
            <a:r>
              <a:rPr lang="zh-CN" altLang="en-US" sz="2000" dirty="0">
                <a:solidFill>
                  <a:srgbClr val="CC3300"/>
                </a:solidFill>
                <a:latin typeface="Times New Roman" panose="02020603050405020304" pitchFamily="18" charset="0"/>
                <a:ea typeface="宋体" panose="02010600030101010101" pitchFamily="2" charset="-122"/>
              </a:rPr>
              <a:t>读者进程</a:t>
            </a:r>
            <a:endParaRPr lang="zh-CN" altLang="en-US" sz="2000" dirty="0">
              <a:solidFill>
                <a:srgbClr val="CC3300"/>
              </a:solidFill>
              <a:latin typeface="Times New Roman" panose="02020603050405020304" pitchFamily="18" charset="0"/>
              <a:ea typeface="宋体" panose="02010600030101010101" pitchFamily="2" charset="-122"/>
            </a:endParaRPr>
          </a:p>
          <a:p>
            <a:pPr algn="just">
              <a:spcBef>
                <a:spcPct val="10000"/>
              </a:spcBef>
            </a:pPr>
            <a:r>
              <a:rPr lang="en-US" altLang="zh-CN" sz="2000" dirty="0">
                <a:latin typeface="Times New Roman" panose="02020603050405020304" pitchFamily="18" charset="0"/>
                <a:ea typeface="宋体" panose="02010600030101010101" pitchFamily="2" charset="-122"/>
              </a:rPr>
              <a:t>   {</a:t>
            </a:r>
            <a:r>
              <a:rPr lang="en-US" altLang="zh-CN" sz="2000" dirty="0">
                <a:solidFill>
                  <a:srgbClr val="FF0000"/>
                </a:solidFill>
                <a:latin typeface="Times New Roman" panose="02020603050405020304" pitchFamily="18" charset="0"/>
                <a:ea typeface="宋体" panose="02010600030101010101" pitchFamily="2" charset="-122"/>
              </a:rPr>
              <a:t>wait(Wmutex);</a:t>
            </a:r>
            <a:endParaRPr lang="en-US" altLang="zh-CN" sz="2000" dirty="0">
              <a:solidFill>
                <a:srgbClr val="FF0000"/>
              </a:solidFill>
              <a:latin typeface="Times New Roman" panose="02020603050405020304" pitchFamily="18" charset="0"/>
              <a:ea typeface="宋体" panose="02010600030101010101" pitchFamily="2" charset="-122"/>
            </a:endParaRPr>
          </a:p>
          <a:p>
            <a:pPr algn="just">
              <a:spcBef>
                <a:spcPct val="10000"/>
              </a:spcBef>
            </a:pPr>
            <a:r>
              <a:rPr lang="en-US" altLang="zh-CN" sz="2000" dirty="0">
                <a:latin typeface="Times New Roman" panose="02020603050405020304" pitchFamily="18" charset="0"/>
                <a:ea typeface="宋体" panose="02010600030101010101" pitchFamily="2" charset="-122"/>
              </a:rPr>
              <a:t>    </a:t>
            </a:r>
            <a:r>
              <a:rPr lang="en-US" altLang="zh-CN" sz="2000" dirty="0">
                <a:solidFill>
                  <a:srgbClr val="0033CC"/>
                </a:solidFill>
                <a:latin typeface="Times New Roman" panose="02020603050405020304" pitchFamily="18" charset="0"/>
                <a:ea typeface="宋体" panose="02010600030101010101" pitchFamily="2" charset="-122"/>
              </a:rPr>
              <a:t>Reading</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algn="just">
              <a:spcBef>
                <a:spcPct val="10000"/>
              </a:spcBef>
            </a:pPr>
            <a:r>
              <a:rPr lang="en-US" altLang="zh-CN" sz="2000" dirty="0">
                <a:solidFill>
                  <a:srgbClr val="FF0000"/>
                </a:solidFill>
                <a:latin typeface="Times New Roman" panose="02020603050405020304" pitchFamily="18" charset="0"/>
                <a:ea typeface="宋体" panose="02010600030101010101" pitchFamily="2" charset="-122"/>
              </a:rPr>
              <a:t>    signal(</a:t>
            </a:r>
            <a:r>
              <a:rPr lang="en-US" altLang="zh-CN" sz="2000" dirty="0">
                <a:solidFill>
                  <a:srgbClr val="FF0000"/>
                </a:solidFill>
                <a:latin typeface="Times New Roman" panose="02020603050405020304" pitchFamily="18" charset="0"/>
                <a:ea typeface="宋体" panose="02010600030101010101" pitchFamily="2" charset="-122"/>
                <a:sym typeface="宋体" panose="02010600030101010101" pitchFamily="2" charset="-122"/>
              </a:rPr>
              <a:t>Wmutex);</a:t>
            </a:r>
            <a:endParaRPr lang="en-US" altLang="zh-CN" sz="2000" dirty="0">
              <a:solidFill>
                <a:srgbClr val="FF0000"/>
              </a:solidFill>
              <a:latin typeface="Times New Roman" panose="02020603050405020304" pitchFamily="18" charset="0"/>
              <a:ea typeface="宋体" panose="02010600030101010101" pitchFamily="2" charset="-122"/>
            </a:endParaRPr>
          </a:p>
          <a:p>
            <a:pPr>
              <a:spcBef>
                <a:spcPct val="35000"/>
              </a:spcBef>
            </a:pPr>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a:spcBef>
                <a:spcPct val="35000"/>
              </a:spcBef>
            </a:pPr>
            <a:r>
              <a:rPr lang="en-US" altLang="zh-CN" sz="2000" dirty="0">
                <a:latin typeface="Times New Roman" panose="02020603050405020304" pitchFamily="18" charset="0"/>
                <a:ea typeface="宋体" panose="02010600030101010101" pitchFamily="2" charset="-122"/>
              </a:rPr>
              <a:t>   Process Writer</a:t>
            </a:r>
            <a:r>
              <a:rPr lang="en-US" altLang="zh-CN" sz="2000" baseline="-30000" dirty="0">
                <a:latin typeface="Times New Roman" panose="02020603050405020304" pitchFamily="18" charset="0"/>
                <a:ea typeface="宋体" panose="02010600030101010101" pitchFamily="2" charset="-122"/>
              </a:rPr>
              <a:t>j</a:t>
            </a:r>
            <a:r>
              <a:rPr lang="en-US" altLang="zh-CN" sz="2000" dirty="0">
                <a:latin typeface="Times New Roman" panose="02020603050405020304" pitchFamily="18" charset="0"/>
                <a:ea typeface="宋体" panose="02010600030101010101" pitchFamily="2" charset="-122"/>
              </a:rPr>
              <a:t>    (j = 1, 2, …) </a:t>
            </a:r>
            <a:r>
              <a:rPr lang="en-US" altLang="zh-CN" sz="2000" dirty="0">
                <a:solidFill>
                  <a:srgbClr val="CC3300"/>
                </a:solidFill>
                <a:latin typeface="Times New Roman" panose="02020603050405020304" pitchFamily="18" charset="0"/>
                <a:ea typeface="宋体" panose="02010600030101010101" pitchFamily="2" charset="-122"/>
              </a:rPr>
              <a:t>//</a:t>
            </a:r>
            <a:r>
              <a:rPr lang="zh-CN" altLang="en-US" sz="2000" dirty="0">
                <a:solidFill>
                  <a:srgbClr val="CC3300"/>
                </a:solidFill>
                <a:latin typeface="Times New Roman" panose="02020603050405020304" pitchFamily="18" charset="0"/>
                <a:ea typeface="宋体" panose="02010600030101010101" pitchFamily="2" charset="-122"/>
              </a:rPr>
              <a:t>读者进程</a:t>
            </a:r>
            <a:endParaRPr lang="zh-CN" altLang="en-US" sz="2000" dirty="0">
              <a:solidFill>
                <a:srgbClr val="CC3300"/>
              </a:solidFill>
              <a:latin typeface="Times New Roman" panose="02020603050405020304" pitchFamily="18" charset="0"/>
              <a:ea typeface="宋体" panose="02010600030101010101" pitchFamily="2" charset="-122"/>
            </a:endParaRPr>
          </a:p>
          <a:p>
            <a:pPr algn="just">
              <a:spcBef>
                <a:spcPct val="10000"/>
              </a:spcBef>
            </a:pPr>
            <a:r>
              <a:rPr lang="en-US" altLang="zh-CN" sz="2000" dirty="0">
                <a:latin typeface="Times New Roman" panose="02020603050405020304" pitchFamily="18" charset="0"/>
                <a:ea typeface="宋体" panose="02010600030101010101" pitchFamily="2" charset="-122"/>
              </a:rPr>
              <a:t>   {</a:t>
            </a:r>
            <a:r>
              <a:rPr lang="en-US" altLang="zh-CN" sz="2000" dirty="0">
                <a:solidFill>
                  <a:srgbClr val="FF0000"/>
                </a:solidFill>
                <a:latin typeface="Times New Roman" panose="02020603050405020304" pitchFamily="18" charset="0"/>
                <a:ea typeface="宋体" panose="02010600030101010101" pitchFamily="2" charset="-122"/>
                <a:sym typeface="宋体" panose="02010600030101010101" pitchFamily="2" charset="-122"/>
              </a:rPr>
              <a:t>wait(Wmutex);</a:t>
            </a:r>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algn="just">
              <a:spcBef>
                <a:spcPct val="10000"/>
              </a:spcBef>
            </a:pPr>
            <a:r>
              <a:rPr lang="en-US" altLang="zh-CN" sz="2000" dirty="0">
                <a:latin typeface="Times New Roman" panose="02020603050405020304" pitchFamily="18" charset="0"/>
                <a:ea typeface="宋体" panose="02010600030101010101" pitchFamily="2" charset="-122"/>
              </a:rPr>
              <a:t>   </a:t>
            </a:r>
            <a:r>
              <a:rPr lang="en-US" altLang="zh-CN" sz="2000" dirty="0">
                <a:solidFill>
                  <a:srgbClr val="0033CC"/>
                </a:solidFill>
                <a:latin typeface="Times New Roman" panose="02020603050405020304" pitchFamily="18" charset="0"/>
                <a:ea typeface="宋体" panose="02010600030101010101" pitchFamily="2" charset="-122"/>
              </a:rPr>
              <a:t> </a:t>
            </a:r>
            <a:r>
              <a:rPr lang="en-US" altLang="zh-CN" sz="2000" dirty="0">
                <a:solidFill>
                  <a:srgbClr val="0033CC"/>
                </a:solidFill>
                <a:latin typeface="Times New Roman" panose="02020603050405020304" pitchFamily="18" charset="0"/>
                <a:ea typeface="宋体" panose="02010600030101010101" pitchFamily="2" charset="-122"/>
                <a:sym typeface="宋体" panose="02010600030101010101" pitchFamily="2" charset="-122"/>
              </a:rPr>
              <a:t>Writing</a:t>
            </a:r>
            <a:r>
              <a:rPr lang="en-US" altLang="zh-CN" sz="2000" dirty="0">
                <a:latin typeface="Times New Roman" panose="02020603050405020304" pitchFamily="18" charset="0"/>
                <a:ea typeface="宋体" panose="02010600030101010101" pitchFamily="2" charset="-122"/>
                <a:sym typeface="宋体" panose="02010600030101010101" pitchFamily="2" charset="-122"/>
              </a:rPr>
              <a:t>;</a:t>
            </a:r>
            <a:endParaRPr lang="en-US" altLang="zh-CN" sz="2000" dirty="0">
              <a:latin typeface="Times New Roman" panose="02020603050405020304" pitchFamily="18" charset="0"/>
              <a:ea typeface="宋体" panose="02010600030101010101" pitchFamily="2" charset="-122"/>
              <a:sym typeface="宋体" panose="02010600030101010101" pitchFamily="2" charset="-122"/>
            </a:endParaRPr>
          </a:p>
          <a:p>
            <a:pPr algn="just">
              <a:spcBef>
                <a:spcPct val="10000"/>
              </a:spcBef>
            </a:pPr>
            <a:r>
              <a:rPr lang="en-US" altLang="zh-CN" sz="2000" dirty="0">
                <a:solidFill>
                  <a:srgbClr val="FF0000"/>
                </a:solidFill>
                <a:latin typeface="Times New Roman" panose="02020603050405020304" pitchFamily="18" charset="0"/>
                <a:ea typeface="宋体" panose="02010600030101010101" pitchFamily="2" charset="-122"/>
              </a:rPr>
              <a:t>     signal(</a:t>
            </a:r>
            <a:r>
              <a:rPr lang="en-US" altLang="zh-CN" sz="2000" dirty="0">
                <a:solidFill>
                  <a:srgbClr val="FF0000"/>
                </a:solidFill>
                <a:latin typeface="Times New Roman" panose="02020603050405020304" pitchFamily="18" charset="0"/>
                <a:ea typeface="宋体" panose="02010600030101010101" pitchFamily="2" charset="-122"/>
                <a:sym typeface="宋体" panose="02010600030101010101" pitchFamily="2" charset="-122"/>
              </a:rPr>
              <a:t>Wmutex);</a:t>
            </a:r>
            <a:endParaRPr lang="en-US" altLang="zh-CN" sz="2000" dirty="0">
              <a:solidFill>
                <a:srgbClr val="FF0000"/>
              </a:solidFill>
              <a:latin typeface="Times New Roman" panose="02020603050405020304" pitchFamily="18" charset="0"/>
              <a:ea typeface="宋体" panose="02010600030101010101" pitchFamily="2" charset="-122"/>
            </a:endParaRPr>
          </a:p>
          <a:p>
            <a:pPr algn="just">
              <a:spcBef>
                <a:spcPct val="10000"/>
              </a:spcBef>
            </a:pPr>
            <a:r>
              <a:rPr lang="en-US" altLang="zh-CN" sz="2000" dirty="0">
                <a:latin typeface="Times New Roman" panose="02020603050405020304" pitchFamily="18" charset="0"/>
                <a:ea typeface="宋体" panose="02010600030101010101" pitchFamily="2" charset="-122"/>
                <a:sym typeface="宋体" panose="02010600030101010101" pitchFamily="2" charset="-122"/>
              </a:rPr>
              <a:t>    }</a:t>
            </a:r>
            <a:endParaRPr lang="en-US" altLang="zh-CN" sz="2000" dirty="0">
              <a:solidFill>
                <a:srgbClr val="FF0000"/>
              </a:solidFill>
              <a:latin typeface="Times New Roman" panose="02020603050405020304" pitchFamily="18" charset="0"/>
              <a:ea typeface="宋体" panose="02010600030101010101" pitchFamily="2" charset="-122"/>
            </a:endParaRPr>
          </a:p>
          <a:p>
            <a:pPr>
              <a:spcBef>
                <a:spcPct val="35000"/>
              </a:spcBef>
            </a:pPr>
            <a:r>
              <a:rPr lang="en-US" altLang="zh-CN" sz="2000" dirty="0">
                <a:solidFill>
                  <a:schemeClr val="bg2"/>
                </a:solidFill>
                <a:latin typeface="Times New Roman" panose="02020603050405020304" pitchFamily="18" charset="0"/>
                <a:ea typeface="宋体" panose="02010600030101010101" pitchFamily="2" charset="-122"/>
                <a:sym typeface="宋体" panose="02010600030101010101" pitchFamily="2" charset="-122"/>
              </a:rPr>
              <a:t>parend</a:t>
            </a:r>
            <a:endParaRPr lang="en-US" altLang="zh-CN" sz="2000" dirty="0">
              <a:solidFill>
                <a:schemeClr val="bg2"/>
              </a:solidFill>
              <a:latin typeface="Times New Roman" panose="02020603050405020304" pitchFamily="18" charset="0"/>
              <a:ea typeface="宋体" panose="02010600030101010101" pitchFamily="2" charset="-122"/>
            </a:endParaRPr>
          </a:p>
        </p:txBody>
      </p:sp>
      <p:sp>
        <p:nvSpPr>
          <p:cNvPr id="140291"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2" name="文本框 1"/>
          <p:cNvSpPr txBox="1"/>
          <p:nvPr/>
        </p:nvSpPr>
        <p:spPr>
          <a:xfrm>
            <a:off x="293688" y="298450"/>
            <a:ext cx="4313237" cy="522288"/>
          </a:xfrm>
          <a:prstGeom prst="rect">
            <a:avLst/>
          </a:prstGeom>
          <a:noFill/>
          <a:ln w="9525">
            <a:noFill/>
          </a:ln>
        </p:spPr>
        <p:txBody>
          <a:bodyPr wrap="square" anchor="t">
            <a:spAutoFit/>
          </a:bodyPr>
          <a:p>
            <a:r>
              <a:rPr lang="zh-CN" altLang="en-US">
                <a:latin typeface="Times New Roman" panose="02020603050405020304" pitchFamily="18" charset="0"/>
                <a:ea typeface="宋体" panose="02010600030101010101" pitchFamily="2" charset="-122"/>
              </a:rPr>
              <a:t>读者、写者基本流程：</a:t>
            </a:r>
            <a:endParaRPr lang="zh-CN" altLang="en-US">
              <a:latin typeface="Times New Roman" panose="02020603050405020304" pitchFamily="18" charset="0"/>
              <a:ea typeface="宋体" panose="02010600030101010101" pitchFamily="2" charset="-122"/>
            </a:endParaRPr>
          </a:p>
        </p:txBody>
      </p:sp>
      <p:sp>
        <p:nvSpPr>
          <p:cNvPr id="3" name="文本框 2"/>
          <p:cNvSpPr txBox="1"/>
          <p:nvPr/>
        </p:nvSpPr>
        <p:spPr>
          <a:xfrm>
            <a:off x="233363" y="5930900"/>
            <a:ext cx="2239962" cy="520700"/>
          </a:xfrm>
          <a:prstGeom prst="rect">
            <a:avLst/>
          </a:prstGeom>
          <a:noFill/>
          <a:ln w="9525">
            <a:noFill/>
          </a:ln>
        </p:spPr>
        <p:txBody>
          <a:bodyPr wrap="square" anchor="t">
            <a:spAutoFit/>
          </a:bodyPr>
          <a:p>
            <a:r>
              <a:rPr lang="zh-CN" altLang="en-US">
                <a:latin typeface="Times New Roman" panose="02020603050405020304" pitchFamily="18" charset="0"/>
                <a:ea typeface="宋体" panose="02010600030101010101" pitchFamily="2" charset="-122"/>
              </a:rPr>
              <a:t>满足约束吗？</a:t>
            </a:r>
            <a:endParaRPr lang="en-US" altLang="zh-CN">
              <a:latin typeface="Times New Roman" panose="02020603050405020304" pitchFamily="18" charset="0"/>
              <a:ea typeface="宋体" panose="02010600030101010101" pitchFamily="2" charset="-122"/>
            </a:endParaRPr>
          </a:p>
        </p:txBody>
      </p:sp>
      <p:sp>
        <p:nvSpPr>
          <p:cNvPr id="4" name="文本框 3"/>
          <p:cNvSpPr txBox="1"/>
          <p:nvPr/>
        </p:nvSpPr>
        <p:spPr>
          <a:xfrm>
            <a:off x="2473325" y="5930900"/>
            <a:ext cx="4597400" cy="520700"/>
          </a:xfrm>
          <a:prstGeom prst="rect">
            <a:avLst/>
          </a:prstGeom>
          <a:noFill/>
          <a:ln w="9525">
            <a:noFill/>
          </a:ln>
        </p:spPr>
        <p:txBody>
          <a:bodyPr wrap="square" anchor="t">
            <a:spAutoFit/>
          </a:bodyPr>
          <a:p>
            <a:r>
              <a:rPr lang="zh-CN" altLang="en-US">
                <a:latin typeface="Times New Roman" panose="02020603050405020304" pitchFamily="18" charset="0"/>
                <a:ea typeface="宋体" panose="02010600030101010101" pitchFamily="2" charset="-122"/>
              </a:rPr>
              <a:t>只保证了读</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写、写</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写互斥</a:t>
            </a:r>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4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6435" grpId="0" bldLvl="0" animBg="1"/>
      <p:bldP spid="2" grpId="1"/>
      <p:bldP spid="146435" grpId="1"/>
      <p:bldP spid="3" grpId="0"/>
      <p:bldP spid="3" grpId="1"/>
      <p:bldP spid="4" grpId="0"/>
      <p:bldP spid="4"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灯片编号占位符 5"/>
          <p:cNvSpPr>
            <a:spLocks noGrp="1"/>
          </p:cNvSpPr>
          <p:nvPr>
            <p:ph type="sldNum" sz="quarter" idx="12"/>
          </p:nvPr>
        </p:nvSpPr>
        <p:spPr>
          <a:xfrm>
            <a:off x="7740650" y="6629400"/>
            <a:ext cx="1905000" cy="457200"/>
          </a:xfrm>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46435" name="Text Box 3"/>
          <p:cNvSpPr txBox="1"/>
          <p:nvPr/>
        </p:nvSpPr>
        <p:spPr>
          <a:xfrm>
            <a:off x="400050" y="763588"/>
            <a:ext cx="4611688" cy="6094412"/>
          </a:xfrm>
          <a:prstGeom prst="rect">
            <a:avLst/>
          </a:prstGeom>
          <a:noFill/>
          <a:ln w="12700" cap="flat" cmpd="sng">
            <a:solidFill>
              <a:schemeClr val="accent1"/>
            </a:solidFill>
            <a:prstDash val="solid"/>
            <a:round/>
            <a:headEnd type="none" w="med" len="med"/>
            <a:tailEnd type="none" w="med" len="med"/>
          </a:ln>
        </p:spPr>
        <p:txBody>
          <a:bodyPr wrap="square" lIns="54000" tIns="46800" rIns="54000" bIns="46800" anchor="t">
            <a:spAutoFit/>
          </a:bodyPr>
          <a:p>
            <a:pPr algn="just">
              <a:lnSpc>
                <a:spcPct val="90000"/>
              </a:lnSpc>
              <a:spcBef>
                <a:spcPct val="10000"/>
              </a:spcBef>
            </a:pPr>
            <a:r>
              <a:rPr lang="en-US" altLang="zh-CN" sz="2000" dirty="0">
                <a:solidFill>
                  <a:srgbClr val="000066"/>
                </a:solidFill>
                <a:latin typeface="Times New Roman" panose="02020603050405020304" pitchFamily="18" charset="0"/>
                <a:ea typeface="宋体" panose="02010600030101010101" pitchFamily="2" charset="-122"/>
              </a:rPr>
              <a:t>semaphore Wmutex</a:t>
            </a:r>
            <a:r>
              <a:rPr lang="zh-CN" altLang="en-US" sz="2000" dirty="0">
                <a:solidFill>
                  <a:srgbClr val="000066"/>
                </a:solidFill>
                <a:latin typeface="Times New Roman" panose="02020603050405020304" pitchFamily="18" charset="0"/>
                <a:ea typeface="宋体" panose="02010600030101010101" pitchFamily="2" charset="-122"/>
              </a:rPr>
              <a:t>，</a:t>
            </a:r>
            <a:r>
              <a:rPr lang="en-US" altLang="zh-CN" sz="2000" dirty="0">
                <a:solidFill>
                  <a:srgbClr val="000066"/>
                </a:solidFill>
                <a:latin typeface="Times New Roman" panose="02020603050405020304" pitchFamily="18" charset="0"/>
                <a:ea typeface="宋体" panose="02010600030101010101" pitchFamily="2" charset="-122"/>
              </a:rPr>
              <a:t>Rmutex;</a:t>
            </a:r>
            <a:endParaRPr lang="en-US" altLang="zh-CN" sz="2000" dirty="0">
              <a:solidFill>
                <a:srgbClr val="000066"/>
              </a:solidFill>
              <a:latin typeface="Times New Roman" panose="02020603050405020304" pitchFamily="18" charset="0"/>
              <a:ea typeface="宋体" panose="02010600030101010101" pitchFamily="2" charset="-122"/>
            </a:endParaRPr>
          </a:p>
          <a:p>
            <a:pPr algn="just">
              <a:lnSpc>
                <a:spcPct val="90000"/>
              </a:lnSpc>
              <a:spcBef>
                <a:spcPct val="10000"/>
              </a:spcBef>
            </a:pPr>
            <a:r>
              <a:rPr lang="en-US" altLang="zh-CN" sz="2000" dirty="0">
                <a:solidFill>
                  <a:srgbClr val="000066"/>
                </a:solidFill>
                <a:latin typeface="Times New Roman" panose="02020603050405020304" pitchFamily="18" charset="0"/>
                <a:ea typeface="宋体" panose="02010600030101010101" pitchFamily="2" charset="-122"/>
              </a:rPr>
              <a:t>int  Rcounter = 0; </a:t>
            </a:r>
            <a:r>
              <a:rPr lang="en-US" altLang="zh-CN" sz="1600" dirty="0">
                <a:solidFill>
                  <a:srgbClr val="000066"/>
                </a:solidFill>
                <a:latin typeface="Times New Roman" panose="02020603050405020304" pitchFamily="18" charset="0"/>
                <a:ea typeface="宋体" panose="02010600030101010101" pitchFamily="2" charset="-122"/>
              </a:rPr>
              <a:t> </a:t>
            </a:r>
            <a:r>
              <a:rPr lang="en-US" altLang="zh-CN" sz="1600" dirty="0">
                <a:solidFill>
                  <a:srgbClr val="CC3300"/>
                </a:solidFill>
                <a:latin typeface="Times New Roman" panose="02020603050405020304" pitchFamily="18" charset="0"/>
                <a:ea typeface="宋体" panose="02010600030101010101" pitchFamily="2" charset="-122"/>
              </a:rPr>
              <a:t>/</a:t>
            </a:r>
            <a:r>
              <a:rPr lang="en-US" altLang="zh-CN" sz="1800" dirty="0">
                <a:solidFill>
                  <a:srgbClr val="CC3300"/>
                </a:solidFill>
                <a:latin typeface="Times New Roman" panose="02020603050405020304" pitchFamily="18" charset="0"/>
                <a:ea typeface="宋体" panose="02010600030101010101" pitchFamily="2" charset="-122"/>
              </a:rPr>
              <a:t>/</a:t>
            </a:r>
            <a:r>
              <a:rPr lang="zh-CN" altLang="en-US" sz="1800" dirty="0">
                <a:solidFill>
                  <a:srgbClr val="CC3300"/>
                </a:solidFill>
                <a:latin typeface="Times New Roman" panose="02020603050405020304" pitchFamily="18" charset="0"/>
                <a:ea typeface="宋体" panose="02010600030101010101" pitchFamily="2" charset="-122"/>
              </a:rPr>
              <a:t>读者计数变量</a:t>
            </a:r>
            <a:endParaRPr lang="zh-CN" altLang="en-US" sz="2000" dirty="0">
              <a:solidFill>
                <a:srgbClr val="CC3300"/>
              </a:solidFill>
              <a:latin typeface="Times New Roman" panose="02020603050405020304" pitchFamily="18" charset="0"/>
              <a:ea typeface="宋体" panose="02010600030101010101" pitchFamily="2" charset="-122"/>
            </a:endParaRPr>
          </a:p>
          <a:p>
            <a:pPr algn="just">
              <a:lnSpc>
                <a:spcPct val="90000"/>
              </a:lnSpc>
              <a:spcBef>
                <a:spcPct val="10000"/>
              </a:spcBef>
            </a:pPr>
            <a:r>
              <a:rPr lang="en-US" altLang="zh-CN" sz="2000" dirty="0">
                <a:solidFill>
                  <a:srgbClr val="000066"/>
                </a:solidFill>
                <a:latin typeface="Times New Roman" panose="02020603050405020304" pitchFamily="18" charset="0"/>
                <a:ea typeface="宋体" panose="02010600030101010101" pitchFamily="2" charset="-122"/>
              </a:rPr>
              <a:t>Wmutex.value=1; </a:t>
            </a:r>
            <a:r>
              <a:rPr lang="en-US" altLang="zh-CN" sz="1600" dirty="0">
                <a:solidFill>
                  <a:srgbClr val="000066"/>
                </a:solidFill>
                <a:latin typeface="Times New Roman" panose="02020603050405020304" pitchFamily="18" charset="0"/>
                <a:ea typeface="宋体" panose="02010600030101010101" pitchFamily="2" charset="-122"/>
              </a:rPr>
              <a:t> </a:t>
            </a:r>
            <a:r>
              <a:rPr lang="en-US" altLang="zh-CN" sz="1600" dirty="0">
                <a:solidFill>
                  <a:srgbClr val="CC3300"/>
                </a:solidFill>
                <a:latin typeface="Times New Roman" panose="02020603050405020304" pitchFamily="18" charset="0"/>
                <a:ea typeface="宋体" panose="02010600030101010101" pitchFamily="2" charset="-122"/>
              </a:rPr>
              <a:t>/</a:t>
            </a:r>
            <a:r>
              <a:rPr lang="en-US" altLang="zh-CN" sz="1800" dirty="0">
                <a:solidFill>
                  <a:srgbClr val="CC3300"/>
                </a:solidFill>
                <a:latin typeface="Times New Roman" panose="02020603050405020304" pitchFamily="18" charset="0"/>
                <a:ea typeface="宋体" panose="02010600030101010101" pitchFamily="2" charset="-122"/>
              </a:rPr>
              <a:t>/</a:t>
            </a:r>
            <a:r>
              <a:rPr lang="zh-CN" altLang="en-US" sz="1800" dirty="0">
                <a:solidFill>
                  <a:srgbClr val="CC3300"/>
                </a:solidFill>
                <a:latin typeface="Times New Roman" panose="02020603050405020304" pitchFamily="18" charset="0"/>
                <a:ea typeface="宋体" panose="02010600030101010101" pitchFamily="2" charset="-122"/>
              </a:rPr>
              <a:t>写</a:t>
            </a:r>
            <a:r>
              <a:rPr lang="en-US" altLang="zh-CN" sz="1800" dirty="0">
                <a:solidFill>
                  <a:srgbClr val="CC3300"/>
                </a:solidFill>
                <a:latin typeface="Times New Roman" panose="02020603050405020304" pitchFamily="18" charset="0"/>
                <a:ea typeface="宋体" panose="02010600030101010101" pitchFamily="2" charset="-122"/>
              </a:rPr>
              <a:t>-</a:t>
            </a:r>
            <a:r>
              <a:rPr lang="zh-CN" altLang="en-US" sz="1800" dirty="0">
                <a:solidFill>
                  <a:srgbClr val="CC3300"/>
                </a:solidFill>
                <a:latin typeface="Times New Roman" panose="02020603050405020304" pitchFamily="18" charset="0"/>
                <a:ea typeface="宋体" panose="02010600030101010101" pitchFamily="2" charset="-122"/>
              </a:rPr>
              <a:t>写互斥、读</a:t>
            </a:r>
            <a:r>
              <a:rPr lang="en-US" altLang="zh-CN" sz="1800" dirty="0">
                <a:solidFill>
                  <a:srgbClr val="CC3300"/>
                </a:solidFill>
                <a:latin typeface="Times New Roman" panose="02020603050405020304" pitchFamily="18" charset="0"/>
                <a:ea typeface="宋体" panose="02010600030101010101" pitchFamily="2" charset="-122"/>
              </a:rPr>
              <a:t>-</a:t>
            </a:r>
            <a:r>
              <a:rPr lang="zh-CN" altLang="en-US" sz="1800" dirty="0">
                <a:solidFill>
                  <a:srgbClr val="CC3300"/>
                </a:solidFill>
                <a:latin typeface="Times New Roman" panose="02020603050405020304" pitchFamily="18" charset="0"/>
                <a:ea typeface="宋体" panose="02010600030101010101" pitchFamily="2" charset="-122"/>
              </a:rPr>
              <a:t>写互斥</a:t>
            </a:r>
            <a:endParaRPr lang="zh-CN" altLang="en-US" sz="2000" dirty="0">
              <a:solidFill>
                <a:srgbClr val="CC3300"/>
              </a:solidFill>
              <a:latin typeface="Times New Roman" panose="02020603050405020304" pitchFamily="18" charset="0"/>
              <a:ea typeface="宋体" panose="02010600030101010101" pitchFamily="2" charset="-122"/>
            </a:endParaRPr>
          </a:p>
          <a:p>
            <a:pPr algn="just">
              <a:lnSpc>
                <a:spcPct val="90000"/>
              </a:lnSpc>
              <a:spcBef>
                <a:spcPct val="10000"/>
              </a:spcBef>
            </a:pPr>
            <a:r>
              <a:rPr lang="en-US" altLang="zh-CN" sz="2000" dirty="0">
                <a:solidFill>
                  <a:srgbClr val="000066"/>
                </a:solidFill>
                <a:latin typeface="Times New Roman" panose="02020603050405020304" pitchFamily="18" charset="0"/>
                <a:ea typeface="宋体" panose="02010600030101010101" pitchFamily="2" charset="-122"/>
              </a:rPr>
              <a:t>Rmutex.value=1;</a:t>
            </a:r>
            <a:r>
              <a:rPr lang="en-US" altLang="zh-CN" sz="2000" dirty="0">
                <a:solidFill>
                  <a:srgbClr val="0000FF"/>
                </a:solidFill>
                <a:latin typeface="Times New Roman" panose="02020603050405020304" pitchFamily="18" charset="0"/>
                <a:ea typeface="宋体" panose="02010600030101010101" pitchFamily="2" charset="-122"/>
              </a:rPr>
              <a:t>   </a:t>
            </a:r>
            <a:r>
              <a:rPr lang="en-US" altLang="zh-CN" sz="1800" dirty="0">
                <a:solidFill>
                  <a:srgbClr val="CC3300"/>
                </a:solidFill>
                <a:latin typeface="Times New Roman" panose="02020603050405020304" pitchFamily="18" charset="0"/>
                <a:ea typeface="宋体" panose="02010600030101010101" pitchFamily="2" charset="-122"/>
              </a:rPr>
              <a:t>//</a:t>
            </a:r>
            <a:r>
              <a:rPr lang="zh-CN" altLang="en-US" sz="1800" dirty="0">
                <a:solidFill>
                  <a:srgbClr val="CC3300"/>
                </a:solidFill>
                <a:latin typeface="Times New Roman" panose="02020603050405020304" pitchFamily="18" charset="0"/>
                <a:ea typeface="宋体" panose="02010600030101010101" pitchFamily="2" charset="-122"/>
              </a:rPr>
              <a:t>用于</a:t>
            </a:r>
            <a:r>
              <a:rPr lang="en-US" altLang="zh-CN" sz="1800" dirty="0">
                <a:solidFill>
                  <a:srgbClr val="CC3300"/>
                </a:solidFill>
                <a:latin typeface="Times New Roman" panose="02020603050405020304" pitchFamily="18" charset="0"/>
                <a:ea typeface="宋体" panose="02010600030101010101" pitchFamily="2" charset="-122"/>
              </a:rPr>
              <a:t>Rcounter</a:t>
            </a:r>
            <a:r>
              <a:rPr lang="zh-CN" altLang="en-US" sz="1800" dirty="0">
                <a:solidFill>
                  <a:srgbClr val="CC3300"/>
                </a:solidFill>
                <a:latin typeface="Times New Roman" panose="02020603050405020304" pitchFamily="18" charset="0"/>
                <a:ea typeface="宋体" panose="02010600030101010101" pitchFamily="2" charset="-122"/>
              </a:rPr>
              <a:t>互斥</a:t>
            </a:r>
            <a:endParaRPr lang="zh-CN" altLang="en-US" sz="2000" dirty="0">
              <a:solidFill>
                <a:srgbClr val="CC3300"/>
              </a:solidFill>
              <a:latin typeface="Times New Roman" panose="02020603050405020304" pitchFamily="18" charset="0"/>
              <a:ea typeface="宋体" panose="02010600030101010101" pitchFamily="2" charset="-122"/>
            </a:endParaRPr>
          </a:p>
          <a:p>
            <a:pPr algn="just">
              <a:lnSpc>
                <a:spcPct val="90000"/>
              </a:lnSpc>
              <a:spcBef>
                <a:spcPct val="10000"/>
              </a:spcBef>
            </a:pPr>
            <a:r>
              <a:rPr lang="en-US" altLang="zh-CN" sz="2000" dirty="0">
                <a:solidFill>
                  <a:srgbClr val="0000FF"/>
                </a:solidFill>
                <a:latin typeface="Times New Roman" panose="02020603050405020304" pitchFamily="18" charset="0"/>
                <a:ea typeface="宋体" panose="02010600030101010101" pitchFamily="2" charset="-122"/>
              </a:rPr>
              <a:t>parbegin</a:t>
            </a:r>
            <a:endParaRPr lang="en-US" altLang="zh-CN" sz="2000" dirty="0">
              <a:solidFill>
                <a:srgbClr val="0000FF"/>
              </a:solidFill>
              <a:latin typeface="Times New Roman" panose="02020603050405020304" pitchFamily="18" charset="0"/>
              <a:ea typeface="宋体" panose="02010600030101010101" pitchFamily="2" charset="-122"/>
            </a:endParaRPr>
          </a:p>
          <a:p>
            <a:pPr algn="just">
              <a:lnSpc>
                <a:spcPct val="90000"/>
              </a:lnSpc>
              <a:spcBef>
                <a:spcPct val="10000"/>
              </a:spcBef>
            </a:pPr>
            <a:r>
              <a:rPr lang="en-US" altLang="zh-CN" sz="2000" dirty="0">
                <a:latin typeface="Times New Roman" panose="02020603050405020304" pitchFamily="18" charset="0"/>
                <a:ea typeface="宋体" panose="02010600030101010101" pitchFamily="2" charset="-122"/>
              </a:rPr>
              <a:t>process Reader</a:t>
            </a:r>
            <a:r>
              <a:rPr lang="en-US" altLang="zh-CN" sz="2000" baseline="-30000"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(i = 1, 2, …) </a:t>
            </a:r>
            <a:endParaRPr lang="zh-CN" altLang="en-US" sz="2000" dirty="0">
              <a:solidFill>
                <a:srgbClr val="CC3300"/>
              </a:solidFill>
              <a:latin typeface="Times New Roman" panose="02020603050405020304" pitchFamily="18" charset="0"/>
              <a:ea typeface="宋体" panose="02010600030101010101" pitchFamily="2" charset="-122"/>
            </a:endParaRPr>
          </a:p>
          <a:p>
            <a:pPr algn="just">
              <a:lnSpc>
                <a:spcPct val="90000"/>
              </a:lnSpc>
              <a:spcBef>
                <a:spcPct val="10000"/>
              </a:spcBef>
            </a:pP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algn="just">
              <a:lnSpc>
                <a:spcPct val="90000"/>
              </a:lnSpc>
              <a:spcBef>
                <a:spcPct val="10000"/>
              </a:spcBef>
            </a:pPr>
            <a:r>
              <a:rPr lang="en-US" altLang="zh-CN" sz="2000" dirty="0">
                <a:latin typeface="Times New Roman" panose="02020603050405020304" pitchFamily="18" charset="0"/>
                <a:ea typeface="宋体" panose="02010600030101010101" pitchFamily="2" charset="-122"/>
              </a:rPr>
              <a:t>    </a:t>
            </a:r>
            <a:r>
              <a:rPr lang="en-US" altLang="zh-CN" sz="2000" dirty="0">
                <a:solidFill>
                  <a:srgbClr val="0033CC"/>
                </a:solidFill>
                <a:latin typeface="Times New Roman" panose="02020603050405020304" pitchFamily="18" charset="0"/>
                <a:ea typeface="宋体" panose="02010600030101010101" pitchFamily="2" charset="-122"/>
              </a:rPr>
              <a:t>wait(Rmutex);</a:t>
            </a:r>
            <a:r>
              <a:rPr lang="en-US" altLang="zh-CN" sz="2000" dirty="0">
                <a:latin typeface="Times New Roman" panose="02020603050405020304" pitchFamily="18" charset="0"/>
                <a:ea typeface="宋体" panose="02010600030101010101" pitchFamily="2" charset="-122"/>
              </a:rPr>
              <a:t> </a:t>
            </a:r>
            <a:endParaRPr lang="en-US" altLang="zh-CN" sz="2000" dirty="0">
              <a:solidFill>
                <a:srgbClr val="CC3300"/>
              </a:solidFill>
              <a:latin typeface="Times New Roman" panose="02020603050405020304" pitchFamily="18" charset="0"/>
              <a:ea typeface="宋体" panose="02010600030101010101" pitchFamily="2" charset="-122"/>
            </a:endParaRPr>
          </a:p>
          <a:p>
            <a:pPr algn="just">
              <a:lnSpc>
                <a:spcPct val="90000"/>
              </a:lnSpc>
              <a:spcBef>
                <a:spcPct val="10000"/>
              </a:spcBef>
            </a:pPr>
            <a:r>
              <a:rPr lang="en-US" altLang="zh-CN" sz="2000" dirty="0">
                <a:solidFill>
                  <a:srgbClr val="CC6600"/>
                </a:solidFill>
                <a:latin typeface="Times New Roman" panose="02020603050405020304" pitchFamily="18" charset="0"/>
                <a:ea typeface="宋体" panose="02010600030101010101" pitchFamily="2" charset="-122"/>
              </a:rPr>
              <a:t>    </a:t>
            </a:r>
            <a:r>
              <a:rPr lang="en-US" altLang="zh-CN" sz="2000" dirty="0">
                <a:solidFill>
                  <a:srgbClr val="663300"/>
                </a:solidFill>
                <a:latin typeface="Times New Roman" panose="02020603050405020304" pitchFamily="18" charset="0"/>
                <a:ea typeface="宋体" panose="02010600030101010101" pitchFamily="2" charset="-122"/>
              </a:rPr>
              <a:t>if(Rcounter</a:t>
            </a:r>
            <a:r>
              <a:rPr lang="en-US" altLang="zh-CN" sz="2000" dirty="0">
                <a:solidFill>
                  <a:srgbClr val="663300"/>
                </a:solidFill>
                <a:latin typeface="楷体_GB2312" pitchFamily="49" charset="-122"/>
                <a:ea typeface="楷体_GB2312" pitchFamily="49" charset="-122"/>
              </a:rPr>
              <a:t>==</a:t>
            </a:r>
            <a:r>
              <a:rPr lang="en-US" altLang="zh-CN" sz="2000" dirty="0">
                <a:solidFill>
                  <a:srgbClr val="663300"/>
                </a:solidFill>
                <a:latin typeface="Times New Roman" panose="02020603050405020304" pitchFamily="18" charset="0"/>
                <a:ea typeface="宋体" panose="02010600030101010101" pitchFamily="2" charset="-122"/>
              </a:rPr>
              <a:t>0)</a:t>
            </a:r>
            <a:r>
              <a:rPr lang="en-US" altLang="zh-CN" sz="2000" dirty="0">
                <a:solidFill>
                  <a:srgbClr val="CC6600"/>
                </a:solidFill>
                <a:latin typeface="Times New Roman" panose="02020603050405020304" pitchFamily="18" charset="0"/>
                <a:ea typeface="宋体" panose="02010600030101010101" pitchFamily="2" charset="-122"/>
              </a:rPr>
              <a:t> </a:t>
            </a:r>
            <a:r>
              <a:rPr lang="en-US" altLang="zh-CN" sz="2000" dirty="0">
                <a:solidFill>
                  <a:srgbClr val="000066"/>
                </a:solidFill>
                <a:latin typeface="Times New Roman" panose="02020603050405020304" pitchFamily="18" charset="0"/>
                <a:ea typeface="宋体" panose="02010600030101010101" pitchFamily="2" charset="-122"/>
              </a:rPr>
              <a:t>wait(Wmutex);</a:t>
            </a:r>
            <a:endParaRPr lang="en-US" altLang="zh-CN" sz="2000" dirty="0">
              <a:solidFill>
                <a:srgbClr val="000066"/>
              </a:solidFill>
              <a:latin typeface="Times New Roman" panose="02020603050405020304" pitchFamily="18" charset="0"/>
              <a:ea typeface="宋体" panose="02010600030101010101" pitchFamily="2" charset="-122"/>
            </a:endParaRPr>
          </a:p>
          <a:p>
            <a:pPr algn="just">
              <a:lnSpc>
                <a:spcPct val="90000"/>
              </a:lnSpc>
              <a:spcBef>
                <a:spcPct val="10000"/>
              </a:spcBef>
            </a:pPr>
            <a:r>
              <a:rPr lang="en-US" altLang="zh-CN" sz="2000" dirty="0">
                <a:solidFill>
                  <a:srgbClr val="CC6600"/>
                </a:solidFill>
                <a:latin typeface="Times New Roman" panose="02020603050405020304" pitchFamily="18" charset="0"/>
                <a:ea typeface="宋体" panose="02010600030101010101" pitchFamily="2" charset="-122"/>
              </a:rPr>
              <a:t>    </a:t>
            </a:r>
            <a:r>
              <a:rPr lang="en-US" altLang="zh-CN" sz="2000" dirty="0">
                <a:solidFill>
                  <a:srgbClr val="663300"/>
                </a:solidFill>
                <a:latin typeface="Times New Roman" panose="02020603050405020304" pitchFamily="18" charset="0"/>
                <a:ea typeface="宋体" panose="02010600030101010101" pitchFamily="2" charset="-122"/>
              </a:rPr>
              <a:t>Rcounter = Rcounter + 1;</a:t>
            </a:r>
            <a:endParaRPr lang="en-US" altLang="zh-CN" sz="2000" dirty="0">
              <a:solidFill>
                <a:srgbClr val="663300"/>
              </a:solidFill>
              <a:latin typeface="Times New Roman" panose="02020603050405020304" pitchFamily="18" charset="0"/>
              <a:ea typeface="宋体" panose="02010600030101010101" pitchFamily="2" charset="-122"/>
            </a:endParaRPr>
          </a:p>
          <a:p>
            <a:pPr algn="just">
              <a:lnSpc>
                <a:spcPct val="90000"/>
              </a:lnSpc>
              <a:spcBef>
                <a:spcPct val="10000"/>
              </a:spcBef>
            </a:pPr>
            <a:r>
              <a:rPr lang="en-US" altLang="zh-CN" sz="2000" dirty="0">
                <a:latin typeface="Times New Roman" panose="02020603050405020304" pitchFamily="18" charset="0"/>
                <a:ea typeface="宋体" panose="02010600030101010101" pitchFamily="2" charset="-122"/>
              </a:rPr>
              <a:t>   </a:t>
            </a:r>
            <a:r>
              <a:rPr lang="en-US" altLang="zh-CN" sz="2000" dirty="0">
                <a:solidFill>
                  <a:srgbClr val="FF0000"/>
                </a:solidFill>
                <a:latin typeface="Times New Roman" panose="02020603050405020304" pitchFamily="18" charset="0"/>
                <a:ea typeface="宋体" panose="02010600030101010101" pitchFamily="2" charset="-122"/>
              </a:rPr>
              <a:t> </a:t>
            </a:r>
            <a:r>
              <a:rPr lang="en-US" altLang="zh-CN" sz="2000" dirty="0">
                <a:solidFill>
                  <a:srgbClr val="0033CC"/>
                </a:solidFill>
                <a:latin typeface="Times New Roman" panose="02020603050405020304" pitchFamily="18" charset="0"/>
                <a:ea typeface="宋体" panose="02010600030101010101" pitchFamily="2" charset="-122"/>
              </a:rPr>
              <a:t>signal(Rmutex);</a:t>
            </a:r>
            <a:endParaRPr lang="en-US" altLang="zh-CN" sz="2000" dirty="0">
              <a:solidFill>
                <a:srgbClr val="0033CC"/>
              </a:solidFill>
              <a:latin typeface="Times New Roman" panose="02020603050405020304" pitchFamily="18" charset="0"/>
              <a:ea typeface="宋体" panose="02010600030101010101" pitchFamily="2" charset="-122"/>
            </a:endParaRPr>
          </a:p>
          <a:p>
            <a:pPr>
              <a:lnSpc>
                <a:spcPct val="90000"/>
              </a:lnSpc>
              <a:spcBef>
                <a:spcPct val="35000"/>
              </a:spcBef>
            </a:pPr>
            <a:r>
              <a:rPr lang="en-US" altLang="zh-CN" sz="2000" dirty="0">
                <a:latin typeface="Times New Roman" panose="02020603050405020304" pitchFamily="18" charset="0"/>
                <a:ea typeface="宋体" panose="02010600030101010101" pitchFamily="2" charset="-122"/>
              </a:rPr>
              <a:t>Reading;</a:t>
            </a:r>
            <a:endParaRPr lang="en-US" altLang="zh-CN" sz="2000" dirty="0">
              <a:latin typeface="Times New Roman" panose="02020603050405020304" pitchFamily="18" charset="0"/>
              <a:ea typeface="宋体" panose="02010600030101010101" pitchFamily="2" charset="-122"/>
            </a:endParaRPr>
          </a:p>
          <a:p>
            <a:pPr>
              <a:lnSpc>
                <a:spcPct val="90000"/>
              </a:lnSpc>
              <a:spcBef>
                <a:spcPct val="35000"/>
              </a:spcBef>
            </a:pPr>
            <a:r>
              <a:rPr lang="en-US" altLang="zh-CN" sz="2000" dirty="0">
                <a:latin typeface="Times New Roman" panose="02020603050405020304" pitchFamily="18" charset="0"/>
                <a:ea typeface="宋体" panose="02010600030101010101" pitchFamily="2" charset="-122"/>
              </a:rPr>
              <a:t>    </a:t>
            </a:r>
            <a:r>
              <a:rPr lang="en-US" altLang="zh-CN" sz="2000" dirty="0">
                <a:solidFill>
                  <a:srgbClr val="0033CC"/>
                </a:solidFill>
                <a:latin typeface="Times New Roman" panose="02020603050405020304" pitchFamily="18" charset="0"/>
                <a:ea typeface="宋体" panose="02010600030101010101" pitchFamily="2" charset="-122"/>
              </a:rPr>
              <a:t>wait(Rmutex);</a:t>
            </a:r>
            <a:endParaRPr lang="en-US" altLang="zh-CN" sz="2000" dirty="0">
              <a:solidFill>
                <a:srgbClr val="0033CC"/>
              </a:solidFill>
              <a:latin typeface="Times New Roman" panose="02020603050405020304" pitchFamily="18" charset="0"/>
              <a:ea typeface="宋体" panose="02010600030101010101" pitchFamily="2" charset="-122"/>
            </a:endParaRPr>
          </a:p>
          <a:p>
            <a:pPr>
              <a:lnSpc>
                <a:spcPct val="90000"/>
              </a:lnSpc>
              <a:spcBef>
                <a:spcPct val="35000"/>
              </a:spcBef>
            </a:pPr>
            <a:r>
              <a:rPr lang="en-US" altLang="zh-CN" sz="2000" dirty="0">
                <a:solidFill>
                  <a:srgbClr val="CC6600"/>
                </a:solidFill>
                <a:latin typeface="Times New Roman" panose="02020603050405020304" pitchFamily="18" charset="0"/>
                <a:ea typeface="宋体" panose="02010600030101010101" pitchFamily="2" charset="-122"/>
              </a:rPr>
              <a:t>    </a:t>
            </a:r>
            <a:r>
              <a:rPr lang="en-US" altLang="zh-CN" sz="2000" dirty="0">
                <a:solidFill>
                  <a:srgbClr val="663300"/>
                </a:solidFill>
                <a:latin typeface="Times New Roman" panose="02020603050405020304" pitchFamily="18" charset="0"/>
                <a:ea typeface="宋体" panose="02010600030101010101" pitchFamily="2" charset="-122"/>
              </a:rPr>
              <a:t>Rcounter = Rcounter – 1;</a:t>
            </a:r>
            <a:endParaRPr lang="en-US" altLang="zh-CN" sz="2000" dirty="0">
              <a:solidFill>
                <a:srgbClr val="663300"/>
              </a:solidFill>
              <a:latin typeface="Times New Roman" panose="02020603050405020304" pitchFamily="18" charset="0"/>
              <a:ea typeface="宋体" panose="02010600030101010101" pitchFamily="2" charset="-122"/>
            </a:endParaRPr>
          </a:p>
          <a:p>
            <a:pPr>
              <a:lnSpc>
                <a:spcPct val="90000"/>
              </a:lnSpc>
              <a:spcBef>
                <a:spcPct val="35000"/>
              </a:spcBef>
            </a:pPr>
            <a:r>
              <a:rPr lang="en-US" altLang="zh-CN" sz="2000" dirty="0">
                <a:solidFill>
                  <a:srgbClr val="CC6600"/>
                </a:solidFill>
                <a:latin typeface="Times New Roman" panose="02020603050405020304" pitchFamily="18" charset="0"/>
                <a:ea typeface="宋体" panose="02010600030101010101" pitchFamily="2" charset="-122"/>
              </a:rPr>
              <a:t>    </a:t>
            </a:r>
            <a:r>
              <a:rPr lang="en-US" altLang="zh-CN" sz="2000" dirty="0">
                <a:solidFill>
                  <a:srgbClr val="663300"/>
                </a:solidFill>
                <a:latin typeface="Times New Roman" panose="02020603050405020304" pitchFamily="18" charset="0"/>
                <a:ea typeface="宋体" panose="02010600030101010101" pitchFamily="2" charset="-122"/>
              </a:rPr>
              <a:t>if(Rcounter==0)</a:t>
            </a:r>
            <a:r>
              <a:rPr lang="en-US" altLang="zh-CN" sz="2000" dirty="0">
                <a:solidFill>
                  <a:srgbClr val="CC6600"/>
                </a:solidFill>
                <a:latin typeface="Times New Roman" panose="02020603050405020304" pitchFamily="18" charset="0"/>
                <a:ea typeface="宋体" panose="02010600030101010101" pitchFamily="2" charset="-122"/>
              </a:rPr>
              <a:t> </a:t>
            </a:r>
            <a:r>
              <a:rPr lang="en-US" altLang="zh-CN" sz="2000" dirty="0">
                <a:solidFill>
                  <a:srgbClr val="000066"/>
                </a:solidFill>
                <a:latin typeface="Times New Roman" panose="02020603050405020304" pitchFamily="18" charset="0"/>
                <a:ea typeface="宋体" panose="02010600030101010101" pitchFamily="2" charset="-122"/>
              </a:rPr>
              <a:t>signal(Wmutex);</a:t>
            </a:r>
            <a:endParaRPr lang="en-US" altLang="zh-CN" sz="2000" dirty="0">
              <a:solidFill>
                <a:srgbClr val="000066"/>
              </a:solidFill>
              <a:latin typeface="Times New Roman" panose="02020603050405020304" pitchFamily="18" charset="0"/>
              <a:ea typeface="宋体" panose="02010600030101010101" pitchFamily="2" charset="-122"/>
            </a:endParaRPr>
          </a:p>
          <a:p>
            <a:pPr>
              <a:lnSpc>
                <a:spcPct val="90000"/>
              </a:lnSpc>
              <a:spcBef>
                <a:spcPct val="35000"/>
              </a:spcBef>
            </a:pPr>
            <a:r>
              <a:rPr lang="en-US" altLang="zh-CN" sz="2000" dirty="0">
                <a:latin typeface="Times New Roman" panose="02020603050405020304" pitchFamily="18" charset="0"/>
                <a:ea typeface="宋体" panose="02010600030101010101" pitchFamily="2" charset="-122"/>
              </a:rPr>
              <a:t>    </a:t>
            </a:r>
            <a:r>
              <a:rPr lang="en-US" altLang="zh-CN" sz="2000" dirty="0">
                <a:solidFill>
                  <a:srgbClr val="0033CC"/>
                </a:solidFill>
                <a:latin typeface="Times New Roman" panose="02020603050405020304" pitchFamily="18" charset="0"/>
                <a:ea typeface="宋体" panose="02010600030101010101" pitchFamily="2" charset="-122"/>
              </a:rPr>
              <a:t>signal(Rmutex);</a:t>
            </a:r>
            <a:endParaRPr lang="en-US" altLang="zh-CN" sz="2000" dirty="0">
              <a:solidFill>
                <a:srgbClr val="FF0000"/>
              </a:solidFill>
              <a:latin typeface="Times New Roman" panose="02020603050405020304" pitchFamily="18" charset="0"/>
              <a:ea typeface="宋体" panose="02010600030101010101" pitchFamily="2" charset="-122"/>
            </a:endParaRPr>
          </a:p>
          <a:p>
            <a:pPr>
              <a:lnSpc>
                <a:spcPct val="90000"/>
              </a:lnSpc>
              <a:spcBef>
                <a:spcPct val="35000"/>
              </a:spcBef>
            </a:pPr>
            <a:r>
              <a:rPr lang="en-US" altLang="zh-CN" sz="2000" dirty="0">
                <a:latin typeface="Times New Roman" panose="02020603050405020304" pitchFamily="18" charset="0"/>
                <a:ea typeface="宋体" panose="02010600030101010101" pitchFamily="2" charset="-122"/>
              </a:rPr>
              <a:t>} </a:t>
            </a:r>
            <a:r>
              <a:rPr lang="en-US" altLang="zh-CN" sz="2000" dirty="0">
                <a:solidFill>
                  <a:srgbClr val="CC3300"/>
                </a:solidFill>
                <a:latin typeface="Times New Roman" panose="02020603050405020304" pitchFamily="18" charset="0"/>
                <a:ea typeface="宋体" panose="02010600030101010101" pitchFamily="2" charset="-122"/>
              </a:rPr>
              <a:t>//</a:t>
            </a:r>
            <a:r>
              <a:rPr lang="zh-CN" altLang="en-US" sz="2000" dirty="0">
                <a:solidFill>
                  <a:srgbClr val="CC3300"/>
                </a:solidFill>
                <a:latin typeface="Times New Roman" panose="02020603050405020304" pitchFamily="18" charset="0"/>
                <a:ea typeface="宋体" panose="02010600030101010101" pitchFamily="2" charset="-122"/>
              </a:rPr>
              <a:t>读者进程结束</a:t>
            </a:r>
            <a:r>
              <a:rPr lang="zh-CN" altLang="en-US" sz="2000" dirty="0">
                <a:latin typeface="Times New Roman" panose="02020603050405020304" pitchFamily="18" charset="0"/>
                <a:ea typeface="宋体" panose="02010600030101010101" pitchFamily="2" charset="-122"/>
              </a:rPr>
              <a:t> </a:t>
            </a:r>
            <a:endParaRPr lang="zh-CN" altLang="en-US" sz="2000" b="0" dirty="0">
              <a:latin typeface="Times New Roman" panose="02020603050405020304" pitchFamily="18" charset="0"/>
              <a:ea typeface="宋体" panose="02010600030101010101" pitchFamily="2" charset="-122"/>
            </a:endParaRPr>
          </a:p>
          <a:p>
            <a:pPr algn="just">
              <a:spcBef>
                <a:spcPct val="10000"/>
              </a:spcBef>
            </a:pPr>
            <a:endParaRPr lang="en-US" altLang="zh-CN" sz="2000" dirty="0">
              <a:solidFill>
                <a:schemeClr val="bg2"/>
              </a:solidFill>
              <a:latin typeface="Times New Roman" panose="02020603050405020304" pitchFamily="18" charset="0"/>
              <a:ea typeface="宋体" panose="02010600030101010101" pitchFamily="2" charset="-122"/>
            </a:endParaRPr>
          </a:p>
        </p:txBody>
      </p:sp>
      <p:sp>
        <p:nvSpPr>
          <p:cNvPr id="4" name="Text Box 3"/>
          <p:cNvSpPr txBox="1"/>
          <p:nvPr/>
        </p:nvSpPr>
        <p:spPr>
          <a:xfrm>
            <a:off x="5093335" y="763905"/>
            <a:ext cx="3980180" cy="2739390"/>
          </a:xfrm>
          <a:prstGeom prst="rect">
            <a:avLst/>
          </a:prstGeom>
          <a:noFill/>
          <a:ln w="12700" cap="flat" cmpd="sng">
            <a:solidFill>
              <a:schemeClr val="accent1"/>
            </a:solidFill>
            <a:prstDash val="solid"/>
            <a:round/>
            <a:headEnd type="none" w="med" len="med"/>
            <a:tailEnd type="none" w="med" len="med"/>
          </a:ln>
        </p:spPr>
        <p:txBody>
          <a:bodyPr wrap="square" lIns="54000" tIns="46800" rIns="54000" bIns="46800" anchor="t">
            <a:spAutoFit/>
          </a:bodyPr>
          <a:p>
            <a:pPr algn="just">
              <a:spcBef>
                <a:spcPct val="30000"/>
              </a:spcBef>
            </a:pPr>
            <a:r>
              <a:rPr lang="en-US" altLang="zh-CN" sz="2000" dirty="0">
                <a:latin typeface="Times New Roman" panose="02020603050405020304" pitchFamily="18" charset="0"/>
                <a:ea typeface="宋体" panose="02010600030101010101" pitchFamily="2" charset="-122"/>
                <a:sym typeface="宋体" panose="02010600030101010101" pitchFamily="2" charset="-122"/>
              </a:rPr>
              <a:t>process Writer</a:t>
            </a:r>
            <a:r>
              <a:rPr lang="en-US" altLang="zh-CN" sz="2000" baseline="-30000" dirty="0">
                <a:latin typeface="Times New Roman" panose="02020603050405020304" pitchFamily="18" charset="0"/>
                <a:ea typeface="宋体" panose="02010600030101010101" pitchFamily="2" charset="-122"/>
                <a:sym typeface="宋体" panose="02010600030101010101" pitchFamily="2" charset="-122"/>
              </a:rPr>
              <a:t>j</a:t>
            </a:r>
            <a:r>
              <a:rPr lang="en-US" altLang="zh-CN" sz="2000" dirty="0">
                <a:latin typeface="Times New Roman" panose="02020603050405020304" pitchFamily="18" charset="0"/>
                <a:ea typeface="宋体" panose="02010600030101010101" pitchFamily="2" charset="-122"/>
                <a:sym typeface="宋体" panose="02010600030101010101" pitchFamily="2" charset="-122"/>
              </a:rPr>
              <a:t> (j=1, 2, …) {</a:t>
            </a:r>
            <a:endParaRPr lang="en-US" altLang="zh-CN" sz="2000" dirty="0">
              <a:latin typeface="Times New Roman" panose="02020603050405020304" pitchFamily="18" charset="0"/>
              <a:ea typeface="宋体" panose="02010600030101010101" pitchFamily="2" charset="-122"/>
            </a:endParaRPr>
          </a:p>
          <a:p>
            <a:pPr algn="just">
              <a:spcBef>
                <a:spcPct val="30000"/>
              </a:spcBef>
            </a:pPr>
            <a:r>
              <a:rPr lang="en-US" altLang="zh-CN" sz="2000" dirty="0">
                <a:latin typeface="Times New Roman" panose="02020603050405020304" pitchFamily="18" charset="0"/>
                <a:ea typeface="宋体" panose="02010600030101010101" pitchFamily="2" charset="-122"/>
                <a:sym typeface="宋体" panose="02010600030101010101" pitchFamily="2" charset="-122"/>
              </a:rPr>
              <a:t>    </a:t>
            </a:r>
            <a:r>
              <a:rPr lang="en-US" altLang="zh-CN" sz="2000" dirty="0">
                <a:solidFill>
                  <a:srgbClr val="0033CC"/>
                </a:solidFill>
                <a:latin typeface="Times New Roman" panose="02020603050405020304" pitchFamily="18" charset="0"/>
                <a:ea typeface="宋体" panose="02010600030101010101" pitchFamily="2" charset="-122"/>
                <a:sym typeface="宋体" panose="02010600030101010101" pitchFamily="2" charset="-122"/>
              </a:rPr>
              <a:t>wait(Wmutex);</a:t>
            </a:r>
            <a:r>
              <a:rPr lang="en-US" altLang="zh-CN" sz="2000" dirty="0">
                <a:latin typeface="Times New Roman" panose="02020603050405020304" pitchFamily="18" charset="0"/>
                <a:ea typeface="宋体" panose="02010600030101010101" pitchFamily="2" charset="-122"/>
                <a:sym typeface="宋体" panose="02010600030101010101" pitchFamily="2" charset="-122"/>
              </a:rPr>
              <a:t> </a:t>
            </a:r>
            <a:endParaRPr lang="zh-CN" altLang="en-US" sz="2000" dirty="0">
              <a:solidFill>
                <a:srgbClr val="CC3300"/>
              </a:solidFill>
              <a:latin typeface="Times New Roman" panose="02020603050405020304" pitchFamily="18" charset="0"/>
              <a:ea typeface="宋体" panose="02010600030101010101" pitchFamily="2" charset="-122"/>
            </a:endParaRPr>
          </a:p>
          <a:p>
            <a:pPr algn="just">
              <a:spcBef>
                <a:spcPct val="30000"/>
              </a:spcBef>
            </a:pPr>
            <a:r>
              <a:rPr lang="zh-CN" altLang="en-US" sz="2000" dirty="0">
                <a:latin typeface="Times New Roman" panose="02020603050405020304" pitchFamily="18" charset="0"/>
                <a:ea typeface="宋体" panose="02010600030101010101" pitchFamily="2" charset="-122"/>
                <a:sym typeface="宋体" panose="02010600030101010101" pitchFamily="2" charset="-122"/>
              </a:rPr>
              <a:t>    </a:t>
            </a:r>
            <a:r>
              <a:rPr lang="en-US" altLang="zh-CN" sz="2000" dirty="0">
                <a:solidFill>
                  <a:srgbClr val="663300"/>
                </a:solidFill>
                <a:latin typeface="Times New Roman" panose="02020603050405020304" pitchFamily="18" charset="0"/>
                <a:ea typeface="宋体" panose="02010600030101010101" pitchFamily="2" charset="-122"/>
                <a:sym typeface="宋体" panose="02010600030101010101" pitchFamily="2" charset="-122"/>
              </a:rPr>
              <a:t>Writing;</a:t>
            </a:r>
            <a:endParaRPr lang="en-US" altLang="zh-CN" sz="2000" dirty="0">
              <a:solidFill>
                <a:srgbClr val="663300"/>
              </a:solidFill>
              <a:latin typeface="Times New Roman" panose="02020603050405020304" pitchFamily="18" charset="0"/>
              <a:ea typeface="宋体" panose="02010600030101010101" pitchFamily="2" charset="-122"/>
            </a:endParaRPr>
          </a:p>
          <a:p>
            <a:pPr algn="just">
              <a:spcBef>
                <a:spcPct val="30000"/>
              </a:spcBef>
            </a:pPr>
            <a:r>
              <a:rPr lang="en-US" altLang="zh-CN" sz="2000" dirty="0">
                <a:latin typeface="Times New Roman" panose="02020603050405020304" pitchFamily="18" charset="0"/>
                <a:ea typeface="宋体" panose="02010600030101010101" pitchFamily="2" charset="-122"/>
                <a:sym typeface="宋体" panose="02010600030101010101" pitchFamily="2" charset="-122"/>
              </a:rPr>
              <a:t>    </a:t>
            </a:r>
            <a:r>
              <a:rPr lang="en-US" altLang="zh-CN" sz="2000" dirty="0">
                <a:solidFill>
                  <a:srgbClr val="0033CC"/>
                </a:solidFill>
                <a:latin typeface="Times New Roman" panose="02020603050405020304" pitchFamily="18" charset="0"/>
                <a:ea typeface="宋体" panose="02010600030101010101" pitchFamily="2" charset="-122"/>
                <a:sym typeface="宋体" panose="02010600030101010101" pitchFamily="2" charset="-122"/>
              </a:rPr>
              <a:t>signal(Wmutex);</a:t>
            </a:r>
            <a:endParaRPr lang="en-US" altLang="zh-CN" sz="2000" dirty="0">
              <a:latin typeface="Times New Roman" panose="02020603050405020304" pitchFamily="18" charset="0"/>
              <a:ea typeface="宋体" panose="02010600030101010101" pitchFamily="2" charset="-122"/>
            </a:endParaRPr>
          </a:p>
          <a:p>
            <a:pPr algn="just">
              <a:spcBef>
                <a:spcPct val="30000"/>
              </a:spcBef>
            </a:pPr>
            <a:r>
              <a:rPr lang="en-US" altLang="zh-CN" sz="2000" dirty="0">
                <a:latin typeface="Times New Roman" panose="02020603050405020304" pitchFamily="18" charset="0"/>
                <a:ea typeface="宋体" panose="02010600030101010101" pitchFamily="2" charset="-122"/>
                <a:sym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a:spcBef>
                <a:spcPct val="30000"/>
              </a:spcBef>
            </a:pPr>
            <a:r>
              <a:rPr lang="en-US" altLang="zh-CN" sz="2000" dirty="0">
                <a:solidFill>
                  <a:srgbClr val="0000FF"/>
                </a:solidFill>
                <a:latin typeface="Times New Roman" panose="02020603050405020304" pitchFamily="18" charset="0"/>
                <a:ea typeface="宋体" panose="02010600030101010101" pitchFamily="2" charset="-122"/>
                <a:sym typeface="宋体" panose="02010600030101010101" pitchFamily="2" charset="-122"/>
              </a:rPr>
              <a:t>parend</a:t>
            </a:r>
            <a:r>
              <a:rPr lang="en-US" altLang="zh-CN" sz="2000" dirty="0">
                <a:latin typeface="Times New Roman" panose="02020603050405020304" pitchFamily="18" charset="0"/>
                <a:ea typeface="宋体" panose="02010600030101010101" pitchFamily="2" charset="-122"/>
                <a:sym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algn="just">
              <a:spcBef>
                <a:spcPct val="10000"/>
              </a:spcBef>
            </a:pPr>
            <a:endParaRPr lang="en-US" altLang="zh-CN" sz="2000" dirty="0">
              <a:solidFill>
                <a:schemeClr val="bg2"/>
              </a:solidFill>
              <a:latin typeface="Times New Roman" panose="02020603050405020304" pitchFamily="18" charset="0"/>
              <a:ea typeface="宋体" panose="02010600030101010101" pitchFamily="2" charset="-122"/>
            </a:endParaRPr>
          </a:p>
        </p:txBody>
      </p:sp>
      <p:sp>
        <p:nvSpPr>
          <p:cNvPr id="6" name="文本框 5"/>
          <p:cNvSpPr txBox="1"/>
          <p:nvPr/>
        </p:nvSpPr>
        <p:spPr>
          <a:xfrm>
            <a:off x="293688" y="298450"/>
            <a:ext cx="4313237" cy="522288"/>
          </a:xfrm>
          <a:prstGeom prst="rect">
            <a:avLst/>
          </a:prstGeom>
          <a:noFill/>
          <a:ln w="9525">
            <a:noFill/>
          </a:ln>
        </p:spPr>
        <p:txBody>
          <a:bodyPr wrap="square" anchor="t">
            <a:spAutoFit/>
          </a:bodyPr>
          <a:p>
            <a:r>
              <a:rPr lang="zh-CN" altLang="en-US">
                <a:latin typeface="Times New Roman" panose="02020603050405020304" pitchFamily="18" charset="0"/>
                <a:ea typeface="宋体" panose="02010600030101010101" pitchFamily="2" charset="-122"/>
              </a:rPr>
              <a:t>完整算法：</a:t>
            </a:r>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46435"/>
                                        </p:tgtEl>
                                        <p:attrNameLst>
                                          <p:attrName>style.visibility</p:attrName>
                                        </p:attrNameLst>
                                      </p:cBhvr>
                                      <p:to>
                                        <p:strVal val="visible"/>
                                      </p:to>
                                    </p:set>
                                    <p:animEffect transition="in" filter="wipe(up)">
                                      <p:cBhvr>
                                        <p:cTn id="10" dur="500"/>
                                        <p:tgtEl>
                                          <p:spTgt spid="146435"/>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ldLvl="0" animBg="1"/>
      <p:bldP spid="4" grpId="0" bldLvl="0" animBg="1"/>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7" name="Rectangle 3"/>
          <p:cNvSpPr>
            <a:spLocks noGrp="1" noChangeArrowheads="1"/>
          </p:cNvSpPr>
          <p:nvPr>
            <p:ph idx="1"/>
          </p:nvPr>
        </p:nvSpPr>
        <p:spPr>
          <a:xfrm>
            <a:off x="323850" y="1246188"/>
            <a:ext cx="8820150" cy="3473450"/>
          </a:xfrm>
        </p:spPr>
        <p:txBody>
          <a:bodyPr vert="horz" wrap="square" lIns="91440" tIns="45720" rIns="91440" bIns="45720" numCol="1" anchor="t" anchorCtr="0" compatLnSpc="1"/>
          <a:lstStyle/>
          <a:p>
            <a:pPr marL="742950" marR="0" lvl="1" indent="-285750" algn="l" defTabSz="914400" rtl="0" eaLnBrk="1" fontAlgn="base" latinLnBrk="0" hangingPunct="1">
              <a:lnSpc>
                <a:spcPct val="150000"/>
              </a:lnSpc>
              <a:spcBef>
                <a:spcPct val="20000"/>
              </a:spcBef>
              <a:spcAft>
                <a:spcPct val="0"/>
              </a:spcAft>
              <a:buClr>
                <a:schemeClr val="accent2"/>
              </a:buClr>
              <a:buSzPct val="70000"/>
              <a:buFont typeface="Wingdings" panose="05000000000000000000" charset="0"/>
              <a:buChar char="n"/>
              <a:defRPr/>
            </a:pPr>
            <a:r>
              <a:rPr kumimoji="1" lang="zh-CN" altLang="en-US" sz="2400" b="1" i="0" u="none" strike="noStrike" kern="1200" cap="none" spc="0" normalizeH="0" baseline="0" noProof="0" dirty="0" smtClean="0">
                <a:ln>
                  <a:noFill/>
                </a:ln>
                <a:solidFill>
                  <a:srgbClr val="0033CC"/>
                </a:solidFill>
                <a:effectLst/>
                <a:uLnTx/>
                <a:uFillTx/>
                <a:latin typeface="Times New Roman" panose="02020603050405020304" pitchFamily="18" charset="0"/>
                <a:ea typeface="+mn-ea"/>
                <a:cs typeface="Times New Roman" panose="02020603050405020304" pitchFamily="18" charset="0"/>
              </a:rPr>
              <a:t>并发表示：</a:t>
            </a:r>
            <a:endParaRPr kumimoji="1" lang="zh-CN" altLang="en-US" sz="2400" b="1" i="0" u="none" strike="noStrike" kern="1200" cap="none" spc="0" normalizeH="0" baseline="0" noProof="0" dirty="0" smtClean="0">
              <a:ln>
                <a:noFill/>
              </a:ln>
              <a:solidFill>
                <a:srgbClr val="0033CC"/>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50000"/>
              </a:lnSpc>
              <a:spcBef>
                <a:spcPct val="20000"/>
              </a:spcBef>
              <a:spcAft>
                <a:spcPct val="0"/>
              </a:spcAft>
              <a:buClr>
                <a:schemeClr val="accent2"/>
              </a:buClr>
              <a:buSzPct val="70000"/>
              <a:buFont typeface="Wingdings" panose="05000000000000000000" pitchFamily="2" charset="2"/>
              <a:buNone/>
              <a:defRPr/>
            </a:pPr>
            <a:r>
              <a:rPr kumimoji="1"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1200" cap="none" spc="0" normalizeH="0" baseline="0" noProof="1" dirty="0">
                <a:solidFill>
                  <a:schemeClr val="tx1"/>
                </a:solidFill>
                <a:latin typeface="Comic Sans MS" panose="030F0702030302020204" pitchFamily="66" charset="0"/>
                <a:ea typeface="楷体_GB2312" pitchFamily="49" charset="-122"/>
                <a:cs typeface="+mn-cs"/>
              </a:rPr>
              <a:t>  Parbegin</a:t>
            </a:r>
            <a:endParaRPr kumimoji="0" lang="en-US" altLang="zh-CN" sz="2400" b="1" i="0" u="none" strike="noStrike" kern="1200" cap="none" spc="0" normalizeH="0" baseline="0" noProof="1" dirty="0">
              <a:solidFill>
                <a:schemeClr val="tx1"/>
              </a:solidFill>
              <a:latin typeface="Comic Sans MS" panose="030F0702030302020204" pitchFamily="66" charset="0"/>
              <a:ea typeface="楷体_GB2312" pitchFamily="49"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70000"/>
              <a:buFont typeface="Wingdings" panose="05000000000000000000" pitchFamily="2" charset="2"/>
              <a:buNone/>
              <a:defRPr/>
            </a:pPr>
            <a:r>
              <a:rPr kumimoji="0" lang="en-US" altLang="zh-CN" sz="2400" b="1" i="0" u="none" strike="noStrike" kern="1200" cap="none" spc="0" normalizeH="0" baseline="0" noProof="1" dirty="0">
                <a:solidFill>
                  <a:schemeClr val="tx1"/>
                </a:solidFill>
                <a:latin typeface="Comic Sans MS" panose="030F0702030302020204" pitchFamily="66" charset="0"/>
                <a:ea typeface="楷体_GB2312" pitchFamily="49" charset="-122"/>
                <a:cs typeface="+mn-cs"/>
              </a:rPr>
              <a:t>           S1;S2;...;Sn;</a:t>
            </a:r>
            <a:endParaRPr kumimoji="0" lang="en-US" altLang="zh-CN" sz="2400" b="1" i="0" u="none" strike="noStrike" kern="1200" cap="none" spc="0" normalizeH="0" baseline="0" noProof="1" dirty="0">
              <a:solidFill>
                <a:schemeClr val="tx1"/>
              </a:solidFill>
              <a:latin typeface="Comic Sans MS" panose="030F0702030302020204" pitchFamily="66" charset="0"/>
              <a:ea typeface="楷体_GB2312" pitchFamily="49"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70000"/>
              <a:buFont typeface="Wingdings" panose="05000000000000000000" pitchFamily="2" charset="2"/>
              <a:buNone/>
              <a:defRPr/>
            </a:pPr>
            <a:r>
              <a:rPr kumimoji="0" lang="en-US" altLang="zh-CN" sz="2400" b="1" i="0" u="none" strike="noStrike" kern="1200" cap="none" spc="0" normalizeH="0" baseline="0" noProof="1" dirty="0">
                <a:solidFill>
                  <a:schemeClr val="tx1"/>
                </a:solidFill>
                <a:latin typeface="Comic Sans MS" panose="030F0702030302020204" pitchFamily="66" charset="0"/>
                <a:ea typeface="楷体_GB2312" pitchFamily="49" charset="-122"/>
                <a:cs typeface="+mn-cs"/>
              </a:rPr>
              <a:t>      Parend;</a:t>
            </a:r>
            <a:endParaRPr kumimoji="0" lang="en-US" altLang="zh-CN" sz="2400" b="1" i="0" u="none" strike="noStrike" kern="1200" cap="none" spc="0" normalizeH="0" baseline="0" noProof="1" dirty="0">
              <a:solidFill>
                <a:schemeClr val="tx1"/>
              </a:solidFill>
              <a:latin typeface="Comic Sans MS" panose="030F0702030302020204" pitchFamily="66" charset="0"/>
              <a:ea typeface="楷体_GB2312" pitchFamily="49"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70000"/>
              <a:buFont typeface="Wingdings" panose="05000000000000000000" charset="0"/>
              <a:buChar char="n"/>
              <a:defRPr/>
            </a:pPr>
            <a:r>
              <a:rPr kumimoji="1" lang="zh-CN" altLang="en-US" sz="2400" b="1" i="0" u="none" strike="noStrike" kern="1200" cap="none" spc="0" normalizeH="0" baseline="0" noProof="0" dirty="0" smtClean="0">
                <a:ln>
                  <a:noFill/>
                </a:ln>
                <a:solidFill>
                  <a:srgbClr val="0033CC"/>
                </a:solidFill>
                <a:effectLst/>
                <a:uLnTx/>
                <a:uFillTx/>
                <a:latin typeface="Times New Roman" panose="02020603050405020304" pitchFamily="18" charset="0"/>
                <a:ea typeface="+mn-ea"/>
                <a:cs typeface="Times New Roman" panose="02020603050405020304" pitchFamily="18" charset="0"/>
              </a:rPr>
              <a:t>说明</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50000"/>
              </a:lnSpc>
              <a:spcBef>
                <a:spcPct val="20000"/>
              </a:spcBef>
              <a:spcAft>
                <a:spcPct val="0"/>
              </a:spcAft>
              <a:buClr>
                <a:schemeClr val="accent2"/>
              </a:buClr>
              <a:buSzPct val="7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1、</a:t>
            </a:r>
            <a:r>
              <a:rPr kumimoji="0" lang="en-US" altLang="zh-CN" sz="2400" b="1" i="0" u="none" strike="noStrike" kern="1200" cap="none" spc="0" normalizeH="0" baseline="0" noProof="1" dirty="0">
                <a:solidFill>
                  <a:schemeClr val="tx1"/>
                </a:solidFill>
                <a:latin typeface="Comic Sans MS" panose="030F0702030302020204" pitchFamily="66" charset="0"/>
                <a:ea typeface="楷体_GB2312" pitchFamily="49" charset="-122"/>
                <a:cs typeface="+mn-cs"/>
              </a:rPr>
              <a:t>Parbegin/Parend</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可以嵌套；</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50000"/>
              </a:lnSpc>
              <a:spcBef>
                <a:spcPct val="20000"/>
              </a:spcBef>
              <a:spcAft>
                <a:spcPct val="0"/>
              </a:spcAft>
              <a:buClr>
                <a:schemeClr val="accent2"/>
              </a:buClr>
              <a:buSzPct val="7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2、</a:t>
            </a:r>
            <a:r>
              <a:rPr kumimoji="0" lang="en-US" altLang="zh-CN" sz="2400" b="1" i="0" u="none" strike="noStrike" kern="1200" cap="none" spc="0" normalizeH="0" baseline="0" noProof="1" dirty="0">
                <a:solidFill>
                  <a:schemeClr val="tx1"/>
                </a:solidFill>
                <a:latin typeface="Comic Sans MS" panose="030F0702030302020204" pitchFamily="66" charset="0"/>
                <a:ea typeface="楷体_GB2312" pitchFamily="49" charset="-122"/>
                <a:cs typeface="+mn-cs"/>
              </a:rPr>
              <a:t>Si</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可为任何简单句、复合句和并发语句。编译时，编译程序为其设置一个进程。</a:t>
            </a:r>
            <a:endParaRPr kumimoji="1"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35842" name="Rectangle 2"/>
          <p:cNvSpPr txBox="1"/>
          <p:nvPr/>
        </p:nvSpPr>
        <p:spPr>
          <a:xfrm>
            <a:off x="819150" y="387350"/>
            <a:ext cx="6896100" cy="606425"/>
          </a:xfrm>
          <a:prstGeom prst="rect">
            <a:avLst/>
          </a:prstGeom>
          <a:noFill/>
          <a:ln w="9525">
            <a:noFill/>
          </a:ln>
        </p:spPr>
        <p:txBody>
          <a:bodyPr anchor="b"/>
          <a:p>
            <a:pPr algn="ctr">
              <a:buSzTx/>
            </a:pPr>
            <a:r>
              <a:rPr lang="en-US" altLang="zh-CN" sz="3600" dirty="0">
                <a:solidFill>
                  <a:srgbClr val="000066"/>
                </a:solidFill>
                <a:latin typeface="黑体" panose="02010609060101010101" pitchFamily="49" charset="-122"/>
                <a:ea typeface="黑体" panose="02010609060101010101" pitchFamily="49" charset="-122"/>
              </a:rPr>
              <a:t>2.1.3 程序</a:t>
            </a:r>
            <a:r>
              <a:rPr lang="zh-CN" altLang="en-US" sz="3600" dirty="0">
                <a:solidFill>
                  <a:srgbClr val="000066"/>
                </a:solidFill>
                <a:latin typeface="黑体" panose="02010609060101010101" pitchFamily="49" charset="-122"/>
                <a:ea typeface="黑体" panose="02010609060101010101" pitchFamily="49" charset="-122"/>
              </a:rPr>
              <a:t>的并发</a:t>
            </a:r>
            <a:r>
              <a:rPr lang="en-US" altLang="zh-CN" sz="3600" dirty="0">
                <a:solidFill>
                  <a:srgbClr val="000066"/>
                </a:solidFill>
                <a:latin typeface="黑体" panose="02010609060101010101" pitchFamily="49" charset="-122"/>
                <a:ea typeface="黑体" panose="02010609060101010101" pitchFamily="49" charset="-122"/>
              </a:rPr>
              <a:t>执行</a:t>
            </a:r>
            <a:endParaRPr lang="zh-CN" altLang="en-US" sz="3600" dirty="0">
              <a:solidFill>
                <a:srgbClr val="000066"/>
              </a:solidFill>
              <a:latin typeface="Times New Roman" panose="02020603050405020304" pitchFamily="18" charset="0"/>
              <a:ea typeface="楷体_GB2312" pitchFamily="49" charset="-122"/>
            </a:endParaRPr>
          </a:p>
        </p:txBody>
      </p:sp>
      <p:sp>
        <p:nvSpPr>
          <p:cNvPr id="3584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35844"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77" name="" r:id="rId1" imgW="6858000" imgH="48895" progId="MS_ClipArt_Gallery.2">
                  <p:embed/>
                </p:oleObj>
              </mc:Choice>
              <mc:Fallback>
                <p:oleObj name="" r:id="rId1" imgW="6858000" imgH="48895" progId="MS_ClipArt_Gallery.2">
                  <p:embed/>
                  <p:pic>
                    <p:nvPicPr>
                      <p:cNvPr id="0" name="图片 3076"/>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50530" name="Text Box 2"/>
          <p:cNvSpPr txBox="1"/>
          <p:nvPr/>
        </p:nvSpPr>
        <p:spPr>
          <a:xfrm>
            <a:off x="609600" y="512763"/>
            <a:ext cx="7772400" cy="3324225"/>
          </a:xfrm>
          <a:prstGeom prst="rect">
            <a:avLst/>
          </a:prstGeom>
          <a:noFill/>
          <a:ln w="28575">
            <a:noFill/>
          </a:ln>
        </p:spPr>
        <p:txBody>
          <a:bodyPr lIns="54000" tIns="46800" rIns="54000" bIns="46800" anchor="t">
            <a:spAutoFit/>
          </a:bodyPr>
          <a:p>
            <a:pPr marL="457200" indent="-457200" algn="just">
              <a:spcBef>
                <a:spcPct val="50000"/>
              </a:spcBef>
              <a:buClr>
                <a:srgbClr val="333399"/>
              </a:buClr>
              <a:buFont typeface="Wingdings" panose="05000000000000000000" charset="0"/>
              <a:buChar char="n"/>
            </a:pPr>
            <a:r>
              <a:rPr lang="zh-CN" altLang="en-US" dirty="0">
                <a:latin typeface="宋体" panose="02010600030101010101" pitchFamily="2" charset="-122"/>
                <a:ea typeface="宋体" panose="02010600030101010101" pitchFamily="2" charset="-122"/>
              </a:rPr>
              <a:t>上述算法实际上是“</a:t>
            </a:r>
            <a:r>
              <a:rPr lang="zh-CN" altLang="en-US" dirty="0">
                <a:solidFill>
                  <a:srgbClr val="0000FF"/>
                </a:solidFill>
                <a:latin typeface="宋体" panose="02010600030101010101" pitchFamily="2" charset="-122"/>
                <a:ea typeface="宋体" panose="02010600030101010101" pitchFamily="2" charset="-122"/>
              </a:rPr>
              <a:t>优先读者</a:t>
            </a:r>
            <a:r>
              <a:rPr lang="zh-CN" altLang="en-US" dirty="0">
                <a:latin typeface="宋体" panose="02010600030101010101" pitchFamily="2" charset="-122"/>
                <a:ea typeface="宋体" panose="02010600030101010101" pitchFamily="2" charset="-122"/>
              </a:rPr>
              <a:t>”算法，当有读者正在读，且后续读者源源不断到来时，写者将长期得不到服务。写者“</a:t>
            </a:r>
            <a:r>
              <a:rPr lang="zh-CN" altLang="en-US" dirty="0">
                <a:solidFill>
                  <a:srgbClr val="CC3300"/>
                </a:solidFill>
                <a:latin typeface="宋体" panose="02010600030101010101" pitchFamily="2" charset="-122"/>
                <a:ea typeface="宋体" panose="02010600030101010101" pitchFamily="2" charset="-122"/>
              </a:rPr>
              <a:t>饿死</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a:p>
            <a:pPr marL="457200" indent="-457200" algn="just">
              <a:spcBef>
                <a:spcPct val="50000"/>
              </a:spcBef>
              <a:buClr>
                <a:srgbClr val="333399"/>
              </a:buClr>
              <a:buFont typeface="Wingdings" panose="05000000000000000000" charset="0"/>
              <a:buChar char="n"/>
            </a:pPr>
            <a:r>
              <a:rPr lang="zh-CN" altLang="en-US" dirty="0">
                <a:latin typeface="宋体" panose="02010600030101010101" pitchFamily="2" charset="-122"/>
                <a:ea typeface="宋体" panose="02010600030101010101" pitchFamily="2" charset="-122"/>
              </a:rPr>
              <a:t>为此，可以考虑“</a:t>
            </a:r>
            <a:r>
              <a:rPr lang="zh-CN" altLang="en-US" dirty="0">
                <a:solidFill>
                  <a:srgbClr val="0000FF"/>
                </a:solidFill>
                <a:latin typeface="宋体" panose="02010600030101010101" pitchFamily="2" charset="-122"/>
                <a:ea typeface="宋体" panose="02010600030101010101" pitchFamily="2" charset="-122"/>
              </a:rPr>
              <a:t>优先写者</a:t>
            </a:r>
            <a:r>
              <a:rPr lang="zh-CN" altLang="en-US" dirty="0">
                <a:latin typeface="宋体" panose="02010600030101010101" pitchFamily="2" charset="-122"/>
                <a:ea typeface="宋体" panose="02010600030101010101" pitchFamily="2" charset="-122"/>
              </a:rPr>
              <a:t>”的算法</a:t>
            </a:r>
            <a:r>
              <a:rPr lang="en-US" altLang="zh-CN" dirty="0">
                <a:latin typeface="宋体" panose="02010600030101010101" pitchFamily="2" charset="-122"/>
                <a:ea typeface="宋体" panose="02010600030101010101" pitchFamily="2" charset="-122"/>
              </a:rPr>
              <a:t>——</a:t>
            </a:r>
            <a:r>
              <a:rPr lang="zh-CN" altLang="en-US" dirty="0">
                <a:solidFill>
                  <a:srgbClr val="000066"/>
                </a:solidFill>
                <a:latin typeface="宋体" panose="02010600030101010101" pitchFamily="2" charset="-122"/>
                <a:ea typeface="宋体" panose="02010600030101010101" pitchFamily="2" charset="-122"/>
              </a:rPr>
              <a:t>当有写者要写时，待目前正在读的读者读完后，立即让写者去写（即一旦有写者到达，后续的读者都必须等待，而无论是否有读者在读文件）</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sp>
        <p:nvSpPr>
          <p:cNvPr id="142339"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wipe(up)">
                                      <p:cBhvr>
                                        <p:cTn id="7" dur="500"/>
                                        <p:tgtEl>
                                          <p:spTgt spid="150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43362" name="Text Box 4"/>
          <p:cNvSpPr txBox="1"/>
          <p:nvPr/>
        </p:nvSpPr>
        <p:spPr>
          <a:xfrm>
            <a:off x="395288" y="234950"/>
            <a:ext cx="8101012" cy="830263"/>
          </a:xfrm>
          <a:prstGeom prst="rect">
            <a:avLst/>
          </a:prstGeom>
          <a:noFill/>
          <a:ln w="19050">
            <a:noFill/>
          </a:ln>
        </p:spPr>
        <p:txBody>
          <a:bodyPr anchor="t">
            <a:spAutoFit/>
          </a:bodyPr>
          <a:p>
            <a:pPr>
              <a:spcBef>
                <a:spcPct val="50000"/>
              </a:spcBef>
            </a:pP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写者优先”算法：增加一个信号量</a:t>
            </a:r>
            <a:r>
              <a:rPr lang="en-US" altLang="zh-CN" sz="2400" dirty="0">
                <a:latin typeface="Times New Roman" panose="02020603050405020304" pitchFamily="18" charset="0"/>
                <a:ea typeface="楷体_GB2312" pitchFamily="49" charset="-122"/>
              </a:rPr>
              <a:t>W</a:t>
            </a:r>
            <a:r>
              <a:rPr lang="zh-CN" altLang="en-US" sz="2400" dirty="0">
                <a:latin typeface="Times New Roman" panose="02020603050405020304" pitchFamily="18" charset="0"/>
                <a:ea typeface="楷体_GB2312" pitchFamily="49" charset="-122"/>
              </a:rPr>
              <a:t>，用于在写进程到达时封锁后续的读者进程。 </a:t>
            </a:r>
            <a:endParaRPr lang="zh-CN" altLang="en-US" sz="2400" dirty="0">
              <a:latin typeface="Times New Roman" panose="02020603050405020304" pitchFamily="18" charset="0"/>
              <a:ea typeface="楷体_GB2312" pitchFamily="49" charset="-122"/>
            </a:endParaRPr>
          </a:p>
        </p:txBody>
      </p:sp>
      <p:sp>
        <p:nvSpPr>
          <p:cNvPr id="5" name="Text Box 3"/>
          <p:cNvSpPr txBox="1"/>
          <p:nvPr/>
        </p:nvSpPr>
        <p:spPr>
          <a:xfrm>
            <a:off x="0" y="1065213"/>
            <a:ext cx="5440363" cy="5786437"/>
          </a:xfrm>
          <a:prstGeom prst="rect">
            <a:avLst/>
          </a:prstGeom>
          <a:noFill/>
          <a:ln w="12700" cap="flat" cmpd="sng">
            <a:solidFill>
              <a:schemeClr val="accent1"/>
            </a:solidFill>
            <a:prstDash val="solid"/>
            <a:round/>
            <a:headEnd type="none" w="med" len="med"/>
            <a:tailEnd type="none" w="med" len="med"/>
          </a:ln>
        </p:spPr>
        <p:txBody>
          <a:bodyPr wrap="square" lIns="54000" tIns="46800" rIns="54000" bIns="46800" anchor="t">
            <a:spAutoFit/>
          </a:bodyPr>
          <a:p>
            <a:pPr algn="just">
              <a:lnSpc>
                <a:spcPct val="80000"/>
              </a:lnSpc>
              <a:spcBef>
                <a:spcPct val="10000"/>
              </a:spcBef>
            </a:pPr>
            <a:r>
              <a:rPr lang="en-US" altLang="zh-CN" sz="2000" dirty="0">
                <a:solidFill>
                  <a:srgbClr val="000066"/>
                </a:solidFill>
                <a:latin typeface="Times New Roman" panose="02020603050405020304" pitchFamily="18" charset="0"/>
                <a:ea typeface="宋体" panose="02010600030101010101" pitchFamily="2" charset="-122"/>
              </a:rPr>
              <a:t>semaphore Wmutex</a:t>
            </a:r>
            <a:r>
              <a:rPr lang="zh-CN" altLang="en-US" sz="2000" dirty="0">
                <a:solidFill>
                  <a:srgbClr val="000066"/>
                </a:solidFill>
                <a:latin typeface="Times New Roman" panose="02020603050405020304" pitchFamily="18" charset="0"/>
                <a:ea typeface="宋体" panose="02010600030101010101" pitchFamily="2" charset="-122"/>
              </a:rPr>
              <a:t>，</a:t>
            </a:r>
            <a:r>
              <a:rPr lang="en-US" altLang="zh-CN" sz="2000" dirty="0">
                <a:solidFill>
                  <a:srgbClr val="000066"/>
                </a:solidFill>
                <a:latin typeface="Times New Roman" panose="02020603050405020304" pitchFamily="18" charset="0"/>
                <a:ea typeface="宋体" panose="02010600030101010101" pitchFamily="2" charset="-122"/>
              </a:rPr>
              <a:t>Rmutex;</a:t>
            </a:r>
            <a:endParaRPr lang="en-US" altLang="zh-CN" sz="2000" dirty="0">
              <a:solidFill>
                <a:srgbClr val="000066"/>
              </a:solidFill>
              <a:latin typeface="Times New Roman" panose="02020603050405020304" pitchFamily="18" charset="0"/>
              <a:ea typeface="宋体" panose="02010600030101010101" pitchFamily="2" charset="-122"/>
            </a:endParaRPr>
          </a:p>
          <a:p>
            <a:pPr algn="just">
              <a:lnSpc>
                <a:spcPct val="80000"/>
              </a:lnSpc>
              <a:spcBef>
                <a:spcPct val="10000"/>
              </a:spcBef>
            </a:pPr>
            <a:r>
              <a:rPr lang="en-US" altLang="zh-CN" sz="2000" dirty="0">
                <a:solidFill>
                  <a:srgbClr val="000066"/>
                </a:solidFill>
                <a:latin typeface="Times New Roman" panose="02020603050405020304" pitchFamily="18" charset="0"/>
                <a:ea typeface="宋体" panose="02010600030101010101" pitchFamily="2" charset="-122"/>
              </a:rPr>
              <a:t>int  Rcounter = 0; </a:t>
            </a:r>
            <a:r>
              <a:rPr lang="en-US" altLang="zh-CN" sz="1800" dirty="0">
                <a:solidFill>
                  <a:srgbClr val="000066"/>
                </a:solidFill>
                <a:latin typeface="Times New Roman" panose="02020603050405020304" pitchFamily="18" charset="0"/>
                <a:ea typeface="宋体" panose="02010600030101010101" pitchFamily="2" charset="-122"/>
              </a:rPr>
              <a:t> </a:t>
            </a:r>
            <a:r>
              <a:rPr lang="en-US" altLang="zh-CN" sz="1800" dirty="0">
                <a:solidFill>
                  <a:srgbClr val="CC3300"/>
                </a:solidFill>
                <a:latin typeface="Times New Roman" panose="02020603050405020304" pitchFamily="18" charset="0"/>
                <a:ea typeface="宋体" panose="02010600030101010101" pitchFamily="2" charset="-122"/>
              </a:rPr>
              <a:t>//</a:t>
            </a:r>
            <a:r>
              <a:rPr lang="zh-CN" altLang="en-US" sz="1800" dirty="0">
                <a:solidFill>
                  <a:srgbClr val="CC3300"/>
                </a:solidFill>
                <a:latin typeface="Times New Roman" panose="02020603050405020304" pitchFamily="18" charset="0"/>
                <a:ea typeface="宋体" panose="02010600030101010101" pitchFamily="2" charset="-122"/>
              </a:rPr>
              <a:t>读者计数变量</a:t>
            </a:r>
            <a:endParaRPr lang="zh-CN" altLang="en-US" sz="1800" dirty="0">
              <a:solidFill>
                <a:srgbClr val="CC3300"/>
              </a:solidFill>
              <a:latin typeface="Times New Roman" panose="02020603050405020304" pitchFamily="18" charset="0"/>
              <a:ea typeface="宋体" panose="02010600030101010101" pitchFamily="2" charset="-122"/>
            </a:endParaRPr>
          </a:p>
          <a:p>
            <a:pPr algn="just">
              <a:lnSpc>
                <a:spcPct val="80000"/>
              </a:lnSpc>
              <a:spcBef>
                <a:spcPct val="10000"/>
              </a:spcBef>
            </a:pPr>
            <a:r>
              <a:rPr lang="en-US" altLang="zh-CN" sz="2000" dirty="0">
                <a:solidFill>
                  <a:srgbClr val="000066"/>
                </a:solidFill>
                <a:latin typeface="Times New Roman" panose="02020603050405020304" pitchFamily="18" charset="0"/>
                <a:ea typeface="宋体" panose="02010600030101010101" pitchFamily="2" charset="-122"/>
              </a:rPr>
              <a:t>Wmutex.value=1; </a:t>
            </a:r>
            <a:r>
              <a:rPr lang="en-US" altLang="zh-CN" sz="1800" dirty="0">
                <a:solidFill>
                  <a:srgbClr val="000066"/>
                </a:solidFill>
                <a:latin typeface="Times New Roman" panose="02020603050405020304" pitchFamily="18" charset="0"/>
                <a:ea typeface="宋体" panose="02010600030101010101" pitchFamily="2" charset="-122"/>
              </a:rPr>
              <a:t> </a:t>
            </a:r>
            <a:r>
              <a:rPr lang="en-US" altLang="zh-CN" sz="1800" dirty="0">
                <a:solidFill>
                  <a:srgbClr val="CC3300"/>
                </a:solidFill>
                <a:latin typeface="Times New Roman" panose="02020603050405020304" pitchFamily="18" charset="0"/>
                <a:ea typeface="宋体" panose="02010600030101010101" pitchFamily="2" charset="-122"/>
              </a:rPr>
              <a:t>//</a:t>
            </a:r>
            <a:r>
              <a:rPr lang="zh-CN" altLang="en-US" sz="1800" dirty="0">
                <a:solidFill>
                  <a:srgbClr val="CC3300"/>
                </a:solidFill>
                <a:latin typeface="Times New Roman" panose="02020603050405020304" pitchFamily="18" charset="0"/>
                <a:ea typeface="宋体" panose="02010600030101010101" pitchFamily="2" charset="-122"/>
              </a:rPr>
              <a:t>写</a:t>
            </a:r>
            <a:r>
              <a:rPr lang="en-US" altLang="zh-CN" sz="1800" dirty="0">
                <a:solidFill>
                  <a:srgbClr val="CC3300"/>
                </a:solidFill>
                <a:latin typeface="Times New Roman" panose="02020603050405020304" pitchFamily="18" charset="0"/>
                <a:ea typeface="宋体" panose="02010600030101010101" pitchFamily="2" charset="-122"/>
              </a:rPr>
              <a:t>-</a:t>
            </a:r>
            <a:r>
              <a:rPr lang="zh-CN" altLang="en-US" sz="1800" dirty="0">
                <a:solidFill>
                  <a:srgbClr val="CC3300"/>
                </a:solidFill>
                <a:latin typeface="Times New Roman" panose="02020603050405020304" pitchFamily="18" charset="0"/>
                <a:ea typeface="宋体" panose="02010600030101010101" pitchFamily="2" charset="-122"/>
              </a:rPr>
              <a:t>写互斥、读</a:t>
            </a:r>
            <a:r>
              <a:rPr lang="en-US" altLang="zh-CN" sz="1800" dirty="0">
                <a:solidFill>
                  <a:srgbClr val="CC3300"/>
                </a:solidFill>
                <a:latin typeface="Times New Roman" panose="02020603050405020304" pitchFamily="18" charset="0"/>
                <a:ea typeface="宋体" panose="02010600030101010101" pitchFamily="2" charset="-122"/>
              </a:rPr>
              <a:t>-</a:t>
            </a:r>
            <a:r>
              <a:rPr lang="zh-CN" altLang="en-US" sz="1800" dirty="0">
                <a:solidFill>
                  <a:srgbClr val="CC3300"/>
                </a:solidFill>
                <a:latin typeface="Times New Roman" panose="02020603050405020304" pitchFamily="18" charset="0"/>
                <a:ea typeface="宋体" panose="02010600030101010101" pitchFamily="2" charset="-122"/>
              </a:rPr>
              <a:t>写互斥</a:t>
            </a:r>
            <a:endParaRPr lang="zh-CN" altLang="en-US" sz="2000" dirty="0">
              <a:solidFill>
                <a:srgbClr val="CC3300"/>
              </a:solidFill>
              <a:latin typeface="Times New Roman" panose="02020603050405020304" pitchFamily="18" charset="0"/>
              <a:ea typeface="宋体" panose="02010600030101010101" pitchFamily="2" charset="-122"/>
            </a:endParaRPr>
          </a:p>
          <a:p>
            <a:pPr algn="just">
              <a:lnSpc>
                <a:spcPct val="80000"/>
              </a:lnSpc>
              <a:spcBef>
                <a:spcPct val="10000"/>
              </a:spcBef>
            </a:pPr>
            <a:r>
              <a:rPr lang="en-US" altLang="zh-CN" sz="2000" dirty="0">
                <a:solidFill>
                  <a:srgbClr val="000066"/>
                </a:solidFill>
                <a:latin typeface="Times New Roman" panose="02020603050405020304" pitchFamily="18" charset="0"/>
                <a:ea typeface="宋体" panose="02010600030101010101" pitchFamily="2" charset="-122"/>
              </a:rPr>
              <a:t>Rmutex.value=1;</a:t>
            </a:r>
            <a:r>
              <a:rPr lang="en-US" altLang="zh-CN" sz="2000" dirty="0">
                <a:solidFill>
                  <a:srgbClr val="0000FF"/>
                </a:solidFill>
                <a:latin typeface="Times New Roman" panose="02020603050405020304" pitchFamily="18" charset="0"/>
                <a:ea typeface="宋体" panose="02010600030101010101" pitchFamily="2" charset="-122"/>
              </a:rPr>
              <a:t>   </a:t>
            </a:r>
            <a:r>
              <a:rPr lang="en-US" altLang="zh-CN" sz="1800" dirty="0">
                <a:solidFill>
                  <a:srgbClr val="CC3300"/>
                </a:solidFill>
                <a:latin typeface="Times New Roman" panose="02020603050405020304" pitchFamily="18" charset="0"/>
                <a:ea typeface="宋体" panose="02010600030101010101" pitchFamily="2" charset="-122"/>
              </a:rPr>
              <a:t>//</a:t>
            </a:r>
            <a:r>
              <a:rPr lang="zh-CN" altLang="en-US" sz="1800" dirty="0">
                <a:solidFill>
                  <a:srgbClr val="CC3300"/>
                </a:solidFill>
                <a:latin typeface="Times New Roman" panose="02020603050405020304" pitchFamily="18" charset="0"/>
                <a:ea typeface="宋体" panose="02010600030101010101" pitchFamily="2" charset="-122"/>
              </a:rPr>
              <a:t>用于</a:t>
            </a:r>
            <a:r>
              <a:rPr lang="en-US" altLang="zh-CN" sz="1800" dirty="0">
                <a:solidFill>
                  <a:srgbClr val="CC3300"/>
                </a:solidFill>
                <a:latin typeface="Times New Roman" panose="02020603050405020304" pitchFamily="18" charset="0"/>
                <a:ea typeface="宋体" panose="02010600030101010101" pitchFamily="2" charset="-122"/>
              </a:rPr>
              <a:t>Rcounter</a:t>
            </a:r>
            <a:r>
              <a:rPr lang="zh-CN" altLang="en-US" sz="1800" dirty="0">
                <a:solidFill>
                  <a:srgbClr val="CC3300"/>
                </a:solidFill>
                <a:latin typeface="Times New Roman" panose="02020603050405020304" pitchFamily="18" charset="0"/>
                <a:ea typeface="宋体" panose="02010600030101010101" pitchFamily="2" charset="-122"/>
              </a:rPr>
              <a:t>互斥</a:t>
            </a:r>
            <a:endParaRPr lang="en-US" altLang="zh-CN" sz="2000" dirty="0">
              <a:solidFill>
                <a:srgbClr val="CC3300"/>
              </a:solidFill>
              <a:latin typeface="Times New Roman" panose="02020603050405020304" pitchFamily="18" charset="0"/>
              <a:ea typeface="宋体" panose="02010600030101010101" pitchFamily="2" charset="-122"/>
            </a:endParaRPr>
          </a:p>
          <a:p>
            <a:pPr algn="just">
              <a:lnSpc>
                <a:spcPct val="80000"/>
              </a:lnSpc>
              <a:spcBef>
                <a:spcPct val="10000"/>
              </a:spcBef>
            </a:pPr>
            <a:r>
              <a:rPr lang="en-US" altLang="zh-CN" sz="2000" dirty="0">
                <a:solidFill>
                  <a:srgbClr val="CC3300"/>
                </a:solidFill>
                <a:latin typeface="Times New Roman" panose="02020603050405020304" pitchFamily="18" charset="0"/>
                <a:ea typeface="宋体" panose="02010600030101010101" pitchFamily="2" charset="-122"/>
              </a:rPr>
              <a:t>w.value=1</a:t>
            </a:r>
            <a:r>
              <a:rPr lang="en-US" altLang="zh-CN" sz="1800" dirty="0">
                <a:solidFill>
                  <a:srgbClr val="CC3300"/>
                </a:solidFill>
                <a:latin typeface="Times New Roman" panose="02020603050405020304" pitchFamily="18" charset="0"/>
                <a:ea typeface="宋体" panose="02010600030101010101" pitchFamily="2" charset="-122"/>
              </a:rPr>
              <a:t> //</a:t>
            </a:r>
            <a:r>
              <a:rPr lang="zh-CN" altLang="en-US" sz="1800" dirty="0">
                <a:solidFill>
                  <a:srgbClr val="CC3300"/>
                </a:solidFill>
                <a:latin typeface="Times New Roman" panose="02020603050405020304" pitchFamily="18" charset="0"/>
                <a:ea typeface="宋体" panose="02010600030101010101" pitchFamily="2" charset="-122"/>
              </a:rPr>
              <a:t>用于写者优先</a:t>
            </a:r>
            <a:endParaRPr lang="zh-CN" altLang="en-US" sz="2000" dirty="0">
              <a:solidFill>
                <a:srgbClr val="CC3300"/>
              </a:solidFill>
              <a:latin typeface="Times New Roman" panose="02020603050405020304" pitchFamily="18" charset="0"/>
              <a:ea typeface="宋体" panose="02010600030101010101" pitchFamily="2" charset="-122"/>
            </a:endParaRPr>
          </a:p>
          <a:p>
            <a:pPr algn="just">
              <a:lnSpc>
                <a:spcPct val="80000"/>
              </a:lnSpc>
              <a:spcBef>
                <a:spcPct val="10000"/>
              </a:spcBef>
            </a:pPr>
            <a:r>
              <a:rPr lang="en-US" altLang="zh-CN" sz="2000" dirty="0">
                <a:solidFill>
                  <a:srgbClr val="0000FF"/>
                </a:solidFill>
                <a:latin typeface="Times New Roman" panose="02020603050405020304" pitchFamily="18" charset="0"/>
                <a:ea typeface="宋体" panose="02010600030101010101" pitchFamily="2" charset="-122"/>
              </a:rPr>
              <a:t>parbegin</a:t>
            </a:r>
            <a:endParaRPr lang="en-US" altLang="zh-CN" sz="2000" dirty="0">
              <a:solidFill>
                <a:srgbClr val="0000FF"/>
              </a:solidFill>
              <a:latin typeface="Times New Roman" panose="02020603050405020304" pitchFamily="18" charset="0"/>
              <a:ea typeface="宋体" panose="02010600030101010101" pitchFamily="2" charset="-122"/>
            </a:endParaRPr>
          </a:p>
          <a:p>
            <a:pPr algn="just">
              <a:lnSpc>
                <a:spcPct val="80000"/>
              </a:lnSpc>
              <a:spcBef>
                <a:spcPct val="10000"/>
              </a:spcBef>
            </a:pPr>
            <a:r>
              <a:rPr lang="en-US" altLang="zh-CN" sz="2000" dirty="0">
                <a:latin typeface="Times New Roman" panose="02020603050405020304" pitchFamily="18" charset="0"/>
                <a:ea typeface="宋体" panose="02010600030101010101" pitchFamily="2" charset="-122"/>
              </a:rPr>
              <a:t>process Reader</a:t>
            </a:r>
            <a:r>
              <a:rPr lang="en-US" altLang="zh-CN" sz="2000" baseline="-30000"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(i = 1, 2, …)</a:t>
            </a:r>
            <a:r>
              <a:rPr lang="en-US" altLang="zh-CN" sz="1800" dirty="0">
                <a:latin typeface="Times New Roman" panose="02020603050405020304" pitchFamily="18" charset="0"/>
                <a:ea typeface="宋体" panose="02010600030101010101" pitchFamily="2" charset="-122"/>
              </a:rPr>
              <a:t> </a:t>
            </a:r>
            <a:r>
              <a:rPr lang="en-US" altLang="zh-CN" sz="1800" dirty="0">
                <a:solidFill>
                  <a:srgbClr val="CC3300"/>
                </a:solidFill>
                <a:latin typeface="Times New Roman" panose="02020603050405020304" pitchFamily="18" charset="0"/>
                <a:ea typeface="宋体" panose="02010600030101010101" pitchFamily="2" charset="-122"/>
              </a:rPr>
              <a:t>//</a:t>
            </a:r>
            <a:r>
              <a:rPr lang="zh-CN" altLang="en-US" sz="1800" dirty="0">
                <a:solidFill>
                  <a:srgbClr val="CC3300"/>
                </a:solidFill>
                <a:latin typeface="Times New Roman" panose="02020603050405020304" pitchFamily="18" charset="0"/>
                <a:ea typeface="宋体" panose="02010600030101010101" pitchFamily="2" charset="-122"/>
              </a:rPr>
              <a:t>读者进程</a:t>
            </a:r>
            <a:endParaRPr lang="zh-CN" altLang="en-US" sz="2000" dirty="0">
              <a:solidFill>
                <a:srgbClr val="CC3300"/>
              </a:solidFill>
              <a:latin typeface="Times New Roman" panose="02020603050405020304" pitchFamily="18" charset="0"/>
              <a:ea typeface="宋体" panose="02010600030101010101" pitchFamily="2" charset="-122"/>
            </a:endParaRPr>
          </a:p>
          <a:p>
            <a:pPr algn="just">
              <a:lnSpc>
                <a:spcPct val="80000"/>
              </a:lnSpc>
              <a:spcBef>
                <a:spcPct val="10000"/>
              </a:spcBef>
            </a:pPr>
            <a:r>
              <a:rPr lang="en-US" altLang="zh-CN" sz="2000" dirty="0">
                <a:latin typeface="Times New Roman" panose="02020603050405020304" pitchFamily="18" charset="0"/>
                <a:ea typeface="宋体" panose="02010600030101010101" pitchFamily="2" charset="-122"/>
              </a:rPr>
              <a:t>{   </a:t>
            </a:r>
            <a:r>
              <a:rPr lang="en-US" altLang="zh-CN" sz="2000" dirty="0">
                <a:solidFill>
                  <a:srgbClr val="FF0000"/>
                </a:solidFill>
                <a:latin typeface="Times New Roman" panose="02020603050405020304" pitchFamily="18" charset="0"/>
                <a:ea typeface="宋体" panose="02010600030101010101" pitchFamily="2" charset="-122"/>
              </a:rPr>
              <a:t>wait(w) ; </a:t>
            </a:r>
            <a:endParaRPr lang="en-US" altLang="zh-CN" sz="2000" dirty="0">
              <a:solidFill>
                <a:srgbClr val="FF0000"/>
              </a:solidFill>
              <a:latin typeface="Times New Roman" panose="02020603050405020304" pitchFamily="18" charset="0"/>
              <a:ea typeface="宋体" panose="02010600030101010101" pitchFamily="2" charset="-122"/>
            </a:endParaRPr>
          </a:p>
          <a:p>
            <a:pPr algn="just">
              <a:lnSpc>
                <a:spcPct val="80000"/>
              </a:lnSpc>
              <a:spcBef>
                <a:spcPct val="10000"/>
              </a:spcBef>
            </a:pPr>
            <a:r>
              <a:rPr lang="en-US" altLang="zh-CN" sz="2000" dirty="0">
                <a:latin typeface="Times New Roman" panose="02020603050405020304" pitchFamily="18" charset="0"/>
                <a:ea typeface="宋体" panose="02010600030101010101" pitchFamily="2" charset="-122"/>
              </a:rPr>
              <a:t>    wait(Rmutex); </a:t>
            </a:r>
            <a:r>
              <a:rPr lang="en-US" altLang="zh-CN" sz="1800" dirty="0">
                <a:solidFill>
                  <a:srgbClr val="CC3300"/>
                </a:solidFill>
                <a:latin typeface="Times New Roman" panose="02020603050405020304" pitchFamily="18" charset="0"/>
                <a:ea typeface="宋体" panose="02010600030101010101" pitchFamily="2" charset="-122"/>
              </a:rPr>
              <a:t>//</a:t>
            </a:r>
            <a:r>
              <a:rPr lang="zh-CN" altLang="en-US" sz="1800" dirty="0">
                <a:solidFill>
                  <a:srgbClr val="CC3300"/>
                </a:solidFill>
                <a:latin typeface="Times New Roman" panose="02020603050405020304" pitchFamily="18" charset="0"/>
                <a:ea typeface="宋体" panose="02010600030101010101" pitchFamily="2" charset="-122"/>
              </a:rPr>
              <a:t>准备访问共享变量</a:t>
            </a:r>
            <a:r>
              <a:rPr lang="en-US" altLang="zh-CN" sz="1800" dirty="0">
                <a:solidFill>
                  <a:srgbClr val="CC3300"/>
                </a:solidFill>
                <a:latin typeface="Times New Roman" panose="02020603050405020304" pitchFamily="18" charset="0"/>
                <a:ea typeface="宋体" panose="02010600030101010101" pitchFamily="2" charset="-122"/>
              </a:rPr>
              <a:t>Rcounter</a:t>
            </a:r>
            <a:endParaRPr lang="en-US" altLang="zh-CN" sz="1800" dirty="0">
              <a:solidFill>
                <a:srgbClr val="CC3300"/>
              </a:solidFill>
              <a:latin typeface="Times New Roman" panose="02020603050405020304" pitchFamily="18" charset="0"/>
              <a:ea typeface="宋体" panose="02010600030101010101" pitchFamily="2" charset="-122"/>
            </a:endParaRPr>
          </a:p>
          <a:p>
            <a:pPr algn="just">
              <a:lnSpc>
                <a:spcPct val="80000"/>
              </a:lnSpc>
              <a:spcBef>
                <a:spcPct val="10000"/>
              </a:spcBef>
            </a:pPr>
            <a:r>
              <a:rPr lang="en-US" altLang="zh-CN" sz="2000" dirty="0">
                <a:solidFill>
                  <a:srgbClr val="CC6600"/>
                </a:solidFill>
                <a:latin typeface="Times New Roman" panose="02020603050405020304" pitchFamily="18" charset="0"/>
                <a:ea typeface="宋体" panose="02010600030101010101" pitchFamily="2" charset="-122"/>
              </a:rPr>
              <a:t>    </a:t>
            </a:r>
            <a:r>
              <a:rPr lang="en-US" altLang="zh-CN" sz="2000" dirty="0">
                <a:solidFill>
                  <a:srgbClr val="663300"/>
                </a:solidFill>
                <a:latin typeface="Times New Roman" panose="02020603050405020304" pitchFamily="18" charset="0"/>
                <a:ea typeface="宋体" panose="02010600030101010101" pitchFamily="2" charset="-122"/>
              </a:rPr>
              <a:t>if(Rcounter</a:t>
            </a:r>
            <a:r>
              <a:rPr lang="en-US" altLang="zh-CN" sz="2000" dirty="0">
                <a:solidFill>
                  <a:srgbClr val="663300"/>
                </a:solidFill>
                <a:latin typeface="楷体_GB2312" pitchFamily="49" charset="-122"/>
                <a:ea typeface="楷体_GB2312" pitchFamily="49" charset="-122"/>
              </a:rPr>
              <a:t>==</a:t>
            </a:r>
            <a:r>
              <a:rPr lang="en-US" altLang="zh-CN" sz="2000" dirty="0">
                <a:solidFill>
                  <a:srgbClr val="663300"/>
                </a:solidFill>
                <a:latin typeface="Times New Roman" panose="02020603050405020304" pitchFamily="18" charset="0"/>
                <a:ea typeface="宋体" panose="02010600030101010101" pitchFamily="2" charset="-122"/>
              </a:rPr>
              <a:t>0)</a:t>
            </a:r>
            <a:r>
              <a:rPr lang="en-US" altLang="zh-CN" sz="2000" dirty="0">
                <a:solidFill>
                  <a:srgbClr val="CC6600"/>
                </a:solidFill>
                <a:latin typeface="Times New Roman" panose="02020603050405020304" pitchFamily="18" charset="0"/>
                <a:ea typeface="宋体" panose="02010600030101010101" pitchFamily="2" charset="-122"/>
              </a:rPr>
              <a:t> </a:t>
            </a:r>
            <a:r>
              <a:rPr lang="en-US" altLang="zh-CN" sz="2000" dirty="0">
                <a:solidFill>
                  <a:srgbClr val="000066"/>
                </a:solidFill>
                <a:latin typeface="Times New Roman" panose="02020603050405020304" pitchFamily="18" charset="0"/>
                <a:ea typeface="宋体" panose="02010600030101010101" pitchFamily="2" charset="-122"/>
              </a:rPr>
              <a:t>wait(Wmutex);</a:t>
            </a:r>
            <a:endParaRPr lang="en-US" altLang="zh-CN" sz="2000" dirty="0">
              <a:solidFill>
                <a:srgbClr val="000066"/>
              </a:solidFill>
              <a:latin typeface="Times New Roman" panose="02020603050405020304" pitchFamily="18" charset="0"/>
              <a:ea typeface="宋体" panose="02010600030101010101" pitchFamily="2" charset="-122"/>
            </a:endParaRPr>
          </a:p>
          <a:p>
            <a:pPr algn="just">
              <a:lnSpc>
                <a:spcPct val="80000"/>
              </a:lnSpc>
              <a:spcBef>
                <a:spcPct val="10000"/>
              </a:spcBef>
            </a:pPr>
            <a:r>
              <a:rPr lang="en-US" altLang="zh-CN" sz="2000" dirty="0">
                <a:solidFill>
                  <a:srgbClr val="CC6600"/>
                </a:solidFill>
                <a:latin typeface="Times New Roman" panose="02020603050405020304" pitchFamily="18" charset="0"/>
                <a:ea typeface="宋体" panose="02010600030101010101" pitchFamily="2" charset="-122"/>
              </a:rPr>
              <a:t>    </a:t>
            </a:r>
            <a:r>
              <a:rPr lang="en-US" altLang="zh-CN" sz="2000" dirty="0">
                <a:solidFill>
                  <a:srgbClr val="663300"/>
                </a:solidFill>
                <a:latin typeface="Times New Roman" panose="02020603050405020304" pitchFamily="18" charset="0"/>
                <a:ea typeface="宋体" panose="02010600030101010101" pitchFamily="2" charset="-122"/>
              </a:rPr>
              <a:t>Rcounter = Rcounter + 1;</a:t>
            </a:r>
            <a:endParaRPr lang="en-US" altLang="zh-CN" sz="2000" dirty="0">
              <a:solidFill>
                <a:srgbClr val="663300"/>
              </a:solidFill>
              <a:latin typeface="Times New Roman" panose="02020603050405020304" pitchFamily="18" charset="0"/>
              <a:ea typeface="宋体" panose="02010600030101010101" pitchFamily="2" charset="-122"/>
            </a:endParaRPr>
          </a:p>
          <a:p>
            <a:pPr algn="just">
              <a:lnSpc>
                <a:spcPct val="80000"/>
              </a:lnSpc>
              <a:spcBef>
                <a:spcPct val="10000"/>
              </a:spcBef>
            </a:pPr>
            <a:r>
              <a:rPr lang="en-US" altLang="zh-CN" sz="2000" dirty="0">
                <a:latin typeface="Times New Roman" panose="02020603050405020304" pitchFamily="18" charset="0"/>
                <a:ea typeface="宋体" panose="02010600030101010101" pitchFamily="2" charset="-122"/>
              </a:rPr>
              <a:t>    signal(Rmutex);</a:t>
            </a:r>
            <a:endParaRPr lang="en-US" altLang="zh-CN" sz="2000" dirty="0">
              <a:latin typeface="Times New Roman" panose="02020603050405020304" pitchFamily="18" charset="0"/>
              <a:ea typeface="宋体" panose="02010600030101010101" pitchFamily="2" charset="-122"/>
            </a:endParaRPr>
          </a:p>
          <a:p>
            <a:pPr algn="just">
              <a:lnSpc>
                <a:spcPct val="80000"/>
              </a:lnSpc>
              <a:spcBef>
                <a:spcPct val="10000"/>
              </a:spcBef>
            </a:pPr>
            <a:r>
              <a:rPr lang="en-US" altLang="zh-CN" sz="2000" dirty="0">
                <a:latin typeface="Times New Roman" panose="02020603050405020304" pitchFamily="18" charset="0"/>
                <a:ea typeface="宋体" panose="02010600030101010101" pitchFamily="2" charset="-122"/>
              </a:rPr>
              <a:t>    </a:t>
            </a:r>
            <a:r>
              <a:rPr lang="en-US" altLang="zh-CN" sz="2000" dirty="0">
                <a:solidFill>
                  <a:srgbClr val="FF0000"/>
                </a:solidFill>
                <a:latin typeface="Times New Roman" panose="02020603050405020304" pitchFamily="18" charset="0"/>
                <a:ea typeface="宋体" panose="02010600030101010101" pitchFamily="2" charset="-122"/>
              </a:rPr>
              <a:t>signal(w);</a:t>
            </a:r>
            <a:endParaRPr lang="en-US" altLang="zh-CN" sz="2000" dirty="0">
              <a:solidFill>
                <a:srgbClr val="FF0000"/>
              </a:solidFill>
              <a:latin typeface="Times New Roman" panose="02020603050405020304" pitchFamily="18" charset="0"/>
              <a:ea typeface="宋体" panose="02010600030101010101" pitchFamily="2" charset="-122"/>
            </a:endParaRPr>
          </a:p>
          <a:p>
            <a:pPr>
              <a:lnSpc>
                <a:spcPct val="80000"/>
              </a:lnSpc>
              <a:spcBef>
                <a:spcPct val="35000"/>
              </a:spcBef>
            </a:pPr>
            <a:r>
              <a:rPr lang="en-US" altLang="zh-CN" sz="2000" dirty="0">
                <a:latin typeface="Times New Roman" panose="02020603050405020304" pitchFamily="18" charset="0"/>
                <a:ea typeface="宋体" panose="02010600030101010101" pitchFamily="2" charset="-122"/>
              </a:rPr>
              <a:t>     Reading;</a:t>
            </a:r>
            <a:endParaRPr lang="en-US" altLang="zh-CN" sz="2000" dirty="0">
              <a:latin typeface="Times New Roman" panose="02020603050405020304" pitchFamily="18" charset="0"/>
              <a:ea typeface="宋体" panose="02010600030101010101" pitchFamily="2" charset="-122"/>
            </a:endParaRPr>
          </a:p>
          <a:p>
            <a:pPr>
              <a:lnSpc>
                <a:spcPct val="80000"/>
              </a:lnSpc>
              <a:spcBef>
                <a:spcPct val="35000"/>
              </a:spcBef>
            </a:pPr>
            <a:r>
              <a:rPr lang="en-US" altLang="zh-CN" sz="2000" dirty="0">
                <a:latin typeface="Times New Roman" panose="02020603050405020304" pitchFamily="18" charset="0"/>
                <a:ea typeface="宋体" panose="02010600030101010101" pitchFamily="2" charset="-122"/>
              </a:rPr>
              <a:t>    wait(Rmutex);</a:t>
            </a:r>
            <a:endParaRPr lang="en-US" altLang="zh-CN" sz="2000" dirty="0">
              <a:latin typeface="Times New Roman" panose="02020603050405020304" pitchFamily="18" charset="0"/>
              <a:ea typeface="宋体" panose="02010600030101010101" pitchFamily="2" charset="-122"/>
            </a:endParaRPr>
          </a:p>
          <a:p>
            <a:pPr>
              <a:lnSpc>
                <a:spcPct val="80000"/>
              </a:lnSpc>
              <a:spcBef>
                <a:spcPct val="35000"/>
              </a:spcBef>
            </a:pPr>
            <a:r>
              <a:rPr lang="en-US" altLang="zh-CN" sz="2000" dirty="0">
                <a:solidFill>
                  <a:srgbClr val="CC6600"/>
                </a:solidFill>
                <a:latin typeface="Times New Roman" panose="02020603050405020304" pitchFamily="18" charset="0"/>
                <a:ea typeface="宋体" panose="02010600030101010101" pitchFamily="2" charset="-122"/>
              </a:rPr>
              <a:t>    </a:t>
            </a:r>
            <a:r>
              <a:rPr lang="en-US" altLang="zh-CN" sz="2000" dirty="0">
                <a:solidFill>
                  <a:srgbClr val="663300"/>
                </a:solidFill>
                <a:latin typeface="Times New Roman" panose="02020603050405020304" pitchFamily="18" charset="0"/>
                <a:ea typeface="宋体" panose="02010600030101010101" pitchFamily="2" charset="-122"/>
              </a:rPr>
              <a:t>Rcounter = Rcounter – 1;</a:t>
            </a:r>
            <a:endParaRPr lang="en-US" altLang="zh-CN" sz="2000" dirty="0">
              <a:solidFill>
                <a:srgbClr val="663300"/>
              </a:solidFill>
              <a:latin typeface="Times New Roman" panose="02020603050405020304" pitchFamily="18" charset="0"/>
              <a:ea typeface="宋体" panose="02010600030101010101" pitchFamily="2" charset="-122"/>
            </a:endParaRPr>
          </a:p>
          <a:p>
            <a:pPr>
              <a:lnSpc>
                <a:spcPct val="80000"/>
              </a:lnSpc>
              <a:spcBef>
                <a:spcPct val="35000"/>
              </a:spcBef>
            </a:pPr>
            <a:r>
              <a:rPr lang="en-US" altLang="zh-CN" sz="2000" dirty="0">
                <a:solidFill>
                  <a:srgbClr val="CC6600"/>
                </a:solidFill>
                <a:latin typeface="Times New Roman" panose="02020603050405020304" pitchFamily="18" charset="0"/>
                <a:ea typeface="宋体" panose="02010600030101010101" pitchFamily="2" charset="-122"/>
              </a:rPr>
              <a:t>    </a:t>
            </a:r>
            <a:r>
              <a:rPr lang="en-US" altLang="zh-CN" sz="2000" dirty="0">
                <a:solidFill>
                  <a:srgbClr val="663300"/>
                </a:solidFill>
                <a:latin typeface="Times New Roman" panose="02020603050405020304" pitchFamily="18" charset="0"/>
                <a:ea typeface="宋体" panose="02010600030101010101" pitchFamily="2" charset="-122"/>
              </a:rPr>
              <a:t>if(Rcounter==0)</a:t>
            </a:r>
            <a:r>
              <a:rPr lang="en-US" altLang="zh-CN" sz="2000" dirty="0">
                <a:solidFill>
                  <a:srgbClr val="CC6600"/>
                </a:solidFill>
                <a:latin typeface="Times New Roman" panose="02020603050405020304" pitchFamily="18" charset="0"/>
                <a:ea typeface="宋体" panose="02010600030101010101" pitchFamily="2" charset="-122"/>
              </a:rPr>
              <a:t> </a:t>
            </a:r>
            <a:r>
              <a:rPr lang="en-US" altLang="zh-CN" sz="2000" dirty="0">
                <a:solidFill>
                  <a:srgbClr val="000066"/>
                </a:solidFill>
                <a:latin typeface="Times New Roman" panose="02020603050405020304" pitchFamily="18" charset="0"/>
                <a:ea typeface="宋体" panose="02010600030101010101" pitchFamily="2" charset="-122"/>
              </a:rPr>
              <a:t>signal(Wmutex);</a:t>
            </a:r>
            <a:endParaRPr lang="en-US" altLang="zh-CN" sz="2000" dirty="0">
              <a:solidFill>
                <a:srgbClr val="000066"/>
              </a:solidFill>
              <a:latin typeface="Times New Roman" panose="02020603050405020304" pitchFamily="18" charset="0"/>
              <a:ea typeface="宋体" panose="02010600030101010101" pitchFamily="2" charset="-122"/>
            </a:endParaRPr>
          </a:p>
          <a:p>
            <a:pPr>
              <a:lnSpc>
                <a:spcPct val="80000"/>
              </a:lnSpc>
              <a:spcBef>
                <a:spcPct val="35000"/>
              </a:spcBef>
            </a:pPr>
            <a:r>
              <a:rPr lang="en-US" altLang="zh-CN" sz="2000" dirty="0">
                <a:latin typeface="Times New Roman" panose="02020603050405020304" pitchFamily="18" charset="0"/>
                <a:ea typeface="宋体" panose="02010600030101010101" pitchFamily="2" charset="-122"/>
              </a:rPr>
              <a:t>    signal(Rmutex);</a:t>
            </a:r>
            <a:endParaRPr lang="en-US" altLang="zh-CN" sz="2000" dirty="0">
              <a:latin typeface="Times New Roman" panose="02020603050405020304" pitchFamily="18" charset="0"/>
              <a:ea typeface="宋体" panose="02010600030101010101" pitchFamily="2" charset="-122"/>
            </a:endParaRPr>
          </a:p>
          <a:p>
            <a:pPr>
              <a:lnSpc>
                <a:spcPct val="80000"/>
              </a:lnSpc>
              <a:spcBef>
                <a:spcPct val="35000"/>
              </a:spcBef>
            </a:pPr>
            <a:r>
              <a:rPr lang="en-US" altLang="zh-CN" sz="2000" dirty="0">
                <a:latin typeface="Times New Roman" panose="02020603050405020304" pitchFamily="18" charset="0"/>
                <a:ea typeface="宋体" panose="02010600030101010101" pitchFamily="2" charset="-122"/>
              </a:rPr>
              <a:t>} </a:t>
            </a:r>
            <a:r>
              <a:rPr lang="en-US" altLang="zh-CN" sz="2000" dirty="0">
                <a:solidFill>
                  <a:srgbClr val="CC3300"/>
                </a:solidFill>
                <a:latin typeface="Times New Roman" panose="02020603050405020304" pitchFamily="18" charset="0"/>
                <a:ea typeface="宋体" panose="02010600030101010101" pitchFamily="2" charset="-122"/>
              </a:rPr>
              <a:t>//</a:t>
            </a:r>
            <a:r>
              <a:rPr lang="zh-CN" altLang="en-US" sz="2000" dirty="0">
                <a:solidFill>
                  <a:srgbClr val="CC3300"/>
                </a:solidFill>
                <a:latin typeface="Times New Roman" panose="02020603050405020304" pitchFamily="18" charset="0"/>
                <a:ea typeface="宋体" panose="02010600030101010101" pitchFamily="2" charset="-122"/>
              </a:rPr>
              <a:t>读者进程结束</a:t>
            </a:r>
            <a:r>
              <a:rPr lang="zh-CN" altLang="en-US" sz="2000"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
        <p:nvSpPr>
          <p:cNvPr id="148482" name="Text Box 2"/>
          <p:cNvSpPr txBox="1"/>
          <p:nvPr/>
        </p:nvSpPr>
        <p:spPr>
          <a:xfrm>
            <a:off x="5626100" y="1065213"/>
            <a:ext cx="3321050" cy="3852862"/>
          </a:xfrm>
          <a:prstGeom prst="rect">
            <a:avLst/>
          </a:prstGeom>
          <a:noFill/>
          <a:ln w="12700" cap="flat" cmpd="sng">
            <a:solidFill>
              <a:schemeClr val="accent1"/>
            </a:solidFill>
            <a:prstDash val="solid"/>
            <a:round/>
            <a:headEnd type="none" w="med" len="med"/>
            <a:tailEnd type="none" w="med" len="med"/>
          </a:ln>
        </p:spPr>
        <p:txBody>
          <a:bodyPr wrap="square" lIns="54000" tIns="46800" rIns="54000" bIns="46800" anchor="t">
            <a:spAutoFit/>
          </a:bodyPr>
          <a:p>
            <a:pPr algn="just">
              <a:spcBef>
                <a:spcPct val="30000"/>
              </a:spcBef>
            </a:pPr>
            <a:r>
              <a:rPr lang="en-US" altLang="zh-CN" sz="1800" dirty="0">
                <a:latin typeface="Times New Roman" panose="02020603050405020304" pitchFamily="18" charset="0"/>
                <a:ea typeface="宋体" panose="02010600030101010101" pitchFamily="2" charset="-122"/>
              </a:rPr>
              <a:t>process Writer</a:t>
            </a:r>
            <a:r>
              <a:rPr lang="en-US" altLang="zh-CN" sz="1800" baseline="-30000" dirty="0">
                <a:latin typeface="Times New Roman" panose="02020603050405020304" pitchFamily="18" charset="0"/>
                <a:ea typeface="宋体" panose="02010600030101010101" pitchFamily="2" charset="-122"/>
              </a:rPr>
              <a:t>j</a:t>
            </a:r>
            <a:r>
              <a:rPr lang="en-US" altLang="zh-CN" sz="1800" dirty="0">
                <a:latin typeface="Times New Roman" panose="02020603050405020304" pitchFamily="18" charset="0"/>
                <a:ea typeface="宋体" panose="02010600030101010101" pitchFamily="2" charset="-122"/>
              </a:rPr>
              <a:t> (j=1, 2, …)  </a:t>
            </a:r>
            <a:r>
              <a:rPr lang="en-US" altLang="zh-CN" sz="1600" dirty="0">
                <a:solidFill>
                  <a:srgbClr val="CC3300"/>
                </a:solidFill>
                <a:latin typeface="Times New Roman" panose="02020603050405020304" pitchFamily="18" charset="0"/>
                <a:ea typeface="宋体" panose="02010600030101010101" pitchFamily="2" charset="-122"/>
              </a:rPr>
              <a:t>//</a:t>
            </a:r>
            <a:r>
              <a:rPr lang="zh-CN" altLang="en-US" sz="1600" dirty="0">
                <a:solidFill>
                  <a:srgbClr val="CC3300"/>
                </a:solidFill>
                <a:latin typeface="Times New Roman" panose="02020603050405020304" pitchFamily="18" charset="0"/>
                <a:ea typeface="宋体" panose="02010600030101010101" pitchFamily="2" charset="-122"/>
              </a:rPr>
              <a:t>写者进程</a:t>
            </a:r>
            <a:endParaRPr lang="zh-CN" altLang="en-US" sz="1600" dirty="0">
              <a:solidFill>
                <a:srgbClr val="CC3300"/>
              </a:solidFill>
              <a:latin typeface="Times New Roman" panose="02020603050405020304" pitchFamily="18" charset="0"/>
              <a:ea typeface="宋体" panose="02010600030101010101" pitchFamily="2" charset="-122"/>
            </a:endParaRPr>
          </a:p>
          <a:p>
            <a:pPr algn="just">
              <a:spcBef>
                <a:spcPct val="30000"/>
              </a:spcBef>
            </a:pPr>
            <a:r>
              <a:rPr lang="en-US" altLang="zh-CN"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algn="just">
              <a:spcBef>
                <a:spcPct val="30000"/>
              </a:spcBef>
            </a:pPr>
            <a:r>
              <a:rPr lang="en-US" altLang="zh-CN" sz="1800" dirty="0">
                <a:latin typeface="Times New Roman" panose="02020603050405020304" pitchFamily="18" charset="0"/>
                <a:ea typeface="宋体" panose="02010600030101010101" pitchFamily="2" charset="-122"/>
              </a:rPr>
              <a:t>    wait(</a:t>
            </a:r>
            <a:r>
              <a:rPr lang="en-US" altLang="zh-CN" sz="1800" dirty="0">
                <a:solidFill>
                  <a:srgbClr val="FF0000"/>
                </a:solidFill>
                <a:latin typeface="Times New Roman" panose="02020603050405020304" pitchFamily="18" charset="0"/>
                <a:ea typeface="宋体" panose="02010600030101010101" pitchFamily="2" charset="-122"/>
              </a:rPr>
              <a:t>w</a:t>
            </a:r>
            <a:r>
              <a:rPr lang="en-US" altLang="zh-CN"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algn="just">
              <a:spcBef>
                <a:spcPct val="30000"/>
              </a:spcBef>
            </a:pPr>
            <a:r>
              <a:rPr lang="en-US" altLang="zh-CN" sz="1800" dirty="0">
                <a:latin typeface="Times New Roman" panose="02020603050405020304" pitchFamily="18" charset="0"/>
                <a:ea typeface="宋体" panose="02010600030101010101" pitchFamily="2" charset="-122"/>
              </a:rPr>
              <a:t>    wait(Wmutex); </a:t>
            </a:r>
            <a:endParaRPr lang="en-US" altLang="zh-CN" sz="1800" dirty="0">
              <a:latin typeface="Times New Roman" panose="02020603050405020304" pitchFamily="18" charset="0"/>
              <a:ea typeface="宋体" panose="02010600030101010101" pitchFamily="2" charset="-122"/>
            </a:endParaRPr>
          </a:p>
          <a:p>
            <a:pPr algn="just">
              <a:spcBef>
                <a:spcPct val="30000"/>
              </a:spcBef>
            </a:pPr>
            <a:r>
              <a:rPr lang="en-US" altLang="zh-CN" sz="1800" dirty="0">
                <a:latin typeface="Times New Roman" panose="02020603050405020304" pitchFamily="18" charset="0"/>
                <a:ea typeface="宋体" panose="02010600030101010101" pitchFamily="2" charset="-122"/>
              </a:rPr>
              <a:t>          </a:t>
            </a:r>
            <a:r>
              <a:rPr lang="en-US" altLang="zh-CN" sz="1600" dirty="0">
                <a:solidFill>
                  <a:srgbClr val="CC3300"/>
                </a:solidFill>
                <a:latin typeface="Times New Roman" panose="02020603050405020304" pitchFamily="18" charset="0"/>
                <a:ea typeface="宋体" panose="02010600030101010101" pitchFamily="2" charset="-122"/>
              </a:rPr>
              <a:t>//</a:t>
            </a:r>
            <a:r>
              <a:rPr lang="zh-CN" altLang="en-US" sz="1600" dirty="0">
                <a:solidFill>
                  <a:srgbClr val="CC3300"/>
                </a:solidFill>
                <a:latin typeface="Times New Roman" panose="02020603050405020304" pitchFamily="18" charset="0"/>
                <a:ea typeface="宋体" panose="02010600030101010101" pitchFamily="2" charset="-122"/>
              </a:rPr>
              <a:t>写</a:t>
            </a:r>
            <a:r>
              <a:rPr lang="en-US" altLang="zh-CN" sz="1600" dirty="0">
                <a:solidFill>
                  <a:srgbClr val="CC3300"/>
                </a:solidFill>
                <a:latin typeface="Times New Roman" panose="02020603050405020304" pitchFamily="18" charset="0"/>
                <a:ea typeface="宋体" panose="02010600030101010101" pitchFamily="2" charset="-122"/>
              </a:rPr>
              <a:t>-</a:t>
            </a:r>
            <a:r>
              <a:rPr lang="zh-CN" altLang="en-US" sz="1600" dirty="0">
                <a:solidFill>
                  <a:srgbClr val="CC3300"/>
                </a:solidFill>
                <a:latin typeface="Times New Roman" panose="02020603050405020304" pitchFamily="18" charset="0"/>
                <a:ea typeface="宋体" panose="02010600030101010101" pitchFamily="2" charset="-122"/>
              </a:rPr>
              <a:t>写互斥、写</a:t>
            </a:r>
            <a:r>
              <a:rPr lang="en-US" altLang="zh-CN" sz="1600" dirty="0">
                <a:solidFill>
                  <a:srgbClr val="CC3300"/>
                </a:solidFill>
                <a:latin typeface="Times New Roman" panose="02020603050405020304" pitchFamily="18" charset="0"/>
                <a:ea typeface="宋体" panose="02010600030101010101" pitchFamily="2" charset="-122"/>
              </a:rPr>
              <a:t>-</a:t>
            </a:r>
            <a:r>
              <a:rPr lang="zh-CN" altLang="en-US" sz="1600" dirty="0">
                <a:solidFill>
                  <a:srgbClr val="CC3300"/>
                </a:solidFill>
                <a:latin typeface="Times New Roman" panose="02020603050405020304" pitchFamily="18" charset="0"/>
                <a:ea typeface="宋体" panose="02010600030101010101" pitchFamily="2" charset="-122"/>
              </a:rPr>
              <a:t>读互斥</a:t>
            </a:r>
            <a:endParaRPr lang="zh-CN" altLang="en-US" sz="1600" dirty="0">
              <a:solidFill>
                <a:srgbClr val="CC3300"/>
              </a:solidFill>
              <a:latin typeface="Times New Roman" panose="02020603050405020304" pitchFamily="18" charset="0"/>
              <a:ea typeface="宋体" panose="02010600030101010101" pitchFamily="2" charset="-122"/>
            </a:endParaRPr>
          </a:p>
          <a:p>
            <a:pPr algn="just">
              <a:spcBef>
                <a:spcPct val="30000"/>
              </a:spcBef>
            </a:pPr>
            <a:r>
              <a:rPr lang="zh-CN" altLang="en-US" sz="1800" dirty="0">
                <a:latin typeface="Times New Roman" panose="02020603050405020304" pitchFamily="18" charset="0"/>
                <a:ea typeface="宋体" panose="02010600030101010101" pitchFamily="2" charset="-122"/>
              </a:rPr>
              <a:t>    </a:t>
            </a:r>
            <a:r>
              <a:rPr lang="en-US" altLang="zh-CN" sz="1800" dirty="0">
                <a:solidFill>
                  <a:srgbClr val="663300"/>
                </a:solidFill>
                <a:latin typeface="Times New Roman" panose="02020603050405020304" pitchFamily="18" charset="0"/>
                <a:ea typeface="宋体" panose="02010600030101010101" pitchFamily="2" charset="-122"/>
              </a:rPr>
              <a:t>Writing;</a:t>
            </a:r>
            <a:endParaRPr lang="en-US" altLang="zh-CN" sz="1800" dirty="0">
              <a:solidFill>
                <a:srgbClr val="663300"/>
              </a:solidFill>
              <a:latin typeface="Times New Roman" panose="02020603050405020304" pitchFamily="18" charset="0"/>
              <a:ea typeface="宋体" panose="02010600030101010101" pitchFamily="2" charset="-122"/>
            </a:endParaRPr>
          </a:p>
          <a:p>
            <a:pPr algn="just">
              <a:spcBef>
                <a:spcPct val="30000"/>
              </a:spcBef>
            </a:pPr>
            <a:r>
              <a:rPr lang="en-US" altLang="zh-CN" sz="1800" dirty="0">
                <a:latin typeface="Times New Roman" panose="02020603050405020304" pitchFamily="18" charset="0"/>
                <a:ea typeface="宋体" panose="02010600030101010101" pitchFamily="2" charset="-122"/>
              </a:rPr>
              <a:t>    signal(Wmutex);</a:t>
            </a:r>
            <a:endParaRPr lang="en-US" altLang="zh-CN" sz="1800" dirty="0">
              <a:latin typeface="Times New Roman" panose="02020603050405020304" pitchFamily="18" charset="0"/>
              <a:ea typeface="宋体" panose="02010600030101010101" pitchFamily="2" charset="-122"/>
            </a:endParaRPr>
          </a:p>
          <a:p>
            <a:pPr algn="just">
              <a:spcBef>
                <a:spcPct val="30000"/>
              </a:spcBef>
            </a:pPr>
            <a:r>
              <a:rPr lang="en-US" altLang="zh-CN" sz="1800" dirty="0">
                <a:solidFill>
                  <a:srgbClr val="FF0000"/>
                </a:solidFill>
                <a:latin typeface="Times New Roman" panose="02020603050405020304" pitchFamily="18" charset="0"/>
                <a:ea typeface="宋体" panose="02010600030101010101" pitchFamily="2" charset="-122"/>
              </a:rPr>
              <a:t>    signal(w);</a:t>
            </a:r>
            <a:endParaRPr lang="en-US" altLang="zh-CN" sz="1800" dirty="0">
              <a:solidFill>
                <a:srgbClr val="FF0000"/>
              </a:solidFill>
              <a:latin typeface="Times New Roman" panose="02020603050405020304" pitchFamily="18" charset="0"/>
              <a:ea typeface="宋体" panose="02010600030101010101" pitchFamily="2" charset="-122"/>
            </a:endParaRPr>
          </a:p>
          <a:p>
            <a:pPr algn="just">
              <a:spcBef>
                <a:spcPct val="30000"/>
              </a:spcBef>
            </a:pPr>
            <a:r>
              <a:rPr lang="en-US" altLang="zh-CN"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a:spcBef>
                <a:spcPct val="30000"/>
              </a:spcBef>
            </a:pPr>
            <a:r>
              <a:rPr lang="en-US" altLang="zh-CN" sz="1800" dirty="0">
                <a:solidFill>
                  <a:srgbClr val="0000FF"/>
                </a:solidFill>
                <a:latin typeface="Times New Roman" panose="02020603050405020304" pitchFamily="18" charset="0"/>
                <a:ea typeface="宋体" panose="02010600030101010101" pitchFamily="2" charset="-122"/>
              </a:rPr>
              <a:t>parend</a:t>
            </a:r>
            <a:r>
              <a:rPr lang="en-US" altLang="zh-CN" sz="1800" dirty="0">
                <a:latin typeface="Times New Roman" panose="02020603050405020304" pitchFamily="18" charset="0"/>
                <a:ea typeface="宋体" panose="02010600030101010101" pitchFamily="2" charset="-122"/>
              </a:rPr>
              <a:t> </a:t>
            </a:r>
            <a:endParaRPr lang="en-US" altLang="zh-CN" sz="1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8482"/>
                                        </p:tgtEl>
                                        <p:attrNameLst>
                                          <p:attrName>style.visibility</p:attrName>
                                        </p:attrNameLst>
                                      </p:cBhvr>
                                      <p:to>
                                        <p:strVal val="visible"/>
                                      </p:to>
                                    </p:set>
                                    <p:animEffect transition="in" filter="wipe(up)">
                                      <p:cBhvr>
                                        <p:cTn id="11" dur="500"/>
                                        <p:tgtEl>
                                          <p:spTgt spid="148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48482" grpId="0" bldLvl="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44386" name="Text Box 2"/>
          <p:cNvSpPr txBox="1"/>
          <p:nvPr/>
        </p:nvSpPr>
        <p:spPr>
          <a:xfrm>
            <a:off x="449263" y="1241425"/>
            <a:ext cx="8243887" cy="4744085"/>
          </a:xfrm>
          <a:prstGeom prst="rect">
            <a:avLst/>
          </a:prstGeom>
          <a:noFill/>
          <a:ln w="28575">
            <a:noFill/>
          </a:ln>
        </p:spPr>
        <p:txBody>
          <a:bodyPr lIns="54000" tIns="46800" rIns="54000" bIns="46800" anchor="t">
            <a:spAutoFit/>
          </a:bodyPr>
          <a:p>
            <a:pPr marL="457200" indent="-457200" algn="just">
              <a:lnSpc>
                <a:spcPct val="110000"/>
              </a:lnSpc>
              <a:spcBef>
                <a:spcPct val="30000"/>
              </a:spcBef>
              <a:buClr>
                <a:srgbClr val="0000FF"/>
              </a:buClr>
              <a:buSzPct val="80000"/>
              <a:buFont typeface="Wingdings" panose="05000000000000000000" charset="0"/>
              <a:buChar char="n"/>
            </a:pPr>
            <a:r>
              <a:rPr lang="zh-CN" altLang="en-US" dirty="0">
                <a:latin typeface="Times New Roman" panose="02020603050405020304" pitchFamily="18" charset="0"/>
                <a:ea typeface="宋体" panose="02010600030101010101" pitchFamily="2" charset="-122"/>
              </a:rPr>
              <a:t>理发师问题描述如下：理发店包含一间接待室和一间工作室，接待室内有</a:t>
            </a:r>
            <a:r>
              <a:rPr lang="en-US" altLang="zh-CN" dirty="0">
                <a:latin typeface="Times New Roman" panose="02020603050405020304" pitchFamily="18" charset="0"/>
                <a:ea typeface="宋体" panose="02010600030101010101" pitchFamily="2" charset="-122"/>
              </a:rPr>
              <a:t>n(n≥1)</a:t>
            </a:r>
            <a:r>
              <a:rPr lang="zh-CN" altLang="en-US" dirty="0">
                <a:latin typeface="Times New Roman" panose="02020603050405020304" pitchFamily="18" charset="0"/>
                <a:ea typeface="宋体" panose="02010600030101010101" pitchFamily="2" charset="-122"/>
              </a:rPr>
              <a:t>把椅子，而工作室只有</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把椅子。</a:t>
            </a:r>
            <a:endParaRPr lang="zh-CN" altLang="en-US" dirty="0">
              <a:latin typeface="Times New Roman" panose="02020603050405020304" pitchFamily="18" charset="0"/>
              <a:ea typeface="宋体" panose="02010600030101010101" pitchFamily="2" charset="-122"/>
            </a:endParaRPr>
          </a:p>
          <a:p>
            <a:pPr marL="457200" indent="-457200" algn="just">
              <a:lnSpc>
                <a:spcPct val="110000"/>
              </a:lnSpc>
              <a:spcBef>
                <a:spcPct val="30000"/>
              </a:spcBef>
              <a:buClr>
                <a:srgbClr val="0000FF"/>
              </a:buClr>
              <a:buSzPct val="80000"/>
              <a:buFont typeface="Wingdings" panose="05000000000000000000" charset="0"/>
              <a:buChar char="n"/>
            </a:pPr>
            <a:r>
              <a:rPr lang="zh-CN" altLang="en-US" dirty="0">
                <a:latin typeface="Times New Roman" panose="02020603050405020304" pitchFamily="18" charset="0"/>
                <a:ea typeface="宋体" panose="02010600030101010101" pitchFamily="2" charset="-122"/>
              </a:rPr>
              <a:t>如果没有顾客，理发师就去睡觉；如果来时所有椅子都有人，那么顾客离去；</a:t>
            </a:r>
            <a:endParaRPr lang="zh-CN" altLang="en-US" dirty="0">
              <a:latin typeface="Times New Roman" panose="02020603050405020304" pitchFamily="18" charset="0"/>
              <a:ea typeface="宋体" panose="02010600030101010101" pitchFamily="2" charset="-122"/>
            </a:endParaRPr>
          </a:p>
          <a:p>
            <a:pPr marL="457200" indent="-457200" algn="just">
              <a:lnSpc>
                <a:spcPct val="110000"/>
              </a:lnSpc>
              <a:spcBef>
                <a:spcPct val="30000"/>
              </a:spcBef>
              <a:buClr>
                <a:srgbClr val="0000FF"/>
              </a:buClr>
              <a:buSzPct val="80000"/>
              <a:buFont typeface="Wingdings" panose="05000000000000000000" charset="0"/>
              <a:buChar char="n"/>
            </a:pPr>
            <a:r>
              <a:rPr lang="zh-CN" altLang="en-US" dirty="0">
                <a:latin typeface="Times New Roman" panose="02020603050405020304" pitchFamily="18" charset="0"/>
                <a:ea typeface="宋体" panose="02010600030101010101" pitchFamily="2" charset="-122"/>
              </a:rPr>
              <a:t>如果理发师在忙且接待室有空闲椅子，那么此顾客会坐在其中</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把空闲的椅子上等待；</a:t>
            </a:r>
            <a:endParaRPr lang="zh-CN" altLang="en-US" dirty="0">
              <a:latin typeface="Times New Roman" panose="02020603050405020304" pitchFamily="18" charset="0"/>
              <a:ea typeface="宋体" panose="02010600030101010101" pitchFamily="2" charset="-122"/>
            </a:endParaRPr>
          </a:p>
          <a:p>
            <a:pPr marL="457200" indent="-457200" algn="just">
              <a:lnSpc>
                <a:spcPct val="110000"/>
              </a:lnSpc>
              <a:spcBef>
                <a:spcPct val="30000"/>
              </a:spcBef>
              <a:buClr>
                <a:srgbClr val="0000FF"/>
              </a:buClr>
              <a:buSzPct val="80000"/>
              <a:buFont typeface="Wingdings" panose="05000000000000000000" charset="0"/>
              <a:buChar char="n"/>
            </a:pPr>
            <a:r>
              <a:rPr lang="zh-CN" altLang="en-US" dirty="0">
                <a:latin typeface="Times New Roman" panose="02020603050405020304" pitchFamily="18" charset="0"/>
                <a:ea typeface="宋体" panose="02010600030101010101" pitchFamily="2" charset="-122"/>
              </a:rPr>
              <a:t>如果理发师在睡觉；则顾客会唤醒他。请采用信号量机制解决该理发师问题。</a:t>
            </a:r>
            <a:endParaRPr lang="zh-CN" altLang="en-US" dirty="0">
              <a:latin typeface="Times New Roman" panose="02020603050405020304" pitchFamily="18" charset="0"/>
              <a:ea typeface="宋体" panose="02010600030101010101" pitchFamily="2" charset="-122"/>
            </a:endParaRPr>
          </a:p>
        </p:txBody>
      </p:sp>
      <p:sp>
        <p:nvSpPr>
          <p:cNvPr id="144387"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graphicFrame>
        <p:nvGraphicFramePr>
          <p:cNvPr id="144388" name="内容占位符 95235"/>
          <p:cNvGraphicFramePr>
            <a:graphicFrameLocks noGrp="1"/>
          </p:cNvGraphicFramePr>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99" name="" r:id="rId1" imgW="6858000" imgH="48895" progId="MS_ClipArt_Gallery.2">
                  <p:embed/>
                </p:oleObj>
              </mc:Choice>
              <mc:Fallback>
                <p:oleObj name="" r:id="rId1" imgW="6858000" imgH="48895" progId="MS_ClipArt_Gallery.2">
                  <p:embed/>
                  <p:pic>
                    <p:nvPicPr>
                      <p:cNvPr id="0" name="图片 3198"/>
                      <p:cNvPicPr/>
                      <p:nvPr/>
                    </p:nvPicPr>
                    <p:blipFill>
                      <a:blip r:embed="rId2"/>
                      <a:stretch>
                        <a:fillRect/>
                      </a:stretch>
                    </p:blipFill>
                    <p:spPr>
                      <a:xfrm>
                        <a:off x="719138" y="981075"/>
                        <a:ext cx="7704137" cy="69850"/>
                      </a:xfrm>
                      <a:prstGeom prst="rect">
                        <a:avLst/>
                      </a:prstGeom>
                      <a:noFill/>
                      <a:ln w="38100">
                        <a:noFill/>
                        <a:miter/>
                      </a:ln>
                    </p:spPr>
                  </p:pic>
                </p:oleObj>
              </mc:Fallback>
            </mc:AlternateContent>
          </a:graphicData>
        </a:graphic>
      </p:graphicFrame>
      <p:sp>
        <p:nvSpPr>
          <p:cNvPr id="144389" name="Rectangle 2"/>
          <p:cNvSpPr>
            <a:spLocks noGrp="1"/>
          </p:cNvSpPr>
          <p:nvPr/>
        </p:nvSpPr>
        <p:spPr>
          <a:xfrm>
            <a:off x="993775" y="190500"/>
            <a:ext cx="7154863" cy="693738"/>
          </a:xfrm>
          <a:prstGeom prst="rect">
            <a:avLst/>
          </a:prstGeom>
          <a:noFill/>
          <a:ln w="9525">
            <a:noFill/>
          </a:ln>
        </p:spPr>
        <p:txBody>
          <a:bodyPr wrap="square" lIns="91440" tIns="45720" rIns="91440" bIns="45720" anchor="b"/>
          <a:p>
            <a:pPr algn="ctr"/>
            <a:r>
              <a:rPr lang="en-US" altLang="zh-CN" sz="3600" dirty="0">
                <a:solidFill>
                  <a:srgbClr val="000066"/>
                </a:solidFill>
                <a:latin typeface="Tahoma" panose="020B0604030504040204" pitchFamily="34" charset="0"/>
                <a:ea typeface="黑体" panose="02010609060101010101" pitchFamily="49" charset="-122"/>
              </a:rPr>
              <a:t>2.5.4  </a:t>
            </a:r>
            <a:r>
              <a:rPr lang="zh-CN" altLang="en-US" sz="3600" dirty="0">
                <a:solidFill>
                  <a:srgbClr val="000066"/>
                </a:solidFill>
                <a:latin typeface="宋体" panose="02010600030101010101" pitchFamily="2" charset="-122"/>
                <a:ea typeface="黑体" panose="02010609060101010101" pitchFamily="49" charset="-122"/>
              </a:rPr>
              <a:t>理发师问题</a:t>
            </a:r>
            <a:endParaRPr lang="zh-CN" altLang="en-US" sz="3600" dirty="0">
              <a:solidFill>
                <a:srgbClr val="000066"/>
              </a:solidFill>
              <a:latin typeface="宋体" panose="02010600030101010101" pitchFamily="2" charset="-122"/>
              <a:ea typeface="黑体" panose="02010609060101010101" pitchFamily="49"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45410" name="Text Box 2"/>
          <p:cNvSpPr txBox="1"/>
          <p:nvPr/>
        </p:nvSpPr>
        <p:spPr>
          <a:xfrm>
            <a:off x="504825" y="636588"/>
            <a:ext cx="8081963" cy="4486275"/>
          </a:xfrm>
          <a:prstGeom prst="rect">
            <a:avLst/>
          </a:prstGeom>
          <a:noFill/>
          <a:ln w="28575">
            <a:noFill/>
          </a:ln>
        </p:spPr>
        <p:txBody>
          <a:bodyPr lIns="54000" tIns="46800" rIns="54000" bIns="46800" anchor="t">
            <a:spAutoFit/>
          </a:bodyPr>
          <a:p>
            <a:pPr marL="457200" indent="-457200">
              <a:spcBef>
                <a:spcPct val="30000"/>
              </a:spcBef>
              <a:buClr>
                <a:srgbClr val="0000FF"/>
              </a:buClr>
              <a:buSzPct val="80000"/>
            </a:pPr>
            <a:r>
              <a:rPr lang="zh-CN" altLang="en-US" dirty="0">
                <a:latin typeface="Times New Roman" panose="02020603050405020304" pitchFamily="18" charset="0"/>
                <a:ea typeface="宋体" panose="02010600030101010101" pitchFamily="2" charset="-122"/>
              </a:rPr>
              <a:t>解：引入</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个信号量和</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个控制变量：</a:t>
            </a:r>
            <a:endParaRPr lang="zh-CN" altLang="en-US" dirty="0">
              <a:latin typeface="Times New Roman" panose="02020603050405020304" pitchFamily="18" charset="0"/>
              <a:ea typeface="宋体" panose="02010600030101010101" pitchFamily="2" charset="-122"/>
            </a:endParaRPr>
          </a:p>
          <a:p>
            <a:pPr marL="457200" indent="-457200">
              <a:spcBef>
                <a:spcPct val="30000"/>
              </a:spcBef>
              <a:buClr>
                <a:srgbClr val="0000FF"/>
              </a:buClr>
              <a:buSzPct val="80000"/>
              <a:buFont typeface="Wingdings" panose="05000000000000000000" pitchFamily="2" charset="2"/>
              <a:buChar char="v"/>
            </a:pPr>
            <a:r>
              <a:rPr lang="zh-CN" altLang="en-US" dirty="0">
                <a:latin typeface="Times New Roman" panose="02020603050405020304" pitchFamily="18" charset="0"/>
                <a:ea typeface="宋体" panose="02010600030101010101" pitchFamily="2" charset="-122"/>
              </a:rPr>
              <a:t>控制变量</a:t>
            </a:r>
            <a:r>
              <a:rPr lang="en-US" altLang="zh-CN" dirty="0">
                <a:latin typeface="Times New Roman" panose="02020603050405020304" pitchFamily="18" charset="0"/>
                <a:ea typeface="宋体" panose="02010600030101010101" pitchFamily="2" charset="-122"/>
              </a:rPr>
              <a:t>count</a:t>
            </a:r>
            <a:r>
              <a:rPr lang="zh-CN" altLang="en-US" dirty="0">
                <a:latin typeface="Times New Roman" panose="02020603050405020304" pitchFamily="18" charset="0"/>
                <a:ea typeface="宋体" panose="02010600030101010101" pitchFamily="2" charset="-122"/>
              </a:rPr>
              <a:t>用来记录等待理发的顾客数，初值为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；当</a:t>
            </a:r>
            <a:r>
              <a:rPr lang="en-US" altLang="zh-CN" dirty="0">
                <a:latin typeface="Times New Roman" panose="02020603050405020304" pitchFamily="18" charset="0"/>
                <a:ea typeface="宋体" panose="02010600030101010101" pitchFamily="2" charset="-122"/>
              </a:rPr>
              <a:t>count=n</a:t>
            </a:r>
            <a:r>
              <a:rPr lang="zh-CN" altLang="en-US" dirty="0">
                <a:latin typeface="Times New Roman" panose="02020603050405020304" pitchFamily="18" charset="0"/>
                <a:ea typeface="宋体" panose="02010600030101010101" pitchFamily="2" charset="-122"/>
              </a:rPr>
              <a:t>时，新来的顾客离去。</a:t>
            </a:r>
            <a:endParaRPr lang="zh-CN" altLang="en-US" dirty="0">
              <a:latin typeface="Times New Roman" panose="02020603050405020304" pitchFamily="18" charset="0"/>
              <a:ea typeface="宋体" panose="02010600030101010101" pitchFamily="2" charset="-122"/>
            </a:endParaRPr>
          </a:p>
          <a:p>
            <a:pPr marL="457200" indent="-457200">
              <a:spcBef>
                <a:spcPct val="30000"/>
              </a:spcBef>
              <a:buClr>
                <a:srgbClr val="0000FF"/>
              </a:buClr>
              <a:buSzPct val="80000"/>
              <a:buFont typeface="Wingdings" panose="05000000000000000000" pitchFamily="2" charset="2"/>
              <a:buChar char="v"/>
            </a:pPr>
            <a:r>
              <a:rPr lang="zh-CN" altLang="en-US" dirty="0">
                <a:latin typeface="Times New Roman" panose="02020603050405020304" pitchFamily="18" charset="0"/>
                <a:ea typeface="宋体" panose="02010600030101010101" pitchFamily="2" charset="-122"/>
              </a:rPr>
              <a:t>信号量</a:t>
            </a:r>
            <a:r>
              <a:rPr lang="en-US" altLang="zh-CN" dirty="0">
                <a:latin typeface="Times New Roman" panose="02020603050405020304" pitchFamily="18" charset="0"/>
                <a:ea typeface="宋体" panose="02010600030101010101" pitchFamily="2" charset="-122"/>
              </a:rPr>
              <a:t>customers</a:t>
            </a:r>
            <a:r>
              <a:rPr lang="zh-CN" altLang="en-US" dirty="0">
                <a:latin typeface="Times New Roman" panose="02020603050405020304" pitchFamily="18" charset="0"/>
                <a:ea typeface="宋体" panose="02010600030101010101" pitchFamily="2" charset="-122"/>
              </a:rPr>
              <a:t>用来记录等候理发的顾客数，并用作阻塞理发师进程，初值为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marL="457200" indent="-457200">
              <a:spcBef>
                <a:spcPct val="30000"/>
              </a:spcBef>
              <a:buClr>
                <a:srgbClr val="0000FF"/>
              </a:buClr>
              <a:buSzPct val="80000"/>
              <a:buFont typeface="Wingdings" panose="05000000000000000000" pitchFamily="2" charset="2"/>
              <a:buChar char="v"/>
            </a:pPr>
            <a:r>
              <a:rPr lang="zh-CN" altLang="en-US" dirty="0">
                <a:latin typeface="Times New Roman" panose="02020603050405020304" pitchFamily="18" charset="0"/>
                <a:ea typeface="宋体" panose="02010600030101010101" pitchFamily="2" charset="-122"/>
              </a:rPr>
              <a:t>信号量</a:t>
            </a:r>
            <a:r>
              <a:rPr lang="en-US" altLang="zh-CN" dirty="0">
                <a:latin typeface="Times New Roman" panose="02020603050405020304" pitchFamily="18" charset="0"/>
                <a:ea typeface="宋体" panose="02010600030101010101" pitchFamily="2" charset="-122"/>
              </a:rPr>
              <a:t>barbers</a:t>
            </a:r>
            <a:r>
              <a:rPr lang="zh-CN" altLang="en-US" dirty="0">
                <a:latin typeface="Times New Roman" panose="02020603050405020304" pitchFamily="18" charset="0"/>
                <a:ea typeface="宋体" panose="02010600030101010101" pitchFamily="2" charset="-122"/>
              </a:rPr>
              <a:t>用来记录等候顾客的理发师数，并用作阻塞顾客进程，初值为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marL="457200" indent="-457200">
              <a:spcBef>
                <a:spcPct val="30000"/>
              </a:spcBef>
              <a:buClr>
                <a:srgbClr val="0000FF"/>
              </a:buClr>
              <a:buSzPct val="80000"/>
              <a:buFont typeface="Wingdings" panose="05000000000000000000" pitchFamily="2" charset="2"/>
              <a:buChar char="v"/>
            </a:pPr>
            <a:r>
              <a:rPr lang="zh-CN" altLang="en-US" dirty="0">
                <a:latin typeface="Times New Roman" panose="02020603050405020304" pitchFamily="18" charset="0"/>
                <a:ea typeface="宋体" panose="02010600030101010101" pitchFamily="2" charset="-122"/>
              </a:rPr>
              <a:t>信号量</a:t>
            </a:r>
            <a:r>
              <a:rPr lang="en-US" altLang="zh-CN" dirty="0">
                <a:latin typeface="Times New Roman" panose="02020603050405020304" pitchFamily="18" charset="0"/>
                <a:ea typeface="宋体" panose="02010600030101010101" pitchFamily="2" charset="-122"/>
              </a:rPr>
              <a:t>mutex</a:t>
            </a:r>
            <a:r>
              <a:rPr lang="zh-CN" altLang="en-US" dirty="0">
                <a:latin typeface="Times New Roman" panose="02020603050405020304" pitchFamily="18" charset="0"/>
                <a:ea typeface="宋体" panose="02010600030101010101" pitchFamily="2" charset="-122"/>
              </a:rPr>
              <a:t>用于对共享变量</a:t>
            </a:r>
            <a:r>
              <a:rPr lang="en-US" altLang="zh-CN" dirty="0">
                <a:latin typeface="Times New Roman" panose="02020603050405020304" pitchFamily="18" charset="0"/>
                <a:ea typeface="宋体" panose="02010600030101010101" pitchFamily="2" charset="-122"/>
              </a:rPr>
              <a:t>count</a:t>
            </a:r>
            <a:r>
              <a:rPr lang="zh-CN" altLang="en-US" dirty="0">
                <a:latin typeface="Times New Roman" panose="02020603050405020304" pitchFamily="18" charset="0"/>
                <a:ea typeface="宋体" panose="02010600030101010101" pitchFamily="2" charset="-122"/>
              </a:rPr>
              <a:t>的互斥访问，初值为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sp>
        <p:nvSpPr>
          <p:cNvPr id="145411"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46434" name="Text Box 2"/>
          <p:cNvSpPr txBox="1"/>
          <p:nvPr/>
        </p:nvSpPr>
        <p:spPr>
          <a:xfrm>
            <a:off x="327025" y="314325"/>
            <a:ext cx="8529638" cy="523875"/>
          </a:xfrm>
          <a:prstGeom prst="rect">
            <a:avLst/>
          </a:prstGeom>
          <a:noFill/>
          <a:ln w="28575">
            <a:noFill/>
          </a:ln>
        </p:spPr>
        <p:txBody>
          <a:bodyPr lIns="54000" tIns="46800" rIns="54000" bIns="46800" anchor="t">
            <a:spAutoFit/>
          </a:bodyPr>
          <a:p>
            <a:pPr>
              <a:spcBef>
                <a:spcPct val="50000"/>
              </a:spcBef>
            </a:pPr>
            <a:r>
              <a:rPr lang="zh-CN" altLang="en-US" dirty="0">
                <a:latin typeface="Times New Roman" panose="02020603050405020304" pitchFamily="18" charset="0"/>
                <a:ea typeface="宋体" panose="02010600030101010101" pitchFamily="2" charset="-122"/>
              </a:rPr>
              <a:t>理发师和顾客的行为流程</a:t>
            </a:r>
            <a:endParaRPr lang="zh-CN" altLang="en-US" dirty="0">
              <a:latin typeface="Times New Roman" panose="02020603050405020304" pitchFamily="18" charset="0"/>
              <a:ea typeface="宋体" panose="02010600030101010101" pitchFamily="2" charset="-122"/>
            </a:endParaRPr>
          </a:p>
        </p:txBody>
      </p:sp>
      <p:sp>
        <p:nvSpPr>
          <p:cNvPr id="146435" name="文本框 3"/>
          <p:cNvSpPr txBox="1"/>
          <p:nvPr/>
        </p:nvSpPr>
        <p:spPr>
          <a:xfrm>
            <a:off x="327025" y="833438"/>
            <a:ext cx="3783013" cy="706437"/>
          </a:xfrm>
          <a:prstGeom prst="rect">
            <a:avLst/>
          </a:prstGeom>
          <a:noFill/>
          <a:ln w="9525" cap="flat" cmpd="sng">
            <a:solidFill>
              <a:srgbClr val="FF0000"/>
            </a:solidFill>
            <a:prstDash val="solid"/>
            <a:round/>
            <a:headEnd type="none" w="med" len="med"/>
            <a:tailEnd type="none" w="med" len="med"/>
          </a:ln>
        </p:spPr>
        <p:txBody>
          <a:bodyPr wrap="square" anchor="t">
            <a:spAutoFit/>
          </a:bodyPr>
          <a:p>
            <a:r>
              <a:rPr lang="zh-CN" altLang="en-US" sz="2000">
                <a:latin typeface="Times New Roman" panose="02020603050405020304" pitchFamily="18" charset="0"/>
                <a:ea typeface="宋体" panose="02010600030101010101" pitchFamily="2" charset="-122"/>
              </a:rPr>
              <a:t>BEGIN</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COBEGIN </a:t>
            </a:r>
            <a:endParaRPr lang="zh-CN" altLang="en-US" sz="2000">
              <a:latin typeface="Times New Roman" panose="02020603050405020304" pitchFamily="18" charset="0"/>
              <a:ea typeface="宋体" panose="02010600030101010101" pitchFamily="2" charset="-122"/>
            </a:endParaRPr>
          </a:p>
        </p:txBody>
      </p:sp>
      <p:sp>
        <p:nvSpPr>
          <p:cNvPr id="146436"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2" name="文本框 1"/>
          <p:cNvSpPr txBox="1"/>
          <p:nvPr/>
        </p:nvSpPr>
        <p:spPr>
          <a:xfrm>
            <a:off x="4252913" y="833438"/>
            <a:ext cx="4603750" cy="4400550"/>
          </a:xfrm>
          <a:prstGeom prst="rect">
            <a:avLst/>
          </a:prstGeom>
          <a:noFill/>
          <a:ln w="9525" cap="flat" cmpd="sng">
            <a:solidFill>
              <a:schemeClr val="accent1"/>
            </a:solidFill>
            <a:prstDash val="solid"/>
            <a:round/>
            <a:headEnd type="none" w="med" len="med"/>
            <a:tailEnd type="none" w="med" len="med"/>
          </a:ln>
        </p:spPr>
        <p:txBody>
          <a:bodyPr wrap="square" anchor="t">
            <a:spAutoFit/>
          </a:bodyPr>
          <a:p>
            <a:r>
              <a:rPr lang="zh-CN" altLang="en-US" sz="2000">
                <a:latin typeface="Times New Roman" panose="02020603050405020304" pitchFamily="18" charset="0"/>
                <a:ea typeface="宋体" panose="02010600030101010101" pitchFamily="2" charset="-122"/>
              </a:rPr>
              <a:t>process customers:</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begin</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B050"/>
                </a:solidFill>
                <a:latin typeface="Times New Roman" panose="02020603050405020304" pitchFamily="18" charset="0"/>
                <a:ea typeface="宋体" panose="02010600030101010101" pitchFamily="2" charset="-122"/>
              </a:rPr>
              <a:t>P(mutex); </a:t>
            </a:r>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if (count&lt;n) {</a:t>
            </a:r>
            <a:endParaRPr lang="zh-CN" altLang="en-US" sz="2000">
              <a:solidFill>
                <a:srgbClr val="0033CC"/>
              </a:solidFill>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 count := count+1;</a:t>
            </a:r>
            <a:endParaRPr lang="zh-CN" altLang="en-US" sz="2000">
              <a:solidFill>
                <a:srgbClr val="0033CC"/>
              </a:solidFill>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FF0000"/>
                </a:solidFill>
                <a:latin typeface="Times New Roman" panose="02020603050405020304" pitchFamily="18" charset="0"/>
                <a:ea typeface="宋体" panose="02010600030101010101" pitchFamily="2" charset="-122"/>
              </a:rPr>
              <a:t> V(customers)</a:t>
            </a:r>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B050"/>
                </a:solidFill>
                <a:latin typeface="Times New Roman" panose="02020603050405020304" pitchFamily="18" charset="0"/>
                <a:ea typeface="宋体" panose="02010600030101010101" pitchFamily="2" charset="-122"/>
              </a:rPr>
              <a:t> V(mutex); </a:t>
            </a:r>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FF0000"/>
                </a:solidFill>
                <a:latin typeface="Times New Roman" panose="02020603050405020304" pitchFamily="18" charset="0"/>
                <a:ea typeface="宋体" panose="02010600030101010101" pitchFamily="2" charset="-122"/>
              </a:rPr>
              <a:t> P(barbers);</a:t>
            </a:r>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 get_cuthair();</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else {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B050"/>
                </a:solidFill>
                <a:latin typeface="Times New Roman" panose="02020603050405020304" pitchFamily="18" charset="0"/>
                <a:ea typeface="宋体" panose="02010600030101010101" pitchFamily="2" charset="-122"/>
              </a:rPr>
              <a:t>V(mutex);</a:t>
            </a:r>
            <a:endParaRPr lang="zh-CN" altLang="en-US" sz="2000">
              <a:solidFill>
                <a:srgbClr val="00B050"/>
              </a:solidFill>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exit();</a:t>
            </a:r>
            <a:r>
              <a:rPr lang="en-US" altLang="zh-CN" sz="2000">
                <a:solidFill>
                  <a:srgbClr val="0033CC"/>
                </a:solidFill>
                <a:latin typeface="Times New Roman" panose="02020603050405020304" pitchFamily="18" charset="0"/>
                <a:ea typeface="宋体" panose="02010600030101010101" pitchFamily="2" charset="-122"/>
              </a:rPr>
              <a:t>}</a:t>
            </a:r>
            <a:r>
              <a:rPr lang="zh-CN" altLang="en-US" sz="2000">
                <a:solidFill>
                  <a:srgbClr val="0033CC"/>
                </a:solidFill>
                <a:latin typeface="Times New Roman" panose="02020603050405020304" pitchFamily="18" charset="0"/>
                <a:ea typeface="宋体" panose="02010600030101010101" pitchFamily="2" charset="-122"/>
              </a:rPr>
              <a:t> </a:t>
            </a:r>
            <a:endParaRPr lang="zh-CN" altLang="en-US" sz="2000">
              <a:solidFill>
                <a:srgbClr val="0033CC"/>
              </a:solidFill>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end</a:t>
            </a:r>
            <a:endParaRPr lang="en-US" altLang="zh-CN" sz="2000">
              <a:latin typeface="Times New Roman" panose="02020603050405020304" pitchFamily="18" charset="0"/>
              <a:ea typeface="宋体" panose="02010600030101010101" pitchFamily="2" charset="-122"/>
            </a:endParaRPr>
          </a:p>
        </p:txBody>
      </p:sp>
      <p:sp>
        <p:nvSpPr>
          <p:cNvPr id="3" name="文本框 3"/>
          <p:cNvSpPr txBox="1"/>
          <p:nvPr/>
        </p:nvSpPr>
        <p:spPr>
          <a:xfrm>
            <a:off x="327025" y="1809750"/>
            <a:ext cx="3783013" cy="3476625"/>
          </a:xfrm>
          <a:prstGeom prst="rect">
            <a:avLst/>
          </a:prstGeom>
          <a:noFill/>
          <a:ln w="9525" cap="flat" cmpd="sng">
            <a:solidFill>
              <a:srgbClr val="FF0000"/>
            </a:solidFill>
            <a:prstDash val="solid"/>
            <a:round/>
            <a:headEnd type="none" w="med" len="med"/>
            <a:tailEnd type="none" w="med" len="med"/>
          </a:ln>
        </p:spPr>
        <p:txBody>
          <a:bodyPr wrap="square" anchor="t">
            <a:spAutoFit/>
          </a:bodyPr>
          <a:p>
            <a:r>
              <a:rPr lang="zh-CN" altLang="en-US" sz="2000">
                <a:latin typeface="Times New Roman" panose="02020603050405020304" pitchFamily="18" charset="0"/>
                <a:ea typeface="宋体" panose="02010600030101010101" pitchFamily="2" charset="-122"/>
              </a:rPr>
              <a:t>process barbers:</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begin</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while (true)  {</a:t>
            </a:r>
            <a:endParaRPr lang="zh-CN" altLang="en-US" sz="2000">
              <a:solidFill>
                <a:srgbClr val="0033CC"/>
              </a:solidFill>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FF0000"/>
                </a:solidFill>
                <a:latin typeface="Times New Roman" panose="02020603050405020304" pitchFamily="18" charset="0"/>
                <a:ea typeface="宋体" panose="02010600030101010101" pitchFamily="2" charset="-122"/>
              </a:rPr>
              <a:t>P(customers)</a:t>
            </a:r>
            <a:r>
              <a:rPr lang="zh-CN" altLang="en-US" sz="2000">
                <a:latin typeface="Times New Roman" panose="02020603050405020304" pitchFamily="18" charset="0"/>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B050"/>
                </a:solidFill>
                <a:latin typeface="Times New Roman" panose="02020603050405020304" pitchFamily="18" charset="0"/>
                <a:ea typeface="宋体" panose="02010600030101010101" pitchFamily="2" charset="-122"/>
              </a:rPr>
              <a:t> P(mutex);  </a:t>
            </a:r>
            <a:endParaRPr lang="zh-CN" altLang="en-US" sz="2000">
              <a:solidFill>
                <a:srgbClr val="00B050"/>
              </a:solidFill>
              <a:latin typeface="Times New Roman" panose="02020603050405020304" pitchFamily="18" charset="0"/>
              <a:ea typeface="宋体" panose="02010600030101010101" pitchFamily="2" charset="-122"/>
            </a:endParaRPr>
          </a:p>
          <a:p>
            <a:r>
              <a:rPr lang="zh-CN" altLang="en-US" sz="2000">
                <a:solidFill>
                  <a:srgbClr val="00B050"/>
                </a:solidFill>
                <a:latin typeface="Times New Roman" panose="02020603050405020304" pitchFamily="18" charset="0"/>
                <a:ea typeface="宋体" panose="02010600030101010101" pitchFamily="2" charset="-122"/>
              </a:rPr>
              <a:t>         count := count - 1;</a:t>
            </a:r>
            <a:endParaRPr lang="zh-CN" altLang="en-US" sz="2000">
              <a:solidFill>
                <a:srgbClr val="00B050"/>
              </a:solidFill>
              <a:latin typeface="Times New Roman" panose="02020603050405020304" pitchFamily="18" charset="0"/>
              <a:ea typeface="宋体" panose="02010600030101010101" pitchFamily="2" charset="-122"/>
            </a:endParaRPr>
          </a:p>
          <a:p>
            <a:r>
              <a:rPr lang="zh-CN" altLang="en-US" sz="2000">
                <a:solidFill>
                  <a:srgbClr val="00B050"/>
                </a:solidFill>
                <a:latin typeface="Times New Roman" panose="02020603050405020304" pitchFamily="18" charset="0"/>
                <a:ea typeface="宋体" panose="02010600030101010101" pitchFamily="2" charset="-122"/>
              </a:rPr>
              <a:t>         V(mutex); </a:t>
            </a:r>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  cut_hair();   </a:t>
            </a:r>
            <a:endParaRPr lang="zh-CN" altLang="en-US" sz="2000">
              <a:solidFill>
                <a:srgbClr val="0033CC"/>
              </a:solidFill>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FF0000"/>
                </a:solidFill>
                <a:latin typeface="Times New Roman" panose="02020603050405020304" pitchFamily="18" charset="0"/>
                <a:ea typeface="宋体" panose="02010600030101010101" pitchFamily="2" charset="-122"/>
              </a:rPr>
              <a:t>V(barbers);</a:t>
            </a:r>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en-US" altLang="zh-CN" sz="2000">
                <a:solidFill>
                  <a:schemeClr val="tx2"/>
                </a:solidFill>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r>
              <a:rPr lang="en-US" altLang="zh-CN" sz="2000">
                <a:latin typeface="Times New Roman" panose="02020603050405020304" pitchFamily="18" charset="0"/>
                <a:ea typeface="宋体" panose="02010600030101010101" pitchFamily="2" charset="-122"/>
              </a:rPr>
              <a:t>end</a:t>
            </a:r>
            <a:endParaRPr lang="en-US" altLang="zh-CN" sz="2000">
              <a:latin typeface="Times New Roman" panose="02020603050405020304" pitchFamily="18" charset="0"/>
              <a:ea typeface="宋体" panose="02010600030101010101" pitchFamily="2" charset="-122"/>
            </a:endParaRPr>
          </a:p>
        </p:txBody>
      </p:sp>
      <p:sp>
        <p:nvSpPr>
          <p:cNvPr id="146439" name="文本框 3"/>
          <p:cNvSpPr txBox="1"/>
          <p:nvPr/>
        </p:nvSpPr>
        <p:spPr>
          <a:xfrm>
            <a:off x="4252913" y="5454650"/>
            <a:ext cx="4603750" cy="708025"/>
          </a:xfrm>
          <a:prstGeom prst="rect">
            <a:avLst/>
          </a:prstGeom>
          <a:noFill/>
          <a:ln w="9525" cap="flat" cmpd="sng">
            <a:solidFill>
              <a:schemeClr val="accent1"/>
            </a:solidFill>
            <a:prstDash val="solid"/>
            <a:round/>
            <a:headEnd type="none" w="med" len="med"/>
            <a:tailEnd type="none" w="med" len="med"/>
          </a:ln>
        </p:spPr>
        <p:txBody>
          <a:bodyPr wrap="square" anchor="t">
            <a:spAutoFit/>
          </a:bodyPr>
          <a:p>
            <a:r>
              <a:rPr lang="zh-CN" altLang="en-US" sz="2000">
                <a:latin typeface="Times New Roman" panose="02020603050405020304" pitchFamily="18" charset="0"/>
                <a:ea typeface="宋体" panose="02010600030101010101" pitchFamily="2" charset="-122"/>
                <a:sym typeface="宋体" panose="02010600030101010101" pitchFamily="2" charset="-122"/>
              </a:rPr>
              <a:t>COEND</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sym typeface="宋体" panose="02010600030101010101" pitchFamily="2" charset="-122"/>
              </a:rPr>
              <a:t>END</a:t>
            </a:r>
            <a:endParaRPr lang="zh-CN" altLang="en-US" sz="20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46434" name="Text Box 2"/>
          <p:cNvSpPr txBox="1"/>
          <p:nvPr/>
        </p:nvSpPr>
        <p:spPr>
          <a:xfrm>
            <a:off x="327025" y="314325"/>
            <a:ext cx="8529638" cy="523875"/>
          </a:xfrm>
          <a:prstGeom prst="rect">
            <a:avLst/>
          </a:prstGeom>
          <a:noFill/>
          <a:ln w="28575">
            <a:noFill/>
          </a:ln>
        </p:spPr>
        <p:txBody>
          <a:bodyPr lIns="54000" tIns="46800" rIns="54000" bIns="46800" anchor="t">
            <a:spAutoFit/>
          </a:bodyPr>
          <a:p>
            <a:pPr>
              <a:spcBef>
                <a:spcPct val="50000"/>
              </a:spcBef>
            </a:pPr>
            <a:r>
              <a:rPr lang="zh-CN" altLang="en-US" dirty="0">
                <a:latin typeface="Times New Roman" panose="02020603050405020304" pitchFamily="18" charset="0"/>
                <a:ea typeface="宋体" panose="02010600030101010101" pitchFamily="2" charset="-122"/>
              </a:rPr>
              <a:t>理发师和顾客的行为流程</a:t>
            </a:r>
            <a:endParaRPr lang="zh-CN" altLang="en-US" dirty="0">
              <a:latin typeface="Times New Roman" panose="02020603050405020304" pitchFamily="18" charset="0"/>
              <a:ea typeface="宋体" panose="02010600030101010101" pitchFamily="2" charset="-122"/>
            </a:endParaRPr>
          </a:p>
        </p:txBody>
      </p:sp>
      <p:sp>
        <p:nvSpPr>
          <p:cNvPr id="146435" name="文本框 3"/>
          <p:cNvSpPr txBox="1"/>
          <p:nvPr/>
        </p:nvSpPr>
        <p:spPr>
          <a:xfrm>
            <a:off x="327025" y="833438"/>
            <a:ext cx="3783013" cy="706437"/>
          </a:xfrm>
          <a:prstGeom prst="rect">
            <a:avLst/>
          </a:prstGeom>
          <a:noFill/>
          <a:ln w="9525" cap="flat" cmpd="sng">
            <a:solidFill>
              <a:srgbClr val="FF0000"/>
            </a:solidFill>
            <a:prstDash val="solid"/>
            <a:round/>
            <a:headEnd type="none" w="med" len="med"/>
            <a:tailEnd type="none" w="med" len="med"/>
          </a:ln>
        </p:spPr>
        <p:txBody>
          <a:bodyPr wrap="square" anchor="t">
            <a:spAutoFit/>
          </a:bodyPr>
          <a:p>
            <a:r>
              <a:rPr lang="zh-CN" altLang="en-US" sz="2000">
                <a:latin typeface="Times New Roman" panose="02020603050405020304" pitchFamily="18" charset="0"/>
                <a:ea typeface="宋体" panose="02010600030101010101" pitchFamily="2" charset="-122"/>
              </a:rPr>
              <a:t>BEGIN</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COBEGIN </a:t>
            </a:r>
            <a:endParaRPr lang="zh-CN" altLang="en-US" sz="2000">
              <a:latin typeface="Times New Roman" panose="02020603050405020304" pitchFamily="18" charset="0"/>
              <a:ea typeface="宋体" panose="02010600030101010101" pitchFamily="2" charset="-122"/>
            </a:endParaRPr>
          </a:p>
        </p:txBody>
      </p:sp>
      <p:sp>
        <p:nvSpPr>
          <p:cNvPr id="146436"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2" name="文本框 1"/>
          <p:cNvSpPr txBox="1"/>
          <p:nvPr/>
        </p:nvSpPr>
        <p:spPr>
          <a:xfrm>
            <a:off x="4252913" y="833438"/>
            <a:ext cx="4603750" cy="5323205"/>
          </a:xfrm>
          <a:prstGeom prst="rect">
            <a:avLst/>
          </a:prstGeom>
          <a:noFill/>
          <a:ln w="9525" cap="flat" cmpd="sng">
            <a:solidFill>
              <a:schemeClr val="accent1"/>
            </a:solidFill>
            <a:prstDash val="solid"/>
            <a:round/>
            <a:headEnd type="none" w="med" len="med"/>
            <a:tailEnd type="none" w="med" len="med"/>
          </a:ln>
        </p:spPr>
        <p:txBody>
          <a:bodyPr wrap="square" anchor="t">
            <a:spAutoFit/>
          </a:bodyPr>
          <a:p>
            <a:r>
              <a:rPr lang="zh-CN" altLang="en-US" sz="2000">
                <a:latin typeface="Times New Roman" panose="02020603050405020304" pitchFamily="18" charset="0"/>
                <a:ea typeface="宋体" panose="02010600030101010101" pitchFamily="2" charset="-122"/>
              </a:rPr>
              <a:t>process customers:</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begin</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B050"/>
                </a:solidFill>
                <a:latin typeface="Times New Roman" panose="02020603050405020304" pitchFamily="18" charset="0"/>
                <a:ea typeface="宋体" panose="02010600030101010101" pitchFamily="2" charset="-122"/>
              </a:rPr>
              <a:t>P(mutex); </a:t>
            </a:r>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if (count&lt;n) {</a:t>
            </a:r>
            <a:endParaRPr lang="zh-CN" altLang="en-US" sz="2000">
              <a:solidFill>
                <a:srgbClr val="0033CC"/>
              </a:solidFill>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 count := count+1;</a:t>
            </a:r>
            <a:endParaRPr lang="zh-CN" altLang="en-US" sz="2000">
              <a:solidFill>
                <a:srgbClr val="0033CC"/>
              </a:solidFill>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FF0000"/>
                </a:solidFill>
                <a:latin typeface="Times New Roman" panose="02020603050405020304" pitchFamily="18" charset="0"/>
                <a:ea typeface="宋体" panose="02010600030101010101" pitchFamily="2" charset="-122"/>
              </a:rPr>
              <a:t> </a:t>
            </a:r>
            <a:r>
              <a:rPr lang="zh-CN" altLang="en-US" sz="2000">
                <a:solidFill>
                  <a:schemeClr val="accent1">
                    <a:lumMod val="50000"/>
                  </a:schemeClr>
                </a:solidFill>
                <a:sym typeface="+mn-ea"/>
              </a:rPr>
              <a:t>V(mutex); </a:t>
            </a:r>
            <a:endParaRPr lang="zh-CN" altLang="en-US" sz="2000">
              <a:solidFill>
                <a:srgbClr val="00B050"/>
              </a:solidFill>
              <a:sym typeface="+mn-ea"/>
            </a:endParaRPr>
          </a:p>
          <a:p>
            <a:r>
              <a:rPr lang="zh-CN" altLang="en-US" sz="2000">
                <a:solidFill>
                  <a:srgbClr val="00B050"/>
                </a:solidFill>
                <a:sym typeface="+mn-ea"/>
              </a:rPr>
              <a:t>     </a:t>
            </a:r>
            <a:r>
              <a:rPr lang="zh-CN" altLang="en-US" sz="2000">
                <a:solidFill>
                  <a:srgbClr val="FF0000"/>
                </a:solidFill>
                <a:latin typeface="Times New Roman" panose="02020603050405020304" pitchFamily="18" charset="0"/>
                <a:ea typeface="宋体" panose="02010600030101010101" pitchFamily="2" charset="-122"/>
              </a:rPr>
              <a:t>V(customers)</a:t>
            </a:r>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B050"/>
                </a:solidFill>
                <a:latin typeface="Times New Roman" panose="02020603050405020304" pitchFamily="18" charset="0"/>
                <a:ea typeface="宋体" panose="02010600030101010101" pitchFamily="2" charset="-122"/>
              </a:rPr>
              <a:t> </a:t>
            </a:r>
            <a:r>
              <a:rPr lang="zh-CN" altLang="en-US" sz="2000">
                <a:solidFill>
                  <a:srgbClr val="FF0000"/>
                </a:solidFill>
                <a:latin typeface="Times New Roman" panose="02020603050405020304" pitchFamily="18" charset="0"/>
                <a:ea typeface="宋体" panose="02010600030101010101" pitchFamily="2" charset="-122"/>
              </a:rPr>
              <a:t>P(barbers);</a:t>
            </a:r>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solidFill>
                  <a:srgbClr val="00B050"/>
                </a:solidFill>
                <a:sym typeface="+mn-ea"/>
              </a:rPr>
              <a:t>     </a:t>
            </a:r>
            <a:r>
              <a:rPr lang="zh-CN" altLang="en-US" sz="2000">
                <a:solidFill>
                  <a:schemeClr val="accent1">
                    <a:lumMod val="50000"/>
                  </a:schemeClr>
                </a:solidFill>
                <a:sym typeface="+mn-ea"/>
              </a:rPr>
              <a:t>P(mutex);  </a:t>
            </a:r>
            <a:endParaRPr lang="zh-CN" altLang="en-US" sz="2000">
              <a:solidFill>
                <a:schemeClr val="accent1">
                  <a:lumMod val="50000"/>
                </a:schemeClr>
              </a:solidFill>
              <a:latin typeface="Times New Roman" panose="02020603050405020304" pitchFamily="18" charset="0"/>
              <a:ea typeface="宋体" panose="02010600030101010101" pitchFamily="2" charset="-122"/>
            </a:endParaRPr>
          </a:p>
          <a:p>
            <a:r>
              <a:rPr lang="zh-CN" altLang="en-US" sz="2000">
                <a:solidFill>
                  <a:schemeClr val="accent1">
                    <a:lumMod val="50000"/>
                  </a:schemeClr>
                </a:solidFill>
                <a:sym typeface="+mn-ea"/>
              </a:rPr>
              <a:t>      count := count - 1;</a:t>
            </a:r>
            <a:endParaRPr lang="zh-CN" altLang="en-US" sz="2000">
              <a:solidFill>
                <a:schemeClr val="accent1">
                  <a:lumMod val="50000"/>
                </a:schemeClr>
              </a:solidFill>
              <a:latin typeface="Times New Roman" panose="02020603050405020304" pitchFamily="18" charset="0"/>
              <a:ea typeface="宋体" panose="02010600030101010101" pitchFamily="2" charset="-122"/>
            </a:endParaRPr>
          </a:p>
          <a:p>
            <a:r>
              <a:rPr lang="zh-CN" altLang="en-US" sz="2000">
                <a:solidFill>
                  <a:schemeClr val="accent1">
                    <a:lumMod val="50000"/>
                  </a:schemeClr>
                </a:solidFill>
                <a:sym typeface="+mn-ea"/>
              </a:rPr>
              <a:t>     V(mutex);  </a:t>
            </a:r>
            <a:endParaRPr lang="zh-CN" altLang="en-US" sz="2000">
              <a:solidFill>
                <a:schemeClr val="accent1">
                  <a:lumMod val="50000"/>
                </a:schemeClr>
              </a:solidFill>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 get_cuthair();</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else {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B050"/>
                </a:solidFill>
                <a:latin typeface="Times New Roman" panose="02020603050405020304" pitchFamily="18" charset="0"/>
                <a:ea typeface="宋体" panose="02010600030101010101" pitchFamily="2" charset="-122"/>
              </a:rPr>
              <a:t>V(mutex);</a:t>
            </a:r>
            <a:endParaRPr lang="zh-CN" altLang="en-US" sz="2000">
              <a:solidFill>
                <a:srgbClr val="00B050"/>
              </a:solidFill>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exit();</a:t>
            </a:r>
            <a:r>
              <a:rPr lang="en-US" altLang="zh-CN" sz="2000">
                <a:solidFill>
                  <a:srgbClr val="0033CC"/>
                </a:solidFill>
                <a:latin typeface="Times New Roman" panose="02020603050405020304" pitchFamily="18" charset="0"/>
                <a:ea typeface="宋体" panose="02010600030101010101" pitchFamily="2" charset="-122"/>
              </a:rPr>
              <a:t>}</a:t>
            </a:r>
            <a:r>
              <a:rPr lang="zh-CN" altLang="en-US" sz="2000">
                <a:solidFill>
                  <a:srgbClr val="0033CC"/>
                </a:solidFill>
                <a:latin typeface="Times New Roman" panose="02020603050405020304" pitchFamily="18" charset="0"/>
                <a:ea typeface="宋体" panose="02010600030101010101" pitchFamily="2" charset="-122"/>
              </a:rPr>
              <a:t> </a:t>
            </a:r>
            <a:endParaRPr lang="zh-CN" altLang="en-US" sz="2000">
              <a:solidFill>
                <a:srgbClr val="0033CC"/>
              </a:solidFill>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end</a:t>
            </a:r>
            <a:endParaRPr lang="en-US" altLang="zh-CN" sz="2000">
              <a:latin typeface="Times New Roman" panose="02020603050405020304" pitchFamily="18" charset="0"/>
              <a:ea typeface="宋体" panose="02010600030101010101" pitchFamily="2" charset="-122"/>
            </a:endParaRPr>
          </a:p>
        </p:txBody>
      </p:sp>
      <p:sp>
        <p:nvSpPr>
          <p:cNvPr id="3" name="文本框 3"/>
          <p:cNvSpPr txBox="1"/>
          <p:nvPr/>
        </p:nvSpPr>
        <p:spPr>
          <a:xfrm>
            <a:off x="327025" y="1809750"/>
            <a:ext cx="3783013" cy="2553335"/>
          </a:xfrm>
          <a:prstGeom prst="rect">
            <a:avLst/>
          </a:prstGeom>
          <a:noFill/>
          <a:ln w="9525" cap="flat" cmpd="sng">
            <a:solidFill>
              <a:srgbClr val="FF0000"/>
            </a:solidFill>
            <a:prstDash val="solid"/>
            <a:round/>
            <a:headEnd type="none" w="med" len="med"/>
            <a:tailEnd type="none" w="med" len="med"/>
          </a:ln>
        </p:spPr>
        <p:txBody>
          <a:bodyPr wrap="square" anchor="t">
            <a:spAutoFit/>
          </a:bodyPr>
          <a:p>
            <a:r>
              <a:rPr lang="zh-CN" altLang="en-US" sz="2000">
                <a:latin typeface="Times New Roman" panose="02020603050405020304" pitchFamily="18" charset="0"/>
                <a:ea typeface="宋体" panose="02010600030101010101" pitchFamily="2" charset="-122"/>
              </a:rPr>
              <a:t>process barbers:</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begin</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while (true)  {</a:t>
            </a:r>
            <a:endParaRPr lang="zh-CN" altLang="en-US" sz="2000">
              <a:solidFill>
                <a:srgbClr val="0033CC"/>
              </a:solidFill>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FF0000"/>
                </a:solidFill>
                <a:latin typeface="Times New Roman" panose="02020603050405020304" pitchFamily="18" charset="0"/>
                <a:ea typeface="宋体" panose="02010600030101010101" pitchFamily="2" charset="-122"/>
              </a:rPr>
              <a:t>P(customers)</a:t>
            </a:r>
            <a:r>
              <a:rPr lang="zh-CN" altLang="en-US" sz="2000">
                <a:latin typeface="Times New Roman" panose="02020603050405020304" pitchFamily="18" charset="0"/>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00B050"/>
                </a:solidFill>
                <a:latin typeface="Times New Roman" panose="02020603050405020304" pitchFamily="18" charset="0"/>
                <a:ea typeface="宋体" panose="02010600030101010101" pitchFamily="2" charset="-122"/>
              </a:rPr>
              <a:t> </a:t>
            </a:r>
            <a:r>
              <a:rPr lang="zh-CN" altLang="en-US" sz="2000">
                <a:solidFill>
                  <a:srgbClr val="0033CC"/>
                </a:solidFill>
                <a:latin typeface="Times New Roman" panose="02020603050405020304" pitchFamily="18" charset="0"/>
                <a:ea typeface="宋体" panose="02010600030101010101" pitchFamily="2" charset="-122"/>
              </a:rPr>
              <a:t>cut_hair();   </a:t>
            </a:r>
            <a:endParaRPr lang="zh-CN" altLang="en-US" sz="2000">
              <a:solidFill>
                <a:srgbClr val="0033CC"/>
              </a:solidFill>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zh-CN" altLang="en-US" sz="2000">
                <a:solidFill>
                  <a:srgbClr val="FF0000"/>
                </a:solidFill>
                <a:latin typeface="Times New Roman" panose="02020603050405020304" pitchFamily="18" charset="0"/>
                <a:ea typeface="宋体" panose="02010600030101010101" pitchFamily="2" charset="-122"/>
              </a:rPr>
              <a:t>V(barbers);</a:t>
            </a:r>
            <a:r>
              <a:rPr lang="zh-CN" altLang="en-US" sz="200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rPr>
              <a:t>     </a:t>
            </a:r>
            <a:r>
              <a:rPr lang="en-US" altLang="zh-CN" sz="2000">
                <a:solidFill>
                  <a:schemeClr val="tx2"/>
                </a:solidFill>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r>
              <a:rPr lang="en-US" altLang="zh-CN" sz="2000">
                <a:latin typeface="Times New Roman" panose="02020603050405020304" pitchFamily="18" charset="0"/>
                <a:ea typeface="宋体" panose="02010600030101010101" pitchFamily="2" charset="-122"/>
              </a:rPr>
              <a:t>end</a:t>
            </a:r>
            <a:endParaRPr lang="en-US" altLang="zh-CN" sz="2000">
              <a:latin typeface="Times New Roman" panose="02020603050405020304" pitchFamily="18" charset="0"/>
              <a:ea typeface="宋体" panose="02010600030101010101" pitchFamily="2" charset="-122"/>
            </a:endParaRPr>
          </a:p>
        </p:txBody>
      </p:sp>
      <p:sp>
        <p:nvSpPr>
          <p:cNvPr id="146439" name="文本框 3"/>
          <p:cNvSpPr txBox="1"/>
          <p:nvPr/>
        </p:nvSpPr>
        <p:spPr>
          <a:xfrm>
            <a:off x="236220" y="4672965"/>
            <a:ext cx="3874135" cy="706755"/>
          </a:xfrm>
          <a:prstGeom prst="rect">
            <a:avLst/>
          </a:prstGeom>
          <a:noFill/>
          <a:ln w="9525" cap="flat" cmpd="sng">
            <a:solidFill>
              <a:schemeClr val="accent1"/>
            </a:solidFill>
            <a:prstDash val="solid"/>
            <a:round/>
            <a:headEnd type="none" w="med" len="med"/>
            <a:tailEnd type="none" w="med" len="med"/>
          </a:ln>
        </p:spPr>
        <p:txBody>
          <a:bodyPr wrap="square" anchor="t">
            <a:spAutoFit/>
          </a:bodyPr>
          <a:p>
            <a:r>
              <a:rPr lang="zh-CN" altLang="en-US" sz="2000">
                <a:latin typeface="Times New Roman" panose="02020603050405020304" pitchFamily="18" charset="0"/>
                <a:ea typeface="宋体" panose="02010600030101010101" pitchFamily="2" charset="-122"/>
                <a:sym typeface="宋体" panose="02010600030101010101" pitchFamily="2" charset="-122"/>
              </a:rPr>
              <a:t>COEND</a:t>
            </a:r>
            <a:endParaRPr lang="zh-CN" altLang="en-US" sz="2000">
              <a:latin typeface="Times New Roman" panose="02020603050405020304" pitchFamily="18" charset="0"/>
              <a:ea typeface="宋体" panose="02010600030101010101" pitchFamily="2" charset="-122"/>
            </a:endParaRPr>
          </a:p>
          <a:p>
            <a:r>
              <a:rPr lang="zh-CN" altLang="en-US" sz="2000">
                <a:latin typeface="Times New Roman" panose="02020603050405020304" pitchFamily="18" charset="0"/>
                <a:ea typeface="宋体" panose="02010600030101010101" pitchFamily="2" charset="-122"/>
                <a:sym typeface="宋体" panose="02010600030101010101" pitchFamily="2" charset="-122"/>
              </a:rPr>
              <a:t>END</a:t>
            </a:r>
            <a:endParaRPr lang="zh-CN" altLang="en-US" sz="20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25" end="4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189" end="19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charRg st="43" end="6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charRg st="61" end="8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charRg st="143" end="16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charRg st="163" end="16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charRg st="168" end="17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charRg st="198" end="22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charRg st="216" end="22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charRg st="46" end="6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charRg st="123" end="14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charRg st="167" end="18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charRg st="84" end="10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charRg st="104" end="12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charRg st="179" end="19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charRg st="69" end="9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47458" name="Text Box 2"/>
          <p:cNvSpPr txBox="1"/>
          <p:nvPr/>
        </p:nvSpPr>
        <p:spPr>
          <a:xfrm>
            <a:off x="723900" y="490538"/>
            <a:ext cx="7532688" cy="579437"/>
          </a:xfrm>
          <a:prstGeom prst="rect">
            <a:avLst/>
          </a:prstGeom>
          <a:noFill/>
          <a:ln w="28575">
            <a:noFill/>
          </a:ln>
        </p:spPr>
        <p:txBody>
          <a:bodyPr lIns="54000" tIns="46800" rIns="54000" bIns="46800" anchor="t">
            <a:spAutoFit/>
          </a:bodyPr>
          <a:p>
            <a:pPr>
              <a:spcBef>
                <a:spcPct val="50000"/>
              </a:spcBef>
            </a:pPr>
            <a:r>
              <a:rPr lang="zh-CN" altLang="en-US" sz="3200" dirty="0">
                <a:solidFill>
                  <a:srgbClr val="0000FF"/>
                </a:solidFill>
                <a:latin typeface="Times New Roman" panose="02020603050405020304" pitchFamily="18" charset="0"/>
                <a:ea typeface="黑体" panose="02010609060101010101" pitchFamily="49" charset="-122"/>
              </a:rPr>
              <a:t>理发师问题的拓展：</a:t>
            </a:r>
            <a:endParaRPr lang="zh-CN" altLang="en-US" sz="3200" dirty="0">
              <a:solidFill>
                <a:srgbClr val="0000FF"/>
              </a:solidFill>
              <a:latin typeface="Times New Roman" panose="02020603050405020304" pitchFamily="18" charset="0"/>
              <a:ea typeface="黑体" panose="02010609060101010101" pitchFamily="49" charset="-122"/>
            </a:endParaRPr>
          </a:p>
        </p:txBody>
      </p:sp>
      <p:sp>
        <p:nvSpPr>
          <p:cNvPr id="147459" name="Text Box 3"/>
          <p:cNvSpPr txBox="1"/>
          <p:nvPr/>
        </p:nvSpPr>
        <p:spPr>
          <a:xfrm>
            <a:off x="846138" y="1255713"/>
            <a:ext cx="7724775" cy="1944370"/>
          </a:xfrm>
          <a:prstGeom prst="rect">
            <a:avLst/>
          </a:prstGeom>
          <a:noFill/>
          <a:ln w="28575">
            <a:noFill/>
          </a:ln>
        </p:spPr>
        <p:txBody>
          <a:bodyPr lIns="54000" tIns="46800" rIns="54000" bIns="46800" anchor="t">
            <a:spAutoFit/>
          </a:bodyPr>
          <a:p>
            <a:pPr marL="457200" indent="-457200">
              <a:spcBef>
                <a:spcPct val="15000"/>
              </a:spcBef>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有多个理发师的问题；</a:t>
            </a:r>
            <a:endParaRPr lang="zh-CN" altLang="en-US" dirty="0">
              <a:latin typeface="Times New Roman" panose="02020603050405020304" pitchFamily="18" charset="0"/>
              <a:ea typeface="宋体" panose="02010600030101010101" pitchFamily="2" charset="-122"/>
            </a:endParaRPr>
          </a:p>
          <a:p>
            <a:pPr marL="457200" indent="-457200">
              <a:spcBef>
                <a:spcPct val="15000"/>
              </a:spcBef>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考虑公平性问题</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顾客先来先服务；</a:t>
            </a:r>
            <a:endParaRPr lang="zh-CN" altLang="en-US" dirty="0">
              <a:latin typeface="Times New Roman" panose="02020603050405020304" pitchFamily="18" charset="0"/>
              <a:ea typeface="宋体" panose="02010600030101010101" pitchFamily="2" charset="-122"/>
            </a:endParaRPr>
          </a:p>
          <a:p>
            <a:pPr marL="457200" indent="-457200">
              <a:spcBef>
                <a:spcPct val="15000"/>
              </a:spcBef>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除了接待室</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有椅子</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还有接待区</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站着等候，人数有限制</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的问题等等。</a:t>
            </a:r>
            <a:endParaRPr lang="zh-CN" altLang="en-US" dirty="0">
              <a:latin typeface="Times New Roman" panose="02020603050405020304" pitchFamily="18" charset="0"/>
              <a:ea typeface="宋体" panose="02010600030101010101" pitchFamily="2" charset="-122"/>
            </a:endParaRPr>
          </a:p>
        </p:txBody>
      </p:sp>
      <p:sp>
        <p:nvSpPr>
          <p:cNvPr id="147460"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48482" name="Rectangle 2"/>
          <p:cNvSpPr>
            <a:spLocks noGrp="1"/>
          </p:cNvSpPr>
          <p:nvPr>
            <p:ph type="title"/>
          </p:nvPr>
        </p:nvSpPr>
        <p:spPr/>
        <p:txBody>
          <a:bodyPr vert="horz" wrap="square" lIns="91440" tIns="45720" rIns="91440" bIns="45720" anchor="b"/>
          <a:p>
            <a:pPr algn="ctr" eaLnBrk="1" hangingPunct="1"/>
            <a:r>
              <a:rPr lang="en-US" altLang="zh-CN" sz="3600" dirty="0"/>
              <a:t>2.5.5  </a:t>
            </a:r>
            <a:r>
              <a:rPr lang="zh-CN" altLang="en-US" sz="3600" dirty="0"/>
              <a:t>管程机制</a:t>
            </a:r>
            <a:endParaRPr lang="zh-CN" altLang="en-US" sz="3600" dirty="0"/>
          </a:p>
        </p:txBody>
      </p:sp>
      <p:sp>
        <p:nvSpPr>
          <p:cNvPr id="148483" name="Text Box 3"/>
          <p:cNvSpPr txBox="1"/>
          <p:nvPr/>
        </p:nvSpPr>
        <p:spPr>
          <a:xfrm>
            <a:off x="701040" y="1280795"/>
            <a:ext cx="7665085" cy="1384935"/>
          </a:xfrm>
          <a:prstGeom prst="rect">
            <a:avLst/>
          </a:prstGeom>
          <a:noFill/>
          <a:ln w="28575">
            <a:noFill/>
          </a:ln>
        </p:spPr>
        <p:txBody>
          <a:bodyPr wrap="square" lIns="54000" tIns="46800" rIns="54000" bIns="46800" anchor="t">
            <a:spAutoFit/>
          </a:bodyPr>
          <a:p>
            <a:pPr>
              <a:spcBef>
                <a:spcPct val="50000"/>
              </a:spcBef>
            </a:pPr>
            <a:r>
              <a:rPr lang="zh-CN" altLang="en-US" dirty="0">
                <a:latin typeface="Times New Roman" panose="02020603050405020304" pitchFamily="18" charset="0"/>
                <a:ea typeface="宋体" panose="02010600030101010101" pitchFamily="2" charset="-122"/>
              </a:rPr>
              <a:t>信号量机制方便、有效，但每个要访问临界资源的进程都必须自备同步操作</a:t>
            </a:r>
            <a:r>
              <a:rPr lang="en-US" altLang="zh-CN" dirty="0">
                <a:latin typeface="Times New Roman" panose="02020603050405020304" pitchFamily="18" charset="0"/>
                <a:ea typeface="宋体" panose="02010600030101010101" pitchFamily="2" charset="-122"/>
              </a:rPr>
              <a:t>wait(S)</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signal(S)</a:t>
            </a:r>
            <a:r>
              <a:rPr lang="zh-CN" altLang="en-US" dirty="0">
                <a:latin typeface="Times New Roman" panose="02020603050405020304" pitchFamily="18" charset="0"/>
                <a:ea typeface="宋体" panose="02010600030101010101" pitchFamily="2" charset="-122"/>
              </a:rPr>
              <a:t>，使大量的同步操作分散在各个进程中。</a:t>
            </a:r>
            <a:endParaRPr lang="zh-CN" altLang="en-US" dirty="0">
              <a:latin typeface="Times New Roman" panose="02020603050405020304" pitchFamily="18" charset="0"/>
              <a:ea typeface="宋体" panose="02010600030101010101" pitchFamily="2" charset="-122"/>
            </a:endParaRPr>
          </a:p>
        </p:txBody>
      </p:sp>
      <p:sp>
        <p:nvSpPr>
          <p:cNvPr id="148484" name="Text Box 4"/>
          <p:cNvSpPr txBox="1"/>
          <p:nvPr/>
        </p:nvSpPr>
        <p:spPr>
          <a:xfrm>
            <a:off x="927735" y="2651125"/>
            <a:ext cx="7247890" cy="996950"/>
          </a:xfrm>
          <a:prstGeom prst="rect">
            <a:avLst/>
          </a:prstGeom>
          <a:noFill/>
          <a:ln w="28575">
            <a:noFill/>
          </a:ln>
        </p:spPr>
        <p:txBody>
          <a:bodyPr wrap="square" lIns="54000" tIns="46800" rIns="54000" bIns="46800" anchor="t">
            <a:spAutoFit/>
          </a:bodyPr>
          <a:p>
            <a:pPr marL="457200" indent="-457200">
              <a:spcBef>
                <a:spcPct val="50000"/>
              </a:spcBef>
              <a:buClr>
                <a:srgbClr val="CC3300"/>
              </a:buClr>
              <a:buFont typeface="Wingdings" panose="05000000000000000000" pitchFamily="2" charset="2"/>
              <a:buChar char="n"/>
            </a:pPr>
            <a:r>
              <a:rPr lang="zh-CN" altLang="en-US" dirty="0">
                <a:latin typeface="Tahoma" panose="020B0604030504040204" pitchFamily="34" charset="0"/>
                <a:ea typeface="宋体" panose="02010600030101010101" pitchFamily="2" charset="-122"/>
              </a:rPr>
              <a:t>给系统管理带来麻烦；</a:t>
            </a:r>
            <a:endParaRPr lang="zh-CN" altLang="en-US" dirty="0">
              <a:latin typeface="Tahoma" panose="020B0604030504040204" pitchFamily="34" charset="0"/>
              <a:ea typeface="宋体" panose="02010600030101010101" pitchFamily="2" charset="-122"/>
            </a:endParaRPr>
          </a:p>
          <a:p>
            <a:pPr marL="457200" indent="-457200">
              <a:spcBef>
                <a:spcPct val="10000"/>
              </a:spcBef>
              <a:buClr>
                <a:srgbClr val="CC3300"/>
              </a:buClr>
              <a:buFont typeface="Wingdings" panose="05000000000000000000" pitchFamily="2" charset="2"/>
              <a:buChar char="n"/>
            </a:pPr>
            <a:r>
              <a:rPr lang="zh-CN" altLang="en-US" dirty="0">
                <a:latin typeface="Tahoma" panose="020B0604030504040204" pitchFamily="34" charset="0"/>
                <a:ea typeface="宋体" panose="02010600030101010101" pitchFamily="2" charset="-122"/>
              </a:rPr>
              <a:t>会因同步操作使用不当而导致系统死锁。</a:t>
            </a:r>
            <a:endParaRPr lang="zh-CN" altLang="en-US" dirty="0">
              <a:latin typeface="Tahoma" panose="020B0604030504040204" pitchFamily="34" charset="0"/>
              <a:ea typeface="宋体" panose="02010600030101010101" pitchFamily="2" charset="-122"/>
            </a:endParaRPr>
          </a:p>
        </p:txBody>
      </p:sp>
      <p:sp>
        <p:nvSpPr>
          <p:cNvPr id="148487"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graphicFrame>
        <p:nvGraphicFramePr>
          <p:cNvPr id="148488" name="内容占位符 95235"/>
          <p:cNvGraphicFramePr>
            <a:graphicFrameLocks noGrp="1"/>
          </p:cNvGraphicFramePr>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201" name="" r:id="rId1" imgW="6858000" imgH="48895" progId="MS_ClipArt_Gallery.2">
                  <p:embed/>
                </p:oleObj>
              </mc:Choice>
              <mc:Fallback>
                <p:oleObj name="" r:id="rId1" imgW="6858000" imgH="48895" progId="MS_ClipArt_Gallery.2">
                  <p:embed/>
                  <p:pic>
                    <p:nvPicPr>
                      <p:cNvPr id="0" name="图片 3200"/>
                      <p:cNvPicPr/>
                      <p:nvPr/>
                    </p:nvPicPr>
                    <p:blipFill>
                      <a:blip r:embed="rId2"/>
                      <a:stretch>
                        <a:fillRect/>
                      </a:stretch>
                    </p:blipFill>
                    <p:spPr>
                      <a:xfrm>
                        <a:off x="719138" y="981075"/>
                        <a:ext cx="7704137" cy="69850"/>
                      </a:xfrm>
                      <a:prstGeom prst="rect">
                        <a:avLst/>
                      </a:prstGeom>
                      <a:noFill/>
                      <a:ln w="38100">
                        <a:noFill/>
                        <a:miter/>
                      </a:ln>
                    </p:spPr>
                  </p:pic>
                </p:oleObj>
              </mc:Fallback>
            </mc:AlternateContent>
          </a:graphicData>
        </a:graphic>
      </p:graphicFrame>
      <p:sp>
        <p:nvSpPr>
          <p:cNvPr id="2" name="Text Box 5"/>
          <p:cNvSpPr txBox="1"/>
          <p:nvPr/>
        </p:nvSpPr>
        <p:spPr>
          <a:xfrm>
            <a:off x="701040" y="3967798"/>
            <a:ext cx="7588250" cy="954405"/>
          </a:xfrm>
          <a:prstGeom prst="rect">
            <a:avLst/>
          </a:prstGeom>
          <a:noFill/>
          <a:ln w="28575">
            <a:noFill/>
          </a:ln>
        </p:spPr>
        <p:txBody>
          <a:bodyPr lIns="54000" tIns="46800" rIns="54000" bIns="46800" anchor="t">
            <a:spAutoFit/>
          </a:bodyPr>
          <a:p>
            <a:pPr>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汉森</a:t>
            </a:r>
            <a:r>
              <a:rPr lang="en-US" altLang="zh-CN" dirty="0">
                <a:latin typeface="Times New Roman" panose="02020603050405020304" pitchFamily="18" charset="0"/>
                <a:ea typeface="宋体" panose="02010600030101010101" pitchFamily="2" charset="-122"/>
              </a:rPr>
              <a:t>(Brinch Hanson)</a:t>
            </a:r>
            <a:r>
              <a:rPr lang="zh-CN" altLang="en-US" dirty="0">
                <a:latin typeface="Times New Roman" panose="02020603050405020304" pitchFamily="18" charset="0"/>
                <a:ea typeface="宋体" panose="02010600030101010101" pitchFamily="2" charset="-122"/>
              </a:rPr>
              <a:t>和霍尔</a:t>
            </a:r>
            <a:r>
              <a:rPr lang="en-US" altLang="zh-CN" dirty="0">
                <a:latin typeface="Times New Roman" panose="02020603050405020304" pitchFamily="18" charset="0"/>
                <a:ea typeface="宋体" panose="02010600030101010101" pitchFamily="2" charset="-122"/>
              </a:rPr>
              <a:t>(Hoare)</a:t>
            </a:r>
            <a:r>
              <a:rPr lang="zh-CN" altLang="en-US" dirty="0">
                <a:latin typeface="Times New Roman" panose="02020603050405020304" pitchFamily="18" charset="0"/>
                <a:ea typeface="宋体" panose="02010600030101010101" pitchFamily="2" charset="-122"/>
              </a:rPr>
              <a:t>提出了一种新的进程同步机制</a:t>
            </a:r>
            <a:r>
              <a:rPr lang="en-US" altLang="zh-CN" dirty="0">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黑体" panose="02010609060101010101" pitchFamily="49" charset="-122"/>
              </a:rPr>
              <a:t>管程</a:t>
            </a:r>
            <a:r>
              <a:rPr lang="en-US" altLang="zh-CN" dirty="0">
                <a:latin typeface="Times New Roman" panose="02020603050405020304" pitchFamily="18" charset="0"/>
                <a:ea typeface="宋体" panose="02010600030101010101" pitchFamily="2" charset="-122"/>
              </a:rPr>
              <a:t>(Monitors)</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P spid="148483" grpId="1"/>
      <p:bldP spid="148484" grpId="0"/>
      <p:bldP spid="148484" grpId="1"/>
      <p:bldP spid="2" grpId="0"/>
      <p:bldP spid="2" grpId="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48482" name="Rectangle 2"/>
          <p:cNvSpPr>
            <a:spLocks noGrp="1"/>
          </p:cNvSpPr>
          <p:nvPr>
            <p:ph type="title"/>
          </p:nvPr>
        </p:nvSpPr>
        <p:spPr/>
        <p:txBody>
          <a:bodyPr vert="horz" wrap="square" lIns="91440" tIns="45720" rIns="91440" bIns="45720" anchor="b"/>
          <a:p>
            <a:pPr algn="ctr" eaLnBrk="1" hangingPunct="1"/>
            <a:r>
              <a:rPr lang="en-US" altLang="zh-CN" sz="3600" dirty="0"/>
              <a:t>2.5.5  </a:t>
            </a:r>
            <a:r>
              <a:rPr lang="zh-CN" altLang="en-US" sz="3600" dirty="0"/>
              <a:t>管程机制</a:t>
            </a:r>
            <a:endParaRPr lang="zh-CN" altLang="en-US" sz="3600" dirty="0"/>
          </a:p>
        </p:txBody>
      </p:sp>
      <p:sp>
        <p:nvSpPr>
          <p:cNvPr id="148486" name="Text Box 6"/>
          <p:cNvSpPr txBox="1"/>
          <p:nvPr/>
        </p:nvSpPr>
        <p:spPr>
          <a:xfrm>
            <a:off x="719138" y="1871028"/>
            <a:ext cx="7519987" cy="4155440"/>
          </a:xfrm>
          <a:prstGeom prst="rect">
            <a:avLst/>
          </a:prstGeom>
          <a:noFill/>
          <a:ln w="28575">
            <a:noFill/>
          </a:ln>
        </p:spPr>
        <p:txBody>
          <a:bodyPr lIns="54000" tIns="46800" rIns="54000" bIns="46800" anchor="t">
            <a:spAutoFit/>
          </a:bodyPr>
          <a:p>
            <a:pPr marL="457200" indent="-457200">
              <a:spcBef>
                <a:spcPct val="50000"/>
              </a:spcBef>
              <a:buClr>
                <a:srgbClr val="FFC000"/>
              </a:buClr>
              <a:buSzPct val="85000"/>
              <a:buFont typeface="Wingdings" panose="05000000000000000000" charset="0"/>
              <a:buChar char="n"/>
            </a:pPr>
            <a:r>
              <a:rPr lang="zh-CN" altLang="en-US" sz="2400" dirty="0">
                <a:latin typeface="Times New Roman" panose="02020603050405020304" pitchFamily="18" charset="0"/>
                <a:ea typeface="宋体" panose="02010600030101010101" pitchFamily="2" charset="-122"/>
              </a:rPr>
              <a:t>管程的基本思路是：</a:t>
            </a:r>
            <a:r>
              <a:rPr lang="zh-CN" altLang="en-US" sz="2400" dirty="0">
                <a:solidFill>
                  <a:srgbClr val="0033CC"/>
                </a:solidFill>
                <a:latin typeface="Times New Roman" panose="02020603050405020304" pitchFamily="18" charset="0"/>
                <a:ea typeface="宋体" panose="02010600030101010101" pitchFamily="2" charset="-122"/>
              </a:rPr>
              <a:t>把分散在各进程中的临界区集中起来进行管理，并把系统中的共享资源用数据结构抽象地表示出来</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marL="457200" indent="-457200">
              <a:spcBef>
                <a:spcPct val="50000"/>
              </a:spcBef>
              <a:buClr>
                <a:srgbClr val="FFC000"/>
              </a:buClr>
              <a:buSzPct val="85000"/>
              <a:buFont typeface="Wingdings" panose="05000000000000000000" charset="0"/>
              <a:buChar char="n"/>
            </a:pPr>
            <a:r>
              <a:rPr lang="zh-CN" altLang="en-US" sz="2400" dirty="0">
                <a:solidFill>
                  <a:srgbClr val="0033CC"/>
                </a:solidFill>
                <a:sym typeface="+mn-ea"/>
              </a:rPr>
              <a:t>系统中的各种硬件资源和软件资源，均可用数据结构加以抽象的描述</a:t>
            </a:r>
            <a:r>
              <a:rPr lang="zh-CN" altLang="en-US" sz="2400" dirty="0">
                <a:sym typeface="+mn-ea"/>
              </a:rPr>
              <a:t>，即用少量信息和对该资源所执行的操作来表征该资源，而忽略了它们的内部结构和实现细节。</a:t>
            </a:r>
            <a:endParaRPr lang="zh-CN" altLang="en-US" sz="2400" dirty="0">
              <a:latin typeface="Times New Roman" panose="02020603050405020304" pitchFamily="18" charset="0"/>
              <a:ea typeface="宋体" panose="02010600030101010101" pitchFamily="2" charset="-122"/>
              <a:sym typeface="+mn-ea"/>
            </a:endParaRPr>
          </a:p>
          <a:p>
            <a:pPr marL="457200" indent="-457200">
              <a:spcBef>
                <a:spcPct val="50000"/>
              </a:spcBef>
              <a:buClr>
                <a:srgbClr val="FFC000"/>
              </a:buClr>
              <a:buSzPct val="85000"/>
              <a:buFont typeface="Wingdings" panose="05000000000000000000" charset="0"/>
              <a:buChar char="n"/>
            </a:pPr>
            <a:r>
              <a:rPr lang="zh-CN" altLang="en-US" sz="2400" dirty="0">
                <a:sym typeface="+mn-ea"/>
              </a:rPr>
              <a:t>当共享资源用数据结构表示时，</a:t>
            </a:r>
            <a:r>
              <a:rPr lang="zh-CN" altLang="en-US" sz="2400" dirty="0">
                <a:solidFill>
                  <a:srgbClr val="0033CC"/>
                </a:solidFill>
                <a:sym typeface="+mn-ea"/>
              </a:rPr>
              <a:t>资源管理程序可用对该数据结构进行操作的一组过程来表示</a:t>
            </a:r>
            <a:r>
              <a:rPr lang="zh-CN" altLang="en-US" sz="2400" dirty="0">
                <a:sym typeface="+mn-ea"/>
              </a:rPr>
              <a:t>，如资源的请求和释放过程</a:t>
            </a:r>
            <a:r>
              <a:rPr lang="en-US" altLang="zh-CN" sz="2400" dirty="0">
                <a:sym typeface="+mn-ea"/>
              </a:rPr>
              <a:t>request</a:t>
            </a:r>
            <a:r>
              <a:rPr lang="zh-CN" altLang="en-US" sz="2400" dirty="0">
                <a:sym typeface="+mn-ea"/>
              </a:rPr>
              <a:t>和</a:t>
            </a:r>
            <a:r>
              <a:rPr lang="en-US" altLang="zh-CN" sz="2400" dirty="0">
                <a:sym typeface="+mn-ea"/>
              </a:rPr>
              <a:t>release</a:t>
            </a:r>
            <a:r>
              <a:rPr lang="zh-CN" altLang="en-US" sz="2400" dirty="0">
                <a:sym typeface="+mn-ea"/>
              </a:rPr>
              <a:t>。</a:t>
            </a:r>
            <a:endParaRPr lang="zh-CN" altLang="en-US" dirty="0">
              <a:latin typeface="Times New Roman" panose="02020603050405020304" pitchFamily="18" charset="0"/>
              <a:ea typeface="宋体" panose="02010600030101010101" pitchFamily="2" charset="-122"/>
            </a:endParaRPr>
          </a:p>
        </p:txBody>
      </p:sp>
      <p:sp>
        <p:nvSpPr>
          <p:cNvPr id="148487"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graphicFrame>
        <p:nvGraphicFramePr>
          <p:cNvPr id="148488" name="内容占位符 95235"/>
          <p:cNvGraphicFramePr>
            <a:graphicFrameLocks noGrp="1"/>
          </p:cNvGraphicFramePr>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201" name="" r:id="rId1" imgW="6858000" imgH="48895" progId="MS_ClipArt_Gallery.2">
                  <p:embed/>
                </p:oleObj>
              </mc:Choice>
              <mc:Fallback>
                <p:oleObj name="" r:id="rId1" imgW="6858000" imgH="48895" progId="MS_ClipArt_Gallery.2">
                  <p:embed/>
                  <p:pic>
                    <p:nvPicPr>
                      <p:cNvPr id="0" name="图片 3200"/>
                      <p:cNvPicPr/>
                      <p:nvPr/>
                    </p:nvPicPr>
                    <p:blipFill>
                      <a:blip r:embed="rId2"/>
                      <a:stretch>
                        <a:fillRect/>
                      </a:stretch>
                    </p:blipFill>
                    <p:spPr>
                      <a:xfrm>
                        <a:off x="719138" y="981075"/>
                        <a:ext cx="7704137" cy="69850"/>
                      </a:xfrm>
                      <a:prstGeom prst="rect">
                        <a:avLst/>
                      </a:prstGeom>
                      <a:noFill/>
                      <a:ln w="38100">
                        <a:noFill/>
                        <a:miter/>
                      </a:ln>
                    </p:spPr>
                  </p:pic>
                </p:oleObj>
              </mc:Fallback>
            </mc:AlternateContent>
          </a:graphicData>
        </a:graphic>
      </p:graphicFrame>
      <p:sp>
        <p:nvSpPr>
          <p:cNvPr id="149507" name="Text Box 3"/>
          <p:cNvSpPr txBox="1"/>
          <p:nvPr/>
        </p:nvSpPr>
        <p:spPr>
          <a:xfrm>
            <a:off x="655638" y="1171258"/>
            <a:ext cx="6386512" cy="579437"/>
          </a:xfrm>
          <a:prstGeom prst="rect">
            <a:avLst/>
          </a:prstGeom>
          <a:noFill/>
          <a:ln w="28575">
            <a:noFill/>
          </a:ln>
        </p:spPr>
        <p:txBody>
          <a:bodyPr lIns="54000" tIns="46800" rIns="54000" bIns="46800" anchor="t">
            <a:spAutoFit/>
          </a:bodyPr>
          <a:p>
            <a:pPr>
              <a:spcBef>
                <a:spcPct val="50000"/>
              </a:spcBef>
            </a:pPr>
            <a:r>
              <a:rPr lang="en-US" altLang="zh-CN" sz="3200" dirty="0">
                <a:solidFill>
                  <a:srgbClr val="CC3300"/>
                </a:solidFill>
                <a:latin typeface="Times New Roman" panose="02020603050405020304" pitchFamily="18" charset="0"/>
                <a:ea typeface="楷体_GB2312" pitchFamily="49" charset="-122"/>
              </a:rPr>
              <a:t>1</a:t>
            </a:r>
            <a:r>
              <a:rPr lang="zh-CN" altLang="en-US" sz="3200" dirty="0">
                <a:solidFill>
                  <a:srgbClr val="CC3300"/>
                </a:solidFill>
                <a:latin typeface="Times New Roman" panose="02020603050405020304" pitchFamily="18" charset="0"/>
                <a:ea typeface="楷体_GB2312" pitchFamily="49" charset="-122"/>
              </a:rPr>
              <a:t>．管程的定义</a:t>
            </a:r>
            <a:endParaRPr lang="zh-CN" altLang="en-US" sz="3200" dirty="0">
              <a:solidFill>
                <a:srgbClr val="CC33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4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4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4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48482" name="Rectangle 2"/>
          <p:cNvSpPr>
            <a:spLocks noGrp="1"/>
          </p:cNvSpPr>
          <p:nvPr>
            <p:ph type="title"/>
          </p:nvPr>
        </p:nvSpPr>
        <p:spPr/>
        <p:txBody>
          <a:bodyPr vert="horz" wrap="square" lIns="91440" tIns="45720" rIns="91440" bIns="45720" anchor="b"/>
          <a:p>
            <a:pPr algn="ctr" eaLnBrk="1" hangingPunct="1"/>
            <a:r>
              <a:rPr lang="en-US" altLang="zh-CN" sz="3600" dirty="0"/>
              <a:t>2.5.5  </a:t>
            </a:r>
            <a:r>
              <a:rPr lang="zh-CN" altLang="en-US" sz="3600" dirty="0"/>
              <a:t>管程机制</a:t>
            </a:r>
            <a:endParaRPr lang="zh-CN" altLang="en-US" sz="3600" dirty="0"/>
          </a:p>
        </p:txBody>
      </p:sp>
      <p:sp>
        <p:nvSpPr>
          <p:cNvPr id="148486" name="Text Box 6"/>
          <p:cNvSpPr txBox="1"/>
          <p:nvPr/>
        </p:nvSpPr>
        <p:spPr>
          <a:xfrm>
            <a:off x="719138" y="1871028"/>
            <a:ext cx="7519987" cy="3754755"/>
          </a:xfrm>
          <a:prstGeom prst="rect">
            <a:avLst/>
          </a:prstGeom>
          <a:noFill/>
          <a:ln w="28575">
            <a:noFill/>
          </a:ln>
        </p:spPr>
        <p:txBody>
          <a:bodyPr lIns="54000" tIns="46800" rIns="54000" bIns="46800" anchor="t">
            <a:spAutoFit/>
          </a:bodyPr>
          <a:p>
            <a:pPr marL="457200" indent="-457200">
              <a:spcBef>
                <a:spcPct val="50000"/>
              </a:spcBef>
              <a:buClr>
                <a:srgbClr val="FFC000"/>
              </a:buClr>
              <a:buSzPct val="85000"/>
              <a:buFont typeface="Wingdings" panose="05000000000000000000" charset="0"/>
              <a:buChar char="n"/>
            </a:pPr>
            <a:r>
              <a:rPr lang="zh-CN" altLang="en-US" dirty="0">
                <a:latin typeface="Times New Roman" panose="02020603050405020304" pitchFamily="18" charset="0"/>
                <a:ea typeface="宋体" panose="02010600030101010101" pitchFamily="2" charset="-122"/>
              </a:rPr>
              <a:t>进程对共享资源的申请、释放和其他操作必须通过这组过程，间接地对共享数据结构实现操作。</a:t>
            </a:r>
            <a:endParaRPr lang="zh-CN" altLang="en-US" dirty="0">
              <a:latin typeface="Times New Roman" panose="02020603050405020304" pitchFamily="18" charset="0"/>
              <a:ea typeface="宋体" panose="02010600030101010101" pitchFamily="2" charset="-122"/>
            </a:endParaRPr>
          </a:p>
          <a:p>
            <a:pPr marL="457200" indent="-457200">
              <a:spcBef>
                <a:spcPct val="50000"/>
              </a:spcBef>
              <a:buClr>
                <a:srgbClr val="FFC000"/>
              </a:buClr>
              <a:buSzPct val="85000"/>
              <a:buFont typeface="Wingdings" panose="05000000000000000000" charset="0"/>
              <a:buChar char="n"/>
            </a:pPr>
            <a:r>
              <a:rPr lang="zh-CN" altLang="en-US" dirty="0">
                <a:latin typeface="Times New Roman" panose="02020603050405020304" pitchFamily="18" charset="0"/>
                <a:ea typeface="宋体" panose="02010600030101010101" pitchFamily="2" charset="-122"/>
              </a:rPr>
              <a:t>对于请求访问共享资源的诸多并发进程，可以根据资源的情况接受或阻塞，确保每次仅有一个进程进入管程，执行这组过程，使用共享资源，达到对共享资源所有访问的统一管理，有效实现进程互斥。</a:t>
            </a:r>
            <a:endParaRPr lang="zh-CN" altLang="en-US" dirty="0">
              <a:latin typeface="Times New Roman" panose="02020603050405020304" pitchFamily="18" charset="0"/>
              <a:ea typeface="宋体" panose="02010600030101010101" pitchFamily="2" charset="-122"/>
            </a:endParaRPr>
          </a:p>
        </p:txBody>
      </p:sp>
      <p:sp>
        <p:nvSpPr>
          <p:cNvPr id="148487"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graphicFrame>
        <p:nvGraphicFramePr>
          <p:cNvPr id="148488" name="内容占位符 95235"/>
          <p:cNvGraphicFramePr>
            <a:graphicFrameLocks noGrp="1"/>
          </p:cNvGraphicFramePr>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201" name="" r:id="rId1" imgW="6858000" imgH="48895" progId="MS_ClipArt_Gallery.2">
                  <p:embed/>
                </p:oleObj>
              </mc:Choice>
              <mc:Fallback>
                <p:oleObj name="" r:id="rId1" imgW="6858000" imgH="48895" progId="MS_ClipArt_Gallery.2">
                  <p:embed/>
                  <p:pic>
                    <p:nvPicPr>
                      <p:cNvPr id="0" name="图片 3200"/>
                      <p:cNvPicPr/>
                      <p:nvPr/>
                    </p:nvPicPr>
                    <p:blipFill>
                      <a:blip r:embed="rId2"/>
                      <a:stretch>
                        <a:fillRect/>
                      </a:stretch>
                    </p:blipFill>
                    <p:spPr>
                      <a:xfrm>
                        <a:off x="719138" y="981075"/>
                        <a:ext cx="7704137" cy="69850"/>
                      </a:xfrm>
                      <a:prstGeom prst="rect">
                        <a:avLst/>
                      </a:prstGeom>
                      <a:noFill/>
                      <a:ln w="38100">
                        <a:noFill/>
                        <a:miter/>
                      </a:ln>
                    </p:spPr>
                  </p:pic>
                </p:oleObj>
              </mc:Fallback>
            </mc:AlternateContent>
          </a:graphicData>
        </a:graphic>
      </p:graphicFrame>
      <p:sp>
        <p:nvSpPr>
          <p:cNvPr id="149507" name="Text Box 3"/>
          <p:cNvSpPr txBox="1"/>
          <p:nvPr/>
        </p:nvSpPr>
        <p:spPr>
          <a:xfrm>
            <a:off x="655638" y="1171258"/>
            <a:ext cx="6386512" cy="579437"/>
          </a:xfrm>
          <a:prstGeom prst="rect">
            <a:avLst/>
          </a:prstGeom>
          <a:noFill/>
          <a:ln w="28575">
            <a:noFill/>
          </a:ln>
        </p:spPr>
        <p:txBody>
          <a:bodyPr lIns="54000" tIns="46800" rIns="54000" bIns="46800" anchor="t">
            <a:spAutoFit/>
          </a:bodyPr>
          <a:p>
            <a:pPr>
              <a:spcBef>
                <a:spcPct val="50000"/>
              </a:spcBef>
            </a:pPr>
            <a:r>
              <a:rPr lang="en-US" altLang="zh-CN" sz="3200" dirty="0">
                <a:solidFill>
                  <a:srgbClr val="CC3300"/>
                </a:solidFill>
                <a:latin typeface="Times New Roman" panose="02020603050405020304" pitchFamily="18" charset="0"/>
                <a:ea typeface="楷体_GB2312" pitchFamily="49" charset="-122"/>
              </a:rPr>
              <a:t>1</a:t>
            </a:r>
            <a:r>
              <a:rPr lang="zh-CN" altLang="en-US" sz="3200" dirty="0">
                <a:solidFill>
                  <a:srgbClr val="CC3300"/>
                </a:solidFill>
                <a:latin typeface="Times New Roman" panose="02020603050405020304" pitchFamily="18" charset="0"/>
                <a:ea typeface="楷体_GB2312" pitchFamily="49" charset="-122"/>
              </a:rPr>
              <a:t>．管程的定义</a:t>
            </a:r>
            <a:endParaRPr lang="zh-CN" altLang="en-US" sz="3200" dirty="0">
              <a:solidFill>
                <a:srgbClr val="CC33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4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4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xfrm>
            <a:off x="768350" y="1147763"/>
            <a:ext cx="7313613" cy="547687"/>
          </a:xfrm>
        </p:spPr>
        <p:txBody>
          <a:bodyPr vert="horz" wrap="square" lIns="91440" tIns="45720" rIns="91440" bIns="45720" anchor="b"/>
          <a:p>
            <a:pPr eaLnBrk="1" hangingPunct="1"/>
            <a:r>
              <a:rPr lang="zh-CN" altLang="en-US" sz="2800" dirty="0">
                <a:solidFill>
                  <a:schemeClr val="tx1"/>
                </a:solidFill>
                <a:latin typeface="宋体" panose="02010600030101010101" pitchFamily="2" charset="-122"/>
                <a:ea typeface="宋体" panose="02010600030101010101" pitchFamily="2" charset="-122"/>
              </a:rPr>
              <a:t>例:表达式   (</a:t>
            </a:r>
            <a:r>
              <a:rPr lang="en-US" altLang="zh-CN" sz="2800" dirty="0">
                <a:solidFill>
                  <a:schemeClr val="tx1"/>
                </a:solidFill>
                <a:latin typeface="宋体" panose="02010600030101010101" pitchFamily="2" charset="-122"/>
                <a:ea typeface="宋体" panose="02010600030101010101" pitchFamily="2" charset="-122"/>
              </a:rPr>
              <a:t>a+b)*(c+d)-e/f</a:t>
            </a:r>
            <a:endParaRPr lang="en-US" altLang="zh-CN" sz="2800" dirty="0">
              <a:solidFill>
                <a:schemeClr val="tx1"/>
              </a:solidFill>
              <a:latin typeface="宋体" panose="02010600030101010101" pitchFamily="2" charset="-122"/>
              <a:ea typeface="宋体" panose="02010600030101010101" pitchFamily="2" charset="-122"/>
            </a:endParaRPr>
          </a:p>
        </p:txBody>
      </p:sp>
      <p:sp>
        <p:nvSpPr>
          <p:cNvPr id="36866" name="Rectangle 3"/>
          <p:cNvSpPr>
            <a:spLocks noGrp="1"/>
          </p:cNvSpPr>
          <p:nvPr>
            <p:ph type="subTitle" idx="4294967295"/>
          </p:nvPr>
        </p:nvSpPr>
        <p:spPr>
          <a:xfrm>
            <a:off x="811213" y="1695450"/>
            <a:ext cx="7521575" cy="53340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eaLnBrk="1" hangingPunct="1">
              <a:buClr>
                <a:schemeClr val="tx2"/>
              </a:buClr>
              <a:buSzPct val="70000"/>
              <a:buNone/>
            </a:pPr>
            <a:r>
              <a:rPr lang="zh-CN" altLang="en-US" sz="2500" b="0" dirty="0">
                <a:latin typeface="Comic Sans MS" panose="030F0702030302020204" pitchFamily="66" charset="0"/>
              </a:rPr>
              <a:t>设：</a:t>
            </a:r>
            <a:r>
              <a:rPr lang="en-US" altLang="zh-CN" sz="2500" b="0" dirty="0">
                <a:latin typeface="Comic Sans MS" panose="030F0702030302020204" pitchFamily="66" charset="0"/>
              </a:rPr>
              <a:t>P1=a+b，P2=c+d, P3=e/f, P4=P1*P2, P5=P4-P3</a:t>
            </a:r>
            <a:endParaRPr lang="zh-CN" altLang="en-US" sz="1800" b="0" dirty="0">
              <a:latin typeface="Comic Sans MS" panose="030F0702030302020204" pitchFamily="66" charset="0"/>
            </a:endParaRPr>
          </a:p>
        </p:txBody>
      </p:sp>
      <p:sp>
        <p:nvSpPr>
          <p:cNvPr id="141316" name="Oval 4"/>
          <p:cNvSpPr/>
          <p:nvPr/>
        </p:nvSpPr>
        <p:spPr>
          <a:xfrm>
            <a:off x="1295400" y="2990850"/>
            <a:ext cx="431800" cy="457200"/>
          </a:xfrm>
          <a:prstGeom prst="ellipse">
            <a:avLst/>
          </a:prstGeom>
          <a:solidFill>
            <a:schemeClr val="accent1"/>
          </a:solidFill>
          <a:ln w="12700">
            <a:noFill/>
          </a:ln>
        </p:spPr>
        <p:txBody>
          <a:bodyPr wrap="none" lIns="82927" tIns="41463" rIns="82927" bIns="41463" anchor="ctr"/>
          <a:p>
            <a:pPr algn="ctr" defTabSz="828675">
              <a:buSzTx/>
            </a:pPr>
            <a:r>
              <a:rPr lang="en-US" altLang="zh-CN" sz="2200" dirty="0">
                <a:latin typeface="Comic Sans MS" panose="030F0702030302020204" pitchFamily="66" charset="0"/>
                <a:ea typeface="楷体_GB2312" pitchFamily="49" charset="-122"/>
              </a:rPr>
              <a:t>P1</a:t>
            </a:r>
            <a:endParaRPr lang="en-US" altLang="zh-CN" sz="2200" dirty="0">
              <a:latin typeface="Comic Sans MS" panose="030F0702030302020204" pitchFamily="66" charset="0"/>
              <a:ea typeface="楷体_GB2312" pitchFamily="49" charset="-122"/>
            </a:endParaRPr>
          </a:p>
        </p:txBody>
      </p:sp>
      <p:sp>
        <p:nvSpPr>
          <p:cNvPr id="141317" name="Oval 5"/>
          <p:cNvSpPr/>
          <p:nvPr/>
        </p:nvSpPr>
        <p:spPr>
          <a:xfrm>
            <a:off x="1295400" y="3752850"/>
            <a:ext cx="431800" cy="457200"/>
          </a:xfrm>
          <a:prstGeom prst="ellipse">
            <a:avLst/>
          </a:prstGeom>
          <a:solidFill>
            <a:schemeClr val="accent1"/>
          </a:solidFill>
          <a:ln w="12700">
            <a:noFill/>
          </a:ln>
        </p:spPr>
        <p:txBody>
          <a:bodyPr wrap="none" lIns="82927" tIns="41463" rIns="82927" bIns="41463" anchor="ctr"/>
          <a:p>
            <a:pPr algn="ctr" defTabSz="828675">
              <a:buSzTx/>
            </a:pPr>
            <a:r>
              <a:rPr lang="en-US" altLang="zh-CN" sz="2200" dirty="0">
                <a:latin typeface="Comic Sans MS" panose="030F0702030302020204" pitchFamily="66" charset="0"/>
                <a:ea typeface="楷体_GB2312" pitchFamily="49" charset="-122"/>
              </a:rPr>
              <a:t>P2</a:t>
            </a:r>
            <a:endParaRPr lang="en-US" altLang="zh-CN" sz="2200" dirty="0">
              <a:latin typeface="Comic Sans MS" panose="030F0702030302020204" pitchFamily="66" charset="0"/>
              <a:ea typeface="楷体_GB2312" pitchFamily="49" charset="-122"/>
            </a:endParaRPr>
          </a:p>
        </p:txBody>
      </p:sp>
      <p:sp>
        <p:nvSpPr>
          <p:cNvPr id="141318" name="Oval 6"/>
          <p:cNvSpPr/>
          <p:nvPr/>
        </p:nvSpPr>
        <p:spPr>
          <a:xfrm>
            <a:off x="1319213" y="4591050"/>
            <a:ext cx="431800" cy="457200"/>
          </a:xfrm>
          <a:prstGeom prst="ellipse">
            <a:avLst/>
          </a:prstGeom>
          <a:solidFill>
            <a:schemeClr val="accent1"/>
          </a:solidFill>
          <a:ln w="12700">
            <a:noFill/>
          </a:ln>
        </p:spPr>
        <p:txBody>
          <a:bodyPr wrap="none" lIns="82927" tIns="41463" rIns="82927" bIns="41463" anchor="ctr"/>
          <a:p>
            <a:pPr algn="ctr" defTabSz="828675">
              <a:buSzTx/>
            </a:pPr>
            <a:r>
              <a:rPr lang="en-US" altLang="zh-CN" sz="2200" dirty="0">
                <a:latin typeface="Comic Sans MS" panose="030F0702030302020204" pitchFamily="66" charset="0"/>
                <a:ea typeface="楷体_GB2312" pitchFamily="49" charset="-122"/>
              </a:rPr>
              <a:t>P3</a:t>
            </a:r>
            <a:endParaRPr lang="en-US" altLang="zh-CN" sz="2200" dirty="0">
              <a:latin typeface="Comic Sans MS" panose="030F0702030302020204" pitchFamily="66" charset="0"/>
              <a:ea typeface="楷体_GB2312" pitchFamily="49" charset="-122"/>
            </a:endParaRPr>
          </a:p>
        </p:txBody>
      </p:sp>
      <p:sp>
        <p:nvSpPr>
          <p:cNvPr id="141319" name="Oval 7"/>
          <p:cNvSpPr/>
          <p:nvPr/>
        </p:nvSpPr>
        <p:spPr>
          <a:xfrm>
            <a:off x="2590800" y="3752850"/>
            <a:ext cx="431800" cy="457200"/>
          </a:xfrm>
          <a:prstGeom prst="ellipse">
            <a:avLst/>
          </a:prstGeom>
          <a:solidFill>
            <a:schemeClr val="accent1"/>
          </a:solidFill>
          <a:ln w="12700">
            <a:noFill/>
          </a:ln>
        </p:spPr>
        <p:txBody>
          <a:bodyPr wrap="none" lIns="82927" tIns="41463" rIns="82927" bIns="41463" anchor="ctr"/>
          <a:p>
            <a:pPr algn="ctr" defTabSz="828675">
              <a:buSzTx/>
            </a:pPr>
            <a:r>
              <a:rPr lang="en-US" altLang="zh-CN" sz="2200" dirty="0">
                <a:latin typeface="Comic Sans MS" panose="030F0702030302020204" pitchFamily="66" charset="0"/>
                <a:ea typeface="楷体_GB2312" pitchFamily="49" charset="-122"/>
              </a:rPr>
              <a:t>P4</a:t>
            </a:r>
            <a:endParaRPr lang="en-US" altLang="zh-CN" sz="2200" dirty="0">
              <a:latin typeface="Comic Sans MS" panose="030F0702030302020204" pitchFamily="66" charset="0"/>
              <a:ea typeface="楷体_GB2312" pitchFamily="49" charset="-122"/>
            </a:endParaRPr>
          </a:p>
        </p:txBody>
      </p:sp>
      <p:sp>
        <p:nvSpPr>
          <p:cNvPr id="141320" name="Oval 8"/>
          <p:cNvSpPr/>
          <p:nvPr/>
        </p:nvSpPr>
        <p:spPr>
          <a:xfrm>
            <a:off x="3721100" y="3722688"/>
            <a:ext cx="431800" cy="457200"/>
          </a:xfrm>
          <a:prstGeom prst="ellipse">
            <a:avLst/>
          </a:prstGeom>
          <a:solidFill>
            <a:schemeClr val="accent1"/>
          </a:solidFill>
          <a:ln w="12700">
            <a:noFill/>
          </a:ln>
        </p:spPr>
        <p:txBody>
          <a:bodyPr wrap="none" lIns="82927" tIns="41463" rIns="82927" bIns="41463" anchor="ctr"/>
          <a:p>
            <a:pPr algn="ctr" defTabSz="828675">
              <a:buSzTx/>
            </a:pPr>
            <a:r>
              <a:rPr lang="en-US" altLang="zh-CN" sz="2200" dirty="0">
                <a:latin typeface="Comic Sans MS" panose="030F0702030302020204" pitchFamily="66" charset="0"/>
                <a:ea typeface="楷体_GB2312" pitchFamily="49" charset="-122"/>
              </a:rPr>
              <a:t>P5</a:t>
            </a:r>
            <a:endParaRPr lang="en-US" altLang="zh-CN" sz="2200" dirty="0">
              <a:latin typeface="Comic Sans MS" panose="030F0702030302020204" pitchFamily="66" charset="0"/>
              <a:ea typeface="楷体_GB2312" pitchFamily="49" charset="-122"/>
            </a:endParaRPr>
          </a:p>
        </p:txBody>
      </p:sp>
      <p:sp>
        <p:nvSpPr>
          <p:cNvPr id="141321" name="Line 9"/>
          <p:cNvSpPr/>
          <p:nvPr/>
        </p:nvSpPr>
        <p:spPr>
          <a:xfrm>
            <a:off x="1676400" y="3371850"/>
            <a:ext cx="863600" cy="609600"/>
          </a:xfrm>
          <a:prstGeom prst="line">
            <a:avLst/>
          </a:prstGeom>
          <a:ln w="38100" cap="sq" cmpd="sng">
            <a:solidFill>
              <a:schemeClr val="tx1"/>
            </a:solidFill>
            <a:prstDash val="solid"/>
            <a:round/>
            <a:headEnd type="none" w="med" len="med"/>
            <a:tailEnd type="triangle" w="med" len="med"/>
          </a:ln>
        </p:spPr>
      </p:sp>
      <p:sp>
        <p:nvSpPr>
          <p:cNvPr id="141322" name="Line 10"/>
          <p:cNvSpPr/>
          <p:nvPr/>
        </p:nvSpPr>
        <p:spPr>
          <a:xfrm>
            <a:off x="1752600" y="3981450"/>
            <a:ext cx="719138" cy="1588"/>
          </a:xfrm>
          <a:prstGeom prst="line">
            <a:avLst/>
          </a:prstGeom>
          <a:ln w="38100" cap="sq" cmpd="sng">
            <a:solidFill>
              <a:schemeClr val="tx1"/>
            </a:solidFill>
            <a:prstDash val="solid"/>
            <a:round/>
            <a:headEnd type="none" w="med" len="med"/>
            <a:tailEnd type="triangle" w="med" len="med"/>
          </a:ln>
        </p:spPr>
      </p:sp>
      <p:sp>
        <p:nvSpPr>
          <p:cNvPr id="141324" name="Line 12"/>
          <p:cNvSpPr/>
          <p:nvPr/>
        </p:nvSpPr>
        <p:spPr>
          <a:xfrm>
            <a:off x="3048000" y="3981450"/>
            <a:ext cx="647700" cy="1588"/>
          </a:xfrm>
          <a:prstGeom prst="line">
            <a:avLst/>
          </a:prstGeom>
          <a:ln w="38100" cap="sq" cmpd="sng">
            <a:solidFill>
              <a:schemeClr val="tx1"/>
            </a:solidFill>
            <a:prstDash val="solid"/>
            <a:round/>
            <a:headEnd type="none" w="med" len="med"/>
            <a:tailEnd type="triangle" w="med" len="med"/>
          </a:ln>
        </p:spPr>
      </p:sp>
      <p:sp>
        <p:nvSpPr>
          <p:cNvPr id="141325" name="Line 13"/>
          <p:cNvSpPr/>
          <p:nvPr/>
        </p:nvSpPr>
        <p:spPr>
          <a:xfrm flipV="1">
            <a:off x="1752600" y="4057650"/>
            <a:ext cx="1800225" cy="762000"/>
          </a:xfrm>
          <a:prstGeom prst="line">
            <a:avLst/>
          </a:prstGeom>
          <a:ln w="38100" cap="sq" cmpd="sng">
            <a:solidFill>
              <a:schemeClr val="tx1"/>
            </a:solidFill>
            <a:prstDash val="solid"/>
            <a:round/>
            <a:headEnd type="none" w="med" len="med"/>
            <a:tailEnd type="triangle" w="med" len="med"/>
          </a:ln>
        </p:spPr>
      </p:sp>
      <p:sp>
        <p:nvSpPr>
          <p:cNvPr id="141326" name="Text Box 14"/>
          <p:cNvSpPr txBox="1"/>
          <p:nvPr/>
        </p:nvSpPr>
        <p:spPr>
          <a:xfrm>
            <a:off x="5189538" y="2208213"/>
            <a:ext cx="2806700" cy="4144962"/>
          </a:xfrm>
          <a:prstGeom prst="rect">
            <a:avLst/>
          </a:prstGeom>
          <a:noFill/>
          <a:ln w="12700">
            <a:noFill/>
          </a:ln>
        </p:spPr>
        <p:txBody>
          <a:bodyPr lIns="82927" tIns="41463" rIns="82927" bIns="41463" anchor="ctr">
            <a:spAutoFit/>
          </a:bodyPr>
          <a:p>
            <a:pPr defTabSz="828675">
              <a:buSzTx/>
            </a:pPr>
            <a:r>
              <a:rPr lang="en-US" altLang="zh-CN" sz="2200" dirty="0">
                <a:latin typeface="Comic Sans MS" panose="030F0702030302020204" pitchFamily="66" charset="0"/>
                <a:ea typeface="楷体_GB2312" pitchFamily="49" charset="-122"/>
              </a:rPr>
              <a:t>Begin</a:t>
            </a:r>
            <a:endParaRPr lang="en-US" altLang="zh-CN" sz="2200" dirty="0">
              <a:latin typeface="Comic Sans MS" panose="030F0702030302020204" pitchFamily="66" charset="0"/>
              <a:ea typeface="楷体_GB2312" pitchFamily="49" charset="-122"/>
            </a:endParaRPr>
          </a:p>
          <a:p>
            <a:pPr defTabSz="828675">
              <a:buSzTx/>
            </a:pPr>
            <a:r>
              <a:rPr lang="en-US" altLang="zh-CN" sz="2200" dirty="0">
                <a:latin typeface="Comic Sans MS" panose="030F0702030302020204" pitchFamily="66" charset="0"/>
                <a:ea typeface="楷体_GB2312" pitchFamily="49" charset="-122"/>
              </a:rPr>
              <a:t>    parbegin</a:t>
            </a:r>
            <a:endParaRPr lang="en-US" altLang="zh-CN" sz="2200" dirty="0">
              <a:latin typeface="Comic Sans MS" panose="030F0702030302020204" pitchFamily="66" charset="0"/>
              <a:ea typeface="楷体_GB2312" pitchFamily="49" charset="-122"/>
            </a:endParaRPr>
          </a:p>
          <a:p>
            <a:pPr defTabSz="828675">
              <a:buSzTx/>
            </a:pPr>
            <a:r>
              <a:rPr lang="en-US" altLang="zh-CN" sz="2200" dirty="0">
                <a:latin typeface="Comic Sans MS" panose="030F0702030302020204" pitchFamily="66" charset="0"/>
                <a:ea typeface="楷体_GB2312" pitchFamily="49" charset="-122"/>
              </a:rPr>
              <a:t>        begin</a:t>
            </a:r>
            <a:endParaRPr lang="en-US" altLang="zh-CN" sz="2200" dirty="0">
              <a:latin typeface="Comic Sans MS" panose="030F0702030302020204" pitchFamily="66" charset="0"/>
              <a:ea typeface="楷体_GB2312" pitchFamily="49" charset="-122"/>
            </a:endParaRPr>
          </a:p>
          <a:p>
            <a:pPr defTabSz="828675">
              <a:buSzTx/>
            </a:pPr>
            <a:r>
              <a:rPr lang="en-US" altLang="zh-CN" sz="2200" dirty="0">
                <a:latin typeface="Comic Sans MS" panose="030F0702030302020204" pitchFamily="66" charset="0"/>
                <a:ea typeface="楷体_GB2312" pitchFamily="49" charset="-122"/>
              </a:rPr>
              <a:t>            parbegin</a:t>
            </a:r>
            <a:endParaRPr lang="en-US" altLang="zh-CN" sz="2200" dirty="0">
              <a:latin typeface="Comic Sans MS" panose="030F0702030302020204" pitchFamily="66" charset="0"/>
              <a:ea typeface="楷体_GB2312" pitchFamily="49" charset="-122"/>
            </a:endParaRPr>
          </a:p>
          <a:p>
            <a:pPr defTabSz="828675">
              <a:buSzTx/>
            </a:pPr>
            <a:r>
              <a:rPr lang="en-US" altLang="zh-CN" sz="2200" dirty="0">
                <a:latin typeface="Comic Sans MS" panose="030F0702030302020204" pitchFamily="66" charset="0"/>
                <a:ea typeface="楷体_GB2312" pitchFamily="49" charset="-122"/>
              </a:rPr>
              <a:t>               P1;P2</a:t>
            </a:r>
            <a:endParaRPr lang="en-US" altLang="zh-CN" sz="2200" dirty="0">
              <a:latin typeface="Comic Sans MS" panose="030F0702030302020204" pitchFamily="66" charset="0"/>
              <a:ea typeface="楷体_GB2312" pitchFamily="49" charset="-122"/>
            </a:endParaRPr>
          </a:p>
          <a:p>
            <a:pPr defTabSz="828675">
              <a:buSzTx/>
            </a:pPr>
            <a:r>
              <a:rPr lang="en-US" altLang="zh-CN" sz="2200" dirty="0">
                <a:latin typeface="Comic Sans MS" panose="030F0702030302020204" pitchFamily="66" charset="0"/>
                <a:ea typeface="楷体_GB2312" pitchFamily="49" charset="-122"/>
              </a:rPr>
              <a:t>            parend</a:t>
            </a:r>
            <a:endParaRPr lang="en-US" altLang="zh-CN" sz="2200" dirty="0">
              <a:latin typeface="Comic Sans MS" panose="030F0702030302020204" pitchFamily="66" charset="0"/>
              <a:ea typeface="楷体_GB2312" pitchFamily="49" charset="-122"/>
            </a:endParaRPr>
          </a:p>
          <a:p>
            <a:pPr defTabSz="828675">
              <a:buSzTx/>
            </a:pPr>
            <a:r>
              <a:rPr lang="en-US" altLang="zh-CN" sz="2200" dirty="0">
                <a:latin typeface="Comic Sans MS" panose="030F0702030302020204" pitchFamily="66" charset="0"/>
                <a:ea typeface="楷体_GB2312" pitchFamily="49" charset="-122"/>
              </a:rPr>
              <a:t>           P4;</a:t>
            </a:r>
            <a:endParaRPr lang="en-US" altLang="zh-CN" sz="2200" dirty="0">
              <a:latin typeface="Comic Sans MS" panose="030F0702030302020204" pitchFamily="66" charset="0"/>
              <a:ea typeface="楷体_GB2312" pitchFamily="49" charset="-122"/>
            </a:endParaRPr>
          </a:p>
          <a:p>
            <a:pPr defTabSz="828675">
              <a:buSzTx/>
            </a:pPr>
            <a:r>
              <a:rPr lang="en-US" altLang="zh-CN" sz="2200" dirty="0">
                <a:latin typeface="Comic Sans MS" panose="030F0702030302020204" pitchFamily="66" charset="0"/>
                <a:ea typeface="楷体_GB2312" pitchFamily="49" charset="-122"/>
              </a:rPr>
              <a:t>        end;</a:t>
            </a:r>
            <a:endParaRPr lang="en-US" altLang="zh-CN" sz="2200" dirty="0">
              <a:latin typeface="Comic Sans MS" panose="030F0702030302020204" pitchFamily="66" charset="0"/>
              <a:ea typeface="楷体_GB2312" pitchFamily="49" charset="-122"/>
            </a:endParaRPr>
          </a:p>
          <a:p>
            <a:pPr defTabSz="828675">
              <a:buSzTx/>
            </a:pPr>
            <a:r>
              <a:rPr lang="en-US" altLang="zh-CN" sz="2200" dirty="0">
                <a:latin typeface="Comic Sans MS" panose="030F0702030302020204" pitchFamily="66" charset="0"/>
                <a:ea typeface="楷体_GB2312" pitchFamily="49" charset="-122"/>
              </a:rPr>
              <a:t>           P3;</a:t>
            </a:r>
            <a:endParaRPr lang="en-US" altLang="zh-CN" sz="2200" dirty="0">
              <a:latin typeface="Comic Sans MS" panose="030F0702030302020204" pitchFamily="66" charset="0"/>
              <a:ea typeface="楷体_GB2312" pitchFamily="49" charset="-122"/>
            </a:endParaRPr>
          </a:p>
          <a:p>
            <a:pPr defTabSz="828675">
              <a:buSzTx/>
            </a:pPr>
            <a:r>
              <a:rPr lang="en-US" altLang="zh-CN" sz="2200" dirty="0">
                <a:latin typeface="Comic Sans MS" panose="030F0702030302020204" pitchFamily="66" charset="0"/>
                <a:ea typeface="楷体_GB2312" pitchFamily="49" charset="-122"/>
              </a:rPr>
              <a:t>     parend</a:t>
            </a:r>
            <a:endParaRPr lang="en-US" altLang="zh-CN" sz="2200" dirty="0">
              <a:latin typeface="Comic Sans MS" panose="030F0702030302020204" pitchFamily="66" charset="0"/>
              <a:ea typeface="楷体_GB2312" pitchFamily="49" charset="-122"/>
            </a:endParaRPr>
          </a:p>
          <a:p>
            <a:pPr defTabSz="828675">
              <a:buSzTx/>
            </a:pPr>
            <a:r>
              <a:rPr lang="en-US" altLang="zh-CN" sz="2200" dirty="0">
                <a:latin typeface="Comic Sans MS" panose="030F0702030302020204" pitchFamily="66" charset="0"/>
                <a:ea typeface="楷体_GB2312" pitchFamily="49" charset="-122"/>
              </a:rPr>
              <a:t>      P5;</a:t>
            </a:r>
            <a:endParaRPr lang="en-US" altLang="zh-CN" sz="2200" dirty="0">
              <a:latin typeface="Comic Sans MS" panose="030F0702030302020204" pitchFamily="66" charset="0"/>
              <a:ea typeface="楷体_GB2312" pitchFamily="49" charset="-122"/>
            </a:endParaRPr>
          </a:p>
          <a:p>
            <a:pPr defTabSz="828675">
              <a:buSzTx/>
            </a:pPr>
            <a:r>
              <a:rPr lang="en-US" altLang="zh-CN" sz="2200" dirty="0">
                <a:latin typeface="Comic Sans MS" panose="030F0702030302020204" pitchFamily="66" charset="0"/>
                <a:ea typeface="楷体_GB2312" pitchFamily="49" charset="-122"/>
              </a:rPr>
              <a:t>end;</a:t>
            </a:r>
            <a:endParaRPr lang="en-US" altLang="zh-CN" sz="2200" dirty="0">
              <a:latin typeface="Comic Sans MS" panose="030F0702030302020204" pitchFamily="66" charset="0"/>
              <a:ea typeface="楷体_GB2312" pitchFamily="49" charset="-122"/>
            </a:endParaRPr>
          </a:p>
        </p:txBody>
      </p:sp>
      <p:sp>
        <p:nvSpPr>
          <p:cNvPr id="36877" name="Rectangle 2"/>
          <p:cNvSpPr txBox="1"/>
          <p:nvPr/>
        </p:nvSpPr>
        <p:spPr>
          <a:xfrm>
            <a:off x="323850" y="328613"/>
            <a:ext cx="6896100" cy="606425"/>
          </a:xfrm>
          <a:prstGeom prst="rect">
            <a:avLst/>
          </a:prstGeom>
          <a:noFill/>
          <a:ln w="9525">
            <a:noFill/>
          </a:ln>
        </p:spPr>
        <p:txBody>
          <a:bodyPr anchor="b"/>
          <a:p>
            <a:pPr algn="ctr">
              <a:buSzTx/>
            </a:pPr>
            <a:r>
              <a:rPr lang="en-US" altLang="zh-CN" sz="3600" dirty="0">
                <a:solidFill>
                  <a:srgbClr val="000066"/>
                </a:solidFill>
                <a:latin typeface="黑体" panose="02010609060101010101" pitchFamily="49" charset="-122"/>
                <a:ea typeface="黑体" panose="02010609060101010101" pitchFamily="49" charset="-122"/>
              </a:rPr>
              <a:t>2.1.3 程序</a:t>
            </a:r>
            <a:r>
              <a:rPr lang="zh-CN" altLang="en-US" sz="3600" dirty="0">
                <a:solidFill>
                  <a:srgbClr val="000066"/>
                </a:solidFill>
                <a:latin typeface="黑体" panose="02010609060101010101" pitchFamily="49" charset="-122"/>
                <a:ea typeface="黑体" panose="02010609060101010101" pitchFamily="49" charset="-122"/>
              </a:rPr>
              <a:t>的并发</a:t>
            </a:r>
            <a:r>
              <a:rPr lang="en-US" altLang="zh-CN" sz="3600" dirty="0">
                <a:solidFill>
                  <a:srgbClr val="000066"/>
                </a:solidFill>
                <a:latin typeface="黑体" panose="02010609060101010101" pitchFamily="49" charset="-122"/>
                <a:ea typeface="黑体" panose="02010609060101010101" pitchFamily="49" charset="-122"/>
              </a:rPr>
              <a:t>执行</a:t>
            </a:r>
            <a:endParaRPr lang="zh-CN" altLang="en-US" sz="3600" dirty="0">
              <a:solidFill>
                <a:srgbClr val="000066"/>
              </a:solidFill>
              <a:latin typeface="Times New Roman" panose="02020603050405020304" pitchFamily="18" charset="0"/>
              <a:ea typeface="楷体_GB2312" pitchFamily="49" charset="-122"/>
            </a:endParaRPr>
          </a:p>
        </p:txBody>
      </p:sp>
      <p:sp>
        <p:nvSpPr>
          <p:cNvPr id="36878"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36879" name="内容占位符 95235"/>
          <p:cNvGraphicFramePr>
            <a:graphicFrameLocks noGrp="1"/>
          </p:cNvGraphicFramePr>
          <p:nvPr>
            <p:ph sz="half" idx="4294967295"/>
          </p:nvPr>
        </p:nvGraphicFramePr>
        <p:xfrm>
          <a:off x="719138" y="865188"/>
          <a:ext cx="7704137" cy="69850"/>
        </p:xfrm>
        <a:graphic>
          <a:graphicData uri="http://schemas.openxmlformats.org/presentationml/2006/ole">
            <mc:AlternateContent xmlns:mc="http://schemas.openxmlformats.org/markup-compatibility/2006">
              <mc:Choice xmlns:v="urn:schemas-microsoft-com:vml" Requires="v">
                <p:oleObj spid="_x0000_s3076" name="" r:id="rId1" imgW="6858000" imgH="48895" progId="MS_ClipArt_Gallery.2">
                  <p:embed/>
                </p:oleObj>
              </mc:Choice>
              <mc:Fallback>
                <p:oleObj name="" r:id="rId1" imgW="6858000" imgH="48895" progId="MS_ClipArt_Gallery.2">
                  <p:embed/>
                  <p:pic>
                    <p:nvPicPr>
                      <p:cNvPr id="0" name="图片 3075"/>
                      <p:cNvPicPr/>
                      <p:nvPr/>
                    </p:nvPicPr>
                    <p:blipFill>
                      <a:blip r:embed="rId2"/>
                      <a:stretch>
                        <a:fillRect/>
                      </a:stretch>
                    </p:blipFill>
                    <p:spPr>
                      <a:xfrm>
                        <a:off x="719138" y="865188"/>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13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13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13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13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13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413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413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13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41326"/>
                                        </p:tgtEl>
                                        <p:attrNameLst>
                                          <p:attrName>style.visibility</p:attrName>
                                        </p:attrNameLst>
                                      </p:cBhvr>
                                      <p:to>
                                        <p:strVal val="visible"/>
                                      </p:to>
                                    </p:set>
                                    <p:anim calcmode="lin" valueType="num">
                                      <p:cBhvr>
                                        <p:cTn id="43" dur="500" fill="hold"/>
                                        <p:tgtEl>
                                          <p:spTgt spid="141326"/>
                                        </p:tgtEl>
                                        <p:attrNameLst>
                                          <p:attrName>ppt_x</p:attrName>
                                        </p:attrNameLst>
                                      </p:cBhvr>
                                      <p:tavLst>
                                        <p:tav tm="0">
                                          <p:val>
                                            <p:strVal val="1+#ppt_w/2"/>
                                          </p:val>
                                        </p:tav>
                                        <p:tav tm="100000">
                                          <p:val>
                                            <p:strVal val="#ppt_x"/>
                                          </p:val>
                                        </p:tav>
                                      </p:tavLst>
                                    </p:anim>
                                    <p:anim calcmode="lin" valueType="num">
                                      <p:cBhvr>
                                        <p:cTn id="44" dur="500" fill="hold"/>
                                        <p:tgtEl>
                                          <p:spTgt spid="1413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bldLvl="0" animBg="1"/>
      <p:bldP spid="141317" grpId="0" bldLvl="0" animBg="1"/>
      <p:bldP spid="141318" grpId="0" bldLvl="0" animBg="1"/>
      <p:bldP spid="141319" grpId="0" bldLvl="0" animBg="1"/>
      <p:bldP spid="141320" grpId="0" bldLvl="0" animBg="1"/>
      <p:bldP spid="141326"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49506" name="Rectangle 2"/>
          <p:cNvSpPr>
            <a:spLocks noGrp="1"/>
          </p:cNvSpPr>
          <p:nvPr>
            <p:ph type="title"/>
          </p:nvPr>
        </p:nvSpPr>
        <p:spPr>
          <a:xfrm>
            <a:off x="421958" y="70168"/>
            <a:ext cx="8666162" cy="733425"/>
          </a:xfrm>
        </p:spPr>
        <p:txBody>
          <a:bodyPr vert="horz" wrap="square" lIns="91440" tIns="45720" rIns="91440" bIns="45720" anchor="b"/>
          <a:p>
            <a:pPr algn="ctr" eaLnBrk="1" hangingPunct="1"/>
            <a:r>
              <a:rPr lang="en-US" altLang="zh-CN" sz="3600" dirty="0"/>
              <a:t>2.5.5.1  </a:t>
            </a:r>
            <a:r>
              <a:rPr lang="zh-CN" altLang="en-US" sz="3600" dirty="0"/>
              <a:t>管程的基本概念</a:t>
            </a:r>
            <a:endParaRPr lang="zh-CN" altLang="en-US" sz="3600" dirty="0"/>
          </a:p>
        </p:txBody>
      </p:sp>
      <p:sp>
        <p:nvSpPr>
          <p:cNvPr id="147460" name="Text Box 4"/>
          <p:cNvSpPr txBox="1"/>
          <p:nvPr/>
        </p:nvSpPr>
        <p:spPr>
          <a:xfrm>
            <a:off x="422275" y="1501775"/>
            <a:ext cx="8285163" cy="4893945"/>
          </a:xfrm>
          <a:prstGeom prst="rect">
            <a:avLst/>
          </a:prstGeom>
          <a:noFill/>
          <a:ln w="28575">
            <a:noFill/>
          </a:ln>
        </p:spPr>
        <p:txBody>
          <a:bodyPr lIns="54000" tIns="46800" rIns="54000" bIns="46800" anchor="t">
            <a:spAutoFit/>
          </a:bodyPr>
          <a:p>
            <a:pPr algn="just"/>
            <a:endParaRPr lang="zh-CN" altLang="en-US" sz="2600" dirty="0">
              <a:latin typeface="Times New Roman" panose="02020603050405020304" pitchFamily="18" charset="0"/>
              <a:ea typeface="宋体" panose="02010600030101010101" pitchFamily="2" charset="-122"/>
            </a:endParaRPr>
          </a:p>
          <a:p>
            <a:pPr algn="just"/>
            <a:r>
              <a:rPr lang="zh-CN" altLang="en-US" sz="2600" dirty="0">
                <a:solidFill>
                  <a:srgbClr val="0000FF"/>
                </a:solidFill>
                <a:latin typeface="Times New Roman" panose="02020603050405020304" pitchFamily="18" charset="0"/>
                <a:ea typeface="宋体" panose="02010600030101010101" pitchFamily="2" charset="-122"/>
              </a:rPr>
              <a:t>例如</a:t>
            </a:r>
            <a:r>
              <a:rPr lang="zh-CN" altLang="en-US" sz="2600" dirty="0">
                <a:latin typeface="Times New Roman" panose="02020603050405020304" pitchFamily="18" charset="0"/>
                <a:ea typeface="宋体" panose="02010600030101010101" pitchFamily="2" charset="-122"/>
              </a:rPr>
              <a:t>，对一台电传机可用与分配该资源有关的状态信息</a:t>
            </a:r>
            <a:r>
              <a:rPr lang="en-US" altLang="zh-CN" sz="2600" dirty="0">
                <a:latin typeface="Times New Roman" panose="02020603050405020304" pitchFamily="18" charset="0"/>
                <a:ea typeface="宋体" panose="02010600030101010101" pitchFamily="2" charset="-122"/>
              </a:rPr>
              <a:t>(busy</a:t>
            </a:r>
            <a:r>
              <a:rPr lang="zh-CN" altLang="en-US" sz="2600" dirty="0">
                <a:latin typeface="Times New Roman" panose="02020603050405020304" pitchFamily="18" charset="0"/>
                <a:ea typeface="宋体" panose="02010600030101010101" pitchFamily="2" charset="-122"/>
              </a:rPr>
              <a:t>和</a:t>
            </a:r>
            <a:r>
              <a:rPr lang="en-US" altLang="zh-CN" sz="2600" dirty="0">
                <a:latin typeface="Times New Roman" panose="02020603050405020304" pitchFamily="18" charset="0"/>
                <a:ea typeface="宋体" panose="02010600030101010101" pitchFamily="2" charset="-122"/>
              </a:rPr>
              <a:t>free)</a:t>
            </a:r>
            <a:r>
              <a:rPr lang="zh-CN" altLang="en-US" sz="2600" dirty="0">
                <a:latin typeface="Times New Roman" panose="02020603050405020304" pitchFamily="18" charset="0"/>
                <a:ea typeface="宋体" panose="02010600030101010101" pitchFamily="2" charset="-122"/>
              </a:rPr>
              <a:t>和对它执行请求和释放的操作，以及等待该资源的进程队列来描述。</a:t>
            </a:r>
            <a:endParaRPr lang="zh-CN" altLang="en-US" sz="2600" dirty="0">
              <a:latin typeface="Times New Roman" panose="02020603050405020304" pitchFamily="18" charset="0"/>
              <a:ea typeface="宋体" panose="02010600030101010101" pitchFamily="2" charset="-122"/>
            </a:endParaRPr>
          </a:p>
          <a:p>
            <a:pPr algn="just"/>
            <a:endParaRPr lang="zh-CN" altLang="en-US" sz="2600" dirty="0">
              <a:latin typeface="Times New Roman" panose="02020603050405020304" pitchFamily="18" charset="0"/>
              <a:ea typeface="宋体" panose="02010600030101010101" pitchFamily="2" charset="-122"/>
            </a:endParaRPr>
          </a:p>
          <a:p>
            <a:pPr algn="just"/>
            <a:r>
              <a:rPr lang="zh-CN" altLang="en-US" sz="2600" dirty="0">
                <a:solidFill>
                  <a:srgbClr val="0000FF"/>
                </a:solidFill>
                <a:latin typeface="Times New Roman" panose="02020603050405020304" pitchFamily="18" charset="0"/>
                <a:ea typeface="宋体" panose="02010600030101010101" pitchFamily="2" charset="-122"/>
              </a:rPr>
              <a:t>又如</a:t>
            </a:r>
            <a:r>
              <a:rPr lang="zh-CN" altLang="en-US" sz="2600" dirty="0">
                <a:latin typeface="Times New Roman" panose="02020603050405020304" pitchFamily="18" charset="0"/>
                <a:ea typeface="宋体" panose="02010600030101010101" pitchFamily="2" charset="-122"/>
              </a:rPr>
              <a:t>，一个</a:t>
            </a:r>
            <a:r>
              <a:rPr lang="en-US" altLang="zh-CN" sz="2600" dirty="0">
                <a:latin typeface="Times New Roman" panose="02020603050405020304" pitchFamily="18" charset="0"/>
                <a:ea typeface="宋体" panose="02010600030101010101" pitchFamily="2" charset="-122"/>
              </a:rPr>
              <a:t>FIFO</a:t>
            </a:r>
            <a:r>
              <a:rPr lang="zh-CN" altLang="en-US" sz="2600" dirty="0">
                <a:latin typeface="Times New Roman" panose="02020603050405020304" pitchFamily="18" charset="0"/>
                <a:ea typeface="宋体" panose="02010600030101010101" pitchFamily="2" charset="-122"/>
              </a:rPr>
              <a:t>队列，可用其队长、队首和队尾以及在该队列上执行的一组操作来描述 。</a:t>
            </a:r>
            <a:endParaRPr lang="zh-CN" altLang="en-US" sz="2600" dirty="0">
              <a:latin typeface="Times New Roman" panose="02020603050405020304" pitchFamily="18" charset="0"/>
              <a:ea typeface="宋体" panose="02010600030101010101" pitchFamily="2" charset="-122"/>
            </a:endParaRPr>
          </a:p>
          <a:p>
            <a:pPr algn="just"/>
            <a:endParaRPr lang="zh-CN" altLang="en-US" sz="2600" dirty="0">
              <a:latin typeface="Times New Roman" panose="02020603050405020304" pitchFamily="18" charset="0"/>
              <a:ea typeface="宋体" panose="02010600030101010101" pitchFamily="2" charset="-122"/>
            </a:endParaRPr>
          </a:p>
          <a:p>
            <a:pPr algn="just"/>
            <a:r>
              <a:rPr lang="zh-CN" altLang="en-US" sz="2600" dirty="0">
                <a:latin typeface="Times New Roman" panose="02020603050405020304" pitchFamily="18" charset="0"/>
                <a:ea typeface="宋体" panose="02010600030101010101" pitchFamily="2" charset="-122"/>
              </a:rPr>
              <a:t> 代表共享资源的数据结构以及由该共享数据结构实施操作的一组过程所组成的资源管理程序共同构成了一个操作系统的资源管理模块，</a:t>
            </a:r>
            <a:r>
              <a:rPr lang="zh-CN" altLang="en-US" sz="2600" dirty="0">
                <a:solidFill>
                  <a:schemeClr val="tx1"/>
                </a:solidFill>
                <a:latin typeface="宋体" panose="02010600030101010101" pitchFamily="2" charset="-122"/>
              </a:rPr>
              <a:t>我们把这样一组相关的</a:t>
            </a:r>
            <a:r>
              <a:rPr lang="zh-CN" altLang="en-US" sz="2600" dirty="0">
                <a:solidFill>
                  <a:srgbClr val="0033CC"/>
                </a:solidFill>
                <a:latin typeface="宋体" panose="02010600030101010101" pitchFamily="2" charset="-122"/>
              </a:rPr>
              <a:t>数据结构和过程</a:t>
            </a:r>
            <a:r>
              <a:rPr lang="zh-CN" altLang="en-US" sz="2600" dirty="0">
                <a:solidFill>
                  <a:schemeClr val="tx1"/>
                </a:solidFill>
                <a:latin typeface="宋体" panose="02010600030101010101" pitchFamily="2" charset="-122"/>
              </a:rPr>
              <a:t>一并称为</a:t>
            </a:r>
            <a:r>
              <a:rPr lang="zh-CN" altLang="en-US" sz="2600" dirty="0">
                <a:solidFill>
                  <a:srgbClr val="0033CC"/>
                </a:solidFill>
                <a:latin typeface="宋体" panose="02010600030101010101" pitchFamily="2" charset="-122"/>
              </a:rPr>
              <a:t>管程</a:t>
            </a:r>
            <a:r>
              <a:rPr lang="zh-CN" altLang="en-US" sz="2600" dirty="0">
                <a:solidFill>
                  <a:schemeClr val="tx1"/>
                </a:solidFill>
                <a:latin typeface="宋体" panose="02010600030101010101" pitchFamily="2" charset="-122"/>
              </a:rPr>
              <a:t>。</a:t>
            </a:r>
            <a:endParaRPr lang="zh-CN" altLang="en-US" sz="2600" dirty="0">
              <a:solidFill>
                <a:schemeClr val="tx1"/>
              </a:solidFill>
              <a:latin typeface="宋体" panose="02010600030101010101" pitchFamily="2" charset="-122"/>
            </a:endParaRPr>
          </a:p>
        </p:txBody>
      </p:sp>
      <p:sp>
        <p:nvSpPr>
          <p:cNvPr id="14950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graphicFrame>
        <p:nvGraphicFramePr>
          <p:cNvPr id="149510" name="内容占位符 95235"/>
          <p:cNvGraphicFramePr>
            <a:graphicFrameLocks noGrp="1"/>
          </p:cNvGraphicFramePr>
          <p:nvPr/>
        </p:nvGraphicFramePr>
        <p:xfrm>
          <a:off x="563563" y="881063"/>
          <a:ext cx="7704137" cy="69850"/>
        </p:xfrm>
        <a:graphic>
          <a:graphicData uri="http://schemas.openxmlformats.org/presentationml/2006/ole">
            <mc:AlternateContent xmlns:mc="http://schemas.openxmlformats.org/markup-compatibility/2006">
              <mc:Choice xmlns:v="urn:schemas-microsoft-com:vml" Requires="v">
                <p:oleObj spid="_x0000_s3200" name="" r:id="rId1" imgW="6858000" imgH="48895" progId="MS_ClipArt_Gallery.2">
                  <p:embed/>
                </p:oleObj>
              </mc:Choice>
              <mc:Fallback>
                <p:oleObj name="" r:id="rId1" imgW="6858000" imgH="48895" progId="MS_ClipArt_Gallery.2">
                  <p:embed/>
                  <p:pic>
                    <p:nvPicPr>
                      <p:cNvPr id="0" name="图片 3199"/>
                      <p:cNvPicPr/>
                      <p:nvPr/>
                    </p:nvPicPr>
                    <p:blipFill>
                      <a:blip r:embed="rId2"/>
                      <a:stretch>
                        <a:fillRect/>
                      </a:stretch>
                    </p:blipFill>
                    <p:spPr>
                      <a:xfrm>
                        <a:off x="563563" y="881063"/>
                        <a:ext cx="7704137" cy="69850"/>
                      </a:xfrm>
                      <a:prstGeom prst="rect">
                        <a:avLst/>
                      </a:prstGeom>
                      <a:noFill/>
                      <a:ln w="38100">
                        <a:noFill/>
                        <a:miter/>
                      </a:ln>
                    </p:spPr>
                  </p:pic>
                </p:oleObj>
              </mc:Fallback>
            </mc:AlternateContent>
          </a:graphicData>
        </a:graphic>
      </p:graphicFrame>
      <p:sp>
        <p:nvSpPr>
          <p:cNvPr id="2" name="Text Box 3"/>
          <p:cNvSpPr txBox="1"/>
          <p:nvPr/>
        </p:nvSpPr>
        <p:spPr>
          <a:xfrm>
            <a:off x="502603" y="1114108"/>
            <a:ext cx="6386512" cy="579437"/>
          </a:xfrm>
          <a:prstGeom prst="rect">
            <a:avLst/>
          </a:prstGeom>
          <a:noFill/>
          <a:ln w="28575">
            <a:noFill/>
          </a:ln>
        </p:spPr>
        <p:txBody>
          <a:bodyPr lIns="54000" tIns="46800" rIns="54000" bIns="46800" anchor="t">
            <a:spAutoFit/>
          </a:bodyPr>
          <a:p>
            <a:pPr>
              <a:spcBef>
                <a:spcPct val="50000"/>
              </a:spcBef>
            </a:pPr>
            <a:r>
              <a:rPr lang="en-US" altLang="zh-CN" sz="3200" dirty="0">
                <a:solidFill>
                  <a:srgbClr val="CC3300"/>
                </a:solidFill>
                <a:latin typeface="Times New Roman" panose="02020603050405020304" pitchFamily="18" charset="0"/>
                <a:ea typeface="楷体_GB2312" pitchFamily="49" charset="-122"/>
              </a:rPr>
              <a:t>1</a:t>
            </a:r>
            <a:r>
              <a:rPr lang="zh-CN" altLang="en-US" sz="3200" dirty="0">
                <a:solidFill>
                  <a:srgbClr val="CC3300"/>
                </a:solidFill>
                <a:latin typeface="Times New Roman" panose="02020603050405020304" pitchFamily="18" charset="0"/>
                <a:ea typeface="楷体_GB2312" pitchFamily="49" charset="-122"/>
              </a:rPr>
              <a:t>．管程的定义</a:t>
            </a:r>
            <a:endParaRPr lang="zh-CN" altLang="en-US" sz="3200" dirty="0">
              <a:solidFill>
                <a:srgbClr val="CC33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460">
                                            <p:txEl>
                                              <p:charRg st="73" end="13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460">
                                            <p:txEl>
                                              <p:charRg st="139" end="18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460">
                                            <p:txEl>
                                              <p:char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50530" name="Text Box 2"/>
          <p:cNvSpPr txBox="1"/>
          <p:nvPr/>
        </p:nvSpPr>
        <p:spPr>
          <a:xfrm>
            <a:off x="558800" y="1196023"/>
            <a:ext cx="7902575" cy="2289175"/>
          </a:xfrm>
          <a:prstGeom prst="rect">
            <a:avLst/>
          </a:prstGeom>
          <a:noFill/>
          <a:ln w="28575">
            <a:noFill/>
          </a:ln>
        </p:spPr>
        <p:txBody>
          <a:bodyPr lIns="54000" tIns="46800" rIns="54000" bIns="46800" anchor="t">
            <a:spAutoFit/>
          </a:bodyPr>
          <a:p>
            <a:pPr>
              <a:spcBef>
                <a:spcPct val="5000"/>
              </a:spcBef>
            </a:pPr>
            <a:r>
              <a:rPr lang="en-US" altLang="zh-CN" dirty="0">
                <a:solidFill>
                  <a:srgbClr val="0000FF"/>
                </a:solidFill>
                <a:latin typeface="Times New Roman" panose="02020603050405020304" pitchFamily="18" charset="0"/>
                <a:ea typeface="宋体" panose="02010600030101010101" pitchFamily="2" charset="-122"/>
              </a:rPr>
              <a:t>Hanson</a:t>
            </a:r>
            <a:r>
              <a:rPr lang="zh-CN" altLang="en-US" dirty="0">
                <a:solidFill>
                  <a:srgbClr val="0000FF"/>
                </a:solidFill>
                <a:latin typeface="Times New Roman" panose="02020603050405020304" pitchFamily="18" charset="0"/>
                <a:ea typeface="黑体" panose="02010609060101010101" pitchFamily="49" charset="-122"/>
              </a:rPr>
              <a:t>为管程所下的定义</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algn="just">
              <a:spcBef>
                <a:spcPct val="5000"/>
              </a:spcBef>
            </a:pPr>
            <a:r>
              <a:rPr lang="zh-CN" altLang="en-US" dirty="0">
                <a:solidFill>
                  <a:srgbClr val="000066"/>
                </a:solidFill>
                <a:latin typeface="Times New Roman" panose="02020603050405020304" pitchFamily="18" charset="0"/>
                <a:ea typeface="宋体" panose="02010600030101010101" pitchFamily="2" charset="-122"/>
              </a:rPr>
              <a:t>一个管程定义了一个</a:t>
            </a:r>
            <a:r>
              <a:rPr lang="zh-CN" altLang="en-US" dirty="0">
                <a:solidFill>
                  <a:srgbClr val="FF0000"/>
                </a:solidFill>
                <a:latin typeface="Times New Roman" panose="02020603050405020304" pitchFamily="18" charset="0"/>
                <a:ea typeface="宋体" panose="02010600030101010101" pitchFamily="2" charset="-122"/>
              </a:rPr>
              <a:t>数据结构</a:t>
            </a:r>
            <a:r>
              <a:rPr lang="zh-CN" altLang="en-US" dirty="0">
                <a:solidFill>
                  <a:srgbClr val="000066"/>
                </a:solidFill>
                <a:latin typeface="Times New Roman" panose="02020603050405020304" pitchFamily="18" charset="0"/>
                <a:ea typeface="宋体" panose="02010600030101010101" pitchFamily="2" charset="-122"/>
              </a:rPr>
              <a:t>和能被并发进程</a:t>
            </a:r>
            <a:r>
              <a:rPr lang="zh-CN" altLang="en-US" dirty="0">
                <a:solidFill>
                  <a:srgbClr val="FF0000"/>
                </a:solidFill>
                <a:latin typeface="Times New Roman" panose="02020603050405020304" pitchFamily="18" charset="0"/>
                <a:ea typeface="宋体" panose="02010600030101010101" pitchFamily="2" charset="-122"/>
              </a:rPr>
              <a:t>执行</a:t>
            </a:r>
            <a:r>
              <a:rPr lang="en-US" altLang="zh-CN" dirty="0">
                <a:solidFill>
                  <a:srgbClr val="000066"/>
                </a:solidFill>
                <a:latin typeface="Times New Roman" panose="02020603050405020304" pitchFamily="18" charset="0"/>
                <a:ea typeface="宋体" panose="02010600030101010101" pitchFamily="2" charset="-122"/>
              </a:rPr>
              <a:t>(</a:t>
            </a:r>
            <a:r>
              <a:rPr lang="zh-CN" altLang="en-US" dirty="0">
                <a:solidFill>
                  <a:srgbClr val="000066"/>
                </a:solidFill>
                <a:latin typeface="Times New Roman" panose="02020603050405020304" pitchFamily="18" charset="0"/>
                <a:ea typeface="宋体" panose="02010600030101010101" pitchFamily="2" charset="-122"/>
              </a:rPr>
              <a:t>在该数据结构上</a:t>
            </a:r>
            <a:r>
              <a:rPr lang="en-US" altLang="zh-CN" dirty="0">
                <a:solidFill>
                  <a:srgbClr val="000066"/>
                </a:solidFill>
                <a:latin typeface="Times New Roman" panose="02020603050405020304" pitchFamily="18" charset="0"/>
                <a:ea typeface="宋体" panose="02010600030101010101" pitchFamily="2" charset="-122"/>
              </a:rPr>
              <a:t>)</a:t>
            </a:r>
            <a:r>
              <a:rPr lang="zh-CN" altLang="en-US" dirty="0">
                <a:solidFill>
                  <a:srgbClr val="000066"/>
                </a:solidFill>
                <a:latin typeface="Times New Roman" panose="02020603050405020304" pitchFamily="18" charset="0"/>
                <a:ea typeface="宋体" panose="02010600030101010101" pitchFamily="2" charset="-122"/>
              </a:rPr>
              <a:t>的一组操作，这组操作能</a:t>
            </a:r>
            <a:r>
              <a:rPr lang="zh-CN" altLang="en-US" dirty="0">
                <a:solidFill>
                  <a:srgbClr val="FF0000"/>
                </a:solidFill>
                <a:latin typeface="Times New Roman" panose="02020603050405020304" pitchFamily="18" charset="0"/>
                <a:ea typeface="宋体" panose="02010600030101010101" pitchFamily="2" charset="-122"/>
              </a:rPr>
              <a:t>同步进程</a:t>
            </a:r>
            <a:r>
              <a:rPr lang="zh-CN" altLang="en-US" dirty="0">
                <a:solidFill>
                  <a:srgbClr val="000066"/>
                </a:solidFill>
                <a:latin typeface="Times New Roman" panose="02020603050405020304" pitchFamily="18" charset="0"/>
                <a:ea typeface="宋体" panose="02010600030101010101" pitchFamily="2" charset="-122"/>
              </a:rPr>
              <a:t>和</a:t>
            </a:r>
            <a:r>
              <a:rPr lang="zh-CN" altLang="en-US" dirty="0">
                <a:solidFill>
                  <a:srgbClr val="FF0000"/>
                </a:solidFill>
                <a:latin typeface="Times New Roman" panose="02020603050405020304" pitchFamily="18" charset="0"/>
                <a:ea typeface="宋体" panose="02010600030101010101" pitchFamily="2" charset="-122"/>
              </a:rPr>
              <a:t>改变管程中的数据</a:t>
            </a:r>
            <a:r>
              <a:rPr lang="zh-CN" altLang="en-US" dirty="0">
                <a:solidFill>
                  <a:srgbClr val="000066"/>
                </a:solidFill>
                <a:latin typeface="Times New Roman" panose="02020603050405020304" pitchFamily="18" charset="0"/>
                <a:ea typeface="宋体" panose="02010600030101010101" pitchFamily="2" charset="-122"/>
              </a:rPr>
              <a:t>。</a:t>
            </a:r>
            <a:endParaRPr lang="zh-CN" altLang="en-US" dirty="0">
              <a:solidFill>
                <a:srgbClr val="000066"/>
              </a:solidFill>
              <a:latin typeface="Times New Roman" panose="02020603050405020304" pitchFamily="18" charset="0"/>
              <a:ea typeface="宋体" panose="02010600030101010101" pitchFamily="2" charset="-122"/>
            </a:endParaRPr>
          </a:p>
          <a:p>
            <a:pPr>
              <a:spcBef>
                <a:spcPct val="5000"/>
              </a:spcBef>
            </a:pPr>
            <a:r>
              <a:rPr lang="zh-CN" altLang="en-US" dirty="0">
                <a:latin typeface="Times New Roman" panose="02020603050405020304" pitchFamily="18" charset="0"/>
                <a:ea typeface="宋体" panose="02010600030101010101" pitchFamily="2" charset="-122"/>
              </a:rPr>
              <a:t>  由定义可知，管程由四</a:t>
            </a:r>
            <a:r>
              <a:rPr lang="zh-CN" altLang="en-US" dirty="0">
                <a:latin typeface="Times New Roman" panose="02020603050405020304" pitchFamily="18" charset="0"/>
                <a:ea typeface="宋体" panose="02010600030101010101" pitchFamily="2" charset="-122"/>
              </a:rPr>
              <a:t>部分组成：</a:t>
            </a:r>
            <a:endParaRPr lang="zh-CN" altLang="en-US" dirty="0">
              <a:latin typeface="Times New Roman" panose="02020603050405020304" pitchFamily="18" charset="0"/>
              <a:ea typeface="宋体" panose="02010600030101010101" pitchFamily="2" charset="-122"/>
            </a:endParaRPr>
          </a:p>
        </p:txBody>
      </p:sp>
      <p:sp>
        <p:nvSpPr>
          <p:cNvPr id="150531" name="Text Box 3"/>
          <p:cNvSpPr txBox="1"/>
          <p:nvPr/>
        </p:nvSpPr>
        <p:spPr>
          <a:xfrm>
            <a:off x="558800" y="3485198"/>
            <a:ext cx="7902575" cy="1879600"/>
          </a:xfrm>
          <a:prstGeom prst="rect">
            <a:avLst/>
          </a:prstGeom>
          <a:noFill/>
          <a:ln w="28575">
            <a:noFill/>
          </a:ln>
        </p:spPr>
        <p:txBody>
          <a:bodyPr lIns="54000" tIns="46800" rIns="54000" bIns="46800" anchor="t">
            <a:spAutoFit/>
          </a:bodyPr>
          <a:p>
            <a:pPr marL="457200" indent="-457200">
              <a:spcBef>
                <a:spcPct val="5000"/>
              </a:spcBef>
              <a:buClr>
                <a:srgbClr val="0000FF"/>
              </a:buClr>
              <a:buFont typeface="Wingdings" panose="05000000000000000000" pitchFamily="2" charset="2"/>
              <a:buChar char="u"/>
            </a:pPr>
            <a:r>
              <a:rPr lang="zh-CN" altLang="en-US" dirty="0">
                <a:latin typeface="Times New Roman" panose="02020603050405020304" pitchFamily="18" charset="0"/>
                <a:ea typeface="宋体" panose="02010600030101010101" pitchFamily="2" charset="-122"/>
              </a:rPr>
              <a:t>局部于管程的共享变量说明；</a:t>
            </a:r>
            <a:endParaRPr lang="zh-CN" altLang="en-US" dirty="0">
              <a:latin typeface="Times New Roman" panose="02020603050405020304" pitchFamily="18" charset="0"/>
              <a:ea typeface="宋体" panose="02010600030101010101" pitchFamily="2" charset="-122"/>
            </a:endParaRPr>
          </a:p>
          <a:p>
            <a:pPr marL="457200" indent="-457200">
              <a:spcBef>
                <a:spcPct val="5000"/>
              </a:spcBef>
              <a:buClr>
                <a:srgbClr val="0000FF"/>
              </a:buClr>
              <a:buFont typeface="Wingdings" panose="05000000000000000000" pitchFamily="2" charset="2"/>
              <a:buChar char="u"/>
            </a:pPr>
            <a:r>
              <a:rPr lang="zh-CN" altLang="en-US" dirty="0">
                <a:latin typeface="Times New Roman" panose="02020603050405020304" pitchFamily="18" charset="0"/>
                <a:ea typeface="宋体" panose="02010600030101010101" pitchFamily="2" charset="-122"/>
              </a:rPr>
              <a:t>对该数据结构进行操作的一组过程；</a:t>
            </a:r>
            <a:endParaRPr lang="zh-CN" altLang="en-US" dirty="0">
              <a:latin typeface="Times New Roman" panose="02020603050405020304" pitchFamily="18" charset="0"/>
              <a:ea typeface="宋体" panose="02010600030101010101" pitchFamily="2" charset="-122"/>
            </a:endParaRPr>
          </a:p>
          <a:p>
            <a:pPr marL="457200" indent="-457200">
              <a:spcBef>
                <a:spcPct val="5000"/>
              </a:spcBef>
              <a:buClr>
                <a:srgbClr val="0000FF"/>
              </a:buClr>
              <a:buFont typeface="Wingdings" panose="05000000000000000000" pitchFamily="2" charset="2"/>
              <a:buChar char="u"/>
            </a:pPr>
            <a:r>
              <a:rPr lang="zh-CN" altLang="en-US" dirty="0">
                <a:latin typeface="Times New Roman" panose="02020603050405020304" pitchFamily="18" charset="0"/>
                <a:ea typeface="宋体" panose="02010600030101010101" pitchFamily="2" charset="-122"/>
              </a:rPr>
              <a:t>对局部于管程的数据设置初值的语句。</a:t>
            </a:r>
            <a:endParaRPr lang="zh-CN" altLang="en-US" dirty="0">
              <a:latin typeface="Times New Roman" panose="02020603050405020304" pitchFamily="18" charset="0"/>
              <a:ea typeface="宋体" panose="02010600030101010101" pitchFamily="2" charset="-122"/>
            </a:endParaRPr>
          </a:p>
          <a:p>
            <a:pPr marL="457200" indent="-457200">
              <a:spcBef>
                <a:spcPct val="5000"/>
              </a:spcBef>
              <a:buClr>
                <a:srgbClr val="0000FF"/>
              </a:buClr>
              <a:buFont typeface="Wingdings" panose="05000000000000000000" pitchFamily="2" charset="2"/>
              <a:buChar char="u"/>
            </a:pPr>
            <a:r>
              <a:rPr lang="zh-CN" altLang="en-US" dirty="0">
                <a:latin typeface="Times New Roman" panose="02020603050405020304" pitchFamily="18" charset="0"/>
                <a:ea typeface="宋体" panose="02010600030101010101" pitchFamily="2" charset="-122"/>
              </a:rPr>
              <a:t>此外，还须为管程赋予一个名字。</a:t>
            </a:r>
            <a:endParaRPr lang="zh-CN" altLang="en-US" dirty="0">
              <a:latin typeface="Times New Roman" panose="02020603050405020304" pitchFamily="18" charset="0"/>
              <a:ea typeface="宋体" panose="02010600030101010101" pitchFamily="2" charset="-122"/>
            </a:endParaRPr>
          </a:p>
        </p:txBody>
      </p:sp>
      <p:sp>
        <p:nvSpPr>
          <p:cNvPr id="15053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149506" name="Rectangle 2"/>
          <p:cNvSpPr>
            <a:spLocks noGrp="1"/>
          </p:cNvSpPr>
          <p:nvPr/>
        </p:nvSpPr>
        <p:spPr>
          <a:xfrm>
            <a:off x="277813" y="117158"/>
            <a:ext cx="8666162" cy="733425"/>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a:lstStyle>
          <a:p>
            <a:pPr algn="ctr" eaLnBrk="1" hangingPunct="1"/>
            <a:r>
              <a:rPr lang="en-US" altLang="zh-CN" sz="3600" dirty="0"/>
              <a:t>2.5.5.1  </a:t>
            </a:r>
            <a:r>
              <a:rPr lang="zh-CN" altLang="en-US" sz="3600" dirty="0"/>
              <a:t>管程的基本概念</a:t>
            </a:r>
            <a:endParaRPr lang="zh-CN" altLang="en-US" sz="3600" dirty="0"/>
          </a:p>
        </p:txBody>
      </p:sp>
      <p:graphicFrame>
        <p:nvGraphicFramePr>
          <p:cNvPr id="149510" name="内容占位符 95235"/>
          <p:cNvGraphicFramePr>
            <a:graphicFrameLocks noGrp="1"/>
          </p:cNvGraphicFramePr>
          <p:nvPr/>
        </p:nvGraphicFramePr>
        <p:xfrm>
          <a:off x="563563" y="881063"/>
          <a:ext cx="7704137" cy="69850"/>
        </p:xfrm>
        <a:graphic>
          <a:graphicData uri="http://schemas.openxmlformats.org/presentationml/2006/ole">
            <mc:AlternateContent xmlns:mc="http://schemas.openxmlformats.org/markup-compatibility/2006">
              <mc:Choice xmlns:v="urn:schemas-microsoft-com:vml" Requires="v">
                <p:oleObj spid="_x0000_s3200" name="" r:id="rId1" imgW="6858000" imgH="48895" progId="MS_ClipArt_Gallery.2">
                  <p:embed/>
                </p:oleObj>
              </mc:Choice>
              <mc:Fallback>
                <p:oleObj name="" r:id="rId1" imgW="6858000" imgH="48895" progId="MS_ClipArt_Gallery.2">
                  <p:embed/>
                  <p:pic>
                    <p:nvPicPr>
                      <p:cNvPr id="0" name="图片 3199"/>
                      <p:cNvPicPr/>
                      <p:nvPr/>
                    </p:nvPicPr>
                    <p:blipFill>
                      <a:blip r:embed="rId2"/>
                      <a:stretch>
                        <a:fillRect/>
                      </a:stretch>
                    </p:blipFill>
                    <p:spPr>
                      <a:xfrm>
                        <a:off x="563563" y="881063"/>
                        <a:ext cx="7704137"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51554" name="Text Box 2"/>
          <p:cNvSpPr txBox="1"/>
          <p:nvPr/>
        </p:nvSpPr>
        <p:spPr>
          <a:xfrm>
            <a:off x="279400" y="1136968"/>
            <a:ext cx="8256588" cy="461645"/>
          </a:xfrm>
          <a:prstGeom prst="rect">
            <a:avLst/>
          </a:prstGeom>
          <a:noFill/>
          <a:ln w="28575">
            <a:noFill/>
          </a:ln>
        </p:spPr>
        <p:txBody>
          <a:bodyPr lIns="54000" tIns="46800" rIns="54000" bIns="46800" anchor="t">
            <a:spAutoFit/>
          </a:bodyPr>
          <a:p>
            <a:pPr>
              <a:spcBef>
                <a:spcPct val="50000"/>
              </a:spcBef>
            </a:pPr>
            <a:r>
              <a:rPr lang="zh-CN" altLang="en-US" sz="2400" dirty="0">
                <a:latin typeface="Times New Roman" panose="02020603050405020304" pitchFamily="18" charset="0"/>
                <a:ea typeface="宋体" panose="02010600030101010101" pitchFamily="2" charset="-122"/>
              </a:rPr>
              <a:t>管程的示意图如图</a:t>
            </a:r>
            <a:r>
              <a:rPr lang="en-US" altLang="zh-CN" sz="2400" dirty="0">
                <a:latin typeface="Times New Roman" panose="02020603050405020304" pitchFamily="18" charset="0"/>
                <a:ea typeface="宋体" panose="02010600030101010101" pitchFamily="2" charset="-122"/>
              </a:rPr>
              <a:t>2-11</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151555" name="Text Box 3"/>
          <p:cNvSpPr txBox="1"/>
          <p:nvPr/>
        </p:nvSpPr>
        <p:spPr>
          <a:xfrm>
            <a:off x="279400" y="1658938"/>
            <a:ext cx="3690938" cy="461645"/>
          </a:xfrm>
          <a:prstGeom prst="rect">
            <a:avLst/>
          </a:prstGeom>
          <a:noFill/>
          <a:ln w="28575">
            <a:noFill/>
          </a:ln>
        </p:spPr>
        <p:txBody>
          <a:bodyPr lIns="54000" tIns="46800" rIns="54000" bIns="46800" anchor="t">
            <a:spAutoFit/>
          </a:bodyPr>
          <a:p>
            <a:pPr>
              <a:spcBef>
                <a:spcPct val="50000"/>
              </a:spcBef>
            </a:pPr>
            <a:r>
              <a:rPr lang="zh-CN" altLang="en-US" sz="2400" dirty="0">
                <a:solidFill>
                  <a:srgbClr val="000066"/>
                </a:solidFill>
                <a:latin typeface="Times New Roman" panose="02020603050405020304" pitchFamily="18" charset="0"/>
                <a:ea typeface="黑体" panose="02010609060101010101" pitchFamily="49" charset="-122"/>
              </a:rPr>
              <a:t>管程的语法如下：</a:t>
            </a:r>
            <a:endParaRPr lang="zh-CN" altLang="en-US" sz="2400" dirty="0">
              <a:solidFill>
                <a:srgbClr val="000066"/>
              </a:solidFill>
              <a:latin typeface="Times New Roman" panose="02020603050405020304" pitchFamily="18" charset="0"/>
              <a:ea typeface="黑体" panose="02010609060101010101" pitchFamily="49" charset="-122"/>
            </a:endParaRPr>
          </a:p>
        </p:txBody>
      </p:sp>
      <p:sp>
        <p:nvSpPr>
          <p:cNvPr id="151556" name="Text Box 4"/>
          <p:cNvSpPr txBox="1"/>
          <p:nvPr/>
        </p:nvSpPr>
        <p:spPr>
          <a:xfrm>
            <a:off x="212725" y="2373313"/>
            <a:ext cx="4683125" cy="3477895"/>
          </a:xfrm>
          <a:prstGeom prst="rect">
            <a:avLst/>
          </a:prstGeom>
          <a:solidFill>
            <a:srgbClr val="FFFFCC"/>
          </a:solidFill>
          <a:ln w="28575" cap="flat" cmpd="sng">
            <a:solidFill>
              <a:srgbClr val="0000FF"/>
            </a:solidFill>
            <a:prstDash val="solid"/>
            <a:miter/>
            <a:headEnd type="none" w="med" len="med"/>
            <a:tailEnd type="none" w="med" len="med"/>
          </a:ln>
        </p:spPr>
        <p:txBody>
          <a:bodyPr lIns="54000" tIns="46800" rIns="54000" bIns="46800" anchor="t">
            <a:spAutoFit/>
          </a:bodyPr>
          <a:p>
            <a:r>
              <a:rPr lang="en-US" altLang="zh-CN" sz="2000" dirty="0">
                <a:latin typeface="Times New Roman" panose="02020603050405020304" pitchFamily="18" charset="0"/>
                <a:ea typeface="宋体" panose="02010600030101010101" pitchFamily="2" charset="-122"/>
              </a:rPr>
              <a:t>type &lt;</a:t>
            </a:r>
            <a:r>
              <a:rPr lang="zh-CN" altLang="en-US" sz="2000" dirty="0">
                <a:latin typeface="Times New Roman" panose="02020603050405020304" pitchFamily="18" charset="0"/>
                <a:ea typeface="宋体" panose="02010600030101010101" pitchFamily="2" charset="-122"/>
              </a:rPr>
              <a:t>管程名</a:t>
            </a:r>
            <a:r>
              <a:rPr lang="en-US" altLang="zh-CN" sz="2000" dirty="0">
                <a:latin typeface="Times New Roman" panose="02020603050405020304" pitchFamily="18" charset="0"/>
                <a:ea typeface="宋体" panose="02010600030101010101" pitchFamily="2" charset="-122"/>
              </a:rPr>
              <a:t>&gt;=monitor</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&lt;</a:t>
            </a:r>
            <a:r>
              <a:rPr lang="zh-CN" altLang="en-US" sz="2000" dirty="0">
                <a:latin typeface="Times New Roman" panose="02020603050405020304" pitchFamily="18" charset="0"/>
                <a:ea typeface="宋体" panose="02010600030101010101" pitchFamily="2" charset="-122"/>
              </a:rPr>
              <a:t>共享</a:t>
            </a:r>
            <a:r>
              <a:rPr lang="zh-CN" altLang="en-US" sz="2000" dirty="0">
                <a:latin typeface="Times New Roman" panose="02020603050405020304" pitchFamily="18" charset="0"/>
                <a:ea typeface="宋体" panose="02010600030101010101" pitchFamily="2" charset="-122"/>
              </a:rPr>
              <a:t>变量说明</a:t>
            </a:r>
            <a:r>
              <a:rPr lang="en-US" altLang="zh-CN" sz="2000" dirty="0">
                <a:latin typeface="Times New Roman" panose="02020603050405020304" pitchFamily="18" charset="0"/>
                <a:ea typeface="宋体" panose="02010600030101010101" pitchFamily="2" charset="-122"/>
              </a:rPr>
              <a:t>&gt;;</a:t>
            </a:r>
            <a:endParaRPr lang="en-US" altLang="zh-CN" sz="2000" dirty="0">
              <a:latin typeface="Times New Roman" panose="02020603050405020304" pitchFamily="18" charset="0"/>
              <a:ea typeface="宋体" panose="02010600030101010101" pitchFamily="2" charset="-122"/>
            </a:endParaRPr>
          </a:p>
          <a:p>
            <a:r>
              <a:rPr lang="en-US" altLang="zh-CN" sz="2000" dirty="0">
                <a:sym typeface="+mn-ea"/>
              </a:rPr>
              <a:t>&lt;</a:t>
            </a:r>
            <a:r>
              <a:rPr lang="zh-CN" altLang="en-US" sz="2000" dirty="0">
                <a:sym typeface="+mn-ea"/>
              </a:rPr>
              <a:t>条件</a:t>
            </a:r>
            <a:r>
              <a:rPr lang="zh-CN" altLang="en-US" sz="2000" dirty="0">
                <a:sym typeface="+mn-ea"/>
              </a:rPr>
              <a:t>变量说明</a:t>
            </a:r>
            <a:r>
              <a:rPr lang="en-US" altLang="zh-CN" sz="2000" dirty="0">
                <a:sym typeface="+mn-ea"/>
              </a:rPr>
              <a:t>&gt;;</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procedure &lt;</a:t>
            </a:r>
            <a:r>
              <a:rPr lang="zh-CN" altLang="en-US" sz="2000" dirty="0">
                <a:latin typeface="Times New Roman" panose="02020603050405020304" pitchFamily="18" charset="0"/>
                <a:ea typeface="宋体" panose="02010600030101010101" pitchFamily="2" charset="-122"/>
              </a:rPr>
              <a:t>过程名</a:t>
            </a:r>
            <a:r>
              <a:rPr lang="en-US" altLang="zh-CN" sz="2000" dirty="0">
                <a:latin typeface="Times New Roman" panose="02020603050405020304" pitchFamily="18" charset="0"/>
                <a:ea typeface="宋体" panose="02010600030101010101" pitchFamily="2" charset="-122"/>
              </a:rPr>
              <a:t>1&gt;(&lt;</a:t>
            </a:r>
            <a:r>
              <a:rPr lang="zh-CN" altLang="en-US" sz="2000" dirty="0">
                <a:latin typeface="Times New Roman" panose="02020603050405020304" pitchFamily="18" charset="0"/>
                <a:ea typeface="宋体" panose="02010600030101010101" pitchFamily="2" charset="-122"/>
              </a:rPr>
              <a:t>形参表</a:t>
            </a:r>
            <a:r>
              <a:rPr lang="en-US" altLang="zh-CN" sz="2000" dirty="0">
                <a:latin typeface="Times New Roman" panose="02020603050405020304" pitchFamily="18" charset="0"/>
                <a:ea typeface="宋体" panose="02010600030101010101" pitchFamily="2" charset="-122"/>
              </a:rPr>
              <a:t>&gt;)</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&lt;</a:t>
            </a:r>
            <a:r>
              <a:rPr lang="zh-CN" altLang="en-US" sz="2000" dirty="0">
                <a:latin typeface="Times New Roman" panose="02020603050405020304" pitchFamily="18" charset="0"/>
                <a:ea typeface="宋体" panose="02010600030101010101" pitchFamily="2" charset="-122"/>
              </a:rPr>
              <a:t>过程体</a:t>
            </a:r>
            <a:r>
              <a:rPr lang="en-US" altLang="zh-CN" sz="2000" dirty="0">
                <a:latin typeface="Times New Roman" panose="02020603050405020304" pitchFamily="18" charset="0"/>
                <a:ea typeface="宋体" panose="02010600030101010101" pitchFamily="2" charset="-122"/>
              </a:rPr>
              <a:t>1&gt;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procedure &lt;</a:t>
            </a:r>
            <a:r>
              <a:rPr lang="zh-CN" altLang="en-US" sz="2000" dirty="0">
                <a:latin typeface="Times New Roman" panose="02020603050405020304" pitchFamily="18" charset="0"/>
                <a:ea typeface="宋体" panose="02010600030101010101" pitchFamily="2" charset="-122"/>
              </a:rPr>
              <a:t>过程名</a:t>
            </a:r>
            <a:r>
              <a:rPr lang="en-US" altLang="zh-CN" sz="2000" dirty="0">
                <a:latin typeface="Times New Roman" panose="02020603050405020304" pitchFamily="18" charset="0"/>
                <a:ea typeface="宋体" panose="02010600030101010101" pitchFamily="2" charset="-122"/>
              </a:rPr>
              <a:t>n&gt;(&lt;</a:t>
            </a:r>
            <a:r>
              <a:rPr lang="zh-CN" altLang="en-US" sz="2000" dirty="0">
                <a:latin typeface="Times New Roman" panose="02020603050405020304" pitchFamily="18" charset="0"/>
                <a:ea typeface="宋体" panose="02010600030101010101" pitchFamily="2" charset="-122"/>
              </a:rPr>
              <a:t>形参表</a:t>
            </a:r>
            <a:r>
              <a:rPr lang="en-US" altLang="zh-CN" sz="2000" dirty="0">
                <a:latin typeface="Times New Roman" panose="02020603050405020304" pitchFamily="18" charset="0"/>
                <a:ea typeface="宋体" panose="02010600030101010101" pitchFamily="2" charset="-122"/>
              </a:rPr>
              <a:t>&gt;)</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&lt;</a:t>
            </a:r>
            <a:r>
              <a:rPr lang="zh-CN" altLang="en-US" sz="2000" dirty="0">
                <a:latin typeface="Times New Roman" panose="02020603050405020304" pitchFamily="18" charset="0"/>
                <a:ea typeface="宋体" panose="02010600030101010101" pitchFamily="2" charset="-122"/>
              </a:rPr>
              <a:t>过程体</a:t>
            </a:r>
            <a:r>
              <a:rPr lang="en-US" altLang="zh-CN" sz="2000" dirty="0">
                <a:latin typeface="Times New Roman" panose="02020603050405020304" pitchFamily="18" charset="0"/>
                <a:ea typeface="宋体" panose="02010600030101010101" pitchFamily="2" charset="-122"/>
              </a:rPr>
              <a:t>n&gt;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&lt;</a:t>
            </a:r>
            <a:r>
              <a:rPr lang="zh-CN" altLang="en-US" sz="2000" dirty="0">
                <a:latin typeface="Times New Roman" panose="02020603050405020304" pitchFamily="18" charset="0"/>
                <a:ea typeface="宋体" panose="02010600030101010101" pitchFamily="2" charset="-122"/>
              </a:rPr>
              <a:t>过程局部数据初始化语句</a:t>
            </a:r>
            <a:r>
              <a:rPr lang="en-US" altLang="zh-CN" sz="2000" dirty="0">
                <a:latin typeface="Times New Roman" panose="02020603050405020304" pitchFamily="18" charset="0"/>
                <a:ea typeface="宋体" panose="02010600030101010101" pitchFamily="2" charset="-122"/>
              </a:rPr>
              <a:t>&gt;</a:t>
            </a:r>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grpSp>
        <p:nvGrpSpPr>
          <p:cNvPr id="151557" name="Group 5"/>
          <p:cNvGrpSpPr/>
          <p:nvPr/>
        </p:nvGrpSpPr>
        <p:grpSpPr>
          <a:xfrm>
            <a:off x="4217670" y="383858"/>
            <a:ext cx="4819650" cy="5211762"/>
            <a:chOff x="2612" y="197"/>
            <a:chExt cx="3036" cy="3283"/>
          </a:xfrm>
        </p:grpSpPr>
        <p:grpSp>
          <p:nvGrpSpPr>
            <p:cNvPr id="151558" name="Group 6"/>
            <p:cNvGrpSpPr/>
            <p:nvPr/>
          </p:nvGrpSpPr>
          <p:grpSpPr>
            <a:xfrm>
              <a:off x="4527" y="197"/>
              <a:ext cx="516" cy="737"/>
              <a:chOff x="2786" y="1270"/>
              <a:chExt cx="516" cy="737"/>
            </a:xfrm>
          </p:grpSpPr>
          <p:sp>
            <p:nvSpPr>
              <p:cNvPr id="151559" name="Rectangle 7"/>
              <p:cNvSpPr>
                <a:spLocks noChangeAspect="1"/>
              </p:cNvSpPr>
              <p:nvPr/>
            </p:nvSpPr>
            <p:spPr>
              <a:xfrm rot="-3000000">
                <a:off x="2683" y="1580"/>
                <a:ext cx="624" cy="155"/>
              </a:xfrm>
              <a:prstGeom prst="rect">
                <a:avLst/>
              </a:prstGeom>
              <a:noFill/>
              <a:ln w="28575" cap="flat" cmpd="sng">
                <a:solidFill>
                  <a:schemeClr val="tx1"/>
                </a:solidFill>
                <a:prstDash val="solid"/>
                <a:miter/>
                <a:headEnd type="none" w="med" len="med"/>
                <a:tailEnd type="none" w="med" len="med"/>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51560" name="Line 8"/>
              <p:cNvSpPr>
                <a:spLocks noChangeAspect="1"/>
              </p:cNvSpPr>
              <p:nvPr/>
            </p:nvSpPr>
            <p:spPr>
              <a:xfrm rot="-3000000">
                <a:off x="2864" y="1736"/>
                <a:ext cx="0" cy="155"/>
              </a:xfrm>
              <a:prstGeom prst="line">
                <a:avLst/>
              </a:prstGeom>
              <a:ln w="28575" cap="flat" cmpd="sng">
                <a:solidFill>
                  <a:schemeClr val="tx1"/>
                </a:solidFill>
                <a:prstDash val="solid"/>
                <a:round/>
                <a:headEnd type="none" w="med" len="med"/>
                <a:tailEnd type="none" w="med" len="med"/>
              </a:ln>
            </p:spPr>
          </p:sp>
          <p:sp>
            <p:nvSpPr>
              <p:cNvPr id="151561" name="Line 9"/>
              <p:cNvSpPr>
                <a:spLocks noChangeAspect="1"/>
              </p:cNvSpPr>
              <p:nvPr/>
            </p:nvSpPr>
            <p:spPr>
              <a:xfrm rot="-3000000">
                <a:off x="2927" y="1662"/>
                <a:ext cx="0" cy="155"/>
              </a:xfrm>
              <a:prstGeom prst="line">
                <a:avLst/>
              </a:prstGeom>
              <a:ln w="28575" cap="flat" cmpd="sng">
                <a:solidFill>
                  <a:schemeClr val="tx1"/>
                </a:solidFill>
                <a:prstDash val="solid"/>
                <a:round/>
                <a:headEnd type="none" w="med" len="med"/>
                <a:tailEnd type="none" w="med" len="med"/>
              </a:ln>
            </p:spPr>
          </p:sp>
          <p:sp>
            <p:nvSpPr>
              <p:cNvPr id="151562" name="Line 10"/>
              <p:cNvSpPr>
                <a:spLocks noChangeAspect="1"/>
              </p:cNvSpPr>
              <p:nvPr/>
            </p:nvSpPr>
            <p:spPr>
              <a:xfrm rot="-3000000">
                <a:off x="2993" y="1584"/>
                <a:ext cx="0" cy="155"/>
              </a:xfrm>
              <a:prstGeom prst="line">
                <a:avLst/>
              </a:prstGeom>
              <a:ln w="28575" cap="flat" cmpd="sng">
                <a:solidFill>
                  <a:schemeClr val="tx1"/>
                </a:solidFill>
                <a:prstDash val="solid"/>
                <a:round/>
                <a:headEnd type="none" w="med" len="med"/>
                <a:tailEnd type="none" w="med" len="med"/>
              </a:ln>
            </p:spPr>
          </p:sp>
          <p:sp>
            <p:nvSpPr>
              <p:cNvPr id="151563" name="Line 11"/>
              <p:cNvSpPr>
                <a:spLocks noChangeAspect="1"/>
              </p:cNvSpPr>
              <p:nvPr/>
            </p:nvSpPr>
            <p:spPr>
              <a:xfrm rot="-3000000">
                <a:off x="3056" y="1509"/>
                <a:ext cx="0" cy="155"/>
              </a:xfrm>
              <a:prstGeom prst="line">
                <a:avLst/>
              </a:prstGeom>
              <a:ln w="28575" cap="flat" cmpd="sng">
                <a:solidFill>
                  <a:schemeClr val="tx1"/>
                </a:solidFill>
                <a:prstDash val="solid"/>
                <a:round/>
                <a:headEnd type="none" w="med" len="med"/>
                <a:tailEnd type="none" w="med" len="med"/>
              </a:ln>
            </p:spPr>
          </p:sp>
          <p:sp>
            <p:nvSpPr>
              <p:cNvPr id="151564" name="Line 12"/>
              <p:cNvSpPr>
                <a:spLocks noChangeAspect="1"/>
              </p:cNvSpPr>
              <p:nvPr/>
            </p:nvSpPr>
            <p:spPr>
              <a:xfrm rot="-3000000">
                <a:off x="3132" y="1425"/>
                <a:ext cx="0" cy="155"/>
              </a:xfrm>
              <a:prstGeom prst="line">
                <a:avLst/>
              </a:prstGeom>
              <a:ln w="28575" cap="flat" cmpd="sng">
                <a:solidFill>
                  <a:schemeClr val="tx1"/>
                </a:solidFill>
                <a:prstDash val="solid"/>
                <a:round/>
                <a:headEnd type="none" w="med" len="med"/>
                <a:tailEnd type="none" w="med" len="med"/>
              </a:ln>
            </p:spPr>
          </p:sp>
          <p:sp>
            <p:nvSpPr>
              <p:cNvPr id="151565" name="Line 13"/>
              <p:cNvSpPr>
                <a:spLocks noChangeAspect="1"/>
              </p:cNvSpPr>
              <p:nvPr/>
            </p:nvSpPr>
            <p:spPr>
              <a:xfrm rot="-3000000">
                <a:off x="3122" y="1336"/>
                <a:ext cx="83" cy="0"/>
              </a:xfrm>
              <a:prstGeom prst="line">
                <a:avLst/>
              </a:prstGeom>
              <a:ln w="28575" cap="flat" cmpd="sng">
                <a:solidFill>
                  <a:schemeClr val="tx1"/>
                </a:solidFill>
                <a:prstDash val="solid"/>
                <a:round/>
                <a:headEnd type="none" w="med" len="med"/>
                <a:tailEnd type="none" w="med" len="med"/>
              </a:ln>
            </p:spPr>
          </p:sp>
          <p:sp>
            <p:nvSpPr>
              <p:cNvPr id="151566" name="Line 14"/>
              <p:cNvSpPr>
                <a:spLocks noChangeAspect="1"/>
              </p:cNvSpPr>
              <p:nvPr/>
            </p:nvSpPr>
            <p:spPr>
              <a:xfrm rot="-3000000">
                <a:off x="3235" y="1437"/>
                <a:ext cx="83" cy="0"/>
              </a:xfrm>
              <a:prstGeom prst="line">
                <a:avLst/>
              </a:prstGeom>
              <a:ln w="28575" cap="flat" cmpd="sng">
                <a:solidFill>
                  <a:schemeClr val="tx1"/>
                </a:solidFill>
                <a:prstDash val="solid"/>
                <a:round/>
                <a:headEnd type="none" w="med" len="med"/>
                <a:tailEnd type="none" w="med" len="med"/>
              </a:ln>
            </p:spPr>
          </p:sp>
          <p:sp>
            <p:nvSpPr>
              <p:cNvPr id="151567" name="Line 15"/>
              <p:cNvSpPr>
                <a:spLocks noChangeAspect="1"/>
              </p:cNvSpPr>
              <p:nvPr/>
            </p:nvSpPr>
            <p:spPr>
              <a:xfrm rot="-3000000" flipH="1">
                <a:off x="3185" y="1368"/>
                <a:ext cx="196" cy="0"/>
              </a:xfrm>
              <a:prstGeom prst="line">
                <a:avLst/>
              </a:prstGeom>
              <a:ln w="28575" cap="flat" cmpd="sng">
                <a:solidFill>
                  <a:schemeClr val="tx1"/>
                </a:solidFill>
                <a:prstDash val="solid"/>
                <a:round/>
                <a:headEnd type="none" w="med" len="med"/>
                <a:tailEnd type="triangle" w="lg" len="lg"/>
              </a:ln>
            </p:spPr>
          </p:sp>
          <p:sp>
            <p:nvSpPr>
              <p:cNvPr id="151568" name="Line 16"/>
              <p:cNvSpPr>
                <a:spLocks noChangeAspect="1"/>
              </p:cNvSpPr>
              <p:nvPr/>
            </p:nvSpPr>
            <p:spPr>
              <a:xfrm rot="-3000000" flipH="1">
                <a:off x="2740" y="1961"/>
                <a:ext cx="92" cy="0"/>
              </a:xfrm>
              <a:prstGeom prst="line">
                <a:avLst/>
              </a:prstGeom>
              <a:ln w="28575" cap="flat" cmpd="sng">
                <a:solidFill>
                  <a:schemeClr val="tx1"/>
                </a:solidFill>
                <a:prstDash val="solid"/>
                <a:round/>
                <a:headEnd type="none" w="med" len="med"/>
                <a:tailEnd type="triangle" w="lg" len="med"/>
              </a:ln>
            </p:spPr>
          </p:sp>
        </p:grpSp>
        <p:sp>
          <p:nvSpPr>
            <p:cNvPr id="151569" name="Rectangle 17"/>
            <p:cNvSpPr/>
            <p:nvPr/>
          </p:nvSpPr>
          <p:spPr>
            <a:xfrm>
              <a:off x="3754" y="1334"/>
              <a:ext cx="146" cy="137"/>
            </a:xfrm>
            <a:prstGeom prst="rect">
              <a:avLst/>
            </a:prstGeom>
            <a:solidFill>
              <a:srgbClr val="FFFFFF"/>
            </a:solidFill>
            <a:ln w="28575" cap="flat" cmpd="sng">
              <a:solidFill>
                <a:schemeClr val="tx1"/>
              </a:solidFill>
              <a:prstDash val="solid"/>
              <a:miter/>
              <a:headEnd type="none" w="med" len="med"/>
              <a:tailEnd type="none" w="lg" len="lg"/>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51570" name="Line 18"/>
            <p:cNvSpPr/>
            <p:nvPr/>
          </p:nvSpPr>
          <p:spPr>
            <a:xfrm>
              <a:off x="3892" y="1403"/>
              <a:ext cx="129" cy="0"/>
            </a:xfrm>
            <a:prstGeom prst="line">
              <a:avLst/>
            </a:prstGeom>
            <a:ln w="28575" cap="flat" cmpd="sng">
              <a:solidFill>
                <a:schemeClr val="tx1"/>
              </a:solidFill>
              <a:prstDash val="solid"/>
              <a:round/>
              <a:headEnd type="none" w="med" len="med"/>
              <a:tailEnd type="triangle" w="lg" len="med"/>
            </a:ln>
          </p:spPr>
        </p:sp>
        <p:sp>
          <p:nvSpPr>
            <p:cNvPr id="151571" name="Rectangle 19"/>
            <p:cNvSpPr/>
            <p:nvPr/>
          </p:nvSpPr>
          <p:spPr>
            <a:xfrm>
              <a:off x="4034" y="1335"/>
              <a:ext cx="146" cy="137"/>
            </a:xfrm>
            <a:prstGeom prst="rect">
              <a:avLst/>
            </a:prstGeom>
            <a:solidFill>
              <a:srgbClr val="FFFFFF"/>
            </a:solidFill>
            <a:ln w="28575" cap="flat" cmpd="sng">
              <a:solidFill>
                <a:schemeClr val="tx1"/>
              </a:solidFill>
              <a:prstDash val="solid"/>
              <a:miter/>
              <a:headEnd type="none" w="med" len="med"/>
              <a:tailEnd type="none" w="lg" len="lg"/>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51572" name="Line 20"/>
            <p:cNvSpPr/>
            <p:nvPr/>
          </p:nvSpPr>
          <p:spPr>
            <a:xfrm>
              <a:off x="4172" y="1404"/>
              <a:ext cx="129" cy="0"/>
            </a:xfrm>
            <a:prstGeom prst="line">
              <a:avLst/>
            </a:prstGeom>
            <a:ln w="28575" cap="flat" cmpd="sng">
              <a:solidFill>
                <a:schemeClr val="tx1"/>
              </a:solidFill>
              <a:prstDash val="solid"/>
              <a:round/>
              <a:headEnd type="none" w="med" len="med"/>
              <a:tailEnd type="triangle" w="lg" len="med"/>
            </a:ln>
          </p:spPr>
        </p:sp>
        <p:sp>
          <p:nvSpPr>
            <p:cNvPr id="151573" name="Rectangle 21"/>
            <p:cNvSpPr/>
            <p:nvPr/>
          </p:nvSpPr>
          <p:spPr>
            <a:xfrm>
              <a:off x="4313" y="1335"/>
              <a:ext cx="146" cy="137"/>
            </a:xfrm>
            <a:prstGeom prst="rect">
              <a:avLst/>
            </a:prstGeom>
            <a:solidFill>
              <a:srgbClr val="FFFFFF"/>
            </a:solidFill>
            <a:ln w="28575" cap="flat" cmpd="sng">
              <a:solidFill>
                <a:schemeClr val="tx1"/>
              </a:solidFill>
              <a:prstDash val="solid"/>
              <a:miter/>
              <a:headEnd type="none" w="med" len="med"/>
              <a:tailEnd type="none" w="lg" len="lg"/>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51574" name="Line 22"/>
            <p:cNvSpPr/>
            <p:nvPr/>
          </p:nvSpPr>
          <p:spPr>
            <a:xfrm>
              <a:off x="4451" y="1404"/>
              <a:ext cx="129" cy="0"/>
            </a:xfrm>
            <a:prstGeom prst="line">
              <a:avLst/>
            </a:prstGeom>
            <a:ln w="28575" cap="flat" cmpd="sng">
              <a:solidFill>
                <a:schemeClr val="tx1"/>
              </a:solidFill>
              <a:prstDash val="solid"/>
              <a:round/>
              <a:headEnd type="none" w="med" len="med"/>
              <a:tailEnd type="triangle" w="lg" len="med"/>
            </a:ln>
          </p:spPr>
        </p:sp>
        <p:sp>
          <p:nvSpPr>
            <p:cNvPr id="151575" name="Rectangle 23"/>
            <p:cNvSpPr/>
            <p:nvPr/>
          </p:nvSpPr>
          <p:spPr>
            <a:xfrm>
              <a:off x="3594" y="1672"/>
              <a:ext cx="223" cy="498"/>
            </a:xfrm>
            <a:prstGeom prst="rect">
              <a:avLst/>
            </a:prstGeom>
            <a:solidFill>
              <a:srgbClr val="FFFFFF"/>
            </a:solidFill>
            <a:ln w="28575" cap="flat" cmpd="sng">
              <a:solidFill>
                <a:schemeClr val="tx1"/>
              </a:solidFill>
              <a:prstDash val="solid"/>
              <a:miter/>
              <a:headEnd type="none" w="med" len="med"/>
              <a:tailEnd type="none" w="lg" len="lg"/>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51576" name="Rectangle 24"/>
            <p:cNvSpPr/>
            <p:nvPr/>
          </p:nvSpPr>
          <p:spPr>
            <a:xfrm>
              <a:off x="3919" y="1673"/>
              <a:ext cx="223" cy="498"/>
            </a:xfrm>
            <a:prstGeom prst="rect">
              <a:avLst/>
            </a:prstGeom>
            <a:solidFill>
              <a:srgbClr val="FFFFFF"/>
            </a:solidFill>
            <a:ln w="28575" cap="flat" cmpd="sng">
              <a:solidFill>
                <a:schemeClr val="tx1"/>
              </a:solidFill>
              <a:prstDash val="solid"/>
              <a:miter/>
              <a:headEnd type="none" w="med" len="med"/>
              <a:tailEnd type="none" w="lg" len="lg"/>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51577" name="Rectangle 25"/>
            <p:cNvSpPr/>
            <p:nvPr/>
          </p:nvSpPr>
          <p:spPr>
            <a:xfrm>
              <a:off x="4396" y="1673"/>
              <a:ext cx="223" cy="498"/>
            </a:xfrm>
            <a:prstGeom prst="rect">
              <a:avLst/>
            </a:prstGeom>
            <a:solidFill>
              <a:srgbClr val="FFFFFF"/>
            </a:solidFill>
            <a:ln w="28575" cap="flat" cmpd="sng">
              <a:solidFill>
                <a:schemeClr val="tx1"/>
              </a:solidFill>
              <a:prstDash val="solid"/>
              <a:miter/>
              <a:headEnd type="none" w="med" len="med"/>
              <a:tailEnd type="none" w="lg" len="lg"/>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51578" name="Text Box 26"/>
            <p:cNvSpPr txBox="1"/>
            <p:nvPr/>
          </p:nvSpPr>
          <p:spPr>
            <a:xfrm>
              <a:off x="4109" y="1749"/>
              <a:ext cx="344" cy="269"/>
            </a:xfrm>
            <a:prstGeom prst="rect">
              <a:avLst/>
            </a:prstGeom>
            <a:noFill/>
            <a:ln w="28575">
              <a:noFill/>
            </a:ln>
          </p:spPr>
          <p:txBody>
            <a:bodyPr lIns="0" tIns="0" rIns="0" bIns="0" anchor="t">
              <a:spAutoFit/>
            </a:bodyPr>
            <a:p>
              <a:pPr algn="ctr">
                <a:spcBef>
                  <a:spcPct val="50000"/>
                </a:spcBef>
              </a:pP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151579" name="AutoShape 27"/>
            <p:cNvSpPr/>
            <p:nvPr/>
          </p:nvSpPr>
          <p:spPr>
            <a:xfrm rot="-5400000">
              <a:off x="4001" y="1846"/>
              <a:ext cx="129" cy="791"/>
            </a:xfrm>
            <a:prstGeom prst="leftBrace">
              <a:avLst>
                <a:gd name="adj1" fmla="val 50388"/>
                <a:gd name="adj2" fmla="val 50000"/>
              </a:avLst>
            </a:prstGeom>
            <a:noFill/>
            <a:ln w="12700" cap="flat" cmpd="sng">
              <a:solidFill>
                <a:schemeClr val="tx1"/>
              </a:solidFill>
              <a:prstDash val="solid"/>
              <a:round/>
              <a:headEnd type="none" w="med" len="med"/>
              <a:tailEnd type="none" w="lg" len="lg"/>
            </a:ln>
          </p:spPr>
          <p:txBody>
            <a:bodyPr wrap="none"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51580" name="Oval 28"/>
            <p:cNvSpPr/>
            <p:nvPr/>
          </p:nvSpPr>
          <p:spPr>
            <a:xfrm>
              <a:off x="3239" y="832"/>
              <a:ext cx="1780" cy="2320"/>
            </a:xfrm>
            <a:prstGeom prst="ellipse">
              <a:avLst/>
            </a:prstGeom>
            <a:noFill/>
            <a:ln w="28575" cap="flat" cmpd="sng">
              <a:solidFill>
                <a:schemeClr val="tx1"/>
              </a:solidFill>
              <a:prstDash val="solid"/>
              <a:round/>
              <a:headEnd type="none" w="med" len="med"/>
              <a:tailEnd type="none" w="lg" len="lg"/>
            </a:ln>
          </p:spPr>
          <p:txBody>
            <a:bodyPr lIns="54000" tIns="46800" rIns="54000" bIns="46800"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51581" name="Text Box 29"/>
            <p:cNvSpPr txBox="1"/>
            <p:nvPr/>
          </p:nvSpPr>
          <p:spPr>
            <a:xfrm>
              <a:off x="3627" y="924"/>
              <a:ext cx="1015" cy="288"/>
            </a:xfrm>
            <a:prstGeom prst="rect">
              <a:avLst/>
            </a:prstGeom>
            <a:noFill/>
            <a:ln w="28575">
              <a:noFill/>
            </a:ln>
          </p:spPr>
          <p:txBody>
            <a:bodyPr lIns="54000" tIns="46800" rIns="54000" bIns="46800" anchor="t">
              <a:spAutoFit/>
            </a:bodyPr>
            <a:p>
              <a:pPr algn="ctr">
                <a:spcBef>
                  <a:spcPct val="50000"/>
                </a:spcBef>
              </a:pPr>
              <a:r>
                <a:rPr lang="zh-CN" altLang="en-US" sz="2400" dirty="0">
                  <a:latin typeface="Times New Roman" panose="02020603050405020304" pitchFamily="18" charset="0"/>
                  <a:ea typeface="仿宋_GB2312" pitchFamily="49" charset="-122"/>
                </a:rPr>
                <a:t>共享数据</a:t>
              </a:r>
              <a:endParaRPr lang="zh-CN" altLang="en-US" sz="2400" dirty="0">
                <a:latin typeface="Times New Roman" panose="02020603050405020304" pitchFamily="18" charset="0"/>
                <a:ea typeface="仿宋_GB2312" pitchFamily="49" charset="-122"/>
              </a:endParaRPr>
            </a:p>
          </p:txBody>
        </p:sp>
        <p:sp>
          <p:nvSpPr>
            <p:cNvPr id="151582" name="Text Box 30"/>
            <p:cNvSpPr txBox="1"/>
            <p:nvPr/>
          </p:nvSpPr>
          <p:spPr>
            <a:xfrm>
              <a:off x="3417" y="2266"/>
              <a:ext cx="1341" cy="250"/>
            </a:xfrm>
            <a:prstGeom prst="rect">
              <a:avLst/>
            </a:prstGeom>
            <a:noFill/>
            <a:ln w="28575">
              <a:noFill/>
            </a:ln>
          </p:spPr>
          <p:txBody>
            <a:bodyPr lIns="54000" tIns="46800" rIns="54000" bIns="46800" anchor="t">
              <a:spAutoFit/>
            </a:bodyPr>
            <a:p>
              <a:pPr algn="ctr">
                <a:spcBef>
                  <a:spcPct val="50000"/>
                </a:spcBef>
              </a:pPr>
              <a:r>
                <a:rPr lang="zh-CN" altLang="en-US" sz="2000" dirty="0">
                  <a:latin typeface="Times New Roman" panose="02020603050405020304" pitchFamily="18" charset="0"/>
                  <a:ea typeface="宋体" panose="02010600030101010101" pitchFamily="2" charset="-122"/>
                </a:rPr>
                <a:t>一组操作过程</a:t>
              </a:r>
              <a:endParaRPr lang="zh-CN" altLang="en-US" sz="2000" dirty="0">
                <a:latin typeface="Times New Roman" panose="02020603050405020304" pitchFamily="18" charset="0"/>
                <a:ea typeface="宋体" panose="02010600030101010101" pitchFamily="2" charset="-122"/>
              </a:endParaRPr>
            </a:p>
          </p:txBody>
        </p:sp>
        <p:sp>
          <p:nvSpPr>
            <p:cNvPr id="151583" name="Text Box 31"/>
            <p:cNvSpPr txBox="1"/>
            <p:nvPr/>
          </p:nvSpPr>
          <p:spPr>
            <a:xfrm>
              <a:off x="3640" y="2669"/>
              <a:ext cx="1006" cy="250"/>
            </a:xfrm>
            <a:prstGeom prst="rect">
              <a:avLst/>
            </a:prstGeom>
            <a:noFill/>
            <a:ln w="28575">
              <a:noFill/>
            </a:ln>
          </p:spPr>
          <p:txBody>
            <a:bodyPr lIns="54000" tIns="46800" rIns="54000" bIns="46800" anchor="t">
              <a:spAutoFit/>
            </a:bodyPr>
            <a:p>
              <a:pPr algn="ctr">
                <a:spcBef>
                  <a:spcPct val="50000"/>
                </a:spcBef>
              </a:pPr>
              <a:r>
                <a:rPr lang="zh-CN" altLang="en-US" sz="2000" dirty="0">
                  <a:latin typeface="Times New Roman" panose="02020603050405020304" pitchFamily="18" charset="0"/>
                  <a:ea typeface="宋体" panose="02010600030101010101" pitchFamily="2" charset="-122"/>
                </a:rPr>
                <a:t>初始化代码</a:t>
              </a:r>
              <a:endParaRPr lang="zh-CN" altLang="en-US" sz="2000" dirty="0">
                <a:latin typeface="Times New Roman" panose="02020603050405020304" pitchFamily="18" charset="0"/>
                <a:ea typeface="宋体" panose="02010600030101010101" pitchFamily="2" charset="-122"/>
              </a:endParaRPr>
            </a:p>
          </p:txBody>
        </p:sp>
        <p:sp>
          <p:nvSpPr>
            <p:cNvPr id="151584" name="Line 32"/>
            <p:cNvSpPr/>
            <p:nvPr/>
          </p:nvSpPr>
          <p:spPr>
            <a:xfrm>
              <a:off x="3422" y="2626"/>
              <a:ext cx="1418" cy="0"/>
            </a:xfrm>
            <a:prstGeom prst="line">
              <a:avLst/>
            </a:prstGeom>
            <a:ln w="6350" cap="flat" cmpd="sng">
              <a:solidFill>
                <a:schemeClr val="tx1"/>
              </a:solidFill>
              <a:prstDash val="solid"/>
              <a:round/>
              <a:headEnd type="none" w="med" len="med"/>
              <a:tailEnd type="none" w="lg" len="lg"/>
            </a:ln>
          </p:spPr>
        </p:sp>
        <p:sp>
          <p:nvSpPr>
            <p:cNvPr id="151585" name="Line 33"/>
            <p:cNvSpPr/>
            <p:nvPr/>
          </p:nvSpPr>
          <p:spPr>
            <a:xfrm>
              <a:off x="3333" y="1583"/>
              <a:ext cx="1615" cy="0"/>
            </a:xfrm>
            <a:prstGeom prst="line">
              <a:avLst/>
            </a:prstGeom>
            <a:ln w="6350" cap="flat" cmpd="sng">
              <a:solidFill>
                <a:schemeClr val="tx1"/>
              </a:solidFill>
              <a:prstDash val="solid"/>
              <a:round/>
              <a:headEnd type="none" w="med" len="med"/>
              <a:tailEnd type="none" w="lg" len="lg"/>
            </a:ln>
          </p:spPr>
        </p:sp>
        <p:sp>
          <p:nvSpPr>
            <p:cNvPr id="151586" name="Text Box 34"/>
            <p:cNvSpPr txBox="1"/>
            <p:nvPr/>
          </p:nvSpPr>
          <p:spPr>
            <a:xfrm>
              <a:off x="4754" y="621"/>
              <a:ext cx="894" cy="442"/>
            </a:xfrm>
            <a:prstGeom prst="rect">
              <a:avLst/>
            </a:prstGeom>
            <a:noFill/>
            <a:ln w="28575">
              <a:noFill/>
            </a:ln>
          </p:spPr>
          <p:txBody>
            <a:bodyPr lIns="18000" tIns="46800" rIns="18000" bIns="46800" anchor="t">
              <a:spAutoFit/>
            </a:bodyPr>
            <a:p>
              <a:pPr algn="ctr"/>
              <a:r>
                <a:rPr lang="zh-CN" altLang="en-US" sz="2000" dirty="0">
                  <a:latin typeface="Times New Roman" panose="02020603050405020304" pitchFamily="18" charset="0"/>
                  <a:ea typeface="楷体_GB2312" pitchFamily="49" charset="-122"/>
                </a:rPr>
                <a:t>进入队列</a:t>
              </a:r>
              <a:endParaRPr lang="zh-CN" altLang="en-US" sz="2000" dirty="0">
                <a:latin typeface="Times New Roman" panose="02020603050405020304" pitchFamily="18" charset="0"/>
                <a:ea typeface="楷体_GB2312" pitchFamily="49" charset="-122"/>
              </a:endParaRPr>
            </a:p>
            <a:p>
              <a:pPr algn="ctr"/>
              <a:r>
                <a:rPr lang="en-US" altLang="zh-CN" sz="2000" dirty="0">
                  <a:latin typeface="Times New Roman" panose="02020603050405020304" pitchFamily="18" charset="0"/>
                  <a:ea typeface="楷体_GB2312" pitchFamily="49" charset="-122"/>
                </a:rPr>
                <a:t>(</a:t>
              </a:r>
              <a:r>
                <a:rPr lang="zh-CN" altLang="en-US" sz="2000" dirty="0">
                  <a:latin typeface="Times New Roman" panose="02020603050405020304" pitchFamily="18" charset="0"/>
                  <a:ea typeface="楷体_GB2312" pitchFamily="49" charset="-122"/>
                </a:rPr>
                <a:t>等待</a:t>
              </a:r>
              <a:r>
                <a:rPr lang="en-US" altLang="zh-CN" sz="2000" dirty="0">
                  <a:latin typeface="Times New Roman" panose="02020603050405020304" pitchFamily="18" charset="0"/>
                  <a:ea typeface="楷体_GB2312" pitchFamily="49" charset="-122"/>
                </a:rPr>
                <a:t>)</a:t>
              </a:r>
              <a:endParaRPr lang="en-US" altLang="zh-CN" sz="2000" dirty="0">
                <a:latin typeface="Times New Roman" panose="02020603050405020304" pitchFamily="18" charset="0"/>
                <a:ea typeface="楷体_GB2312" pitchFamily="49" charset="-122"/>
              </a:endParaRPr>
            </a:p>
          </p:txBody>
        </p:sp>
        <p:sp>
          <p:nvSpPr>
            <p:cNvPr id="151587" name="Text Box 35"/>
            <p:cNvSpPr txBox="1"/>
            <p:nvPr/>
          </p:nvSpPr>
          <p:spPr>
            <a:xfrm>
              <a:off x="2612" y="1043"/>
              <a:ext cx="894" cy="442"/>
            </a:xfrm>
            <a:prstGeom prst="rect">
              <a:avLst/>
            </a:prstGeom>
            <a:noFill/>
            <a:ln w="28575">
              <a:noFill/>
            </a:ln>
          </p:spPr>
          <p:txBody>
            <a:bodyPr lIns="18000" tIns="46800" rIns="18000" bIns="46800" anchor="t">
              <a:spAutoFit/>
            </a:bodyPr>
            <a:p>
              <a:pPr algn="ctr"/>
              <a:r>
                <a:rPr lang="zh-CN" altLang="en-US" sz="2000" dirty="0">
                  <a:latin typeface="Times New Roman" panose="02020603050405020304" pitchFamily="18" charset="0"/>
                  <a:ea typeface="楷体_GB2312" pitchFamily="49" charset="-122"/>
                </a:rPr>
                <a:t>条件队列</a:t>
              </a:r>
              <a:endParaRPr lang="zh-CN" altLang="en-US" sz="2000" dirty="0">
                <a:latin typeface="Times New Roman" panose="02020603050405020304" pitchFamily="18" charset="0"/>
                <a:ea typeface="楷体_GB2312" pitchFamily="49" charset="-122"/>
              </a:endParaRPr>
            </a:p>
            <a:p>
              <a:pPr algn="ctr"/>
              <a:r>
                <a:rPr lang="en-US" altLang="zh-CN" sz="2000" dirty="0">
                  <a:latin typeface="Times New Roman" panose="02020603050405020304" pitchFamily="18" charset="0"/>
                  <a:ea typeface="楷体_GB2312" pitchFamily="49" charset="-122"/>
                </a:rPr>
                <a:t>(</a:t>
              </a:r>
              <a:r>
                <a:rPr lang="zh-CN" altLang="en-US" sz="2000" dirty="0">
                  <a:latin typeface="Times New Roman" panose="02020603050405020304" pitchFamily="18" charset="0"/>
                  <a:ea typeface="楷体_GB2312" pitchFamily="49" charset="-122"/>
                </a:rPr>
                <a:t>不忙</a:t>
              </a:r>
              <a:r>
                <a:rPr lang="en-US" altLang="zh-CN" sz="2000" dirty="0">
                  <a:latin typeface="Times New Roman" panose="02020603050405020304" pitchFamily="18" charset="0"/>
                  <a:ea typeface="楷体_GB2312" pitchFamily="49" charset="-122"/>
                </a:rPr>
                <a:t>)</a:t>
              </a:r>
              <a:endParaRPr lang="en-US" altLang="zh-CN" sz="2000" dirty="0">
                <a:latin typeface="Times New Roman" panose="02020603050405020304" pitchFamily="18" charset="0"/>
                <a:ea typeface="楷体_GB2312" pitchFamily="49" charset="-122"/>
              </a:endParaRPr>
            </a:p>
          </p:txBody>
        </p:sp>
        <p:sp>
          <p:nvSpPr>
            <p:cNvPr id="151588" name="Text Box 36"/>
            <p:cNvSpPr txBox="1"/>
            <p:nvPr/>
          </p:nvSpPr>
          <p:spPr>
            <a:xfrm>
              <a:off x="3053" y="3228"/>
              <a:ext cx="2193" cy="252"/>
            </a:xfrm>
            <a:prstGeom prst="rect">
              <a:avLst/>
            </a:prstGeom>
            <a:noFill/>
            <a:ln w="28575">
              <a:noFill/>
            </a:ln>
          </p:spPr>
          <p:txBody>
            <a:bodyPr lIns="54000" tIns="46800" rIns="54000" bIns="46800" anchor="t">
              <a:spAutoFit/>
            </a:bodyPr>
            <a:p>
              <a:pPr algn="ctr">
                <a:spcBef>
                  <a:spcPct val="50000"/>
                </a:spcBef>
              </a:pPr>
              <a:r>
                <a:rPr lang="zh-CN" altLang="en-US" sz="2000" dirty="0">
                  <a:solidFill>
                    <a:srgbClr val="000066"/>
                  </a:solidFill>
                  <a:latin typeface="Times New Roman" panose="02020603050405020304" pitchFamily="18" charset="0"/>
                  <a:ea typeface="楷体_GB2312" pitchFamily="49" charset="-122"/>
                </a:rPr>
                <a:t>图</a:t>
              </a:r>
              <a:r>
                <a:rPr lang="en-US" altLang="zh-CN" sz="2000" dirty="0">
                  <a:solidFill>
                    <a:srgbClr val="000066"/>
                  </a:solidFill>
                  <a:latin typeface="Times New Roman" panose="02020603050405020304" pitchFamily="18" charset="0"/>
                  <a:ea typeface="楷体_GB2312" pitchFamily="49" charset="-122"/>
                </a:rPr>
                <a:t>2-11  </a:t>
              </a:r>
              <a:r>
                <a:rPr lang="zh-CN" altLang="en-US" sz="2000" dirty="0">
                  <a:solidFill>
                    <a:srgbClr val="000066"/>
                  </a:solidFill>
                  <a:latin typeface="Times New Roman" panose="02020603050405020304" pitchFamily="18" charset="0"/>
                  <a:ea typeface="楷体_GB2312" pitchFamily="49" charset="-122"/>
                </a:rPr>
                <a:t>管程示意图</a:t>
              </a:r>
              <a:endParaRPr lang="zh-CN" altLang="en-US" sz="2000" dirty="0">
                <a:solidFill>
                  <a:srgbClr val="000066"/>
                </a:solidFill>
                <a:latin typeface="Times New Roman" panose="02020603050405020304" pitchFamily="18" charset="0"/>
                <a:ea typeface="楷体_GB2312" pitchFamily="49" charset="-122"/>
              </a:endParaRPr>
            </a:p>
          </p:txBody>
        </p:sp>
        <p:sp>
          <p:nvSpPr>
            <p:cNvPr id="151589" name="Freeform 37"/>
            <p:cNvSpPr/>
            <p:nvPr/>
          </p:nvSpPr>
          <p:spPr>
            <a:xfrm>
              <a:off x="3336" y="1255"/>
              <a:ext cx="309" cy="144"/>
            </a:xfrm>
            <a:custGeom>
              <a:avLst/>
              <a:gdLst/>
              <a:ahLst/>
              <a:cxnLst>
                <a:cxn ang="0">
                  <a:pos x="0" y="0"/>
                </a:cxn>
                <a:cxn ang="0">
                  <a:pos x="137" y="121"/>
                </a:cxn>
                <a:cxn ang="0">
                  <a:pos x="309" y="138"/>
                </a:cxn>
              </a:cxnLst>
              <a:pathLst>
                <a:path w="309" h="144">
                  <a:moveTo>
                    <a:pt x="0" y="0"/>
                  </a:moveTo>
                  <a:cubicBezTo>
                    <a:pt x="43" y="49"/>
                    <a:pt x="86" y="98"/>
                    <a:pt x="137" y="121"/>
                  </a:cubicBezTo>
                  <a:cubicBezTo>
                    <a:pt x="188" y="144"/>
                    <a:pt x="248" y="141"/>
                    <a:pt x="309" y="138"/>
                  </a:cubicBezTo>
                </a:path>
              </a:pathLst>
            </a:custGeom>
            <a:noFill/>
            <a:ln w="28575" cap="flat" cmpd="sng">
              <a:solidFill>
                <a:srgbClr val="CC3300"/>
              </a:solidFill>
              <a:prstDash val="solid"/>
              <a:round/>
              <a:headEnd type="none" w="med" len="med"/>
              <a:tailEnd type="triangle" w="med" len="lg"/>
            </a:ln>
          </p:spPr>
          <p:txBody>
            <a:bodyPr/>
            <a:p>
              <a:endParaRPr lang="zh-CN" altLang="en-US"/>
            </a:p>
          </p:txBody>
        </p:sp>
      </p:grpSp>
      <p:sp>
        <p:nvSpPr>
          <p:cNvPr id="151590"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149506" name="Rectangle 2"/>
          <p:cNvSpPr>
            <a:spLocks noGrp="1"/>
          </p:cNvSpPr>
          <p:nvPr/>
        </p:nvSpPr>
        <p:spPr>
          <a:xfrm>
            <a:off x="277813" y="117158"/>
            <a:ext cx="8666162" cy="733425"/>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a:lstStyle>
          <a:p>
            <a:pPr algn="ctr" eaLnBrk="1" hangingPunct="1"/>
            <a:r>
              <a:rPr lang="en-US" altLang="zh-CN" sz="3600" dirty="0"/>
              <a:t>2.5.5.1  </a:t>
            </a:r>
            <a:r>
              <a:rPr lang="zh-CN" altLang="en-US" sz="3600" dirty="0"/>
              <a:t>管程的基本概念</a:t>
            </a:r>
            <a:endParaRPr lang="zh-CN" altLang="en-US" sz="3600" dirty="0"/>
          </a:p>
        </p:txBody>
      </p:sp>
      <p:graphicFrame>
        <p:nvGraphicFramePr>
          <p:cNvPr id="149510" name="内容占位符 95235"/>
          <p:cNvGraphicFramePr>
            <a:graphicFrameLocks noGrp="1"/>
          </p:cNvGraphicFramePr>
          <p:nvPr/>
        </p:nvGraphicFramePr>
        <p:xfrm>
          <a:off x="563563" y="881063"/>
          <a:ext cx="7704137" cy="69850"/>
        </p:xfrm>
        <a:graphic>
          <a:graphicData uri="http://schemas.openxmlformats.org/presentationml/2006/ole">
            <mc:AlternateContent xmlns:mc="http://schemas.openxmlformats.org/markup-compatibility/2006">
              <mc:Choice xmlns:v="urn:schemas-microsoft-com:vml" Requires="v">
                <p:oleObj spid="_x0000_s3200" name="" r:id="rId1" imgW="6858000" imgH="48895" progId="MS_ClipArt_Gallery.2">
                  <p:embed/>
                </p:oleObj>
              </mc:Choice>
              <mc:Fallback>
                <p:oleObj name="" r:id="rId1" imgW="6858000" imgH="48895" progId="MS_ClipArt_Gallery.2">
                  <p:embed/>
                  <p:pic>
                    <p:nvPicPr>
                      <p:cNvPr id="0" name="图片 3199"/>
                      <p:cNvPicPr/>
                      <p:nvPr/>
                    </p:nvPicPr>
                    <p:blipFill>
                      <a:blip r:embed="rId2"/>
                      <a:stretch>
                        <a:fillRect/>
                      </a:stretch>
                    </p:blipFill>
                    <p:spPr>
                      <a:xfrm>
                        <a:off x="563563" y="881063"/>
                        <a:ext cx="7704137" cy="69850"/>
                      </a:xfrm>
                      <a:prstGeom prst="rect">
                        <a:avLst/>
                      </a:prstGeom>
                      <a:noFill/>
                      <a:ln w="38100">
                        <a:noFill/>
                        <a:miter/>
                      </a:ln>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52578" name="Text Box 2"/>
          <p:cNvSpPr txBox="1"/>
          <p:nvPr/>
        </p:nvSpPr>
        <p:spPr>
          <a:xfrm>
            <a:off x="654685" y="1279208"/>
            <a:ext cx="7834313" cy="4507230"/>
          </a:xfrm>
          <a:prstGeom prst="rect">
            <a:avLst/>
          </a:prstGeom>
          <a:noFill/>
          <a:ln w="28575">
            <a:noFill/>
          </a:ln>
        </p:spPr>
        <p:txBody>
          <a:bodyPr lIns="54000" tIns="46800" rIns="54000" bIns="46800" anchor="t">
            <a:spAutoFit/>
          </a:bodyPr>
          <a:p>
            <a:pPr marL="457200" indent="-457200">
              <a:spcBef>
                <a:spcPct val="5000"/>
              </a:spcBef>
              <a:buClr>
                <a:srgbClr val="FFC000"/>
              </a:buClr>
              <a:buSzPct val="8500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局部于管程的数据结构，仅能被局部于管程的过程访问，任何管程外的过程都不能访问它；</a:t>
            </a:r>
            <a:endParaRPr lang="zh-CN" altLang="en-US" dirty="0">
              <a:latin typeface="Times New Roman" panose="02020603050405020304" pitchFamily="18" charset="0"/>
              <a:ea typeface="宋体" panose="02010600030101010101" pitchFamily="2" charset="-122"/>
            </a:endParaRPr>
          </a:p>
          <a:p>
            <a:pPr marL="457200" indent="-457200">
              <a:spcBef>
                <a:spcPct val="5000"/>
              </a:spcBef>
              <a:buClr>
                <a:srgbClr val="0000FF"/>
              </a:buClr>
              <a:buFont typeface="Wingdings" panose="05000000000000000000" pitchFamily="2" charset="2"/>
              <a:buChar char="n"/>
            </a:pPr>
            <a:endParaRPr lang="zh-CN" altLang="en-US" dirty="0">
              <a:latin typeface="Times New Roman" panose="02020603050405020304" pitchFamily="18" charset="0"/>
              <a:ea typeface="宋体" panose="02010600030101010101" pitchFamily="2" charset="-122"/>
            </a:endParaRPr>
          </a:p>
          <a:p>
            <a:pPr marL="457200" indent="-457200">
              <a:spcBef>
                <a:spcPct val="5000"/>
              </a:spcBef>
              <a:buClr>
                <a:srgbClr val="FFC000"/>
              </a:buClr>
              <a:buSzPct val="8500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局部于管程的过程仅能访问管程内的数据结构。</a:t>
            </a:r>
            <a:endParaRPr lang="zh-CN" altLang="en-US" dirty="0">
              <a:latin typeface="Times New Roman" panose="02020603050405020304" pitchFamily="18" charset="0"/>
              <a:ea typeface="宋体" panose="02010600030101010101" pitchFamily="2" charset="-122"/>
            </a:endParaRPr>
          </a:p>
          <a:p>
            <a:pPr marL="457200" indent="-457200">
              <a:spcBef>
                <a:spcPct val="5000"/>
              </a:spcBef>
              <a:buClr>
                <a:srgbClr val="0000FF"/>
              </a:buClr>
              <a:buFont typeface="Wingdings" panose="05000000000000000000" pitchFamily="2" charset="2"/>
              <a:buChar char="n"/>
            </a:pPr>
            <a:endParaRPr lang="zh-CN" altLang="en-US" dirty="0">
              <a:latin typeface="Times New Roman" panose="02020603050405020304" pitchFamily="18" charset="0"/>
              <a:ea typeface="宋体" panose="02010600030101010101" pitchFamily="2" charset="-122"/>
            </a:endParaRPr>
          </a:p>
          <a:p>
            <a:pPr marL="457200" indent="-457200">
              <a:spcBef>
                <a:spcPct val="5000"/>
              </a:spcBef>
              <a:buClr>
                <a:srgbClr val="FFC000"/>
              </a:buClr>
              <a:buSzPct val="85000"/>
              <a:buFont typeface="Wingdings" panose="05000000000000000000" pitchFamily="2" charset="2"/>
              <a:buChar char="n"/>
            </a:pPr>
            <a:r>
              <a:rPr lang="zh-CN" altLang="en-US" dirty="0">
                <a:sym typeface="+mn-ea"/>
              </a:rPr>
              <a:t>管程把</a:t>
            </a:r>
            <a:r>
              <a:rPr lang="zh-CN" altLang="en-US" dirty="0">
                <a:solidFill>
                  <a:srgbClr val="0033CC"/>
                </a:solidFill>
                <a:sym typeface="+mn-ea"/>
              </a:rPr>
              <a:t>共享变量</a:t>
            </a:r>
            <a:r>
              <a:rPr lang="zh-CN" altLang="en-US" dirty="0">
                <a:sym typeface="+mn-ea"/>
              </a:rPr>
              <a:t>和对它的</a:t>
            </a:r>
            <a:r>
              <a:rPr lang="zh-CN" altLang="en-US" dirty="0">
                <a:solidFill>
                  <a:srgbClr val="0033CC"/>
                </a:solidFill>
                <a:sym typeface="+mn-ea"/>
              </a:rPr>
              <a:t>操作</a:t>
            </a:r>
            <a:r>
              <a:rPr lang="zh-CN" altLang="en-US" dirty="0">
                <a:sym typeface="+mn-ea"/>
              </a:rPr>
              <a:t>的若干过程“封装”起来，所有进程要访问临界资源时，都必须</a:t>
            </a:r>
            <a:r>
              <a:rPr lang="zh-CN" altLang="en-US" dirty="0">
                <a:solidFill>
                  <a:srgbClr val="0033CC"/>
                </a:solidFill>
                <a:sym typeface="+mn-ea"/>
              </a:rPr>
              <a:t>经过管程</a:t>
            </a:r>
            <a:r>
              <a:rPr lang="zh-CN" altLang="en-US" dirty="0">
                <a:sym typeface="+mn-ea"/>
              </a:rPr>
              <a:t>才能进入，而</a:t>
            </a:r>
            <a:r>
              <a:rPr lang="zh-CN" altLang="en-US" dirty="0">
                <a:solidFill>
                  <a:srgbClr val="0033CC"/>
                </a:solidFill>
                <a:sym typeface="+mn-ea"/>
              </a:rPr>
              <a:t>管程每次只准许一个进程进入管程</a:t>
            </a:r>
            <a:r>
              <a:rPr lang="zh-CN" altLang="en-US" dirty="0">
                <a:sym typeface="+mn-ea"/>
              </a:rPr>
              <a:t>，从而实现了进程互斥。</a:t>
            </a:r>
            <a:endParaRPr lang="zh-CN" altLang="en-US" dirty="0">
              <a:latin typeface="Times New Roman" panose="02020603050405020304" pitchFamily="18" charset="0"/>
              <a:ea typeface="宋体" panose="02010600030101010101" pitchFamily="2" charset="-122"/>
            </a:endParaRPr>
          </a:p>
          <a:p>
            <a:pPr marL="457200" indent="-457200">
              <a:spcBef>
                <a:spcPct val="5000"/>
              </a:spcBef>
              <a:buClr>
                <a:srgbClr val="0000FF"/>
              </a:buClr>
              <a:buFont typeface="Wingdings" panose="05000000000000000000" pitchFamily="2" charset="2"/>
              <a:buChar char="n"/>
            </a:pPr>
            <a:endParaRPr lang="zh-CN" altLang="en-US" dirty="0">
              <a:latin typeface="Times New Roman" panose="02020603050405020304" pitchFamily="18" charset="0"/>
              <a:ea typeface="宋体" panose="02010600030101010101" pitchFamily="2" charset="-122"/>
            </a:endParaRPr>
          </a:p>
        </p:txBody>
      </p:sp>
      <p:sp>
        <p:nvSpPr>
          <p:cNvPr id="152580"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149506" name="Rectangle 2"/>
          <p:cNvSpPr>
            <a:spLocks noGrp="1"/>
          </p:cNvSpPr>
          <p:nvPr/>
        </p:nvSpPr>
        <p:spPr>
          <a:xfrm>
            <a:off x="277813" y="117158"/>
            <a:ext cx="8666162" cy="733425"/>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a:lstStyle>
          <a:p>
            <a:pPr algn="ctr" eaLnBrk="1" hangingPunct="1"/>
            <a:r>
              <a:rPr lang="en-US" altLang="zh-CN" sz="3600" dirty="0"/>
              <a:t>2.5.5.1  </a:t>
            </a:r>
            <a:r>
              <a:rPr lang="zh-CN" altLang="en-US" sz="3600" dirty="0"/>
              <a:t>管程的基本概念</a:t>
            </a:r>
            <a:endParaRPr lang="zh-CN" altLang="en-US" sz="3600" dirty="0"/>
          </a:p>
        </p:txBody>
      </p:sp>
      <p:graphicFrame>
        <p:nvGraphicFramePr>
          <p:cNvPr id="149510" name="内容占位符 95235"/>
          <p:cNvGraphicFramePr>
            <a:graphicFrameLocks noGrp="1"/>
          </p:cNvGraphicFramePr>
          <p:nvPr/>
        </p:nvGraphicFramePr>
        <p:xfrm>
          <a:off x="563563" y="881063"/>
          <a:ext cx="7704137" cy="69850"/>
        </p:xfrm>
        <a:graphic>
          <a:graphicData uri="http://schemas.openxmlformats.org/presentationml/2006/ole">
            <mc:AlternateContent xmlns:mc="http://schemas.openxmlformats.org/markup-compatibility/2006">
              <mc:Choice xmlns:v="urn:schemas-microsoft-com:vml" Requires="v">
                <p:oleObj spid="_x0000_s3200" name="" r:id="rId1" imgW="6858000" imgH="48895" progId="MS_ClipArt_Gallery.2">
                  <p:embed/>
                </p:oleObj>
              </mc:Choice>
              <mc:Fallback>
                <p:oleObj name="" r:id="rId1" imgW="6858000" imgH="48895" progId="MS_ClipArt_Gallery.2">
                  <p:embed/>
                  <p:pic>
                    <p:nvPicPr>
                      <p:cNvPr id="0" name="图片 3199"/>
                      <p:cNvPicPr/>
                      <p:nvPr/>
                    </p:nvPicPr>
                    <p:blipFill>
                      <a:blip r:embed="rId2"/>
                      <a:stretch>
                        <a:fillRect/>
                      </a:stretch>
                    </p:blipFill>
                    <p:spPr>
                      <a:xfrm>
                        <a:off x="563563" y="881063"/>
                        <a:ext cx="7704137"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5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5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53602" name="Text Box 2"/>
          <p:cNvSpPr txBox="1"/>
          <p:nvPr/>
        </p:nvSpPr>
        <p:spPr>
          <a:xfrm>
            <a:off x="571818" y="1011238"/>
            <a:ext cx="6291262" cy="584835"/>
          </a:xfrm>
          <a:prstGeom prst="rect">
            <a:avLst/>
          </a:prstGeom>
          <a:noFill/>
          <a:ln w="28575">
            <a:noFill/>
          </a:ln>
        </p:spPr>
        <p:txBody>
          <a:bodyPr lIns="54000" tIns="46800" rIns="54000" bIns="46800" anchor="t">
            <a:spAutoFit/>
          </a:bodyPr>
          <a:p>
            <a:pPr>
              <a:spcBef>
                <a:spcPct val="50000"/>
              </a:spcBef>
            </a:pPr>
            <a:r>
              <a:rPr lang="en-US" altLang="zh-CN" sz="3200" dirty="0">
                <a:solidFill>
                  <a:srgbClr val="CC3300"/>
                </a:solidFill>
                <a:latin typeface="Times New Roman" panose="02020603050405020304" pitchFamily="18" charset="0"/>
                <a:ea typeface="楷体_GB2312" pitchFamily="49" charset="-122"/>
              </a:rPr>
              <a:t>2</a:t>
            </a:r>
            <a:r>
              <a:rPr lang="zh-CN" altLang="en-US" sz="3200" dirty="0">
                <a:solidFill>
                  <a:srgbClr val="CC3300"/>
                </a:solidFill>
                <a:latin typeface="Times New Roman" panose="02020603050405020304" pitchFamily="18" charset="0"/>
                <a:ea typeface="楷体_GB2312" pitchFamily="49" charset="-122"/>
              </a:rPr>
              <a:t>．条件变量</a:t>
            </a:r>
            <a:endParaRPr lang="zh-CN" altLang="en-US" sz="3200" dirty="0">
              <a:solidFill>
                <a:srgbClr val="CC3300"/>
              </a:solidFill>
              <a:latin typeface="Times New Roman" panose="02020603050405020304" pitchFamily="18" charset="0"/>
              <a:ea typeface="楷体_GB2312" pitchFamily="49" charset="-122"/>
            </a:endParaRPr>
          </a:p>
        </p:txBody>
      </p:sp>
      <p:sp>
        <p:nvSpPr>
          <p:cNvPr id="153603" name="Text Box 3"/>
          <p:cNvSpPr txBox="1"/>
          <p:nvPr/>
        </p:nvSpPr>
        <p:spPr>
          <a:xfrm>
            <a:off x="572135" y="1762760"/>
            <a:ext cx="7999413" cy="3970655"/>
          </a:xfrm>
          <a:prstGeom prst="rect">
            <a:avLst/>
          </a:prstGeom>
          <a:noFill/>
          <a:ln w="28575">
            <a:noFill/>
          </a:ln>
        </p:spPr>
        <p:txBody>
          <a:bodyPr lIns="54000" tIns="46800" rIns="54000" bIns="46800" anchor="t">
            <a:spAutoFit/>
          </a:bodyPr>
          <a:p>
            <a:pPr marL="457200" indent="-457200" algn="just">
              <a:buClr>
                <a:srgbClr val="FFC000"/>
              </a:buClr>
              <a:buSzPct val="85000"/>
              <a:buFont typeface="Wingdings" panose="05000000000000000000" charset="0"/>
              <a:buChar char="n"/>
            </a:pPr>
            <a:r>
              <a:rPr lang="zh-CN" altLang="en-US" dirty="0">
                <a:latin typeface="Times New Roman" panose="02020603050405020304" pitchFamily="18" charset="0"/>
                <a:ea typeface="宋体" panose="02010600030101010101" pitchFamily="2" charset="-122"/>
              </a:rPr>
              <a:t>利用管程实现进程同步时，必须设置两个</a:t>
            </a:r>
            <a:r>
              <a:rPr lang="zh-CN" altLang="en-US" dirty="0">
                <a:solidFill>
                  <a:srgbClr val="0000FF"/>
                </a:solidFill>
                <a:latin typeface="Times New Roman" panose="02020603050405020304" pitchFamily="18" charset="0"/>
                <a:ea typeface="黑体" panose="02010609060101010101" pitchFamily="49" charset="-122"/>
              </a:rPr>
              <a:t>同步操作原语</a:t>
            </a:r>
            <a:r>
              <a:rPr lang="en-US" altLang="zh-CN" dirty="0">
                <a:latin typeface="Times New Roman" panose="02020603050405020304" pitchFamily="18" charset="0"/>
                <a:ea typeface="宋体" panose="02010600030101010101" pitchFamily="2" charset="-122"/>
              </a:rPr>
              <a:t>wait</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signal</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marL="457200" indent="-457200" algn="just">
              <a:buClr>
                <a:srgbClr val="CC3300"/>
              </a:buClr>
              <a:buFont typeface="Wingdings" panose="05000000000000000000" pitchFamily="2" charset="2"/>
              <a:buChar char="l"/>
            </a:pPr>
            <a:endParaRPr lang="zh-CN" altLang="en-US" dirty="0">
              <a:latin typeface="Times New Roman" panose="02020603050405020304" pitchFamily="18" charset="0"/>
              <a:ea typeface="宋体" panose="02010600030101010101" pitchFamily="2" charset="-122"/>
            </a:endParaRPr>
          </a:p>
          <a:p>
            <a:pPr marL="457200" indent="-457200" algn="just">
              <a:buClr>
                <a:srgbClr val="FFC000"/>
              </a:buClr>
              <a:buSzPct val="85000"/>
              <a:buFont typeface="Wingdings" panose="05000000000000000000" charset="0"/>
              <a:buChar char="n"/>
            </a:pPr>
            <a:r>
              <a:rPr lang="zh-CN" altLang="en-US" dirty="0">
                <a:latin typeface="Times New Roman" panose="02020603050405020304" pitchFamily="18" charset="0"/>
                <a:ea typeface="宋体" panose="02010600030101010101" pitchFamily="2" charset="-122"/>
              </a:rPr>
              <a:t>某进程通过管程请求临界资源未能满足时，管程调用</a:t>
            </a:r>
            <a:r>
              <a:rPr lang="en-US" altLang="zh-CN" dirty="0">
                <a:latin typeface="Times New Roman" panose="02020603050405020304" pitchFamily="18" charset="0"/>
                <a:ea typeface="宋体" panose="02010600030101010101" pitchFamily="2" charset="-122"/>
              </a:rPr>
              <a:t>wait</a:t>
            </a:r>
            <a:r>
              <a:rPr lang="zh-CN" altLang="en-US" dirty="0">
                <a:latin typeface="Times New Roman" panose="02020603050405020304" pitchFamily="18" charset="0"/>
                <a:ea typeface="宋体" panose="02010600030101010101" pitchFamily="2" charset="-122"/>
              </a:rPr>
              <a:t>原语将该进程阻塞，并把它排到等待队列上，如图</a:t>
            </a:r>
            <a:r>
              <a:rPr lang="en-US" altLang="zh-CN" dirty="0">
                <a:latin typeface="Times New Roman" panose="02020603050405020304" pitchFamily="18" charset="0"/>
                <a:ea typeface="宋体" panose="02010600030101010101" pitchFamily="2" charset="-122"/>
              </a:rPr>
              <a:t>2-11</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marL="457200" indent="-457200" algn="just">
              <a:buClr>
                <a:srgbClr val="CC3300"/>
              </a:buClr>
              <a:buFont typeface="Wingdings" panose="05000000000000000000" pitchFamily="2" charset="2"/>
              <a:buChar char="l"/>
            </a:pPr>
            <a:endParaRPr lang="zh-CN" altLang="en-US" dirty="0">
              <a:latin typeface="Times New Roman" panose="02020603050405020304" pitchFamily="18" charset="0"/>
              <a:ea typeface="宋体" panose="02010600030101010101" pitchFamily="2" charset="-122"/>
            </a:endParaRPr>
          </a:p>
          <a:p>
            <a:pPr marL="457200" indent="-457200" algn="just">
              <a:buClr>
                <a:srgbClr val="FFC000"/>
              </a:buClr>
              <a:buSzPct val="85000"/>
              <a:buFont typeface="Wingdings" panose="05000000000000000000" charset="0"/>
              <a:buChar char="n"/>
            </a:pPr>
            <a:r>
              <a:rPr lang="zh-CN" altLang="en-US" dirty="0">
                <a:latin typeface="Times New Roman" panose="02020603050405020304" pitchFamily="18" charset="0"/>
                <a:ea typeface="宋体" panose="02010600030101010101" pitchFamily="2" charset="-122"/>
              </a:rPr>
              <a:t>当另一进程访问完成并释放该资源后，管程调用</a:t>
            </a:r>
            <a:r>
              <a:rPr lang="en-US" altLang="zh-CN" dirty="0">
                <a:latin typeface="Times New Roman" panose="02020603050405020304" pitchFamily="18" charset="0"/>
                <a:ea typeface="宋体" panose="02010600030101010101" pitchFamily="2" charset="-122"/>
              </a:rPr>
              <a:t>signal</a:t>
            </a:r>
            <a:r>
              <a:rPr lang="zh-CN" altLang="en-US" dirty="0">
                <a:latin typeface="Times New Roman" panose="02020603050405020304" pitchFamily="18" charset="0"/>
                <a:ea typeface="宋体" panose="02010600030101010101" pitchFamily="2" charset="-122"/>
              </a:rPr>
              <a:t>原语唤醒等待队列中的队首进程。</a:t>
            </a:r>
            <a:endParaRPr lang="zh-CN" altLang="en-US" dirty="0">
              <a:latin typeface="Times New Roman" panose="02020603050405020304" pitchFamily="18" charset="0"/>
              <a:ea typeface="宋体" panose="02010600030101010101" pitchFamily="2" charset="-122"/>
            </a:endParaRPr>
          </a:p>
        </p:txBody>
      </p:sp>
      <p:sp>
        <p:nvSpPr>
          <p:cNvPr id="15360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149506" name="Rectangle 2"/>
          <p:cNvSpPr>
            <a:spLocks noGrp="1"/>
          </p:cNvSpPr>
          <p:nvPr/>
        </p:nvSpPr>
        <p:spPr>
          <a:xfrm>
            <a:off x="277813" y="117158"/>
            <a:ext cx="8666162" cy="733425"/>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a:lstStyle>
          <a:p>
            <a:pPr algn="ctr" eaLnBrk="1" hangingPunct="1"/>
            <a:r>
              <a:rPr lang="en-US" altLang="zh-CN" sz="3600" dirty="0"/>
              <a:t>2.5.5.1  </a:t>
            </a:r>
            <a:r>
              <a:rPr lang="zh-CN" altLang="en-US" sz="3600" dirty="0"/>
              <a:t>管程的基本概念</a:t>
            </a:r>
            <a:endParaRPr lang="zh-CN" altLang="en-US" sz="3600" dirty="0"/>
          </a:p>
        </p:txBody>
      </p:sp>
      <p:graphicFrame>
        <p:nvGraphicFramePr>
          <p:cNvPr id="149510" name="内容占位符 95235"/>
          <p:cNvGraphicFramePr>
            <a:graphicFrameLocks noGrp="1"/>
          </p:cNvGraphicFramePr>
          <p:nvPr/>
        </p:nvGraphicFramePr>
        <p:xfrm>
          <a:off x="563563" y="881063"/>
          <a:ext cx="7704137" cy="69850"/>
        </p:xfrm>
        <a:graphic>
          <a:graphicData uri="http://schemas.openxmlformats.org/presentationml/2006/ole">
            <mc:AlternateContent xmlns:mc="http://schemas.openxmlformats.org/markup-compatibility/2006">
              <mc:Choice xmlns:v="urn:schemas-microsoft-com:vml" Requires="v">
                <p:oleObj spid="_x0000_s3200" name="" r:id="rId1" imgW="6858000" imgH="48895" progId="MS_ClipArt_Gallery.2">
                  <p:embed/>
                </p:oleObj>
              </mc:Choice>
              <mc:Fallback>
                <p:oleObj name="" r:id="rId1" imgW="6858000" imgH="48895" progId="MS_ClipArt_Gallery.2">
                  <p:embed/>
                  <p:pic>
                    <p:nvPicPr>
                      <p:cNvPr id="0" name="图片 3199"/>
                      <p:cNvPicPr/>
                      <p:nvPr/>
                    </p:nvPicPr>
                    <p:blipFill>
                      <a:blip r:embed="rId2"/>
                      <a:stretch>
                        <a:fillRect/>
                      </a:stretch>
                    </p:blipFill>
                    <p:spPr>
                      <a:xfrm>
                        <a:off x="563563" y="881063"/>
                        <a:ext cx="7704137"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53602" name="Text Box 2"/>
          <p:cNvSpPr txBox="1"/>
          <p:nvPr/>
        </p:nvSpPr>
        <p:spPr>
          <a:xfrm>
            <a:off x="563563" y="1142683"/>
            <a:ext cx="6291262" cy="584835"/>
          </a:xfrm>
          <a:prstGeom prst="rect">
            <a:avLst/>
          </a:prstGeom>
          <a:noFill/>
          <a:ln w="28575">
            <a:noFill/>
          </a:ln>
        </p:spPr>
        <p:txBody>
          <a:bodyPr lIns="54000" tIns="46800" rIns="54000" bIns="46800" anchor="t">
            <a:spAutoFit/>
          </a:bodyPr>
          <a:p>
            <a:pPr>
              <a:spcBef>
                <a:spcPct val="50000"/>
              </a:spcBef>
            </a:pPr>
            <a:r>
              <a:rPr lang="en-US" altLang="zh-CN" sz="3200" dirty="0">
                <a:solidFill>
                  <a:srgbClr val="CC3300"/>
                </a:solidFill>
                <a:latin typeface="Times New Roman" panose="02020603050405020304" pitchFamily="18" charset="0"/>
                <a:ea typeface="楷体_GB2312" pitchFamily="49" charset="-122"/>
              </a:rPr>
              <a:t>2</a:t>
            </a:r>
            <a:r>
              <a:rPr lang="zh-CN" altLang="en-US" sz="3200" dirty="0">
                <a:solidFill>
                  <a:srgbClr val="CC3300"/>
                </a:solidFill>
                <a:latin typeface="Times New Roman" panose="02020603050405020304" pitchFamily="18" charset="0"/>
                <a:ea typeface="楷体_GB2312" pitchFamily="49" charset="-122"/>
              </a:rPr>
              <a:t>．条件变量</a:t>
            </a:r>
            <a:endParaRPr lang="zh-CN" altLang="en-US" sz="3200" dirty="0">
              <a:solidFill>
                <a:srgbClr val="CC3300"/>
              </a:solidFill>
              <a:latin typeface="Times New Roman" panose="02020603050405020304" pitchFamily="18" charset="0"/>
              <a:ea typeface="楷体_GB2312" pitchFamily="49" charset="-122"/>
            </a:endParaRPr>
          </a:p>
        </p:txBody>
      </p:sp>
      <p:sp>
        <p:nvSpPr>
          <p:cNvPr id="153604" name="Text Box 4"/>
          <p:cNvSpPr txBox="1"/>
          <p:nvPr/>
        </p:nvSpPr>
        <p:spPr>
          <a:xfrm>
            <a:off x="517843" y="1810385"/>
            <a:ext cx="8107362" cy="4585970"/>
          </a:xfrm>
          <a:prstGeom prst="rect">
            <a:avLst/>
          </a:prstGeom>
          <a:noFill/>
          <a:ln w="28575">
            <a:noFill/>
          </a:ln>
        </p:spPr>
        <p:txBody>
          <a:bodyPr lIns="54000" tIns="46800" rIns="54000" bIns="46800" anchor="t">
            <a:spAutoFit/>
          </a:bodyPr>
          <a:p>
            <a:pPr marL="457200" indent="-457200">
              <a:buClr>
                <a:srgbClr val="FFC000"/>
              </a:buClr>
              <a:buSzPct val="85000"/>
              <a:buFont typeface="Wingdings" panose="05000000000000000000" charset="0"/>
              <a:buChar char="n"/>
            </a:pPr>
            <a:r>
              <a:rPr lang="zh-CN" altLang="en-US" sz="2400" dirty="0">
                <a:latin typeface="Times New Roman" panose="02020603050405020304" pitchFamily="18" charset="0"/>
                <a:ea typeface="宋体" panose="02010600030101010101" pitchFamily="2" charset="-122"/>
              </a:rPr>
              <a:t>等待的原因可有多个，为区别它们，引入了条件变量</a:t>
            </a:r>
            <a:r>
              <a:rPr lang="en-US" altLang="zh-CN" sz="2400" dirty="0">
                <a:latin typeface="Times New Roman" panose="02020603050405020304" pitchFamily="18" charset="0"/>
                <a:ea typeface="宋体" panose="02010600030101010101" pitchFamily="2" charset="-122"/>
              </a:rPr>
              <a:t>condition</a:t>
            </a:r>
            <a:r>
              <a:rPr lang="zh-CN" altLang="en-US" sz="2400" dirty="0">
                <a:latin typeface="Times New Roman" panose="02020603050405020304" pitchFamily="18" charset="0"/>
                <a:ea typeface="宋体" panose="02010600030101010101" pitchFamily="2" charset="-122"/>
              </a:rPr>
              <a:t>。条件变量的说明形式为：</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a:t>
            </a:r>
            <a:r>
              <a:rPr lang="en-US" altLang="zh-CN" sz="2400" dirty="0">
                <a:solidFill>
                  <a:srgbClr val="0033CC"/>
                </a:solidFill>
                <a:latin typeface="Times New Roman" panose="02020603050405020304" pitchFamily="18" charset="0"/>
                <a:ea typeface="宋体" panose="02010600030101010101" pitchFamily="2" charset="-122"/>
              </a:rPr>
              <a:t>var x,y:condition</a:t>
            </a:r>
            <a:endParaRPr lang="en-US" altLang="zh-CN" sz="2400" dirty="0">
              <a:solidFill>
                <a:srgbClr val="0033CC"/>
              </a:solidFill>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pPr marL="457200" indent="-457200">
              <a:buClr>
                <a:srgbClr val="FFCF01"/>
              </a:buClr>
              <a:buSzPct val="85000"/>
              <a:buFont typeface="Wingdings" panose="05000000000000000000" charset="0"/>
              <a:buChar char="n"/>
            </a:pPr>
            <a:r>
              <a:rPr lang="zh-CN" altLang="en-US" sz="2400" dirty="0">
                <a:latin typeface="Times New Roman" panose="02020603050405020304" pitchFamily="18" charset="0"/>
                <a:ea typeface="宋体" panose="02010600030101010101" pitchFamily="2" charset="-122"/>
              </a:rPr>
              <a:t>对应的原语调用形式为：</a:t>
            </a:r>
            <a:r>
              <a:rPr lang="en-US" altLang="zh-CN" sz="2400" dirty="0">
                <a:solidFill>
                  <a:srgbClr val="0033CC"/>
                </a:solidFill>
                <a:latin typeface="Times New Roman" panose="02020603050405020304" pitchFamily="18" charset="0"/>
                <a:ea typeface="宋体" panose="02010600030101010101" pitchFamily="2" charset="-122"/>
              </a:rPr>
              <a:t>x.wait</a:t>
            </a:r>
            <a:r>
              <a:rPr lang="zh-CN" altLang="en-US" sz="2400" dirty="0">
                <a:latin typeface="Times New Roman" panose="02020603050405020304" pitchFamily="18" charset="0"/>
                <a:ea typeface="宋体" panose="02010600030101010101" pitchFamily="2" charset="-122"/>
              </a:rPr>
              <a:t>和</a:t>
            </a:r>
            <a:r>
              <a:rPr lang="en-US" altLang="zh-CN" sz="2400" dirty="0">
                <a:solidFill>
                  <a:srgbClr val="0033CC"/>
                </a:solidFill>
                <a:latin typeface="Times New Roman" panose="02020603050405020304" pitchFamily="18" charset="0"/>
                <a:ea typeface="宋体" panose="02010600030101010101" pitchFamily="2" charset="-122"/>
              </a:rPr>
              <a:t>x.signal</a:t>
            </a:r>
            <a:endParaRPr lang="en-US" altLang="zh-CN" sz="2400" dirty="0">
              <a:solidFill>
                <a:srgbClr val="0033CC"/>
              </a:solidFill>
              <a:latin typeface="Times New Roman" panose="02020603050405020304" pitchFamily="18" charset="0"/>
              <a:ea typeface="宋体" panose="02010600030101010101" pitchFamily="2" charset="-122"/>
            </a:endParaRPr>
          </a:p>
          <a:p>
            <a:pPr>
              <a:buClr>
                <a:srgbClr val="FFCF01"/>
              </a:buClr>
              <a:buSzPct val="85000"/>
              <a:buFont typeface="Wingdings" panose="05000000000000000000" charset="0"/>
            </a:pPr>
            <a:r>
              <a:rPr lang="en-US" altLang="zh-CN" sz="2400" dirty="0">
                <a:solidFill>
                  <a:srgbClr val="0033CC"/>
                </a:solidFill>
                <a:latin typeface="Times New Roman" panose="02020603050405020304" pitchFamily="18" charset="0"/>
                <a:ea typeface="宋体" panose="02010600030101010101" pitchFamily="2" charset="-122"/>
              </a:rPr>
              <a:t>     </a:t>
            </a:r>
            <a:r>
              <a:rPr lang="en-US" altLang="zh-CN" sz="2000" dirty="0">
                <a:solidFill>
                  <a:srgbClr val="0033CC"/>
                </a:solidFill>
                <a:latin typeface="Times New Roman" panose="02020603050405020304" pitchFamily="18" charset="0"/>
                <a:ea typeface="宋体" panose="02010600030101010101" pitchFamily="2" charset="-122"/>
              </a:rPr>
              <a:t>1</a:t>
            </a:r>
            <a:r>
              <a:rPr lang="zh-CN" altLang="en-US" sz="2000" dirty="0">
                <a:solidFill>
                  <a:srgbClr val="0033CC"/>
                </a:solidFill>
                <a:latin typeface="Times New Roman" panose="02020603050405020304" pitchFamily="18" charset="0"/>
                <a:ea typeface="宋体" panose="02010600030101010101" pitchFamily="2" charset="-122"/>
              </a:rPr>
              <a:t>）</a:t>
            </a:r>
            <a:r>
              <a:rPr lang="en-US" altLang="zh-CN" sz="2400" dirty="0">
                <a:solidFill>
                  <a:srgbClr val="0033CC"/>
                </a:solidFill>
                <a:latin typeface="Times New Roman" panose="02020603050405020304" pitchFamily="18" charset="0"/>
                <a:ea typeface="宋体" panose="02010600030101010101" pitchFamily="2" charset="-122"/>
              </a:rPr>
              <a:t>x.wait:</a:t>
            </a:r>
            <a:r>
              <a:rPr lang="zh-CN" altLang="en-US" sz="2400" dirty="0">
                <a:solidFill>
                  <a:schemeClr val="tx1"/>
                </a:solidFill>
                <a:latin typeface="Times New Roman" panose="02020603050405020304" pitchFamily="18" charset="0"/>
                <a:ea typeface="宋体" panose="02010600030101010101" pitchFamily="2" charset="-122"/>
              </a:rPr>
              <a:t>正在调用管程的进程因</a:t>
            </a:r>
            <a:r>
              <a:rPr lang="en-US" altLang="zh-CN" sz="2400" dirty="0">
                <a:solidFill>
                  <a:schemeClr val="tx1"/>
                </a:solidFill>
                <a:latin typeface="Times New Roman" panose="02020603050405020304" pitchFamily="18" charset="0"/>
                <a:ea typeface="宋体" panose="02010600030101010101" pitchFamily="2" charset="-122"/>
              </a:rPr>
              <a:t>x</a:t>
            </a:r>
            <a:r>
              <a:rPr lang="zh-CN" altLang="en-US" sz="2400" dirty="0">
                <a:solidFill>
                  <a:schemeClr val="tx1"/>
                </a:solidFill>
                <a:latin typeface="Times New Roman" panose="02020603050405020304" pitchFamily="18" charset="0"/>
                <a:ea typeface="宋体" panose="02010600030101010101" pitchFamily="2" charset="-122"/>
              </a:rPr>
              <a:t>条件需要被阻塞或挂起，则调用</a:t>
            </a:r>
            <a:r>
              <a:rPr lang="en-US" altLang="zh-CN" sz="2400" dirty="0">
                <a:solidFill>
                  <a:schemeClr val="tx1"/>
                </a:solidFill>
                <a:latin typeface="Times New Roman" panose="02020603050405020304" pitchFamily="18" charset="0"/>
                <a:ea typeface="宋体" panose="02010600030101010101" pitchFamily="2" charset="-122"/>
              </a:rPr>
              <a:t>x.wait</a:t>
            </a:r>
            <a:r>
              <a:rPr lang="zh-CN" altLang="en-US" sz="2400" dirty="0">
                <a:solidFill>
                  <a:schemeClr val="tx1"/>
                </a:solidFill>
                <a:latin typeface="Times New Roman" panose="02020603050405020304" pitchFamily="18" charset="0"/>
                <a:ea typeface="宋体" panose="02010600030101010101" pitchFamily="2" charset="-122"/>
              </a:rPr>
              <a:t>将自己插入到</a:t>
            </a:r>
            <a:r>
              <a:rPr lang="en-US" altLang="zh-CN" sz="2400" dirty="0">
                <a:solidFill>
                  <a:schemeClr val="tx1"/>
                </a:solidFill>
                <a:latin typeface="Times New Roman" panose="02020603050405020304" pitchFamily="18" charset="0"/>
                <a:ea typeface="宋体" panose="02010600030101010101" pitchFamily="2" charset="-122"/>
              </a:rPr>
              <a:t>x</a:t>
            </a:r>
            <a:r>
              <a:rPr lang="zh-CN" altLang="en-US" sz="2400" dirty="0">
                <a:solidFill>
                  <a:schemeClr val="tx1"/>
                </a:solidFill>
                <a:latin typeface="Times New Roman" panose="02020603050405020304" pitchFamily="18" charset="0"/>
                <a:ea typeface="宋体" panose="02010600030101010101" pitchFamily="2" charset="-122"/>
              </a:rPr>
              <a:t>条件的等待队列上，并释放管程，直到</a:t>
            </a:r>
            <a:r>
              <a:rPr lang="en-US" altLang="zh-CN" sz="2400" dirty="0">
                <a:solidFill>
                  <a:schemeClr val="tx1"/>
                </a:solidFill>
                <a:latin typeface="Times New Roman" panose="02020603050405020304" pitchFamily="18" charset="0"/>
                <a:ea typeface="宋体" panose="02010600030101010101" pitchFamily="2" charset="-122"/>
              </a:rPr>
              <a:t>x</a:t>
            </a:r>
            <a:r>
              <a:rPr lang="zh-CN" altLang="en-US" sz="2400" dirty="0">
                <a:solidFill>
                  <a:schemeClr val="tx1"/>
                </a:solidFill>
                <a:latin typeface="Times New Roman" panose="02020603050405020304" pitchFamily="18" charset="0"/>
                <a:ea typeface="宋体" panose="02010600030101010101" pitchFamily="2" charset="-122"/>
              </a:rPr>
              <a:t>条件变化，此时其他进程可以使用该管程。</a:t>
            </a:r>
            <a:endParaRPr lang="zh-CN" altLang="en-US" sz="2400" dirty="0">
              <a:solidFill>
                <a:schemeClr val="tx1"/>
              </a:solidFill>
              <a:latin typeface="Times New Roman" panose="02020603050405020304" pitchFamily="18" charset="0"/>
              <a:ea typeface="宋体" panose="02010600030101010101" pitchFamily="2" charset="-122"/>
            </a:endParaRPr>
          </a:p>
          <a:p>
            <a:pPr>
              <a:buClr>
                <a:srgbClr val="FFCF01"/>
              </a:buClr>
              <a:buSzPct val="85000"/>
              <a:buFont typeface="Wingdings" panose="05000000000000000000" charset="0"/>
            </a:pPr>
            <a:r>
              <a:rPr lang="zh-CN" altLang="en-US"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2"/>
                </a:solidFill>
                <a:latin typeface="Times New Roman" panose="02020603050405020304" pitchFamily="18" charset="0"/>
                <a:ea typeface="宋体" panose="02010600030101010101" pitchFamily="2" charset="-122"/>
              </a:rPr>
              <a:t>  </a:t>
            </a:r>
            <a:r>
              <a:rPr lang="en-US" altLang="zh-CN" sz="2400" dirty="0">
                <a:solidFill>
                  <a:schemeClr val="tx2"/>
                </a:solidFill>
                <a:latin typeface="Times New Roman" panose="02020603050405020304" pitchFamily="18" charset="0"/>
                <a:ea typeface="宋体" panose="02010600030101010101" pitchFamily="2" charset="-122"/>
              </a:rPr>
              <a:t>2</a:t>
            </a:r>
            <a:r>
              <a:rPr lang="zh-CN" altLang="en-US" sz="2400" dirty="0">
                <a:solidFill>
                  <a:schemeClr val="tx2"/>
                </a:solidFill>
                <a:sym typeface="+mn-ea"/>
              </a:rPr>
              <a:t>）</a:t>
            </a:r>
            <a:r>
              <a:rPr lang="en-US" altLang="zh-CN" sz="2400" dirty="0">
                <a:solidFill>
                  <a:srgbClr val="0033CC"/>
                </a:solidFill>
                <a:sym typeface="+mn-ea"/>
              </a:rPr>
              <a:t>x.signal:</a:t>
            </a:r>
            <a:r>
              <a:rPr lang="zh-CN" altLang="en-US" sz="2400" dirty="0">
                <a:solidFill>
                  <a:schemeClr val="tx1"/>
                </a:solidFill>
                <a:sym typeface="+mn-ea"/>
              </a:rPr>
              <a:t>正在调用管程的进程发现</a:t>
            </a:r>
            <a:r>
              <a:rPr lang="en-US" altLang="zh-CN" sz="2400" dirty="0">
                <a:solidFill>
                  <a:schemeClr val="tx1"/>
                </a:solidFill>
                <a:sym typeface="+mn-ea"/>
              </a:rPr>
              <a:t>x</a:t>
            </a:r>
            <a:r>
              <a:rPr lang="zh-CN" altLang="en-US" sz="2400" dirty="0">
                <a:solidFill>
                  <a:schemeClr val="tx1"/>
                </a:solidFill>
                <a:sym typeface="+mn-ea"/>
              </a:rPr>
              <a:t>条件发生了变化，则调用</a:t>
            </a:r>
            <a:r>
              <a:rPr lang="en-US" altLang="zh-CN" sz="2400" dirty="0">
                <a:solidFill>
                  <a:schemeClr val="tx1"/>
                </a:solidFill>
                <a:sym typeface="+mn-ea"/>
              </a:rPr>
              <a:t>x.signal,</a:t>
            </a:r>
            <a:r>
              <a:rPr lang="zh-CN" altLang="en-US" sz="2400" dirty="0">
                <a:solidFill>
                  <a:schemeClr val="tx1"/>
                </a:solidFill>
                <a:sym typeface="+mn-ea"/>
              </a:rPr>
              <a:t>重新启动一个因</a:t>
            </a:r>
            <a:r>
              <a:rPr lang="en-US" altLang="zh-CN" sz="2400" dirty="0">
                <a:solidFill>
                  <a:schemeClr val="tx1"/>
                </a:solidFill>
                <a:sym typeface="+mn-ea"/>
              </a:rPr>
              <a:t>x</a:t>
            </a:r>
            <a:r>
              <a:rPr lang="zh-CN" altLang="en-US" sz="2400" dirty="0">
                <a:solidFill>
                  <a:schemeClr val="tx1"/>
                </a:solidFill>
                <a:sym typeface="+mn-ea"/>
              </a:rPr>
              <a:t>条件阻塞或挂起的进程，（有多个则选择其中一个）。如果没有，继续执行原进程，不产生任何后果。</a:t>
            </a:r>
            <a:endParaRPr lang="zh-CN" altLang="en-US" sz="2400" dirty="0">
              <a:solidFill>
                <a:schemeClr val="tx1"/>
              </a:solidFill>
              <a:sym typeface="+mn-ea"/>
            </a:endParaRPr>
          </a:p>
        </p:txBody>
      </p:sp>
      <p:sp>
        <p:nvSpPr>
          <p:cNvPr id="15360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149506" name="Rectangle 2"/>
          <p:cNvSpPr>
            <a:spLocks noGrp="1"/>
          </p:cNvSpPr>
          <p:nvPr/>
        </p:nvSpPr>
        <p:spPr>
          <a:xfrm>
            <a:off x="277813" y="117158"/>
            <a:ext cx="8666162" cy="733425"/>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a:lstStyle>
          <a:p>
            <a:pPr algn="ctr" eaLnBrk="1" hangingPunct="1"/>
            <a:r>
              <a:rPr lang="en-US" altLang="zh-CN" sz="3600" dirty="0"/>
              <a:t>2.5.5.1  </a:t>
            </a:r>
            <a:r>
              <a:rPr lang="zh-CN" altLang="en-US" sz="3600" dirty="0"/>
              <a:t>管程的基本概念</a:t>
            </a:r>
            <a:endParaRPr lang="zh-CN" altLang="en-US" sz="3600" dirty="0"/>
          </a:p>
        </p:txBody>
      </p:sp>
      <p:graphicFrame>
        <p:nvGraphicFramePr>
          <p:cNvPr id="149510" name="内容占位符 95235"/>
          <p:cNvGraphicFramePr>
            <a:graphicFrameLocks noGrp="1"/>
          </p:cNvGraphicFramePr>
          <p:nvPr/>
        </p:nvGraphicFramePr>
        <p:xfrm>
          <a:off x="563563" y="881063"/>
          <a:ext cx="7704137" cy="69850"/>
        </p:xfrm>
        <a:graphic>
          <a:graphicData uri="http://schemas.openxmlformats.org/presentationml/2006/ole">
            <mc:AlternateContent xmlns:mc="http://schemas.openxmlformats.org/markup-compatibility/2006">
              <mc:Choice xmlns:v="urn:schemas-microsoft-com:vml" Requires="v">
                <p:oleObj spid="_x0000_s3200" name="" r:id="rId1" imgW="6858000" imgH="48895" progId="MS_ClipArt_Gallery.2">
                  <p:embed/>
                </p:oleObj>
              </mc:Choice>
              <mc:Fallback>
                <p:oleObj name="" r:id="rId1" imgW="6858000" imgH="48895" progId="MS_ClipArt_Gallery.2">
                  <p:embed/>
                  <p:pic>
                    <p:nvPicPr>
                      <p:cNvPr id="0" name="图片 3199"/>
                      <p:cNvPicPr/>
                      <p:nvPr/>
                    </p:nvPicPr>
                    <p:blipFill>
                      <a:blip r:embed="rId2"/>
                      <a:stretch>
                        <a:fillRect/>
                      </a:stretch>
                    </p:blipFill>
                    <p:spPr>
                      <a:xfrm>
                        <a:off x="563563" y="881063"/>
                        <a:ext cx="7704137"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0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0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0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36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54626" name="Text Box 2"/>
          <p:cNvSpPr txBox="1"/>
          <p:nvPr/>
        </p:nvSpPr>
        <p:spPr>
          <a:xfrm>
            <a:off x="723900" y="1105853"/>
            <a:ext cx="7888288" cy="2755900"/>
          </a:xfrm>
          <a:prstGeom prst="rect">
            <a:avLst/>
          </a:prstGeom>
          <a:noFill/>
          <a:ln w="28575">
            <a:noFill/>
          </a:ln>
        </p:spPr>
        <p:txBody>
          <a:bodyPr lIns="54000" tIns="46800" rIns="54000" bIns="46800" anchor="t">
            <a:spAutoFit/>
          </a:bodyPr>
          <a:p>
            <a:pPr>
              <a:spcBef>
                <a:spcPct val="5000"/>
              </a:spcBef>
            </a:pPr>
            <a:r>
              <a:rPr lang="en-US" altLang="zh-CN" sz="3200" dirty="0">
                <a:solidFill>
                  <a:srgbClr val="0000FF"/>
                </a:solidFill>
                <a:latin typeface="Times New Roman" panose="02020603050405020304" pitchFamily="18" charset="0"/>
                <a:ea typeface="宋体" panose="02010600030101010101" pitchFamily="2" charset="-122"/>
              </a:rPr>
              <a:t>【</a:t>
            </a:r>
            <a:r>
              <a:rPr lang="zh-CN" altLang="en-US" sz="3200" dirty="0">
                <a:solidFill>
                  <a:srgbClr val="0000FF"/>
                </a:solidFill>
                <a:latin typeface="Times New Roman" panose="02020603050405020304" pitchFamily="18" charset="0"/>
                <a:ea typeface="黑体" panose="02010609060101010101" pitchFamily="49" charset="-122"/>
              </a:rPr>
              <a:t>说明</a:t>
            </a:r>
            <a:r>
              <a:rPr lang="en-US" altLang="zh-CN" sz="3200" dirty="0">
                <a:solidFill>
                  <a:srgbClr val="0000FF"/>
                </a:solidFill>
                <a:latin typeface="Times New Roman" panose="02020603050405020304" pitchFamily="18" charset="0"/>
                <a:ea typeface="宋体" panose="02010600030101010101" pitchFamily="2" charset="-122"/>
              </a:rPr>
              <a:t>】</a:t>
            </a:r>
            <a:endParaRPr lang="en-US" altLang="zh-CN" sz="3200" dirty="0">
              <a:solidFill>
                <a:srgbClr val="0000FF"/>
              </a:solidFill>
              <a:latin typeface="Times New Roman" panose="02020603050405020304" pitchFamily="18" charset="0"/>
              <a:ea typeface="宋体" panose="02010600030101010101" pitchFamily="2" charset="-122"/>
            </a:endParaRPr>
          </a:p>
          <a:p>
            <a:pPr>
              <a:spcBef>
                <a:spcPct val="5000"/>
              </a:spcBef>
            </a:pPr>
            <a:r>
              <a:rPr lang="en-US" altLang="zh-CN" dirty="0">
                <a:latin typeface="Times New Roman" panose="02020603050405020304" pitchFamily="18" charset="0"/>
                <a:ea typeface="宋体" panose="02010600030101010101" pitchFamily="2" charset="-122"/>
              </a:rPr>
              <a:t>x.signal</a:t>
            </a:r>
            <a:r>
              <a:rPr lang="zh-CN" altLang="en-US" dirty="0">
                <a:latin typeface="Times New Roman" panose="02020603050405020304" pitchFamily="18" charset="0"/>
                <a:ea typeface="宋体" panose="02010600030101010101" pitchFamily="2" charset="-122"/>
              </a:rPr>
              <a:t>的操作与信号量中的</a:t>
            </a:r>
            <a:r>
              <a:rPr lang="en-US" altLang="zh-CN" dirty="0">
                <a:latin typeface="Times New Roman" panose="02020603050405020304" pitchFamily="18" charset="0"/>
                <a:ea typeface="宋体" panose="02010600030101010101" pitchFamily="2" charset="-122"/>
              </a:rPr>
              <a:t>signal</a:t>
            </a:r>
            <a:r>
              <a:rPr lang="zh-CN" altLang="en-US" dirty="0">
                <a:latin typeface="Times New Roman" panose="02020603050405020304" pitchFamily="18" charset="0"/>
                <a:ea typeface="宋体" panose="02010600030101010101" pitchFamily="2" charset="-122"/>
              </a:rPr>
              <a:t>操作不同。</a:t>
            </a:r>
            <a:endParaRPr lang="zh-CN" altLang="en-US" dirty="0">
              <a:latin typeface="Times New Roman" panose="02020603050405020304" pitchFamily="18" charset="0"/>
              <a:ea typeface="宋体" panose="02010600030101010101" pitchFamily="2" charset="-122"/>
            </a:endParaRPr>
          </a:p>
          <a:p>
            <a:pPr algn="just">
              <a:spcBef>
                <a:spcPct val="5000"/>
              </a:spcBef>
            </a:pPr>
            <a:r>
              <a:rPr lang="en-US" altLang="zh-CN" dirty="0">
                <a:latin typeface="Times New Roman" panose="02020603050405020304" pitchFamily="18" charset="0"/>
                <a:ea typeface="宋体" panose="02010600030101010101" pitchFamily="2" charset="-122"/>
              </a:rPr>
              <a:t>x.signal</a:t>
            </a:r>
            <a:r>
              <a:rPr lang="zh-CN" altLang="en-US" dirty="0">
                <a:latin typeface="Times New Roman" panose="02020603050405020304" pitchFamily="18" charset="0"/>
                <a:ea typeface="宋体" panose="02010600030101010101" pitchFamily="2" charset="-122"/>
              </a:rPr>
              <a:t>操作的作用，是重新启动一个被阻塞的进程，但如果没有被阻塞的进程，则</a:t>
            </a:r>
            <a:r>
              <a:rPr lang="en-US" altLang="zh-CN" dirty="0">
                <a:latin typeface="Times New Roman" panose="02020603050405020304" pitchFamily="18" charset="0"/>
                <a:ea typeface="宋体" panose="02010600030101010101" pitchFamily="2" charset="-122"/>
              </a:rPr>
              <a:t>x.signal</a:t>
            </a:r>
            <a:r>
              <a:rPr lang="zh-CN" altLang="en-US" dirty="0">
                <a:latin typeface="Times New Roman" panose="02020603050405020304" pitchFamily="18" charset="0"/>
                <a:ea typeface="宋体" panose="02010600030101010101" pitchFamily="2" charset="-122"/>
              </a:rPr>
              <a:t>操作不产生任何后果。而信号量中的</a:t>
            </a:r>
            <a:r>
              <a:rPr lang="en-US" altLang="zh-CN" dirty="0">
                <a:latin typeface="Times New Roman" panose="02020603050405020304" pitchFamily="18" charset="0"/>
                <a:ea typeface="宋体" panose="02010600030101010101" pitchFamily="2" charset="-122"/>
              </a:rPr>
              <a:t>signal</a:t>
            </a:r>
            <a:r>
              <a:rPr lang="zh-CN" altLang="en-US" dirty="0">
                <a:latin typeface="Times New Roman" panose="02020603050405020304" pitchFamily="18" charset="0"/>
                <a:ea typeface="宋体" panose="02010600030101010101" pitchFamily="2" charset="-122"/>
              </a:rPr>
              <a:t>总是要执行</a:t>
            </a:r>
            <a:r>
              <a:rPr lang="en-US" altLang="zh-CN" dirty="0">
                <a:latin typeface="Times New Roman" panose="02020603050405020304" pitchFamily="18" charset="0"/>
                <a:ea typeface="宋体" panose="02010600030101010101" pitchFamily="2" charset="-122"/>
              </a:rPr>
              <a:t>s=s+1</a:t>
            </a:r>
            <a:r>
              <a:rPr lang="zh-CN" altLang="en-US" dirty="0">
                <a:latin typeface="Times New Roman" panose="02020603050405020304" pitchFamily="18" charset="0"/>
                <a:ea typeface="宋体" panose="02010600030101010101" pitchFamily="2" charset="-122"/>
              </a:rPr>
              <a:t>操作，因而总是要改变信号量的状态。</a:t>
            </a:r>
            <a:endParaRPr lang="zh-CN" altLang="en-US" dirty="0">
              <a:latin typeface="Times New Roman" panose="02020603050405020304" pitchFamily="18" charset="0"/>
              <a:ea typeface="宋体" panose="02010600030101010101" pitchFamily="2" charset="-122"/>
            </a:endParaRPr>
          </a:p>
        </p:txBody>
      </p:sp>
      <p:sp>
        <p:nvSpPr>
          <p:cNvPr id="154627" name="Text Box 3"/>
          <p:cNvSpPr txBox="1"/>
          <p:nvPr/>
        </p:nvSpPr>
        <p:spPr>
          <a:xfrm>
            <a:off x="723900" y="3972560"/>
            <a:ext cx="8037513" cy="954405"/>
          </a:xfrm>
          <a:prstGeom prst="rect">
            <a:avLst/>
          </a:prstGeom>
          <a:noFill/>
          <a:ln w="28575">
            <a:noFill/>
          </a:ln>
        </p:spPr>
        <p:txBody>
          <a:bodyPr lIns="54000" tIns="46800" rIns="54000" bIns="46800" anchor="t">
            <a:spAutoFit/>
          </a:bodyPr>
          <a:p>
            <a:pPr algn="just">
              <a:spcBef>
                <a:spcPct val="50000"/>
              </a:spcBef>
            </a:pPr>
            <a:r>
              <a:rPr lang="zh-CN" altLang="en-US" dirty="0">
                <a:solidFill>
                  <a:srgbClr val="0000FF"/>
                </a:solidFill>
                <a:latin typeface="宋体" panose="02010600030101010101" pitchFamily="2" charset="-122"/>
                <a:cs typeface="宋体" panose="02010600030101010101" pitchFamily="2" charset="-122"/>
              </a:rPr>
              <a:t>当进程</a:t>
            </a:r>
            <a:r>
              <a:rPr lang="en-US" altLang="zh-CN" dirty="0">
                <a:solidFill>
                  <a:srgbClr val="0000FF"/>
                </a:solidFill>
                <a:latin typeface="宋体" panose="02010600030101010101" pitchFamily="2" charset="-122"/>
                <a:cs typeface="宋体" panose="02010600030101010101" pitchFamily="2" charset="-122"/>
              </a:rPr>
              <a:t>P</a:t>
            </a:r>
            <a:r>
              <a:rPr lang="zh-CN" altLang="en-US" dirty="0">
                <a:solidFill>
                  <a:srgbClr val="0000FF"/>
                </a:solidFill>
                <a:latin typeface="宋体" panose="02010600030101010101" pitchFamily="2" charset="-122"/>
                <a:cs typeface="宋体" panose="02010600030101010101" pitchFamily="2" charset="-122"/>
              </a:rPr>
              <a:t>执行了</a:t>
            </a:r>
            <a:r>
              <a:rPr lang="en-US" altLang="zh-CN" dirty="0">
                <a:solidFill>
                  <a:srgbClr val="0000FF"/>
                </a:solidFill>
                <a:latin typeface="宋体" panose="02010600030101010101" pitchFamily="2" charset="-122"/>
                <a:cs typeface="宋体" panose="02010600030101010101" pitchFamily="2" charset="-122"/>
              </a:rPr>
              <a:t>x.signal</a:t>
            </a:r>
            <a:r>
              <a:rPr lang="zh-CN" altLang="en-US" dirty="0">
                <a:solidFill>
                  <a:srgbClr val="0000FF"/>
                </a:solidFill>
                <a:latin typeface="宋体" panose="02010600030101010101" pitchFamily="2" charset="-122"/>
                <a:cs typeface="宋体" panose="02010600030101010101" pitchFamily="2" charset="-122"/>
              </a:rPr>
              <a:t>操作唤醒进程</a:t>
            </a:r>
            <a:r>
              <a:rPr lang="en-US" altLang="zh-CN" dirty="0">
                <a:solidFill>
                  <a:srgbClr val="0000FF"/>
                </a:solidFill>
                <a:latin typeface="宋体" panose="02010600030101010101" pitchFamily="2" charset="-122"/>
                <a:cs typeface="宋体" panose="02010600030101010101" pitchFamily="2" charset="-122"/>
              </a:rPr>
              <a:t>Q</a:t>
            </a:r>
            <a:r>
              <a:rPr lang="zh-CN" altLang="en-US" dirty="0">
                <a:solidFill>
                  <a:srgbClr val="0000FF"/>
                </a:solidFill>
                <a:latin typeface="宋体" panose="02010600030101010101" pitchFamily="2" charset="-122"/>
                <a:cs typeface="宋体" panose="02010600030101010101" pitchFamily="2" charset="-122"/>
              </a:rPr>
              <a:t>后，怎样决定由哪个进程占用</a:t>
            </a:r>
            <a:r>
              <a:rPr lang="en-US" altLang="zh-CN" dirty="0">
                <a:solidFill>
                  <a:srgbClr val="0000FF"/>
                </a:solidFill>
                <a:latin typeface="宋体" panose="02010600030101010101" pitchFamily="2" charset="-122"/>
                <a:cs typeface="宋体" panose="02010600030101010101" pitchFamily="2" charset="-122"/>
              </a:rPr>
              <a:t>CPU</a:t>
            </a:r>
            <a:r>
              <a:rPr lang="zh-CN" altLang="en-US" dirty="0">
                <a:solidFill>
                  <a:srgbClr val="0000FF"/>
                </a:solidFill>
                <a:latin typeface="宋体" panose="02010600030101010101" pitchFamily="2" charset="-122"/>
                <a:cs typeface="宋体" panose="02010600030101010101" pitchFamily="2" charset="-122"/>
              </a:rPr>
              <a:t>执行，有两种处理方式：</a:t>
            </a:r>
            <a:endParaRPr lang="zh-CN" altLang="en-US" dirty="0">
              <a:solidFill>
                <a:srgbClr val="0000FF"/>
              </a:solidFill>
              <a:latin typeface="宋体" panose="02010600030101010101" pitchFamily="2" charset="-122"/>
              <a:cs typeface="宋体" panose="02010600030101010101" pitchFamily="2" charset="-122"/>
            </a:endParaRPr>
          </a:p>
        </p:txBody>
      </p:sp>
      <p:sp>
        <p:nvSpPr>
          <p:cNvPr id="154628" name="Text Box 4"/>
          <p:cNvSpPr txBox="1"/>
          <p:nvPr/>
        </p:nvSpPr>
        <p:spPr>
          <a:xfrm>
            <a:off x="803275" y="5072380"/>
            <a:ext cx="7329488" cy="966788"/>
          </a:xfrm>
          <a:prstGeom prst="rect">
            <a:avLst/>
          </a:prstGeom>
          <a:noFill/>
          <a:ln w="28575">
            <a:noFill/>
          </a:ln>
        </p:spPr>
        <p:txBody>
          <a:bodyPr lIns="54000" tIns="46800" rIns="54000" bIns="46800" anchor="t">
            <a:spAutoFit/>
          </a:bodyPr>
          <a:p>
            <a:pPr marL="457200" indent="-457200">
              <a:spcBef>
                <a:spcPct val="5000"/>
              </a:spcBef>
              <a:buClr>
                <a:srgbClr val="0000FF"/>
              </a:buClr>
              <a:buFont typeface="Wingdings" panose="05000000000000000000" pitchFamily="2" charset="2"/>
              <a:buAutoNum type="circleNumDbPlain"/>
            </a:pPr>
            <a:r>
              <a:rPr lang="en-US" altLang="zh-CN" dirty="0">
                <a:latin typeface="Times New Roman" panose="02020603050405020304" pitchFamily="18" charset="0"/>
                <a:ea typeface="宋体" panose="02010600030101010101" pitchFamily="2" charset="-122"/>
              </a:rPr>
              <a:t>P </a:t>
            </a:r>
            <a:r>
              <a:rPr lang="zh-CN" altLang="en-US" dirty="0">
                <a:latin typeface="Times New Roman" panose="02020603050405020304" pitchFamily="18" charset="0"/>
                <a:ea typeface="宋体" panose="02010600030101010101" pitchFamily="2" charset="-122"/>
              </a:rPr>
              <a:t>等待，直至</a:t>
            </a:r>
            <a:r>
              <a:rPr lang="en-US" altLang="zh-CN" dirty="0">
                <a:latin typeface="Times New Roman" panose="02020603050405020304" pitchFamily="18" charset="0"/>
                <a:ea typeface="宋体" panose="02010600030101010101" pitchFamily="2" charset="-122"/>
              </a:rPr>
              <a:t>Q</a:t>
            </a:r>
            <a:r>
              <a:rPr lang="zh-CN" altLang="en-US" dirty="0">
                <a:latin typeface="Times New Roman" panose="02020603050405020304" pitchFamily="18" charset="0"/>
                <a:ea typeface="宋体" panose="02010600030101010101" pitchFamily="2" charset="-122"/>
              </a:rPr>
              <a:t>离开管程或等待另一条件；</a:t>
            </a:r>
            <a:endParaRPr lang="zh-CN" altLang="en-US" dirty="0">
              <a:latin typeface="Times New Roman" panose="02020603050405020304" pitchFamily="18" charset="0"/>
              <a:ea typeface="宋体" panose="02010600030101010101" pitchFamily="2" charset="-122"/>
            </a:endParaRPr>
          </a:p>
          <a:p>
            <a:pPr marL="457200" indent="-457200">
              <a:spcBef>
                <a:spcPct val="5000"/>
              </a:spcBef>
              <a:buClr>
                <a:srgbClr val="0000FF"/>
              </a:buClr>
              <a:buFont typeface="Wingdings" panose="05000000000000000000" pitchFamily="2" charset="2"/>
              <a:buAutoNum type="circleNumDbPlain"/>
            </a:pPr>
            <a:r>
              <a:rPr lang="en-US" altLang="zh-CN" dirty="0">
                <a:latin typeface="Times New Roman" panose="02020603050405020304" pitchFamily="18" charset="0"/>
                <a:ea typeface="宋体" panose="02010600030101010101" pitchFamily="2" charset="-122"/>
              </a:rPr>
              <a:t>Q</a:t>
            </a:r>
            <a:r>
              <a:rPr lang="zh-CN" altLang="en-US" dirty="0">
                <a:latin typeface="Times New Roman" panose="02020603050405020304" pitchFamily="18" charset="0"/>
                <a:ea typeface="宋体" panose="02010600030101010101" pitchFamily="2" charset="-122"/>
              </a:rPr>
              <a:t>等待，直至</a:t>
            </a:r>
            <a:r>
              <a:rPr lang="en-US" altLang="zh-CN" dirty="0">
                <a:latin typeface="Times New Roman" panose="02020603050405020304" pitchFamily="18" charset="0"/>
                <a:ea typeface="宋体" panose="02010600030101010101" pitchFamily="2" charset="-122"/>
              </a:rPr>
              <a:t>P</a:t>
            </a:r>
            <a:r>
              <a:rPr lang="zh-CN" altLang="en-US" dirty="0">
                <a:latin typeface="Times New Roman" panose="02020603050405020304" pitchFamily="18" charset="0"/>
                <a:ea typeface="宋体" panose="02010600030101010101" pitchFamily="2" charset="-122"/>
              </a:rPr>
              <a:t>离开管程或等待另一条件。</a:t>
            </a:r>
            <a:endParaRPr lang="zh-CN" altLang="en-US" dirty="0">
              <a:latin typeface="Times New Roman" panose="02020603050405020304" pitchFamily="18" charset="0"/>
              <a:ea typeface="宋体" panose="02010600030101010101" pitchFamily="2" charset="-122"/>
            </a:endParaRPr>
          </a:p>
        </p:txBody>
      </p:sp>
      <p:sp>
        <p:nvSpPr>
          <p:cNvPr id="154630"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149506" name="Rectangle 2"/>
          <p:cNvSpPr>
            <a:spLocks noGrp="1"/>
          </p:cNvSpPr>
          <p:nvPr/>
        </p:nvSpPr>
        <p:spPr>
          <a:xfrm>
            <a:off x="277813" y="117158"/>
            <a:ext cx="8666162" cy="733425"/>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a:lstStyle>
          <a:p>
            <a:pPr algn="ctr" eaLnBrk="1" hangingPunct="1"/>
            <a:r>
              <a:rPr lang="en-US" altLang="zh-CN" sz="3600" dirty="0"/>
              <a:t>2.5.5.1  </a:t>
            </a:r>
            <a:r>
              <a:rPr lang="zh-CN" altLang="en-US" sz="3600" dirty="0"/>
              <a:t>管程的基本概念</a:t>
            </a:r>
            <a:endParaRPr lang="zh-CN" altLang="en-US" sz="3600" dirty="0"/>
          </a:p>
        </p:txBody>
      </p:sp>
      <p:graphicFrame>
        <p:nvGraphicFramePr>
          <p:cNvPr id="149510" name="内容占位符 95235"/>
          <p:cNvGraphicFramePr>
            <a:graphicFrameLocks noGrp="1"/>
          </p:cNvGraphicFramePr>
          <p:nvPr/>
        </p:nvGraphicFramePr>
        <p:xfrm>
          <a:off x="563563" y="881063"/>
          <a:ext cx="7704137" cy="69850"/>
        </p:xfrm>
        <a:graphic>
          <a:graphicData uri="http://schemas.openxmlformats.org/presentationml/2006/ole">
            <mc:AlternateContent xmlns:mc="http://schemas.openxmlformats.org/markup-compatibility/2006">
              <mc:Choice xmlns:v="urn:schemas-microsoft-com:vml" Requires="v">
                <p:oleObj spid="_x0000_s3200" name="" r:id="rId1" imgW="6858000" imgH="48895" progId="MS_ClipArt_Gallery.2">
                  <p:embed/>
                </p:oleObj>
              </mc:Choice>
              <mc:Fallback>
                <p:oleObj name="" r:id="rId1" imgW="6858000" imgH="48895" progId="MS_ClipArt_Gallery.2">
                  <p:embed/>
                  <p:pic>
                    <p:nvPicPr>
                      <p:cNvPr id="0" name="图片 3199"/>
                      <p:cNvPicPr/>
                      <p:nvPr/>
                    </p:nvPicPr>
                    <p:blipFill>
                      <a:blip r:embed="rId2"/>
                      <a:stretch>
                        <a:fillRect/>
                      </a:stretch>
                    </p:blipFill>
                    <p:spPr>
                      <a:xfrm>
                        <a:off x="563563" y="881063"/>
                        <a:ext cx="7704137" cy="69850"/>
                      </a:xfrm>
                      <a:prstGeom prst="rect">
                        <a:avLst/>
                      </a:prstGeom>
                      <a:noFill/>
                      <a:ln w="38100">
                        <a:noFill/>
                        <a:miter/>
                      </a:ln>
                    </p:spPr>
                  </p:pic>
                </p:oleObj>
              </mc:Fallback>
            </mc:AlternateContent>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55650" name="Rectangle 2"/>
          <p:cNvSpPr>
            <a:spLocks noGrp="1"/>
          </p:cNvSpPr>
          <p:nvPr>
            <p:ph type="title"/>
          </p:nvPr>
        </p:nvSpPr>
        <p:spPr>
          <a:xfrm>
            <a:off x="85725" y="269875"/>
            <a:ext cx="8620125" cy="563563"/>
          </a:xfrm>
        </p:spPr>
        <p:txBody>
          <a:bodyPr vert="horz" wrap="square" lIns="91440" tIns="45720" rIns="91440" bIns="45720" anchor="b"/>
          <a:p>
            <a:pPr algn="ctr" eaLnBrk="1" hangingPunct="1"/>
            <a:r>
              <a:rPr lang="en-US" altLang="zh-CN" sz="3600" dirty="0"/>
              <a:t>2.5.5.2  </a:t>
            </a:r>
            <a:r>
              <a:rPr lang="zh-CN" altLang="en-US" sz="3600" dirty="0"/>
              <a:t>管程应用举例</a:t>
            </a:r>
            <a:endParaRPr lang="zh-CN" altLang="en-US" sz="3600" dirty="0"/>
          </a:p>
        </p:txBody>
      </p:sp>
      <p:sp>
        <p:nvSpPr>
          <p:cNvPr id="155651" name="Text Box 3"/>
          <p:cNvSpPr txBox="1"/>
          <p:nvPr/>
        </p:nvSpPr>
        <p:spPr>
          <a:xfrm>
            <a:off x="450850" y="1895475"/>
            <a:ext cx="7929563" cy="1373188"/>
          </a:xfrm>
          <a:prstGeom prst="rect">
            <a:avLst/>
          </a:prstGeom>
          <a:noFill/>
          <a:ln w="28575">
            <a:noFill/>
          </a:ln>
        </p:spPr>
        <p:txBody>
          <a:bodyPr lIns="54000" tIns="46800" rIns="54000" bIns="46800" anchor="t">
            <a:spAutoFit/>
          </a:bodyPr>
          <a:p>
            <a:pPr>
              <a:spcBef>
                <a:spcPct val="50000"/>
              </a:spcBef>
            </a:pPr>
            <a:r>
              <a:rPr lang="zh-CN" altLang="en-US" dirty="0">
                <a:latin typeface="Times New Roman" panose="02020603050405020304" pitchFamily="18" charset="0"/>
                <a:ea typeface="宋体" panose="02010600030101010101" pitchFamily="2" charset="-122"/>
              </a:rPr>
              <a:t>利用管程解决生产者</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消费者问题，首先要为它们建立一个管程，命名为</a:t>
            </a:r>
            <a:r>
              <a:rPr lang="en-US" altLang="zh-CN" dirty="0">
                <a:solidFill>
                  <a:schemeClr val="tx2"/>
                </a:solidFill>
                <a:latin typeface="Times New Roman" panose="02020603050405020304" pitchFamily="18" charset="0"/>
                <a:ea typeface="宋体" panose="02010600030101010101" pitchFamily="2" charset="-122"/>
              </a:rPr>
              <a:t>Produer_Consumer</a:t>
            </a:r>
            <a:r>
              <a:rPr lang="zh-CN" altLang="en-US" dirty="0">
                <a:latin typeface="Times New Roman" panose="02020603050405020304" pitchFamily="18" charset="0"/>
                <a:ea typeface="宋体" panose="02010600030101010101" pitchFamily="2" charset="-122"/>
              </a:rPr>
              <a:t>，简称为</a:t>
            </a:r>
            <a:r>
              <a:rPr lang="en-US" altLang="zh-CN" dirty="0">
                <a:latin typeface="Times New Roman" panose="02020603050405020304" pitchFamily="18" charset="0"/>
                <a:ea typeface="宋体" panose="02010600030101010101" pitchFamily="2" charset="-122"/>
              </a:rPr>
              <a:t>PC</a:t>
            </a:r>
            <a:r>
              <a:rPr lang="zh-CN" altLang="en-US" dirty="0">
                <a:latin typeface="Times New Roman" panose="02020603050405020304" pitchFamily="18" charset="0"/>
                <a:ea typeface="宋体" panose="02010600030101010101" pitchFamily="2" charset="-122"/>
              </a:rPr>
              <a:t>。其中包括两个过程：</a:t>
            </a:r>
            <a:endParaRPr lang="zh-CN" altLang="en-US" dirty="0">
              <a:latin typeface="Times New Roman" panose="02020603050405020304" pitchFamily="18" charset="0"/>
              <a:ea typeface="宋体" panose="02010600030101010101" pitchFamily="2" charset="-122"/>
            </a:endParaRPr>
          </a:p>
        </p:txBody>
      </p:sp>
      <p:sp>
        <p:nvSpPr>
          <p:cNvPr id="155652" name="Text Box 4"/>
          <p:cNvSpPr txBox="1"/>
          <p:nvPr/>
        </p:nvSpPr>
        <p:spPr>
          <a:xfrm>
            <a:off x="423863" y="3411538"/>
            <a:ext cx="7942262" cy="3081337"/>
          </a:xfrm>
          <a:prstGeom prst="rect">
            <a:avLst/>
          </a:prstGeom>
          <a:noFill/>
          <a:ln w="28575">
            <a:noFill/>
          </a:ln>
        </p:spPr>
        <p:txBody>
          <a:bodyPr lIns="54000" tIns="46800" rIns="54000" bIns="46800" anchor="t">
            <a:spAutoFit/>
          </a:bodyPr>
          <a:p>
            <a:pPr marL="457200" indent="-457200">
              <a:buFont typeface="Wingdings" panose="05000000000000000000" pitchFamily="2" charset="2"/>
              <a:buAutoNum type="circleNumDbPlain"/>
            </a:pPr>
            <a:r>
              <a:rPr lang="en-US" altLang="zh-CN" dirty="0">
                <a:solidFill>
                  <a:schemeClr val="tx2"/>
                </a:solidFill>
                <a:latin typeface="Times New Roman" panose="02020603050405020304" pitchFamily="18" charset="0"/>
                <a:ea typeface="仿宋_GB2312" pitchFamily="49" charset="-122"/>
              </a:rPr>
              <a:t>put(item)</a:t>
            </a:r>
            <a:r>
              <a:rPr lang="zh-CN" altLang="en-US" dirty="0">
                <a:solidFill>
                  <a:schemeClr val="tx2"/>
                </a:solidFill>
                <a:latin typeface="Times New Roman" panose="02020603050405020304" pitchFamily="18" charset="0"/>
                <a:ea typeface="仿宋_GB2312" pitchFamily="49" charset="-122"/>
              </a:rPr>
              <a:t>过程</a:t>
            </a:r>
            <a:r>
              <a:rPr lang="zh-CN" altLang="en-US" dirty="0">
                <a:solidFill>
                  <a:schemeClr val="tx1"/>
                </a:solidFill>
                <a:latin typeface="Times New Roman" panose="02020603050405020304" pitchFamily="18" charset="0"/>
                <a:ea typeface="仿宋_GB2312" pitchFamily="49" charset="-122"/>
              </a:rPr>
              <a:t>。生产者利用该过程将自己生产的产品投放到缓冲池中，并用整型变量</a:t>
            </a:r>
            <a:r>
              <a:rPr lang="en-US" altLang="zh-CN" dirty="0">
                <a:solidFill>
                  <a:schemeClr val="tx1"/>
                </a:solidFill>
                <a:latin typeface="Times New Roman" panose="02020603050405020304" pitchFamily="18" charset="0"/>
                <a:ea typeface="仿宋_GB2312" pitchFamily="49" charset="-122"/>
              </a:rPr>
              <a:t>count</a:t>
            </a:r>
            <a:r>
              <a:rPr lang="zh-CN" altLang="en-US" dirty="0">
                <a:solidFill>
                  <a:schemeClr val="tx1"/>
                </a:solidFill>
                <a:latin typeface="Times New Roman" panose="02020603050405020304" pitchFamily="18" charset="0"/>
                <a:ea typeface="仿宋_GB2312" pitchFamily="49" charset="-122"/>
              </a:rPr>
              <a:t>来表示在缓冲池中已有的产品数目，当</a:t>
            </a:r>
            <a:r>
              <a:rPr lang="en-US" altLang="zh-CN" dirty="0">
                <a:solidFill>
                  <a:schemeClr val="tx1"/>
                </a:solidFill>
                <a:latin typeface="Times New Roman" panose="02020603050405020304" pitchFamily="18" charset="0"/>
                <a:ea typeface="仿宋_GB2312" pitchFamily="49" charset="-122"/>
              </a:rPr>
              <a:t>count≥n</a:t>
            </a:r>
            <a:r>
              <a:rPr lang="zh-CN" altLang="en-US" dirty="0">
                <a:solidFill>
                  <a:schemeClr val="tx1"/>
                </a:solidFill>
                <a:latin typeface="Times New Roman" panose="02020603050405020304" pitchFamily="18" charset="0"/>
                <a:ea typeface="仿宋_GB2312" pitchFamily="49" charset="-122"/>
              </a:rPr>
              <a:t>时，表示缓冲池已满，生产者等待</a:t>
            </a:r>
            <a:r>
              <a:rPr lang="en-US" altLang="zh-CN" dirty="0">
                <a:solidFill>
                  <a:schemeClr val="tx1"/>
                </a:solidFill>
                <a:latin typeface="Times New Roman" panose="02020603050405020304" pitchFamily="18" charset="0"/>
                <a:ea typeface="仿宋_GB2312" pitchFamily="49" charset="-122"/>
              </a:rPr>
              <a:t>(</a:t>
            </a:r>
            <a:r>
              <a:rPr lang="zh-CN" altLang="en-US" dirty="0">
                <a:solidFill>
                  <a:schemeClr val="tx1"/>
                </a:solidFill>
                <a:latin typeface="Times New Roman" panose="02020603050405020304" pitchFamily="18" charset="0"/>
                <a:ea typeface="仿宋_GB2312" pitchFamily="49" charset="-122"/>
              </a:rPr>
              <a:t>阻塞</a:t>
            </a:r>
            <a:r>
              <a:rPr lang="en-US" altLang="zh-CN" dirty="0">
                <a:solidFill>
                  <a:schemeClr val="tx1"/>
                </a:solidFill>
                <a:latin typeface="Times New Roman" panose="02020603050405020304" pitchFamily="18" charset="0"/>
                <a:ea typeface="仿宋_GB2312" pitchFamily="49" charset="-122"/>
              </a:rPr>
              <a:t>)</a:t>
            </a:r>
            <a:r>
              <a:rPr lang="zh-CN" altLang="en-US" dirty="0">
                <a:solidFill>
                  <a:schemeClr val="tx1"/>
                </a:solidFill>
                <a:latin typeface="Times New Roman" panose="02020603050405020304" pitchFamily="18" charset="0"/>
                <a:ea typeface="仿宋_GB2312" pitchFamily="49" charset="-122"/>
              </a:rPr>
              <a:t>。</a:t>
            </a:r>
            <a:endParaRPr lang="zh-CN" altLang="en-US" dirty="0">
              <a:solidFill>
                <a:srgbClr val="0000FF"/>
              </a:solidFill>
              <a:latin typeface="Times New Roman" panose="02020603050405020304" pitchFamily="18" charset="0"/>
              <a:ea typeface="仿宋_GB2312" pitchFamily="49" charset="-122"/>
            </a:endParaRPr>
          </a:p>
          <a:p>
            <a:pPr marL="457200" indent="-457200">
              <a:buFont typeface="Wingdings" panose="05000000000000000000" pitchFamily="2" charset="2"/>
              <a:buAutoNum type="circleNumDbPlain"/>
            </a:pPr>
            <a:r>
              <a:rPr lang="en-US" altLang="zh-CN" dirty="0">
                <a:solidFill>
                  <a:schemeClr val="tx2"/>
                </a:solidFill>
                <a:latin typeface="Times New Roman" panose="02020603050405020304" pitchFamily="18" charset="0"/>
                <a:ea typeface="仿宋_GB2312" pitchFamily="49" charset="-122"/>
              </a:rPr>
              <a:t>get(item)</a:t>
            </a:r>
            <a:r>
              <a:rPr lang="zh-CN" altLang="en-US" dirty="0">
                <a:solidFill>
                  <a:schemeClr val="tx2"/>
                </a:solidFill>
                <a:latin typeface="Times New Roman" panose="02020603050405020304" pitchFamily="18" charset="0"/>
                <a:ea typeface="仿宋_GB2312" pitchFamily="49" charset="-122"/>
              </a:rPr>
              <a:t>过程</a:t>
            </a:r>
            <a:r>
              <a:rPr lang="zh-CN" altLang="en-US" dirty="0">
                <a:solidFill>
                  <a:srgbClr val="0000FF"/>
                </a:solidFill>
                <a:latin typeface="Times New Roman" panose="02020603050405020304" pitchFamily="18" charset="0"/>
                <a:ea typeface="仿宋_GB2312" pitchFamily="49" charset="-122"/>
              </a:rPr>
              <a:t>。</a:t>
            </a:r>
            <a:r>
              <a:rPr lang="zh-CN" altLang="en-US" dirty="0">
                <a:solidFill>
                  <a:schemeClr val="tx1"/>
                </a:solidFill>
                <a:latin typeface="Times New Roman" panose="02020603050405020304" pitchFamily="18" charset="0"/>
                <a:ea typeface="仿宋_GB2312" pitchFamily="49" charset="-122"/>
              </a:rPr>
              <a:t>消费者利用该过程从缓冲池中取出一个产品，当</a:t>
            </a:r>
            <a:r>
              <a:rPr lang="en-US" altLang="zh-CN" dirty="0">
                <a:solidFill>
                  <a:schemeClr val="tx1"/>
                </a:solidFill>
                <a:latin typeface="Times New Roman" panose="02020603050405020304" pitchFamily="18" charset="0"/>
                <a:ea typeface="仿宋_GB2312" pitchFamily="49" charset="-122"/>
              </a:rPr>
              <a:t>count≤0</a:t>
            </a:r>
            <a:r>
              <a:rPr lang="zh-CN" altLang="en-US" dirty="0">
                <a:solidFill>
                  <a:schemeClr val="tx1"/>
                </a:solidFill>
                <a:latin typeface="Times New Roman" panose="02020603050405020304" pitchFamily="18" charset="0"/>
                <a:ea typeface="仿宋_GB2312" pitchFamily="49" charset="-122"/>
              </a:rPr>
              <a:t>时，表示缓冲池已无可取的产品，消费者应等待。</a:t>
            </a:r>
            <a:endParaRPr lang="zh-CN" altLang="en-US" dirty="0">
              <a:solidFill>
                <a:schemeClr val="tx1"/>
              </a:solidFill>
              <a:latin typeface="Times New Roman" panose="02020603050405020304" pitchFamily="18" charset="0"/>
              <a:ea typeface="仿宋_GB2312" pitchFamily="49" charset="-122"/>
            </a:endParaRPr>
          </a:p>
        </p:txBody>
      </p:sp>
      <p:sp>
        <p:nvSpPr>
          <p:cNvPr id="155653" name="Text Box 5"/>
          <p:cNvSpPr txBox="1"/>
          <p:nvPr/>
        </p:nvSpPr>
        <p:spPr>
          <a:xfrm>
            <a:off x="557213" y="1100138"/>
            <a:ext cx="8043862" cy="583565"/>
          </a:xfrm>
          <a:prstGeom prst="rect">
            <a:avLst/>
          </a:prstGeom>
          <a:noFill/>
          <a:ln w="19050">
            <a:noFill/>
          </a:ln>
        </p:spPr>
        <p:txBody>
          <a:bodyPr anchor="t">
            <a:spAutoFit/>
          </a:bodyPr>
          <a:p>
            <a:pPr>
              <a:spcBef>
                <a:spcPct val="50000"/>
              </a:spcBef>
            </a:pPr>
            <a:r>
              <a:rPr lang="en-US" altLang="zh-CN" sz="3200" dirty="0">
                <a:solidFill>
                  <a:srgbClr val="000066"/>
                </a:solidFill>
                <a:latin typeface="黑体" panose="02010609060101010101" pitchFamily="49" charset="-122"/>
                <a:ea typeface="黑体" panose="02010609060101010101" pitchFamily="49" charset="-122"/>
                <a:cs typeface="黑体" panose="02010609060101010101" pitchFamily="49" charset="-122"/>
              </a:rPr>
              <a:t>1.</a:t>
            </a:r>
            <a:r>
              <a:rPr lang="zh-CN" altLang="en-US" sz="3200" dirty="0">
                <a:solidFill>
                  <a:srgbClr val="000066"/>
                </a:solidFill>
                <a:latin typeface="黑体" panose="02010609060101010101" pitchFamily="49" charset="-122"/>
                <a:ea typeface="黑体" panose="02010609060101010101" pitchFamily="49" charset="-122"/>
                <a:cs typeface="黑体" panose="02010609060101010101" pitchFamily="49" charset="-122"/>
              </a:rPr>
              <a:t>利用管程解决生产者</a:t>
            </a:r>
            <a:r>
              <a:rPr lang="en-US" altLang="zh-CN" sz="3200" dirty="0">
                <a:solidFill>
                  <a:srgbClr val="000066"/>
                </a:solidFill>
                <a:latin typeface="黑体" panose="02010609060101010101" pitchFamily="49" charset="-122"/>
                <a:ea typeface="黑体" panose="02010609060101010101" pitchFamily="49" charset="-122"/>
                <a:cs typeface="黑体" panose="02010609060101010101" pitchFamily="49" charset="-122"/>
              </a:rPr>
              <a:t>-</a:t>
            </a:r>
            <a:r>
              <a:rPr lang="zh-CN" altLang="en-US" sz="3200" dirty="0">
                <a:solidFill>
                  <a:srgbClr val="000066"/>
                </a:solidFill>
                <a:latin typeface="黑体" panose="02010609060101010101" pitchFamily="49" charset="-122"/>
                <a:ea typeface="黑体" panose="02010609060101010101" pitchFamily="49" charset="-122"/>
                <a:cs typeface="黑体" panose="02010609060101010101" pitchFamily="49" charset="-122"/>
              </a:rPr>
              <a:t>消费者问题</a:t>
            </a:r>
            <a:endParaRPr lang="zh-CN" altLang="en-US" sz="3200" dirty="0">
              <a:solidFill>
                <a:srgbClr val="00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5654"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graphicFrame>
        <p:nvGraphicFramePr>
          <p:cNvPr id="155655" name="内容占位符 95235"/>
          <p:cNvGraphicFramePr>
            <a:graphicFrameLocks noGrp="1"/>
          </p:cNvGraphicFramePr>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51" name="" r:id="rId1" imgW="6858000" imgH="48895" progId="MS_ClipArt_Gallery.2">
                  <p:embed/>
                </p:oleObj>
              </mc:Choice>
              <mc:Fallback>
                <p:oleObj name="" r:id="rId1" imgW="6858000" imgH="48895" progId="MS_ClipArt_Gallery.2">
                  <p:embed/>
                  <p:pic>
                    <p:nvPicPr>
                      <p:cNvPr id="0" name="图片 3150"/>
                      <p:cNvPicPr/>
                      <p:nvPr/>
                    </p:nvPicPr>
                    <p:blipFill>
                      <a:blip r:embed="rId2"/>
                      <a:stretch>
                        <a:fillRect/>
                      </a:stretch>
                    </p:blipFill>
                    <p:spPr>
                      <a:xfrm>
                        <a:off x="719138" y="981075"/>
                        <a:ext cx="7704137"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5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p:bldP spid="155651" grpId="1"/>
      <p:bldP spid="155652" grpId="0"/>
      <p:bldP spid="155652"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56674" name="Text Box 2"/>
          <p:cNvSpPr txBox="1"/>
          <p:nvPr/>
        </p:nvSpPr>
        <p:spPr>
          <a:xfrm>
            <a:off x="539750" y="927418"/>
            <a:ext cx="8407400" cy="519112"/>
          </a:xfrm>
          <a:prstGeom prst="rect">
            <a:avLst/>
          </a:prstGeom>
          <a:noFill/>
          <a:ln w="28575">
            <a:noFill/>
          </a:ln>
        </p:spPr>
        <p:txBody>
          <a:bodyPr lIns="54000" tIns="46800" rIns="54000" bIns="46800" anchor="t">
            <a:spAutoFit/>
          </a:bodyPr>
          <a:p>
            <a:pPr>
              <a:spcBef>
                <a:spcPct val="50000"/>
              </a:spcBef>
            </a:pPr>
            <a:r>
              <a:rPr lang="en-US" altLang="zh-CN" dirty="0">
                <a:latin typeface="Times New Roman" panose="02020603050405020304" pitchFamily="18" charset="0"/>
                <a:ea typeface="宋体" panose="02010600030101010101" pitchFamily="2" charset="-122"/>
              </a:rPr>
              <a:t>PC</a:t>
            </a:r>
            <a:r>
              <a:rPr lang="zh-CN" altLang="en-US" dirty="0">
                <a:latin typeface="Times New Roman" panose="02020603050405020304" pitchFamily="18" charset="0"/>
                <a:ea typeface="宋体" panose="02010600030101010101" pitchFamily="2" charset="-122"/>
              </a:rPr>
              <a:t>管程可描述如下：</a:t>
            </a:r>
            <a:endParaRPr lang="zh-CN" altLang="en-US" dirty="0">
              <a:latin typeface="Times New Roman" panose="02020603050405020304" pitchFamily="18" charset="0"/>
              <a:ea typeface="宋体" panose="02010600030101010101" pitchFamily="2" charset="-122"/>
            </a:endParaRPr>
          </a:p>
        </p:txBody>
      </p:sp>
      <p:sp>
        <p:nvSpPr>
          <p:cNvPr id="15667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156676" name="文本框 1"/>
          <p:cNvSpPr txBox="1"/>
          <p:nvPr/>
        </p:nvSpPr>
        <p:spPr>
          <a:xfrm>
            <a:off x="787400" y="1535430"/>
            <a:ext cx="7385050" cy="4954270"/>
          </a:xfrm>
          <a:prstGeom prst="rect">
            <a:avLst/>
          </a:prstGeom>
          <a:noFill/>
          <a:ln w="9525">
            <a:noFill/>
          </a:ln>
        </p:spPr>
        <p:txBody>
          <a:bodyPr wrap="square" anchor="t">
            <a:spAutoFit/>
          </a:bodyPr>
          <a:p>
            <a:r>
              <a:rPr lang="zh-CN" altLang="en-US" sz="2400">
                <a:latin typeface="Times New Roman" panose="02020603050405020304" pitchFamily="18" charset="0"/>
                <a:ea typeface="宋体" panose="02010600030101010101" pitchFamily="2" charset="-122"/>
              </a:rPr>
              <a:t>type PC=monitor</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var in,out,count: integer;</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buffer: array[0..n-1] of item;</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notfull,notempty: </a:t>
            </a:r>
            <a:r>
              <a:rPr lang="zh-CN" altLang="en-US" sz="2400">
                <a:solidFill>
                  <a:srgbClr val="C00000"/>
                </a:solidFill>
                <a:latin typeface="Times New Roman" panose="02020603050405020304" pitchFamily="18" charset="0"/>
                <a:ea typeface="宋体" panose="02010600030101010101" pitchFamily="2" charset="-122"/>
              </a:rPr>
              <a:t>condition</a:t>
            </a:r>
            <a:r>
              <a:rPr lang="zh-CN" altLang="en-US" sz="2400">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a:t>
            </a:r>
            <a:r>
              <a:rPr lang="zh-CN" altLang="en-US" sz="2400">
                <a:solidFill>
                  <a:srgbClr val="0033CC"/>
                </a:solidFill>
                <a:latin typeface="Times New Roman" panose="02020603050405020304" pitchFamily="18" charset="0"/>
                <a:ea typeface="宋体" panose="02010600030101010101" pitchFamily="2" charset="-122"/>
              </a:rPr>
              <a:t>procedure entry put(item)</a:t>
            </a:r>
            <a:endParaRPr lang="zh-CN" altLang="en-US" sz="2400">
              <a:solidFill>
                <a:srgbClr val="0033CC"/>
              </a:solidFill>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a:t>
            </a:r>
            <a:r>
              <a:rPr lang="zh-CN" altLang="en-US" sz="2400">
                <a:solidFill>
                  <a:srgbClr val="0033CC"/>
                </a:solidFill>
                <a:latin typeface="Times New Roman" panose="02020603050405020304" pitchFamily="18" charset="0"/>
                <a:ea typeface="宋体" panose="02010600030101010101" pitchFamily="2" charset="-122"/>
              </a:rPr>
              <a:t> begin</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a:t>
            </a:r>
            <a:r>
              <a:rPr lang="zh-CN" altLang="en-US" sz="2400">
                <a:solidFill>
                  <a:srgbClr val="C00000"/>
                </a:solidFill>
                <a:latin typeface="Times New Roman" panose="02020603050405020304" pitchFamily="18" charset="0"/>
                <a:ea typeface="宋体" panose="02010600030101010101" pitchFamily="2" charset="-122"/>
              </a:rPr>
              <a:t>if count≥n then notfull.wait;</a:t>
            </a:r>
            <a:r>
              <a:rPr lang="zh-CN" altLang="en-US" sz="2400">
                <a:latin typeface="Times New Roman" panose="02020603050405020304" pitchFamily="18" charset="0"/>
                <a:ea typeface="宋体" panose="02010600030101010101" pitchFamily="2" charset="-122"/>
              </a:rPr>
              <a:t> //生产者进程阻塞</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buffer[in] := nextp;</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in := (in+1) mod n;</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count := count+1;</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a:t>
            </a:r>
            <a:r>
              <a:rPr lang="zh-CN" altLang="en-US" sz="2400">
                <a:solidFill>
                  <a:srgbClr val="C00000"/>
                </a:solidFill>
                <a:latin typeface="Times New Roman" panose="02020603050405020304" pitchFamily="18" charset="0"/>
                <a:ea typeface="宋体" panose="02010600030101010101" pitchFamily="2" charset="-122"/>
              </a:rPr>
              <a:t> if notempty.queue then notempty.signal;</a:t>
            </a:r>
            <a:r>
              <a:rPr lang="zh-CN" altLang="en-US" sz="2400">
                <a:latin typeface="Times New Roman" panose="02020603050405020304" pitchFamily="18" charset="0"/>
                <a:ea typeface="宋体" panose="02010600030101010101" pitchFamily="2" charset="-122"/>
              </a:rPr>
              <a:t>  //若等   待队列非空，则唤醒队首的一个消费者进程</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a:t>
            </a:r>
            <a:r>
              <a:rPr lang="zh-CN" altLang="en-US" sz="2400">
                <a:solidFill>
                  <a:srgbClr val="0033CC"/>
                </a:solidFill>
                <a:latin typeface="Times New Roman" panose="02020603050405020304" pitchFamily="18" charset="0"/>
                <a:ea typeface="宋体" panose="02010600030101010101" pitchFamily="2" charset="-122"/>
              </a:rPr>
              <a:t>  end</a:t>
            </a:r>
            <a:r>
              <a:rPr lang="zh-CN" altLang="en-US">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
        <p:nvSpPr>
          <p:cNvPr id="155653" name="Text Box 5"/>
          <p:cNvSpPr txBox="1"/>
          <p:nvPr/>
        </p:nvSpPr>
        <p:spPr>
          <a:xfrm>
            <a:off x="450533" y="246698"/>
            <a:ext cx="8043862" cy="583565"/>
          </a:xfrm>
          <a:prstGeom prst="rect">
            <a:avLst/>
          </a:prstGeom>
          <a:noFill/>
          <a:ln w="19050">
            <a:noFill/>
          </a:ln>
        </p:spPr>
        <p:txBody>
          <a:bodyPr anchor="t">
            <a:spAutoFit/>
          </a:bodyPr>
          <a:p>
            <a:pPr>
              <a:spcBef>
                <a:spcPct val="50000"/>
              </a:spcBef>
            </a:pPr>
            <a:r>
              <a:rPr lang="en-US" altLang="zh-CN" sz="3200" dirty="0">
                <a:solidFill>
                  <a:srgbClr val="000066"/>
                </a:solidFill>
                <a:latin typeface="黑体" panose="02010609060101010101" pitchFamily="49" charset="-122"/>
                <a:ea typeface="黑体" panose="02010609060101010101" pitchFamily="49" charset="-122"/>
                <a:cs typeface="黑体" panose="02010609060101010101" pitchFamily="49" charset="-122"/>
              </a:rPr>
              <a:t>1.</a:t>
            </a:r>
            <a:r>
              <a:rPr lang="zh-CN" altLang="en-US" sz="3200" dirty="0">
                <a:solidFill>
                  <a:srgbClr val="000066"/>
                </a:solidFill>
                <a:latin typeface="黑体" panose="02010609060101010101" pitchFamily="49" charset="-122"/>
                <a:ea typeface="黑体" panose="02010609060101010101" pitchFamily="49" charset="-122"/>
                <a:cs typeface="黑体" panose="02010609060101010101" pitchFamily="49" charset="-122"/>
              </a:rPr>
              <a:t>利用管程解决生产者</a:t>
            </a:r>
            <a:r>
              <a:rPr lang="en-US" altLang="zh-CN" sz="3200" dirty="0">
                <a:solidFill>
                  <a:srgbClr val="000066"/>
                </a:solidFill>
                <a:latin typeface="黑体" panose="02010609060101010101" pitchFamily="49" charset="-122"/>
                <a:ea typeface="黑体" panose="02010609060101010101" pitchFamily="49" charset="-122"/>
                <a:cs typeface="黑体" panose="02010609060101010101" pitchFamily="49" charset="-122"/>
              </a:rPr>
              <a:t>-</a:t>
            </a:r>
            <a:r>
              <a:rPr lang="zh-CN" altLang="en-US" sz="3200" dirty="0">
                <a:solidFill>
                  <a:srgbClr val="000066"/>
                </a:solidFill>
                <a:latin typeface="黑体" panose="02010609060101010101" pitchFamily="49" charset="-122"/>
                <a:ea typeface="黑体" panose="02010609060101010101" pitchFamily="49" charset="-122"/>
                <a:cs typeface="黑体" panose="02010609060101010101" pitchFamily="49" charset="-122"/>
              </a:rPr>
              <a:t>消费者问题</a:t>
            </a:r>
            <a:endParaRPr lang="zh-CN" altLang="en-US" sz="3200" dirty="0">
              <a:solidFill>
                <a:srgbClr val="00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57698" name="Text Box 2"/>
          <p:cNvSpPr txBox="1"/>
          <p:nvPr/>
        </p:nvSpPr>
        <p:spPr>
          <a:xfrm>
            <a:off x="539750" y="1017588"/>
            <a:ext cx="8407400" cy="519112"/>
          </a:xfrm>
          <a:prstGeom prst="rect">
            <a:avLst/>
          </a:prstGeom>
          <a:noFill/>
          <a:ln w="28575">
            <a:noFill/>
          </a:ln>
        </p:spPr>
        <p:txBody>
          <a:bodyPr lIns="54000" tIns="46800" rIns="54000" bIns="46800" anchor="t">
            <a:spAutoFit/>
          </a:bodyPr>
          <a:p>
            <a:pPr>
              <a:spcBef>
                <a:spcPct val="50000"/>
              </a:spcBef>
            </a:pPr>
            <a:r>
              <a:rPr lang="en-US" altLang="zh-CN" dirty="0">
                <a:latin typeface="Times New Roman" panose="02020603050405020304" pitchFamily="18" charset="0"/>
                <a:ea typeface="宋体" panose="02010600030101010101" pitchFamily="2" charset="-122"/>
              </a:rPr>
              <a:t>PC</a:t>
            </a:r>
            <a:r>
              <a:rPr lang="zh-CN" altLang="en-US" dirty="0">
                <a:latin typeface="Times New Roman" panose="02020603050405020304" pitchFamily="18" charset="0"/>
                <a:ea typeface="宋体" panose="02010600030101010101" pitchFamily="2" charset="-122"/>
              </a:rPr>
              <a:t>管程可描述如下：</a:t>
            </a:r>
            <a:endParaRPr lang="zh-CN" altLang="en-US" dirty="0">
              <a:latin typeface="Times New Roman" panose="02020603050405020304" pitchFamily="18" charset="0"/>
              <a:ea typeface="宋体" panose="02010600030101010101" pitchFamily="2" charset="-122"/>
            </a:endParaRPr>
          </a:p>
        </p:txBody>
      </p:sp>
      <p:sp>
        <p:nvSpPr>
          <p:cNvPr id="15769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157700" name="文本框 1"/>
          <p:cNvSpPr txBox="1"/>
          <p:nvPr/>
        </p:nvSpPr>
        <p:spPr>
          <a:xfrm>
            <a:off x="779780" y="1630680"/>
            <a:ext cx="7385050" cy="4522788"/>
          </a:xfrm>
          <a:prstGeom prst="rect">
            <a:avLst/>
          </a:prstGeom>
          <a:noFill/>
          <a:ln w="9525">
            <a:noFill/>
          </a:ln>
        </p:spPr>
        <p:txBody>
          <a:bodyPr wrap="square" anchor="t">
            <a:spAutoFit/>
          </a:bodyPr>
          <a:p>
            <a:r>
              <a:rPr lang="zh-CN" altLang="en-US" sz="2400">
                <a:solidFill>
                  <a:srgbClr val="0033CC"/>
                </a:solidFill>
                <a:latin typeface="Times New Roman" panose="02020603050405020304" pitchFamily="18" charset="0"/>
                <a:ea typeface="宋体" panose="02010600030101010101" pitchFamily="2" charset="-122"/>
              </a:rPr>
              <a:t>procedure entry get(item)</a:t>
            </a:r>
            <a:endParaRPr lang="zh-CN" altLang="en-US" sz="2400">
              <a:solidFill>
                <a:srgbClr val="0033CC"/>
              </a:solidFill>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begin</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a:t>
            </a:r>
            <a:r>
              <a:rPr lang="zh-CN" altLang="en-US" sz="2400">
                <a:solidFill>
                  <a:srgbClr val="C00000"/>
                </a:solidFill>
                <a:latin typeface="Times New Roman" panose="02020603050405020304" pitchFamily="18" charset="0"/>
                <a:ea typeface="宋体" panose="02010600030101010101" pitchFamily="2" charset="-122"/>
              </a:rPr>
              <a:t>if count≤0 then notempty.wait;</a:t>
            </a:r>
            <a:endParaRPr lang="zh-CN" altLang="en-US" sz="2400">
              <a:solidFill>
                <a:srgbClr val="C00000"/>
              </a:solidFill>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nextc := buffer[out];</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out := (out+1) mod n;</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count := count-1;</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a:t>
            </a:r>
            <a:r>
              <a:rPr lang="zh-CN" altLang="en-US" sz="2400">
                <a:solidFill>
                  <a:srgbClr val="C00000"/>
                </a:solidFill>
                <a:latin typeface="Times New Roman" panose="02020603050405020304" pitchFamily="18" charset="0"/>
                <a:ea typeface="宋体" panose="02010600030101010101" pitchFamily="2" charset="-122"/>
              </a:rPr>
              <a:t> if notfull.queue then notfull.signal; </a:t>
            </a:r>
            <a:r>
              <a:rPr lang="zh-CN" altLang="en-US" sz="2400">
                <a:latin typeface="Times New Roman" panose="02020603050405020304" pitchFamily="18" charset="0"/>
                <a:ea typeface="宋体" panose="02010600030101010101" pitchFamily="2" charset="-122"/>
              </a:rPr>
              <a:t> //若等待队列非空，则唤醒队首的一个生产者进程</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end</a:t>
            </a:r>
            <a:endParaRPr lang="zh-CN" altLang="en-US" sz="2400">
              <a:latin typeface="Times New Roman" panose="02020603050405020304" pitchFamily="18" charset="0"/>
              <a:ea typeface="宋体" panose="02010600030101010101" pitchFamily="2" charset="-122"/>
            </a:endParaRPr>
          </a:p>
          <a:p>
            <a:r>
              <a:rPr lang="zh-CN" altLang="en-US" sz="2400">
                <a:solidFill>
                  <a:srgbClr val="0033CC"/>
                </a:solidFill>
                <a:latin typeface="Times New Roman" panose="02020603050405020304" pitchFamily="18" charset="0"/>
                <a:ea typeface="宋体" panose="02010600030101010101" pitchFamily="2" charset="-122"/>
              </a:rPr>
              <a:t>begin</a:t>
            </a:r>
            <a:endParaRPr lang="zh-CN" altLang="en-US" sz="2400">
              <a:solidFill>
                <a:srgbClr val="0033CC"/>
              </a:solidFill>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in :=out :=0; count :=0;  //初始化内部数据</a:t>
            </a:r>
            <a:endParaRPr lang="zh-CN" altLang="en-US" sz="2400">
              <a:latin typeface="Times New Roman" panose="02020603050405020304" pitchFamily="18" charset="0"/>
              <a:ea typeface="宋体" panose="02010600030101010101" pitchFamily="2" charset="-122"/>
            </a:endParaRPr>
          </a:p>
          <a:p>
            <a:r>
              <a:rPr lang="zh-CN" altLang="en-US" sz="2400">
                <a:solidFill>
                  <a:srgbClr val="0033CC"/>
                </a:solidFill>
                <a:latin typeface="Times New Roman" panose="02020603050405020304" pitchFamily="18" charset="0"/>
                <a:ea typeface="宋体" panose="02010600030101010101" pitchFamily="2" charset="-122"/>
              </a:rPr>
              <a:t>end</a:t>
            </a:r>
            <a:endParaRPr lang="zh-CN" altLang="en-US" sz="2400">
              <a:solidFill>
                <a:srgbClr val="0033CC"/>
              </a:solidFill>
              <a:latin typeface="Times New Roman" panose="02020603050405020304" pitchFamily="18" charset="0"/>
              <a:ea typeface="宋体" panose="02010600030101010101" pitchFamily="2" charset="-122"/>
            </a:endParaRPr>
          </a:p>
        </p:txBody>
      </p:sp>
      <p:sp>
        <p:nvSpPr>
          <p:cNvPr id="155653" name="Text Box 5"/>
          <p:cNvSpPr txBox="1"/>
          <p:nvPr/>
        </p:nvSpPr>
        <p:spPr>
          <a:xfrm>
            <a:off x="450533" y="246698"/>
            <a:ext cx="8043862" cy="583565"/>
          </a:xfrm>
          <a:prstGeom prst="rect">
            <a:avLst/>
          </a:prstGeom>
          <a:noFill/>
          <a:ln w="19050">
            <a:noFill/>
          </a:ln>
        </p:spPr>
        <p:txBody>
          <a:bodyPr anchor="t">
            <a:spAutoFit/>
          </a:bodyPr>
          <a:p>
            <a:pPr>
              <a:spcBef>
                <a:spcPct val="50000"/>
              </a:spcBef>
            </a:pPr>
            <a:r>
              <a:rPr lang="en-US" altLang="zh-CN" sz="3200" dirty="0">
                <a:solidFill>
                  <a:srgbClr val="000066"/>
                </a:solidFill>
                <a:latin typeface="黑体" panose="02010609060101010101" pitchFamily="49" charset="-122"/>
                <a:ea typeface="黑体" panose="02010609060101010101" pitchFamily="49" charset="-122"/>
                <a:cs typeface="黑体" panose="02010609060101010101" pitchFamily="49" charset="-122"/>
              </a:rPr>
              <a:t>1.</a:t>
            </a:r>
            <a:r>
              <a:rPr lang="zh-CN" altLang="en-US" sz="3200" dirty="0">
                <a:solidFill>
                  <a:srgbClr val="000066"/>
                </a:solidFill>
                <a:latin typeface="黑体" panose="02010609060101010101" pitchFamily="49" charset="-122"/>
                <a:ea typeface="黑体" panose="02010609060101010101" pitchFamily="49" charset="-122"/>
                <a:cs typeface="黑体" panose="02010609060101010101" pitchFamily="49" charset="-122"/>
              </a:rPr>
              <a:t>利用管程解决生产者</a:t>
            </a:r>
            <a:r>
              <a:rPr lang="en-US" altLang="zh-CN" sz="3200" dirty="0">
                <a:solidFill>
                  <a:srgbClr val="000066"/>
                </a:solidFill>
                <a:latin typeface="黑体" panose="02010609060101010101" pitchFamily="49" charset="-122"/>
                <a:ea typeface="黑体" panose="02010609060101010101" pitchFamily="49" charset="-122"/>
                <a:cs typeface="黑体" panose="02010609060101010101" pitchFamily="49" charset="-122"/>
              </a:rPr>
              <a:t>-</a:t>
            </a:r>
            <a:r>
              <a:rPr lang="zh-CN" altLang="en-US" sz="3200" dirty="0">
                <a:solidFill>
                  <a:srgbClr val="000066"/>
                </a:solidFill>
                <a:latin typeface="黑体" panose="02010609060101010101" pitchFamily="49" charset="-122"/>
                <a:ea typeface="黑体" panose="02010609060101010101" pitchFamily="49" charset="-122"/>
                <a:cs typeface="黑体" panose="02010609060101010101" pitchFamily="49" charset="-122"/>
              </a:rPr>
              <a:t>消费者问题</a:t>
            </a:r>
            <a:endParaRPr lang="zh-CN" altLang="en-US" sz="3200" dirty="0">
              <a:solidFill>
                <a:srgbClr val="00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40" name="Line 4"/>
          <p:cNvSpPr/>
          <p:nvPr/>
        </p:nvSpPr>
        <p:spPr>
          <a:xfrm>
            <a:off x="1146175" y="2698750"/>
            <a:ext cx="7467600" cy="0"/>
          </a:xfrm>
          <a:prstGeom prst="line">
            <a:avLst/>
          </a:prstGeom>
          <a:ln w="57150" cap="sq" cmpd="sng">
            <a:solidFill>
              <a:schemeClr val="tx1"/>
            </a:solidFill>
            <a:prstDash val="solid"/>
            <a:round/>
            <a:headEnd type="none" w="med" len="med"/>
            <a:tailEnd type="triangle" w="med" len="med"/>
          </a:ln>
        </p:spPr>
      </p:sp>
      <p:sp>
        <p:nvSpPr>
          <p:cNvPr id="142341" name="Text Box 5"/>
          <p:cNvSpPr txBox="1"/>
          <p:nvPr/>
        </p:nvSpPr>
        <p:spPr>
          <a:xfrm>
            <a:off x="1028700" y="1370013"/>
            <a:ext cx="2420938" cy="420687"/>
          </a:xfrm>
          <a:prstGeom prst="rect">
            <a:avLst/>
          </a:prstGeom>
          <a:noFill/>
          <a:ln w="12700">
            <a:noFill/>
          </a:ln>
        </p:spPr>
        <p:txBody>
          <a:bodyPr wrap="none" lIns="82927" tIns="41463" rIns="82927" bIns="41463" anchor="ctr">
            <a:spAutoFit/>
          </a:bodyPr>
          <a:p>
            <a:pPr algn="ctr" defTabSz="828675">
              <a:buSzTx/>
            </a:pPr>
            <a:r>
              <a:rPr lang="zh-CN" altLang="zh-CN" sz="2200" dirty="0">
                <a:latin typeface="宋体" panose="02010600030101010101" pitchFamily="2" charset="-122"/>
                <a:ea typeface="宋体" panose="02010600030101010101" pitchFamily="2" charset="-122"/>
              </a:rPr>
              <a:t>P1</a:t>
            </a:r>
            <a:r>
              <a:rPr lang="zh-CN" altLang="en-US" sz="2200" dirty="0">
                <a:latin typeface="宋体" panose="02010600030101010101" pitchFamily="2" charset="-122"/>
                <a:ea typeface="宋体" panose="02010600030101010101" pitchFamily="2" charset="-122"/>
              </a:rPr>
              <a:t>    </a:t>
            </a:r>
            <a:r>
              <a:rPr lang="zh-CN" altLang="zh-CN" sz="2200" dirty="0">
                <a:latin typeface="宋体" panose="02010600030101010101" pitchFamily="2" charset="-122"/>
                <a:ea typeface="宋体" panose="02010600030101010101" pitchFamily="2" charset="-122"/>
              </a:rPr>
              <a:t>M=account; </a:t>
            </a:r>
            <a:endParaRPr lang="zh-CN" altLang="en-US" dirty="0">
              <a:latin typeface="宋体" panose="02010600030101010101" pitchFamily="2" charset="-122"/>
              <a:ea typeface="宋体" panose="02010600030101010101" pitchFamily="2" charset="-122"/>
            </a:endParaRPr>
          </a:p>
        </p:txBody>
      </p:sp>
      <p:sp>
        <p:nvSpPr>
          <p:cNvPr id="142342" name="Rectangle 6"/>
          <p:cNvSpPr/>
          <p:nvPr/>
        </p:nvSpPr>
        <p:spPr>
          <a:xfrm>
            <a:off x="3608388" y="1392238"/>
            <a:ext cx="1747837" cy="417512"/>
          </a:xfrm>
          <a:prstGeom prst="rect">
            <a:avLst/>
          </a:prstGeom>
          <a:noFill/>
          <a:ln w="12700">
            <a:noFill/>
          </a:ln>
        </p:spPr>
        <p:txBody>
          <a:bodyPr wrap="none" lIns="82927" tIns="41463" rIns="82927" bIns="41463" anchor="ctr">
            <a:spAutoFit/>
          </a:bodyPr>
          <a:p>
            <a:pPr algn="ctr" defTabSz="828675">
              <a:buSzTx/>
            </a:pPr>
            <a:r>
              <a:rPr lang="zh-CN" altLang="zh-CN" sz="2200" dirty="0">
                <a:latin typeface="宋体" panose="02010600030101010101" pitchFamily="2" charset="-122"/>
                <a:ea typeface="宋体" panose="02010600030101010101" pitchFamily="2" charset="-122"/>
              </a:rPr>
              <a:t>M=M+100; </a:t>
            </a:r>
            <a:endParaRPr lang="zh-CN" altLang="zh-CN" sz="2200" dirty="0">
              <a:latin typeface="宋体" panose="02010600030101010101" pitchFamily="2" charset="-122"/>
              <a:ea typeface="宋体" panose="02010600030101010101" pitchFamily="2" charset="-122"/>
            </a:endParaRPr>
          </a:p>
        </p:txBody>
      </p:sp>
      <p:sp>
        <p:nvSpPr>
          <p:cNvPr id="142343" name="Rectangle 7"/>
          <p:cNvSpPr/>
          <p:nvPr/>
        </p:nvSpPr>
        <p:spPr>
          <a:xfrm>
            <a:off x="5514975" y="1392238"/>
            <a:ext cx="1714500" cy="417512"/>
          </a:xfrm>
          <a:prstGeom prst="rect">
            <a:avLst/>
          </a:prstGeom>
          <a:noFill/>
          <a:ln w="12700">
            <a:noFill/>
          </a:ln>
        </p:spPr>
        <p:txBody>
          <a:bodyPr wrap="none" lIns="82927" tIns="41463" rIns="82927" bIns="41463" anchor="ctr">
            <a:spAutoFit/>
          </a:bodyPr>
          <a:p>
            <a:pPr algn="ctr" defTabSz="828675">
              <a:buSzTx/>
            </a:pPr>
            <a:r>
              <a:rPr lang="zh-CN" altLang="zh-CN" sz="2200" dirty="0">
                <a:latin typeface="宋体" panose="02010600030101010101" pitchFamily="2" charset="-122"/>
                <a:ea typeface="宋体" panose="02010600030101010101" pitchFamily="2" charset="-122"/>
              </a:rPr>
              <a:t>account=M;</a:t>
            </a:r>
            <a:endParaRPr lang="zh-CN" altLang="zh-CN" sz="2200" dirty="0">
              <a:latin typeface="宋体" panose="02010600030101010101" pitchFamily="2" charset="-122"/>
              <a:ea typeface="宋体" panose="02010600030101010101" pitchFamily="2" charset="-122"/>
            </a:endParaRPr>
          </a:p>
        </p:txBody>
      </p:sp>
      <p:sp>
        <p:nvSpPr>
          <p:cNvPr id="142344" name="Rectangle 8"/>
          <p:cNvSpPr/>
          <p:nvPr/>
        </p:nvSpPr>
        <p:spPr>
          <a:xfrm>
            <a:off x="971550" y="2032000"/>
            <a:ext cx="3679825" cy="417513"/>
          </a:xfrm>
          <a:prstGeom prst="rect">
            <a:avLst/>
          </a:prstGeom>
          <a:noFill/>
          <a:ln w="12700">
            <a:noFill/>
          </a:ln>
        </p:spPr>
        <p:txBody>
          <a:bodyPr lIns="82927" tIns="41463" rIns="82927" bIns="41463" anchor="ctr">
            <a:spAutoFit/>
          </a:bodyPr>
          <a:p>
            <a:pPr defTabSz="828675" eaLnBrk="0" hangingPunct="0">
              <a:buSzTx/>
            </a:pPr>
            <a:r>
              <a:rPr lang="zh-CN" altLang="zh-CN" sz="2200" dirty="0">
                <a:latin typeface="宋体" panose="02010600030101010101" pitchFamily="2" charset="-122"/>
                <a:ea typeface="宋体" panose="02010600030101010101" pitchFamily="2" charset="-122"/>
              </a:rPr>
              <a:t>P2            </a:t>
            </a:r>
            <a:r>
              <a:rPr lang="zh-CN" altLang="en-US" sz="2200" dirty="0">
                <a:latin typeface="宋体" panose="02010600030101010101" pitchFamily="2" charset="-122"/>
                <a:ea typeface="宋体" panose="02010600030101010101" pitchFamily="2" charset="-122"/>
              </a:rPr>
              <a:t> </a:t>
            </a:r>
            <a:r>
              <a:rPr lang="zh-CN" altLang="zh-CN" sz="2200" dirty="0">
                <a:latin typeface="宋体" panose="02010600030101010101" pitchFamily="2" charset="-122"/>
                <a:ea typeface="宋体" panose="02010600030101010101" pitchFamily="2" charset="-122"/>
              </a:rPr>
              <a:t>N=account; </a:t>
            </a:r>
            <a:endParaRPr lang="zh-CN" altLang="zh-CN" sz="2200" dirty="0">
              <a:latin typeface="宋体" panose="02010600030101010101" pitchFamily="2" charset="-122"/>
              <a:ea typeface="宋体" panose="02010600030101010101" pitchFamily="2" charset="-122"/>
            </a:endParaRPr>
          </a:p>
        </p:txBody>
      </p:sp>
      <p:sp>
        <p:nvSpPr>
          <p:cNvPr id="142345" name="Rectangle 9"/>
          <p:cNvSpPr/>
          <p:nvPr/>
        </p:nvSpPr>
        <p:spPr>
          <a:xfrm>
            <a:off x="4989513" y="2066925"/>
            <a:ext cx="1589087" cy="417513"/>
          </a:xfrm>
          <a:prstGeom prst="rect">
            <a:avLst/>
          </a:prstGeom>
          <a:noFill/>
          <a:ln w="12700">
            <a:noFill/>
          </a:ln>
        </p:spPr>
        <p:txBody>
          <a:bodyPr wrap="none" lIns="82927" tIns="41463" rIns="82927" bIns="41463" anchor="ctr">
            <a:spAutoFit/>
          </a:bodyPr>
          <a:p>
            <a:pPr defTabSz="828675" eaLnBrk="0" hangingPunct="0">
              <a:buSzTx/>
            </a:pPr>
            <a:r>
              <a:rPr lang="zh-CN" altLang="zh-CN" sz="2200" dirty="0">
                <a:latin typeface="宋体" panose="02010600030101010101" pitchFamily="2" charset="-122"/>
                <a:ea typeface="宋体" panose="02010600030101010101" pitchFamily="2" charset="-122"/>
              </a:rPr>
              <a:t>N=N+200;</a:t>
            </a:r>
            <a:endParaRPr lang="zh-CN" altLang="zh-CN" sz="2200" dirty="0">
              <a:latin typeface="宋体" panose="02010600030101010101" pitchFamily="2" charset="-122"/>
              <a:ea typeface="宋体" panose="02010600030101010101" pitchFamily="2" charset="-122"/>
            </a:endParaRPr>
          </a:p>
        </p:txBody>
      </p:sp>
      <p:sp>
        <p:nvSpPr>
          <p:cNvPr id="142346" name="Rectangle 10"/>
          <p:cNvSpPr/>
          <p:nvPr/>
        </p:nvSpPr>
        <p:spPr>
          <a:xfrm>
            <a:off x="6691313" y="2055813"/>
            <a:ext cx="1695450" cy="417512"/>
          </a:xfrm>
          <a:prstGeom prst="rect">
            <a:avLst/>
          </a:prstGeom>
          <a:noFill/>
          <a:ln w="12700">
            <a:noFill/>
          </a:ln>
        </p:spPr>
        <p:txBody>
          <a:bodyPr wrap="none" lIns="82927" tIns="41463" rIns="82927" bIns="41463" anchor="ctr">
            <a:spAutoFit/>
          </a:bodyPr>
          <a:p>
            <a:pPr defTabSz="828675" eaLnBrk="0" hangingPunct="0">
              <a:buSzTx/>
            </a:pPr>
            <a:r>
              <a:rPr lang="zh-CN" altLang="zh-CN" sz="2200" dirty="0">
                <a:latin typeface="宋体" panose="02010600030101010101" pitchFamily="2" charset="-122"/>
                <a:ea typeface="宋体" panose="02010600030101010101" pitchFamily="2" charset="-122"/>
              </a:rPr>
              <a:t>account=N;</a:t>
            </a:r>
            <a:endParaRPr lang="zh-CN" altLang="zh-CN" sz="2200" dirty="0">
              <a:latin typeface="宋体" panose="02010600030101010101" pitchFamily="2" charset="-122"/>
              <a:ea typeface="宋体" panose="02010600030101010101" pitchFamily="2" charset="-122"/>
            </a:endParaRPr>
          </a:p>
        </p:txBody>
      </p:sp>
      <p:sp>
        <p:nvSpPr>
          <p:cNvPr id="14" name="Rectangle 3"/>
          <p:cNvSpPr txBox="1">
            <a:spLocks noChangeArrowheads="1"/>
          </p:cNvSpPr>
          <p:nvPr/>
        </p:nvSpPr>
        <p:spPr bwMode="auto">
          <a:xfrm>
            <a:off x="314325" y="2997200"/>
            <a:ext cx="7920038" cy="466725"/>
          </a:xfrm>
          <a:prstGeom prst="rect">
            <a:avLst/>
          </a:prstGeom>
          <a:noFill/>
          <a:ln w="9525">
            <a:noFill/>
            <a:miter lim="800000"/>
          </a:ln>
          <a:effectLst/>
        </p:spPr>
        <p:txBody>
          <a:bodyPr/>
          <a:lstStyle/>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P1</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和</a:t>
            </a:r>
            <a:r>
              <a:rPr kumimoji="1"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P2</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都执行完毕，可能出现几种运行结果？</a:t>
            </a:r>
            <a:endPar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cs typeface="宋体" panose="02010600030101010101" pitchFamily="2" charset="-122"/>
            </a:endParaRPr>
          </a:p>
        </p:txBody>
      </p:sp>
      <p:sp>
        <p:nvSpPr>
          <p:cNvPr id="37897" name="Rectangle 2"/>
          <p:cNvSpPr txBox="1"/>
          <p:nvPr/>
        </p:nvSpPr>
        <p:spPr>
          <a:xfrm>
            <a:off x="554038" y="377825"/>
            <a:ext cx="6896100" cy="606425"/>
          </a:xfrm>
          <a:prstGeom prst="rect">
            <a:avLst/>
          </a:prstGeom>
          <a:noFill/>
          <a:ln w="9525">
            <a:noFill/>
          </a:ln>
        </p:spPr>
        <p:txBody>
          <a:bodyPr anchor="b"/>
          <a:p>
            <a:pPr algn="ctr">
              <a:buSzTx/>
            </a:pPr>
            <a:r>
              <a:rPr lang="en-US" altLang="zh-CN" sz="3600" dirty="0">
                <a:solidFill>
                  <a:srgbClr val="000066"/>
                </a:solidFill>
                <a:latin typeface="黑体" panose="02010609060101010101" pitchFamily="49" charset="-122"/>
                <a:ea typeface="黑体" panose="02010609060101010101" pitchFamily="49" charset="-122"/>
              </a:rPr>
              <a:t>2.1.3 程序</a:t>
            </a:r>
            <a:r>
              <a:rPr lang="zh-CN" altLang="en-US" sz="3600" dirty="0">
                <a:solidFill>
                  <a:srgbClr val="000066"/>
                </a:solidFill>
                <a:latin typeface="黑体" panose="02010609060101010101" pitchFamily="49" charset="-122"/>
                <a:ea typeface="黑体" panose="02010609060101010101" pitchFamily="49" charset="-122"/>
              </a:rPr>
              <a:t>的并发</a:t>
            </a:r>
            <a:r>
              <a:rPr lang="en-US" altLang="zh-CN" sz="3600" dirty="0">
                <a:solidFill>
                  <a:srgbClr val="000066"/>
                </a:solidFill>
                <a:latin typeface="黑体" panose="02010609060101010101" pitchFamily="49" charset="-122"/>
                <a:ea typeface="黑体" panose="02010609060101010101" pitchFamily="49" charset="-122"/>
              </a:rPr>
              <a:t>执行</a:t>
            </a:r>
            <a:endParaRPr lang="zh-CN" altLang="en-US" sz="3600" dirty="0">
              <a:solidFill>
                <a:srgbClr val="000066"/>
              </a:solidFill>
              <a:latin typeface="Times New Roman" panose="02020603050405020304" pitchFamily="18" charset="0"/>
              <a:ea typeface="楷体_GB2312" pitchFamily="49" charset="-122"/>
            </a:endParaRPr>
          </a:p>
        </p:txBody>
      </p:sp>
      <p:sp>
        <p:nvSpPr>
          <p:cNvPr id="4" name="Rectangle 3"/>
          <p:cNvSpPr txBox="1">
            <a:spLocks noChangeArrowheads="1"/>
          </p:cNvSpPr>
          <p:nvPr/>
        </p:nvSpPr>
        <p:spPr bwMode="auto">
          <a:xfrm>
            <a:off x="314325" y="4084638"/>
            <a:ext cx="8534400" cy="2667000"/>
          </a:xfrm>
          <a:prstGeom prst="rect">
            <a:avLst/>
          </a:prstGeom>
          <a:noFill/>
          <a:ln w="9525">
            <a:noFill/>
            <a:miter lim="800000"/>
          </a:ln>
          <a:effectLst/>
        </p:spPr>
        <p:txBody>
          <a:bodyPr/>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总结</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endPar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cs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1</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1"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OS</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管理的实际上程序的执行过程</a:t>
            </a:r>
            <a:endPar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cs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2</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、并发执行环境下，程序已经不能表达程序的执行过程</a:t>
            </a:r>
            <a:endPar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cs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3</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、建立一个能够描述程序的执行过程并且能用来共享资源的基本单位。</a:t>
            </a:r>
            <a:endPar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cs typeface="宋体" panose="02010600030101010101" pitchFamily="2" charset="-122"/>
            </a:endParaRPr>
          </a:p>
        </p:txBody>
      </p:sp>
      <p:sp>
        <p:nvSpPr>
          <p:cNvPr id="5" name="Rectangle 3"/>
          <p:cNvSpPr txBox="1">
            <a:spLocks noChangeArrowheads="1"/>
          </p:cNvSpPr>
          <p:nvPr/>
        </p:nvSpPr>
        <p:spPr bwMode="auto">
          <a:xfrm>
            <a:off x="466725" y="3530600"/>
            <a:ext cx="7920038" cy="468313"/>
          </a:xfrm>
          <a:prstGeom prst="rect">
            <a:avLst/>
          </a:prstGeom>
          <a:noFill/>
          <a:ln w="9525">
            <a:noFill/>
            <a:miter lim="800000"/>
          </a:ln>
          <a:effectLst/>
        </p:spPr>
        <p:txBody>
          <a:bodyPr/>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（间断执行，失去了封闭性，可再现性）</a:t>
            </a:r>
            <a:endPar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cs typeface="+mn-cs"/>
            </a:endParaRPr>
          </a:p>
        </p:txBody>
      </p:sp>
      <p:sp>
        <p:nvSpPr>
          <p:cNvPr id="37900"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37901"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1" name="" r:id="rId1" imgW="6858000" imgH="48895" progId="MS_ClipArt_Gallery.2">
                  <p:embed/>
                </p:oleObj>
              </mc:Choice>
              <mc:Fallback>
                <p:oleObj name="" r:id="rId1" imgW="6858000" imgH="48895" progId="MS_ClipArt_Gallery.2">
                  <p:embed/>
                  <p:pic>
                    <p:nvPicPr>
                      <p:cNvPr id="0" name="图片 3080"/>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42340"/>
                                        </p:tgtEl>
                                        <p:attrNameLst>
                                          <p:attrName>style.visibility</p:attrName>
                                        </p:attrNameLst>
                                      </p:cBhvr>
                                      <p:to>
                                        <p:strVal val="visible"/>
                                      </p:to>
                                    </p:set>
                                    <p:anim calcmode="lin" valueType="num">
                                      <p:cBhvr>
                                        <p:cTn id="7" dur="500" fill="hold"/>
                                        <p:tgtEl>
                                          <p:spTgt spid="142340"/>
                                        </p:tgtEl>
                                        <p:attrNameLst>
                                          <p:attrName>ppt_x</p:attrName>
                                        </p:attrNameLst>
                                      </p:cBhvr>
                                      <p:tavLst>
                                        <p:tav tm="0">
                                          <p:val>
                                            <p:strVal val="#ppt_x-#ppt_w/2"/>
                                          </p:val>
                                        </p:tav>
                                        <p:tav tm="100000">
                                          <p:val>
                                            <p:strVal val="#ppt_x"/>
                                          </p:val>
                                        </p:tav>
                                      </p:tavLst>
                                    </p:anim>
                                    <p:anim calcmode="lin" valueType="num">
                                      <p:cBhvr>
                                        <p:cTn id="8" dur="500" fill="hold"/>
                                        <p:tgtEl>
                                          <p:spTgt spid="142340"/>
                                        </p:tgtEl>
                                        <p:attrNameLst>
                                          <p:attrName>ppt_y</p:attrName>
                                        </p:attrNameLst>
                                      </p:cBhvr>
                                      <p:tavLst>
                                        <p:tav tm="0">
                                          <p:val>
                                            <p:strVal val="#ppt_y"/>
                                          </p:val>
                                        </p:tav>
                                        <p:tav tm="100000">
                                          <p:val>
                                            <p:strVal val="#ppt_y"/>
                                          </p:val>
                                        </p:tav>
                                      </p:tavLst>
                                    </p:anim>
                                    <p:anim calcmode="lin" valueType="num">
                                      <p:cBhvr>
                                        <p:cTn id="9" dur="500" fill="hold"/>
                                        <p:tgtEl>
                                          <p:spTgt spid="142340"/>
                                        </p:tgtEl>
                                        <p:attrNameLst>
                                          <p:attrName>ppt_w</p:attrName>
                                        </p:attrNameLst>
                                      </p:cBhvr>
                                      <p:tavLst>
                                        <p:tav tm="0">
                                          <p:val>
                                            <p:fltVal val="0.000000"/>
                                          </p:val>
                                        </p:tav>
                                        <p:tav tm="100000">
                                          <p:val>
                                            <p:strVal val="#ppt_w"/>
                                          </p:val>
                                        </p:tav>
                                      </p:tavLst>
                                    </p:anim>
                                    <p:anim calcmode="lin" valueType="num">
                                      <p:cBhvr>
                                        <p:cTn id="10" dur="500" fill="hold"/>
                                        <p:tgtEl>
                                          <p:spTgt spid="14234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42341"/>
                                        </p:tgtEl>
                                        <p:attrNameLst>
                                          <p:attrName>style.visibility</p:attrName>
                                        </p:attrNameLst>
                                      </p:cBhvr>
                                      <p:to>
                                        <p:strVal val="visible"/>
                                      </p:to>
                                    </p:set>
                                    <p:anim calcmode="lin" valueType="num">
                                      <p:cBhvr>
                                        <p:cTn id="15" dur="500" fill="hold"/>
                                        <p:tgtEl>
                                          <p:spTgt spid="142341"/>
                                        </p:tgtEl>
                                        <p:attrNameLst>
                                          <p:attrName>ppt_x</p:attrName>
                                        </p:attrNameLst>
                                      </p:cBhvr>
                                      <p:tavLst>
                                        <p:tav tm="0">
                                          <p:val>
                                            <p:strVal val="0-#ppt_w/2"/>
                                          </p:val>
                                        </p:tav>
                                        <p:tav tm="100000">
                                          <p:val>
                                            <p:strVal val="#ppt_x"/>
                                          </p:val>
                                        </p:tav>
                                      </p:tavLst>
                                    </p:anim>
                                    <p:anim calcmode="lin" valueType="num">
                                      <p:cBhvr>
                                        <p:cTn id="16" dur="500" fill="hold"/>
                                        <p:tgtEl>
                                          <p:spTgt spid="14234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42342"/>
                                        </p:tgtEl>
                                        <p:attrNameLst>
                                          <p:attrName>style.visibility</p:attrName>
                                        </p:attrNameLst>
                                      </p:cBhvr>
                                      <p:to>
                                        <p:strVal val="visible"/>
                                      </p:to>
                                    </p:set>
                                    <p:anim calcmode="lin" valueType="num">
                                      <p:cBhvr>
                                        <p:cTn id="21" dur="500" fill="hold"/>
                                        <p:tgtEl>
                                          <p:spTgt spid="142342"/>
                                        </p:tgtEl>
                                        <p:attrNameLst>
                                          <p:attrName>ppt_x</p:attrName>
                                        </p:attrNameLst>
                                      </p:cBhvr>
                                      <p:tavLst>
                                        <p:tav tm="0">
                                          <p:val>
                                            <p:strVal val="0-#ppt_w/2"/>
                                          </p:val>
                                        </p:tav>
                                        <p:tav tm="100000">
                                          <p:val>
                                            <p:strVal val="#ppt_x"/>
                                          </p:val>
                                        </p:tav>
                                      </p:tavLst>
                                    </p:anim>
                                    <p:anim calcmode="lin" valueType="num">
                                      <p:cBhvr>
                                        <p:cTn id="22" dur="500" fill="hold"/>
                                        <p:tgtEl>
                                          <p:spTgt spid="14234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2344"/>
                                        </p:tgtEl>
                                        <p:attrNameLst>
                                          <p:attrName>style.visibility</p:attrName>
                                        </p:attrNameLst>
                                      </p:cBhvr>
                                      <p:to>
                                        <p:strVal val="visible"/>
                                      </p:to>
                                    </p:set>
                                    <p:anim calcmode="lin" valueType="num">
                                      <p:cBhvr>
                                        <p:cTn id="27" dur="500" fill="hold"/>
                                        <p:tgtEl>
                                          <p:spTgt spid="142344"/>
                                        </p:tgtEl>
                                        <p:attrNameLst>
                                          <p:attrName>ppt_x</p:attrName>
                                        </p:attrNameLst>
                                      </p:cBhvr>
                                      <p:tavLst>
                                        <p:tav tm="0">
                                          <p:val>
                                            <p:strVal val="0-#ppt_w/2"/>
                                          </p:val>
                                        </p:tav>
                                        <p:tav tm="100000">
                                          <p:val>
                                            <p:strVal val="#ppt_x"/>
                                          </p:val>
                                        </p:tav>
                                      </p:tavLst>
                                    </p:anim>
                                    <p:anim calcmode="lin" valueType="num">
                                      <p:cBhvr>
                                        <p:cTn id="28" dur="500" fill="hold"/>
                                        <p:tgtEl>
                                          <p:spTgt spid="14234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2343"/>
                                        </p:tgtEl>
                                        <p:attrNameLst>
                                          <p:attrName>style.visibility</p:attrName>
                                        </p:attrNameLst>
                                      </p:cBhvr>
                                      <p:to>
                                        <p:strVal val="visible"/>
                                      </p:to>
                                    </p:set>
                                    <p:anim calcmode="lin" valueType="num">
                                      <p:cBhvr>
                                        <p:cTn id="33" dur="500" fill="hold"/>
                                        <p:tgtEl>
                                          <p:spTgt spid="142343"/>
                                        </p:tgtEl>
                                        <p:attrNameLst>
                                          <p:attrName>ppt_x</p:attrName>
                                        </p:attrNameLst>
                                      </p:cBhvr>
                                      <p:tavLst>
                                        <p:tav tm="0">
                                          <p:val>
                                            <p:strVal val="0-#ppt_w/2"/>
                                          </p:val>
                                        </p:tav>
                                        <p:tav tm="100000">
                                          <p:val>
                                            <p:strVal val="#ppt_x"/>
                                          </p:val>
                                        </p:tav>
                                      </p:tavLst>
                                    </p:anim>
                                    <p:anim calcmode="lin" valueType="num">
                                      <p:cBhvr>
                                        <p:cTn id="34" dur="500" fill="hold"/>
                                        <p:tgtEl>
                                          <p:spTgt spid="14234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42345"/>
                                        </p:tgtEl>
                                        <p:attrNameLst>
                                          <p:attrName>style.visibility</p:attrName>
                                        </p:attrNameLst>
                                      </p:cBhvr>
                                      <p:to>
                                        <p:strVal val="visible"/>
                                      </p:to>
                                    </p:set>
                                    <p:anim calcmode="lin" valueType="num">
                                      <p:cBhvr>
                                        <p:cTn id="39" dur="500" fill="hold"/>
                                        <p:tgtEl>
                                          <p:spTgt spid="142345"/>
                                        </p:tgtEl>
                                        <p:attrNameLst>
                                          <p:attrName>ppt_x</p:attrName>
                                        </p:attrNameLst>
                                      </p:cBhvr>
                                      <p:tavLst>
                                        <p:tav tm="0">
                                          <p:val>
                                            <p:strVal val="0-#ppt_w/2"/>
                                          </p:val>
                                        </p:tav>
                                        <p:tav tm="100000">
                                          <p:val>
                                            <p:strVal val="#ppt_x"/>
                                          </p:val>
                                        </p:tav>
                                      </p:tavLst>
                                    </p:anim>
                                    <p:anim calcmode="lin" valueType="num">
                                      <p:cBhvr>
                                        <p:cTn id="40" dur="500" fill="hold"/>
                                        <p:tgtEl>
                                          <p:spTgt spid="142345"/>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42346"/>
                                        </p:tgtEl>
                                        <p:attrNameLst>
                                          <p:attrName>style.visibility</p:attrName>
                                        </p:attrNameLst>
                                      </p:cBhvr>
                                      <p:to>
                                        <p:strVal val="visible"/>
                                      </p:to>
                                    </p:set>
                                    <p:anim calcmode="lin" valueType="num">
                                      <p:cBhvr>
                                        <p:cTn id="45" dur="500" fill="hold"/>
                                        <p:tgtEl>
                                          <p:spTgt spid="142346"/>
                                        </p:tgtEl>
                                        <p:attrNameLst>
                                          <p:attrName>ppt_x</p:attrName>
                                        </p:attrNameLst>
                                      </p:cBhvr>
                                      <p:tavLst>
                                        <p:tav tm="0">
                                          <p:val>
                                            <p:strVal val="0-#ppt_w/2"/>
                                          </p:val>
                                        </p:tav>
                                        <p:tav tm="100000">
                                          <p:val>
                                            <p:strVal val="#ppt_x"/>
                                          </p:val>
                                        </p:tav>
                                      </p:tavLst>
                                    </p:anim>
                                    <p:anim calcmode="lin" valueType="num">
                                      <p:cBhvr>
                                        <p:cTn id="46" dur="500" fill="hold"/>
                                        <p:tgtEl>
                                          <p:spTgt spid="14234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p:bldP spid="142342" grpId="0"/>
      <p:bldP spid="142343" grpId="0"/>
      <p:bldP spid="142344" grpId="0"/>
      <p:bldP spid="142345" grpId="0"/>
      <p:bldP spid="142346" grpId="0"/>
      <p:bldP spid="4" grpId="0" bldLvl="0" animBg="1"/>
      <p:bldP spid="4" grpId="1" animBg="1"/>
      <p:bldP spid="14" grpId="0" animBg="1"/>
      <p:bldP spid="5" grpId="0" animBg="1"/>
      <p:bldP spid="14" grpId="1" animBg="1"/>
      <p:bldP spid="5" grpId="1"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58722" name="Text Box 2"/>
          <p:cNvSpPr txBox="1"/>
          <p:nvPr/>
        </p:nvSpPr>
        <p:spPr>
          <a:xfrm>
            <a:off x="436563" y="409575"/>
            <a:ext cx="8283575" cy="946150"/>
          </a:xfrm>
          <a:prstGeom prst="rect">
            <a:avLst/>
          </a:prstGeom>
          <a:noFill/>
          <a:ln w="28575">
            <a:noFill/>
          </a:ln>
        </p:spPr>
        <p:txBody>
          <a:bodyPr lIns="54000" tIns="46800" rIns="54000" bIns="46800" anchor="t">
            <a:spAutoFit/>
          </a:bodyPr>
          <a:p>
            <a:pPr>
              <a:spcBef>
                <a:spcPct val="50000"/>
              </a:spcBef>
            </a:pPr>
            <a:r>
              <a:rPr lang="zh-CN" altLang="en-US" dirty="0">
                <a:latin typeface="Times New Roman" panose="02020603050405020304" pitchFamily="18" charset="0"/>
                <a:ea typeface="宋体" panose="02010600030101010101" pitchFamily="2" charset="-122"/>
              </a:rPr>
              <a:t>利用管程解决生产者</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消费者问题时，生产者和消费者进程可描述为：</a:t>
            </a:r>
            <a:endParaRPr lang="zh-CN" altLang="en-US" dirty="0">
              <a:latin typeface="Times New Roman" panose="02020603050405020304" pitchFamily="18" charset="0"/>
              <a:ea typeface="宋体" panose="02010600030101010101" pitchFamily="2" charset="-122"/>
            </a:endParaRPr>
          </a:p>
        </p:txBody>
      </p:sp>
      <p:sp>
        <p:nvSpPr>
          <p:cNvPr id="158723" name="Text Box 3"/>
          <p:cNvSpPr txBox="1"/>
          <p:nvPr/>
        </p:nvSpPr>
        <p:spPr>
          <a:xfrm>
            <a:off x="600075" y="1473200"/>
            <a:ext cx="7793038" cy="5245100"/>
          </a:xfrm>
          <a:prstGeom prst="rect">
            <a:avLst/>
          </a:prstGeom>
          <a:solidFill>
            <a:schemeClr val="bg1"/>
          </a:solidFill>
          <a:ln w="28575" cap="flat" cmpd="sng">
            <a:solidFill>
              <a:schemeClr val="bg1"/>
            </a:solidFill>
            <a:prstDash val="solid"/>
            <a:miter/>
            <a:headEnd type="none" w="med" len="med"/>
            <a:tailEnd type="none" w="med" len="med"/>
          </a:ln>
        </p:spPr>
        <p:txBody>
          <a:bodyPr lIns="54000" tIns="46800" rIns="54000" bIns="46800" anchor="t">
            <a:spAutoFit/>
          </a:bodyPr>
          <a:p>
            <a:r>
              <a:rPr lang="en-US" altLang="zh-CN" dirty="0">
                <a:solidFill>
                  <a:srgbClr val="0000FF"/>
                </a:solidFill>
                <a:latin typeface="Times New Roman" panose="02020603050405020304" pitchFamily="18" charset="0"/>
                <a:ea typeface="宋体" panose="02010600030101010101" pitchFamily="2" charset="-122"/>
              </a:rPr>
              <a:t>producer: begin</a:t>
            </a:r>
            <a:endParaRPr lang="en-US" altLang="zh-CN" dirty="0">
              <a:solidFill>
                <a:schemeClr val="tx1"/>
              </a:solidFill>
              <a:latin typeface="Times New Roman" panose="02020603050405020304" pitchFamily="18" charset="0"/>
              <a:ea typeface="宋体" panose="02010600030101010101" pitchFamily="2" charset="-122"/>
            </a:endParaRPr>
          </a:p>
          <a:p>
            <a:r>
              <a:rPr lang="en-US" altLang="zh-CN" dirty="0">
                <a:solidFill>
                  <a:schemeClr val="tx1"/>
                </a:solidFill>
                <a:latin typeface="Times New Roman" panose="02020603050405020304" pitchFamily="18" charset="0"/>
                <a:ea typeface="宋体" panose="02010600030101010101" pitchFamily="2" charset="-122"/>
              </a:rPr>
              <a:t>                     repeat</a:t>
            </a:r>
            <a:endParaRPr lang="en-US" altLang="zh-CN" dirty="0">
              <a:solidFill>
                <a:schemeClr val="tx1"/>
              </a:solidFill>
              <a:latin typeface="Times New Roman" panose="02020603050405020304" pitchFamily="18" charset="0"/>
              <a:ea typeface="宋体" panose="02010600030101010101" pitchFamily="2" charset="-122"/>
            </a:endParaRPr>
          </a:p>
          <a:p>
            <a:r>
              <a:rPr lang="en-US" altLang="zh-CN" dirty="0">
                <a:solidFill>
                  <a:schemeClr val="tx1"/>
                </a:solidFill>
                <a:latin typeface="Times New Roman" panose="02020603050405020304" pitchFamily="18" charset="0"/>
                <a:ea typeface="宋体" panose="02010600030101010101" pitchFamily="2" charset="-122"/>
              </a:rPr>
              <a:t>                          produce an item in nextp;</a:t>
            </a:r>
            <a:endParaRPr lang="en-US" altLang="zh-CN" dirty="0">
              <a:solidFill>
                <a:schemeClr val="tx1"/>
              </a:solidFill>
              <a:latin typeface="Times New Roman" panose="02020603050405020304" pitchFamily="18" charset="0"/>
              <a:ea typeface="宋体" panose="02010600030101010101" pitchFamily="2" charset="-122"/>
            </a:endParaRPr>
          </a:p>
          <a:p>
            <a:r>
              <a:rPr lang="en-US" altLang="zh-CN" dirty="0">
                <a:solidFill>
                  <a:schemeClr val="tx1"/>
                </a:solidFill>
                <a:latin typeface="Times New Roman" panose="02020603050405020304" pitchFamily="18" charset="0"/>
                <a:ea typeface="宋体" panose="02010600030101010101" pitchFamily="2" charset="-122"/>
              </a:rPr>
              <a:t>                          PC.put(item);</a:t>
            </a:r>
            <a:endParaRPr lang="en-US" altLang="zh-CN" dirty="0">
              <a:solidFill>
                <a:schemeClr val="tx1"/>
              </a:solidFill>
              <a:latin typeface="Times New Roman" panose="02020603050405020304" pitchFamily="18" charset="0"/>
              <a:ea typeface="宋体" panose="02010600030101010101" pitchFamily="2" charset="-122"/>
            </a:endParaRPr>
          </a:p>
          <a:p>
            <a:r>
              <a:rPr lang="en-US" altLang="zh-CN" dirty="0">
                <a:solidFill>
                  <a:schemeClr val="tx1"/>
                </a:solidFill>
                <a:latin typeface="Times New Roman" panose="02020603050405020304" pitchFamily="18" charset="0"/>
                <a:ea typeface="宋体" panose="02010600030101010101" pitchFamily="2" charset="-122"/>
              </a:rPr>
              <a:t>                     until false;</a:t>
            </a:r>
            <a:endParaRPr lang="en-US" altLang="zh-CN" dirty="0">
              <a:solidFill>
                <a:schemeClr val="tx1"/>
              </a:solidFill>
              <a:latin typeface="Times New Roman" panose="02020603050405020304" pitchFamily="18" charset="0"/>
              <a:ea typeface="宋体" panose="02010600030101010101" pitchFamily="2" charset="-122"/>
            </a:endParaRPr>
          </a:p>
          <a:p>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end</a:t>
            </a:r>
            <a:endParaRPr lang="en-US" altLang="zh-CN" dirty="0">
              <a:solidFill>
                <a:schemeClr val="tx1"/>
              </a:solidFill>
              <a:latin typeface="Times New Roman" panose="02020603050405020304" pitchFamily="18" charset="0"/>
              <a:ea typeface="宋体" panose="02010600030101010101" pitchFamily="2" charset="-122"/>
            </a:endParaRPr>
          </a:p>
          <a:p>
            <a:r>
              <a:rPr lang="en-US" altLang="zh-CN" dirty="0">
                <a:solidFill>
                  <a:srgbClr val="0000FF"/>
                </a:solidFill>
                <a:latin typeface="Times New Roman" panose="02020603050405020304" pitchFamily="18" charset="0"/>
                <a:ea typeface="宋体" panose="02010600030101010101" pitchFamily="2" charset="-122"/>
              </a:rPr>
              <a:t>consumer: begin</a:t>
            </a:r>
            <a:endParaRPr lang="en-US" altLang="zh-CN" dirty="0">
              <a:solidFill>
                <a:srgbClr val="0000FF"/>
              </a:solidFill>
              <a:latin typeface="Times New Roman" panose="02020603050405020304" pitchFamily="18" charset="0"/>
              <a:ea typeface="宋体" panose="02010600030101010101" pitchFamily="2" charset="-122"/>
            </a:endParaRPr>
          </a:p>
          <a:p>
            <a:r>
              <a:rPr lang="en-US" altLang="zh-CN" dirty="0">
                <a:solidFill>
                  <a:schemeClr val="tx1"/>
                </a:solidFill>
                <a:latin typeface="Times New Roman" panose="02020603050405020304" pitchFamily="18" charset="0"/>
                <a:ea typeface="宋体" panose="02010600030101010101" pitchFamily="2" charset="-122"/>
              </a:rPr>
              <a:t>                      repeat</a:t>
            </a:r>
            <a:endParaRPr lang="en-US" altLang="zh-CN" dirty="0">
              <a:solidFill>
                <a:schemeClr val="tx1"/>
              </a:solidFill>
              <a:latin typeface="Times New Roman" panose="02020603050405020304" pitchFamily="18" charset="0"/>
              <a:ea typeface="宋体" panose="02010600030101010101" pitchFamily="2" charset="-122"/>
            </a:endParaRPr>
          </a:p>
          <a:p>
            <a:r>
              <a:rPr lang="en-US" altLang="zh-CN" dirty="0">
                <a:solidFill>
                  <a:schemeClr val="tx1"/>
                </a:solidFill>
                <a:latin typeface="Times New Roman" panose="02020603050405020304" pitchFamily="18" charset="0"/>
                <a:ea typeface="宋体" panose="02010600030101010101" pitchFamily="2" charset="-122"/>
              </a:rPr>
              <a:t>                         PC.get(item);</a:t>
            </a:r>
            <a:endParaRPr lang="en-US" altLang="zh-CN" dirty="0">
              <a:solidFill>
                <a:schemeClr val="tx1"/>
              </a:solidFill>
              <a:latin typeface="Times New Roman" panose="02020603050405020304" pitchFamily="18" charset="0"/>
              <a:ea typeface="宋体" panose="02010600030101010101" pitchFamily="2" charset="-122"/>
            </a:endParaRPr>
          </a:p>
          <a:p>
            <a:r>
              <a:rPr lang="en-US" altLang="zh-CN" dirty="0">
                <a:solidFill>
                  <a:schemeClr val="tx1"/>
                </a:solidFill>
                <a:latin typeface="Times New Roman" panose="02020603050405020304" pitchFamily="18" charset="0"/>
                <a:ea typeface="宋体" panose="02010600030101010101" pitchFamily="2" charset="-122"/>
              </a:rPr>
              <a:t>                         consume the item in nextc;</a:t>
            </a:r>
            <a:endParaRPr lang="en-US" altLang="zh-CN" dirty="0">
              <a:solidFill>
                <a:schemeClr val="tx1"/>
              </a:solidFill>
              <a:latin typeface="Times New Roman" panose="02020603050405020304" pitchFamily="18" charset="0"/>
              <a:ea typeface="宋体" panose="02010600030101010101" pitchFamily="2" charset="-122"/>
            </a:endParaRPr>
          </a:p>
          <a:p>
            <a:r>
              <a:rPr lang="en-US" altLang="zh-CN" dirty="0">
                <a:solidFill>
                  <a:schemeClr val="tx1"/>
                </a:solidFill>
                <a:latin typeface="Times New Roman" panose="02020603050405020304" pitchFamily="18" charset="0"/>
                <a:ea typeface="宋体" panose="02010600030101010101" pitchFamily="2" charset="-122"/>
              </a:rPr>
              <a:t>                      until false;</a:t>
            </a:r>
            <a:endParaRPr lang="en-US" altLang="zh-CN" dirty="0">
              <a:solidFill>
                <a:schemeClr val="tx1"/>
              </a:solidFill>
              <a:latin typeface="Times New Roman" panose="02020603050405020304" pitchFamily="18" charset="0"/>
              <a:ea typeface="宋体" panose="02010600030101010101" pitchFamily="2" charset="-122"/>
            </a:endParaRPr>
          </a:p>
          <a:p>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end</a:t>
            </a:r>
            <a:endParaRPr lang="en-US" altLang="zh-CN" dirty="0">
              <a:solidFill>
                <a:srgbClr val="0000FF"/>
              </a:solidFill>
              <a:latin typeface="Times New Roman" panose="02020603050405020304" pitchFamily="18" charset="0"/>
              <a:ea typeface="宋体" panose="02010600030101010101" pitchFamily="2" charset="-122"/>
            </a:endParaRPr>
          </a:p>
        </p:txBody>
      </p:sp>
      <p:sp>
        <p:nvSpPr>
          <p:cNvPr id="158724"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59746" name="Rectangle 2"/>
          <p:cNvSpPr>
            <a:spLocks noGrp="1"/>
          </p:cNvSpPr>
          <p:nvPr>
            <p:ph type="title"/>
          </p:nvPr>
        </p:nvSpPr>
        <p:spPr>
          <a:xfrm>
            <a:off x="466725" y="1084263"/>
            <a:ext cx="8620125" cy="571500"/>
          </a:xfrm>
        </p:spPr>
        <p:txBody>
          <a:bodyPr vert="horz" wrap="square" lIns="91440" tIns="45720" rIns="91440" bIns="45720" anchor="b"/>
          <a:p>
            <a:pPr eaLnBrk="1" hangingPunct="1"/>
            <a:r>
              <a:rPr lang="en-US" altLang="zh-CN" sz="3200" dirty="0">
                <a:latin typeface="楷体_GB2312" pitchFamily="49" charset="-122"/>
              </a:rPr>
              <a:t>2.</a:t>
            </a:r>
            <a:r>
              <a:rPr lang="zh-CN" altLang="en-US" sz="3200" dirty="0">
                <a:latin typeface="楷体_GB2312" pitchFamily="49" charset="-122"/>
              </a:rPr>
              <a:t>利用管程解决读者</a:t>
            </a:r>
            <a:r>
              <a:rPr lang="en-US" altLang="zh-CN" sz="3200" dirty="0">
                <a:latin typeface="楷体_GB2312" pitchFamily="49" charset="-122"/>
              </a:rPr>
              <a:t>-</a:t>
            </a:r>
            <a:r>
              <a:rPr lang="zh-CN" altLang="en-US" sz="3200" dirty="0">
                <a:latin typeface="楷体_GB2312" pitchFamily="49" charset="-122"/>
              </a:rPr>
              <a:t>写者问题</a:t>
            </a:r>
            <a:endParaRPr lang="zh-CN" altLang="en-US" sz="3200" dirty="0">
              <a:latin typeface="楷体_GB2312" pitchFamily="49" charset="-122"/>
            </a:endParaRPr>
          </a:p>
        </p:txBody>
      </p:sp>
      <p:sp>
        <p:nvSpPr>
          <p:cNvPr id="159747" name="Text Box 3"/>
          <p:cNvSpPr txBox="1"/>
          <p:nvPr/>
        </p:nvSpPr>
        <p:spPr>
          <a:xfrm>
            <a:off x="466725" y="1879600"/>
            <a:ext cx="7929563" cy="1373188"/>
          </a:xfrm>
          <a:prstGeom prst="rect">
            <a:avLst/>
          </a:prstGeom>
          <a:noFill/>
          <a:ln w="28575">
            <a:noFill/>
          </a:ln>
        </p:spPr>
        <p:txBody>
          <a:bodyPr lIns="54000" tIns="46800" rIns="54000" bIns="46800" anchor="t">
            <a:spAutoFit/>
          </a:bodyPr>
          <a:p>
            <a:pPr>
              <a:spcBef>
                <a:spcPct val="50000"/>
              </a:spcBef>
            </a:pPr>
            <a:r>
              <a:rPr lang="zh-CN" altLang="en-US" dirty="0">
                <a:latin typeface="Times New Roman" panose="02020603050405020304" pitchFamily="18" charset="0"/>
                <a:ea typeface="宋体" panose="02010600030101010101" pitchFamily="2" charset="-122"/>
              </a:rPr>
              <a:t>利用管程解决读者</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写者问题，首先要为它们建立一个管程，命名为</a:t>
            </a:r>
            <a:r>
              <a:rPr lang="en-US" altLang="zh-CN" dirty="0">
                <a:latin typeface="Times New Roman" panose="02020603050405020304" pitchFamily="18" charset="0"/>
                <a:ea typeface="宋体" panose="02010600030101010101" pitchFamily="2" charset="-122"/>
              </a:rPr>
              <a:t>Reader_Writer</a:t>
            </a:r>
            <a:r>
              <a:rPr lang="zh-CN" altLang="en-US" dirty="0">
                <a:latin typeface="Times New Roman" panose="02020603050405020304" pitchFamily="18" charset="0"/>
                <a:ea typeface="宋体" panose="02010600030101010101" pitchFamily="2" charset="-122"/>
              </a:rPr>
              <a:t>，简称为</a:t>
            </a:r>
            <a:r>
              <a:rPr lang="en-US" altLang="zh-CN" dirty="0">
                <a:latin typeface="Times New Roman" panose="02020603050405020304" pitchFamily="18" charset="0"/>
                <a:ea typeface="宋体" panose="02010600030101010101" pitchFamily="2" charset="-122"/>
              </a:rPr>
              <a:t>R_W</a:t>
            </a:r>
            <a:r>
              <a:rPr lang="zh-CN" altLang="en-US" dirty="0">
                <a:latin typeface="Times New Roman" panose="02020603050405020304" pitchFamily="18" charset="0"/>
                <a:ea typeface="宋体" panose="02010600030101010101" pitchFamily="2" charset="-122"/>
              </a:rPr>
              <a:t>。其中包括</a:t>
            </a: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个过程：</a:t>
            </a:r>
            <a:endParaRPr lang="zh-CN" altLang="en-US" dirty="0">
              <a:latin typeface="Times New Roman" panose="02020603050405020304" pitchFamily="18" charset="0"/>
              <a:ea typeface="宋体" panose="02010600030101010101" pitchFamily="2" charset="-122"/>
            </a:endParaRPr>
          </a:p>
        </p:txBody>
      </p:sp>
      <p:sp>
        <p:nvSpPr>
          <p:cNvPr id="159748" name="Text Box 4"/>
          <p:cNvSpPr txBox="1"/>
          <p:nvPr/>
        </p:nvSpPr>
        <p:spPr>
          <a:xfrm>
            <a:off x="379413" y="3263900"/>
            <a:ext cx="8345487" cy="3108960"/>
          </a:xfrm>
          <a:prstGeom prst="rect">
            <a:avLst/>
          </a:prstGeom>
          <a:noFill/>
          <a:ln w="28575">
            <a:noFill/>
          </a:ln>
        </p:spPr>
        <p:txBody>
          <a:bodyPr lIns="54000" tIns="46800" rIns="54000" bIns="46800" anchor="t">
            <a:spAutoFit/>
          </a:bodyPr>
          <a:p>
            <a:pPr marL="457200" indent="-457200" algn="just">
              <a:buFont typeface="Wingdings" panose="05000000000000000000" pitchFamily="2" charset="2"/>
              <a:buAutoNum type="circleNumDbPlain"/>
            </a:pPr>
            <a:r>
              <a:rPr lang="en-US" altLang="zh-CN" dirty="0">
                <a:solidFill>
                  <a:srgbClr val="CC3300"/>
                </a:solidFill>
                <a:latin typeface="Times New Roman" panose="02020603050405020304" pitchFamily="18" charset="0"/>
                <a:ea typeface="仿宋_GB2312" pitchFamily="49" charset="-122"/>
              </a:rPr>
              <a:t>Rin( )</a:t>
            </a:r>
            <a:r>
              <a:rPr lang="zh-CN" altLang="en-US" dirty="0">
                <a:solidFill>
                  <a:srgbClr val="CC3300"/>
                </a:solidFill>
                <a:latin typeface="Times New Roman" panose="02020603050405020304" pitchFamily="18" charset="0"/>
                <a:ea typeface="仿宋_GB2312" pitchFamily="49" charset="-122"/>
              </a:rPr>
              <a:t>过程。</a:t>
            </a:r>
            <a:r>
              <a:rPr lang="zh-CN" altLang="en-US" dirty="0">
                <a:solidFill>
                  <a:schemeClr val="tx1"/>
                </a:solidFill>
                <a:latin typeface="Times New Roman" panose="02020603050405020304" pitchFamily="18" charset="0"/>
                <a:ea typeface="仿宋_GB2312" pitchFamily="49" charset="-122"/>
              </a:rPr>
              <a:t>读者利用该过程进入读文件。用整型变量</a:t>
            </a:r>
            <a:r>
              <a:rPr lang="en-US" altLang="zh-CN" dirty="0">
                <a:solidFill>
                  <a:schemeClr val="tx1"/>
                </a:solidFill>
                <a:latin typeface="Times New Roman" panose="02020603050405020304" pitchFamily="18" charset="0"/>
                <a:ea typeface="仿宋_GB2312" pitchFamily="49" charset="-122"/>
              </a:rPr>
              <a:t>RN</a:t>
            </a:r>
            <a:r>
              <a:rPr lang="zh-CN" altLang="en-US" dirty="0">
                <a:solidFill>
                  <a:schemeClr val="tx1"/>
                </a:solidFill>
                <a:latin typeface="Times New Roman" panose="02020603050405020304" pitchFamily="18" charset="0"/>
                <a:ea typeface="仿宋_GB2312" pitchFamily="49" charset="-122"/>
              </a:rPr>
              <a:t>来表示读者数，</a:t>
            </a:r>
            <a:r>
              <a:rPr lang="en-US" altLang="zh-CN" dirty="0">
                <a:solidFill>
                  <a:schemeClr val="tx1"/>
                </a:solidFill>
                <a:latin typeface="Times New Roman" panose="02020603050405020304" pitchFamily="18" charset="0"/>
                <a:ea typeface="仿宋_GB2312" pitchFamily="49" charset="-122"/>
              </a:rPr>
              <a:t>WN</a:t>
            </a:r>
            <a:r>
              <a:rPr lang="zh-CN" altLang="en-US" dirty="0">
                <a:solidFill>
                  <a:schemeClr val="tx1"/>
                </a:solidFill>
                <a:latin typeface="Times New Roman" panose="02020603050405020304" pitchFamily="18" charset="0"/>
                <a:ea typeface="仿宋_GB2312" pitchFamily="49" charset="-122"/>
              </a:rPr>
              <a:t>表示写者数。若</a:t>
            </a:r>
            <a:r>
              <a:rPr lang="en-US" altLang="zh-CN" dirty="0">
                <a:solidFill>
                  <a:schemeClr val="tx1"/>
                </a:solidFill>
                <a:latin typeface="Times New Roman" panose="02020603050405020304" pitchFamily="18" charset="0"/>
                <a:ea typeface="仿宋_GB2312" pitchFamily="49" charset="-122"/>
              </a:rPr>
              <a:t>WN≥1</a:t>
            </a:r>
            <a:r>
              <a:rPr lang="zh-CN" altLang="en-US" dirty="0">
                <a:solidFill>
                  <a:schemeClr val="tx1"/>
                </a:solidFill>
                <a:latin typeface="Times New Roman" panose="02020603050405020304" pitchFamily="18" charset="0"/>
                <a:ea typeface="仿宋_GB2312" pitchFamily="49" charset="-122"/>
              </a:rPr>
              <a:t>时，表示已有写者要</a:t>
            </a:r>
            <a:r>
              <a:rPr lang="en-US" altLang="zh-CN" dirty="0">
                <a:solidFill>
                  <a:schemeClr val="tx1"/>
                </a:solidFill>
                <a:latin typeface="Times New Roman" panose="02020603050405020304" pitchFamily="18" charset="0"/>
                <a:ea typeface="仿宋_GB2312" pitchFamily="49" charset="-122"/>
              </a:rPr>
              <a:t>/</a:t>
            </a:r>
            <a:r>
              <a:rPr lang="zh-CN" altLang="en-US" dirty="0">
                <a:solidFill>
                  <a:schemeClr val="tx1"/>
                </a:solidFill>
                <a:latin typeface="Times New Roman" panose="02020603050405020304" pitchFamily="18" charset="0"/>
                <a:ea typeface="仿宋_GB2312" pitchFamily="49" charset="-122"/>
              </a:rPr>
              <a:t>在写，读者等待</a:t>
            </a:r>
            <a:r>
              <a:rPr lang="en-US" altLang="zh-CN" dirty="0">
                <a:solidFill>
                  <a:schemeClr val="tx1"/>
                </a:solidFill>
                <a:latin typeface="Times New Roman" panose="02020603050405020304" pitchFamily="18" charset="0"/>
                <a:ea typeface="仿宋_GB2312" pitchFamily="49" charset="-122"/>
              </a:rPr>
              <a:t>(</a:t>
            </a:r>
            <a:r>
              <a:rPr lang="zh-CN" altLang="en-US" dirty="0">
                <a:solidFill>
                  <a:schemeClr val="tx1"/>
                </a:solidFill>
                <a:latin typeface="Times New Roman" panose="02020603050405020304" pitchFamily="18" charset="0"/>
                <a:ea typeface="仿宋_GB2312" pitchFamily="49" charset="-122"/>
              </a:rPr>
              <a:t>阻塞</a:t>
            </a:r>
            <a:r>
              <a:rPr lang="en-US" altLang="zh-CN" dirty="0">
                <a:solidFill>
                  <a:schemeClr val="tx1"/>
                </a:solidFill>
                <a:latin typeface="Times New Roman" panose="02020603050405020304" pitchFamily="18" charset="0"/>
                <a:ea typeface="仿宋_GB2312" pitchFamily="49" charset="-122"/>
              </a:rPr>
              <a:t>)</a:t>
            </a:r>
            <a:r>
              <a:rPr lang="zh-CN" altLang="en-US" dirty="0">
                <a:solidFill>
                  <a:schemeClr val="tx1"/>
                </a:solidFill>
                <a:latin typeface="Times New Roman" panose="02020603050405020304" pitchFamily="18" charset="0"/>
                <a:ea typeface="仿宋_GB2312" pitchFamily="49" charset="-122"/>
              </a:rPr>
              <a:t>；否则</a:t>
            </a:r>
            <a:r>
              <a:rPr lang="en-US" altLang="zh-CN" dirty="0">
                <a:solidFill>
                  <a:schemeClr val="tx1"/>
                </a:solidFill>
                <a:latin typeface="Times New Roman" panose="02020603050405020304" pitchFamily="18" charset="0"/>
                <a:ea typeface="仿宋_GB2312" pitchFamily="49" charset="-122"/>
              </a:rPr>
              <a:t>RN</a:t>
            </a:r>
            <a:r>
              <a:rPr lang="zh-CN" altLang="en-US" dirty="0">
                <a:solidFill>
                  <a:schemeClr val="tx1"/>
                </a:solidFill>
                <a:latin typeface="Times New Roman" panose="02020603050405020304" pitchFamily="18" charset="0"/>
                <a:ea typeface="仿宋_GB2312" pitchFamily="49" charset="-122"/>
              </a:rPr>
              <a:t>增</a:t>
            </a:r>
            <a:r>
              <a:rPr lang="en-US" altLang="zh-CN" dirty="0">
                <a:solidFill>
                  <a:schemeClr val="tx1"/>
                </a:solidFill>
                <a:latin typeface="Times New Roman" panose="02020603050405020304" pitchFamily="18" charset="0"/>
                <a:ea typeface="仿宋_GB2312" pitchFamily="49" charset="-122"/>
              </a:rPr>
              <a:t>1</a:t>
            </a:r>
            <a:r>
              <a:rPr lang="zh-CN" altLang="en-US" dirty="0">
                <a:solidFill>
                  <a:schemeClr val="tx1"/>
                </a:solidFill>
                <a:latin typeface="Times New Roman" panose="02020603050405020304" pitchFamily="18" charset="0"/>
                <a:ea typeface="仿宋_GB2312" pitchFamily="49" charset="-122"/>
              </a:rPr>
              <a:t>。</a:t>
            </a:r>
            <a:endParaRPr lang="zh-CN" altLang="en-US" dirty="0">
              <a:solidFill>
                <a:schemeClr val="tx1"/>
              </a:solidFill>
              <a:latin typeface="Times New Roman" panose="02020603050405020304" pitchFamily="18" charset="0"/>
              <a:ea typeface="仿宋_GB2312" pitchFamily="49" charset="-122"/>
            </a:endParaRPr>
          </a:p>
          <a:p>
            <a:pPr marL="457200" indent="-457200" algn="just">
              <a:buFont typeface="Wingdings" panose="05000000000000000000" pitchFamily="2" charset="2"/>
              <a:buAutoNum type="circleNumDbPlain"/>
            </a:pPr>
            <a:r>
              <a:rPr lang="en-US" altLang="zh-CN" dirty="0">
                <a:solidFill>
                  <a:srgbClr val="CC3300"/>
                </a:solidFill>
                <a:latin typeface="Times New Roman" panose="02020603050405020304" pitchFamily="18" charset="0"/>
                <a:ea typeface="仿宋_GB2312" pitchFamily="49" charset="-122"/>
              </a:rPr>
              <a:t>Rout( )</a:t>
            </a:r>
            <a:r>
              <a:rPr lang="zh-CN" altLang="en-US" dirty="0">
                <a:solidFill>
                  <a:srgbClr val="CC3300"/>
                </a:solidFill>
                <a:latin typeface="Times New Roman" panose="02020603050405020304" pitchFamily="18" charset="0"/>
                <a:ea typeface="仿宋_GB2312" pitchFamily="49" charset="-122"/>
              </a:rPr>
              <a:t>过程。</a:t>
            </a:r>
            <a:r>
              <a:rPr lang="zh-CN" altLang="en-US" dirty="0">
                <a:solidFill>
                  <a:schemeClr val="tx1"/>
                </a:solidFill>
                <a:latin typeface="Times New Roman" panose="02020603050405020304" pitchFamily="18" charset="0"/>
                <a:ea typeface="仿宋_GB2312" pitchFamily="49" charset="-122"/>
              </a:rPr>
              <a:t>读者利用该过程退出读文件状态。读者读完离开时，</a:t>
            </a:r>
            <a:r>
              <a:rPr lang="en-US" altLang="zh-CN" dirty="0">
                <a:solidFill>
                  <a:schemeClr val="tx1"/>
                </a:solidFill>
                <a:latin typeface="Times New Roman" panose="02020603050405020304" pitchFamily="18" charset="0"/>
                <a:ea typeface="仿宋_GB2312" pitchFamily="49" charset="-122"/>
              </a:rPr>
              <a:t>RN</a:t>
            </a:r>
            <a:r>
              <a:rPr lang="zh-CN" altLang="en-US" dirty="0">
                <a:solidFill>
                  <a:schemeClr val="tx1"/>
                </a:solidFill>
                <a:latin typeface="Times New Roman" panose="02020603050405020304" pitchFamily="18" charset="0"/>
                <a:ea typeface="仿宋_GB2312" pitchFamily="49" charset="-122"/>
              </a:rPr>
              <a:t>减</a:t>
            </a:r>
            <a:r>
              <a:rPr lang="en-US" altLang="zh-CN" dirty="0">
                <a:solidFill>
                  <a:schemeClr val="tx1"/>
                </a:solidFill>
                <a:latin typeface="Times New Roman" panose="02020603050405020304" pitchFamily="18" charset="0"/>
                <a:ea typeface="仿宋_GB2312" pitchFamily="49" charset="-122"/>
              </a:rPr>
              <a:t>1</a:t>
            </a:r>
            <a:r>
              <a:rPr lang="zh-CN" altLang="en-US" dirty="0">
                <a:solidFill>
                  <a:schemeClr val="tx1"/>
                </a:solidFill>
                <a:latin typeface="Times New Roman" panose="02020603050405020304" pitchFamily="18" charset="0"/>
                <a:ea typeface="仿宋_GB2312" pitchFamily="49" charset="-122"/>
              </a:rPr>
              <a:t>，当</a:t>
            </a:r>
            <a:r>
              <a:rPr lang="en-US" altLang="zh-CN" dirty="0">
                <a:solidFill>
                  <a:schemeClr val="tx1"/>
                </a:solidFill>
                <a:latin typeface="Times New Roman" panose="02020603050405020304" pitchFamily="18" charset="0"/>
                <a:ea typeface="仿宋_GB2312" pitchFamily="49" charset="-122"/>
              </a:rPr>
              <a:t>RN=0</a:t>
            </a:r>
            <a:r>
              <a:rPr lang="zh-CN" altLang="en-US" dirty="0">
                <a:solidFill>
                  <a:schemeClr val="tx1"/>
                </a:solidFill>
                <a:latin typeface="Times New Roman" panose="02020603050405020304" pitchFamily="18" charset="0"/>
                <a:ea typeface="仿宋_GB2312" pitchFamily="49" charset="-122"/>
              </a:rPr>
              <a:t>时，若有写者等待，唤醒</a:t>
            </a:r>
            <a:r>
              <a:rPr lang="en-US" altLang="zh-CN" dirty="0">
                <a:solidFill>
                  <a:schemeClr val="tx1"/>
                </a:solidFill>
                <a:latin typeface="Times New Roman" panose="02020603050405020304" pitchFamily="18" charset="0"/>
                <a:ea typeface="仿宋_GB2312" pitchFamily="49" charset="-122"/>
              </a:rPr>
              <a:t>1</a:t>
            </a:r>
            <a:r>
              <a:rPr lang="zh-CN" altLang="en-US" dirty="0">
                <a:solidFill>
                  <a:schemeClr val="tx1"/>
                </a:solidFill>
                <a:latin typeface="Times New Roman" panose="02020603050405020304" pitchFamily="18" charset="0"/>
                <a:ea typeface="仿宋_GB2312" pitchFamily="49" charset="-122"/>
              </a:rPr>
              <a:t>个写者。</a:t>
            </a:r>
            <a:endParaRPr lang="zh-CN" altLang="en-US" dirty="0">
              <a:solidFill>
                <a:schemeClr val="tx1"/>
              </a:solidFill>
              <a:latin typeface="Times New Roman" panose="02020603050405020304" pitchFamily="18" charset="0"/>
              <a:ea typeface="仿宋_GB2312" pitchFamily="49" charset="-122"/>
            </a:endParaRPr>
          </a:p>
        </p:txBody>
      </p:sp>
      <p:sp>
        <p:nvSpPr>
          <p:cNvPr id="15974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159750" name="Rectangle 2"/>
          <p:cNvSpPr>
            <a:spLocks noGrp="1"/>
          </p:cNvSpPr>
          <p:nvPr/>
        </p:nvSpPr>
        <p:spPr>
          <a:xfrm>
            <a:off x="85725" y="269875"/>
            <a:ext cx="8620125" cy="563563"/>
          </a:xfrm>
          <a:prstGeom prst="rect">
            <a:avLst/>
          </a:prstGeom>
          <a:noFill/>
          <a:ln w="9525">
            <a:noFill/>
          </a:ln>
        </p:spPr>
        <p:txBody>
          <a:bodyPr wrap="square" lIns="91440" tIns="45720" rIns="91440" bIns="45720" anchor="b"/>
          <a:p>
            <a:pPr algn="ctr"/>
            <a:r>
              <a:rPr lang="en-US" altLang="zh-CN" sz="3600" dirty="0">
                <a:solidFill>
                  <a:srgbClr val="000066"/>
                </a:solidFill>
                <a:latin typeface="Tahoma" panose="020B0604030504040204" pitchFamily="34" charset="0"/>
                <a:ea typeface="黑体" panose="02010609060101010101" pitchFamily="49" charset="-122"/>
              </a:rPr>
              <a:t>2.5.5.2  </a:t>
            </a:r>
            <a:r>
              <a:rPr lang="zh-CN" altLang="en-US" sz="3600" dirty="0">
                <a:solidFill>
                  <a:srgbClr val="000066"/>
                </a:solidFill>
                <a:latin typeface="Tahoma" panose="020B0604030504040204" pitchFamily="34" charset="0"/>
                <a:ea typeface="黑体" panose="02010609060101010101" pitchFamily="49" charset="-122"/>
              </a:rPr>
              <a:t>管程应用举例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159751" name="内容占位符 95235"/>
          <p:cNvGraphicFramePr>
            <a:graphicFrameLocks noGrp="1"/>
          </p:cNvGraphicFramePr>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52" name="" r:id="rId1" imgW="6858000" imgH="48895" progId="MS_ClipArt_Gallery.2">
                  <p:embed/>
                </p:oleObj>
              </mc:Choice>
              <mc:Fallback>
                <p:oleObj name="" r:id="rId1" imgW="6858000" imgH="48895" progId="MS_ClipArt_Gallery.2">
                  <p:embed/>
                  <p:pic>
                    <p:nvPicPr>
                      <p:cNvPr id="0" name="图片 3151"/>
                      <p:cNvPicPr/>
                      <p:nvPr/>
                    </p:nvPicPr>
                    <p:blipFill>
                      <a:blip r:embed="rId2"/>
                      <a:stretch>
                        <a:fillRect/>
                      </a:stretch>
                    </p:blipFill>
                    <p:spPr>
                      <a:xfrm>
                        <a:off x="719138" y="981075"/>
                        <a:ext cx="7704137" cy="69850"/>
                      </a:xfrm>
                      <a:prstGeom prst="rect">
                        <a:avLst/>
                      </a:prstGeom>
                      <a:noFill/>
                      <a:ln w="38100">
                        <a:noFill/>
                        <a:miter/>
                      </a:ln>
                    </p:spPr>
                  </p:pic>
                </p:oleObj>
              </mc:Fallback>
            </mc:AlternateContent>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60770" name="Text Box 4"/>
          <p:cNvSpPr txBox="1"/>
          <p:nvPr/>
        </p:nvSpPr>
        <p:spPr>
          <a:xfrm>
            <a:off x="521335" y="1696403"/>
            <a:ext cx="8101013" cy="2891790"/>
          </a:xfrm>
          <a:prstGeom prst="rect">
            <a:avLst/>
          </a:prstGeom>
          <a:noFill/>
          <a:ln w="9525">
            <a:noFill/>
          </a:ln>
        </p:spPr>
        <p:txBody>
          <a:bodyPr anchor="t">
            <a:spAutoFit/>
          </a:bodyPr>
          <a:p>
            <a:pPr marL="342900" indent="-342900" algn="just">
              <a:spcBef>
                <a:spcPct val="50000"/>
              </a:spcBef>
              <a:buFont typeface="Wingdings" panose="05000000000000000000" pitchFamily="2" charset="2"/>
              <a:buAutoNum type="circleNumDbPlain" startAt="3"/>
            </a:pPr>
            <a:r>
              <a:rPr lang="en-US" altLang="zh-CN" dirty="0">
                <a:solidFill>
                  <a:srgbClr val="CC3300"/>
                </a:solidFill>
                <a:latin typeface="Times New Roman" panose="02020603050405020304" pitchFamily="18" charset="0"/>
                <a:ea typeface="仿宋_GB2312" pitchFamily="49" charset="-122"/>
              </a:rPr>
              <a:t>Win( )</a:t>
            </a:r>
            <a:r>
              <a:rPr lang="zh-CN" altLang="en-US" dirty="0">
                <a:solidFill>
                  <a:srgbClr val="CC3300"/>
                </a:solidFill>
                <a:latin typeface="Times New Roman" panose="02020603050405020304" pitchFamily="18" charset="0"/>
                <a:ea typeface="仿宋_GB2312" pitchFamily="49" charset="-122"/>
              </a:rPr>
              <a:t>过程。</a:t>
            </a:r>
            <a:r>
              <a:rPr lang="zh-CN" altLang="en-US" dirty="0">
                <a:solidFill>
                  <a:schemeClr val="tx1"/>
                </a:solidFill>
                <a:latin typeface="Times New Roman" panose="02020603050405020304" pitchFamily="18" charset="0"/>
                <a:ea typeface="仿宋_GB2312" pitchFamily="49" charset="-122"/>
              </a:rPr>
              <a:t>写者利用该过程进入写文件状态。首先</a:t>
            </a:r>
            <a:r>
              <a:rPr lang="en-US" altLang="zh-CN" dirty="0">
                <a:solidFill>
                  <a:schemeClr val="tx1"/>
                </a:solidFill>
                <a:latin typeface="Times New Roman" panose="02020603050405020304" pitchFamily="18" charset="0"/>
                <a:ea typeface="仿宋_GB2312" pitchFamily="49" charset="-122"/>
              </a:rPr>
              <a:t>WN</a:t>
            </a:r>
            <a:r>
              <a:rPr lang="zh-CN" altLang="en-US" dirty="0">
                <a:solidFill>
                  <a:schemeClr val="tx1"/>
                </a:solidFill>
                <a:latin typeface="Times New Roman" panose="02020603050405020304" pitchFamily="18" charset="0"/>
                <a:ea typeface="仿宋_GB2312" pitchFamily="49" charset="-122"/>
              </a:rPr>
              <a:t>增</a:t>
            </a:r>
            <a:r>
              <a:rPr lang="en-US" altLang="zh-CN" dirty="0">
                <a:solidFill>
                  <a:schemeClr val="tx1"/>
                </a:solidFill>
                <a:latin typeface="Times New Roman" panose="02020603050405020304" pitchFamily="18" charset="0"/>
                <a:ea typeface="仿宋_GB2312" pitchFamily="49" charset="-122"/>
              </a:rPr>
              <a:t>1</a:t>
            </a:r>
            <a:r>
              <a:rPr lang="zh-CN" altLang="en-US" dirty="0">
                <a:solidFill>
                  <a:schemeClr val="tx1"/>
                </a:solidFill>
                <a:latin typeface="Times New Roman" panose="02020603050405020304" pitchFamily="18" charset="0"/>
                <a:ea typeface="仿宋_GB2312" pitchFamily="49" charset="-122"/>
              </a:rPr>
              <a:t>，当</a:t>
            </a:r>
            <a:r>
              <a:rPr lang="en-US" altLang="zh-CN" dirty="0">
                <a:solidFill>
                  <a:schemeClr val="tx1"/>
                </a:solidFill>
                <a:latin typeface="Times New Roman" panose="02020603050405020304" pitchFamily="18" charset="0"/>
                <a:ea typeface="仿宋_GB2312" pitchFamily="49" charset="-122"/>
              </a:rPr>
              <a:t>RN≥1</a:t>
            </a:r>
            <a:r>
              <a:rPr lang="zh-CN" altLang="en-US" dirty="0">
                <a:solidFill>
                  <a:schemeClr val="tx1"/>
                </a:solidFill>
                <a:latin typeface="Times New Roman" panose="02020603050405020304" pitchFamily="18" charset="0"/>
                <a:ea typeface="仿宋_GB2312" pitchFamily="49" charset="-122"/>
              </a:rPr>
              <a:t>或</a:t>
            </a:r>
            <a:r>
              <a:rPr lang="en-US" altLang="zh-CN" dirty="0">
                <a:solidFill>
                  <a:schemeClr val="tx1"/>
                </a:solidFill>
                <a:latin typeface="Times New Roman" panose="02020603050405020304" pitchFamily="18" charset="0"/>
                <a:ea typeface="仿宋_GB2312" pitchFamily="49" charset="-122"/>
              </a:rPr>
              <a:t>WN&gt;1</a:t>
            </a:r>
            <a:r>
              <a:rPr lang="zh-CN" altLang="en-US" dirty="0">
                <a:solidFill>
                  <a:schemeClr val="tx1"/>
                </a:solidFill>
                <a:latin typeface="Times New Roman" panose="02020603050405020304" pitchFamily="18" charset="0"/>
                <a:ea typeface="仿宋_GB2312" pitchFamily="49" charset="-122"/>
              </a:rPr>
              <a:t>时，表示有读者在读或别的写者在写，写者等待。</a:t>
            </a:r>
            <a:endParaRPr lang="zh-CN" altLang="en-US" dirty="0">
              <a:solidFill>
                <a:srgbClr val="0000FF"/>
              </a:solidFill>
              <a:latin typeface="Times New Roman" panose="02020603050405020304" pitchFamily="18" charset="0"/>
              <a:ea typeface="仿宋_GB2312" pitchFamily="49" charset="-122"/>
            </a:endParaRPr>
          </a:p>
          <a:p>
            <a:pPr marL="342900" indent="-342900" algn="just">
              <a:spcBef>
                <a:spcPct val="50000"/>
              </a:spcBef>
              <a:buFont typeface="Wingdings" panose="05000000000000000000" pitchFamily="2" charset="2"/>
              <a:buAutoNum type="circleNumDbPlain" startAt="3"/>
            </a:pPr>
            <a:r>
              <a:rPr lang="en-US" altLang="zh-CN" dirty="0">
                <a:solidFill>
                  <a:srgbClr val="CC3300"/>
                </a:solidFill>
                <a:latin typeface="Times New Roman" panose="02020603050405020304" pitchFamily="18" charset="0"/>
                <a:ea typeface="仿宋_GB2312" pitchFamily="49" charset="-122"/>
              </a:rPr>
              <a:t>Wout( )</a:t>
            </a:r>
            <a:r>
              <a:rPr lang="zh-CN" altLang="en-US" dirty="0">
                <a:solidFill>
                  <a:srgbClr val="CC3300"/>
                </a:solidFill>
                <a:latin typeface="Times New Roman" panose="02020603050405020304" pitchFamily="18" charset="0"/>
                <a:ea typeface="仿宋_GB2312" pitchFamily="49" charset="-122"/>
              </a:rPr>
              <a:t>过程。</a:t>
            </a:r>
            <a:r>
              <a:rPr lang="zh-CN" altLang="en-US" dirty="0">
                <a:solidFill>
                  <a:schemeClr val="tx1"/>
                </a:solidFill>
                <a:latin typeface="Times New Roman" panose="02020603050405020304" pitchFamily="18" charset="0"/>
                <a:ea typeface="仿宋_GB2312" pitchFamily="49" charset="-122"/>
              </a:rPr>
              <a:t>写者写完离开时</a:t>
            </a:r>
            <a:r>
              <a:rPr lang="en-US" altLang="zh-CN" dirty="0">
                <a:solidFill>
                  <a:schemeClr val="tx1"/>
                </a:solidFill>
                <a:latin typeface="Times New Roman" panose="02020603050405020304" pitchFamily="18" charset="0"/>
                <a:ea typeface="仿宋_GB2312" pitchFamily="49" charset="-122"/>
              </a:rPr>
              <a:t>WN</a:t>
            </a:r>
            <a:r>
              <a:rPr lang="zh-CN" altLang="en-US" dirty="0">
                <a:solidFill>
                  <a:schemeClr val="tx1"/>
                </a:solidFill>
                <a:latin typeface="Times New Roman" panose="02020603050405020304" pitchFamily="18" charset="0"/>
                <a:ea typeface="仿宋_GB2312" pitchFamily="49" charset="-122"/>
              </a:rPr>
              <a:t>减</a:t>
            </a:r>
            <a:r>
              <a:rPr lang="en-US" altLang="zh-CN" dirty="0">
                <a:solidFill>
                  <a:schemeClr val="tx1"/>
                </a:solidFill>
                <a:latin typeface="Times New Roman" panose="02020603050405020304" pitchFamily="18" charset="0"/>
                <a:ea typeface="仿宋_GB2312" pitchFamily="49" charset="-122"/>
              </a:rPr>
              <a:t>1</a:t>
            </a:r>
            <a:r>
              <a:rPr lang="zh-CN" altLang="en-US" dirty="0">
                <a:solidFill>
                  <a:schemeClr val="tx1"/>
                </a:solidFill>
                <a:latin typeface="Times New Roman" panose="02020603050405020304" pitchFamily="18" charset="0"/>
                <a:ea typeface="仿宋_GB2312" pitchFamily="49" charset="-122"/>
              </a:rPr>
              <a:t>。若</a:t>
            </a:r>
            <a:r>
              <a:rPr lang="en-US" altLang="zh-CN" dirty="0">
                <a:solidFill>
                  <a:schemeClr val="tx1"/>
                </a:solidFill>
                <a:latin typeface="Times New Roman" panose="02020603050405020304" pitchFamily="18" charset="0"/>
                <a:ea typeface="仿宋_GB2312" pitchFamily="49" charset="-122"/>
              </a:rPr>
              <a:t>WN&gt;0</a:t>
            </a:r>
            <a:r>
              <a:rPr lang="zh-CN" altLang="en-US" dirty="0">
                <a:solidFill>
                  <a:schemeClr val="tx1"/>
                </a:solidFill>
                <a:latin typeface="Times New Roman" panose="02020603050405020304" pitchFamily="18" charset="0"/>
                <a:ea typeface="仿宋_GB2312" pitchFamily="49" charset="-122"/>
              </a:rPr>
              <a:t>，则唤醒</a:t>
            </a:r>
            <a:r>
              <a:rPr lang="en-US" altLang="zh-CN" dirty="0">
                <a:solidFill>
                  <a:schemeClr val="tx1"/>
                </a:solidFill>
                <a:latin typeface="Times New Roman" panose="02020603050405020304" pitchFamily="18" charset="0"/>
                <a:ea typeface="仿宋_GB2312" pitchFamily="49" charset="-122"/>
              </a:rPr>
              <a:t>1</a:t>
            </a:r>
            <a:r>
              <a:rPr lang="zh-CN" altLang="en-US" dirty="0">
                <a:solidFill>
                  <a:schemeClr val="tx1"/>
                </a:solidFill>
                <a:latin typeface="Times New Roman" panose="02020603050405020304" pitchFamily="18" charset="0"/>
                <a:ea typeface="仿宋_GB2312" pitchFamily="49" charset="-122"/>
              </a:rPr>
              <a:t>个写者；否则，若有读者等待，则唤醒所有等待的读者。</a:t>
            </a:r>
            <a:endParaRPr lang="zh-CN" altLang="en-US" dirty="0">
              <a:solidFill>
                <a:schemeClr val="tx1"/>
              </a:solidFill>
              <a:latin typeface="Times New Roman" panose="02020603050405020304" pitchFamily="18" charset="0"/>
              <a:ea typeface="仿宋_GB2312" pitchFamily="49" charset="-122"/>
            </a:endParaRPr>
          </a:p>
        </p:txBody>
      </p:sp>
      <p:sp>
        <p:nvSpPr>
          <p:cNvPr id="16077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159746" name="Rectangle 2"/>
          <p:cNvSpPr>
            <a:spLocks noGrp="1"/>
          </p:cNvSpPr>
          <p:nvPr/>
        </p:nvSpPr>
        <p:spPr>
          <a:xfrm>
            <a:off x="466725" y="1084263"/>
            <a:ext cx="8620125" cy="571500"/>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a:lstStyle>
          <a:p>
            <a:pPr eaLnBrk="1" hangingPunct="1"/>
            <a:r>
              <a:rPr lang="en-US" altLang="zh-CN" sz="3200" dirty="0">
                <a:latin typeface="楷体_GB2312" pitchFamily="49" charset="-122"/>
              </a:rPr>
              <a:t>2.</a:t>
            </a:r>
            <a:r>
              <a:rPr lang="zh-CN" altLang="en-US" sz="3200" dirty="0">
                <a:latin typeface="楷体_GB2312" pitchFamily="49" charset="-122"/>
              </a:rPr>
              <a:t>利用管程解决读者</a:t>
            </a:r>
            <a:r>
              <a:rPr lang="en-US" altLang="zh-CN" sz="3200" dirty="0">
                <a:latin typeface="楷体_GB2312" pitchFamily="49" charset="-122"/>
              </a:rPr>
              <a:t>-</a:t>
            </a:r>
            <a:r>
              <a:rPr lang="zh-CN" altLang="en-US" sz="3200" dirty="0">
                <a:latin typeface="楷体_GB2312" pitchFamily="49" charset="-122"/>
              </a:rPr>
              <a:t>写者问题</a:t>
            </a:r>
            <a:endParaRPr lang="zh-CN" altLang="en-US" sz="3200" dirty="0">
              <a:latin typeface="楷体_GB2312" pitchFamily="49" charset="-122"/>
            </a:endParaRPr>
          </a:p>
        </p:txBody>
      </p:sp>
      <p:sp>
        <p:nvSpPr>
          <p:cNvPr id="159750" name="Rectangle 2"/>
          <p:cNvSpPr>
            <a:spLocks noGrp="1"/>
          </p:cNvSpPr>
          <p:nvPr/>
        </p:nvSpPr>
        <p:spPr>
          <a:xfrm>
            <a:off x="85725" y="269875"/>
            <a:ext cx="8620125" cy="563563"/>
          </a:xfrm>
          <a:prstGeom prst="rect">
            <a:avLst/>
          </a:prstGeom>
          <a:noFill/>
          <a:ln w="9525">
            <a:noFill/>
          </a:ln>
        </p:spPr>
        <p:txBody>
          <a:bodyPr wrap="square" lIns="91440" tIns="45720" rIns="91440" bIns="45720" anchor="b"/>
          <a:p>
            <a:pPr algn="ctr"/>
            <a:r>
              <a:rPr lang="en-US" altLang="zh-CN" sz="3600" dirty="0">
                <a:solidFill>
                  <a:srgbClr val="000066"/>
                </a:solidFill>
                <a:latin typeface="Tahoma" panose="020B0604030504040204" pitchFamily="34" charset="0"/>
                <a:ea typeface="黑体" panose="02010609060101010101" pitchFamily="49" charset="-122"/>
              </a:rPr>
              <a:t>2.5.5.2  </a:t>
            </a:r>
            <a:r>
              <a:rPr lang="zh-CN" altLang="en-US" sz="3600" dirty="0">
                <a:solidFill>
                  <a:srgbClr val="000066"/>
                </a:solidFill>
                <a:latin typeface="Tahoma" panose="020B0604030504040204" pitchFamily="34" charset="0"/>
                <a:ea typeface="黑体" panose="02010609060101010101" pitchFamily="49" charset="-122"/>
              </a:rPr>
              <a:t>管程应用举例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159751" name="内容占位符 95235"/>
          <p:cNvGraphicFramePr>
            <a:graphicFrameLocks noGrp="1"/>
          </p:cNvGraphicFramePr>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52" name="" r:id="rId1" imgW="6858000" imgH="48895" progId="MS_ClipArt_Gallery.2">
                  <p:embed/>
                </p:oleObj>
              </mc:Choice>
              <mc:Fallback>
                <p:oleObj name="" r:id="rId1" imgW="6858000" imgH="48895" progId="MS_ClipArt_Gallery.2">
                  <p:embed/>
                  <p:pic>
                    <p:nvPicPr>
                      <p:cNvPr id="0" name="图片 3151"/>
                      <p:cNvPicPr/>
                      <p:nvPr/>
                    </p:nvPicPr>
                    <p:blipFill>
                      <a:blip r:embed="rId2"/>
                      <a:stretch>
                        <a:fillRect/>
                      </a:stretch>
                    </p:blipFill>
                    <p:spPr>
                      <a:xfrm>
                        <a:off x="719138" y="981075"/>
                        <a:ext cx="7704137" cy="69850"/>
                      </a:xfrm>
                      <a:prstGeom prst="rect">
                        <a:avLst/>
                      </a:prstGeom>
                      <a:noFill/>
                      <a:ln w="38100">
                        <a:noFill/>
                        <a:miter/>
                      </a:ln>
                    </p:spPr>
                  </p:pic>
                </p:oleObj>
              </mc:Fallback>
            </mc:AlternateContent>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61794" name="Text Box 2"/>
          <p:cNvSpPr txBox="1"/>
          <p:nvPr/>
        </p:nvSpPr>
        <p:spPr>
          <a:xfrm>
            <a:off x="419100" y="263525"/>
            <a:ext cx="8151813" cy="519113"/>
          </a:xfrm>
          <a:prstGeom prst="rect">
            <a:avLst/>
          </a:prstGeom>
          <a:noFill/>
          <a:ln w="19050">
            <a:noFill/>
          </a:ln>
        </p:spPr>
        <p:txBody>
          <a:bodyPr anchor="t">
            <a:spAutoFit/>
          </a:bodyPr>
          <a:p>
            <a:pPr>
              <a:spcBef>
                <a:spcPct val="50000"/>
              </a:spcBef>
            </a:pPr>
            <a:r>
              <a:rPr lang="en-US" altLang="zh-CN" dirty="0">
                <a:solidFill>
                  <a:srgbClr val="0000FF"/>
                </a:solidFill>
                <a:latin typeface="Times New Roman" panose="02020603050405020304" pitchFamily="18" charset="0"/>
                <a:ea typeface="宋体" panose="02010600030101010101" pitchFamily="2" charset="-122"/>
              </a:rPr>
              <a:t>Reader_Writer</a:t>
            </a:r>
            <a:r>
              <a:rPr lang="zh-CN" altLang="en-US" dirty="0">
                <a:solidFill>
                  <a:srgbClr val="0000FF"/>
                </a:solidFill>
                <a:latin typeface="Times New Roman" panose="02020603050405020304" pitchFamily="18" charset="0"/>
                <a:ea typeface="宋体" panose="02010600030101010101" pitchFamily="2" charset="-122"/>
              </a:rPr>
              <a:t>管程可描述如下</a:t>
            </a:r>
            <a:r>
              <a:rPr lang="en-US" altLang="zh-CN"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宋体" panose="02010600030101010101" pitchFamily="2" charset="-122"/>
              </a:rPr>
              <a:t>用伪代码</a:t>
            </a:r>
            <a:r>
              <a:rPr lang="en-US" altLang="zh-CN"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宋体" panose="02010600030101010101" pitchFamily="2" charset="-122"/>
              </a:rPr>
              <a:t>：</a:t>
            </a:r>
            <a:endParaRPr lang="zh-CN" altLang="en-US" dirty="0">
              <a:solidFill>
                <a:srgbClr val="0000FF"/>
              </a:solidFill>
              <a:latin typeface="Times New Roman" panose="02020603050405020304" pitchFamily="18" charset="0"/>
              <a:ea typeface="宋体" panose="02010600030101010101" pitchFamily="2" charset="-122"/>
            </a:endParaRPr>
          </a:p>
        </p:txBody>
      </p:sp>
      <p:sp>
        <p:nvSpPr>
          <p:cNvPr id="161795" name="Text Box 3"/>
          <p:cNvSpPr txBox="1"/>
          <p:nvPr/>
        </p:nvSpPr>
        <p:spPr>
          <a:xfrm>
            <a:off x="403225" y="960438"/>
            <a:ext cx="8275638" cy="5648325"/>
          </a:xfrm>
          <a:prstGeom prst="rect">
            <a:avLst/>
          </a:prstGeom>
          <a:noFill/>
          <a:ln w="19050">
            <a:noFill/>
          </a:ln>
        </p:spPr>
        <p:txBody>
          <a:bodyPr anchor="t">
            <a:spAutoFit/>
          </a:bodyPr>
          <a:p>
            <a:r>
              <a:rPr lang="en-US" altLang="zh-CN" sz="2600" dirty="0">
                <a:latin typeface="Times New Roman" panose="02020603050405020304" pitchFamily="18" charset="0"/>
                <a:ea typeface="宋体" panose="02010600030101010101" pitchFamily="2" charset="-122"/>
              </a:rPr>
              <a:t>type R_W=monitor</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var RN,WN: integer; </a:t>
            </a:r>
            <a:r>
              <a:rPr lang="en-US" altLang="zh-CN" sz="2600" dirty="0">
                <a:solidFill>
                  <a:srgbClr val="CC3300"/>
                </a:solidFill>
                <a:latin typeface="Times New Roman" panose="02020603050405020304" pitchFamily="18" charset="0"/>
                <a:ea typeface="宋体" panose="02010600030101010101" pitchFamily="2" charset="-122"/>
              </a:rPr>
              <a:t>//</a:t>
            </a:r>
            <a:r>
              <a:rPr lang="zh-CN" altLang="en-US" sz="2600" dirty="0">
                <a:solidFill>
                  <a:srgbClr val="CC3300"/>
                </a:solidFill>
                <a:latin typeface="Times New Roman" panose="02020603050405020304" pitchFamily="18" charset="0"/>
                <a:ea typeface="宋体" panose="02010600030101010101" pitchFamily="2" charset="-122"/>
              </a:rPr>
              <a:t>读者、写者计数变量</a:t>
            </a:r>
            <a:endParaRPr lang="zh-CN" altLang="en-US" sz="2600" dirty="0">
              <a:solidFill>
                <a:srgbClr val="CC3300"/>
              </a:solidFill>
              <a:latin typeface="Times New Roman" panose="02020603050405020304" pitchFamily="18" charset="0"/>
              <a:ea typeface="宋体" panose="02010600030101010101" pitchFamily="2" charset="-122"/>
            </a:endParaRPr>
          </a:p>
          <a:p>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R,W: condition;</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a:t>
            </a:r>
            <a:r>
              <a:rPr lang="en-US" altLang="zh-CN" sz="2600" dirty="0">
                <a:solidFill>
                  <a:srgbClr val="0000FF"/>
                </a:solidFill>
                <a:latin typeface="Times New Roman" panose="02020603050405020304" pitchFamily="18" charset="0"/>
                <a:ea typeface="宋体" panose="02010600030101010101" pitchFamily="2" charset="-122"/>
              </a:rPr>
              <a:t>procedure Rin</a:t>
            </a:r>
            <a:r>
              <a:rPr lang="en-US" altLang="zh-CN" sz="2600" dirty="0">
                <a:latin typeface="Times New Roman" panose="02020603050405020304" pitchFamily="18" charset="0"/>
                <a:ea typeface="宋体" panose="02010600030101010101" pitchFamily="2" charset="-122"/>
              </a:rPr>
              <a:t>( )  </a:t>
            </a:r>
            <a:r>
              <a:rPr lang="en-US" altLang="zh-CN" sz="2600" dirty="0">
                <a:solidFill>
                  <a:srgbClr val="CC3300"/>
                </a:solidFill>
                <a:latin typeface="Times New Roman" panose="02020603050405020304" pitchFamily="18" charset="0"/>
                <a:ea typeface="宋体" panose="02010600030101010101" pitchFamily="2" charset="-122"/>
              </a:rPr>
              <a:t>//</a:t>
            </a:r>
            <a:r>
              <a:rPr lang="zh-CN" altLang="en-US" sz="2600" dirty="0">
                <a:solidFill>
                  <a:srgbClr val="CC3300"/>
                </a:solidFill>
                <a:latin typeface="Times New Roman" panose="02020603050405020304" pitchFamily="18" charset="0"/>
                <a:ea typeface="宋体" panose="02010600030101010101" pitchFamily="2" charset="-122"/>
              </a:rPr>
              <a:t>读者进入读的过程</a:t>
            </a:r>
            <a:endParaRPr lang="zh-CN" altLang="en-US" sz="2600" dirty="0">
              <a:solidFill>
                <a:srgbClr val="CC3300"/>
              </a:solidFill>
              <a:latin typeface="Times New Roman" panose="02020603050405020304" pitchFamily="18" charset="0"/>
              <a:ea typeface="宋体" panose="02010600030101010101" pitchFamily="2" charset="-122"/>
            </a:endParaRPr>
          </a:p>
          <a:p>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begin</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if WN&gt;0 then R.wait; </a:t>
            </a:r>
            <a:r>
              <a:rPr lang="en-US" altLang="zh-CN" sz="2600" dirty="0">
                <a:solidFill>
                  <a:srgbClr val="CC3300"/>
                </a:solidFill>
                <a:latin typeface="Times New Roman" panose="02020603050405020304" pitchFamily="18" charset="0"/>
                <a:ea typeface="宋体" panose="02010600030101010101" pitchFamily="2" charset="-122"/>
              </a:rPr>
              <a:t>//</a:t>
            </a:r>
            <a:r>
              <a:rPr lang="zh-CN" altLang="en-US" sz="2600" dirty="0">
                <a:solidFill>
                  <a:srgbClr val="CC3300"/>
                </a:solidFill>
                <a:latin typeface="Times New Roman" panose="02020603050405020304" pitchFamily="18" charset="0"/>
                <a:ea typeface="宋体" panose="02010600030101010101" pitchFamily="2" charset="-122"/>
              </a:rPr>
              <a:t>读者进程阻塞</a:t>
            </a:r>
            <a:endParaRPr lang="zh-CN" altLang="en-US" sz="2600" dirty="0">
              <a:solidFill>
                <a:srgbClr val="CC3300"/>
              </a:solidFill>
              <a:latin typeface="Times New Roman" panose="02020603050405020304" pitchFamily="18" charset="0"/>
              <a:ea typeface="宋体" panose="02010600030101010101" pitchFamily="2" charset="-122"/>
            </a:endParaRPr>
          </a:p>
          <a:p>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RN := RN+1;	</a:t>
            </a:r>
            <a:r>
              <a:rPr lang="en-US" altLang="zh-CN" sz="2600" dirty="0">
                <a:solidFill>
                  <a:srgbClr val="CC3300"/>
                </a:solidFill>
                <a:latin typeface="Times New Roman" panose="02020603050405020304" pitchFamily="18" charset="0"/>
                <a:ea typeface="宋体" panose="02010600030101010101" pitchFamily="2" charset="-122"/>
              </a:rPr>
              <a:t>//</a:t>
            </a:r>
            <a:r>
              <a:rPr lang="zh-CN" altLang="en-US" sz="2600" dirty="0">
                <a:solidFill>
                  <a:srgbClr val="CC3300"/>
                </a:solidFill>
                <a:latin typeface="Times New Roman" panose="02020603050405020304" pitchFamily="18" charset="0"/>
                <a:ea typeface="宋体" panose="02010600030101010101" pitchFamily="2" charset="-122"/>
              </a:rPr>
              <a:t>读者数增</a:t>
            </a:r>
            <a:r>
              <a:rPr lang="en-US" altLang="zh-CN" sz="2600" dirty="0">
                <a:solidFill>
                  <a:srgbClr val="CC3300"/>
                </a:solidFill>
                <a:latin typeface="Times New Roman" panose="02020603050405020304" pitchFamily="18" charset="0"/>
                <a:ea typeface="宋体" panose="02010600030101010101" pitchFamily="2" charset="-122"/>
              </a:rPr>
              <a:t>1</a:t>
            </a:r>
            <a:endParaRPr lang="en-US" altLang="zh-CN" sz="2600" dirty="0">
              <a:solidFill>
                <a:srgbClr val="CC3300"/>
              </a:solidFill>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end</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a:t>
            </a:r>
            <a:r>
              <a:rPr lang="en-US" altLang="zh-CN" sz="2600" dirty="0">
                <a:solidFill>
                  <a:srgbClr val="0000FF"/>
                </a:solidFill>
                <a:latin typeface="Times New Roman" panose="02020603050405020304" pitchFamily="18" charset="0"/>
                <a:ea typeface="宋体" panose="02010600030101010101" pitchFamily="2" charset="-122"/>
              </a:rPr>
              <a:t> procedure Rout</a:t>
            </a:r>
            <a:r>
              <a:rPr lang="en-US" altLang="zh-CN" sz="2600" dirty="0">
                <a:latin typeface="Times New Roman" panose="02020603050405020304" pitchFamily="18" charset="0"/>
                <a:ea typeface="宋体" panose="02010600030101010101" pitchFamily="2" charset="-122"/>
              </a:rPr>
              <a:t>( )	</a:t>
            </a:r>
            <a:r>
              <a:rPr lang="en-US" altLang="zh-CN" sz="2600" dirty="0">
                <a:solidFill>
                  <a:srgbClr val="CC3300"/>
                </a:solidFill>
                <a:latin typeface="Times New Roman" panose="02020603050405020304" pitchFamily="18" charset="0"/>
                <a:ea typeface="宋体" panose="02010600030101010101" pitchFamily="2" charset="-122"/>
              </a:rPr>
              <a:t>//</a:t>
            </a:r>
            <a:r>
              <a:rPr lang="zh-CN" altLang="en-US" sz="2600" dirty="0">
                <a:solidFill>
                  <a:srgbClr val="CC3300"/>
                </a:solidFill>
                <a:latin typeface="Times New Roman" panose="02020603050405020304" pitchFamily="18" charset="0"/>
                <a:ea typeface="宋体" panose="02010600030101010101" pitchFamily="2" charset="-122"/>
              </a:rPr>
              <a:t>读者离开</a:t>
            </a:r>
            <a:endParaRPr lang="zh-CN" altLang="en-US" sz="2600" dirty="0">
              <a:solidFill>
                <a:srgbClr val="CC3300"/>
              </a:solidFill>
              <a:latin typeface="Times New Roman" panose="02020603050405020304" pitchFamily="18" charset="0"/>
              <a:ea typeface="宋体" panose="02010600030101010101" pitchFamily="2" charset="-122"/>
            </a:endParaRPr>
          </a:p>
          <a:p>
            <a:r>
              <a:rPr lang="zh-CN" altLang="en-US" sz="2600" dirty="0">
                <a:solidFill>
                  <a:srgbClr val="CC3300"/>
                </a:solidFill>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begin</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RN := RN-1;</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if RN=0 and W.queue then W.signal;  </a:t>
            </a:r>
            <a:r>
              <a:rPr lang="en-US" altLang="zh-CN" sz="2600" dirty="0">
                <a:solidFill>
                  <a:srgbClr val="CC3300"/>
                </a:solidFill>
                <a:latin typeface="Times New Roman" panose="02020603050405020304" pitchFamily="18" charset="0"/>
                <a:ea typeface="宋体" panose="02010600030101010101" pitchFamily="2" charset="-122"/>
              </a:rPr>
              <a:t>//</a:t>
            </a:r>
            <a:r>
              <a:rPr lang="zh-CN" altLang="en-US" sz="2600" dirty="0">
                <a:solidFill>
                  <a:srgbClr val="CC3300"/>
                </a:solidFill>
                <a:latin typeface="Times New Roman" panose="02020603050405020304" pitchFamily="18" charset="0"/>
                <a:ea typeface="宋体" panose="02010600030101010101" pitchFamily="2" charset="-122"/>
              </a:rPr>
              <a:t>若写者等待，则唤醒队首的一个写者</a:t>
            </a:r>
            <a:endParaRPr lang="zh-CN" altLang="en-US" sz="2600" dirty="0">
              <a:solidFill>
                <a:srgbClr val="CC3300"/>
              </a:solidFill>
              <a:latin typeface="Times New Roman" panose="02020603050405020304" pitchFamily="18" charset="0"/>
              <a:ea typeface="宋体" panose="02010600030101010101" pitchFamily="2" charset="-122"/>
            </a:endParaRPr>
          </a:p>
          <a:p>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end </a:t>
            </a:r>
            <a:endParaRPr lang="en-US" altLang="zh-CN" sz="2600" dirty="0">
              <a:latin typeface="Times New Roman" panose="02020603050405020304" pitchFamily="18" charset="0"/>
              <a:ea typeface="宋体" panose="02010600030101010101" pitchFamily="2" charset="-122"/>
            </a:endParaRPr>
          </a:p>
        </p:txBody>
      </p:sp>
      <p:sp>
        <p:nvSpPr>
          <p:cNvPr id="16179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62818" name="Text Box 2"/>
          <p:cNvSpPr txBox="1"/>
          <p:nvPr/>
        </p:nvSpPr>
        <p:spPr>
          <a:xfrm>
            <a:off x="357188" y="263525"/>
            <a:ext cx="8415337" cy="6462395"/>
          </a:xfrm>
          <a:prstGeom prst="rect">
            <a:avLst/>
          </a:prstGeom>
          <a:noFill/>
          <a:ln w="19050">
            <a:noFill/>
          </a:ln>
        </p:spPr>
        <p:txBody>
          <a:bodyPr anchor="t">
            <a:spAutoFit/>
          </a:bodyPr>
          <a:p>
            <a:r>
              <a:rPr lang="en-US" altLang="zh-CN" sz="2600" dirty="0">
                <a:solidFill>
                  <a:srgbClr val="0000FF"/>
                </a:solidFill>
                <a:latin typeface="Times New Roman" panose="02020603050405020304" pitchFamily="18" charset="0"/>
                <a:ea typeface="宋体" panose="02010600030101010101" pitchFamily="2" charset="-122"/>
              </a:rPr>
              <a:t>procedure Win</a:t>
            </a:r>
            <a:r>
              <a:rPr lang="en-US" altLang="zh-CN" sz="2600" dirty="0">
                <a:latin typeface="Times New Roman" panose="02020603050405020304" pitchFamily="18" charset="0"/>
                <a:ea typeface="宋体" panose="02010600030101010101" pitchFamily="2" charset="-122"/>
              </a:rPr>
              <a:t>( )  </a:t>
            </a:r>
            <a:r>
              <a:rPr lang="en-US" altLang="zh-CN" sz="2600" dirty="0">
                <a:solidFill>
                  <a:srgbClr val="CC3300"/>
                </a:solidFill>
                <a:latin typeface="Times New Roman" panose="02020603050405020304" pitchFamily="18" charset="0"/>
                <a:ea typeface="宋体" panose="02010600030101010101" pitchFamily="2" charset="-122"/>
              </a:rPr>
              <a:t>//</a:t>
            </a:r>
            <a:r>
              <a:rPr lang="zh-CN" altLang="en-US" sz="2600" dirty="0">
                <a:solidFill>
                  <a:srgbClr val="CC3300"/>
                </a:solidFill>
                <a:latin typeface="Times New Roman" panose="02020603050405020304" pitchFamily="18" charset="0"/>
                <a:ea typeface="宋体" panose="02010600030101010101" pitchFamily="2" charset="-122"/>
              </a:rPr>
              <a:t>写者进入写的过程</a:t>
            </a:r>
            <a:endParaRPr lang="zh-CN" altLang="en-US" sz="2600" dirty="0">
              <a:solidFill>
                <a:srgbClr val="CC3300"/>
              </a:solidFill>
              <a:latin typeface="Times New Roman" panose="02020603050405020304" pitchFamily="18" charset="0"/>
              <a:ea typeface="宋体" panose="02010600030101010101" pitchFamily="2" charset="-122"/>
            </a:endParaRPr>
          </a:p>
          <a:p>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begin</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WN := WN+1;</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if RN&gt;0 or WN&gt;1 then W.wait; </a:t>
            </a:r>
            <a:r>
              <a:rPr lang="en-US" altLang="zh-CN" sz="2600" dirty="0">
                <a:solidFill>
                  <a:srgbClr val="CC3300"/>
                </a:solidFill>
                <a:latin typeface="Times New Roman" panose="02020603050405020304" pitchFamily="18" charset="0"/>
                <a:ea typeface="宋体" panose="02010600030101010101" pitchFamily="2" charset="-122"/>
              </a:rPr>
              <a:t>//</a:t>
            </a:r>
            <a:r>
              <a:rPr lang="zh-CN" altLang="en-US" sz="2600" dirty="0">
                <a:solidFill>
                  <a:srgbClr val="CC3300"/>
                </a:solidFill>
                <a:latin typeface="Times New Roman" panose="02020603050405020304" pitchFamily="18" charset="0"/>
                <a:ea typeface="宋体" panose="02010600030101010101" pitchFamily="2" charset="-122"/>
              </a:rPr>
              <a:t>写者等待</a:t>
            </a:r>
            <a:endParaRPr lang="zh-CN" altLang="en-US" sz="2600" dirty="0">
              <a:solidFill>
                <a:srgbClr val="CC3300"/>
              </a:solidFill>
              <a:latin typeface="Times New Roman" panose="02020603050405020304" pitchFamily="18" charset="0"/>
              <a:ea typeface="宋体" panose="02010600030101010101" pitchFamily="2" charset="-122"/>
            </a:endParaRPr>
          </a:p>
          <a:p>
            <a:r>
              <a:rPr lang="zh-CN" altLang="en-US" sz="2600" dirty="0">
                <a:solidFill>
                  <a:srgbClr val="CC3300"/>
                </a:solidFill>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end</a:t>
            </a:r>
            <a:endParaRPr lang="en-US" altLang="zh-CN" sz="2600" dirty="0">
              <a:latin typeface="Times New Roman" panose="02020603050405020304" pitchFamily="18" charset="0"/>
              <a:ea typeface="宋体" panose="02010600030101010101" pitchFamily="2" charset="-122"/>
            </a:endParaRPr>
          </a:p>
          <a:p>
            <a:r>
              <a:rPr lang="en-US" altLang="zh-CN" sz="2600" dirty="0">
                <a:solidFill>
                  <a:srgbClr val="0000FF"/>
                </a:solidFill>
                <a:latin typeface="Times New Roman" panose="02020603050405020304" pitchFamily="18" charset="0"/>
                <a:ea typeface="宋体" panose="02010600030101010101" pitchFamily="2" charset="-122"/>
              </a:rPr>
              <a:t>procedure Wout</a:t>
            </a:r>
            <a:r>
              <a:rPr lang="en-US" altLang="zh-CN" sz="2600" dirty="0">
                <a:latin typeface="Times New Roman" panose="02020603050405020304" pitchFamily="18" charset="0"/>
                <a:ea typeface="宋体" panose="02010600030101010101" pitchFamily="2" charset="-122"/>
              </a:rPr>
              <a:t>( )	</a:t>
            </a:r>
            <a:r>
              <a:rPr lang="en-US" altLang="zh-CN" sz="2600" dirty="0">
                <a:solidFill>
                  <a:srgbClr val="CC3300"/>
                </a:solidFill>
                <a:latin typeface="Times New Roman" panose="02020603050405020304" pitchFamily="18" charset="0"/>
                <a:ea typeface="宋体" panose="02010600030101010101" pitchFamily="2" charset="-122"/>
              </a:rPr>
              <a:t>//</a:t>
            </a:r>
            <a:r>
              <a:rPr lang="zh-CN" altLang="en-US" sz="2600" dirty="0">
                <a:solidFill>
                  <a:srgbClr val="CC3300"/>
                </a:solidFill>
                <a:latin typeface="Times New Roman" panose="02020603050405020304" pitchFamily="18" charset="0"/>
                <a:ea typeface="宋体" panose="02010600030101010101" pitchFamily="2" charset="-122"/>
              </a:rPr>
              <a:t>写者离开</a:t>
            </a:r>
            <a:endParaRPr lang="zh-CN" altLang="en-US" sz="2600" dirty="0">
              <a:solidFill>
                <a:srgbClr val="CC3300"/>
              </a:solidFill>
              <a:latin typeface="Times New Roman" panose="02020603050405020304" pitchFamily="18" charset="0"/>
              <a:ea typeface="宋体" panose="02010600030101010101" pitchFamily="2" charset="-122"/>
            </a:endParaRPr>
          </a:p>
          <a:p>
            <a:r>
              <a:rPr lang="zh-CN" altLang="en-US" sz="2600" dirty="0">
                <a:solidFill>
                  <a:srgbClr val="CC3300"/>
                </a:solidFill>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begin</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WN := WN-1;</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if WN&gt;0 then W.signal;  </a:t>
            </a:r>
            <a:r>
              <a:rPr lang="en-US" altLang="zh-CN" sz="2400" dirty="0">
                <a:solidFill>
                  <a:srgbClr val="CC3300"/>
                </a:solidFill>
                <a:latin typeface="Times New Roman" panose="02020603050405020304" pitchFamily="18" charset="0"/>
                <a:ea typeface="宋体" panose="02010600030101010101" pitchFamily="2" charset="-122"/>
              </a:rPr>
              <a:t>//</a:t>
            </a:r>
            <a:r>
              <a:rPr lang="zh-CN" altLang="en-US" sz="2400" dirty="0">
                <a:solidFill>
                  <a:srgbClr val="CC3300"/>
                </a:solidFill>
                <a:latin typeface="Times New Roman" panose="02020603050405020304" pitchFamily="18" charset="0"/>
                <a:ea typeface="宋体" panose="02010600030101010101" pitchFamily="2" charset="-122"/>
              </a:rPr>
              <a:t>若有写者等待，则唤醒队首</a:t>
            </a:r>
            <a:endParaRPr lang="zh-CN" altLang="en-US" sz="2400" dirty="0">
              <a:solidFill>
                <a:srgbClr val="CC3300"/>
              </a:solidFill>
              <a:latin typeface="Times New Roman" panose="02020603050405020304" pitchFamily="18" charset="0"/>
              <a:ea typeface="宋体" panose="02010600030101010101" pitchFamily="2" charset="-122"/>
            </a:endParaRPr>
          </a:p>
          <a:p>
            <a:r>
              <a:rPr lang="zh-CN" altLang="en-US" sz="2400" dirty="0">
                <a:solidFill>
                  <a:srgbClr val="CC3300"/>
                </a:solidFill>
                <a:latin typeface="Times New Roman" panose="02020603050405020304" pitchFamily="18" charset="0"/>
                <a:ea typeface="宋体" panose="02010600030101010101" pitchFamily="2" charset="-122"/>
              </a:rPr>
              <a:t>                                                   的一个写者进程</a:t>
            </a:r>
            <a:endParaRPr lang="zh-CN" altLang="en-US" sz="2400" dirty="0">
              <a:solidFill>
                <a:srgbClr val="CC3300"/>
              </a:solidFill>
              <a:latin typeface="Times New Roman" panose="02020603050405020304" pitchFamily="18" charset="0"/>
              <a:ea typeface="宋体" panose="02010600030101010101" pitchFamily="2" charset="-122"/>
            </a:endParaRPr>
          </a:p>
          <a:p>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else while (R.queue) R.signal; </a:t>
            </a:r>
            <a:r>
              <a:rPr lang="en-US" altLang="zh-CN" sz="2600" dirty="0">
                <a:solidFill>
                  <a:srgbClr val="CC3300"/>
                </a:solidFill>
                <a:latin typeface="Times New Roman" panose="02020603050405020304" pitchFamily="18" charset="0"/>
                <a:ea typeface="宋体" panose="02010600030101010101" pitchFamily="2" charset="-122"/>
              </a:rPr>
              <a:t>//</a:t>
            </a:r>
            <a:r>
              <a:rPr lang="zh-CN" altLang="en-US" sz="2600" dirty="0">
                <a:solidFill>
                  <a:srgbClr val="CC3300"/>
                </a:solidFill>
                <a:latin typeface="Times New Roman" panose="02020603050405020304" pitchFamily="18" charset="0"/>
                <a:ea typeface="宋体" panose="02010600030101010101" pitchFamily="2" charset="-122"/>
              </a:rPr>
              <a:t>否则若有读者等待，</a:t>
            </a:r>
            <a:endParaRPr lang="zh-CN" altLang="en-US" sz="2600" dirty="0">
              <a:solidFill>
                <a:srgbClr val="CC3300"/>
              </a:solidFill>
              <a:latin typeface="Times New Roman" panose="02020603050405020304" pitchFamily="18" charset="0"/>
              <a:ea typeface="宋体" panose="02010600030101010101" pitchFamily="2" charset="-122"/>
            </a:endParaRPr>
          </a:p>
          <a:p>
            <a:r>
              <a:rPr lang="zh-CN" altLang="en-US" sz="2600" dirty="0">
                <a:solidFill>
                  <a:srgbClr val="CC3300"/>
                </a:solidFill>
                <a:latin typeface="Times New Roman" panose="02020603050405020304" pitchFamily="18" charset="0"/>
                <a:ea typeface="宋体" panose="02010600030101010101" pitchFamily="2" charset="-122"/>
              </a:rPr>
              <a:t>                                                则逐个唤醒所有等待的读者</a:t>
            </a:r>
            <a:endParaRPr lang="zh-CN" altLang="en-US" sz="2600" dirty="0">
              <a:solidFill>
                <a:srgbClr val="CC3300"/>
              </a:solidFill>
              <a:latin typeface="Times New Roman" panose="02020603050405020304" pitchFamily="18" charset="0"/>
              <a:ea typeface="宋体" panose="02010600030101010101" pitchFamily="2" charset="-122"/>
            </a:endParaRPr>
          </a:p>
          <a:p>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end</a:t>
            </a:r>
            <a:endParaRPr lang="en-US" altLang="zh-CN" sz="2600" dirty="0">
              <a:latin typeface="Times New Roman" panose="02020603050405020304" pitchFamily="18" charset="0"/>
              <a:ea typeface="宋体" panose="02010600030101010101" pitchFamily="2" charset="-122"/>
            </a:endParaRPr>
          </a:p>
          <a:p>
            <a:r>
              <a:rPr lang="en-US" altLang="zh-CN" sz="2600" dirty="0">
                <a:solidFill>
                  <a:srgbClr val="0000FF"/>
                </a:solidFill>
                <a:latin typeface="Times New Roman" panose="02020603050405020304" pitchFamily="18" charset="0"/>
                <a:ea typeface="宋体" panose="02010600030101010101" pitchFamily="2" charset="-122"/>
              </a:rPr>
              <a:t>begin</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RN :=0; WN :=0;   </a:t>
            </a:r>
            <a:r>
              <a:rPr lang="en-US" altLang="zh-CN" sz="2600" dirty="0">
                <a:solidFill>
                  <a:srgbClr val="CC3300"/>
                </a:solidFill>
                <a:latin typeface="Times New Roman" panose="02020603050405020304" pitchFamily="18" charset="0"/>
                <a:ea typeface="宋体" panose="02010600030101010101" pitchFamily="2" charset="-122"/>
              </a:rPr>
              <a:t>//</a:t>
            </a:r>
            <a:r>
              <a:rPr lang="zh-CN" altLang="en-US" sz="2600" dirty="0">
                <a:solidFill>
                  <a:srgbClr val="CC3300"/>
                </a:solidFill>
                <a:latin typeface="Times New Roman" panose="02020603050405020304" pitchFamily="18" charset="0"/>
                <a:ea typeface="宋体" panose="02010600030101010101" pitchFamily="2" charset="-122"/>
              </a:rPr>
              <a:t>初始化内部数据</a:t>
            </a:r>
            <a:endParaRPr lang="zh-CN" altLang="en-US" sz="2600" dirty="0">
              <a:solidFill>
                <a:srgbClr val="CC3300"/>
              </a:solidFill>
              <a:latin typeface="Times New Roman" panose="02020603050405020304" pitchFamily="18" charset="0"/>
              <a:ea typeface="宋体" panose="02010600030101010101" pitchFamily="2" charset="-122"/>
            </a:endParaRPr>
          </a:p>
          <a:p>
            <a:r>
              <a:rPr lang="en-US" altLang="zh-CN" sz="2600" dirty="0">
                <a:solidFill>
                  <a:srgbClr val="0000FF"/>
                </a:solidFill>
                <a:latin typeface="Times New Roman" panose="02020603050405020304" pitchFamily="18" charset="0"/>
                <a:ea typeface="宋体" panose="02010600030101010101" pitchFamily="2" charset="-122"/>
              </a:rPr>
              <a:t>end</a:t>
            </a:r>
            <a:endParaRPr lang="en-US" altLang="zh-CN" sz="2600" dirty="0">
              <a:solidFill>
                <a:srgbClr val="0000FF"/>
              </a:solidFill>
              <a:latin typeface="Times New Roman" panose="02020603050405020304" pitchFamily="18" charset="0"/>
              <a:ea typeface="宋体" panose="02010600030101010101" pitchFamily="2"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63842" name="Text Box 2"/>
          <p:cNvSpPr txBox="1"/>
          <p:nvPr/>
        </p:nvSpPr>
        <p:spPr>
          <a:xfrm>
            <a:off x="436563" y="115888"/>
            <a:ext cx="8283575" cy="946150"/>
          </a:xfrm>
          <a:prstGeom prst="rect">
            <a:avLst/>
          </a:prstGeom>
          <a:noFill/>
          <a:ln w="28575">
            <a:noFill/>
          </a:ln>
        </p:spPr>
        <p:txBody>
          <a:bodyPr lIns="54000" tIns="46800" rIns="54000" bIns="46800" anchor="t">
            <a:spAutoFit/>
          </a:bodyPr>
          <a:p>
            <a:pPr>
              <a:spcBef>
                <a:spcPct val="50000"/>
              </a:spcBef>
            </a:pPr>
            <a:r>
              <a:rPr lang="zh-CN" altLang="en-US" dirty="0">
                <a:latin typeface="Times New Roman" panose="02020603050405020304" pitchFamily="18" charset="0"/>
                <a:ea typeface="宋体" panose="02010600030101010101" pitchFamily="2" charset="-122"/>
              </a:rPr>
              <a:t>利用管程解决读者</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写者问题时，读者和写者进程可描述为：</a:t>
            </a:r>
            <a:endParaRPr lang="zh-CN" altLang="en-US" dirty="0">
              <a:latin typeface="Times New Roman" panose="02020603050405020304" pitchFamily="18" charset="0"/>
              <a:ea typeface="宋体" panose="02010600030101010101" pitchFamily="2" charset="-122"/>
            </a:endParaRPr>
          </a:p>
        </p:txBody>
      </p:sp>
      <p:sp>
        <p:nvSpPr>
          <p:cNvPr id="163843" name="Text Box 3"/>
          <p:cNvSpPr txBox="1"/>
          <p:nvPr/>
        </p:nvSpPr>
        <p:spPr>
          <a:xfrm>
            <a:off x="610235" y="1220788"/>
            <a:ext cx="7793038" cy="4893945"/>
          </a:xfrm>
          <a:prstGeom prst="rect">
            <a:avLst/>
          </a:prstGeom>
          <a:solidFill>
            <a:schemeClr val="bg1"/>
          </a:solidFill>
          <a:ln w="9525" cap="flat" cmpd="sng">
            <a:solidFill>
              <a:schemeClr val="bg1"/>
            </a:solidFill>
            <a:prstDash val="solid"/>
            <a:miter/>
            <a:headEnd type="none" w="med" len="med"/>
            <a:tailEnd type="none" w="med" len="med"/>
          </a:ln>
        </p:spPr>
        <p:txBody>
          <a:bodyPr lIns="54000" tIns="46800" rIns="54000" bIns="46800" anchor="t">
            <a:spAutoFit/>
          </a:bodyPr>
          <a:p>
            <a:r>
              <a:rPr lang="en-US" altLang="zh-CN" sz="2600" dirty="0">
                <a:solidFill>
                  <a:srgbClr val="0000FF"/>
                </a:solidFill>
                <a:latin typeface="Times New Roman" panose="02020603050405020304" pitchFamily="18" charset="0"/>
                <a:ea typeface="宋体" panose="02010600030101010101" pitchFamily="2" charset="-122"/>
              </a:rPr>
              <a:t>parbegin</a:t>
            </a:r>
            <a:endParaRPr lang="en-US" altLang="zh-CN" sz="2600" dirty="0">
              <a:solidFill>
                <a:srgbClr val="0000FF"/>
              </a:solidFill>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a:t>
            </a:r>
            <a:r>
              <a:rPr lang="en-US" altLang="zh-CN" sz="2600" dirty="0">
                <a:solidFill>
                  <a:srgbClr val="0000FF"/>
                </a:solidFill>
                <a:latin typeface="Times New Roman" panose="02020603050405020304" pitchFamily="18" charset="0"/>
                <a:ea typeface="宋体" panose="02010600030101010101" pitchFamily="2" charset="-122"/>
              </a:rPr>
              <a:t>reader: begin</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R_W.Rin( );</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Read File;</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R_W.Rout( );</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a:t>
            </a:r>
            <a:r>
              <a:rPr lang="en-US" altLang="zh-CN" sz="2600" dirty="0">
                <a:solidFill>
                  <a:srgbClr val="0000FF"/>
                </a:solidFill>
                <a:latin typeface="Times New Roman" panose="02020603050405020304" pitchFamily="18" charset="0"/>
                <a:ea typeface="宋体" panose="02010600030101010101" pitchFamily="2" charset="-122"/>
              </a:rPr>
              <a:t>        end</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a:t>
            </a:r>
            <a:r>
              <a:rPr lang="en-US" altLang="zh-CN" sz="2600" dirty="0">
                <a:solidFill>
                  <a:srgbClr val="0000FF"/>
                </a:solidFill>
                <a:latin typeface="Times New Roman" panose="02020603050405020304" pitchFamily="18" charset="0"/>
                <a:ea typeface="宋体" panose="02010600030101010101" pitchFamily="2" charset="-122"/>
              </a:rPr>
              <a:t>writer: begin</a:t>
            </a:r>
            <a:endParaRPr lang="en-US" altLang="zh-CN" sz="2600" dirty="0">
              <a:solidFill>
                <a:srgbClr val="0000FF"/>
              </a:solidFill>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R_W.Win( );</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Write File;</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R_W.Wout( );</a:t>
            </a:r>
            <a:endParaRPr lang="en-US" altLang="zh-CN" sz="2600" dirty="0">
              <a:latin typeface="Times New Roman" panose="02020603050405020304" pitchFamily="18" charset="0"/>
              <a:ea typeface="宋体" panose="02010600030101010101" pitchFamily="2" charset="-122"/>
            </a:endParaRPr>
          </a:p>
          <a:p>
            <a:r>
              <a:rPr lang="en-US" altLang="zh-CN" sz="2600" dirty="0">
                <a:latin typeface="Times New Roman" panose="02020603050405020304" pitchFamily="18" charset="0"/>
                <a:ea typeface="宋体" panose="02010600030101010101" pitchFamily="2" charset="-122"/>
              </a:rPr>
              <a:t>           </a:t>
            </a:r>
            <a:r>
              <a:rPr lang="en-US" altLang="zh-CN" sz="2600" dirty="0">
                <a:solidFill>
                  <a:srgbClr val="0000FF"/>
                </a:solidFill>
                <a:latin typeface="Times New Roman" panose="02020603050405020304" pitchFamily="18" charset="0"/>
                <a:ea typeface="宋体" panose="02010600030101010101" pitchFamily="2" charset="-122"/>
              </a:rPr>
              <a:t> end</a:t>
            </a:r>
            <a:endParaRPr lang="en-US" altLang="zh-CN" sz="2600" dirty="0">
              <a:latin typeface="Times New Roman" panose="02020603050405020304" pitchFamily="18" charset="0"/>
              <a:ea typeface="宋体" panose="02010600030101010101" pitchFamily="2" charset="-122"/>
            </a:endParaRPr>
          </a:p>
          <a:p>
            <a:r>
              <a:rPr lang="en-US" altLang="zh-CN" sz="2600" dirty="0">
                <a:solidFill>
                  <a:srgbClr val="0000FF"/>
                </a:solidFill>
                <a:latin typeface="Times New Roman" panose="02020603050405020304" pitchFamily="18" charset="0"/>
                <a:ea typeface="宋体" panose="02010600030101010101" pitchFamily="2" charset="-122"/>
              </a:rPr>
              <a:t>parend</a:t>
            </a:r>
            <a:endParaRPr lang="en-US" altLang="zh-CN" sz="2600" dirty="0">
              <a:solidFill>
                <a:srgbClr val="0000FF"/>
              </a:solidFill>
              <a:latin typeface="Times New Roman" panose="02020603050405020304" pitchFamily="18" charset="0"/>
              <a:ea typeface="宋体" panose="02010600030101010101" pitchFamily="2"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64866" name="Rectangle 2"/>
          <p:cNvSpPr/>
          <p:nvPr/>
        </p:nvSpPr>
        <p:spPr>
          <a:xfrm>
            <a:off x="434975" y="822325"/>
            <a:ext cx="8272463" cy="650875"/>
          </a:xfrm>
          <a:prstGeom prst="rect">
            <a:avLst/>
          </a:prstGeom>
          <a:noFill/>
          <a:ln w="9525">
            <a:noFill/>
          </a:ln>
        </p:spPr>
        <p:txBody>
          <a:bodyPr anchor="b"/>
          <a:p>
            <a:r>
              <a:rPr lang="en-US" altLang="zh-CN" sz="3200" dirty="0">
                <a:solidFill>
                  <a:srgbClr val="000066"/>
                </a:solidFill>
                <a:latin typeface="黑体" panose="02010609060101010101" pitchFamily="49" charset="-122"/>
                <a:ea typeface="黑体" panose="02010609060101010101" pitchFamily="49" charset="-122"/>
              </a:rPr>
              <a:t>3.</a:t>
            </a:r>
            <a:r>
              <a:rPr lang="zh-CN" altLang="en-US" sz="3200" dirty="0">
                <a:solidFill>
                  <a:srgbClr val="000066"/>
                </a:solidFill>
                <a:latin typeface="黑体" panose="02010609060101010101" pitchFamily="49" charset="-122"/>
                <a:ea typeface="黑体" panose="02010609060101010101" pitchFamily="49" charset="-122"/>
              </a:rPr>
              <a:t>利用管程解决哲学家进餐问题</a:t>
            </a:r>
            <a:endParaRPr lang="zh-CN" altLang="en-US" sz="3200" dirty="0">
              <a:solidFill>
                <a:srgbClr val="000066"/>
              </a:solidFill>
              <a:latin typeface="黑体" panose="02010609060101010101" pitchFamily="49" charset="-122"/>
              <a:ea typeface="黑体" panose="02010609060101010101" pitchFamily="49" charset="-122"/>
            </a:endParaRPr>
          </a:p>
        </p:txBody>
      </p:sp>
      <p:sp>
        <p:nvSpPr>
          <p:cNvPr id="164867" name="Text Box 3"/>
          <p:cNvSpPr txBox="1"/>
          <p:nvPr/>
        </p:nvSpPr>
        <p:spPr>
          <a:xfrm>
            <a:off x="466725" y="1558925"/>
            <a:ext cx="7929563" cy="946150"/>
          </a:xfrm>
          <a:prstGeom prst="rect">
            <a:avLst/>
          </a:prstGeom>
          <a:noFill/>
          <a:ln w="28575">
            <a:noFill/>
          </a:ln>
        </p:spPr>
        <p:txBody>
          <a:bodyPr lIns="54000" tIns="46800" rIns="54000" bIns="46800" anchor="t">
            <a:spAutoFit/>
          </a:bodyPr>
          <a:p>
            <a:pPr>
              <a:spcBef>
                <a:spcPct val="50000"/>
              </a:spcBef>
            </a:pPr>
            <a:r>
              <a:rPr lang="zh-CN" altLang="en-US" dirty="0">
                <a:latin typeface="Times New Roman" panose="02020603050405020304" pitchFamily="18" charset="0"/>
                <a:ea typeface="宋体" panose="02010600030101010101" pitchFamily="2" charset="-122"/>
              </a:rPr>
              <a:t>建立一个管程，命名为</a:t>
            </a:r>
            <a:r>
              <a:rPr lang="en-US" altLang="zh-CN" dirty="0">
                <a:latin typeface="Times New Roman" panose="02020603050405020304" pitchFamily="18" charset="0"/>
                <a:ea typeface="宋体" panose="02010600030101010101" pitchFamily="2" charset="-122"/>
              </a:rPr>
              <a:t>Philosopher</a:t>
            </a:r>
            <a:r>
              <a:rPr lang="zh-CN" altLang="en-US" dirty="0">
                <a:latin typeface="Times New Roman" panose="02020603050405020304" pitchFamily="18" charset="0"/>
                <a:ea typeface="宋体" panose="02010600030101010101" pitchFamily="2" charset="-122"/>
              </a:rPr>
              <a:t>，简称为</a:t>
            </a:r>
            <a:r>
              <a:rPr lang="en-US" altLang="zh-CN" dirty="0">
                <a:latin typeface="Times New Roman" panose="02020603050405020304" pitchFamily="18" charset="0"/>
                <a:ea typeface="宋体" panose="02010600030101010101" pitchFamily="2" charset="-122"/>
              </a:rPr>
              <a:t>PH</a:t>
            </a:r>
            <a:r>
              <a:rPr lang="zh-CN" altLang="en-US" dirty="0">
                <a:latin typeface="Times New Roman" panose="02020603050405020304" pitchFamily="18" charset="0"/>
                <a:ea typeface="宋体" panose="02010600030101010101" pitchFamily="2" charset="-122"/>
              </a:rPr>
              <a:t>。其中包括</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个过程：</a:t>
            </a:r>
            <a:endParaRPr lang="zh-CN" altLang="en-US" dirty="0">
              <a:latin typeface="Times New Roman" panose="02020603050405020304" pitchFamily="18" charset="0"/>
              <a:ea typeface="宋体" panose="02010600030101010101" pitchFamily="2" charset="-122"/>
            </a:endParaRPr>
          </a:p>
        </p:txBody>
      </p:sp>
      <p:sp>
        <p:nvSpPr>
          <p:cNvPr id="164868" name="Text Box 4"/>
          <p:cNvSpPr txBox="1"/>
          <p:nvPr/>
        </p:nvSpPr>
        <p:spPr>
          <a:xfrm>
            <a:off x="287338" y="2686050"/>
            <a:ext cx="8172450" cy="3810000"/>
          </a:xfrm>
          <a:prstGeom prst="rect">
            <a:avLst/>
          </a:prstGeom>
          <a:noFill/>
          <a:ln w="19050">
            <a:noFill/>
          </a:ln>
        </p:spPr>
        <p:txBody>
          <a:bodyPr anchor="t">
            <a:spAutoFit/>
          </a:bodyPr>
          <a:p>
            <a:pPr marL="342900" indent="-342900" algn="just">
              <a:lnSpc>
                <a:spcPct val="115000"/>
              </a:lnSpc>
              <a:spcBef>
                <a:spcPct val="15000"/>
              </a:spcBef>
              <a:buFont typeface="Wingdings" panose="05000000000000000000" pitchFamily="2" charset="2"/>
              <a:buAutoNum type="circleNumDbPlain"/>
            </a:pPr>
            <a:r>
              <a:rPr lang="en-US" altLang="en-US" sz="2600" dirty="0">
                <a:solidFill>
                  <a:srgbClr val="C00000"/>
                </a:solidFill>
                <a:latin typeface="Times New Roman" panose="02020603050405020304" pitchFamily="18" charset="0"/>
                <a:ea typeface="宋体" panose="02010600030101010101" pitchFamily="2" charset="-122"/>
              </a:rPr>
              <a:t>get(i)过程</a:t>
            </a:r>
            <a:r>
              <a:rPr lang="en-US" altLang="en-US" sz="2600" dirty="0">
                <a:latin typeface="Times New Roman" panose="02020603050405020304" pitchFamily="18" charset="0"/>
                <a:ea typeface="宋体" panose="02010600030101010101" pitchFamily="2" charset="-122"/>
              </a:rPr>
              <a:t>。第i号哲学家取筷子的过程。用整型数组chop[0..4]来表示筷子，chop[i]=1表示i号筷子空闲，chop[i]=0表示i号筷子已被取走。</a:t>
            </a:r>
            <a:r>
              <a:rPr lang="zh-CN" altLang="en-US" sz="2600" dirty="0">
                <a:latin typeface="Times New Roman" panose="02020603050405020304" pitchFamily="18" charset="0"/>
                <a:ea typeface="宋体" panose="02010600030101010101" pitchFamily="2" charset="-122"/>
              </a:rPr>
              <a:t>设</a:t>
            </a:r>
            <a:r>
              <a:rPr lang="en-US" altLang="zh-CN" sz="2600" dirty="0">
                <a:latin typeface="Times New Roman" panose="02020603050405020304" pitchFamily="18" charset="0"/>
                <a:ea typeface="宋体" panose="02010600030101010101" pitchFamily="2" charset="-122"/>
              </a:rPr>
              <a:t>j=</a:t>
            </a:r>
            <a:r>
              <a:rPr lang="en-US" altLang="en-US" sz="2600" dirty="0">
                <a:latin typeface="Times New Roman" panose="02020603050405020304" pitchFamily="18" charset="0"/>
                <a:ea typeface="宋体" panose="02010600030101010101" pitchFamily="2" charset="-122"/>
              </a:rPr>
              <a:t>(i+1) mod 5</a:t>
            </a:r>
            <a:r>
              <a:rPr lang="zh-CN" altLang="en-US" sz="2600" dirty="0">
                <a:latin typeface="Times New Roman" panose="02020603050405020304" pitchFamily="18" charset="0"/>
                <a:ea typeface="宋体" panose="02010600030101010101" pitchFamily="2" charset="-122"/>
              </a:rPr>
              <a:t>。</a:t>
            </a:r>
            <a:r>
              <a:rPr lang="en-US" altLang="en-US" sz="2600" dirty="0">
                <a:latin typeface="Times New Roman" panose="02020603050405020304" pitchFamily="18" charset="0"/>
                <a:ea typeface="宋体" panose="02010600030101010101" pitchFamily="2" charset="-122"/>
              </a:rPr>
              <a:t>当chop[i]=1且chop</a:t>
            </a:r>
            <a:r>
              <a:rPr lang="en-US" altLang="zh-CN" sz="2600" dirty="0">
                <a:latin typeface="Times New Roman" panose="02020603050405020304" pitchFamily="18" charset="0"/>
                <a:ea typeface="宋体" panose="02010600030101010101" pitchFamily="2" charset="-122"/>
              </a:rPr>
              <a:t>[j</a:t>
            </a:r>
            <a:r>
              <a:rPr lang="en-US" altLang="en-US" sz="2600" dirty="0">
                <a:latin typeface="Times New Roman" panose="02020603050405020304" pitchFamily="18" charset="0"/>
                <a:ea typeface="宋体" panose="02010600030101010101" pitchFamily="2" charset="-122"/>
              </a:rPr>
              <a:t>]=1时，第i号哲学家才可取筷子(chop[i]=0，chop[</a:t>
            </a:r>
            <a:r>
              <a:rPr lang="en-US" altLang="zh-CN" sz="2600" dirty="0">
                <a:latin typeface="Times New Roman" panose="02020603050405020304" pitchFamily="18" charset="0"/>
                <a:ea typeface="宋体" panose="02010600030101010101" pitchFamily="2" charset="-122"/>
              </a:rPr>
              <a:t>j</a:t>
            </a:r>
            <a:r>
              <a:rPr lang="en-US" altLang="en-US" sz="2600" dirty="0">
                <a:latin typeface="Times New Roman" panose="02020603050405020304" pitchFamily="18" charset="0"/>
                <a:ea typeface="宋体" panose="02010600030101010101" pitchFamily="2" charset="-122"/>
              </a:rPr>
              <a:t>]=0)；否则阻塞。</a:t>
            </a:r>
            <a:endParaRPr lang="en-US" altLang="en-US" sz="2600" dirty="0">
              <a:latin typeface="Times New Roman" panose="02020603050405020304" pitchFamily="18" charset="0"/>
              <a:ea typeface="宋体" panose="02010600030101010101" pitchFamily="2" charset="-122"/>
            </a:endParaRPr>
          </a:p>
          <a:p>
            <a:pPr marL="342900" indent="-342900" algn="just">
              <a:lnSpc>
                <a:spcPct val="115000"/>
              </a:lnSpc>
              <a:spcBef>
                <a:spcPct val="15000"/>
              </a:spcBef>
              <a:buFont typeface="Wingdings" panose="05000000000000000000" pitchFamily="2" charset="2"/>
              <a:buAutoNum type="circleNumDbPlain"/>
            </a:pPr>
            <a:r>
              <a:rPr lang="en-US" altLang="en-US" sz="2600" dirty="0">
                <a:solidFill>
                  <a:srgbClr val="C00000"/>
                </a:solidFill>
                <a:latin typeface="Times New Roman" panose="02020603050405020304" pitchFamily="18" charset="0"/>
                <a:ea typeface="宋体" panose="02010600030101010101" pitchFamily="2" charset="-122"/>
              </a:rPr>
              <a:t>put(i)过程</a:t>
            </a:r>
            <a:r>
              <a:rPr lang="en-US" altLang="en-US" sz="2600" dirty="0">
                <a:latin typeface="Times New Roman" panose="02020603050405020304" pitchFamily="18" charset="0"/>
                <a:ea typeface="宋体" panose="02010600030101010101" pitchFamily="2" charset="-122"/>
              </a:rPr>
              <a:t>。第i号哲学家放下筷子的过程。对左右筷子对应的变量分别置1，并且唤醒等待该筷子的哲学家进程。</a:t>
            </a:r>
            <a:endParaRPr lang="zh-CN" altLang="en-US" sz="2600" dirty="0">
              <a:latin typeface="Times New Roman" panose="02020603050405020304" pitchFamily="18" charset="0"/>
              <a:ea typeface="宋体" panose="02010600030101010101" pitchFamily="2" charset="-122"/>
            </a:endParaRPr>
          </a:p>
        </p:txBody>
      </p:sp>
      <p:sp>
        <p:nvSpPr>
          <p:cNvPr id="16486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164870" name="Rectangle 2"/>
          <p:cNvSpPr>
            <a:spLocks noGrp="1"/>
          </p:cNvSpPr>
          <p:nvPr/>
        </p:nvSpPr>
        <p:spPr>
          <a:xfrm>
            <a:off x="85725" y="92075"/>
            <a:ext cx="8620125" cy="563563"/>
          </a:xfrm>
          <a:prstGeom prst="rect">
            <a:avLst/>
          </a:prstGeom>
          <a:noFill/>
          <a:ln w="9525">
            <a:noFill/>
          </a:ln>
        </p:spPr>
        <p:txBody>
          <a:bodyPr wrap="square" lIns="91440" tIns="45720" rIns="91440" bIns="45720" anchor="b"/>
          <a:p>
            <a:pPr algn="ctr"/>
            <a:r>
              <a:rPr lang="en-US" altLang="zh-CN" sz="3600" dirty="0">
                <a:solidFill>
                  <a:srgbClr val="000066"/>
                </a:solidFill>
                <a:latin typeface="Tahoma" panose="020B0604030504040204" pitchFamily="34" charset="0"/>
                <a:ea typeface="黑体" panose="02010609060101010101" pitchFamily="49" charset="-122"/>
              </a:rPr>
              <a:t>2.5.5.2  </a:t>
            </a:r>
            <a:r>
              <a:rPr lang="zh-CN" altLang="en-US" sz="3600" dirty="0">
                <a:solidFill>
                  <a:srgbClr val="000066"/>
                </a:solidFill>
                <a:latin typeface="Tahoma" panose="020B0604030504040204" pitchFamily="34" charset="0"/>
                <a:ea typeface="黑体" panose="02010609060101010101" pitchFamily="49" charset="-122"/>
              </a:rPr>
              <a:t>管程应用举例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164871" name="内容占位符 95235"/>
          <p:cNvGraphicFramePr>
            <a:graphicFrameLocks noGrp="1"/>
          </p:cNvGraphicFramePr>
          <p:nvPr/>
        </p:nvGraphicFramePr>
        <p:xfrm>
          <a:off x="719138" y="803275"/>
          <a:ext cx="7704137" cy="69850"/>
        </p:xfrm>
        <a:graphic>
          <a:graphicData uri="http://schemas.openxmlformats.org/presentationml/2006/ole">
            <mc:AlternateContent xmlns:mc="http://schemas.openxmlformats.org/markup-compatibility/2006">
              <mc:Choice xmlns:v="urn:schemas-microsoft-com:vml" Requires="v">
                <p:oleObj spid="_x0000_s3153" name="" r:id="rId1" imgW="6858000" imgH="48895" progId="MS_ClipArt_Gallery.2">
                  <p:embed/>
                </p:oleObj>
              </mc:Choice>
              <mc:Fallback>
                <p:oleObj name="" r:id="rId1" imgW="6858000" imgH="48895" progId="MS_ClipArt_Gallery.2">
                  <p:embed/>
                  <p:pic>
                    <p:nvPicPr>
                      <p:cNvPr id="0" name="图片 3152"/>
                      <p:cNvPicPr/>
                      <p:nvPr/>
                    </p:nvPicPr>
                    <p:blipFill>
                      <a:blip r:embed="rId2"/>
                      <a:stretch>
                        <a:fillRect/>
                      </a:stretch>
                    </p:blipFill>
                    <p:spPr>
                      <a:xfrm>
                        <a:off x="719138" y="803275"/>
                        <a:ext cx="7704137" cy="69850"/>
                      </a:xfrm>
                      <a:prstGeom prst="rect">
                        <a:avLst/>
                      </a:prstGeom>
                      <a:noFill/>
                      <a:ln w="38100">
                        <a:noFill/>
                        <a:miter/>
                      </a:ln>
                    </p:spPr>
                  </p:pic>
                </p:oleObj>
              </mc:Fallback>
            </mc:AlternateContent>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65890" name="Text Box 2"/>
          <p:cNvSpPr txBox="1"/>
          <p:nvPr/>
        </p:nvSpPr>
        <p:spPr>
          <a:xfrm>
            <a:off x="403225" y="506095"/>
            <a:ext cx="8151813" cy="519113"/>
          </a:xfrm>
          <a:prstGeom prst="rect">
            <a:avLst/>
          </a:prstGeom>
          <a:noFill/>
          <a:ln w="19050">
            <a:noFill/>
          </a:ln>
        </p:spPr>
        <p:txBody>
          <a:bodyPr anchor="t">
            <a:spAutoFit/>
          </a:bodyPr>
          <a:p>
            <a:pPr>
              <a:spcBef>
                <a:spcPct val="50000"/>
              </a:spcBef>
            </a:pPr>
            <a:r>
              <a:rPr lang="en-US" altLang="zh-CN" dirty="0">
                <a:solidFill>
                  <a:srgbClr val="0000FF"/>
                </a:solidFill>
                <a:latin typeface="Times New Roman" panose="02020603050405020304" pitchFamily="18" charset="0"/>
                <a:ea typeface="宋体" panose="02010600030101010101" pitchFamily="2" charset="-122"/>
              </a:rPr>
              <a:t>PH</a:t>
            </a:r>
            <a:r>
              <a:rPr lang="zh-CN" altLang="en-US" dirty="0">
                <a:solidFill>
                  <a:srgbClr val="0000FF"/>
                </a:solidFill>
                <a:latin typeface="Times New Roman" panose="02020603050405020304" pitchFamily="18" charset="0"/>
                <a:ea typeface="宋体" panose="02010600030101010101" pitchFamily="2" charset="-122"/>
              </a:rPr>
              <a:t>管程可描述如下</a:t>
            </a:r>
            <a:r>
              <a:rPr lang="en-US" altLang="zh-CN"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宋体" panose="02010600030101010101" pitchFamily="2" charset="-122"/>
              </a:rPr>
              <a:t>用伪代码</a:t>
            </a:r>
            <a:r>
              <a:rPr lang="en-US" altLang="zh-CN"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宋体" panose="02010600030101010101" pitchFamily="2" charset="-122"/>
              </a:rPr>
              <a:t>：</a:t>
            </a:r>
            <a:endParaRPr lang="zh-CN" altLang="en-US" dirty="0">
              <a:solidFill>
                <a:srgbClr val="0000FF"/>
              </a:solidFill>
              <a:latin typeface="Times New Roman" panose="02020603050405020304" pitchFamily="18" charset="0"/>
              <a:ea typeface="宋体" panose="02010600030101010101" pitchFamily="2" charset="-122"/>
            </a:endParaRPr>
          </a:p>
        </p:txBody>
      </p:sp>
      <p:sp>
        <p:nvSpPr>
          <p:cNvPr id="165891" name="Text Box 3"/>
          <p:cNvSpPr txBox="1"/>
          <p:nvPr/>
        </p:nvSpPr>
        <p:spPr>
          <a:xfrm>
            <a:off x="403225" y="960438"/>
            <a:ext cx="8275638" cy="5631180"/>
          </a:xfrm>
          <a:prstGeom prst="rect">
            <a:avLst/>
          </a:prstGeom>
          <a:noFill/>
          <a:ln w="19050">
            <a:noFill/>
          </a:ln>
        </p:spPr>
        <p:txBody>
          <a:bodyPr anchor="t">
            <a:spAutoFit/>
          </a:bodyPr>
          <a:p>
            <a:r>
              <a:rPr lang="en-US" altLang="zh-CN" sz="2400" dirty="0">
                <a:latin typeface="Times New Roman" panose="02020603050405020304" pitchFamily="18" charset="0"/>
                <a:ea typeface="宋体" panose="02010600030101010101" pitchFamily="2" charset="-122"/>
              </a:rPr>
              <a:t>type PH=monitor</a:t>
            </a:r>
            <a:endParaRPr lang="en-US" altLang="zh-CN"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   var chop:array[0..4] of integer; </a:t>
            </a:r>
            <a:endParaRPr lang="en-US" altLang="zh-CN"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   cc: array[0..4] of </a:t>
            </a:r>
            <a:r>
              <a:rPr lang="en-US" altLang="zh-CN" sz="2400" dirty="0">
                <a:solidFill>
                  <a:srgbClr val="C00000"/>
                </a:solidFill>
                <a:latin typeface="Times New Roman" panose="02020603050405020304" pitchFamily="18" charset="0"/>
                <a:ea typeface="宋体" panose="02010600030101010101" pitchFamily="2" charset="-122"/>
              </a:rPr>
              <a:t>condition</a:t>
            </a:r>
            <a:r>
              <a:rPr lang="en-US"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   </a:t>
            </a:r>
            <a:r>
              <a:rPr lang="en-US" altLang="zh-CN" sz="2400" dirty="0">
                <a:solidFill>
                  <a:srgbClr val="0000FF"/>
                </a:solidFill>
                <a:latin typeface="Times New Roman" panose="02020603050405020304" pitchFamily="18" charset="0"/>
                <a:ea typeface="宋体" panose="02010600030101010101" pitchFamily="2" charset="-122"/>
              </a:rPr>
              <a:t>procedure entry get(integer i)</a:t>
            </a:r>
            <a:r>
              <a:rPr lang="en-US" altLang="zh-CN" sz="2400" dirty="0">
                <a:latin typeface="Times New Roman" panose="02020603050405020304" pitchFamily="18" charset="0"/>
                <a:ea typeface="宋体" panose="02010600030101010101" pitchFamily="2" charset="-122"/>
              </a:rPr>
              <a:t>  </a:t>
            </a:r>
            <a:r>
              <a:rPr lang="en-US" altLang="zh-CN" sz="2400" dirty="0">
                <a:solidFill>
                  <a:srgbClr val="CC3300"/>
                </a:solidFill>
                <a:latin typeface="Times New Roman" panose="02020603050405020304" pitchFamily="18" charset="0"/>
                <a:ea typeface="宋体" panose="02010600030101010101" pitchFamily="2" charset="-122"/>
              </a:rPr>
              <a:t>//</a:t>
            </a:r>
            <a:r>
              <a:rPr lang="zh-CN" altLang="en-US" sz="2400" dirty="0">
                <a:solidFill>
                  <a:srgbClr val="CC3300"/>
                </a:solidFill>
                <a:latin typeface="Times New Roman" panose="02020603050405020304" pitchFamily="18" charset="0"/>
                <a:ea typeface="宋体" panose="02010600030101010101" pitchFamily="2" charset="-122"/>
              </a:rPr>
              <a:t>第</a:t>
            </a:r>
            <a:r>
              <a:rPr lang="en-US" altLang="zh-CN" sz="2400" dirty="0">
                <a:solidFill>
                  <a:srgbClr val="CC3300"/>
                </a:solidFill>
                <a:latin typeface="Times New Roman" panose="02020603050405020304" pitchFamily="18" charset="0"/>
                <a:ea typeface="宋体" panose="02010600030101010101" pitchFamily="2" charset="-122"/>
              </a:rPr>
              <a:t>i</a:t>
            </a:r>
            <a:r>
              <a:rPr lang="zh-CN" altLang="en-US" sz="2400" dirty="0">
                <a:solidFill>
                  <a:srgbClr val="CC3300"/>
                </a:solidFill>
                <a:latin typeface="Times New Roman" panose="02020603050405020304" pitchFamily="18" charset="0"/>
                <a:ea typeface="宋体" panose="02010600030101010101" pitchFamily="2" charset="-122"/>
              </a:rPr>
              <a:t>号哲学家取筷子过程</a:t>
            </a:r>
            <a:endParaRPr lang="zh-CN" altLang="en-US" sz="2400" dirty="0">
              <a:solidFill>
                <a:srgbClr val="CC3300"/>
              </a:solidFill>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a:t>
            </a:r>
            <a:r>
              <a:rPr lang="en-US" altLang="zh-CN" sz="2400" dirty="0">
                <a:solidFill>
                  <a:srgbClr val="0000FF"/>
                </a:solidFill>
                <a:latin typeface="Times New Roman" panose="02020603050405020304" pitchFamily="18" charset="0"/>
                <a:ea typeface="宋体" panose="02010600030101010101" pitchFamily="2" charset="-122"/>
              </a:rPr>
              <a:t>begin</a:t>
            </a:r>
            <a:endParaRPr lang="en-US" altLang="zh-CN"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             j:=(i+1) mod 5;</a:t>
            </a:r>
            <a:endParaRPr lang="en-US" altLang="zh-CN"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      L1: </a:t>
            </a:r>
            <a:r>
              <a:rPr lang="en-US" altLang="zh-CN" sz="2400" dirty="0">
                <a:solidFill>
                  <a:schemeClr val="tx1"/>
                </a:solidFill>
                <a:latin typeface="Times New Roman" panose="02020603050405020304" pitchFamily="18" charset="0"/>
                <a:ea typeface="宋体" panose="02010600030101010101" pitchFamily="2" charset="-122"/>
              </a:rPr>
              <a:t>if chop[i]= =0 or chop[j]= =0 then</a:t>
            </a:r>
            <a:endParaRPr lang="en-US" altLang="zh-CN"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	 begin</a:t>
            </a:r>
            <a:endParaRPr lang="en-US" altLang="zh-CN"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		if chop[i]= =0 then cc[i].wait;</a:t>
            </a:r>
            <a:endParaRPr lang="en-US" altLang="zh-CN"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		else cc[j].wait;</a:t>
            </a:r>
            <a:endParaRPr lang="en-US" altLang="zh-CN"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		goto L1;  </a:t>
            </a:r>
            <a:r>
              <a:rPr lang="en-US" altLang="zh-CN" sz="2400" dirty="0">
                <a:solidFill>
                  <a:srgbClr val="CC3300"/>
                </a:solidFill>
                <a:latin typeface="Times New Roman" panose="02020603050405020304" pitchFamily="18" charset="0"/>
                <a:ea typeface="宋体" panose="02010600030101010101" pitchFamily="2" charset="-122"/>
              </a:rPr>
              <a:t>//</a:t>
            </a:r>
            <a:r>
              <a:rPr lang="zh-CN" altLang="en-US" sz="2400" dirty="0">
                <a:solidFill>
                  <a:srgbClr val="CC3300"/>
                </a:solidFill>
                <a:latin typeface="Times New Roman" panose="02020603050405020304" pitchFamily="18" charset="0"/>
                <a:ea typeface="宋体" panose="02010600030101010101" pitchFamily="2" charset="-122"/>
              </a:rPr>
              <a:t>被唤醒后必须回到</a:t>
            </a:r>
            <a:r>
              <a:rPr lang="en-US" altLang="zh-CN" sz="2400" dirty="0">
                <a:solidFill>
                  <a:srgbClr val="CC3300"/>
                </a:solidFill>
                <a:latin typeface="Times New Roman" panose="02020603050405020304" pitchFamily="18" charset="0"/>
                <a:ea typeface="宋体" panose="02010600030101010101" pitchFamily="2" charset="-122"/>
              </a:rPr>
              <a:t>if</a:t>
            </a:r>
            <a:r>
              <a:rPr lang="zh-CN" altLang="en-US" sz="2400" dirty="0">
                <a:solidFill>
                  <a:srgbClr val="CC3300"/>
                </a:solidFill>
                <a:latin typeface="Times New Roman" panose="02020603050405020304" pitchFamily="18" charset="0"/>
                <a:ea typeface="宋体" panose="02010600030101010101" pitchFamily="2" charset="-122"/>
              </a:rPr>
              <a:t>语句开头</a:t>
            </a:r>
            <a:endParaRPr lang="zh-CN" altLang="en-US" sz="2400" dirty="0">
              <a:solidFill>
                <a:srgbClr val="CC3300"/>
              </a:solidFill>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end</a:t>
            </a:r>
            <a:endParaRPr lang="en-US" altLang="zh-CN"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	 chop[i]:=0;	    </a:t>
            </a:r>
            <a:r>
              <a:rPr lang="en-US" altLang="zh-CN" sz="2400" dirty="0">
                <a:solidFill>
                  <a:srgbClr val="CC3300"/>
                </a:solidFill>
                <a:latin typeface="Times New Roman" panose="02020603050405020304" pitchFamily="18" charset="0"/>
                <a:ea typeface="宋体" panose="02010600030101010101" pitchFamily="2" charset="-122"/>
              </a:rPr>
              <a:t>//</a:t>
            </a:r>
            <a:r>
              <a:rPr lang="zh-CN" altLang="en-US" sz="2400" dirty="0">
                <a:solidFill>
                  <a:srgbClr val="CC3300"/>
                </a:solidFill>
                <a:latin typeface="Times New Roman" panose="02020603050405020304" pitchFamily="18" charset="0"/>
                <a:ea typeface="宋体" panose="02010600030101010101" pitchFamily="2" charset="-122"/>
              </a:rPr>
              <a:t>拿起左边的筷子</a:t>
            </a:r>
            <a:endParaRPr lang="zh-CN" altLang="en-US" sz="2400" dirty="0">
              <a:solidFill>
                <a:srgbClr val="CC3300"/>
              </a:solidFill>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chop[j]:=0; 	    </a:t>
            </a:r>
            <a:r>
              <a:rPr lang="en-US" altLang="zh-CN" sz="2400" dirty="0">
                <a:solidFill>
                  <a:srgbClr val="CC3300"/>
                </a:solidFill>
                <a:latin typeface="Times New Roman" panose="02020603050405020304" pitchFamily="18" charset="0"/>
                <a:ea typeface="宋体" panose="02010600030101010101" pitchFamily="2" charset="-122"/>
              </a:rPr>
              <a:t>//</a:t>
            </a:r>
            <a:r>
              <a:rPr lang="zh-CN" altLang="en-US" sz="2400" dirty="0">
                <a:solidFill>
                  <a:srgbClr val="CC3300"/>
                </a:solidFill>
                <a:latin typeface="Times New Roman" panose="02020603050405020304" pitchFamily="18" charset="0"/>
                <a:ea typeface="宋体" panose="02010600030101010101" pitchFamily="2" charset="-122"/>
              </a:rPr>
              <a:t>拿起右边的筷子</a:t>
            </a:r>
            <a:endParaRPr lang="zh-CN" altLang="en-US" sz="2400" dirty="0">
              <a:solidFill>
                <a:srgbClr val="CC3300"/>
              </a:solidFill>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a:t>
            </a:r>
            <a:r>
              <a:rPr lang="en-US" altLang="zh-CN" sz="2400" dirty="0">
                <a:solidFill>
                  <a:srgbClr val="0000FF"/>
                </a:solidFill>
                <a:latin typeface="Times New Roman" panose="02020603050405020304" pitchFamily="18" charset="0"/>
                <a:ea typeface="宋体" panose="02010600030101010101" pitchFamily="2" charset="-122"/>
              </a:rPr>
              <a:t>end</a:t>
            </a:r>
            <a:endParaRPr lang="en-US" altLang="zh-CN" sz="2400" dirty="0">
              <a:solidFill>
                <a:srgbClr val="0000FF"/>
              </a:solidFill>
              <a:latin typeface="Times New Roman" panose="02020603050405020304" pitchFamily="18" charset="0"/>
              <a:ea typeface="宋体" panose="02010600030101010101" pitchFamily="2" charset="-122"/>
            </a:endParaRPr>
          </a:p>
        </p:txBody>
      </p:sp>
      <p:sp>
        <p:nvSpPr>
          <p:cNvPr id="16589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164866" name="Rectangle 2"/>
          <p:cNvSpPr/>
          <p:nvPr/>
        </p:nvSpPr>
        <p:spPr>
          <a:xfrm>
            <a:off x="328295" y="-31115"/>
            <a:ext cx="8272463" cy="650875"/>
          </a:xfrm>
          <a:prstGeom prst="rect">
            <a:avLst/>
          </a:prstGeom>
          <a:noFill/>
          <a:ln w="9525">
            <a:noFill/>
          </a:ln>
        </p:spPr>
        <p:txBody>
          <a:bodyPr anchor="b"/>
          <a:p>
            <a:r>
              <a:rPr lang="en-US" altLang="zh-CN" sz="3200" dirty="0">
                <a:solidFill>
                  <a:srgbClr val="000066"/>
                </a:solidFill>
                <a:latin typeface="黑体" panose="02010609060101010101" pitchFamily="49" charset="-122"/>
                <a:ea typeface="黑体" panose="02010609060101010101" pitchFamily="49" charset="-122"/>
              </a:rPr>
              <a:t>3.</a:t>
            </a:r>
            <a:r>
              <a:rPr lang="zh-CN" altLang="en-US" sz="3200" dirty="0">
                <a:solidFill>
                  <a:srgbClr val="000066"/>
                </a:solidFill>
                <a:latin typeface="黑体" panose="02010609060101010101" pitchFamily="49" charset="-122"/>
                <a:ea typeface="黑体" panose="02010609060101010101" pitchFamily="49" charset="-122"/>
              </a:rPr>
              <a:t>利用管程解决哲学家进餐问题</a:t>
            </a:r>
            <a:endParaRPr lang="zh-CN" altLang="en-US" sz="3200" dirty="0">
              <a:solidFill>
                <a:srgbClr val="000066"/>
              </a:solidFill>
              <a:latin typeface="黑体" panose="02010609060101010101" pitchFamily="49" charset="-122"/>
              <a:ea typeface="黑体" panose="02010609060101010101" pitchFamily="49" charset="-122"/>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66914" name="Text Box 2"/>
          <p:cNvSpPr txBox="1"/>
          <p:nvPr/>
        </p:nvSpPr>
        <p:spPr>
          <a:xfrm>
            <a:off x="380048" y="1097280"/>
            <a:ext cx="8383587" cy="4664075"/>
          </a:xfrm>
          <a:prstGeom prst="rect">
            <a:avLst/>
          </a:prstGeom>
          <a:noFill/>
          <a:ln w="19050">
            <a:noFill/>
          </a:ln>
        </p:spPr>
        <p:txBody>
          <a:bodyPr anchor="t">
            <a:spAutoFit/>
          </a:bodyPr>
          <a:p>
            <a:pPr>
              <a:spcBef>
                <a:spcPct val="5000"/>
              </a:spcBef>
            </a:pPr>
            <a:r>
              <a:rPr lang="en-US" altLang="en-US" sz="2600" dirty="0">
                <a:solidFill>
                  <a:srgbClr val="0000FF"/>
                </a:solidFill>
                <a:latin typeface="Times New Roman" panose="02020603050405020304" pitchFamily="18" charset="0"/>
                <a:ea typeface="宋体" panose="02010600030101010101" pitchFamily="2" charset="-122"/>
              </a:rPr>
              <a:t>procedure entry put(integer i)</a:t>
            </a:r>
            <a:r>
              <a:rPr lang="en-US" altLang="zh-CN" sz="2600" dirty="0">
                <a:solidFill>
                  <a:srgbClr val="0000FF"/>
                </a:solidFill>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 </a:t>
            </a:r>
            <a:r>
              <a:rPr lang="en-US" altLang="en-US" sz="2600" dirty="0">
                <a:solidFill>
                  <a:srgbClr val="CC3300"/>
                </a:solidFill>
                <a:latin typeface="Times New Roman" panose="02020603050405020304" pitchFamily="18" charset="0"/>
                <a:ea typeface="宋体" panose="02010600030101010101" pitchFamily="2" charset="-122"/>
              </a:rPr>
              <a:t>//</a:t>
            </a:r>
            <a:r>
              <a:rPr lang="en-US" altLang="zh-CN" sz="2600" dirty="0">
                <a:solidFill>
                  <a:srgbClr val="CC3300"/>
                </a:solidFill>
                <a:latin typeface="Times New Roman" panose="02020603050405020304" pitchFamily="18" charset="0"/>
                <a:ea typeface="宋体" panose="02010600030101010101" pitchFamily="2" charset="-122"/>
              </a:rPr>
              <a:t> </a:t>
            </a:r>
            <a:r>
              <a:rPr lang="en-US" altLang="en-US" sz="2600" dirty="0">
                <a:solidFill>
                  <a:srgbClr val="CC3300"/>
                </a:solidFill>
                <a:latin typeface="Times New Roman" panose="02020603050405020304" pitchFamily="18" charset="0"/>
                <a:ea typeface="宋体" panose="02010600030101010101" pitchFamily="2" charset="-122"/>
              </a:rPr>
              <a:t>i号哲学家放筷子过程</a:t>
            </a:r>
            <a:endParaRPr lang="en-US" altLang="en-US" sz="2600" dirty="0">
              <a:solidFill>
                <a:srgbClr val="CC3300"/>
              </a:solidFill>
              <a:latin typeface="Times New Roman" panose="02020603050405020304" pitchFamily="18" charset="0"/>
              <a:ea typeface="宋体" panose="02010600030101010101" pitchFamily="2" charset="-122"/>
            </a:endParaRPr>
          </a:p>
          <a:p>
            <a:pPr>
              <a:spcBef>
                <a:spcPct val="5000"/>
              </a:spcBef>
            </a:pPr>
            <a:r>
              <a:rPr lang="zh-CN" altLang="en-US" sz="2600" dirty="0">
                <a:latin typeface="Times New Roman" panose="02020603050405020304" pitchFamily="18" charset="0"/>
                <a:ea typeface="宋体" panose="02010600030101010101" pitchFamily="2" charset="-122"/>
              </a:rPr>
              <a:t>   </a:t>
            </a:r>
            <a:r>
              <a:rPr lang="en-US" altLang="en-US" sz="2600" dirty="0">
                <a:solidFill>
                  <a:srgbClr val="0000FF"/>
                </a:solidFill>
                <a:latin typeface="Times New Roman" panose="02020603050405020304" pitchFamily="18" charset="0"/>
                <a:ea typeface="宋体" panose="02010600030101010101" pitchFamily="2" charset="-122"/>
              </a:rPr>
              <a:t>begin</a:t>
            </a:r>
            <a:endParaRPr lang="en-US" altLang="en-US" sz="2600" dirty="0">
              <a:latin typeface="Times New Roman" panose="02020603050405020304" pitchFamily="18" charset="0"/>
              <a:ea typeface="宋体" panose="02010600030101010101" pitchFamily="2" charset="-122"/>
            </a:endParaRPr>
          </a:p>
          <a:p>
            <a:pPr>
              <a:spcBef>
                <a:spcPct val="5000"/>
              </a:spcBef>
            </a:pPr>
            <a:r>
              <a:rPr lang="en-US" altLang="zh-CN" sz="2600" dirty="0">
                <a:latin typeface="Times New Roman" panose="02020603050405020304" pitchFamily="18" charset="0"/>
                <a:ea typeface="宋体" panose="02010600030101010101" pitchFamily="2" charset="-122"/>
              </a:rPr>
              <a:t>	</a:t>
            </a:r>
            <a:r>
              <a:rPr lang="en-US" altLang="en-US" sz="2600" dirty="0">
                <a:latin typeface="Times New Roman" panose="02020603050405020304" pitchFamily="18" charset="0"/>
                <a:ea typeface="宋体" panose="02010600030101010101" pitchFamily="2" charset="-122"/>
              </a:rPr>
              <a:t>chop[i]:=1; </a:t>
            </a:r>
            <a:r>
              <a:rPr lang="en-US" altLang="en-US" sz="2600" dirty="0">
                <a:solidFill>
                  <a:srgbClr val="CC3300"/>
                </a:solidFill>
                <a:latin typeface="Times New Roman" panose="02020603050405020304" pitchFamily="18" charset="0"/>
                <a:ea typeface="宋体" panose="02010600030101010101" pitchFamily="2" charset="-122"/>
              </a:rPr>
              <a:t>//放下左边筷子</a:t>
            </a:r>
            <a:endParaRPr lang="en-US" altLang="en-US" sz="2600" dirty="0">
              <a:solidFill>
                <a:srgbClr val="CC3300"/>
              </a:solidFill>
              <a:latin typeface="Times New Roman" panose="02020603050405020304" pitchFamily="18" charset="0"/>
              <a:ea typeface="宋体" panose="02010600030101010101" pitchFamily="2" charset="-122"/>
            </a:endParaRPr>
          </a:p>
          <a:p>
            <a:pPr>
              <a:spcBef>
                <a:spcPct val="5000"/>
              </a:spcBef>
            </a:pPr>
            <a:r>
              <a:rPr lang="zh-CN" altLang="en-US" sz="2600" dirty="0">
                <a:latin typeface="Times New Roman" panose="02020603050405020304" pitchFamily="18" charset="0"/>
                <a:ea typeface="宋体" panose="02010600030101010101" pitchFamily="2" charset="-122"/>
              </a:rPr>
              <a:t>	</a:t>
            </a:r>
            <a:r>
              <a:rPr lang="en-US" altLang="en-US" sz="2600" dirty="0">
                <a:latin typeface="Times New Roman" panose="02020603050405020304" pitchFamily="18" charset="0"/>
                <a:ea typeface="宋体" panose="02010600030101010101" pitchFamily="2" charset="-122"/>
              </a:rPr>
              <a:t>if cc[i].queue then cc[i].signal;</a:t>
            </a:r>
            <a:endParaRPr lang="en-US" altLang="en-US" sz="2600" dirty="0">
              <a:latin typeface="Times New Roman" panose="02020603050405020304" pitchFamily="18" charset="0"/>
              <a:ea typeface="宋体" panose="02010600030101010101" pitchFamily="2" charset="-122"/>
            </a:endParaRPr>
          </a:p>
          <a:p>
            <a:pPr>
              <a:spcBef>
                <a:spcPct val="5000"/>
              </a:spcBef>
            </a:pPr>
            <a:r>
              <a:rPr lang="en-US" altLang="zh-CN" sz="2600" dirty="0">
                <a:latin typeface="Times New Roman" panose="02020603050405020304" pitchFamily="18" charset="0"/>
                <a:ea typeface="宋体" panose="02010600030101010101" pitchFamily="2" charset="-122"/>
              </a:rPr>
              <a:t>	</a:t>
            </a:r>
            <a:r>
              <a:rPr lang="en-US" altLang="en-US" sz="2600" dirty="0">
                <a:latin typeface="Times New Roman" panose="02020603050405020304" pitchFamily="18" charset="0"/>
                <a:ea typeface="宋体" panose="02010600030101010101" pitchFamily="2" charset="-122"/>
              </a:rPr>
              <a:t>chop[j]:=1; </a:t>
            </a:r>
            <a:r>
              <a:rPr lang="en-US" altLang="en-US" sz="2600" dirty="0">
                <a:solidFill>
                  <a:srgbClr val="CC3300"/>
                </a:solidFill>
                <a:latin typeface="Times New Roman" panose="02020603050405020304" pitchFamily="18" charset="0"/>
                <a:ea typeface="宋体" panose="02010600030101010101" pitchFamily="2" charset="-122"/>
              </a:rPr>
              <a:t>//放下右边筷子</a:t>
            </a:r>
            <a:endParaRPr lang="en-US" altLang="en-US" sz="2600" dirty="0">
              <a:solidFill>
                <a:srgbClr val="CC3300"/>
              </a:solidFill>
              <a:latin typeface="Times New Roman" panose="02020603050405020304" pitchFamily="18" charset="0"/>
              <a:ea typeface="宋体" panose="02010600030101010101" pitchFamily="2" charset="-122"/>
            </a:endParaRPr>
          </a:p>
          <a:p>
            <a:pPr>
              <a:spcBef>
                <a:spcPct val="5000"/>
              </a:spcBef>
            </a:pPr>
            <a:r>
              <a:rPr lang="zh-CN" altLang="en-US" sz="2600" dirty="0">
                <a:latin typeface="Times New Roman" panose="02020603050405020304" pitchFamily="18" charset="0"/>
                <a:ea typeface="宋体" panose="02010600030101010101" pitchFamily="2" charset="-122"/>
              </a:rPr>
              <a:t>	</a:t>
            </a:r>
            <a:r>
              <a:rPr lang="en-US" altLang="en-US" sz="2600" dirty="0">
                <a:latin typeface="Times New Roman" panose="02020603050405020304" pitchFamily="18" charset="0"/>
                <a:ea typeface="宋体" panose="02010600030101010101" pitchFamily="2" charset="-122"/>
              </a:rPr>
              <a:t>if cc[j].queue then cc[j].signal;</a:t>
            </a:r>
            <a:endParaRPr lang="en-US" altLang="en-US" sz="2600" dirty="0">
              <a:latin typeface="Times New Roman" panose="02020603050405020304" pitchFamily="18" charset="0"/>
              <a:ea typeface="宋体" panose="02010600030101010101" pitchFamily="2" charset="-122"/>
            </a:endParaRPr>
          </a:p>
          <a:p>
            <a:pPr>
              <a:spcBef>
                <a:spcPct val="5000"/>
              </a:spcBef>
            </a:pPr>
            <a:r>
              <a:rPr lang="en-US" altLang="zh-CN" sz="2600" dirty="0">
                <a:latin typeface="Times New Roman" panose="02020603050405020304" pitchFamily="18" charset="0"/>
                <a:ea typeface="宋体" panose="02010600030101010101" pitchFamily="2" charset="-122"/>
              </a:rPr>
              <a:t>   </a:t>
            </a:r>
            <a:r>
              <a:rPr lang="en-US" altLang="en-US" sz="2600" dirty="0">
                <a:solidFill>
                  <a:srgbClr val="0000FF"/>
                </a:solidFill>
                <a:latin typeface="Times New Roman" panose="02020603050405020304" pitchFamily="18" charset="0"/>
                <a:ea typeface="宋体" panose="02010600030101010101" pitchFamily="2" charset="-122"/>
              </a:rPr>
              <a:t>end</a:t>
            </a:r>
            <a:endParaRPr lang="en-US" altLang="en-US" sz="2600" dirty="0">
              <a:latin typeface="Times New Roman" panose="02020603050405020304" pitchFamily="18" charset="0"/>
              <a:ea typeface="宋体" panose="02010600030101010101" pitchFamily="2" charset="-122"/>
            </a:endParaRPr>
          </a:p>
          <a:p>
            <a:pPr>
              <a:spcBef>
                <a:spcPct val="5000"/>
              </a:spcBef>
            </a:pPr>
            <a:r>
              <a:rPr lang="en-US" altLang="en-US" sz="2600" dirty="0">
                <a:latin typeface="Times New Roman" panose="02020603050405020304" pitchFamily="18" charset="0"/>
                <a:ea typeface="宋体" panose="02010600030101010101" pitchFamily="2" charset="-122"/>
              </a:rPr>
              <a:t>   </a:t>
            </a:r>
            <a:r>
              <a:rPr lang="en-US" altLang="en-US" sz="2600" dirty="0">
                <a:solidFill>
                  <a:srgbClr val="0000FF"/>
                </a:solidFill>
                <a:latin typeface="Times New Roman" panose="02020603050405020304" pitchFamily="18" charset="0"/>
                <a:ea typeface="宋体" panose="02010600030101010101" pitchFamily="2" charset="-122"/>
              </a:rPr>
              <a:t>begin</a:t>
            </a:r>
            <a:endParaRPr lang="en-US" altLang="en-US" sz="2600" dirty="0">
              <a:solidFill>
                <a:srgbClr val="0000FF"/>
              </a:solidFill>
              <a:latin typeface="Times New Roman" panose="02020603050405020304" pitchFamily="18" charset="0"/>
              <a:ea typeface="宋体" panose="02010600030101010101" pitchFamily="2" charset="-122"/>
            </a:endParaRPr>
          </a:p>
          <a:p>
            <a:pPr>
              <a:spcBef>
                <a:spcPct val="5000"/>
              </a:spcBef>
            </a:pPr>
            <a:r>
              <a:rPr lang="en-US" altLang="en-US" sz="2600" dirty="0">
                <a:latin typeface="Times New Roman" panose="02020603050405020304" pitchFamily="18" charset="0"/>
                <a:ea typeface="宋体" panose="02010600030101010101" pitchFamily="2" charset="-122"/>
              </a:rPr>
              <a:t>      chop[0]:=:chop[1]:=chop[2]:=1;	</a:t>
            </a:r>
            <a:r>
              <a:rPr lang="en-US" altLang="en-US" sz="2600" dirty="0">
                <a:solidFill>
                  <a:srgbClr val="CC3300"/>
                </a:solidFill>
                <a:latin typeface="Times New Roman" panose="02020603050405020304" pitchFamily="18" charset="0"/>
                <a:ea typeface="宋体" panose="02010600030101010101" pitchFamily="2" charset="-122"/>
              </a:rPr>
              <a:t>//初始化数据</a:t>
            </a:r>
            <a:endParaRPr lang="en-US" altLang="en-US" sz="2600" dirty="0">
              <a:solidFill>
                <a:srgbClr val="CC3300"/>
              </a:solidFill>
              <a:latin typeface="Times New Roman" panose="02020603050405020304" pitchFamily="18" charset="0"/>
              <a:ea typeface="宋体" panose="02010600030101010101" pitchFamily="2" charset="-122"/>
            </a:endParaRPr>
          </a:p>
          <a:p>
            <a:pPr>
              <a:spcBef>
                <a:spcPct val="5000"/>
              </a:spcBef>
            </a:pPr>
            <a:r>
              <a:rPr lang="en-US" altLang="en-US" sz="2600" dirty="0">
                <a:latin typeface="Times New Roman" panose="02020603050405020304" pitchFamily="18" charset="0"/>
                <a:ea typeface="宋体" panose="02010600030101010101" pitchFamily="2" charset="-122"/>
              </a:rPr>
              <a:t>      chop[3]:=chop[4]:=1;</a:t>
            </a:r>
            <a:endParaRPr lang="en-US" altLang="en-US" sz="2600" dirty="0">
              <a:latin typeface="Times New Roman" panose="02020603050405020304" pitchFamily="18" charset="0"/>
              <a:ea typeface="宋体" panose="02010600030101010101" pitchFamily="2" charset="-122"/>
            </a:endParaRPr>
          </a:p>
          <a:p>
            <a:pPr>
              <a:spcBef>
                <a:spcPct val="5000"/>
              </a:spcBef>
            </a:pPr>
            <a:r>
              <a:rPr lang="en-US" altLang="en-US" sz="2600" dirty="0">
                <a:latin typeface="Times New Roman" panose="02020603050405020304" pitchFamily="18" charset="0"/>
                <a:ea typeface="宋体" panose="02010600030101010101" pitchFamily="2" charset="-122"/>
              </a:rPr>
              <a:t>   </a:t>
            </a:r>
            <a:r>
              <a:rPr lang="en-US" altLang="en-US" sz="2600" dirty="0">
                <a:solidFill>
                  <a:srgbClr val="0000FF"/>
                </a:solidFill>
                <a:latin typeface="Times New Roman" panose="02020603050405020304" pitchFamily="18" charset="0"/>
                <a:ea typeface="宋体" panose="02010600030101010101" pitchFamily="2" charset="-122"/>
              </a:rPr>
              <a:t>end</a:t>
            </a:r>
            <a:endParaRPr lang="en-US" altLang="en-US" sz="2600" dirty="0">
              <a:solidFill>
                <a:srgbClr val="0000FF"/>
              </a:solidFill>
              <a:latin typeface="Times New Roman" panose="02020603050405020304" pitchFamily="18" charset="0"/>
              <a:ea typeface="宋体" panose="02010600030101010101" pitchFamily="2" charset="-122"/>
            </a:endParaRPr>
          </a:p>
        </p:txBody>
      </p:sp>
      <p:sp>
        <p:nvSpPr>
          <p:cNvPr id="16691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165890" name="Text Box 2"/>
          <p:cNvSpPr txBox="1"/>
          <p:nvPr/>
        </p:nvSpPr>
        <p:spPr>
          <a:xfrm>
            <a:off x="380365" y="672465"/>
            <a:ext cx="8151813" cy="519113"/>
          </a:xfrm>
          <a:prstGeom prst="rect">
            <a:avLst/>
          </a:prstGeom>
          <a:noFill/>
          <a:ln w="19050">
            <a:noFill/>
          </a:ln>
        </p:spPr>
        <p:txBody>
          <a:bodyPr anchor="t">
            <a:spAutoFit/>
          </a:bodyPr>
          <a:p>
            <a:pPr>
              <a:spcBef>
                <a:spcPct val="50000"/>
              </a:spcBef>
            </a:pPr>
            <a:r>
              <a:rPr lang="en-US" altLang="zh-CN" dirty="0">
                <a:solidFill>
                  <a:srgbClr val="0000FF"/>
                </a:solidFill>
                <a:latin typeface="Times New Roman" panose="02020603050405020304" pitchFamily="18" charset="0"/>
                <a:ea typeface="宋体" panose="02010600030101010101" pitchFamily="2" charset="-122"/>
              </a:rPr>
              <a:t>PH</a:t>
            </a:r>
            <a:r>
              <a:rPr lang="zh-CN" altLang="en-US" dirty="0">
                <a:solidFill>
                  <a:srgbClr val="0000FF"/>
                </a:solidFill>
                <a:latin typeface="Times New Roman" panose="02020603050405020304" pitchFamily="18" charset="0"/>
                <a:ea typeface="宋体" panose="02010600030101010101" pitchFamily="2" charset="-122"/>
              </a:rPr>
              <a:t>管程可描述如下</a:t>
            </a:r>
            <a:r>
              <a:rPr lang="en-US" altLang="zh-CN"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宋体" panose="02010600030101010101" pitchFamily="2" charset="-122"/>
              </a:rPr>
              <a:t>用伪代码</a:t>
            </a:r>
            <a:r>
              <a:rPr lang="en-US" altLang="zh-CN"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宋体" panose="02010600030101010101" pitchFamily="2" charset="-122"/>
              </a:rPr>
              <a:t>：</a:t>
            </a:r>
            <a:endParaRPr lang="zh-CN" altLang="en-US" dirty="0">
              <a:solidFill>
                <a:srgbClr val="0000FF"/>
              </a:solidFill>
              <a:latin typeface="Times New Roman" panose="02020603050405020304" pitchFamily="18" charset="0"/>
              <a:ea typeface="宋体" panose="02010600030101010101" pitchFamily="2" charset="-122"/>
            </a:endParaRPr>
          </a:p>
        </p:txBody>
      </p:sp>
      <p:sp>
        <p:nvSpPr>
          <p:cNvPr id="164866" name="Rectangle 2"/>
          <p:cNvSpPr/>
          <p:nvPr/>
        </p:nvSpPr>
        <p:spPr>
          <a:xfrm>
            <a:off x="328295" y="75565"/>
            <a:ext cx="8272463" cy="650875"/>
          </a:xfrm>
          <a:prstGeom prst="rect">
            <a:avLst/>
          </a:prstGeom>
          <a:noFill/>
          <a:ln w="9525">
            <a:noFill/>
          </a:ln>
        </p:spPr>
        <p:txBody>
          <a:bodyPr anchor="b"/>
          <a:p>
            <a:r>
              <a:rPr lang="en-US" altLang="zh-CN" sz="3200" dirty="0">
                <a:solidFill>
                  <a:srgbClr val="000066"/>
                </a:solidFill>
                <a:latin typeface="黑体" panose="02010609060101010101" pitchFamily="49" charset="-122"/>
                <a:ea typeface="黑体" panose="02010609060101010101" pitchFamily="49" charset="-122"/>
              </a:rPr>
              <a:t>3.</a:t>
            </a:r>
            <a:r>
              <a:rPr lang="zh-CN" altLang="en-US" sz="3200" dirty="0">
                <a:solidFill>
                  <a:srgbClr val="000066"/>
                </a:solidFill>
                <a:latin typeface="黑体" panose="02010609060101010101" pitchFamily="49" charset="-122"/>
                <a:ea typeface="黑体" panose="02010609060101010101" pitchFamily="49" charset="-122"/>
              </a:rPr>
              <a:t>利用管程解决哲学家进餐问题</a:t>
            </a:r>
            <a:endParaRPr lang="zh-CN" altLang="en-US" sz="3200" dirty="0">
              <a:solidFill>
                <a:srgbClr val="000066"/>
              </a:solidFill>
              <a:latin typeface="黑体" panose="02010609060101010101" pitchFamily="49" charset="-122"/>
              <a:ea typeface="黑体" panose="02010609060101010101" pitchFamily="49" charset="-122"/>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67938" name="Text Box 2"/>
          <p:cNvSpPr txBox="1"/>
          <p:nvPr/>
        </p:nvSpPr>
        <p:spPr>
          <a:xfrm>
            <a:off x="430213" y="864870"/>
            <a:ext cx="8283575" cy="946150"/>
          </a:xfrm>
          <a:prstGeom prst="rect">
            <a:avLst/>
          </a:prstGeom>
          <a:noFill/>
          <a:ln w="28575">
            <a:noFill/>
          </a:ln>
        </p:spPr>
        <p:txBody>
          <a:bodyPr lIns="54000" tIns="46800" rIns="54000" bIns="46800" anchor="t">
            <a:spAutoFit/>
          </a:bodyPr>
          <a:p>
            <a:pPr>
              <a:spcBef>
                <a:spcPct val="50000"/>
              </a:spcBef>
            </a:pPr>
            <a:r>
              <a:rPr lang="zh-CN" altLang="en-US" dirty="0">
                <a:latin typeface="Times New Roman" panose="02020603050405020304" pitchFamily="18" charset="0"/>
                <a:ea typeface="宋体" panose="02010600030101010101" pitchFamily="2" charset="-122"/>
              </a:rPr>
              <a:t>利用管程解决哲学家进餐问题时，第</a:t>
            </a:r>
            <a:r>
              <a:rPr lang="en-US" altLang="zh-CN" dirty="0">
                <a:latin typeface="Times New Roman" panose="02020603050405020304" pitchFamily="18" charset="0"/>
                <a:ea typeface="宋体" panose="02010600030101010101" pitchFamily="2" charset="-122"/>
              </a:rPr>
              <a:t>i</a:t>
            </a:r>
            <a:r>
              <a:rPr lang="zh-CN" altLang="en-US" dirty="0">
                <a:latin typeface="Times New Roman" panose="02020603050405020304" pitchFamily="18" charset="0"/>
                <a:ea typeface="宋体" panose="02010600030101010101" pitchFamily="2" charset="-122"/>
              </a:rPr>
              <a:t>个哲学家进程可描述为：</a:t>
            </a:r>
            <a:endParaRPr lang="zh-CN" altLang="en-US" dirty="0">
              <a:latin typeface="Times New Roman" panose="02020603050405020304" pitchFamily="18" charset="0"/>
              <a:ea typeface="宋体" panose="02010600030101010101" pitchFamily="2" charset="-122"/>
            </a:endParaRPr>
          </a:p>
        </p:txBody>
      </p:sp>
      <p:sp>
        <p:nvSpPr>
          <p:cNvPr id="167939" name="Text Box 3"/>
          <p:cNvSpPr txBox="1"/>
          <p:nvPr/>
        </p:nvSpPr>
        <p:spPr>
          <a:xfrm>
            <a:off x="600075" y="2006283"/>
            <a:ext cx="4727575" cy="3935412"/>
          </a:xfrm>
          <a:prstGeom prst="rect">
            <a:avLst/>
          </a:prstGeom>
          <a:solidFill>
            <a:schemeClr val="bg1"/>
          </a:solidFill>
          <a:ln w="28575">
            <a:noFill/>
          </a:ln>
        </p:spPr>
        <p:txBody>
          <a:bodyPr lIns="54000" tIns="46800" rIns="54000" bIns="46800" anchor="t">
            <a:spAutoFit/>
          </a:bodyPr>
          <a:p>
            <a:r>
              <a:rPr lang="en-US" altLang="zh-CN" dirty="0">
                <a:latin typeface="Times New Roman" panose="02020603050405020304" pitchFamily="18" charset="0"/>
                <a:ea typeface="宋体" panose="02010600030101010101" pitchFamily="2" charset="-122"/>
              </a:rPr>
              <a:t>Pi ( )   (i=0..4)</a:t>
            </a:r>
            <a:endParaRPr lang="en-US" altLang="zh-CN" dirty="0">
              <a:solidFill>
                <a:schemeClr val="bg1"/>
              </a:solidFill>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begin</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repeat</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PH.get(i);	 </a:t>
            </a:r>
            <a:r>
              <a:rPr lang="en-US" altLang="zh-CN" dirty="0">
                <a:solidFill>
                  <a:srgbClr val="CC3300"/>
                </a:solidFill>
                <a:latin typeface="Times New Roman" panose="02020603050405020304" pitchFamily="18" charset="0"/>
                <a:ea typeface="宋体" panose="02010600030101010101" pitchFamily="2" charset="-122"/>
              </a:rPr>
              <a:t>//</a:t>
            </a:r>
            <a:r>
              <a:rPr lang="zh-CN" altLang="en-US" dirty="0">
                <a:solidFill>
                  <a:srgbClr val="CC3300"/>
                </a:solidFill>
                <a:latin typeface="Times New Roman" panose="02020603050405020304" pitchFamily="18" charset="0"/>
                <a:ea typeface="宋体" panose="02010600030101010101" pitchFamily="2" charset="-122"/>
              </a:rPr>
              <a:t>取筷子</a:t>
            </a:r>
            <a:endParaRPr lang="zh-CN" altLang="en-US" dirty="0">
              <a:solidFill>
                <a:srgbClr val="CC3300"/>
              </a:solidFill>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吃面条</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PH.put(i);	 </a:t>
            </a:r>
            <a:r>
              <a:rPr lang="en-US" altLang="zh-CN" dirty="0">
                <a:solidFill>
                  <a:srgbClr val="CC3300"/>
                </a:solidFill>
                <a:latin typeface="Times New Roman" panose="02020603050405020304" pitchFamily="18" charset="0"/>
                <a:ea typeface="宋体" panose="02010600030101010101" pitchFamily="2" charset="-122"/>
              </a:rPr>
              <a:t>//</a:t>
            </a:r>
            <a:r>
              <a:rPr lang="zh-CN" altLang="en-US" dirty="0">
                <a:solidFill>
                  <a:srgbClr val="CC3300"/>
                </a:solidFill>
                <a:latin typeface="Times New Roman" panose="02020603050405020304" pitchFamily="18" charset="0"/>
                <a:ea typeface="宋体" panose="02010600030101010101" pitchFamily="2" charset="-122"/>
              </a:rPr>
              <a:t>放下筷子</a:t>
            </a:r>
            <a:endParaRPr lang="zh-CN" altLang="en-US" dirty="0">
              <a:solidFill>
                <a:srgbClr val="CC3300"/>
              </a:solidFill>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思考问题</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until false</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end</a:t>
            </a:r>
            <a:endParaRPr lang="en-US" altLang="zh-CN" dirty="0">
              <a:latin typeface="Times New Roman" panose="02020603050405020304" pitchFamily="18" charset="0"/>
              <a:ea typeface="宋体" panose="02010600030101010101" pitchFamily="2" charset="-122"/>
            </a:endParaRPr>
          </a:p>
        </p:txBody>
      </p:sp>
      <p:sp>
        <p:nvSpPr>
          <p:cNvPr id="167940" name="Text Box 4"/>
          <p:cNvSpPr txBox="1"/>
          <p:nvPr/>
        </p:nvSpPr>
        <p:spPr>
          <a:xfrm>
            <a:off x="5761355" y="1876425"/>
            <a:ext cx="2952750" cy="3462338"/>
          </a:xfrm>
          <a:prstGeom prst="rect">
            <a:avLst/>
          </a:prstGeom>
          <a:solidFill>
            <a:schemeClr val="bg1"/>
          </a:solidFill>
          <a:ln w="9525">
            <a:noFill/>
          </a:ln>
        </p:spPr>
        <p:txBody>
          <a:bodyPr anchor="t">
            <a:spAutoFit/>
          </a:bodyPr>
          <a:p>
            <a:pPr>
              <a:spcBef>
                <a:spcPct val="15000"/>
              </a:spcBef>
            </a:pPr>
            <a:r>
              <a:rPr lang="en-US" altLang="zh-CN" dirty="0">
                <a:solidFill>
                  <a:srgbClr val="0000FF"/>
                </a:solidFill>
                <a:latin typeface="Times New Roman" panose="02020603050405020304" pitchFamily="18" charset="0"/>
                <a:ea typeface="宋体" panose="02010600030101010101" pitchFamily="2" charset="-122"/>
              </a:rPr>
              <a:t>parbegin</a:t>
            </a:r>
            <a:endParaRPr lang="en-US" altLang="zh-CN" dirty="0">
              <a:latin typeface="Times New Roman" panose="02020603050405020304" pitchFamily="18" charset="0"/>
              <a:ea typeface="宋体" panose="02010600030101010101" pitchFamily="2" charset="-122"/>
            </a:endParaRPr>
          </a:p>
          <a:p>
            <a:pPr>
              <a:spcBef>
                <a:spcPct val="15000"/>
              </a:spcBef>
            </a:pPr>
            <a:r>
              <a:rPr lang="en-US" altLang="zh-CN" dirty="0">
                <a:latin typeface="Times New Roman" panose="02020603050405020304" pitchFamily="18" charset="0"/>
                <a:ea typeface="宋体" panose="02010600030101010101" pitchFamily="2" charset="-122"/>
              </a:rPr>
              <a:t>    P0( );</a:t>
            </a:r>
            <a:endParaRPr lang="en-US" altLang="zh-CN" dirty="0">
              <a:latin typeface="Times New Roman" panose="02020603050405020304" pitchFamily="18" charset="0"/>
              <a:ea typeface="宋体" panose="02010600030101010101" pitchFamily="2" charset="-122"/>
            </a:endParaRPr>
          </a:p>
          <a:p>
            <a:pPr>
              <a:spcBef>
                <a:spcPct val="15000"/>
              </a:spcBef>
            </a:pPr>
            <a:r>
              <a:rPr lang="en-US" altLang="zh-CN" dirty="0">
                <a:latin typeface="Times New Roman" panose="02020603050405020304" pitchFamily="18" charset="0"/>
                <a:ea typeface="宋体" panose="02010600030101010101" pitchFamily="2" charset="-122"/>
              </a:rPr>
              <a:t>    P1( );</a:t>
            </a:r>
            <a:endParaRPr lang="en-US" altLang="zh-CN" dirty="0">
              <a:latin typeface="Times New Roman" panose="02020603050405020304" pitchFamily="18" charset="0"/>
              <a:ea typeface="宋体" panose="02010600030101010101" pitchFamily="2" charset="-122"/>
            </a:endParaRPr>
          </a:p>
          <a:p>
            <a:pPr>
              <a:spcBef>
                <a:spcPct val="15000"/>
              </a:spcBef>
            </a:pPr>
            <a:r>
              <a:rPr lang="en-US" altLang="zh-CN" dirty="0">
                <a:latin typeface="Times New Roman" panose="02020603050405020304" pitchFamily="18" charset="0"/>
                <a:ea typeface="宋体" panose="02010600030101010101" pitchFamily="2" charset="-122"/>
              </a:rPr>
              <a:t>    P2( );</a:t>
            </a:r>
            <a:endParaRPr lang="en-US" altLang="zh-CN" dirty="0">
              <a:latin typeface="Times New Roman" panose="02020603050405020304" pitchFamily="18" charset="0"/>
              <a:ea typeface="宋体" panose="02010600030101010101" pitchFamily="2" charset="-122"/>
            </a:endParaRPr>
          </a:p>
          <a:p>
            <a:pPr>
              <a:spcBef>
                <a:spcPct val="15000"/>
              </a:spcBef>
            </a:pPr>
            <a:r>
              <a:rPr lang="en-US" altLang="zh-CN" dirty="0">
                <a:latin typeface="Times New Roman" panose="02020603050405020304" pitchFamily="18" charset="0"/>
                <a:ea typeface="宋体" panose="02010600030101010101" pitchFamily="2" charset="-122"/>
              </a:rPr>
              <a:t>    P3( );</a:t>
            </a:r>
            <a:endParaRPr lang="en-US" altLang="zh-CN" dirty="0">
              <a:latin typeface="Times New Roman" panose="02020603050405020304" pitchFamily="18" charset="0"/>
              <a:ea typeface="宋体" panose="02010600030101010101" pitchFamily="2" charset="-122"/>
            </a:endParaRPr>
          </a:p>
          <a:p>
            <a:pPr>
              <a:spcBef>
                <a:spcPct val="15000"/>
              </a:spcBef>
            </a:pPr>
            <a:r>
              <a:rPr lang="en-US" altLang="zh-CN" dirty="0">
                <a:latin typeface="Times New Roman" panose="02020603050405020304" pitchFamily="18" charset="0"/>
                <a:ea typeface="宋体" panose="02010600030101010101" pitchFamily="2" charset="-122"/>
              </a:rPr>
              <a:t>    P4( );</a:t>
            </a:r>
            <a:endParaRPr lang="en-US" altLang="zh-CN" dirty="0">
              <a:latin typeface="Times New Roman" panose="02020603050405020304" pitchFamily="18" charset="0"/>
              <a:ea typeface="宋体" panose="02010600030101010101" pitchFamily="2" charset="-122"/>
            </a:endParaRPr>
          </a:p>
          <a:p>
            <a:pPr>
              <a:spcBef>
                <a:spcPct val="15000"/>
              </a:spcBef>
            </a:pPr>
            <a:r>
              <a:rPr lang="en-US" altLang="zh-CN" dirty="0">
                <a:solidFill>
                  <a:srgbClr val="0000FF"/>
                </a:solidFill>
                <a:latin typeface="Times New Roman" panose="02020603050405020304" pitchFamily="18" charset="0"/>
                <a:ea typeface="宋体" panose="02010600030101010101" pitchFamily="2" charset="-122"/>
              </a:rPr>
              <a:t>parend</a:t>
            </a:r>
            <a:endParaRPr lang="en-US" altLang="zh-CN" dirty="0">
              <a:solidFill>
                <a:srgbClr val="0000FF"/>
              </a:solidFill>
              <a:latin typeface="Times New Roman" panose="02020603050405020304" pitchFamily="18" charset="0"/>
              <a:ea typeface="宋体" panose="02010600030101010101" pitchFamily="2" charset="-122"/>
            </a:endParaRPr>
          </a:p>
        </p:txBody>
      </p:sp>
      <p:sp>
        <p:nvSpPr>
          <p:cNvPr id="16794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第六次课</a:t>
            </a:r>
            <a:endParaRPr lang="zh-CN" altLang="en-US" sz="1800">
              <a:latin typeface="Verdana" panose="020B0604030504040204" pitchFamily="34" charset="0"/>
              <a:ea typeface="宋体" panose="02010600030101010101" pitchFamily="2" charset="-122"/>
            </a:endParaRPr>
          </a:p>
        </p:txBody>
      </p:sp>
      <p:sp>
        <p:nvSpPr>
          <p:cNvPr id="164866" name="Rectangle 2"/>
          <p:cNvSpPr/>
          <p:nvPr/>
        </p:nvSpPr>
        <p:spPr>
          <a:xfrm>
            <a:off x="363855" y="146685"/>
            <a:ext cx="8272463" cy="650875"/>
          </a:xfrm>
          <a:prstGeom prst="rect">
            <a:avLst/>
          </a:prstGeom>
          <a:noFill/>
          <a:ln w="9525">
            <a:noFill/>
          </a:ln>
        </p:spPr>
        <p:txBody>
          <a:bodyPr anchor="b"/>
          <a:p>
            <a:r>
              <a:rPr lang="en-US" altLang="zh-CN" sz="3200" dirty="0">
                <a:solidFill>
                  <a:srgbClr val="000066"/>
                </a:solidFill>
                <a:latin typeface="黑体" panose="02010609060101010101" pitchFamily="49" charset="-122"/>
                <a:ea typeface="黑体" panose="02010609060101010101" pitchFamily="49" charset="-122"/>
              </a:rPr>
              <a:t>3.</a:t>
            </a:r>
            <a:r>
              <a:rPr lang="zh-CN" altLang="en-US" sz="3200" dirty="0">
                <a:solidFill>
                  <a:srgbClr val="000066"/>
                </a:solidFill>
                <a:latin typeface="黑体" panose="02010609060101010101" pitchFamily="49" charset="-122"/>
                <a:ea typeface="黑体" panose="02010609060101010101" pitchFamily="49" charset="-122"/>
              </a:rPr>
              <a:t>利用管程解决哲学家进餐问题</a:t>
            </a:r>
            <a:endParaRPr lang="zh-CN" altLang="en-US" sz="3200" dirty="0">
              <a:solidFill>
                <a:srgbClr val="000066"/>
              </a:solidFill>
              <a:latin typeface="黑体" panose="02010609060101010101" pitchFamily="49" charset="-122"/>
              <a:ea typeface="黑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xfrm>
            <a:off x="514350" y="742950"/>
            <a:ext cx="7313613" cy="750888"/>
          </a:xfrm>
        </p:spPr>
        <p:txBody>
          <a:bodyPr vert="horz" wrap="square" lIns="91440" tIns="45720" rIns="91440" bIns="45720" anchor="b"/>
          <a:p>
            <a:pPr eaLnBrk="1" hangingPunct="1"/>
            <a:r>
              <a:rPr lang="zh-CN" altLang="en-US" sz="2800" dirty="0">
                <a:solidFill>
                  <a:srgbClr val="0033CC"/>
                </a:solidFill>
              </a:rPr>
              <a:t>程序并发执行特征</a:t>
            </a:r>
            <a:endParaRPr lang="zh-CN" altLang="en-US" sz="2800" dirty="0">
              <a:solidFill>
                <a:srgbClr val="0033CC"/>
              </a:solidFill>
            </a:endParaRPr>
          </a:p>
        </p:txBody>
      </p:sp>
      <p:sp>
        <p:nvSpPr>
          <p:cNvPr id="142339" name="Rectangle 3"/>
          <p:cNvSpPr>
            <a:spLocks noGrp="1" noChangeArrowheads="1"/>
          </p:cNvSpPr>
          <p:nvPr>
            <p:ph type="subTitle" idx="1"/>
          </p:nvPr>
        </p:nvSpPr>
        <p:spPr>
          <a:xfrm>
            <a:off x="403225" y="1460500"/>
            <a:ext cx="7724775" cy="4240213"/>
          </a:xfrm>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charset="0"/>
              <a:buChar char="n"/>
              <a:defRPr/>
            </a:pPr>
            <a:r>
              <a:rPr kumimoji="1" lang="zh-CN" altLang="en-US" sz="24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间断性</a:t>
            </a:r>
            <a:r>
              <a:rPr kumimoji="1"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进程间可能存在的制约关系导致并发程序执行具有</a:t>
            </a:r>
            <a:r>
              <a:rPr kumimoji="1"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执行</a:t>
            </a:r>
            <a:r>
              <a:rPr kumimoji="1"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暂停</a:t>
            </a:r>
            <a:r>
              <a:rPr kumimoji="1"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执行</a:t>
            </a:r>
            <a:r>
              <a:rPr kumimoji="1"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的间断性执行的表现。</a:t>
            </a:r>
            <a:endPar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charset="0"/>
              <a:buChar char="n"/>
              <a:defRPr/>
            </a:pPr>
            <a:r>
              <a:rPr kumimoji="1" lang="zh-CN" altLang="zh-CN" sz="24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失去封闭性</a:t>
            </a:r>
            <a:r>
              <a:rPr kumimoji="1" lang="zh-CN"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：系统中存在多个执行的程序时，系统资源为多个并发程序共享。一个程序运行时，其执行环境受到其他程序执行的影响，失去封闭性。如共享</a:t>
            </a:r>
            <a:r>
              <a:rPr kumimoji="1"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CPU</a:t>
            </a:r>
            <a:endParaRPr kumimoji="1" lang="zh-CN"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charset="0"/>
              <a:buChar char="n"/>
              <a:defRPr/>
            </a:pPr>
            <a:r>
              <a:rPr kumimoji="1" lang="zh-CN" altLang="zh-CN" sz="24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不可再现性</a:t>
            </a:r>
            <a:r>
              <a:rPr kumimoji="1" lang="zh-CN"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：因为失去了封闭性，程序执行结果与程序执行的速度有关，从而程序的执行失去了可再现性。</a:t>
            </a:r>
            <a:endParaRPr kumimoji="1" lang="zh-CN"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defRPr/>
            </a:pPr>
            <a:endParaRPr kumimoji="1" lang="zh-CN"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38915" name="Rectangle 2"/>
          <p:cNvSpPr txBox="1"/>
          <p:nvPr/>
        </p:nvSpPr>
        <p:spPr>
          <a:xfrm>
            <a:off x="554038" y="377825"/>
            <a:ext cx="6896100" cy="606425"/>
          </a:xfrm>
          <a:prstGeom prst="rect">
            <a:avLst/>
          </a:prstGeom>
          <a:noFill/>
          <a:ln w="9525">
            <a:noFill/>
          </a:ln>
        </p:spPr>
        <p:txBody>
          <a:bodyPr anchor="b"/>
          <a:p>
            <a:pPr algn="ctr">
              <a:buSzTx/>
            </a:pPr>
            <a:r>
              <a:rPr lang="en-US" altLang="zh-CN" sz="3600" dirty="0">
                <a:solidFill>
                  <a:srgbClr val="000066"/>
                </a:solidFill>
                <a:latin typeface="黑体" panose="02010609060101010101" pitchFamily="49" charset="-122"/>
                <a:ea typeface="黑体" panose="02010609060101010101" pitchFamily="49" charset="-122"/>
              </a:rPr>
              <a:t>2.1.3 程序</a:t>
            </a:r>
            <a:r>
              <a:rPr lang="zh-CN" altLang="en-US" sz="3600" dirty="0">
                <a:solidFill>
                  <a:srgbClr val="000066"/>
                </a:solidFill>
                <a:latin typeface="黑体" panose="02010609060101010101" pitchFamily="49" charset="-122"/>
                <a:ea typeface="黑体" panose="02010609060101010101" pitchFamily="49" charset="-122"/>
              </a:rPr>
              <a:t>的并发</a:t>
            </a:r>
            <a:r>
              <a:rPr lang="en-US" altLang="zh-CN" sz="3600" dirty="0">
                <a:solidFill>
                  <a:srgbClr val="000066"/>
                </a:solidFill>
                <a:latin typeface="黑体" panose="02010609060101010101" pitchFamily="49" charset="-122"/>
                <a:ea typeface="黑体" panose="02010609060101010101" pitchFamily="49" charset="-122"/>
              </a:rPr>
              <a:t>执行</a:t>
            </a:r>
            <a:endParaRPr lang="zh-CN" altLang="en-US" sz="3600" dirty="0">
              <a:solidFill>
                <a:srgbClr val="000066"/>
              </a:solidFill>
              <a:latin typeface="Times New Roman" panose="02020603050405020304" pitchFamily="18" charset="0"/>
              <a:ea typeface="楷体_GB2312" pitchFamily="49" charset="-122"/>
            </a:endParaRPr>
          </a:p>
        </p:txBody>
      </p:sp>
      <p:sp>
        <p:nvSpPr>
          <p:cNvPr id="3891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38917" name="内容占位符 95235"/>
          <p:cNvGraphicFramePr>
            <a:graphicFrameLocks noGrp="1"/>
          </p:cNvGraphicFramePr>
          <p:nvPr>
            <p:ph sz="half" idx="4294967295"/>
          </p:nvPr>
        </p:nvGraphicFramePr>
        <p:xfrm>
          <a:off x="684213" y="874713"/>
          <a:ext cx="7704137" cy="69850"/>
        </p:xfrm>
        <a:graphic>
          <a:graphicData uri="http://schemas.openxmlformats.org/presentationml/2006/ole">
            <mc:AlternateContent xmlns:mc="http://schemas.openxmlformats.org/markup-compatibility/2006">
              <mc:Choice xmlns:v="urn:schemas-microsoft-com:vml" Requires="v">
                <p:oleObj spid="_x0000_s3082" name="" r:id="rId1" imgW="6858000" imgH="48895" progId="MS_ClipArt_Gallery.2">
                  <p:embed/>
                </p:oleObj>
              </mc:Choice>
              <mc:Fallback>
                <p:oleObj name="" r:id="rId1" imgW="6858000" imgH="48895" progId="MS_ClipArt_Gallery.2">
                  <p:embed/>
                  <p:pic>
                    <p:nvPicPr>
                      <p:cNvPr id="0" name="图片 3081"/>
                      <p:cNvPicPr/>
                      <p:nvPr/>
                    </p:nvPicPr>
                    <p:blipFill>
                      <a:blip r:embed="rId2"/>
                      <a:stretch>
                        <a:fillRect/>
                      </a:stretch>
                    </p:blipFill>
                    <p:spPr>
                      <a:xfrm>
                        <a:off x="684213" y="874713"/>
                        <a:ext cx="7704137" cy="69850"/>
                      </a:xfrm>
                      <a:prstGeom prst="rect">
                        <a:avLst/>
                      </a:prstGeom>
                      <a:noFill/>
                      <a:ln w="38100">
                        <a:miter/>
                      </a:ln>
                    </p:spPr>
                  </p:pic>
                </p:oleObj>
              </mc:Fallback>
            </mc:AlternateContent>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68962" name="Rectangle 2"/>
          <p:cNvSpPr>
            <a:spLocks noGrp="1"/>
          </p:cNvSpPr>
          <p:nvPr>
            <p:ph type="title"/>
          </p:nvPr>
        </p:nvSpPr>
        <p:spPr>
          <a:xfrm>
            <a:off x="1778000" y="211138"/>
            <a:ext cx="5588000" cy="693737"/>
          </a:xfrm>
        </p:spPr>
        <p:txBody>
          <a:bodyPr vert="horz" wrap="square" lIns="91440" tIns="45720" rIns="91440" bIns="45720" anchor="b"/>
          <a:p>
            <a:pPr algn="ctr" eaLnBrk="1" hangingPunct="1"/>
            <a:r>
              <a:rPr lang="en-US" altLang="zh-CN" dirty="0"/>
              <a:t>2.6    </a:t>
            </a:r>
            <a:r>
              <a:rPr lang="zh-CN" altLang="en-US" dirty="0">
                <a:latin typeface="黑体" panose="02010609060101010101" pitchFamily="49" charset="-122"/>
              </a:rPr>
              <a:t>进程通信</a:t>
            </a:r>
            <a:r>
              <a:rPr lang="zh-CN" altLang="en-US" dirty="0"/>
              <a:t> </a:t>
            </a:r>
            <a:endParaRPr lang="zh-CN" altLang="en-US" dirty="0"/>
          </a:p>
        </p:txBody>
      </p:sp>
      <p:sp>
        <p:nvSpPr>
          <p:cNvPr id="211971" name="Rectangle 3"/>
          <p:cNvSpPr>
            <a:spLocks noGrp="1"/>
          </p:cNvSpPr>
          <p:nvPr>
            <p:ph idx="1"/>
          </p:nvPr>
        </p:nvSpPr>
        <p:spPr>
          <a:xfrm>
            <a:off x="457200" y="1066800"/>
            <a:ext cx="7772400" cy="5029200"/>
          </a:xfrm>
        </p:spPr>
        <p:txBody>
          <a:bodyPr vert="horz" wrap="square" lIns="91440" tIns="45720" rIns="91440" bIns="45720" anchor="t"/>
          <a:p>
            <a:pPr eaLnBrk="1" hangingPunct="1">
              <a:spcBef>
                <a:spcPct val="10000"/>
              </a:spcBef>
            </a:pPr>
            <a:r>
              <a:rPr lang="zh-CN" altLang="en-US" sz="2800" dirty="0">
                <a:latin typeface="宋体" panose="02010600030101010101" pitchFamily="2" charset="-122"/>
              </a:rPr>
              <a:t>进程通信</a:t>
            </a:r>
            <a:r>
              <a:rPr lang="en-US" altLang="zh-CN" sz="2800" dirty="0">
                <a:latin typeface="Arial" panose="020B0604020202020204" pitchFamily="34" charset="0"/>
              </a:rPr>
              <a:t>——</a:t>
            </a:r>
            <a:r>
              <a:rPr lang="zh-CN" altLang="en-US" sz="2800" dirty="0">
                <a:latin typeface="宋体" panose="02010600030101010101" pitchFamily="2" charset="-122"/>
              </a:rPr>
              <a:t>进程之间的信息交换。</a:t>
            </a:r>
            <a:endParaRPr lang="zh-CN" altLang="en-US" sz="2800" dirty="0">
              <a:latin typeface="宋体" panose="02010600030101010101" pitchFamily="2" charset="-122"/>
            </a:endParaRPr>
          </a:p>
          <a:p>
            <a:pPr eaLnBrk="1" hangingPunct="1">
              <a:spcBef>
                <a:spcPct val="10000"/>
              </a:spcBef>
            </a:pPr>
            <a:endParaRPr lang="zh-CN" altLang="en-US" sz="2800" dirty="0">
              <a:latin typeface="宋体" panose="02010600030101010101" pitchFamily="2" charset="-122"/>
            </a:endParaRPr>
          </a:p>
          <a:p>
            <a:pPr eaLnBrk="1" hangingPunct="1">
              <a:spcBef>
                <a:spcPct val="10000"/>
              </a:spcBef>
            </a:pPr>
            <a:r>
              <a:rPr lang="zh-CN" altLang="en-US" sz="2800" dirty="0">
                <a:latin typeface="宋体" panose="02010600030101010101" pitchFamily="2" charset="-122"/>
              </a:rPr>
              <a:t>进程之间的互斥和同步，交换的信息量少</a:t>
            </a:r>
            <a:r>
              <a:rPr lang="en-US" altLang="zh-CN" sz="2800" dirty="0">
                <a:latin typeface="Arial" panose="020B0604020202020204" pitchFamily="34" charset="0"/>
              </a:rPr>
              <a:t>——</a:t>
            </a:r>
            <a:r>
              <a:rPr lang="zh-CN" altLang="en-US" sz="2800" dirty="0">
                <a:solidFill>
                  <a:srgbClr val="663300"/>
                </a:solidFill>
                <a:latin typeface="宋体" panose="02010600030101010101" pitchFamily="2" charset="-122"/>
              </a:rPr>
              <a:t>低级通信</a:t>
            </a:r>
            <a:r>
              <a:rPr lang="zh-CN" altLang="en-US" sz="2800" dirty="0">
                <a:latin typeface="宋体" panose="02010600030101010101" pitchFamily="2" charset="-122"/>
              </a:rPr>
              <a:t>。 </a:t>
            </a:r>
            <a:endParaRPr lang="zh-CN" altLang="en-US" sz="2800" dirty="0">
              <a:latin typeface="宋体" panose="02010600030101010101" pitchFamily="2" charset="-122"/>
            </a:endParaRPr>
          </a:p>
          <a:p>
            <a:pPr eaLnBrk="1" hangingPunct="1">
              <a:spcBef>
                <a:spcPct val="10000"/>
              </a:spcBef>
            </a:pPr>
            <a:endParaRPr lang="zh-CN" altLang="en-US" sz="2800" dirty="0">
              <a:latin typeface="宋体" panose="02010600030101010101" pitchFamily="2" charset="-122"/>
            </a:endParaRPr>
          </a:p>
          <a:p>
            <a:pPr eaLnBrk="1" hangingPunct="1">
              <a:spcBef>
                <a:spcPct val="10000"/>
              </a:spcBef>
            </a:pPr>
            <a:r>
              <a:rPr lang="zh-CN" altLang="en-US" sz="2800" dirty="0">
                <a:latin typeface="宋体" panose="02010600030101010101" pitchFamily="2" charset="-122"/>
              </a:rPr>
              <a:t>信号量机制作为通信工具不够理想，表现在：</a:t>
            </a:r>
            <a:r>
              <a:rPr lang="zh-CN" altLang="en-US" sz="2400" dirty="0">
                <a:latin typeface="宋体" panose="02010600030101010101" pitchFamily="2" charset="-122"/>
              </a:rPr>
              <a:t> </a:t>
            </a:r>
            <a:endParaRPr lang="zh-CN" altLang="en-US" sz="2400" dirty="0">
              <a:latin typeface="宋体" panose="02010600030101010101" pitchFamily="2" charset="-122"/>
            </a:endParaRPr>
          </a:p>
          <a:p>
            <a:pPr lvl="1" eaLnBrk="1" hangingPunct="1">
              <a:spcBef>
                <a:spcPct val="10000"/>
              </a:spcBef>
            </a:pPr>
            <a:r>
              <a:rPr lang="zh-CN" altLang="en-US" dirty="0">
                <a:solidFill>
                  <a:srgbClr val="0000FF"/>
                </a:solidFill>
                <a:latin typeface="楷体_GB2312" pitchFamily="49" charset="-122"/>
                <a:ea typeface="楷体_GB2312" pitchFamily="49" charset="-122"/>
              </a:rPr>
              <a:t>效率低</a:t>
            </a:r>
            <a:r>
              <a:rPr lang="zh-CN" altLang="en-US" dirty="0">
                <a:solidFill>
                  <a:srgbClr val="0000FF"/>
                </a:solidFill>
                <a:latin typeface="宋体" panose="02010600030101010101" pitchFamily="2" charset="-122"/>
              </a:rPr>
              <a:t>； </a:t>
            </a:r>
            <a:endParaRPr lang="zh-CN" altLang="en-US" dirty="0">
              <a:solidFill>
                <a:srgbClr val="0000FF"/>
              </a:solidFill>
              <a:latin typeface="宋体" panose="02010600030101010101" pitchFamily="2" charset="-122"/>
            </a:endParaRPr>
          </a:p>
          <a:p>
            <a:pPr lvl="1" eaLnBrk="1" hangingPunct="1">
              <a:spcBef>
                <a:spcPct val="10000"/>
              </a:spcBef>
            </a:pPr>
            <a:r>
              <a:rPr lang="zh-CN" altLang="en-US" dirty="0">
                <a:solidFill>
                  <a:srgbClr val="0000FF"/>
                </a:solidFill>
                <a:latin typeface="楷体_GB2312" pitchFamily="49" charset="-122"/>
                <a:ea typeface="楷体_GB2312" pitchFamily="49" charset="-122"/>
              </a:rPr>
              <a:t>通信对用户不透明</a:t>
            </a:r>
            <a:r>
              <a:rPr lang="zh-CN" altLang="en-US"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 </a:t>
            </a:r>
            <a:endParaRPr lang="zh-CN" altLang="en-US" sz="2400" dirty="0">
              <a:solidFill>
                <a:srgbClr val="0000FF"/>
              </a:solidFill>
              <a:latin typeface="宋体" panose="02010600030101010101" pitchFamily="2" charset="-122"/>
            </a:endParaRPr>
          </a:p>
          <a:p>
            <a:pPr eaLnBrk="1" hangingPunct="1">
              <a:spcBef>
                <a:spcPct val="10000"/>
              </a:spcBef>
            </a:pPr>
            <a:endParaRPr lang="zh-CN" altLang="en-US" sz="2400" dirty="0">
              <a:solidFill>
                <a:srgbClr val="0000FF"/>
              </a:solidFill>
              <a:latin typeface="宋体" panose="02010600030101010101" pitchFamily="2" charset="-122"/>
            </a:endParaRPr>
          </a:p>
        </p:txBody>
      </p:sp>
      <p:sp>
        <p:nvSpPr>
          <p:cNvPr id="168964"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68965" name="内容占位符 95235"/>
          <p:cNvGraphicFramePr>
            <a:graphicFrameLocks noGrp="1"/>
          </p:cNvGraphicFramePr>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54" name="" r:id="rId1" imgW="6858000" imgH="48895" progId="MS_ClipArt_Gallery.2">
                  <p:embed/>
                </p:oleObj>
              </mc:Choice>
              <mc:Fallback>
                <p:oleObj name="" r:id="rId1" imgW="6858000" imgH="48895" progId="MS_ClipArt_Gallery.2">
                  <p:embed/>
                  <p:pic>
                    <p:nvPicPr>
                      <p:cNvPr id="0" name="图片 3153"/>
                      <p:cNvPicPr/>
                      <p:nvPr/>
                    </p:nvPicPr>
                    <p:blipFill>
                      <a:blip r:embed="rId2"/>
                      <a:stretch>
                        <a:fillRect/>
                      </a:stretch>
                    </p:blipFill>
                    <p:spPr>
                      <a:xfrm>
                        <a:off x="719138" y="981075"/>
                        <a:ext cx="7704137"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1971"/>
                                        </p:tgtEl>
                                        <p:attrNameLst>
                                          <p:attrName>style.visibility</p:attrName>
                                        </p:attrNameLst>
                                      </p:cBhvr>
                                      <p:to>
                                        <p:strVal val="visible"/>
                                      </p:to>
                                    </p:set>
                                    <p:animEffect transition="in" filter="wipe(up)">
                                      <p:cBhvr>
                                        <p:cTn id="7" dur="500"/>
                                        <p:tgtEl>
                                          <p:spTgt spid="21197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11971">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1971">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11971">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119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68962" name="Rectangle 2"/>
          <p:cNvSpPr>
            <a:spLocks noGrp="1"/>
          </p:cNvSpPr>
          <p:nvPr>
            <p:ph type="title"/>
          </p:nvPr>
        </p:nvSpPr>
        <p:spPr>
          <a:xfrm>
            <a:off x="1778000" y="211138"/>
            <a:ext cx="5588000" cy="693737"/>
          </a:xfrm>
        </p:spPr>
        <p:txBody>
          <a:bodyPr vert="horz" wrap="square" lIns="91440" tIns="45720" rIns="91440" bIns="45720" anchor="b"/>
          <a:p>
            <a:pPr algn="ctr" eaLnBrk="1" hangingPunct="1"/>
            <a:r>
              <a:rPr lang="en-US" altLang="zh-CN" dirty="0"/>
              <a:t>2.6    </a:t>
            </a:r>
            <a:r>
              <a:rPr lang="zh-CN" altLang="en-US" dirty="0">
                <a:latin typeface="黑体" panose="02010609060101010101" pitchFamily="49" charset="-122"/>
              </a:rPr>
              <a:t>进程通信</a:t>
            </a:r>
            <a:r>
              <a:rPr lang="zh-CN" altLang="en-US" dirty="0"/>
              <a:t> </a:t>
            </a:r>
            <a:endParaRPr lang="zh-CN" altLang="en-US" dirty="0"/>
          </a:p>
        </p:txBody>
      </p:sp>
      <p:sp>
        <p:nvSpPr>
          <p:cNvPr id="211971" name="Rectangle 3"/>
          <p:cNvSpPr>
            <a:spLocks noGrp="1"/>
          </p:cNvSpPr>
          <p:nvPr>
            <p:ph idx="1"/>
          </p:nvPr>
        </p:nvSpPr>
        <p:spPr>
          <a:xfrm>
            <a:off x="457200" y="1066800"/>
            <a:ext cx="7772400" cy="5029200"/>
          </a:xfrm>
        </p:spPr>
        <p:txBody>
          <a:bodyPr vert="horz" wrap="square" lIns="91440" tIns="45720" rIns="91440" bIns="45720" anchor="t"/>
          <a:p>
            <a:pPr eaLnBrk="1" hangingPunct="1">
              <a:spcBef>
                <a:spcPct val="10000"/>
              </a:spcBef>
            </a:pPr>
            <a:endParaRPr lang="zh-CN" altLang="en-US" sz="2800" dirty="0">
              <a:latin typeface="宋体" panose="02010600030101010101" pitchFamily="2" charset="-122"/>
            </a:endParaRPr>
          </a:p>
          <a:p>
            <a:pPr eaLnBrk="1" hangingPunct="1">
              <a:spcBef>
                <a:spcPct val="10000"/>
              </a:spcBef>
            </a:pPr>
            <a:r>
              <a:rPr lang="zh-CN" altLang="en-US" sz="2800" dirty="0">
                <a:latin typeface="宋体" panose="02010600030101010101" pitchFamily="2" charset="-122"/>
              </a:rPr>
              <a:t>本节介绍进程</a:t>
            </a:r>
            <a:r>
              <a:rPr lang="zh-CN" altLang="en-US" sz="2800" dirty="0">
                <a:solidFill>
                  <a:srgbClr val="0000FF"/>
                </a:solidFill>
                <a:latin typeface="黑体" panose="02010609060101010101" pitchFamily="49" charset="-122"/>
                <a:ea typeface="黑体" panose="02010609060101010101" pitchFamily="49" charset="-122"/>
              </a:rPr>
              <a:t>高级通信</a:t>
            </a:r>
            <a:r>
              <a:rPr lang="en-US" altLang="zh-CN" sz="2800" dirty="0">
                <a:latin typeface="Arial" panose="020B0604020202020204" pitchFamily="34" charset="0"/>
              </a:rPr>
              <a:t>——</a:t>
            </a:r>
            <a:r>
              <a:rPr lang="zh-CN" altLang="en-US" sz="2800" dirty="0">
                <a:latin typeface="宋体" panose="02010600030101010101" pitchFamily="2" charset="-122"/>
              </a:rPr>
              <a:t>是指用户可直接利用</a:t>
            </a:r>
            <a:r>
              <a:rPr lang="en-US" altLang="zh-CN" sz="2800" dirty="0">
                <a:latin typeface="宋体" panose="02010600030101010101" pitchFamily="2" charset="-122"/>
              </a:rPr>
              <a:t>OS</a:t>
            </a:r>
            <a:r>
              <a:rPr lang="zh-CN" altLang="en-US" sz="2800" dirty="0">
                <a:latin typeface="宋体" panose="02010600030101010101" pitchFamily="2" charset="-122"/>
              </a:rPr>
              <a:t>所提供的一组通信命令，高效地传送大量数据的一种通信方式。 </a:t>
            </a:r>
            <a:endParaRPr lang="zh-CN" altLang="en-US" sz="2800" dirty="0">
              <a:latin typeface="宋体" panose="02010600030101010101" pitchFamily="2" charset="-122"/>
            </a:endParaRPr>
          </a:p>
          <a:p>
            <a:pPr eaLnBrk="1" hangingPunct="1">
              <a:spcBef>
                <a:spcPct val="10000"/>
              </a:spcBef>
            </a:pPr>
            <a:endParaRPr lang="zh-CN" altLang="en-US" sz="2800" dirty="0">
              <a:latin typeface="宋体" panose="02010600030101010101" pitchFamily="2" charset="-122"/>
            </a:endParaRPr>
          </a:p>
          <a:p>
            <a:pPr eaLnBrk="1" hangingPunct="1">
              <a:spcBef>
                <a:spcPct val="10000"/>
              </a:spcBef>
            </a:pPr>
            <a:r>
              <a:rPr lang="zh-CN" altLang="en-US" sz="2800" dirty="0">
                <a:latin typeface="宋体" panose="02010600030101010101" pitchFamily="2" charset="-122"/>
              </a:rPr>
              <a:t>高级通信过程对用户是</a:t>
            </a:r>
            <a:r>
              <a:rPr lang="zh-CN" altLang="en-US" sz="2800" dirty="0">
                <a:solidFill>
                  <a:srgbClr val="0000FF"/>
                </a:solidFill>
                <a:latin typeface="黑体" panose="02010609060101010101" pitchFamily="49" charset="-122"/>
                <a:ea typeface="黑体" panose="02010609060101010101" pitchFamily="49" charset="-122"/>
              </a:rPr>
              <a:t>透明</a:t>
            </a:r>
            <a:r>
              <a:rPr lang="zh-CN" altLang="en-US" sz="2800" dirty="0">
                <a:latin typeface="宋体" panose="02010600030101010101" pitchFamily="2" charset="-122"/>
              </a:rPr>
              <a:t>的。大大减少了通信程序编制的复杂性。</a:t>
            </a:r>
            <a:r>
              <a:rPr lang="zh-CN" altLang="en-US" sz="2400" dirty="0"/>
              <a:t>  </a:t>
            </a:r>
            <a:endParaRPr lang="zh-CN" altLang="en-US" sz="2400" dirty="0"/>
          </a:p>
        </p:txBody>
      </p:sp>
      <p:sp>
        <p:nvSpPr>
          <p:cNvPr id="168964"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68965" name="内容占位符 95235"/>
          <p:cNvGraphicFramePr>
            <a:graphicFrameLocks noGrp="1"/>
          </p:cNvGraphicFramePr>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54" name="" r:id="rId1" imgW="6858000" imgH="48895" progId="MS_ClipArt_Gallery.2">
                  <p:embed/>
                </p:oleObj>
              </mc:Choice>
              <mc:Fallback>
                <p:oleObj name="" r:id="rId1" imgW="6858000" imgH="48895" progId="MS_ClipArt_Gallery.2">
                  <p:embed/>
                  <p:pic>
                    <p:nvPicPr>
                      <p:cNvPr id="0" name="图片 3153"/>
                      <p:cNvPicPr/>
                      <p:nvPr/>
                    </p:nvPicPr>
                    <p:blipFill>
                      <a:blip r:embed="rId2"/>
                      <a:stretch>
                        <a:fillRect/>
                      </a:stretch>
                    </p:blipFill>
                    <p:spPr>
                      <a:xfrm>
                        <a:off x="719138" y="981075"/>
                        <a:ext cx="7704137"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1971"/>
                                        </p:tgtEl>
                                        <p:attrNameLst>
                                          <p:attrName>style.visibility</p:attrName>
                                        </p:attrNameLst>
                                      </p:cBhvr>
                                      <p:to>
                                        <p:strVal val="visible"/>
                                      </p:to>
                                    </p:set>
                                    <p:animEffect transition="in" filter="wipe(up)">
                                      <p:cBhvr>
                                        <p:cTn id="7" dur="500"/>
                                        <p:tgtEl>
                                          <p:spTgt spid="211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71010" name="Rectangle 2"/>
          <p:cNvSpPr>
            <a:spLocks noGrp="1"/>
          </p:cNvSpPr>
          <p:nvPr>
            <p:ph type="title"/>
          </p:nvPr>
        </p:nvSpPr>
        <p:spPr>
          <a:xfrm>
            <a:off x="579438" y="0"/>
            <a:ext cx="7138987" cy="839788"/>
          </a:xfrm>
        </p:spPr>
        <p:txBody>
          <a:bodyPr vert="horz" wrap="square" lIns="91440" tIns="45720" rIns="91440" bIns="45720" anchor="b"/>
          <a:p>
            <a:pPr algn="ctr" eaLnBrk="1" hangingPunct="1"/>
            <a:r>
              <a:rPr lang="en-US" altLang="zh-CN" sz="3600" dirty="0"/>
              <a:t>2.6.1  </a:t>
            </a:r>
            <a:r>
              <a:rPr lang="zh-CN" altLang="en-US" sz="3600" dirty="0">
                <a:latin typeface="宋体" panose="02010600030101010101" pitchFamily="2" charset="-122"/>
              </a:rPr>
              <a:t>进程通信的类型</a:t>
            </a:r>
            <a:endParaRPr lang="zh-CN" altLang="en-US" sz="3600" dirty="0">
              <a:latin typeface="宋体" panose="02010600030101010101" pitchFamily="2" charset="-122"/>
            </a:endParaRPr>
          </a:p>
        </p:txBody>
      </p:sp>
      <p:sp>
        <p:nvSpPr>
          <p:cNvPr id="212995" name="Rectangle 3"/>
          <p:cNvSpPr>
            <a:spLocks noGrp="1"/>
          </p:cNvSpPr>
          <p:nvPr>
            <p:ph idx="1"/>
          </p:nvPr>
        </p:nvSpPr>
        <p:spPr>
          <a:xfrm>
            <a:off x="579438" y="1416050"/>
            <a:ext cx="6505575" cy="4429125"/>
          </a:xfrm>
        </p:spPr>
        <p:txBody>
          <a:bodyPr vert="horz" wrap="square" lIns="91440" tIns="45720" rIns="91440" bIns="45720" anchor="t"/>
          <a:p>
            <a:pPr eaLnBrk="1" hangingPunct="1">
              <a:buNone/>
            </a:pPr>
            <a:r>
              <a:rPr lang="zh-CN" altLang="en-US" dirty="0"/>
              <a:t>高级通信机制可归结为四类：</a:t>
            </a:r>
            <a:endParaRPr lang="zh-CN" altLang="en-US" dirty="0"/>
          </a:p>
          <a:p>
            <a:pPr eaLnBrk="1" hangingPunct="1"/>
            <a:r>
              <a:rPr lang="zh-CN" altLang="en-US" dirty="0"/>
              <a:t> 共享存储器通信 </a:t>
            </a:r>
            <a:endParaRPr lang="zh-CN" altLang="en-US" dirty="0"/>
          </a:p>
          <a:p>
            <a:pPr eaLnBrk="1" hangingPunct="1"/>
            <a:r>
              <a:rPr lang="zh-CN" altLang="en-US" dirty="0"/>
              <a:t> 管道通信 </a:t>
            </a:r>
            <a:endParaRPr lang="zh-CN" altLang="en-US" dirty="0"/>
          </a:p>
          <a:p>
            <a:pPr eaLnBrk="1" hangingPunct="1"/>
            <a:r>
              <a:rPr lang="zh-CN" altLang="en-US" dirty="0"/>
              <a:t> 消息传递通信</a:t>
            </a:r>
            <a:endParaRPr lang="zh-CN" altLang="en-US" dirty="0"/>
          </a:p>
          <a:p>
            <a:pPr lvl="1" eaLnBrk="1" hangingPunct="1"/>
            <a:r>
              <a:rPr lang="zh-CN" altLang="en-US" dirty="0"/>
              <a:t>直接通信方式</a:t>
            </a:r>
            <a:endParaRPr lang="zh-CN" altLang="en-US" dirty="0"/>
          </a:p>
          <a:p>
            <a:pPr lvl="1" eaLnBrk="1" hangingPunct="1"/>
            <a:r>
              <a:rPr lang="zh-CN" altLang="en-US" dirty="0"/>
              <a:t>间接通信方式</a:t>
            </a:r>
            <a:r>
              <a:rPr lang="en-US" altLang="zh-CN" dirty="0">
                <a:latin typeface="Arial" panose="020B0604020202020204" pitchFamily="34" charset="0"/>
              </a:rPr>
              <a:t>—</a:t>
            </a:r>
            <a:r>
              <a:rPr lang="zh-CN" altLang="en-US" dirty="0"/>
              <a:t>信箱通信</a:t>
            </a:r>
            <a:endParaRPr lang="zh-CN" altLang="en-US" dirty="0"/>
          </a:p>
          <a:p>
            <a:pPr lvl="0" eaLnBrk="1" hangingPunct="1"/>
            <a:r>
              <a:rPr lang="zh-CN" altLang="en-US" sz="3655" dirty="0">
                <a:cs typeface="+mn-cs"/>
                <a:sym typeface="+mn-ea"/>
              </a:rPr>
              <a:t> </a:t>
            </a:r>
            <a:r>
              <a:rPr lang="zh-CN" altLang="en-US" dirty="0">
                <a:cs typeface="+mn-cs"/>
                <a:sym typeface="+mn-ea"/>
              </a:rPr>
              <a:t>客户</a:t>
            </a:r>
            <a:r>
              <a:rPr lang="en-US" altLang="zh-CN" dirty="0">
                <a:cs typeface="+mn-cs"/>
                <a:sym typeface="+mn-ea"/>
              </a:rPr>
              <a:t>/</a:t>
            </a:r>
            <a:r>
              <a:rPr lang="zh-CN" altLang="en-US" dirty="0">
                <a:cs typeface="+mn-cs"/>
                <a:sym typeface="+mn-ea"/>
              </a:rPr>
              <a:t>服务器</a:t>
            </a:r>
            <a:endParaRPr lang="zh-CN" altLang="en-US" dirty="0">
              <a:cs typeface="+mn-cs"/>
              <a:sym typeface="+mn-ea"/>
            </a:endParaRPr>
          </a:p>
        </p:txBody>
      </p:sp>
      <p:sp>
        <p:nvSpPr>
          <p:cNvPr id="212996" name="AutoShape 4"/>
          <p:cNvSpPr/>
          <p:nvPr/>
        </p:nvSpPr>
        <p:spPr>
          <a:xfrm>
            <a:off x="5891213" y="2222500"/>
            <a:ext cx="228600" cy="990600"/>
          </a:xfrm>
          <a:prstGeom prst="rightBrace">
            <a:avLst>
              <a:gd name="adj1" fmla="val 35750"/>
              <a:gd name="adj2" fmla="val 50000"/>
            </a:avLst>
          </a:prstGeom>
          <a:noFill/>
          <a:ln w="28575" cap="flat" cmpd="sng">
            <a:solidFill>
              <a:srgbClr val="663300"/>
            </a:solidFill>
            <a:prstDash val="solid"/>
            <a:round/>
            <a:headEnd type="none" w="med" len="med"/>
            <a:tailEnd type="none" w="med" len="med"/>
          </a:ln>
        </p:spPr>
        <p:txBody>
          <a:bodyPr wrap="none" lIns="54000" tIns="46800" rIns="54000" bIns="46800" anchor="ctr"/>
          <a:p>
            <a:pPr algn="just">
              <a:spcBef>
                <a:spcPct val="25000"/>
              </a:spcBef>
              <a:buSzTx/>
            </a:pPr>
            <a:endParaRPr lang="zh-CN" altLang="en-US" dirty="0">
              <a:latin typeface="Times New Roman" panose="02020603050405020304" pitchFamily="18" charset="0"/>
              <a:ea typeface="宋体" panose="02010600030101010101" pitchFamily="2" charset="-122"/>
            </a:endParaRPr>
          </a:p>
        </p:txBody>
      </p:sp>
      <p:sp>
        <p:nvSpPr>
          <p:cNvPr id="212997" name="Text Box 5"/>
          <p:cNvSpPr txBox="1"/>
          <p:nvPr/>
        </p:nvSpPr>
        <p:spPr>
          <a:xfrm>
            <a:off x="6338888" y="2492375"/>
            <a:ext cx="2057400" cy="485775"/>
          </a:xfrm>
          <a:prstGeom prst="rect">
            <a:avLst/>
          </a:prstGeom>
          <a:solidFill>
            <a:schemeClr val="accent1"/>
          </a:solidFill>
          <a:ln w="28575" cap="flat" cmpd="sng">
            <a:solidFill>
              <a:schemeClr val="folHlink"/>
            </a:solidFill>
            <a:prstDash val="solid"/>
            <a:miter/>
            <a:headEnd type="none" w="med" len="med"/>
            <a:tailEnd type="none" w="med" len="med"/>
          </a:ln>
        </p:spPr>
        <p:txBody>
          <a:bodyPr lIns="54000" tIns="46800" rIns="54000" bIns="46800" anchor="t">
            <a:spAutoFit/>
          </a:bodyPr>
          <a:p>
            <a:pPr algn="ctr">
              <a:spcBef>
                <a:spcPct val="50000"/>
              </a:spcBef>
              <a:buSzTx/>
            </a:pPr>
            <a:r>
              <a:rPr lang="zh-CN" altLang="en-US" sz="2400" dirty="0">
                <a:latin typeface="Tahoma" panose="020B0604030504040204" pitchFamily="34" charset="0"/>
                <a:ea typeface="宋体" panose="02010600030101010101" pitchFamily="2" charset="-122"/>
              </a:rPr>
              <a:t>单机</a:t>
            </a:r>
            <a:r>
              <a:rPr lang="en-US" altLang="zh-CN" sz="2400" dirty="0">
                <a:latin typeface="Tahoma" panose="020B0604030504040204" pitchFamily="34" charset="0"/>
                <a:ea typeface="宋体" panose="02010600030101010101" pitchFamily="2" charset="-122"/>
              </a:rPr>
              <a:t>(</a:t>
            </a:r>
            <a:r>
              <a:rPr lang="zh-CN" altLang="en-US" sz="2400" dirty="0">
                <a:latin typeface="Tahoma" panose="020B0604030504040204" pitchFamily="34" charset="0"/>
                <a:ea typeface="宋体" panose="02010600030101010101" pitchFamily="2" charset="-122"/>
              </a:rPr>
              <a:t>集中式</a:t>
            </a:r>
            <a:r>
              <a:rPr lang="en-US" altLang="zh-CN" sz="2400" dirty="0">
                <a:latin typeface="Tahoma" panose="020B0604030504040204" pitchFamily="34" charset="0"/>
                <a:ea typeface="宋体" panose="02010600030101010101" pitchFamily="2" charset="-122"/>
              </a:rPr>
              <a:t>)</a:t>
            </a:r>
            <a:endParaRPr lang="en-US" altLang="zh-CN" sz="2400" dirty="0">
              <a:latin typeface="Tahoma" panose="020B0604030504040204" pitchFamily="34" charset="0"/>
              <a:ea typeface="宋体" panose="02010600030101010101" pitchFamily="2" charset="-122"/>
            </a:endParaRPr>
          </a:p>
        </p:txBody>
      </p:sp>
      <p:sp>
        <p:nvSpPr>
          <p:cNvPr id="212998" name="Text Box 6"/>
          <p:cNvSpPr txBox="1"/>
          <p:nvPr/>
        </p:nvSpPr>
        <p:spPr>
          <a:xfrm>
            <a:off x="5837238" y="3368675"/>
            <a:ext cx="2819400" cy="485775"/>
          </a:xfrm>
          <a:prstGeom prst="rect">
            <a:avLst/>
          </a:prstGeom>
          <a:solidFill>
            <a:schemeClr val="accent1"/>
          </a:solidFill>
          <a:ln w="28575" cap="flat" cmpd="sng">
            <a:solidFill>
              <a:schemeClr val="folHlink"/>
            </a:solidFill>
            <a:prstDash val="solid"/>
            <a:miter/>
            <a:headEnd type="none" w="med" len="med"/>
            <a:tailEnd type="none" w="med" len="med"/>
          </a:ln>
        </p:spPr>
        <p:txBody>
          <a:bodyPr lIns="54000" tIns="46800" rIns="54000" bIns="46800" anchor="t">
            <a:spAutoFit/>
          </a:bodyPr>
          <a:p>
            <a:pPr algn="ctr">
              <a:spcBef>
                <a:spcPct val="50000"/>
              </a:spcBef>
              <a:buSzTx/>
            </a:pPr>
            <a:r>
              <a:rPr lang="zh-CN" altLang="en-US" sz="2400" dirty="0">
                <a:latin typeface="Tahoma" panose="020B0604030504040204" pitchFamily="34" charset="0"/>
                <a:ea typeface="宋体" panose="02010600030101010101" pitchFamily="2" charset="-122"/>
              </a:rPr>
              <a:t>适合单机或网络</a:t>
            </a:r>
            <a:endParaRPr lang="zh-CN" altLang="en-US" sz="2400" dirty="0">
              <a:latin typeface="Tahoma" panose="020B0604030504040204" pitchFamily="34" charset="0"/>
              <a:ea typeface="宋体" panose="02010600030101010101" pitchFamily="2" charset="-122"/>
            </a:endParaRPr>
          </a:p>
        </p:txBody>
      </p:sp>
      <p:sp>
        <p:nvSpPr>
          <p:cNvPr id="17101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71016" name="内容占位符 95235"/>
          <p:cNvGraphicFramePr>
            <a:graphicFrameLocks noGrp="1"/>
          </p:cNvGraphicFramePr>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55" name="" r:id="rId1" imgW="6858000" imgH="48895" progId="MS_ClipArt_Gallery.2">
                  <p:embed/>
                </p:oleObj>
              </mc:Choice>
              <mc:Fallback>
                <p:oleObj name="" r:id="rId1" imgW="6858000" imgH="48895" progId="MS_ClipArt_Gallery.2">
                  <p:embed/>
                  <p:pic>
                    <p:nvPicPr>
                      <p:cNvPr id="0" name="图片 3154"/>
                      <p:cNvPicPr/>
                      <p:nvPr/>
                    </p:nvPicPr>
                    <p:blipFill>
                      <a:blip r:embed="rId2"/>
                      <a:stretch>
                        <a:fillRect/>
                      </a:stretch>
                    </p:blipFill>
                    <p:spPr>
                      <a:xfrm>
                        <a:off x="719138" y="981075"/>
                        <a:ext cx="7704137"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2995">
                                            <p:txEl>
                                              <p:charRg st="0" end="14"/>
                                            </p:txEl>
                                          </p:spTgt>
                                        </p:tgtEl>
                                        <p:attrNameLst>
                                          <p:attrName>style.visibility</p:attrName>
                                        </p:attrNameLst>
                                      </p:cBhvr>
                                      <p:to>
                                        <p:strVal val="visible"/>
                                      </p:to>
                                    </p:set>
                                    <p:animEffect transition="in" filter="wipe(up)">
                                      <p:cBhvr>
                                        <p:cTn id="7" dur="500"/>
                                        <p:tgtEl>
                                          <p:spTgt spid="212995">
                                            <p:txEl>
                                              <p:charRg st="0" end="14"/>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2995">
                                            <p:txEl>
                                              <p:charRg st="14" end="27"/>
                                            </p:txEl>
                                          </p:spTgt>
                                        </p:tgtEl>
                                        <p:attrNameLst>
                                          <p:attrName>style.visibility</p:attrName>
                                        </p:attrNameLst>
                                      </p:cBhvr>
                                      <p:to>
                                        <p:strVal val="visible"/>
                                      </p:to>
                                    </p:set>
                                    <p:animEffect transition="in" filter="wipe(up)">
                                      <p:cBhvr>
                                        <p:cTn id="11" dur="500"/>
                                        <p:tgtEl>
                                          <p:spTgt spid="212995">
                                            <p:txEl>
                                              <p:charRg st="14" end="27"/>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12995">
                                            <p:txEl>
                                              <p:charRg st="27" end="43"/>
                                            </p:txEl>
                                          </p:spTgt>
                                        </p:tgtEl>
                                        <p:attrNameLst>
                                          <p:attrName>style.visibility</p:attrName>
                                        </p:attrNameLst>
                                      </p:cBhvr>
                                      <p:to>
                                        <p:strVal val="visible"/>
                                      </p:to>
                                    </p:set>
                                    <p:animEffect transition="in" filter="wipe(up)">
                                      <p:cBhvr>
                                        <p:cTn id="15" dur="500"/>
                                        <p:tgtEl>
                                          <p:spTgt spid="212995">
                                            <p:txEl>
                                              <p:charRg st="27" end="43"/>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12995">
                                            <p:txEl>
                                              <p:charRg st="43" end="54"/>
                                            </p:txEl>
                                          </p:spTgt>
                                        </p:tgtEl>
                                        <p:attrNameLst>
                                          <p:attrName>style.visibility</p:attrName>
                                        </p:attrNameLst>
                                      </p:cBhvr>
                                      <p:to>
                                        <p:strVal val="visible"/>
                                      </p:to>
                                    </p:set>
                                    <p:animEffect transition="in" filter="wipe(up)">
                                      <p:cBhvr>
                                        <p:cTn id="19" dur="500"/>
                                        <p:tgtEl>
                                          <p:spTgt spid="212995">
                                            <p:txEl>
                                              <p:charRg st="43" end="54"/>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2995">
                                            <p:txEl>
                                              <p:charRg st="54" end="61"/>
                                            </p:txEl>
                                          </p:spTgt>
                                        </p:tgtEl>
                                        <p:attrNameLst>
                                          <p:attrName>style.visibility</p:attrName>
                                        </p:attrNameLst>
                                      </p:cBhvr>
                                      <p:to>
                                        <p:strVal val="visible"/>
                                      </p:to>
                                    </p:set>
                                    <p:animEffect transition="in" filter="wipe(up)">
                                      <p:cBhvr>
                                        <p:cTn id="23" dur="500"/>
                                        <p:tgtEl>
                                          <p:spTgt spid="212995">
                                            <p:txEl>
                                              <p:charRg st="54" end="61"/>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12995">
                                            <p:txEl>
                                              <p:charRg st="61" end="74"/>
                                            </p:txEl>
                                          </p:spTgt>
                                        </p:tgtEl>
                                        <p:attrNameLst>
                                          <p:attrName>style.visibility</p:attrName>
                                        </p:attrNameLst>
                                      </p:cBhvr>
                                      <p:to>
                                        <p:strVal val="visible"/>
                                      </p:to>
                                    </p:set>
                                    <p:animEffect transition="in" filter="wipe(up)">
                                      <p:cBhvr>
                                        <p:cTn id="27" dur="500"/>
                                        <p:tgtEl>
                                          <p:spTgt spid="212995">
                                            <p:txEl>
                                              <p:charRg st="61" end="7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12995">
                                            <p:txEl>
                                              <p:charRg st="6" end="6"/>
                                            </p:txEl>
                                          </p:spTgt>
                                        </p:tgtEl>
                                        <p:attrNameLst>
                                          <p:attrName>style.visibility</p:attrName>
                                        </p:attrNameLst>
                                      </p:cBhvr>
                                      <p:to>
                                        <p:strVal val="visible"/>
                                      </p:to>
                                    </p:set>
                                    <p:animEffect transition="in" filter="wipe(up)">
                                      <p:cBhvr>
                                        <p:cTn id="32" dur="500"/>
                                        <p:tgtEl>
                                          <p:spTgt spid="212995">
                                            <p:txEl>
                                              <p:charRg st="6" end="6"/>
                                            </p:txEl>
                                          </p:spTgt>
                                        </p:tgtEl>
                                      </p:cBhvr>
                                    </p:animEffec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212996"/>
                                        </p:tgtEl>
                                        <p:attrNameLst>
                                          <p:attrName>style.visibility</p:attrName>
                                        </p:attrNameLst>
                                      </p:cBhvr>
                                      <p:to>
                                        <p:strVal val="visible"/>
                                      </p:to>
                                    </p:set>
                                    <p:anim calcmode="lin" valueType="num">
                                      <p:cBhvr>
                                        <p:cTn id="36" dur="500" fill="hold"/>
                                        <p:tgtEl>
                                          <p:spTgt spid="212996"/>
                                        </p:tgtEl>
                                        <p:attrNameLst>
                                          <p:attrName>ppt_x</p:attrName>
                                        </p:attrNameLst>
                                      </p:cBhvr>
                                      <p:tavLst>
                                        <p:tav tm="0">
                                          <p:val>
                                            <p:strVal val="1+#ppt_w/2"/>
                                          </p:val>
                                        </p:tav>
                                        <p:tav tm="100000">
                                          <p:val>
                                            <p:strVal val="#ppt_x"/>
                                          </p:val>
                                        </p:tav>
                                      </p:tavLst>
                                    </p:anim>
                                    <p:anim calcmode="lin" valueType="num">
                                      <p:cBhvr>
                                        <p:cTn id="37" dur="500" fill="hold"/>
                                        <p:tgtEl>
                                          <p:spTgt spid="212996"/>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499"/>
                                          </p:stCondLst>
                                        </p:cTn>
                                        <p:tgtEl>
                                          <p:spTgt spid="212997"/>
                                        </p:tgtEl>
                                        <p:attrNameLst>
                                          <p:attrName>style.visibility</p:attrName>
                                        </p:attrNameLst>
                                      </p:cBhvr>
                                      <p:to>
                                        <p:strVal val="visible"/>
                                      </p:to>
                                    </p:set>
                                  </p:childTnLst>
                                </p:cTn>
                              </p:par>
                            </p:childTnLst>
                          </p:cTn>
                        </p:par>
                        <p:par>
                          <p:cTn id="41" fill="hold">
                            <p:stCondLst>
                              <p:cond delay="1500"/>
                            </p:stCondLst>
                            <p:childTnLst>
                              <p:par>
                                <p:cTn id="42" presetID="9" presetClass="entr" presetSubtype="0" fill="hold" grpId="0" nodeType="afterEffect">
                                  <p:stCondLst>
                                    <p:cond delay="0"/>
                                  </p:stCondLst>
                                  <p:childTnLst>
                                    <p:set>
                                      <p:cBhvr>
                                        <p:cTn id="43" dur="1" fill="hold">
                                          <p:stCondLst>
                                            <p:cond delay="0"/>
                                          </p:stCondLst>
                                        </p:cTn>
                                        <p:tgtEl>
                                          <p:spTgt spid="212998"/>
                                        </p:tgtEl>
                                        <p:attrNameLst>
                                          <p:attrName>style.visibility</p:attrName>
                                        </p:attrNameLst>
                                      </p:cBhvr>
                                      <p:to>
                                        <p:strVal val="visible"/>
                                      </p:to>
                                    </p:set>
                                    <p:animEffect transition="in" filter="dissolve">
                                      <p:cBhvr>
                                        <p:cTn id="44" dur="500"/>
                                        <p:tgtEl>
                                          <p:spTgt spid="212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P spid="212996" grpId="0" bldLvl="0" animBg="1"/>
      <p:bldP spid="212997" grpId="0" bldLvl="0" animBg="1"/>
      <p:bldP spid="212998" grpId="0" bldLvl="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72034" name="Rectangle 2"/>
          <p:cNvSpPr>
            <a:spLocks noGrp="1"/>
          </p:cNvSpPr>
          <p:nvPr>
            <p:ph idx="1"/>
          </p:nvPr>
        </p:nvSpPr>
        <p:spPr>
          <a:xfrm>
            <a:off x="282575" y="1198563"/>
            <a:ext cx="8686800" cy="603250"/>
          </a:xfrm>
        </p:spPr>
        <p:txBody>
          <a:bodyPr vert="horz" wrap="square" lIns="91440" tIns="45720" rIns="91440" bIns="45720" anchor="t"/>
          <a:p>
            <a:pPr eaLnBrk="1" hangingPunct="1">
              <a:lnSpc>
                <a:spcPct val="90000"/>
              </a:lnSpc>
              <a:buNone/>
            </a:pPr>
            <a:r>
              <a:rPr lang="zh-CN" altLang="en-US" kern="1200" dirty="0">
                <a:solidFill>
                  <a:srgbClr val="000066"/>
                </a:solidFill>
                <a:latin typeface="黑体" panose="02010609060101010101" pitchFamily="49" charset="-122"/>
                <a:ea typeface="黑体" panose="02010609060101010101" pitchFamily="49" charset="-122"/>
              </a:rPr>
              <a:t>1．共享存储器系统（Shared-Memory System ）</a:t>
            </a:r>
            <a:endParaRPr lang="zh-CN" altLang="en-US" kern="1200" dirty="0">
              <a:solidFill>
                <a:srgbClr val="000066"/>
              </a:solidFill>
              <a:latin typeface="黑体" panose="02010609060101010101" pitchFamily="49" charset="-122"/>
              <a:ea typeface="黑体" panose="02010609060101010101" pitchFamily="49" charset="-122"/>
            </a:endParaRPr>
          </a:p>
        </p:txBody>
      </p:sp>
      <p:sp>
        <p:nvSpPr>
          <p:cNvPr id="172035" name="Text Box 3"/>
          <p:cNvSpPr txBox="1"/>
          <p:nvPr/>
        </p:nvSpPr>
        <p:spPr>
          <a:xfrm>
            <a:off x="412433" y="3175635"/>
            <a:ext cx="8316912" cy="1384935"/>
          </a:xfrm>
          <a:prstGeom prst="rect">
            <a:avLst/>
          </a:prstGeom>
          <a:noFill/>
          <a:ln w="28575">
            <a:noFill/>
          </a:ln>
        </p:spPr>
        <p:txBody>
          <a:bodyPr lIns="54000" tIns="46800" rIns="54000" bIns="46800" anchor="t">
            <a:spAutoFit/>
          </a:bodyPr>
          <a:p>
            <a:pPr marL="457200" indent="-457200">
              <a:spcBef>
                <a:spcPct val="50000"/>
              </a:spcBef>
              <a:buClr>
                <a:srgbClr val="FFC000"/>
              </a:buClr>
              <a:buSzPct val="80000"/>
              <a:buFont typeface="Wingdings" panose="05000000000000000000" charset="0"/>
              <a:buChar char="n"/>
            </a:pPr>
            <a:r>
              <a:rPr lang="zh-CN" altLang="en-US" dirty="0">
                <a:solidFill>
                  <a:srgbClr val="0000CC"/>
                </a:solidFill>
                <a:latin typeface="Tahoma" panose="020B0604030504040204" pitchFamily="34" charset="0"/>
                <a:ea typeface="黑体" panose="02010609060101010101" pitchFamily="49" charset="-122"/>
              </a:rPr>
              <a:t>基于共享数据结构的通信方式：</a:t>
            </a:r>
            <a:r>
              <a:rPr lang="zh-CN" altLang="en-US" dirty="0">
                <a:latin typeface="Tahoma" panose="020B0604030504040204" pitchFamily="34" charset="0"/>
                <a:ea typeface="宋体" panose="02010600030101010101" pitchFamily="2" charset="-122"/>
              </a:rPr>
              <a:t>如生产者</a:t>
            </a:r>
            <a:r>
              <a:rPr lang="en-US" altLang="zh-CN" dirty="0">
                <a:latin typeface="Tahoma" panose="020B0604030504040204" pitchFamily="34" charset="0"/>
                <a:ea typeface="宋体" panose="02010600030101010101" pitchFamily="2" charset="-122"/>
              </a:rPr>
              <a:t>-</a:t>
            </a:r>
            <a:r>
              <a:rPr lang="zh-CN" altLang="en-US" dirty="0">
                <a:latin typeface="Tahoma" panose="020B0604030504040204" pitchFamily="34" charset="0"/>
                <a:ea typeface="宋体" panose="02010600030101010101" pitchFamily="2" charset="-122"/>
              </a:rPr>
              <a:t>消费者问题中，是用有界缓冲区这种数据结构来实现通信的。</a:t>
            </a:r>
            <a:endParaRPr lang="zh-CN" altLang="en-US" dirty="0">
              <a:latin typeface="Tahoma" panose="020B0604030504040204" pitchFamily="34" charset="0"/>
              <a:ea typeface="宋体" panose="02010600030101010101" pitchFamily="2" charset="-122"/>
            </a:endParaRPr>
          </a:p>
        </p:txBody>
      </p:sp>
      <p:sp>
        <p:nvSpPr>
          <p:cNvPr id="17203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72037" name="Rectangle 2"/>
          <p:cNvSpPr>
            <a:spLocks noGrp="1"/>
          </p:cNvSpPr>
          <p:nvPr>
            <p:ph type="title"/>
          </p:nvPr>
        </p:nvSpPr>
        <p:spPr>
          <a:xfrm>
            <a:off x="579438" y="0"/>
            <a:ext cx="7138987" cy="839788"/>
          </a:xfrm>
        </p:spPr>
        <p:txBody>
          <a:bodyPr vert="horz" wrap="square" lIns="91440" tIns="45720" rIns="91440" bIns="45720" anchor="b"/>
          <a:p>
            <a:pPr algn="ctr" eaLnBrk="1" hangingPunct="1"/>
            <a:r>
              <a:rPr lang="en-US" altLang="zh-CN" sz="3600" dirty="0"/>
              <a:t>2.6.1  </a:t>
            </a:r>
            <a:r>
              <a:rPr lang="zh-CN" altLang="en-US" sz="3600" dirty="0">
                <a:latin typeface="宋体" panose="02010600030101010101" pitchFamily="2" charset="-122"/>
              </a:rPr>
              <a:t>进程通信的类型</a:t>
            </a:r>
            <a:endParaRPr lang="zh-CN" altLang="en-US" sz="3600" dirty="0">
              <a:latin typeface="宋体" panose="02010600030101010101" pitchFamily="2" charset="-122"/>
            </a:endParaRPr>
          </a:p>
        </p:txBody>
      </p:sp>
      <p:graphicFrame>
        <p:nvGraphicFramePr>
          <p:cNvPr id="172038" name="内容占位符 95235"/>
          <p:cNvGraphicFramePr>
            <a:graphicFrameLocks noGrp="1"/>
          </p:cNvGraphicFramePr>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56" name="" r:id="rId1" imgW="6858000" imgH="48895" progId="MS_ClipArt_Gallery.2">
                  <p:embed/>
                </p:oleObj>
              </mc:Choice>
              <mc:Fallback>
                <p:oleObj name="" r:id="rId1" imgW="6858000" imgH="48895" progId="MS_ClipArt_Gallery.2">
                  <p:embed/>
                  <p:pic>
                    <p:nvPicPr>
                      <p:cNvPr id="0" name="图片 3155"/>
                      <p:cNvPicPr/>
                      <p:nvPr/>
                    </p:nvPicPr>
                    <p:blipFill>
                      <a:blip r:embed="rId2"/>
                      <a:stretch>
                        <a:fillRect/>
                      </a:stretch>
                    </p:blipFill>
                    <p:spPr>
                      <a:xfrm>
                        <a:off x="719138" y="981075"/>
                        <a:ext cx="7704137" cy="69850"/>
                      </a:xfrm>
                      <a:prstGeom prst="rect">
                        <a:avLst/>
                      </a:prstGeom>
                      <a:noFill/>
                      <a:ln w="38100">
                        <a:noFill/>
                        <a:miter/>
                      </a:ln>
                    </p:spPr>
                  </p:pic>
                </p:oleObj>
              </mc:Fallback>
            </mc:AlternateContent>
          </a:graphicData>
        </a:graphic>
      </p:graphicFrame>
      <p:sp>
        <p:nvSpPr>
          <p:cNvPr id="173059" name="Text Box 3"/>
          <p:cNvSpPr txBox="1"/>
          <p:nvPr/>
        </p:nvSpPr>
        <p:spPr>
          <a:xfrm>
            <a:off x="376873" y="4560253"/>
            <a:ext cx="8388350" cy="1016000"/>
          </a:xfrm>
          <a:prstGeom prst="rect">
            <a:avLst/>
          </a:prstGeom>
          <a:noFill/>
          <a:ln w="12700">
            <a:noFill/>
          </a:ln>
        </p:spPr>
        <p:txBody>
          <a:bodyPr lIns="54000" tIns="46800" rIns="54000" bIns="46800" anchor="t">
            <a:spAutoFit/>
          </a:bodyPr>
          <a:p>
            <a:pPr marL="457200" indent="-457200" algn="just">
              <a:spcBef>
                <a:spcPct val="50000"/>
              </a:spcBef>
              <a:buClr>
                <a:srgbClr val="FFC000"/>
              </a:buClr>
              <a:buSzPct val="80000"/>
              <a:buFont typeface="Wingdings" panose="05000000000000000000" charset="0"/>
              <a:buChar char="n"/>
            </a:pPr>
            <a:r>
              <a:rPr lang="zh-CN" altLang="en-US" dirty="0">
                <a:solidFill>
                  <a:srgbClr val="0000CC"/>
                </a:solidFill>
                <a:latin typeface="Tahoma" panose="020B0604030504040204" pitchFamily="34" charset="0"/>
                <a:ea typeface="黑体" panose="02010609060101010101" pitchFamily="49" charset="-122"/>
              </a:rPr>
              <a:t>基于共享存储区的通信方式：</a:t>
            </a:r>
            <a:r>
              <a:rPr lang="en-US" altLang="zh-CN" dirty="0">
                <a:latin typeface="Times New Roman" panose="02020603050405020304" pitchFamily="18" charset="0"/>
                <a:ea typeface="宋体" panose="02010600030101010101" pitchFamily="2" charset="-122"/>
              </a:rPr>
              <a:t>——</a:t>
            </a:r>
            <a:r>
              <a:rPr lang="zh-CN" altLang="en-US" dirty="0">
                <a:solidFill>
                  <a:srgbClr val="CC6600"/>
                </a:solidFill>
                <a:latin typeface="黑体" panose="02010609060101010101" pitchFamily="49" charset="-122"/>
                <a:ea typeface="黑体" panose="02010609060101010101" pitchFamily="49" charset="-122"/>
              </a:rPr>
              <a:t>属于高级通信方式</a:t>
            </a:r>
            <a:r>
              <a:rPr lang="zh-CN" altLang="en-US" dirty="0">
                <a:latin typeface="宋体" panose="02010600030101010101" pitchFamily="2" charset="-122"/>
                <a:ea typeface="宋体" panose="02010600030101010101" pitchFamily="2" charset="-122"/>
              </a:rPr>
              <a:t>。</a:t>
            </a:r>
            <a:r>
              <a:rPr lang="zh-CN" altLang="en-US" sz="3200" dirty="0">
                <a:latin typeface="Tahoma" panose="020B0604030504040204" pitchFamily="34" charset="0"/>
                <a:ea typeface="宋体" panose="02010600030101010101" pitchFamily="2" charset="-122"/>
              </a:rPr>
              <a:t> </a:t>
            </a:r>
            <a:endParaRPr lang="zh-CN" altLang="en-US" sz="3200" dirty="0">
              <a:latin typeface="Tahoma" panose="020B0604030504040204" pitchFamily="34" charset="0"/>
              <a:ea typeface="宋体" panose="02010600030101010101" pitchFamily="2" charset="-122"/>
            </a:endParaRPr>
          </a:p>
        </p:txBody>
      </p:sp>
      <p:sp>
        <p:nvSpPr>
          <p:cNvPr id="2" name="Text Box 3"/>
          <p:cNvSpPr txBox="1"/>
          <p:nvPr/>
        </p:nvSpPr>
        <p:spPr>
          <a:xfrm>
            <a:off x="467678" y="1946910"/>
            <a:ext cx="8316912" cy="954405"/>
          </a:xfrm>
          <a:prstGeom prst="rect">
            <a:avLst/>
          </a:prstGeom>
          <a:noFill/>
          <a:ln w="28575">
            <a:noFill/>
          </a:ln>
        </p:spPr>
        <p:txBody>
          <a:bodyPr lIns="54000" tIns="46800" rIns="54000" bIns="46800" anchor="t">
            <a:spAutoFit/>
          </a:bodyPr>
          <a:p>
            <a:pPr>
              <a:spcBef>
                <a:spcPct val="50000"/>
              </a:spcBef>
              <a:buSzTx/>
            </a:pPr>
            <a:r>
              <a:rPr lang="zh-CN" altLang="en-US" dirty="0">
                <a:solidFill>
                  <a:schemeClr val="tx1"/>
                </a:solidFill>
                <a:latin typeface="Tahoma" panose="020B0604030504040204" pitchFamily="34" charset="0"/>
                <a:ea typeface="宋体" panose="02010600030101010101" pitchFamily="2" charset="-122"/>
              </a:rPr>
              <a:t>相互通信的进程共享某些数据结构或共享存储区，进程之间能够通过这些空间进行通信。</a:t>
            </a:r>
            <a:endParaRPr lang="zh-CN" altLang="en-US" dirty="0">
              <a:solidFill>
                <a:schemeClr val="tx1"/>
              </a:solidFill>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0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73058" name="Rectangle 2"/>
          <p:cNvSpPr>
            <a:spLocks noGrp="1"/>
          </p:cNvSpPr>
          <p:nvPr>
            <p:ph idx="1"/>
          </p:nvPr>
        </p:nvSpPr>
        <p:spPr>
          <a:xfrm>
            <a:off x="444500" y="2051050"/>
            <a:ext cx="8145780" cy="3438525"/>
          </a:xfrm>
        </p:spPr>
        <p:txBody>
          <a:bodyPr vert="horz" wrap="square" lIns="91440" tIns="45720" rIns="91440" bIns="45720" anchor="t"/>
          <a:p>
            <a:pPr eaLnBrk="1" hangingPunct="1">
              <a:spcBef>
                <a:spcPct val="10000"/>
              </a:spcBef>
            </a:pPr>
            <a:r>
              <a:rPr lang="zh-CN" altLang="en-US" sz="2800" dirty="0"/>
              <a:t>先向系统申请共享存储区中的一个分区，并指定该分区的关键字；</a:t>
            </a:r>
            <a:endParaRPr lang="zh-CN" altLang="en-US" sz="2800" dirty="0"/>
          </a:p>
          <a:p>
            <a:pPr eaLnBrk="1" hangingPunct="1">
              <a:spcBef>
                <a:spcPct val="10000"/>
              </a:spcBef>
            </a:pPr>
            <a:r>
              <a:rPr lang="zh-CN" altLang="en-US" sz="2800" dirty="0"/>
              <a:t>若系统已经将该分区分配给其它进程，则将其描述符返回给申请者； </a:t>
            </a:r>
            <a:endParaRPr lang="zh-CN" altLang="en-US" sz="2800" dirty="0"/>
          </a:p>
          <a:p>
            <a:pPr eaLnBrk="1" hangingPunct="1">
              <a:spcBef>
                <a:spcPct val="10000"/>
              </a:spcBef>
            </a:pPr>
            <a:r>
              <a:rPr lang="zh-CN" altLang="en-US" sz="2800" dirty="0"/>
              <a:t>申请者将获得的共享存储分区连接到本进程上； </a:t>
            </a:r>
            <a:endParaRPr lang="zh-CN" altLang="en-US" sz="2800" dirty="0"/>
          </a:p>
          <a:p>
            <a:pPr eaLnBrk="1" hangingPunct="1">
              <a:spcBef>
                <a:spcPct val="10000"/>
              </a:spcBef>
            </a:pPr>
            <a:r>
              <a:rPr lang="zh-CN" altLang="en-US" sz="2800" dirty="0"/>
              <a:t>此后，便可象读写普通存储器那样地读写该公用存储分区。</a:t>
            </a:r>
            <a:endParaRPr lang="zh-CN" altLang="en-US" sz="2400" dirty="0"/>
          </a:p>
        </p:txBody>
      </p:sp>
      <p:sp>
        <p:nvSpPr>
          <p:cNvPr id="173059" name="Text Box 3"/>
          <p:cNvSpPr txBox="1"/>
          <p:nvPr/>
        </p:nvSpPr>
        <p:spPr>
          <a:xfrm>
            <a:off x="201613" y="1325563"/>
            <a:ext cx="8388350" cy="523240"/>
          </a:xfrm>
          <a:prstGeom prst="rect">
            <a:avLst/>
          </a:prstGeom>
          <a:noFill/>
          <a:ln w="12700">
            <a:noFill/>
          </a:ln>
        </p:spPr>
        <p:txBody>
          <a:bodyPr lIns="54000" tIns="46800" rIns="54000" bIns="46800" anchor="t">
            <a:spAutoFit/>
          </a:bodyPr>
          <a:p>
            <a:pPr algn="just">
              <a:spcBef>
                <a:spcPct val="50000"/>
              </a:spcBef>
              <a:buSzTx/>
            </a:pPr>
            <a:r>
              <a:rPr lang="zh-CN" altLang="en-US" dirty="0">
                <a:solidFill>
                  <a:srgbClr val="0000CC"/>
                </a:solidFill>
                <a:latin typeface="Tahoma" panose="020B0604030504040204" pitchFamily="34" charset="0"/>
                <a:ea typeface="黑体" panose="02010609060101010101" pitchFamily="49" charset="-122"/>
              </a:rPr>
              <a:t>基于共享存储区的通信方式：</a:t>
            </a:r>
            <a:endParaRPr lang="zh-CN" altLang="en-US" sz="3200" dirty="0">
              <a:latin typeface="Tahoma" panose="020B0604030504040204" pitchFamily="34" charset="0"/>
              <a:ea typeface="宋体" panose="02010600030101010101" pitchFamily="2" charset="-122"/>
            </a:endParaRPr>
          </a:p>
        </p:txBody>
      </p:sp>
      <p:sp>
        <p:nvSpPr>
          <p:cNvPr id="173060"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73061" name="Rectangle 2"/>
          <p:cNvSpPr>
            <a:spLocks noGrp="1"/>
          </p:cNvSpPr>
          <p:nvPr>
            <p:ph type="title"/>
          </p:nvPr>
        </p:nvSpPr>
        <p:spPr>
          <a:xfrm>
            <a:off x="579438" y="0"/>
            <a:ext cx="7138987" cy="839788"/>
          </a:xfrm>
        </p:spPr>
        <p:txBody>
          <a:bodyPr vert="horz" wrap="square" lIns="91440" tIns="45720" rIns="91440" bIns="45720" anchor="b"/>
          <a:p>
            <a:pPr algn="ctr" eaLnBrk="1" hangingPunct="1"/>
            <a:r>
              <a:rPr lang="en-US" altLang="zh-CN" sz="3600" dirty="0"/>
              <a:t>2.6.1  </a:t>
            </a:r>
            <a:r>
              <a:rPr lang="zh-CN" altLang="en-US" sz="3600" dirty="0">
                <a:latin typeface="宋体" panose="02010600030101010101" pitchFamily="2" charset="-122"/>
              </a:rPr>
              <a:t>进程通信的类型</a:t>
            </a:r>
            <a:endParaRPr lang="zh-CN" altLang="en-US" sz="3600" dirty="0">
              <a:latin typeface="宋体" panose="02010600030101010101" pitchFamily="2" charset="-122"/>
            </a:endParaRPr>
          </a:p>
        </p:txBody>
      </p:sp>
      <p:graphicFrame>
        <p:nvGraphicFramePr>
          <p:cNvPr id="173062" name="内容占位符 95235"/>
          <p:cNvGraphicFramePr>
            <a:graphicFrameLocks noGrp="1"/>
          </p:cNvGraphicFramePr>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57" name="" r:id="rId1" imgW="6858000" imgH="48895" progId="MS_ClipArt_Gallery.2">
                  <p:embed/>
                </p:oleObj>
              </mc:Choice>
              <mc:Fallback>
                <p:oleObj name="" r:id="rId1" imgW="6858000" imgH="48895" progId="MS_ClipArt_Gallery.2">
                  <p:embed/>
                  <p:pic>
                    <p:nvPicPr>
                      <p:cNvPr id="0" name="图片 3156"/>
                      <p:cNvPicPr/>
                      <p:nvPr/>
                    </p:nvPicPr>
                    <p:blipFill>
                      <a:blip r:embed="rId2"/>
                      <a:stretch>
                        <a:fillRect/>
                      </a:stretch>
                    </p:blipFill>
                    <p:spPr>
                      <a:xfrm>
                        <a:off x="719138" y="981075"/>
                        <a:ext cx="7704137" cy="69850"/>
                      </a:xfrm>
                      <a:prstGeom prst="rect">
                        <a:avLst/>
                      </a:prstGeom>
                      <a:noFill/>
                      <a:ln w="38100">
                        <a:noFill/>
                        <a:miter/>
                      </a:ln>
                    </p:spPr>
                  </p:pic>
                </p:oleObj>
              </mc:Fallback>
            </mc:AlternateContent>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74082" name="Rectangle 2"/>
          <p:cNvSpPr>
            <a:spLocks noGrp="1"/>
          </p:cNvSpPr>
          <p:nvPr>
            <p:ph idx="1"/>
          </p:nvPr>
        </p:nvSpPr>
        <p:spPr>
          <a:xfrm>
            <a:off x="446405" y="1076325"/>
            <a:ext cx="5141913" cy="827088"/>
          </a:xfrm>
        </p:spPr>
        <p:txBody>
          <a:bodyPr vert="horz" wrap="square" lIns="91440" tIns="45720" rIns="91440" bIns="45720" anchor="t"/>
          <a:p>
            <a:pPr eaLnBrk="1" hangingPunct="1">
              <a:buNone/>
            </a:pPr>
            <a:r>
              <a:rPr lang="zh-CN" altLang="en-US" sz="3200" kern="1200" dirty="0">
                <a:solidFill>
                  <a:srgbClr val="000066"/>
                </a:solidFill>
                <a:latin typeface="黑体" panose="02010609060101010101" pitchFamily="49" charset="-122"/>
                <a:ea typeface="黑体" panose="02010609060101010101" pitchFamily="49" charset="-122"/>
              </a:rPr>
              <a:t>2．管道(pipe)通信</a:t>
            </a:r>
            <a:r>
              <a:rPr lang="zh-CN" altLang="en-US" kern="1200" dirty="0">
                <a:solidFill>
                  <a:srgbClr val="000066"/>
                </a:solidFill>
                <a:latin typeface="黑体" panose="02010609060101010101" pitchFamily="49" charset="-122"/>
                <a:ea typeface="黑体" panose="02010609060101010101" pitchFamily="49" charset="-122"/>
              </a:rPr>
              <a:t> </a:t>
            </a:r>
            <a:endParaRPr lang="zh-CN" altLang="en-US" dirty="0"/>
          </a:p>
        </p:txBody>
      </p:sp>
      <p:sp>
        <p:nvSpPr>
          <p:cNvPr id="216067" name="Text Box 3"/>
          <p:cNvSpPr txBox="1"/>
          <p:nvPr/>
        </p:nvSpPr>
        <p:spPr>
          <a:xfrm>
            <a:off x="719455" y="1903730"/>
            <a:ext cx="7774940" cy="954405"/>
          </a:xfrm>
          <a:prstGeom prst="rect">
            <a:avLst/>
          </a:prstGeom>
          <a:noFill/>
          <a:ln w="28575">
            <a:noFill/>
          </a:ln>
        </p:spPr>
        <p:txBody>
          <a:bodyPr wrap="square" lIns="54000" tIns="46800" rIns="54000" bIns="46800" anchor="t">
            <a:spAutoFit/>
          </a:bodyPr>
          <a:p>
            <a:pPr>
              <a:spcBef>
                <a:spcPct val="50000"/>
              </a:spcBef>
              <a:buSzTx/>
            </a:pPr>
            <a:r>
              <a:rPr lang="zh-CN" altLang="en-US" sz="2800" dirty="0">
                <a:ea typeface="宋体" panose="02010600030101010101" pitchFamily="2" charset="-122"/>
                <a:cs typeface="Times New Roman" panose="02020603050405020304" pitchFamily="18" charset="0"/>
              </a:rPr>
              <a:t>管道——用于连接一个读进程和一个写进程以实现它们之间通信的一个共享文件，又称pipe文件。</a:t>
            </a:r>
            <a:r>
              <a:rPr lang="zh-CN" altLang="en-US" sz="2400" dirty="0">
                <a:latin typeface="Tahoma" panose="020B0604030504040204" pitchFamily="34" charset="0"/>
                <a:ea typeface="宋体" panose="02010600030101010101" pitchFamily="2" charset="-122"/>
              </a:rPr>
              <a:t> </a:t>
            </a:r>
            <a:endParaRPr lang="zh-CN" altLang="en-US" sz="2400" dirty="0">
              <a:latin typeface="Tahoma" panose="020B0604030504040204" pitchFamily="34" charset="0"/>
              <a:ea typeface="宋体" panose="02010600030101010101" pitchFamily="2" charset="-122"/>
            </a:endParaRPr>
          </a:p>
        </p:txBody>
      </p:sp>
      <p:sp>
        <p:nvSpPr>
          <p:cNvPr id="216069" name="Text Box 5"/>
          <p:cNvSpPr txBox="1"/>
          <p:nvPr/>
        </p:nvSpPr>
        <p:spPr>
          <a:xfrm>
            <a:off x="571500" y="3244215"/>
            <a:ext cx="7848600" cy="975360"/>
          </a:xfrm>
          <a:prstGeom prst="rect">
            <a:avLst/>
          </a:prstGeom>
          <a:noFill/>
          <a:ln w="28575">
            <a:noFill/>
          </a:ln>
        </p:spPr>
        <p:txBody>
          <a:bodyPr lIns="54000" tIns="46800" rIns="54000" bIns="46800" anchor="t">
            <a:spAutoFit/>
          </a:bodyPr>
          <a:p>
            <a:pPr marL="342900" indent="-342900">
              <a:spcBef>
                <a:spcPct val="5000"/>
              </a:spcBef>
              <a:buClr>
                <a:srgbClr val="FFC000"/>
              </a:buClr>
              <a:buSzPct val="80000"/>
              <a:buFont typeface="Wingdings" panose="05000000000000000000" charset="0"/>
              <a:buChar char="n"/>
            </a:pPr>
            <a:r>
              <a:rPr lang="zh-CN" altLang="en-US" sz="2800" dirty="0">
                <a:ea typeface="宋体" panose="02010600030101010101" pitchFamily="2" charset="-122"/>
                <a:cs typeface="Times New Roman" panose="02020603050405020304" pitchFamily="18" charset="0"/>
              </a:rPr>
              <a:t>写进程以字节流的形式将大量数据送入管道；</a:t>
            </a:r>
            <a:endParaRPr lang="zh-CN" altLang="en-US" sz="2800" dirty="0">
              <a:ea typeface="宋体" panose="02010600030101010101" pitchFamily="2" charset="-122"/>
              <a:cs typeface="Times New Roman" panose="02020603050405020304" pitchFamily="18" charset="0"/>
            </a:endParaRPr>
          </a:p>
          <a:p>
            <a:pPr marL="342900" indent="-342900">
              <a:spcBef>
                <a:spcPct val="5000"/>
              </a:spcBef>
              <a:buClr>
                <a:srgbClr val="FFC000"/>
              </a:buClr>
              <a:buSzPct val="80000"/>
              <a:buFont typeface="Wingdings" panose="05000000000000000000" charset="0"/>
              <a:buChar char="n"/>
            </a:pPr>
            <a:r>
              <a:rPr lang="zh-CN" altLang="en-US" sz="2800" dirty="0">
                <a:ea typeface="宋体" panose="02010600030101010101" pitchFamily="2" charset="-122"/>
                <a:cs typeface="Times New Roman" panose="02020603050405020304" pitchFamily="18" charset="0"/>
              </a:rPr>
              <a:t>读进程从管道中接收（读）数据。</a:t>
            </a:r>
            <a:r>
              <a:rPr lang="zh-CN" altLang="en-US" sz="2400" dirty="0">
                <a:latin typeface="Tahoma" panose="020B0604030504040204" pitchFamily="34" charset="0"/>
                <a:ea typeface="宋体" panose="02010600030101010101" pitchFamily="2" charset="-122"/>
              </a:rPr>
              <a:t> </a:t>
            </a:r>
            <a:endParaRPr lang="zh-CN" altLang="en-US" sz="2400" dirty="0">
              <a:latin typeface="Tahoma" panose="020B0604030504040204" pitchFamily="34" charset="0"/>
              <a:ea typeface="宋体" panose="02010600030101010101" pitchFamily="2" charset="-122"/>
            </a:endParaRPr>
          </a:p>
        </p:txBody>
      </p:sp>
      <p:sp>
        <p:nvSpPr>
          <p:cNvPr id="17409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74093" name="Rectangle 2"/>
          <p:cNvSpPr>
            <a:spLocks noGrp="1"/>
          </p:cNvSpPr>
          <p:nvPr>
            <p:ph type="title"/>
          </p:nvPr>
        </p:nvSpPr>
        <p:spPr>
          <a:xfrm>
            <a:off x="579438" y="0"/>
            <a:ext cx="7138987" cy="839788"/>
          </a:xfrm>
        </p:spPr>
        <p:txBody>
          <a:bodyPr vert="horz" wrap="square" lIns="91440" tIns="45720" rIns="91440" bIns="45720" anchor="b"/>
          <a:p>
            <a:pPr algn="ctr" eaLnBrk="1" hangingPunct="1"/>
            <a:r>
              <a:rPr lang="en-US" altLang="zh-CN" sz="3600" dirty="0"/>
              <a:t>2.6.1  </a:t>
            </a:r>
            <a:r>
              <a:rPr lang="zh-CN" altLang="en-US" sz="3600" dirty="0">
                <a:latin typeface="宋体" panose="02010600030101010101" pitchFamily="2" charset="-122"/>
              </a:rPr>
              <a:t>进程通信的类型</a:t>
            </a:r>
            <a:endParaRPr lang="zh-CN" altLang="en-US" sz="3600" dirty="0">
              <a:latin typeface="宋体" panose="02010600030101010101" pitchFamily="2" charset="-122"/>
            </a:endParaRPr>
          </a:p>
        </p:txBody>
      </p:sp>
      <p:graphicFrame>
        <p:nvGraphicFramePr>
          <p:cNvPr id="174094" name="内容占位符 95235"/>
          <p:cNvGraphicFramePr>
            <a:graphicFrameLocks noGrp="1"/>
          </p:cNvGraphicFramePr>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58" name="" r:id="rId1" imgW="6858000" imgH="48895" progId="MS_ClipArt_Gallery.2">
                  <p:embed/>
                </p:oleObj>
              </mc:Choice>
              <mc:Fallback>
                <p:oleObj name="" r:id="rId1" imgW="6858000" imgH="48895" progId="MS_ClipArt_Gallery.2">
                  <p:embed/>
                  <p:pic>
                    <p:nvPicPr>
                      <p:cNvPr id="0" name="图片 3157"/>
                      <p:cNvPicPr/>
                      <p:nvPr/>
                    </p:nvPicPr>
                    <p:blipFill>
                      <a:blip r:embed="rId2"/>
                      <a:stretch>
                        <a:fillRect/>
                      </a:stretch>
                    </p:blipFill>
                    <p:spPr>
                      <a:xfrm>
                        <a:off x="719138" y="981075"/>
                        <a:ext cx="7704137"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6067">
                                            <p:txEl>
                                              <p:charRg st="0" end="47"/>
                                            </p:txEl>
                                          </p:spTgt>
                                        </p:tgtEl>
                                        <p:attrNameLst>
                                          <p:attrName>style.visibility</p:attrName>
                                        </p:attrNameLst>
                                      </p:cBhvr>
                                      <p:to>
                                        <p:strVal val="visible"/>
                                      </p:to>
                                    </p:set>
                                    <p:animEffect transition="in" filter="wipe(up)">
                                      <p:cBhvr>
                                        <p:cTn id="7" dur="500"/>
                                        <p:tgtEl>
                                          <p:spTgt spid="216067">
                                            <p:txEl>
                                              <p:charRg st="0"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16069">
                                            <p:txEl>
                                              <p:charRg st="0" end="2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16069">
                                            <p:txEl>
                                              <p:charRg st="23" end="4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P spid="216069"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灯片编号占位符 5"/>
          <p:cNvSpPr>
            <a:spLocks noGrp="1"/>
          </p:cNvSpPr>
          <p:nvPr>
            <p:ph type="sldNum" sz="quarter" idx="12"/>
          </p:nvPr>
        </p:nvSpPr>
        <p:spPr>
          <a:xfrm>
            <a:off x="7239000" y="6293168"/>
            <a:ext cx="1905000" cy="457200"/>
          </a:xfrm>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216071" name="Text Box 7"/>
          <p:cNvSpPr txBox="1"/>
          <p:nvPr/>
        </p:nvSpPr>
        <p:spPr>
          <a:xfrm>
            <a:off x="431800" y="1456690"/>
            <a:ext cx="8153400" cy="831215"/>
          </a:xfrm>
          <a:prstGeom prst="rect">
            <a:avLst/>
          </a:prstGeom>
          <a:noFill/>
          <a:ln w="28575">
            <a:noFill/>
          </a:ln>
        </p:spPr>
        <p:txBody>
          <a:bodyPr lIns="54000" tIns="46800" rIns="54000" bIns="46800" anchor="t">
            <a:spAutoFit/>
          </a:bodyPr>
          <a:p>
            <a:pPr>
              <a:spcBef>
                <a:spcPct val="50000"/>
              </a:spcBef>
              <a:buSzTx/>
            </a:pPr>
            <a:r>
              <a:rPr lang="zh-CN" altLang="en-US" sz="2400" dirty="0">
                <a:solidFill>
                  <a:srgbClr val="0000CC"/>
                </a:solidFill>
                <a:latin typeface="黑体" panose="02010609060101010101" pitchFamily="49" charset="-122"/>
                <a:ea typeface="黑体" panose="02010609060101010101" pitchFamily="49" charset="-122"/>
              </a:rPr>
              <a:t>为协调双方的通信，管道机制必须提供以下三方面的协调能力：</a:t>
            </a:r>
            <a:r>
              <a:rPr lang="zh-CN" altLang="en-US" sz="2400" dirty="0">
                <a:solidFill>
                  <a:srgbClr val="0000CC"/>
                </a:solidFill>
                <a:latin typeface="Tahoma" panose="020B0604030504040204" pitchFamily="34" charset="0"/>
                <a:ea typeface="宋体" panose="02010600030101010101" pitchFamily="2" charset="-122"/>
              </a:rPr>
              <a:t> </a:t>
            </a:r>
            <a:endParaRPr lang="zh-CN" altLang="en-US" sz="2400" dirty="0">
              <a:solidFill>
                <a:srgbClr val="0000CC"/>
              </a:solidFill>
              <a:latin typeface="Tahoma" panose="020B0604030504040204" pitchFamily="34" charset="0"/>
              <a:ea typeface="宋体" panose="02010600030101010101" pitchFamily="2" charset="-122"/>
            </a:endParaRPr>
          </a:p>
        </p:txBody>
      </p:sp>
      <p:sp>
        <p:nvSpPr>
          <p:cNvPr id="216072" name="Text Box 8"/>
          <p:cNvSpPr txBox="1"/>
          <p:nvPr/>
        </p:nvSpPr>
        <p:spPr>
          <a:xfrm>
            <a:off x="340360" y="2453640"/>
            <a:ext cx="1654810" cy="431165"/>
          </a:xfrm>
          <a:prstGeom prst="rect">
            <a:avLst/>
          </a:prstGeom>
          <a:noFill/>
          <a:ln w="28575">
            <a:noFill/>
          </a:ln>
        </p:spPr>
        <p:txBody>
          <a:bodyPr wrap="square" lIns="54000" tIns="46800" rIns="54000" bIns="46800" anchor="t">
            <a:spAutoFit/>
          </a:bodyPr>
          <a:p>
            <a:pPr marL="342900" indent="-342900">
              <a:spcBef>
                <a:spcPct val="5000"/>
              </a:spcBef>
              <a:buClr>
                <a:srgbClr val="FFC000"/>
              </a:buClr>
              <a:buSzPct val="80000"/>
              <a:buFont typeface="Wingdings" panose="05000000000000000000" charset="0"/>
              <a:buChar char="n"/>
            </a:pPr>
            <a:r>
              <a:rPr lang="zh-CN" altLang="en-US" sz="2200" dirty="0">
                <a:solidFill>
                  <a:srgbClr val="663300"/>
                </a:solidFill>
                <a:latin typeface="黑体" panose="02010609060101010101" pitchFamily="49" charset="-122"/>
                <a:ea typeface="黑体" panose="02010609060101010101" pitchFamily="49" charset="-122"/>
              </a:rPr>
              <a:t>互斥</a:t>
            </a:r>
            <a:r>
              <a:rPr lang="en-US" altLang="zh-CN" sz="2200" dirty="0">
                <a:latin typeface="Times New Roman" panose="02020603050405020304" pitchFamily="18" charset="0"/>
                <a:ea typeface="宋体" panose="02010600030101010101" pitchFamily="2" charset="-122"/>
              </a:rPr>
              <a:t>——</a:t>
            </a:r>
            <a:endParaRPr lang="en-US" altLang="zh-CN" sz="2200" dirty="0">
              <a:latin typeface="Tahoma" panose="020B0604030504040204" pitchFamily="34" charset="0"/>
              <a:ea typeface="宋体" panose="02010600030101010101" pitchFamily="2" charset="-122"/>
            </a:endParaRPr>
          </a:p>
        </p:txBody>
      </p:sp>
      <p:sp>
        <p:nvSpPr>
          <p:cNvPr id="216073" name="Text Box 9"/>
          <p:cNvSpPr txBox="1"/>
          <p:nvPr/>
        </p:nvSpPr>
        <p:spPr>
          <a:xfrm>
            <a:off x="1864360" y="2499360"/>
            <a:ext cx="7010400" cy="762000"/>
          </a:xfrm>
          <a:prstGeom prst="rect">
            <a:avLst/>
          </a:prstGeom>
          <a:noFill/>
          <a:ln w="28575">
            <a:noFill/>
          </a:ln>
        </p:spPr>
        <p:txBody>
          <a:bodyPr lIns="54000" tIns="46800" rIns="54000" bIns="46800" anchor="t">
            <a:spAutoFit/>
          </a:bodyPr>
          <a:p>
            <a:pPr>
              <a:spcBef>
                <a:spcPct val="5000"/>
              </a:spcBef>
              <a:buSzTx/>
            </a:pPr>
            <a:r>
              <a:rPr lang="zh-CN" altLang="en-US" sz="2200" dirty="0">
                <a:latin typeface="宋体" panose="02010600030101010101" pitchFamily="2" charset="-122"/>
                <a:ea typeface="宋体" panose="02010600030101010101" pitchFamily="2" charset="-122"/>
              </a:rPr>
              <a:t>当一个进程正在对</a:t>
            </a:r>
            <a:r>
              <a:rPr lang="en-US" altLang="zh-CN" sz="2200" dirty="0">
                <a:latin typeface="Tahoma" panose="020B0604030504040204" pitchFamily="34" charset="0"/>
                <a:ea typeface="宋体" panose="02010600030101010101" pitchFamily="2" charset="-122"/>
              </a:rPr>
              <a:t>pipe</a:t>
            </a:r>
            <a:r>
              <a:rPr lang="zh-CN" altLang="en-US" sz="2200" dirty="0">
                <a:latin typeface="宋体" panose="02010600030101010101" pitchFamily="2" charset="-122"/>
                <a:ea typeface="宋体" panose="02010600030101010101" pitchFamily="2" charset="-122"/>
              </a:rPr>
              <a:t>执行读</a:t>
            </a:r>
            <a:r>
              <a:rPr lang="en-US" altLang="zh-CN" sz="2200" dirty="0">
                <a:latin typeface="Tahoma" panose="020B0604030504040204" pitchFamily="34" charset="0"/>
                <a:ea typeface="宋体" panose="02010600030101010101" pitchFamily="2" charset="-122"/>
              </a:rPr>
              <a:t>/</a:t>
            </a:r>
            <a:r>
              <a:rPr lang="zh-CN" altLang="en-US" sz="2200" dirty="0">
                <a:latin typeface="宋体" panose="02010600030101010101" pitchFamily="2" charset="-122"/>
                <a:ea typeface="宋体" panose="02010600030101010101" pitchFamily="2" charset="-122"/>
              </a:rPr>
              <a:t>写操作时，其它进程必须等待；</a:t>
            </a:r>
            <a:endParaRPr lang="zh-CN" altLang="en-US" sz="2200" dirty="0">
              <a:latin typeface="宋体" panose="02010600030101010101" pitchFamily="2" charset="-122"/>
              <a:ea typeface="宋体" panose="02010600030101010101" pitchFamily="2" charset="-122"/>
            </a:endParaRPr>
          </a:p>
        </p:txBody>
      </p:sp>
      <p:sp>
        <p:nvSpPr>
          <p:cNvPr id="216074" name="Text Box 10"/>
          <p:cNvSpPr txBox="1"/>
          <p:nvPr/>
        </p:nvSpPr>
        <p:spPr>
          <a:xfrm>
            <a:off x="264160" y="3261360"/>
            <a:ext cx="1600200" cy="431165"/>
          </a:xfrm>
          <a:prstGeom prst="rect">
            <a:avLst/>
          </a:prstGeom>
          <a:noFill/>
          <a:ln w="28575">
            <a:noFill/>
          </a:ln>
        </p:spPr>
        <p:txBody>
          <a:bodyPr lIns="54000" tIns="46800" rIns="54000" bIns="46800" anchor="t">
            <a:spAutoFit/>
          </a:bodyPr>
          <a:p>
            <a:pPr marL="342900" indent="-342900">
              <a:spcBef>
                <a:spcPct val="5000"/>
              </a:spcBef>
              <a:buClr>
                <a:srgbClr val="FFC000"/>
              </a:buClr>
              <a:buSzPct val="80000"/>
              <a:buFont typeface="Wingdings" panose="05000000000000000000" charset="0"/>
              <a:buChar char="n"/>
            </a:pPr>
            <a:r>
              <a:rPr lang="zh-CN" altLang="en-US" sz="2200" dirty="0">
                <a:solidFill>
                  <a:srgbClr val="663300"/>
                </a:solidFill>
                <a:latin typeface="黑体" panose="02010609060101010101" pitchFamily="49" charset="-122"/>
                <a:ea typeface="黑体" panose="02010609060101010101" pitchFamily="49" charset="-122"/>
              </a:rPr>
              <a:t>同步</a:t>
            </a:r>
            <a:r>
              <a:rPr lang="en-US" altLang="zh-CN" sz="2200" dirty="0">
                <a:latin typeface="Times New Roman" panose="02020603050405020304" pitchFamily="18" charset="0"/>
                <a:ea typeface="宋体" panose="02010600030101010101" pitchFamily="2" charset="-122"/>
              </a:rPr>
              <a:t>——</a:t>
            </a:r>
            <a:endParaRPr lang="en-US" altLang="zh-CN" sz="2200" dirty="0">
              <a:latin typeface="宋体" panose="02010600030101010101" pitchFamily="2" charset="-122"/>
              <a:ea typeface="宋体" panose="02010600030101010101" pitchFamily="2" charset="-122"/>
            </a:endParaRPr>
          </a:p>
        </p:txBody>
      </p:sp>
      <p:sp>
        <p:nvSpPr>
          <p:cNvPr id="216075" name="Text Box 11"/>
          <p:cNvSpPr txBox="1"/>
          <p:nvPr/>
        </p:nvSpPr>
        <p:spPr>
          <a:xfrm>
            <a:off x="340360" y="4663123"/>
            <a:ext cx="3276600" cy="431165"/>
          </a:xfrm>
          <a:prstGeom prst="rect">
            <a:avLst/>
          </a:prstGeom>
          <a:noFill/>
          <a:ln w="28575">
            <a:noFill/>
          </a:ln>
        </p:spPr>
        <p:txBody>
          <a:bodyPr lIns="54000" tIns="46800" rIns="54000" bIns="46800" anchor="t">
            <a:spAutoFit/>
          </a:bodyPr>
          <a:p>
            <a:pPr marL="342900" indent="-342900">
              <a:spcBef>
                <a:spcPct val="50000"/>
              </a:spcBef>
              <a:buClr>
                <a:srgbClr val="FFC000"/>
              </a:buClr>
              <a:buSzPct val="80000"/>
              <a:buFont typeface="Wingdings" panose="05000000000000000000" charset="0"/>
              <a:buChar char="n"/>
            </a:pPr>
            <a:r>
              <a:rPr lang="zh-CN" altLang="en-US" sz="2200" dirty="0">
                <a:solidFill>
                  <a:srgbClr val="663300"/>
                </a:solidFill>
                <a:latin typeface="黑体" panose="02010609060101010101" pitchFamily="49" charset="-122"/>
                <a:ea typeface="黑体" panose="02010609060101010101" pitchFamily="49" charset="-122"/>
              </a:rPr>
              <a:t>确定对方是否存在</a:t>
            </a:r>
            <a:r>
              <a:rPr lang="en-US" altLang="zh-CN" sz="2200" dirty="0">
                <a:latin typeface="Times New Roman" panose="02020603050405020304" pitchFamily="18" charset="0"/>
                <a:ea typeface="宋体" panose="02010600030101010101" pitchFamily="2" charset="-122"/>
              </a:rPr>
              <a:t>——</a:t>
            </a:r>
            <a:endParaRPr lang="en-US" altLang="zh-CN" sz="2200" dirty="0">
              <a:latin typeface="宋体" panose="02010600030101010101" pitchFamily="2" charset="-122"/>
              <a:ea typeface="宋体" panose="02010600030101010101" pitchFamily="2" charset="-122"/>
            </a:endParaRPr>
          </a:p>
        </p:txBody>
      </p:sp>
      <p:sp>
        <p:nvSpPr>
          <p:cNvPr id="216076" name="Text Box 12"/>
          <p:cNvSpPr txBox="1"/>
          <p:nvPr/>
        </p:nvSpPr>
        <p:spPr>
          <a:xfrm>
            <a:off x="1788160" y="3261360"/>
            <a:ext cx="6705600" cy="1431925"/>
          </a:xfrm>
          <a:prstGeom prst="rect">
            <a:avLst/>
          </a:prstGeom>
          <a:noFill/>
          <a:ln w="28575">
            <a:noFill/>
          </a:ln>
        </p:spPr>
        <p:txBody>
          <a:bodyPr lIns="54000" tIns="46800" rIns="54000" bIns="46800" anchor="t">
            <a:spAutoFit/>
          </a:bodyPr>
          <a:p>
            <a:pPr>
              <a:spcBef>
                <a:spcPct val="50000"/>
              </a:spcBef>
              <a:buSzTx/>
            </a:pPr>
            <a:r>
              <a:rPr lang="zh-CN" altLang="en-US" sz="2200" dirty="0">
                <a:latin typeface="宋体" panose="02010600030101010101" pitchFamily="2" charset="-122"/>
                <a:ea typeface="宋体" panose="02010600030101010101" pitchFamily="2" charset="-122"/>
              </a:rPr>
              <a:t>当写进程把一定数据写入</a:t>
            </a:r>
            <a:r>
              <a:rPr lang="en-US" altLang="zh-CN" sz="2200" dirty="0">
                <a:latin typeface="Tahoma" panose="020B0604030504040204" pitchFamily="34" charset="0"/>
                <a:ea typeface="宋体" panose="02010600030101010101" pitchFamily="2" charset="-122"/>
              </a:rPr>
              <a:t>pipe</a:t>
            </a:r>
            <a:r>
              <a:rPr lang="zh-CN" altLang="en-US" sz="2200" dirty="0">
                <a:latin typeface="宋体" panose="02010600030101010101" pitchFamily="2" charset="-122"/>
                <a:ea typeface="宋体" panose="02010600030101010101" pitchFamily="2" charset="-122"/>
              </a:rPr>
              <a:t>，便去睡眠等待，直至读进程取走数据后，再把它唤醒；当读进程读一空</a:t>
            </a:r>
            <a:r>
              <a:rPr lang="en-US" altLang="zh-CN" sz="2200" dirty="0">
                <a:latin typeface="Tahoma" panose="020B0604030504040204" pitchFamily="34" charset="0"/>
                <a:ea typeface="宋体" panose="02010600030101010101" pitchFamily="2" charset="-122"/>
              </a:rPr>
              <a:t>pipe</a:t>
            </a:r>
            <a:r>
              <a:rPr lang="zh-CN" altLang="en-US" sz="2200" dirty="0">
                <a:latin typeface="宋体" panose="02010600030101010101" pitchFamily="2" charset="-122"/>
                <a:ea typeface="宋体" panose="02010600030101010101" pitchFamily="2" charset="-122"/>
              </a:rPr>
              <a:t>时，也应睡眠等待，直至写进程将数据写入</a:t>
            </a:r>
            <a:r>
              <a:rPr lang="en-US" altLang="zh-CN" sz="2200" dirty="0">
                <a:latin typeface="Tahoma" panose="020B0604030504040204" pitchFamily="34" charset="0"/>
                <a:ea typeface="宋体" panose="02010600030101010101" pitchFamily="2" charset="-122"/>
              </a:rPr>
              <a:t>pipe</a:t>
            </a:r>
            <a:r>
              <a:rPr lang="zh-CN" altLang="en-US" sz="2200" dirty="0">
                <a:latin typeface="宋体" panose="02010600030101010101" pitchFamily="2" charset="-122"/>
                <a:ea typeface="宋体" panose="02010600030101010101" pitchFamily="2" charset="-122"/>
              </a:rPr>
              <a:t>后，再把它唤醒。</a:t>
            </a:r>
            <a:r>
              <a:rPr lang="zh-CN" altLang="en-US" sz="2200" dirty="0">
                <a:latin typeface="Tahoma" panose="020B0604030504040204" pitchFamily="34" charset="0"/>
                <a:ea typeface="宋体" panose="02010600030101010101" pitchFamily="2" charset="-122"/>
              </a:rPr>
              <a:t> </a:t>
            </a:r>
            <a:endParaRPr lang="zh-CN" altLang="en-US" sz="2200" dirty="0">
              <a:latin typeface="Tahoma" panose="020B0604030504040204" pitchFamily="34" charset="0"/>
              <a:ea typeface="宋体" panose="02010600030101010101" pitchFamily="2" charset="-122"/>
            </a:endParaRPr>
          </a:p>
        </p:txBody>
      </p:sp>
      <p:sp>
        <p:nvSpPr>
          <p:cNvPr id="216077" name="Text Box 13"/>
          <p:cNvSpPr txBox="1"/>
          <p:nvPr/>
        </p:nvSpPr>
        <p:spPr>
          <a:xfrm>
            <a:off x="3616960" y="4709160"/>
            <a:ext cx="5257800" cy="396875"/>
          </a:xfrm>
          <a:prstGeom prst="rect">
            <a:avLst/>
          </a:prstGeom>
          <a:noFill/>
          <a:ln w="28575">
            <a:noFill/>
          </a:ln>
        </p:spPr>
        <p:txBody>
          <a:bodyPr lIns="54000" tIns="46800" rIns="54000" bIns="46800" anchor="t">
            <a:spAutoFit/>
          </a:bodyPr>
          <a:p>
            <a:pPr>
              <a:spcBef>
                <a:spcPct val="50000"/>
              </a:spcBef>
              <a:buSzTx/>
            </a:pPr>
            <a:r>
              <a:rPr lang="zh-CN" altLang="en-US" sz="2000" dirty="0">
                <a:latin typeface="宋体" panose="02010600030101010101" pitchFamily="2" charset="-122"/>
                <a:ea typeface="宋体" panose="02010600030101010101" pitchFamily="2" charset="-122"/>
              </a:rPr>
              <a:t>只有确定对方已存在时，才能进行通信。</a:t>
            </a:r>
            <a:r>
              <a:rPr lang="zh-CN" altLang="en-US" sz="2000" dirty="0">
                <a:latin typeface="Tahoma" panose="020B0604030504040204" pitchFamily="34" charset="0"/>
                <a:ea typeface="宋体" panose="02010600030101010101" pitchFamily="2" charset="-122"/>
              </a:rPr>
              <a:t> </a:t>
            </a:r>
            <a:endParaRPr lang="zh-CN" altLang="en-US" sz="2000" dirty="0">
              <a:latin typeface="Tahoma" panose="020B0604030504040204" pitchFamily="34" charset="0"/>
              <a:ea typeface="宋体" panose="02010600030101010101" pitchFamily="2" charset="-122"/>
            </a:endParaRPr>
          </a:p>
        </p:txBody>
      </p:sp>
      <p:sp>
        <p:nvSpPr>
          <p:cNvPr id="17409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74093" name="Rectangle 2"/>
          <p:cNvSpPr>
            <a:spLocks noGrp="1"/>
          </p:cNvSpPr>
          <p:nvPr>
            <p:ph type="title"/>
          </p:nvPr>
        </p:nvSpPr>
        <p:spPr>
          <a:xfrm>
            <a:off x="579438" y="0"/>
            <a:ext cx="7138987" cy="839788"/>
          </a:xfrm>
        </p:spPr>
        <p:txBody>
          <a:bodyPr vert="horz" wrap="square" lIns="91440" tIns="45720" rIns="91440" bIns="45720" anchor="b"/>
          <a:p>
            <a:pPr algn="ctr" eaLnBrk="1" hangingPunct="1"/>
            <a:r>
              <a:rPr lang="en-US" altLang="zh-CN" sz="3600" dirty="0"/>
              <a:t>2.6.1  </a:t>
            </a:r>
            <a:r>
              <a:rPr lang="zh-CN" altLang="en-US" sz="3600" dirty="0">
                <a:latin typeface="宋体" panose="02010600030101010101" pitchFamily="2" charset="-122"/>
              </a:rPr>
              <a:t>进程通信的类型</a:t>
            </a:r>
            <a:endParaRPr lang="zh-CN" altLang="en-US" sz="3600" dirty="0">
              <a:latin typeface="宋体" panose="02010600030101010101" pitchFamily="2" charset="-122"/>
            </a:endParaRPr>
          </a:p>
        </p:txBody>
      </p:sp>
      <p:graphicFrame>
        <p:nvGraphicFramePr>
          <p:cNvPr id="174094" name="内容占位符 95235"/>
          <p:cNvGraphicFramePr>
            <a:graphicFrameLocks noGrp="1"/>
          </p:cNvGraphicFramePr>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58" name="" r:id="rId1" imgW="6858000" imgH="48895" progId="MS_ClipArt_Gallery.2">
                  <p:embed/>
                </p:oleObj>
              </mc:Choice>
              <mc:Fallback>
                <p:oleObj name="" r:id="rId1" imgW="6858000" imgH="48895" progId="MS_ClipArt_Gallery.2">
                  <p:embed/>
                  <p:pic>
                    <p:nvPicPr>
                      <p:cNvPr id="0" name="图片 3157"/>
                      <p:cNvPicPr/>
                      <p:nvPr/>
                    </p:nvPicPr>
                    <p:blipFill>
                      <a:blip r:embed="rId2"/>
                      <a:stretch>
                        <a:fillRect/>
                      </a:stretch>
                    </p:blipFill>
                    <p:spPr>
                      <a:xfrm>
                        <a:off x="719138" y="981075"/>
                        <a:ext cx="7704137"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071"/>
                                        </p:tgtEl>
                                        <p:attrNameLst>
                                          <p:attrName>style.visibility</p:attrName>
                                        </p:attrNameLst>
                                      </p:cBhvr>
                                      <p:to>
                                        <p:strVal val="visible"/>
                                      </p:to>
                                    </p:set>
                                    <p:anim calcmode="lin" valueType="num">
                                      <p:cBhvr>
                                        <p:cTn id="7" dur="500" fill="hold"/>
                                        <p:tgtEl>
                                          <p:spTgt spid="216071"/>
                                        </p:tgtEl>
                                        <p:attrNameLst>
                                          <p:attrName>ppt_x</p:attrName>
                                        </p:attrNameLst>
                                      </p:cBhvr>
                                      <p:tavLst>
                                        <p:tav tm="0">
                                          <p:val>
                                            <p:strVal val="#ppt_x"/>
                                          </p:val>
                                        </p:tav>
                                        <p:tav tm="100000">
                                          <p:val>
                                            <p:strVal val="#ppt_x"/>
                                          </p:val>
                                        </p:tav>
                                      </p:tavLst>
                                    </p:anim>
                                    <p:anim calcmode="lin" valueType="num">
                                      <p:cBhvr>
                                        <p:cTn id="8" dur="500" fill="hold"/>
                                        <p:tgtEl>
                                          <p:spTgt spid="2160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6072"/>
                                        </p:tgtEl>
                                        <p:attrNameLst>
                                          <p:attrName>style.visibility</p:attrName>
                                        </p:attrNameLst>
                                      </p:cBhvr>
                                      <p:to>
                                        <p:strVal val="visible"/>
                                      </p:to>
                                    </p:set>
                                    <p:anim calcmode="lin" valueType="num">
                                      <p:cBhvr>
                                        <p:cTn id="13" dur="500" fill="hold"/>
                                        <p:tgtEl>
                                          <p:spTgt spid="216072"/>
                                        </p:tgtEl>
                                        <p:attrNameLst>
                                          <p:attrName>ppt_x</p:attrName>
                                        </p:attrNameLst>
                                      </p:cBhvr>
                                      <p:tavLst>
                                        <p:tav tm="0">
                                          <p:val>
                                            <p:strVal val="0-#ppt_w/2"/>
                                          </p:val>
                                        </p:tav>
                                        <p:tav tm="100000">
                                          <p:val>
                                            <p:strVal val="#ppt_x"/>
                                          </p:val>
                                        </p:tav>
                                      </p:tavLst>
                                    </p:anim>
                                    <p:anim calcmode="lin" valueType="num">
                                      <p:cBhvr>
                                        <p:cTn id="14" dur="500" fill="hold"/>
                                        <p:tgtEl>
                                          <p:spTgt spid="21607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216074"/>
                                        </p:tgtEl>
                                        <p:attrNameLst>
                                          <p:attrName>style.visibility</p:attrName>
                                        </p:attrNameLst>
                                      </p:cBhvr>
                                      <p:to>
                                        <p:strVal val="visible"/>
                                      </p:to>
                                    </p:set>
                                    <p:anim calcmode="lin" valueType="num">
                                      <p:cBhvr>
                                        <p:cTn id="18" dur="500" fill="hold"/>
                                        <p:tgtEl>
                                          <p:spTgt spid="216074"/>
                                        </p:tgtEl>
                                        <p:attrNameLst>
                                          <p:attrName>ppt_x</p:attrName>
                                        </p:attrNameLst>
                                      </p:cBhvr>
                                      <p:tavLst>
                                        <p:tav tm="0">
                                          <p:val>
                                            <p:strVal val="0-#ppt_w/2"/>
                                          </p:val>
                                        </p:tav>
                                        <p:tav tm="100000">
                                          <p:val>
                                            <p:strVal val="#ppt_x"/>
                                          </p:val>
                                        </p:tav>
                                      </p:tavLst>
                                    </p:anim>
                                    <p:anim calcmode="lin" valueType="num">
                                      <p:cBhvr>
                                        <p:cTn id="19" dur="500" fill="hold"/>
                                        <p:tgtEl>
                                          <p:spTgt spid="216074"/>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216075"/>
                                        </p:tgtEl>
                                        <p:attrNameLst>
                                          <p:attrName>style.visibility</p:attrName>
                                        </p:attrNameLst>
                                      </p:cBhvr>
                                      <p:to>
                                        <p:strVal val="visible"/>
                                      </p:to>
                                    </p:set>
                                    <p:anim calcmode="lin" valueType="num">
                                      <p:cBhvr>
                                        <p:cTn id="23" dur="500" fill="hold"/>
                                        <p:tgtEl>
                                          <p:spTgt spid="216075"/>
                                        </p:tgtEl>
                                        <p:attrNameLst>
                                          <p:attrName>ppt_x</p:attrName>
                                        </p:attrNameLst>
                                      </p:cBhvr>
                                      <p:tavLst>
                                        <p:tav tm="0">
                                          <p:val>
                                            <p:strVal val="0-#ppt_w/2"/>
                                          </p:val>
                                        </p:tav>
                                        <p:tav tm="100000">
                                          <p:val>
                                            <p:strVal val="#ppt_x"/>
                                          </p:val>
                                        </p:tav>
                                      </p:tavLst>
                                    </p:anim>
                                    <p:anim calcmode="lin" valueType="num">
                                      <p:cBhvr>
                                        <p:cTn id="24" dur="500" fill="hold"/>
                                        <p:tgtEl>
                                          <p:spTgt spid="21607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16073"/>
                                        </p:tgtEl>
                                        <p:attrNameLst>
                                          <p:attrName>style.visibility</p:attrName>
                                        </p:attrNameLst>
                                      </p:cBhvr>
                                      <p:to>
                                        <p:strVal val="visible"/>
                                      </p:to>
                                    </p:set>
                                    <p:anim calcmode="lin" valueType="num">
                                      <p:cBhvr>
                                        <p:cTn id="29" dur="500" fill="hold"/>
                                        <p:tgtEl>
                                          <p:spTgt spid="216073"/>
                                        </p:tgtEl>
                                        <p:attrNameLst>
                                          <p:attrName>ppt_x</p:attrName>
                                        </p:attrNameLst>
                                      </p:cBhvr>
                                      <p:tavLst>
                                        <p:tav tm="0">
                                          <p:val>
                                            <p:strVal val="1+#ppt_w/2"/>
                                          </p:val>
                                        </p:tav>
                                        <p:tav tm="100000">
                                          <p:val>
                                            <p:strVal val="#ppt_x"/>
                                          </p:val>
                                        </p:tav>
                                      </p:tavLst>
                                    </p:anim>
                                    <p:anim calcmode="lin" valueType="num">
                                      <p:cBhvr>
                                        <p:cTn id="30" dur="500" fill="hold"/>
                                        <p:tgtEl>
                                          <p:spTgt spid="21607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16076"/>
                                        </p:tgtEl>
                                        <p:attrNameLst>
                                          <p:attrName>style.visibility</p:attrName>
                                        </p:attrNameLst>
                                      </p:cBhvr>
                                      <p:to>
                                        <p:strVal val="visible"/>
                                      </p:to>
                                    </p:set>
                                    <p:anim calcmode="lin" valueType="num">
                                      <p:cBhvr>
                                        <p:cTn id="35" dur="500" fill="hold"/>
                                        <p:tgtEl>
                                          <p:spTgt spid="216076"/>
                                        </p:tgtEl>
                                        <p:attrNameLst>
                                          <p:attrName>ppt_x</p:attrName>
                                        </p:attrNameLst>
                                      </p:cBhvr>
                                      <p:tavLst>
                                        <p:tav tm="0">
                                          <p:val>
                                            <p:strVal val="1+#ppt_w/2"/>
                                          </p:val>
                                        </p:tav>
                                        <p:tav tm="100000">
                                          <p:val>
                                            <p:strVal val="#ppt_x"/>
                                          </p:val>
                                        </p:tav>
                                      </p:tavLst>
                                    </p:anim>
                                    <p:anim calcmode="lin" valueType="num">
                                      <p:cBhvr>
                                        <p:cTn id="36" dur="500" fill="hold"/>
                                        <p:tgtEl>
                                          <p:spTgt spid="21607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16077"/>
                                        </p:tgtEl>
                                        <p:attrNameLst>
                                          <p:attrName>style.visibility</p:attrName>
                                        </p:attrNameLst>
                                      </p:cBhvr>
                                      <p:to>
                                        <p:strVal val="visible"/>
                                      </p:to>
                                    </p:set>
                                    <p:anim calcmode="lin" valueType="num">
                                      <p:cBhvr>
                                        <p:cTn id="41" dur="500" fill="hold"/>
                                        <p:tgtEl>
                                          <p:spTgt spid="216077"/>
                                        </p:tgtEl>
                                        <p:attrNameLst>
                                          <p:attrName>ppt_x</p:attrName>
                                        </p:attrNameLst>
                                      </p:cBhvr>
                                      <p:tavLst>
                                        <p:tav tm="0">
                                          <p:val>
                                            <p:strVal val="1+#ppt_w/2"/>
                                          </p:val>
                                        </p:tav>
                                        <p:tav tm="100000">
                                          <p:val>
                                            <p:strVal val="#ppt_x"/>
                                          </p:val>
                                        </p:tav>
                                      </p:tavLst>
                                    </p:anim>
                                    <p:anim calcmode="lin" valueType="num">
                                      <p:cBhvr>
                                        <p:cTn id="42" dur="500" fill="hold"/>
                                        <p:tgtEl>
                                          <p:spTgt spid="2160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1" grpId="0"/>
      <p:bldP spid="216072" grpId="0"/>
      <p:bldP spid="216073" grpId="0"/>
      <p:bldP spid="216074" grpId="0"/>
      <p:bldP spid="216075" grpId="0"/>
      <p:bldP spid="216076" grpId="0"/>
      <p:bldP spid="216077"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75106" name="Rectangle 2"/>
          <p:cNvSpPr>
            <a:spLocks noGrp="1"/>
          </p:cNvSpPr>
          <p:nvPr>
            <p:ph idx="1"/>
          </p:nvPr>
        </p:nvSpPr>
        <p:spPr>
          <a:xfrm>
            <a:off x="101600" y="960438"/>
            <a:ext cx="8610600" cy="557212"/>
          </a:xfrm>
        </p:spPr>
        <p:txBody>
          <a:bodyPr vert="horz" wrap="square" lIns="91440" tIns="45720" rIns="91440" bIns="45720" anchor="t"/>
          <a:p>
            <a:pPr eaLnBrk="1" hangingPunct="1">
              <a:spcBef>
                <a:spcPct val="0"/>
              </a:spcBef>
              <a:buNone/>
            </a:pPr>
            <a:r>
              <a:rPr lang="en-US" altLang="zh-CN" sz="2800" dirty="0">
                <a:solidFill>
                  <a:schemeClr val="tx2"/>
                </a:solidFill>
              </a:rPr>
              <a:t> </a:t>
            </a:r>
            <a:r>
              <a:rPr lang="zh-CN" altLang="en-US" sz="3200" kern="1200" dirty="0">
                <a:solidFill>
                  <a:srgbClr val="000066"/>
                </a:solidFill>
                <a:latin typeface="黑体" panose="02010609060101010101" pitchFamily="49" charset="-122"/>
                <a:ea typeface="黑体" panose="02010609060101010101" pitchFamily="49" charset="-122"/>
              </a:rPr>
              <a:t>3．消息传递系统 (Message passing system) </a:t>
            </a:r>
            <a:endParaRPr lang="en-US" altLang="zh-CN" sz="2800" dirty="0">
              <a:solidFill>
                <a:schemeClr val="tx2"/>
              </a:solidFill>
            </a:endParaRPr>
          </a:p>
        </p:txBody>
      </p:sp>
      <p:sp>
        <p:nvSpPr>
          <p:cNvPr id="217092" name="Text Box 4"/>
          <p:cNvSpPr txBox="1"/>
          <p:nvPr/>
        </p:nvSpPr>
        <p:spPr>
          <a:xfrm>
            <a:off x="698500" y="4706620"/>
            <a:ext cx="4743450" cy="996950"/>
          </a:xfrm>
          <a:prstGeom prst="rect">
            <a:avLst/>
          </a:prstGeom>
          <a:noFill/>
          <a:ln w="28575">
            <a:noFill/>
          </a:ln>
        </p:spPr>
        <p:txBody>
          <a:bodyPr lIns="54000" tIns="46800" rIns="54000" bIns="46800" anchor="t">
            <a:spAutoFit/>
          </a:bodyPr>
          <a:p>
            <a:pPr marL="457200" indent="-457200">
              <a:spcBef>
                <a:spcPct val="10000"/>
              </a:spcBef>
              <a:buClr>
                <a:srgbClr val="FFC000"/>
              </a:buClr>
              <a:buSzPct val="80000"/>
              <a:buFont typeface="Wingdings" panose="05000000000000000000" charset="0"/>
              <a:buChar char="n"/>
            </a:pPr>
            <a:r>
              <a:rPr lang="zh-CN" altLang="en-US" dirty="0">
                <a:solidFill>
                  <a:schemeClr val="tx2"/>
                </a:solidFill>
                <a:latin typeface="宋体" panose="02010600030101010101" pitchFamily="2" charset="-122"/>
                <a:ea typeface="宋体" panose="02010600030101010101" pitchFamily="2" charset="-122"/>
              </a:rPr>
              <a:t>直接通信方式</a:t>
            </a:r>
            <a:r>
              <a:rPr lang="zh-CN" altLang="en-US" dirty="0">
                <a:latin typeface="Tahoma" panose="020B0604030504040204" pitchFamily="34" charset="0"/>
                <a:ea typeface="宋体" panose="02010600030101010101" pitchFamily="2" charset="-122"/>
              </a:rPr>
              <a:t> </a:t>
            </a:r>
            <a:endParaRPr lang="zh-CN" altLang="en-US" dirty="0">
              <a:latin typeface="Tahoma" panose="020B0604030504040204" pitchFamily="34" charset="0"/>
              <a:ea typeface="宋体" panose="02010600030101010101" pitchFamily="2" charset="-122"/>
            </a:endParaRPr>
          </a:p>
          <a:p>
            <a:pPr marL="457200" indent="-457200">
              <a:spcBef>
                <a:spcPct val="10000"/>
              </a:spcBef>
              <a:buClr>
                <a:srgbClr val="FFC000"/>
              </a:buClr>
              <a:buSzPct val="80000"/>
              <a:buFont typeface="Wingdings" panose="05000000000000000000" charset="0"/>
              <a:buChar char="n"/>
            </a:pPr>
            <a:r>
              <a:rPr lang="zh-CN" altLang="en-US" dirty="0">
                <a:solidFill>
                  <a:schemeClr val="tx2"/>
                </a:solidFill>
                <a:latin typeface="宋体" panose="02010600030101010101" pitchFamily="2" charset="-122"/>
                <a:ea typeface="宋体" panose="02010600030101010101" pitchFamily="2" charset="-122"/>
              </a:rPr>
              <a:t>间接通信方式</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邮箱方式</a:t>
            </a: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175111" name="Text Box 7"/>
          <p:cNvSpPr txBox="1"/>
          <p:nvPr/>
        </p:nvSpPr>
        <p:spPr>
          <a:xfrm>
            <a:off x="287020" y="1597660"/>
            <a:ext cx="8569325" cy="3108960"/>
          </a:xfrm>
          <a:prstGeom prst="rect">
            <a:avLst/>
          </a:prstGeom>
          <a:noFill/>
          <a:ln w="28575">
            <a:noFill/>
          </a:ln>
        </p:spPr>
        <p:txBody>
          <a:bodyPr wrap="square" lIns="54000" tIns="46800" rIns="54000" bIns="46800" anchor="t">
            <a:spAutoFit/>
          </a:bodyPr>
          <a:p>
            <a:pPr>
              <a:buClr>
                <a:srgbClr val="0000FF"/>
              </a:buClr>
              <a:buSzTx/>
            </a:pPr>
            <a:r>
              <a:rPr lang="zh-CN" altLang="en-US" dirty="0">
                <a:latin typeface="Times New Roman" panose="02020603050405020304" pitchFamily="18" charset="0"/>
                <a:ea typeface="宋体" panose="02010600030101010101" pitchFamily="2" charset="-122"/>
              </a:rPr>
              <a:t>进程间的数据交换不必借助任何共享存储区或共享数据结构，是以格式化的消息</a:t>
            </a:r>
            <a:r>
              <a:rPr lang="en-US" altLang="zh-CN" dirty="0">
                <a:latin typeface="Times New Roman" panose="02020603050405020304" pitchFamily="18" charset="0"/>
                <a:ea typeface="宋体" panose="02010600030101010101" pitchFamily="2" charset="-122"/>
              </a:rPr>
              <a:t>(message)</a:t>
            </a:r>
            <a:r>
              <a:rPr lang="zh-CN" altLang="en-US" dirty="0">
                <a:latin typeface="Times New Roman" panose="02020603050405020304" pitchFamily="18" charset="0"/>
                <a:ea typeface="宋体" panose="02010600030101010101" pitchFamily="2" charset="-122"/>
              </a:rPr>
              <a:t>为单位，将通信的数据封装在消息中，并利用系统提供的一组通信命令（原语）在进程间进行消息传递，完成进程间的数据交换。</a:t>
            </a:r>
            <a:endParaRPr lang="zh-CN" altLang="en-US" dirty="0">
              <a:latin typeface="Times New Roman" panose="02020603050405020304" pitchFamily="18" charset="0"/>
              <a:ea typeface="宋体" panose="02010600030101010101" pitchFamily="2" charset="-122"/>
            </a:endParaRPr>
          </a:p>
          <a:p>
            <a:pPr marL="457200" indent="-457200">
              <a:buClr>
                <a:srgbClr val="FFC000"/>
              </a:buClr>
              <a:buSzPct val="80000"/>
              <a:buFont typeface="Wingdings" panose="05000000000000000000" charset="0"/>
              <a:buChar char="n"/>
            </a:pPr>
            <a:r>
              <a:rPr lang="en-US" altLang="zh-CN" dirty="0">
                <a:latin typeface="Times New Roman" panose="02020603050405020304" pitchFamily="18" charset="0"/>
                <a:ea typeface="宋体" panose="02010600030101010101" pitchFamily="2" charset="-122"/>
              </a:rPr>
              <a:t>OS</a:t>
            </a:r>
            <a:r>
              <a:rPr lang="zh-CN" altLang="en-US" dirty="0">
                <a:latin typeface="Times New Roman" panose="02020603050405020304" pitchFamily="18" charset="0"/>
                <a:ea typeface="宋体" panose="02010600030101010101" pitchFamily="2" charset="-122"/>
              </a:rPr>
              <a:t>隐蔽了通信实现细节，大大简化了通信程序编制的复杂性，因而得到广泛应用。</a:t>
            </a:r>
            <a:endParaRPr lang="zh-CN" altLang="en-US" dirty="0">
              <a:latin typeface="Times New Roman" panose="02020603050405020304" pitchFamily="18" charset="0"/>
              <a:ea typeface="宋体" panose="02010600030101010101" pitchFamily="2" charset="-122"/>
            </a:endParaRPr>
          </a:p>
        </p:txBody>
      </p:sp>
      <p:sp>
        <p:nvSpPr>
          <p:cNvPr id="17511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75113" name="Rectangle 2"/>
          <p:cNvSpPr>
            <a:spLocks noGrp="1"/>
          </p:cNvSpPr>
          <p:nvPr>
            <p:ph type="title"/>
          </p:nvPr>
        </p:nvSpPr>
        <p:spPr>
          <a:xfrm>
            <a:off x="579438" y="0"/>
            <a:ext cx="7138987" cy="839788"/>
          </a:xfrm>
        </p:spPr>
        <p:txBody>
          <a:bodyPr vert="horz" wrap="square" lIns="91440" tIns="45720" rIns="91440" bIns="45720" anchor="b"/>
          <a:p>
            <a:pPr algn="ctr" eaLnBrk="1" hangingPunct="1"/>
            <a:r>
              <a:rPr lang="en-US" altLang="zh-CN" sz="3600" dirty="0"/>
              <a:t>2.6.1  </a:t>
            </a:r>
            <a:r>
              <a:rPr lang="zh-CN" altLang="en-US" sz="3600" dirty="0">
                <a:latin typeface="宋体" panose="02010600030101010101" pitchFamily="2" charset="-122"/>
              </a:rPr>
              <a:t>进程通信的类型</a:t>
            </a:r>
            <a:endParaRPr lang="zh-CN" altLang="en-US" sz="3600" dirty="0">
              <a:latin typeface="宋体" panose="02010600030101010101" pitchFamily="2" charset="-122"/>
            </a:endParaRPr>
          </a:p>
        </p:txBody>
      </p:sp>
      <p:graphicFrame>
        <p:nvGraphicFramePr>
          <p:cNvPr id="175114"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0" name="" r:id="rId1" imgW="6858000" imgH="48895" progId="MS_ClipArt_Gallery.2">
                  <p:embed/>
                </p:oleObj>
              </mc:Choice>
              <mc:Fallback>
                <p:oleObj name="" r:id="rId1" imgW="6858000" imgH="48895" progId="MS_ClipArt_Gallery.2">
                  <p:embed/>
                  <p:pic>
                    <p:nvPicPr>
                      <p:cNvPr id="0" name="图片 3159"/>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170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1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1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709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70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77154" name="Text Box 2"/>
          <p:cNvSpPr txBox="1"/>
          <p:nvPr/>
        </p:nvSpPr>
        <p:spPr>
          <a:xfrm>
            <a:off x="403543" y="1098550"/>
            <a:ext cx="8213725" cy="953135"/>
          </a:xfrm>
          <a:prstGeom prst="rect">
            <a:avLst/>
          </a:prstGeom>
          <a:noFill/>
          <a:ln w="19050">
            <a:noFill/>
          </a:ln>
        </p:spPr>
        <p:txBody>
          <a:bodyPr anchor="t">
            <a:spAutoFit/>
          </a:bodyPr>
          <a:p>
            <a:pPr algn="just">
              <a:spcBef>
                <a:spcPct val="50000"/>
              </a:spcBef>
              <a:buSzTx/>
            </a:pPr>
            <a:r>
              <a:rPr lang="zh-CN" altLang="en-US" dirty="0">
                <a:latin typeface="Times New Roman" panose="02020603050405020304" pitchFamily="18" charset="0"/>
                <a:ea typeface="宋体" panose="02010600030101010101" pitchFamily="2" charset="-122"/>
              </a:rPr>
              <a:t>我们可以用直接通信原语来解决生产者</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消费者问题。生产者</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消费者的通信可描述如下：</a:t>
            </a:r>
            <a:endParaRPr lang="zh-CN" altLang="en-US" dirty="0">
              <a:latin typeface="Times New Roman" panose="02020603050405020304" pitchFamily="18" charset="0"/>
              <a:ea typeface="宋体" panose="02010600030101010101" pitchFamily="2" charset="-122"/>
            </a:endParaRPr>
          </a:p>
        </p:txBody>
      </p:sp>
      <p:sp>
        <p:nvSpPr>
          <p:cNvPr id="177155" name="Text Box 3"/>
          <p:cNvSpPr txBox="1"/>
          <p:nvPr/>
        </p:nvSpPr>
        <p:spPr>
          <a:xfrm>
            <a:off x="850583" y="2417445"/>
            <a:ext cx="7624762" cy="3508375"/>
          </a:xfrm>
          <a:prstGeom prst="rect">
            <a:avLst/>
          </a:prstGeom>
          <a:solidFill>
            <a:schemeClr val="accent2">
              <a:lumMod val="20000"/>
              <a:lumOff val="80000"/>
            </a:schemeClr>
          </a:solidFill>
          <a:ln w="19050">
            <a:solidFill>
              <a:srgbClr val="0000FF"/>
            </a:solidFill>
          </a:ln>
        </p:spPr>
        <p:txBody>
          <a:bodyPr anchor="t">
            <a:spAutoFit/>
          </a:bodyPr>
          <a:p>
            <a:pPr>
              <a:buSzTx/>
            </a:pPr>
            <a:r>
              <a:rPr lang="en-US" altLang="zh-CN" dirty="0">
                <a:latin typeface="Times New Roman" panose="02020603050405020304" pitchFamily="18" charset="0"/>
                <a:ea typeface="宋体" panose="02010600030101010101" pitchFamily="2" charset="-122"/>
              </a:rPr>
              <a:t>repeat    ......</a:t>
            </a:r>
            <a:endParaRPr lang="en-US" altLang="zh-CN" dirty="0">
              <a:latin typeface="Times New Roman" panose="02020603050405020304" pitchFamily="18" charset="0"/>
              <a:ea typeface="宋体" panose="02010600030101010101" pitchFamily="2" charset="-122"/>
            </a:endParaRPr>
          </a:p>
          <a:p>
            <a:pPr>
              <a:buSzTx/>
            </a:pPr>
            <a:r>
              <a:rPr lang="en-US" altLang="zh-CN" dirty="0">
                <a:latin typeface="Times New Roman" panose="02020603050405020304" pitchFamily="18" charset="0"/>
                <a:ea typeface="宋体" panose="02010600030101010101" pitchFamily="2" charset="-122"/>
              </a:rPr>
              <a:t>              produce an item in nextp;</a:t>
            </a:r>
            <a:endParaRPr lang="en-US" altLang="zh-CN" dirty="0">
              <a:latin typeface="Times New Roman" panose="02020603050405020304" pitchFamily="18" charset="0"/>
              <a:ea typeface="宋体" panose="02010600030101010101" pitchFamily="2" charset="-122"/>
            </a:endParaRPr>
          </a:p>
          <a:p>
            <a:pPr>
              <a:buSzTx/>
            </a:pPr>
            <a:r>
              <a:rPr lang="en-US" altLang="zh-CN" dirty="0">
                <a:latin typeface="Times New Roman" panose="02020603050405020304" pitchFamily="18" charset="0"/>
                <a:ea typeface="宋体" panose="02010600030101010101" pitchFamily="2" charset="-122"/>
              </a:rPr>
              <a:t>              </a:t>
            </a:r>
            <a:r>
              <a:rPr lang="en-US" altLang="zh-CN" dirty="0">
                <a:solidFill>
                  <a:srgbClr val="C00000"/>
                </a:solidFill>
                <a:latin typeface="Times New Roman" panose="02020603050405020304" pitchFamily="18" charset="0"/>
                <a:ea typeface="宋体" panose="02010600030101010101" pitchFamily="2" charset="-122"/>
              </a:rPr>
              <a:t>send(consumer,nextp);</a:t>
            </a:r>
            <a:endParaRPr lang="en-US" altLang="zh-CN" dirty="0">
              <a:latin typeface="Times New Roman" panose="02020603050405020304" pitchFamily="18" charset="0"/>
              <a:ea typeface="宋体" panose="02010600030101010101" pitchFamily="2" charset="-122"/>
            </a:endParaRPr>
          </a:p>
          <a:p>
            <a:pPr>
              <a:buSzTx/>
            </a:pPr>
            <a:r>
              <a:rPr lang="en-US" altLang="zh-CN" dirty="0">
                <a:latin typeface="Times New Roman" panose="02020603050405020304" pitchFamily="18" charset="0"/>
                <a:ea typeface="宋体" panose="02010600030101010101" pitchFamily="2" charset="-122"/>
              </a:rPr>
              <a:t>until false</a:t>
            </a:r>
            <a:endParaRPr lang="en-US" altLang="zh-CN" dirty="0">
              <a:latin typeface="Times New Roman" panose="02020603050405020304" pitchFamily="18" charset="0"/>
              <a:ea typeface="宋体" panose="02010600030101010101" pitchFamily="2" charset="-122"/>
            </a:endParaRPr>
          </a:p>
          <a:p>
            <a:pPr>
              <a:buSzTx/>
            </a:pPr>
            <a:r>
              <a:rPr lang="en-US" altLang="zh-CN" dirty="0">
                <a:latin typeface="Times New Roman" panose="02020603050405020304" pitchFamily="18" charset="0"/>
                <a:ea typeface="宋体" panose="02010600030101010101" pitchFamily="2" charset="-122"/>
              </a:rPr>
              <a:t>repeat   receive(producer,nextc);</a:t>
            </a:r>
            <a:endParaRPr lang="en-US" altLang="zh-CN" dirty="0">
              <a:latin typeface="Times New Roman" panose="02020603050405020304" pitchFamily="18" charset="0"/>
              <a:ea typeface="宋体" panose="02010600030101010101" pitchFamily="2" charset="-122"/>
            </a:endParaRPr>
          </a:p>
          <a:p>
            <a:pPr>
              <a:buSzTx/>
            </a:pP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a:buSzTx/>
            </a:pPr>
            <a:r>
              <a:rPr lang="en-US" altLang="zh-CN" dirty="0">
                <a:latin typeface="Times New Roman" panose="02020603050405020304" pitchFamily="18" charset="0"/>
                <a:ea typeface="宋体" panose="02010600030101010101" pitchFamily="2" charset="-122"/>
              </a:rPr>
              <a:t>             </a:t>
            </a:r>
            <a:r>
              <a:rPr lang="en-US" altLang="zh-CN" dirty="0">
                <a:solidFill>
                  <a:srgbClr val="C00000"/>
                </a:solidFill>
                <a:latin typeface="Times New Roman" panose="02020603050405020304" pitchFamily="18" charset="0"/>
                <a:ea typeface="宋体" panose="02010600030101010101" pitchFamily="2" charset="-122"/>
              </a:rPr>
              <a:t> consume the item in nextc</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buSzTx/>
            </a:pPr>
            <a:r>
              <a:rPr lang="en-US" altLang="zh-CN" dirty="0">
                <a:latin typeface="Times New Roman" panose="02020603050405020304" pitchFamily="18" charset="0"/>
                <a:ea typeface="宋体" panose="02010600030101010101" pitchFamily="2" charset="-122"/>
              </a:rPr>
              <a:t>until false</a:t>
            </a:r>
            <a:endParaRPr lang="en-US" altLang="zh-CN" dirty="0">
              <a:latin typeface="Times New Roman" panose="02020603050405020304" pitchFamily="18" charset="0"/>
              <a:ea typeface="宋体" panose="02010600030101010101" pitchFamily="2" charset="-122"/>
            </a:endParaRPr>
          </a:p>
        </p:txBody>
      </p:sp>
      <p:sp>
        <p:nvSpPr>
          <p:cNvPr id="17715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76136" name="Rectangle 10"/>
          <p:cNvSpPr>
            <a:spLocks noGrp="1"/>
          </p:cNvSpPr>
          <p:nvPr/>
        </p:nvSpPr>
        <p:spPr>
          <a:xfrm>
            <a:off x="323850" y="214313"/>
            <a:ext cx="8620125" cy="693737"/>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a:lstStyle>
          <a:p>
            <a:pPr algn="ctr" eaLnBrk="1" hangingPunct="1"/>
            <a:r>
              <a:rPr lang="en-US" altLang="zh-CN" sz="3600" dirty="0"/>
              <a:t>2.6.2  </a:t>
            </a:r>
            <a:r>
              <a:rPr lang="zh-CN" altLang="en-US" sz="3600" dirty="0">
                <a:latin typeface="宋体" panose="02010600030101010101" pitchFamily="2" charset="-122"/>
              </a:rPr>
              <a:t>消息传递通信的实现方法</a:t>
            </a:r>
            <a:endParaRPr lang="zh-CN" altLang="en-US" sz="3600" dirty="0">
              <a:latin typeface="宋体" panose="02010600030101010101" pitchFamily="2" charset="-122"/>
            </a:endParaRPr>
          </a:p>
        </p:txBody>
      </p:sp>
      <p:graphicFrame>
        <p:nvGraphicFramePr>
          <p:cNvPr id="176138"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59" name="" r:id="rId1" imgW="6858000" imgH="48895" progId="MS_ClipArt_Gallery.2">
                  <p:embed/>
                </p:oleObj>
              </mc:Choice>
              <mc:Fallback>
                <p:oleObj name="" r:id="rId1" imgW="6858000" imgH="48895" progId="MS_ClipArt_Gallery.2">
                  <p:embed/>
                  <p:pic>
                    <p:nvPicPr>
                      <p:cNvPr id="0" name="图片 3158"/>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76130" name="Text Box 2"/>
          <p:cNvSpPr txBox="1"/>
          <p:nvPr/>
        </p:nvSpPr>
        <p:spPr>
          <a:xfrm>
            <a:off x="381000" y="1221105"/>
            <a:ext cx="7331075" cy="584835"/>
          </a:xfrm>
          <a:prstGeom prst="rect">
            <a:avLst/>
          </a:prstGeom>
          <a:noFill/>
          <a:ln w="28575">
            <a:noFill/>
          </a:ln>
        </p:spPr>
        <p:txBody>
          <a:bodyPr wrap="square" lIns="54000" tIns="46800" rIns="54000" bIns="46800" anchor="t">
            <a:spAutoFit/>
          </a:bodyPr>
          <a:p>
            <a:pPr>
              <a:spcBef>
                <a:spcPct val="50000"/>
              </a:spcBef>
              <a:buSzTx/>
            </a:pPr>
            <a:r>
              <a:rPr lang="en-US" altLang="zh-CN" sz="3200" dirty="0">
                <a:solidFill>
                  <a:srgbClr val="CC3300"/>
                </a:solidFill>
                <a:latin typeface="Tahoma" panose="020B0604030504040204" pitchFamily="34" charset="0"/>
                <a:ea typeface="楷体_GB2312" pitchFamily="49" charset="-122"/>
              </a:rPr>
              <a:t> </a:t>
            </a:r>
            <a:r>
              <a:rPr lang="zh-CN" altLang="en-US" sz="3200" dirty="0">
                <a:solidFill>
                  <a:srgbClr val="CC3300"/>
                </a:solidFill>
                <a:latin typeface="黑体" panose="02010609060101010101" pitchFamily="49" charset="-122"/>
                <a:ea typeface="黑体" panose="02010609060101010101" pitchFamily="49" charset="-122"/>
                <a:cs typeface="黑体" panose="02010609060101010101" pitchFamily="49" charset="-122"/>
              </a:rPr>
              <a:t>消息传递通信方式</a:t>
            </a:r>
            <a:r>
              <a:rPr lang="en-US" altLang="zh-CN" sz="3200" dirty="0">
                <a:solidFill>
                  <a:srgbClr val="CC3300"/>
                </a:solidFill>
                <a:latin typeface="黑体" panose="02010609060101010101" pitchFamily="49" charset="-122"/>
                <a:ea typeface="黑体" panose="02010609060101010101" pitchFamily="49" charset="-122"/>
                <a:cs typeface="黑体" panose="02010609060101010101" pitchFamily="49" charset="-122"/>
              </a:rPr>
              <a:t>1</a:t>
            </a:r>
            <a:r>
              <a:rPr lang="en-US" altLang="zh-CN" sz="3200" dirty="0">
                <a:solidFill>
                  <a:srgbClr val="CC3300"/>
                </a:solidFill>
                <a:latin typeface="黑体" panose="02010609060101010101" pitchFamily="49" charset="-122"/>
                <a:ea typeface="黑体" panose="02010609060101010101" pitchFamily="49" charset="-122"/>
                <a:cs typeface="黑体" panose="02010609060101010101" pitchFamily="49" charset="-122"/>
              </a:rPr>
              <a:t>——</a:t>
            </a:r>
            <a:r>
              <a:rPr lang="zh-CN" altLang="en-US" sz="3200" dirty="0">
                <a:solidFill>
                  <a:srgbClr val="CC3300"/>
                </a:solidFill>
                <a:latin typeface="黑体" panose="02010609060101010101" pitchFamily="49" charset="-122"/>
                <a:ea typeface="黑体" panose="02010609060101010101" pitchFamily="49" charset="-122"/>
                <a:cs typeface="黑体" panose="02010609060101010101" pitchFamily="49" charset="-122"/>
              </a:rPr>
              <a:t>直接通信方式</a:t>
            </a:r>
            <a:r>
              <a:rPr lang="zh-CN" altLang="en-US" sz="3200" dirty="0">
                <a:solidFill>
                  <a:srgbClr val="CC3300"/>
                </a:solidFill>
                <a:latin typeface="Tahoma" panose="020B0604030504040204" pitchFamily="34" charset="0"/>
                <a:ea typeface="楷体_GB2312" pitchFamily="49" charset="-122"/>
              </a:rPr>
              <a:t> </a:t>
            </a:r>
            <a:endParaRPr lang="zh-CN" altLang="en-US" sz="3200" dirty="0">
              <a:solidFill>
                <a:srgbClr val="CC3300"/>
              </a:solidFill>
              <a:latin typeface="Tahoma" panose="020B0604030504040204" pitchFamily="34" charset="0"/>
              <a:ea typeface="楷体_GB2312" pitchFamily="49" charset="-122"/>
            </a:endParaRPr>
          </a:p>
        </p:txBody>
      </p:sp>
      <p:sp>
        <p:nvSpPr>
          <p:cNvPr id="176131" name="Text Box 3"/>
          <p:cNvSpPr txBox="1"/>
          <p:nvPr/>
        </p:nvSpPr>
        <p:spPr>
          <a:xfrm>
            <a:off x="403225" y="1860550"/>
            <a:ext cx="8305800" cy="954405"/>
          </a:xfrm>
          <a:prstGeom prst="rect">
            <a:avLst/>
          </a:prstGeom>
          <a:noFill/>
          <a:ln w="28575">
            <a:noFill/>
          </a:ln>
        </p:spPr>
        <p:txBody>
          <a:bodyPr lIns="54000" tIns="46800" rIns="54000" bIns="46800" anchor="t">
            <a:spAutoFit/>
          </a:bodyPr>
          <a:p>
            <a:pPr>
              <a:spcBef>
                <a:spcPct val="50000"/>
              </a:spcBef>
              <a:buClr>
                <a:srgbClr val="333399"/>
              </a:buClr>
              <a:buSzTx/>
            </a:pPr>
            <a:r>
              <a:rPr lang="zh-CN" altLang="en-US" dirty="0">
                <a:latin typeface="宋体" panose="02010600030101010101" pitchFamily="2" charset="-122"/>
                <a:ea typeface="宋体" panose="02010600030101010101" pitchFamily="2" charset="-122"/>
              </a:rPr>
              <a:t>是指发送进程利用</a:t>
            </a:r>
            <a:r>
              <a:rPr lang="en-US" altLang="zh-CN" dirty="0">
                <a:latin typeface="Tahoma" panose="020B0604030504040204" pitchFamily="34" charset="0"/>
                <a:ea typeface="宋体" panose="02010600030101010101" pitchFamily="2" charset="-122"/>
              </a:rPr>
              <a:t>OS</a:t>
            </a:r>
            <a:r>
              <a:rPr lang="zh-CN" altLang="en-US" dirty="0">
                <a:latin typeface="宋体" panose="02010600030101010101" pitchFamily="2" charset="-122"/>
                <a:ea typeface="宋体" panose="02010600030101010101" pitchFamily="2" charset="-122"/>
              </a:rPr>
              <a:t>所提供的命令，</a:t>
            </a:r>
            <a:r>
              <a:rPr lang="zh-CN" altLang="en-US" dirty="0">
                <a:solidFill>
                  <a:schemeClr val="tx2"/>
                </a:solidFill>
                <a:latin typeface="宋体" panose="02010600030101010101" pitchFamily="2" charset="-122"/>
                <a:ea typeface="宋体" panose="02010600030101010101" pitchFamily="2" charset="-122"/>
              </a:rPr>
              <a:t>直接</a:t>
            </a:r>
            <a:r>
              <a:rPr lang="zh-CN" altLang="en-US" dirty="0">
                <a:latin typeface="宋体" panose="02010600030101010101" pitchFamily="2" charset="-122"/>
                <a:ea typeface="宋体" panose="02010600030101010101" pitchFamily="2" charset="-122"/>
              </a:rPr>
              <a:t>把消息发送给目标进程。</a:t>
            </a:r>
            <a:r>
              <a:rPr lang="zh-CN" altLang="en-US" dirty="0">
                <a:solidFill>
                  <a:srgbClr val="0000FF"/>
                </a:solidFill>
                <a:latin typeface="Tahoma" panose="020B0604030504040204" pitchFamily="34" charset="0"/>
                <a:ea typeface="宋体" panose="02010600030101010101" pitchFamily="2" charset="-122"/>
              </a:rPr>
              <a:t> </a:t>
            </a:r>
            <a:endParaRPr lang="zh-CN" altLang="en-US" dirty="0">
              <a:solidFill>
                <a:srgbClr val="0000FF"/>
              </a:solidFill>
              <a:latin typeface="Tahoma" panose="020B0604030504040204" pitchFamily="34" charset="0"/>
              <a:ea typeface="宋体" panose="02010600030101010101" pitchFamily="2" charset="-122"/>
            </a:endParaRPr>
          </a:p>
        </p:txBody>
      </p:sp>
      <p:sp>
        <p:nvSpPr>
          <p:cNvPr id="176136" name="Rectangle 10"/>
          <p:cNvSpPr>
            <a:spLocks noGrp="1"/>
          </p:cNvSpPr>
          <p:nvPr>
            <p:ph type="title"/>
          </p:nvPr>
        </p:nvSpPr>
        <p:spPr/>
        <p:txBody>
          <a:bodyPr vert="horz" wrap="square" lIns="91440" tIns="45720" rIns="91440" bIns="45720" anchor="b"/>
          <a:p>
            <a:pPr algn="ctr" eaLnBrk="1" hangingPunct="1"/>
            <a:r>
              <a:rPr lang="en-US" altLang="zh-CN" sz="3600" dirty="0"/>
              <a:t>2.6.2  </a:t>
            </a:r>
            <a:r>
              <a:rPr lang="zh-CN" altLang="en-US" sz="3600" dirty="0">
                <a:latin typeface="宋体" panose="02010600030101010101" pitchFamily="2" charset="-122"/>
              </a:rPr>
              <a:t>消息传递通信的实现方法</a:t>
            </a:r>
            <a:endParaRPr lang="zh-CN" altLang="en-US" sz="3600" dirty="0">
              <a:latin typeface="宋体" panose="02010600030101010101" pitchFamily="2" charset="-122"/>
            </a:endParaRPr>
          </a:p>
        </p:txBody>
      </p:sp>
      <p:sp>
        <p:nvSpPr>
          <p:cNvPr id="176137"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76138"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59" name="" r:id="rId1" imgW="6858000" imgH="48895" progId="MS_ClipArt_Gallery.2">
                  <p:embed/>
                </p:oleObj>
              </mc:Choice>
              <mc:Fallback>
                <p:oleObj name="" r:id="rId1" imgW="6858000" imgH="48895" progId="MS_ClipArt_Gallery.2">
                  <p:embed/>
                  <p:pic>
                    <p:nvPicPr>
                      <p:cNvPr id="0" name="图片 3158"/>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178178" name="Text Box 2"/>
          <p:cNvSpPr txBox="1"/>
          <p:nvPr/>
        </p:nvSpPr>
        <p:spPr>
          <a:xfrm>
            <a:off x="408940" y="3071813"/>
            <a:ext cx="7531100" cy="584835"/>
          </a:xfrm>
          <a:prstGeom prst="rect">
            <a:avLst/>
          </a:prstGeom>
          <a:noFill/>
          <a:ln w="28575">
            <a:noFill/>
          </a:ln>
        </p:spPr>
        <p:txBody>
          <a:bodyPr lIns="54000" tIns="46800" rIns="54000" bIns="46800" anchor="t">
            <a:spAutoFit/>
          </a:bodyPr>
          <a:p>
            <a:pPr>
              <a:spcBef>
                <a:spcPct val="50000"/>
              </a:spcBef>
              <a:buSzTx/>
            </a:pPr>
            <a:r>
              <a:rPr lang="zh-CN" altLang="en-US" sz="3200" dirty="0">
                <a:solidFill>
                  <a:srgbClr val="CC3300"/>
                </a:solidFill>
                <a:latin typeface="黑体" panose="02010609060101010101" pitchFamily="49" charset="-122"/>
                <a:ea typeface="黑体" panose="02010609060101010101" pitchFamily="49" charset="-122"/>
                <a:cs typeface="黑体" panose="02010609060101010101" pitchFamily="49" charset="-122"/>
              </a:rPr>
              <a:t>消息传递通信方式2</a:t>
            </a:r>
            <a:r>
              <a:rPr lang="en-US" altLang="zh-CN" sz="3200" dirty="0">
                <a:solidFill>
                  <a:srgbClr val="CC3300"/>
                </a:solidFill>
                <a:latin typeface="黑体" panose="02010609060101010101" pitchFamily="49" charset="-122"/>
                <a:ea typeface="黑体" panose="02010609060101010101" pitchFamily="49" charset="-122"/>
                <a:cs typeface="黑体" panose="02010609060101010101" pitchFamily="49" charset="-122"/>
              </a:rPr>
              <a:t>--</a:t>
            </a:r>
            <a:r>
              <a:rPr lang="zh-CN" altLang="en-US" sz="3200" dirty="0">
                <a:solidFill>
                  <a:srgbClr val="CC3300"/>
                </a:solidFill>
                <a:latin typeface="黑体" panose="02010609060101010101" pitchFamily="49" charset="-122"/>
                <a:ea typeface="黑体" panose="02010609060101010101" pitchFamily="49" charset="-122"/>
                <a:cs typeface="黑体" panose="02010609060101010101" pitchFamily="49" charset="-122"/>
              </a:rPr>
              <a:t>间接通信方式 </a:t>
            </a:r>
            <a:endParaRPr lang="zh-CN" altLang="en-US" sz="3600" dirty="0">
              <a:solidFill>
                <a:srgbClr val="000066"/>
              </a:solidFill>
              <a:latin typeface="Tahoma" panose="020B0604030504040204" pitchFamily="34" charset="0"/>
              <a:ea typeface="楷体_GB2312" pitchFamily="49" charset="-122"/>
            </a:endParaRPr>
          </a:p>
        </p:txBody>
      </p:sp>
      <p:sp>
        <p:nvSpPr>
          <p:cNvPr id="178179" name="Text Box 3"/>
          <p:cNvSpPr txBox="1"/>
          <p:nvPr/>
        </p:nvSpPr>
        <p:spPr>
          <a:xfrm>
            <a:off x="485140" y="3718560"/>
            <a:ext cx="7840663" cy="1569720"/>
          </a:xfrm>
          <a:prstGeom prst="rect">
            <a:avLst/>
          </a:prstGeom>
          <a:noFill/>
          <a:ln w="28575">
            <a:noFill/>
          </a:ln>
        </p:spPr>
        <p:txBody>
          <a:bodyPr lIns="54000" tIns="46800" rIns="54000" bIns="46800" anchor="t">
            <a:spAutoFit/>
          </a:bodyPr>
          <a:p>
            <a:pPr>
              <a:spcBef>
                <a:spcPct val="50000"/>
              </a:spcBef>
              <a:buSzTx/>
            </a:pPr>
            <a:r>
              <a:rPr lang="zh-CN" altLang="en-US" sz="2800" dirty="0"/>
              <a:t>发送进程和接收进程都通过共享中间实体（称为邮箱）的方式进行消息的发送和接收，完成进程间的通信。</a:t>
            </a:r>
            <a:endParaRPr lang="zh-CN" altLang="en-US" sz="3200" dirty="0">
              <a:solidFill>
                <a:srgbClr val="000066"/>
              </a:solidFill>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81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8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p:bldP spid="176131" grpId="0"/>
      <p:bldP spid="176130" grpId="1"/>
      <p:bldP spid="176131" grpId="1"/>
      <p:bldP spid="178178" grpId="0"/>
      <p:bldP spid="178179" grpId="0"/>
      <p:bldP spid="178178" grpId="1"/>
      <p:bldP spid="17817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3" name="Rectangle 3"/>
          <p:cNvSpPr>
            <a:spLocks noGrp="1" noChangeArrowheads="1"/>
          </p:cNvSpPr>
          <p:nvPr>
            <p:ph type="subTitle" idx="1"/>
          </p:nvPr>
        </p:nvSpPr>
        <p:spPr>
          <a:xfrm>
            <a:off x="550863" y="1136650"/>
            <a:ext cx="7488238" cy="45847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一、</a:t>
            </a:r>
            <a:r>
              <a:rPr kumimoji="0" lang="zh-CN" altLang="en-US" sz="2800" b="1" i="0" u="none" strike="noStrike" kern="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rPr>
              <a:t>进程</a:t>
            </a:r>
            <a:r>
              <a:rPr kumimoji="0" lang="zh-CN" altLang="en-US" sz="28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a:t>
            </a:r>
            <a:r>
              <a:rPr kumimoji="0" lang="en-US" altLang="zh-CN" sz="28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Process)</a:t>
            </a:r>
            <a:endParaRPr kumimoji="0" lang="en-US" altLang="zh-CN" sz="28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1" fontAlgn="base" latinLnBrk="0" hangingPunct="1">
              <a:lnSpc>
                <a:spcPct val="100000"/>
              </a:lnSpc>
              <a:spcBef>
                <a:spcPct val="15000"/>
              </a:spcBef>
              <a:spcAft>
                <a:spcPct val="0"/>
              </a:spcAft>
              <a:buClr>
                <a:schemeClr val="tx2"/>
              </a:buClr>
              <a:buSzPct val="70000"/>
              <a:buFont typeface="Wingdings" panose="05000000000000000000" pitchFamily="2" charset="2"/>
              <a:buNone/>
              <a:defRPr/>
            </a:pPr>
            <a:r>
              <a:rPr kumimoji="0" lang="zh-CN" altLang="en-US" sz="20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进程是程序在一个数据集上的</a:t>
            </a:r>
            <a:r>
              <a:rPr kumimoji="1" lang="zh-CN" altLang="en-US" sz="24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运行</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过程，是系统进行</a:t>
            </a:r>
            <a:r>
              <a:rPr kumimoji="1" lang="zh-CN" altLang="en-US" sz="24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资源分配和调度</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的一个独立单位。</a:t>
            </a:r>
            <a:endParaRPr kumimoji="1"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15000"/>
              </a:spcBef>
              <a:spcAft>
                <a:spcPct val="0"/>
              </a:spcAft>
              <a:buClr>
                <a:schemeClr val="tx2"/>
              </a:buClr>
              <a:buSzPct val="70000"/>
              <a:buFont typeface="Wingdings" panose="05000000000000000000" pitchFamily="2" charset="2"/>
              <a:buNone/>
              <a:defRPr/>
            </a:pPr>
            <a:endParaRPr kumimoji="1" lang="en-US" altLang="zh-CN"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0" marR="0" lvl="0" indent="0" algn="l" defTabSz="914400" rtl="0" eaLnBrk="1" fontAlgn="base" latinLnBrk="0" hangingPunct="1">
              <a:lnSpc>
                <a:spcPct val="100000"/>
              </a:lnSpc>
              <a:spcBef>
                <a:spcPct val="15000"/>
              </a:spcBef>
              <a:spcAft>
                <a:spcPct val="0"/>
              </a:spcAft>
              <a:buClr>
                <a:schemeClr val="tx2"/>
              </a:buClr>
              <a:buSzPct val="7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其它定义： </a:t>
            </a:r>
            <a:endParaRPr kumimoji="1"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42900" marR="0" lvl="0" indent="-342900" algn="l" defTabSz="914400" rtl="0" eaLnBrk="1" fontAlgn="base" latinLnBrk="0" hangingPunct="1">
              <a:lnSpc>
                <a:spcPct val="100000"/>
              </a:lnSpc>
              <a:spcBef>
                <a:spcPct val="50000"/>
              </a:spcBef>
              <a:spcAft>
                <a:spcPct val="0"/>
              </a:spcAft>
              <a:buClr>
                <a:srgbClr val="C00000"/>
              </a:buClr>
              <a:buSzPct val="70000"/>
              <a:buFont typeface="Wingdings" panose="05000000000000000000" pitchFamily="2" charset="2"/>
              <a:buChar char="l"/>
              <a:defRPr/>
            </a:pPr>
            <a:r>
              <a:rPr kumimoji="1"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进程是程序的一次执行。</a:t>
            </a:r>
            <a:endParaRPr kumimoji="1"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42900" marR="0" lvl="0" indent="-342900" algn="l" defTabSz="914400" rtl="0" eaLnBrk="1" fontAlgn="base" latinLnBrk="0" hangingPunct="1">
              <a:lnSpc>
                <a:spcPct val="100000"/>
              </a:lnSpc>
              <a:spcBef>
                <a:spcPct val="50000"/>
              </a:spcBef>
              <a:spcAft>
                <a:spcPct val="0"/>
              </a:spcAft>
              <a:buClr>
                <a:srgbClr val="C00000"/>
              </a:buClr>
              <a:buSzPct val="70000"/>
              <a:buFont typeface="Wingdings" panose="05000000000000000000" pitchFamily="2" charset="2"/>
              <a:buChar char="l"/>
              <a:defRPr/>
            </a:pPr>
            <a:r>
              <a:rPr kumimoji="1"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进程是一个程序及其数据在处理机上顺序执行时所发生的活动。</a:t>
            </a:r>
            <a:endParaRPr kumimoji="1"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42900" marR="0" lvl="0" indent="-342900" algn="l" defTabSz="914400" rtl="0" eaLnBrk="1" fontAlgn="base" latinLnBrk="0" hangingPunct="1">
              <a:lnSpc>
                <a:spcPct val="100000"/>
              </a:lnSpc>
              <a:spcBef>
                <a:spcPct val="50000"/>
              </a:spcBef>
              <a:spcAft>
                <a:spcPct val="0"/>
              </a:spcAft>
              <a:buClr>
                <a:srgbClr val="C00000"/>
              </a:buClr>
              <a:buSzPct val="70000"/>
              <a:buFont typeface="Wingdings" panose="05000000000000000000" pitchFamily="2" charset="2"/>
              <a:buChar char="l"/>
              <a:defRPr/>
            </a:pPr>
            <a:r>
              <a:rPr kumimoji="1"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进程是进程实体的运行过程，是系统进行资源分配和调度的一个独立单位。</a:t>
            </a:r>
            <a:endParaRPr kumimoji="0" lang="zh-CN" altLang="en-US" sz="2000" b="1"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endParaRPr>
          </a:p>
        </p:txBody>
      </p:sp>
      <p:sp>
        <p:nvSpPr>
          <p:cNvPr id="39938" name="Rectangle 2"/>
          <p:cNvSpPr txBox="1"/>
          <p:nvPr/>
        </p:nvSpPr>
        <p:spPr>
          <a:xfrm>
            <a:off x="554038" y="377825"/>
            <a:ext cx="6896100" cy="606425"/>
          </a:xfrm>
          <a:prstGeom prst="rect">
            <a:avLst/>
          </a:prstGeom>
          <a:noFill/>
          <a:ln w="9525">
            <a:noFill/>
          </a:ln>
        </p:spPr>
        <p:txBody>
          <a:bodyPr anchor="b"/>
          <a:p>
            <a:pPr algn="ctr">
              <a:buSzTx/>
            </a:pPr>
            <a:r>
              <a:rPr lang="en-US" altLang="zh-CN" sz="3600" dirty="0">
                <a:solidFill>
                  <a:srgbClr val="000066"/>
                </a:solidFill>
                <a:latin typeface="黑体" panose="02010609060101010101" pitchFamily="49" charset="-122"/>
                <a:ea typeface="黑体" panose="02010609060101010101" pitchFamily="49" charset="-122"/>
              </a:rPr>
              <a:t>2.1.4 </a:t>
            </a:r>
            <a:r>
              <a:rPr lang="zh-CN" altLang="en-US" sz="3600" dirty="0">
                <a:solidFill>
                  <a:srgbClr val="000066"/>
                </a:solidFill>
                <a:latin typeface="黑体" panose="02010609060101010101" pitchFamily="49" charset="-122"/>
                <a:ea typeface="黑体" panose="02010609060101010101" pitchFamily="49" charset="-122"/>
              </a:rPr>
              <a:t>进程的基本概念</a:t>
            </a:r>
            <a:endParaRPr lang="zh-CN" altLang="en-US" sz="3600" dirty="0">
              <a:solidFill>
                <a:srgbClr val="000066"/>
              </a:solidFill>
              <a:latin typeface="黑体" panose="02010609060101010101" pitchFamily="49" charset="-122"/>
              <a:ea typeface="黑体" panose="02010609060101010101" pitchFamily="49" charset="-122"/>
            </a:endParaRPr>
          </a:p>
        </p:txBody>
      </p:sp>
      <p:sp>
        <p:nvSpPr>
          <p:cNvPr id="3993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39940"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79" name="" r:id="rId1" imgW="6858000" imgH="48895" progId="MS_ClipArt_Gallery.2">
                  <p:embed/>
                </p:oleObj>
              </mc:Choice>
              <mc:Fallback>
                <p:oleObj name="" r:id="rId1" imgW="6858000" imgH="48895" progId="MS_ClipArt_Gallery.2">
                  <p:embed/>
                  <p:pic>
                    <p:nvPicPr>
                      <p:cNvPr id="0" name="图片 3078"/>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63">
                                            <p:txEl>
                                              <p:charRg st="16" end="30"/>
                                            </p:txEl>
                                          </p:spTgt>
                                        </p:tgtEl>
                                        <p:attrNameLst>
                                          <p:attrName>style.visibility</p:attrName>
                                        </p:attrNameLst>
                                      </p:cBhvr>
                                      <p:to>
                                        <p:strVal val="visible"/>
                                      </p:to>
                                    </p:set>
                                    <p:anim calcmode="lin" valueType="num">
                                      <p:cBhvr>
                                        <p:cTn id="7" dur="500" fill="hold"/>
                                        <p:tgtEl>
                                          <p:spTgt spid="143363">
                                            <p:txEl>
                                              <p:charRg st="16" end="30"/>
                                            </p:txEl>
                                          </p:spTgt>
                                        </p:tgtEl>
                                        <p:attrNameLst>
                                          <p:attrName>ppt_x</p:attrName>
                                        </p:attrNameLst>
                                      </p:cBhvr>
                                      <p:tavLst>
                                        <p:tav tm="0">
                                          <p:val>
                                            <p:strVal val="#ppt_x"/>
                                          </p:val>
                                        </p:tav>
                                        <p:tav tm="100000">
                                          <p:val>
                                            <p:strVal val="#ppt_x"/>
                                          </p:val>
                                        </p:tav>
                                      </p:tavLst>
                                    </p:anim>
                                    <p:anim calcmode="lin" valueType="num">
                                      <p:cBhvr>
                                        <p:cTn id="8" dur="500" fill="hold"/>
                                        <p:tgtEl>
                                          <p:spTgt spid="143363">
                                            <p:txEl>
                                              <p:charRg st="16" end="3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63">
                                            <p:txEl>
                                              <p:charRg st="30" end="74"/>
                                            </p:txEl>
                                          </p:spTgt>
                                        </p:tgtEl>
                                        <p:attrNameLst>
                                          <p:attrName>style.visibility</p:attrName>
                                        </p:attrNameLst>
                                      </p:cBhvr>
                                      <p:to>
                                        <p:strVal val="visible"/>
                                      </p:to>
                                    </p:set>
                                    <p:anim calcmode="lin" valueType="num">
                                      <p:cBhvr>
                                        <p:cTn id="13" dur="500" fill="hold"/>
                                        <p:tgtEl>
                                          <p:spTgt spid="143363">
                                            <p:txEl>
                                              <p:charRg st="30" end="74"/>
                                            </p:txEl>
                                          </p:spTgt>
                                        </p:tgtEl>
                                        <p:attrNameLst>
                                          <p:attrName>ppt_x</p:attrName>
                                        </p:attrNameLst>
                                      </p:cBhvr>
                                      <p:tavLst>
                                        <p:tav tm="0">
                                          <p:val>
                                            <p:strVal val="#ppt_x"/>
                                          </p:val>
                                        </p:tav>
                                        <p:tav tm="100000">
                                          <p:val>
                                            <p:strVal val="#ppt_x"/>
                                          </p:val>
                                        </p:tav>
                                      </p:tavLst>
                                    </p:anim>
                                    <p:anim calcmode="lin" valueType="num">
                                      <p:cBhvr>
                                        <p:cTn id="14" dur="500" fill="hold"/>
                                        <p:tgtEl>
                                          <p:spTgt spid="143363">
                                            <p:txEl>
                                              <p:charRg st="30" end="7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363">
                                            <p:txEl>
                                              <p:charRg st="75" end="82"/>
                                            </p:txEl>
                                          </p:spTgt>
                                        </p:tgtEl>
                                        <p:attrNameLst>
                                          <p:attrName>style.visibility</p:attrName>
                                        </p:attrNameLst>
                                      </p:cBhvr>
                                      <p:to>
                                        <p:strVal val="visible"/>
                                      </p:to>
                                    </p:set>
                                    <p:anim calcmode="lin" valueType="num">
                                      <p:cBhvr>
                                        <p:cTn id="19" dur="500" fill="hold"/>
                                        <p:tgtEl>
                                          <p:spTgt spid="143363">
                                            <p:txEl>
                                              <p:charRg st="75" end="82"/>
                                            </p:txEl>
                                          </p:spTgt>
                                        </p:tgtEl>
                                        <p:attrNameLst>
                                          <p:attrName>ppt_x</p:attrName>
                                        </p:attrNameLst>
                                      </p:cBhvr>
                                      <p:tavLst>
                                        <p:tav tm="0">
                                          <p:val>
                                            <p:strVal val="#ppt_x"/>
                                          </p:val>
                                        </p:tav>
                                        <p:tav tm="100000">
                                          <p:val>
                                            <p:strVal val="#ppt_x"/>
                                          </p:val>
                                        </p:tav>
                                      </p:tavLst>
                                    </p:anim>
                                    <p:anim calcmode="lin" valueType="num">
                                      <p:cBhvr>
                                        <p:cTn id="20" dur="500" fill="hold"/>
                                        <p:tgtEl>
                                          <p:spTgt spid="143363">
                                            <p:txEl>
                                              <p:charRg st="75" end="8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363">
                                            <p:txEl>
                                              <p:charRg st="82" end="95"/>
                                            </p:txEl>
                                          </p:spTgt>
                                        </p:tgtEl>
                                        <p:attrNameLst>
                                          <p:attrName>style.visibility</p:attrName>
                                        </p:attrNameLst>
                                      </p:cBhvr>
                                      <p:to>
                                        <p:strVal val="visible"/>
                                      </p:to>
                                    </p:set>
                                    <p:anim calcmode="lin" valueType="num">
                                      <p:cBhvr>
                                        <p:cTn id="25" dur="500" fill="hold"/>
                                        <p:tgtEl>
                                          <p:spTgt spid="143363">
                                            <p:txEl>
                                              <p:charRg st="82" end="95"/>
                                            </p:txEl>
                                          </p:spTgt>
                                        </p:tgtEl>
                                        <p:attrNameLst>
                                          <p:attrName>ppt_x</p:attrName>
                                        </p:attrNameLst>
                                      </p:cBhvr>
                                      <p:tavLst>
                                        <p:tav tm="0">
                                          <p:val>
                                            <p:strVal val="#ppt_x"/>
                                          </p:val>
                                        </p:tav>
                                        <p:tav tm="100000">
                                          <p:val>
                                            <p:strVal val="#ppt_x"/>
                                          </p:val>
                                        </p:tav>
                                      </p:tavLst>
                                    </p:anim>
                                    <p:anim calcmode="lin" valueType="num">
                                      <p:cBhvr>
                                        <p:cTn id="26" dur="500" fill="hold"/>
                                        <p:tgtEl>
                                          <p:spTgt spid="143363">
                                            <p:txEl>
                                              <p:charRg st="82" end="9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3363">
                                            <p:txEl>
                                              <p:charRg st="95" end="125"/>
                                            </p:txEl>
                                          </p:spTgt>
                                        </p:tgtEl>
                                        <p:attrNameLst>
                                          <p:attrName>style.visibility</p:attrName>
                                        </p:attrNameLst>
                                      </p:cBhvr>
                                      <p:to>
                                        <p:strVal val="visible"/>
                                      </p:to>
                                    </p:set>
                                    <p:anim calcmode="lin" valueType="num">
                                      <p:cBhvr>
                                        <p:cTn id="31" dur="500" fill="hold"/>
                                        <p:tgtEl>
                                          <p:spTgt spid="143363">
                                            <p:txEl>
                                              <p:charRg st="95" end="125"/>
                                            </p:txEl>
                                          </p:spTgt>
                                        </p:tgtEl>
                                        <p:attrNameLst>
                                          <p:attrName>ppt_x</p:attrName>
                                        </p:attrNameLst>
                                      </p:cBhvr>
                                      <p:tavLst>
                                        <p:tav tm="0">
                                          <p:val>
                                            <p:strVal val="#ppt_x"/>
                                          </p:val>
                                        </p:tav>
                                        <p:tav tm="100000">
                                          <p:val>
                                            <p:strVal val="#ppt_x"/>
                                          </p:val>
                                        </p:tav>
                                      </p:tavLst>
                                    </p:anim>
                                    <p:anim calcmode="lin" valueType="num">
                                      <p:cBhvr>
                                        <p:cTn id="32" dur="500" fill="hold"/>
                                        <p:tgtEl>
                                          <p:spTgt spid="143363">
                                            <p:txEl>
                                              <p:charRg st="95" end="12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3363">
                                            <p:txEl>
                                              <p:charRg st="125" end="161"/>
                                            </p:txEl>
                                          </p:spTgt>
                                        </p:tgtEl>
                                        <p:attrNameLst>
                                          <p:attrName>style.visibility</p:attrName>
                                        </p:attrNameLst>
                                      </p:cBhvr>
                                      <p:to>
                                        <p:strVal val="visible"/>
                                      </p:to>
                                    </p:set>
                                    <p:anim calcmode="lin" valueType="num">
                                      <p:cBhvr>
                                        <p:cTn id="37" dur="500" fill="hold"/>
                                        <p:tgtEl>
                                          <p:spTgt spid="143363">
                                            <p:txEl>
                                              <p:charRg st="125" end="161"/>
                                            </p:txEl>
                                          </p:spTgt>
                                        </p:tgtEl>
                                        <p:attrNameLst>
                                          <p:attrName>ppt_x</p:attrName>
                                        </p:attrNameLst>
                                      </p:cBhvr>
                                      <p:tavLst>
                                        <p:tav tm="0">
                                          <p:val>
                                            <p:strVal val="#ppt_x"/>
                                          </p:val>
                                        </p:tav>
                                        <p:tav tm="100000">
                                          <p:val>
                                            <p:strVal val="#ppt_x"/>
                                          </p:val>
                                        </p:tav>
                                      </p:tavLst>
                                    </p:anim>
                                    <p:anim calcmode="lin" valueType="num">
                                      <p:cBhvr>
                                        <p:cTn id="38" dur="500" fill="hold"/>
                                        <p:tgtEl>
                                          <p:spTgt spid="143363">
                                            <p:txEl>
                                              <p:charRg st="125" end="1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uiExpand="1"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7818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78183" name="Rectangle 10"/>
          <p:cNvSpPr>
            <a:spLocks noGrp="1"/>
          </p:cNvSpPr>
          <p:nvPr>
            <p:ph type="title"/>
          </p:nvPr>
        </p:nvSpPr>
        <p:spPr/>
        <p:txBody>
          <a:bodyPr vert="horz" wrap="square" lIns="91440" tIns="45720" rIns="91440" bIns="45720" anchor="b"/>
          <a:p>
            <a:pPr algn="ctr" eaLnBrk="1" hangingPunct="1"/>
            <a:r>
              <a:rPr lang="en-US" altLang="zh-CN" sz="3600" dirty="0"/>
              <a:t>2.6.2  </a:t>
            </a:r>
            <a:r>
              <a:rPr lang="zh-CN" altLang="en-US" sz="3600" dirty="0">
                <a:latin typeface="宋体" panose="02010600030101010101" pitchFamily="2" charset="-122"/>
              </a:rPr>
              <a:t>消息传递通信的实现方法</a:t>
            </a:r>
            <a:endParaRPr lang="zh-CN" altLang="en-US" sz="3600" dirty="0">
              <a:latin typeface="宋体" panose="02010600030101010101" pitchFamily="2" charset="-122"/>
            </a:endParaRPr>
          </a:p>
        </p:txBody>
      </p:sp>
      <p:graphicFrame>
        <p:nvGraphicFramePr>
          <p:cNvPr id="178184"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2" name="" r:id="rId1" imgW="6858000" imgH="48895" progId="MS_ClipArt_Gallery.2">
                  <p:embed/>
                </p:oleObj>
              </mc:Choice>
              <mc:Fallback>
                <p:oleObj name="" r:id="rId1" imgW="6858000" imgH="48895" progId="MS_ClipArt_Gallery.2">
                  <p:embed/>
                  <p:pic>
                    <p:nvPicPr>
                      <p:cNvPr id="0" name="图片 3161"/>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2" name="Text Box 3"/>
          <p:cNvSpPr txBox="1"/>
          <p:nvPr/>
        </p:nvSpPr>
        <p:spPr>
          <a:xfrm>
            <a:off x="651510" y="1382395"/>
            <a:ext cx="7840663" cy="3170555"/>
          </a:xfrm>
          <a:prstGeom prst="rect">
            <a:avLst/>
          </a:prstGeom>
          <a:noFill/>
          <a:ln w="28575">
            <a:noFill/>
          </a:ln>
        </p:spPr>
        <p:txBody>
          <a:bodyPr lIns="54000" tIns="46800" rIns="54000" bIns="46800" anchor="t">
            <a:spAutoFit/>
          </a:bodyPr>
          <a:p>
            <a:pPr>
              <a:spcBef>
                <a:spcPct val="50000"/>
              </a:spcBef>
              <a:buSzTx/>
            </a:pPr>
            <a:r>
              <a:rPr lang="zh-CN" altLang="en-US" sz="2800" dirty="0">
                <a:latin typeface="宋体" panose="02010600030101010101" pitchFamily="2" charset="-122"/>
              </a:rPr>
              <a:t>几个问题：</a:t>
            </a:r>
            <a:endParaRPr lang="zh-CN" altLang="en-US" sz="2800" dirty="0">
              <a:latin typeface="宋体" panose="02010600030101010101" pitchFamily="2" charset="-122"/>
            </a:endParaRPr>
          </a:p>
          <a:p>
            <a:pPr marL="457200" indent="-457200">
              <a:spcBef>
                <a:spcPct val="50000"/>
              </a:spcBef>
              <a:buClr>
                <a:srgbClr val="FFC000"/>
              </a:buClr>
              <a:buSzPct val="80000"/>
              <a:buFont typeface="Wingdings" panose="05000000000000000000" charset="0"/>
              <a:buChar char="n"/>
            </a:pPr>
            <a:r>
              <a:rPr lang="zh-CN" altLang="en-US" sz="2800" dirty="0">
                <a:latin typeface="宋体" panose="02010600030101010101" pitchFamily="2" charset="-122"/>
              </a:rPr>
              <a:t>消息通信原语</a:t>
            </a:r>
            <a:endParaRPr lang="zh-CN" altLang="en-US" sz="2800" dirty="0">
              <a:latin typeface="宋体" panose="02010600030101010101" pitchFamily="2" charset="-122"/>
            </a:endParaRPr>
          </a:p>
          <a:p>
            <a:pPr marL="457200" indent="-457200">
              <a:spcBef>
                <a:spcPct val="50000"/>
              </a:spcBef>
              <a:buClr>
                <a:srgbClr val="FFC000"/>
              </a:buClr>
              <a:buSzPct val="80000"/>
              <a:buFont typeface="Wingdings" panose="05000000000000000000" charset="0"/>
              <a:buChar char="n"/>
            </a:pPr>
            <a:r>
              <a:rPr lang="zh-CN" altLang="en-US" sz="2800" dirty="0">
                <a:latin typeface="宋体" panose="02010600030101010101" pitchFamily="2" charset="-122"/>
              </a:rPr>
              <a:t>消息的格式</a:t>
            </a:r>
            <a:endParaRPr lang="zh-CN" altLang="en-US" sz="2800" dirty="0">
              <a:latin typeface="宋体" panose="02010600030101010101" pitchFamily="2" charset="-122"/>
            </a:endParaRPr>
          </a:p>
          <a:p>
            <a:pPr marL="457200" indent="-457200">
              <a:spcBef>
                <a:spcPct val="50000"/>
              </a:spcBef>
              <a:buClr>
                <a:srgbClr val="FFC000"/>
              </a:buClr>
              <a:buSzPct val="80000"/>
              <a:buFont typeface="Wingdings" panose="05000000000000000000" charset="0"/>
              <a:buChar char="n"/>
            </a:pPr>
            <a:r>
              <a:rPr lang="zh-CN" altLang="en-US" sz="2800" dirty="0">
                <a:latin typeface="宋体" panose="02010600030101010101" pitchFamily="2" charset="-122"/>
              </a:rPr>
              <a:t>进程间的同步</a:t>
            </a:r>
            <a:endParaRPr lang="zh-CN" altLang="en-US" sz="2800" dirty="0">
              <a:latin typeface="宋体" panose="02010600030101010101" pitchFamily="2" charset="-122"/>
            </a:endParaRPr>
          </a:p>
          <a:p>
            <a:pPr marL="457200" indent="-457200">
              <a:spcBef>
                <a:spcPct val="50000"/>
              </a:spcBef>
              <a:buClr>
                <a:srgbClr val="FFC000"/>
              </a:buClr>
              <a:buSzPct val="80000"/>
              <a:buFont typeface="Wingdings" panose="05000000000000000000" charset="0"/>
              <a:buChar char="n"/>
            </a:pPr>
            <a:r>
              <a:rPr lang="zh-CN" altLang="en-US" sz="2800" dirty="0">
                <a:latin typeface="宋体" panose="02010600030101010101" pitchFamily="2" charset="-122"/>
              </a:rPr>
              <a:t>通信链路</a:t>
            </a:r>
            <a:endParaRPr lang="zh-CN" altLang="en-US" sz="28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76130" name="Text Box 2"/>
          <p:cNvSpPr txBox="1"/>
          <p:nvPr/>
        </p:nvSpPr>
        <p:spPr>
          <a:xfrm>
            <a:off x="381000" y="1221105"/>
            <a:ext cx="7331075" cy="584835"/>
          </a:xfrm>
          <a:prstGeom prst="rect">
            <a:avLst/>
          </a:prstGeom>
          <a:noFill/>
          <a:ln w="28575">
            <a:noFill/>
          </a:ln>
        </p:spPr>
        <p:txBody>
          <a:bodyPr wrap="square" lIns="54000" tIns="46800" rIns="54000" bIns="46800" anchor="t">
            <a:spAutoFit/>
          </a:bodyPr>
          <a:p>
            <a:pPr>
              <a:spcBef>
                <a:spcPct val="50000"/>
              </a:spcBef>
              <a:buSzTx/>
            </a:pPr>
            <a:r>
              <a:rPr lang="zh-CN" altLang="en-US" sz="3200" dirty="0">
                <a:solidFill>
                  <a:srgbClr val="CC3300"/>
                </a:solidFill>
                <a:latin typeface="黑体" panose="02010609060101010101" pitchFamily="49" charset="-122"/>
                <a:ea typeface="黑体" panose="02010609060101010101" pitchFamily="49" charset="-122"/>
                <a:cs typeface="黑体" panose="02010609060101010101" pitchFamily="49" charset="-122"/>
              </a:rPr>
              <a:t>直接通信原语</a:t>
            </a:r>
            <a:r>
              <a:rPr lang="zh-CN" altLang="en-US" sz="3200" dirty="0">
                <a:solidFill>
                  <a:srgbClr val="CC3300"/>
                </a:solidFill>
                <a:latin typeface="Tahoma" panose="020B0604030504040204" pitchFamily="34" charset="0"/>
                <a:ea typeface="楷体_GB2312" pitchFamily="49" charset="-122"/>
              </a:rPr>
              <a:t> </a:t>
            </a:r>
            <a:endParaRPr lang="zh-CN" altLang="en-US" sz="3200" dirty="0">
              <a:solidFill>
                <a:srgbClr val="CC3300"/>
              </a:solidFill>
              <a:latin typeface="Tahoma" panose="020B0604030504040204" pitchFamily="34" charset="0"/>
              <a:ea typeface="楷体_GB2312" pitchFamily="49" charset="-122"/>
            </a:endParaRPr>
          </a:p>
        </p:txBody>
      </p:sp>
      <p:sp>
        <p:nvSpPr>
          <p:cNvPr id="176132" name="Text Box 4"/>
          <p:cNvSpPr txBox="1"/>
          <p:nvPr/>
        </p:nvSpPr>
        <p:spPr>
          <a:xfrm>
            <a:off x="381000" y="1872615"/>
            <a:ext cx="7848600" cy="831215"/>
          </a:xfrm>
          <a:prstGeom prst="rect">
            <a:avLst/>
          </a:prstGeom>
          <a:noFill/>
          <a:ln w="28575">
            <a:noFill/>
          </a:ln>
        </p:spPr>
        <p:txBody>
          <a:bodyPr lIns="54000" tIns="46800" rIns="54000" bIns="46800" anchor="t">
            <a:spAutoFit/>
          </a:bodyPr>
          <a:p>
            <a:pPr marL="342900" indent="-342900">
              <a:spcBef>
                <a:spcPct val="50000"/>
              </a:spcBef>
              <a:buClr>
                <a:srgbClr val="FFC000"/>
              </a:buClr>
              <a:buSzTx/>
              <a:buFont typeface="Wingdings" panose="05000000000000000000" charset="0"/>
              <a:buChar char="n"/>
            </a:pPr>
            <a:r>
              <a:rPr lang="zh-CN" altLang="en-US" sz="2400" dirty="0">
                <a:latin typeface="宋体" panose="02010600030101010101" pitchFamily="2" charset="-122"/>
                <a:ea typeface="宋体" panose="02010600030101010101" pitchFamily="2" charset="-122"/>
              </a:rPr>
              <a:t>对称方式：</a:t>
            </a:r>
            <a:r>
              <a:rPr lang="zh-CN" altLang="en-US" sz="2400" dirty="0">
                <a:latin typeface="宋体" panose="02010600030101010101" pitchFamily="2" charset="-122"/>
                <a:ea typeface="宋体" panose="02010600030101010101" pitchFamily="2" charset="-122"/>
              </a:rPr>
              <a:t>发送和接收进程都以</a:t>
            </a:r>
            <a:r>
              <a:rPr lang="zh-CN" altLang="en-US" sz="2400" dirty="0">
                <a:solidFill>
                  <a:schemeClr val="tx2"/>
                </a:solidFill>
                <a:latin typeface="宋体" panose="02010600030101010101" pitchFamily="2" charset="-122"/>
                <a:ea typeface="宋体" panose="02010600030101010101" pitchFamily="2" charset="-122"/>
              </a:rPr>
              <a:t>显式方式</a:t>
            </a:r>
            <a:r>
              <a:rPr lang="zh-CN" altLang="en-US" sz="2400" dirty="0">
                <a:latin typeface="宋体" panose="02010600030101010101" pitchFamily="2" charset="-122"/>
                <a:ea typeface="宋体" panose="02010600030101010101" pitchFamily="2" charset="-122"/>
              </a:rPr>
              <a:t>提供对方的标识符。两条通信原语为：</a:t>
            </a:r>
            <a:r>
              <a:rPr lang="zh-CN" altLang="en-US" sz="2400" dirty="0">
                <a:latin typeface="Tahoma" panose="020B0604030504040204" pitchFamily="34" charset="0"/>
                <a:ea typeface="宋体" panose="02010600030101010101" pitchFamily="2" charset="-122"/>
              </a:rPr>
              <a:t> </a:t>
            </a:r>
            <a:endParaRPr lang="zh-CN" altLang="en-US" sz="2400" dirty="0">
              <a:latin typeface="Tahoma" panose="020B0604030504040204" pitchFamily="34" charset="0"/>
              <a:ea typeface="宋体" panose="02010600030101010101" pitchFamily="2" charset="-122"/>
            </a:endParaRPr>
          </a:p>
        </p:txBody>
      </p:sp>
      <p:sp>
        <p:nvSpPr>
          <p:cNvPr id="218117" name="Text Box 5"/>
          <p:cNvSpPr txBox="1"/>
          <p:nvPr/>
        </p:nvSpPr>
        <p:spPr>
          <a:xfrm>
            <a:off x="451803" y="2908300"/>
            <a:ext cx="5181600" cy="457200"/>
          </a:xfrm>
          <a:prstGeom prst="rect">
            <a:avLst/>
          </a:prstGeom>
          <a:noFill/>
          <a:ln w="28575">
            <a:noFill/>
          </a:ln>
        </p:spPr>
        <p:txBody>
          <a:bodyPr lIns="54000" tIns="46800" rIns="54000" bIns="46800" anchor="t">
            <a:spAutoFit/>
          </a:bodyPr>
          <a:p>
            <a:pPr algn="ctr">
              <a:spcBef>
                <a:spcPct val="50000"/>
              </a:spcBef>
              <a:buSzTx/>
            </a:pPr>
            <a:r>
              <a:rPr lang="en-US" altLang="zh-CN" sz="2400" dirty="0">
                <a:solidFill>
                  <a:schemeClr val="tx2"/>
                </a:solidFill>
                <a:latin typeface="Tahoma" panose="020B0604030504040204" pitchFamily="34" charset="0"/>
                <a:ea typeface="宋体" panose="02010600030101010101" pitchFamily="2" charset="-122"/>
              </a:rPr>
              <a:t>send</a:t>
            </a:r>
            <a:r>
              <a:rPr lang="zh-CN" altLang="en-US" sz="2400" dirty="0">
                <a:solidFill>
                  <a:schemeClr val="tx2"/>
                </a:solidFill>
                <a:latin typeface="宋体" panose="02010600030101010101" pitchFamily="2" charset="-122"/>
                <a:ea typeface="宋体" panose="02010600030101010101" pitchFamily="2" charset="-122"/>
              </a:rPr>
              <a:t>（</a:t>
            </a:r>
            <a:r>
              <a:rPr lang="en-US" altLang="zh-CN" sz="2400" dirty="0">
                <a:solidFill>
                  <a:schemeClr val="tx2"/>
                </a:solidFill>
                <a:latin typeface="Tahoma" panose="020B0604030504040204" pitchFamily="34" charset="0"/>
                <a:ea typeface="宋体" panose="02010600030101010101" pitchFamily="2" charset="-122"/>
              </a:rPr>
              <a:t>Receiver</a:t>
            </a:r>
            <a:r>
              <a:rPr lang="zh-CN" altLang="en-US" sz="2400" dirty="0">
                <a:solidFill>
                  <a:schemeClr val="tx2"/>
                </a:solidFill>
                <a:latin typeface="宋体" panose="02010600030101010101" pitchFamily="2" charset="-122"/>
                <a:ea typeface="宋体" panose="02010600030101010101" pitchFamily="2" charset="-122"/>
              </a:rPr>
              <a:t>，</a:t>
            </a:r>
            <a:r>
              <a:rPr lang="en-US" altLang="zh-CN" sz="2400" dirty="0">
                <a:solidFill>
                  <a:schemeClr val="tx2"/>
                </a:solidFill>
                <a:latin typeface="Tahoma" panose="020B0604030504040204" pitchFamily="34" charset="0"/>
                <a:ea typeface="宋体" panose="02010600030101010101" pitchFamily="2" charset="-122"/>
              </a:rPr>
              <a:t>message</a:t>
            </a:r>
            <a:r>
              <a:rPr lang="zh-CN" altLang="en-US" sz="2400" dirty="0">
                <a:solidFill>
                  <a:schemeClr val="tx2"/>
                </a:solidFill>
                <a:latin typeface="宋体" panose="02010600030101010101" pitchFamily="2" charset="-122"/>
                <a:ea typeface="宋体" panose="02010600030101010101" pitchFamily="2" charset="-122"/>
              </a:rPr>
              <a:t>）；</a:t>
            </a:r>
            <a:r>
              <a:rPr lang="zh-CN" altLang="en-US" sz="2400" dirty="0">
                <a:latin typeface="Tahoma" panose="020B0604030504040204" pitchFamily="34" charset="0"/>
                <a:ea typeface="宋体" panose="02010600030101010101" pitchFamily="2" charset="-122"/>
              </a:rPr>
              <a:t> </a:t>
            </a:r>
            <a:endParaRPr lang="zh-CN" altLang="en-US" sz="2400" dirty="0">
              <a:latin typeface="Tahoma" panose="020B0604030504040204" pitchFamily="34" charset="0"/>
              <a:ea typeface="宋体" panose="02010600030101010101" pitchFamily="2" charset="-122"/>
            </a:endParaRPr>
          </a:p>
        </p:txBody>
      </p:sp>
      <p:sp>
        <p:nvSpPr>
          <p:cNvPr id="218119" name="Text Box 7"/>
          <p:cNvSpPr txBox="1"/>
          <p:nvPr/>
        </p:nvSpPr>
        <p:spPr>
          <a:xfrm>
            <a:off x="608965" y="3441700"/>
            <a:ext cx="5029200" cy="457200"/>
          </a:xfrm>
          <a:prstGeom prst="rect">
            <a:avLst/>
          </a:prstGeom>
          <a:noFill/>
          <a:ln w="28575">
            <a:noFill/>
          </a:ln>
        </p:spPr>
        <p:txBody>
          <a:bodyPr lIns="54000" tIns="46800" rIns="54000" bIns="46800" anchor="t">
            <a:spAutoFit/>
          </a:bodyPr>
          <a:p>
            <a:pPr algn="ctr">
              <a:spcBef>
                <a:spcPct val="50000"/>
              </a:spcBef>
              <a:buSzTx/>
            </a:pPr>
            <a:r>
              <a:rPr lang="en-US" altLang="zh-CN" sz="2400" dirty="0">
                <a:solidFill>
                  <a:schemeClr val="tx2"/>
                </a:solidFill>
                <a:latin typeface="Tahoma" panose="020B0604030504040204" pitchFamily="34" charset="0"/>
                <a:ea typeface="宋体" panose="02010600030101010101" pitchFamily="2" charset="-122"/>
              </a:rPr>
              <a:t>receive</a:t>
            </a:r>
            <a:r>
              <a:rPr lang="zh-CN" altLang="en-US" sz="2400" dirty="0">
                <a:solidFill>
                  <a:schemeClr val="tx2"/>
                </a:solidFill>
                <a:latin typeface="宋体" panose="02010600030101010101" pitchFamily="2" charset="-122"/>
                <a:ea typeface="宋体" panose="02010600030101010101" pitchFamily="2" charset="-122"/>
              </a:rPr>
              <a:t>（</a:t>
            </a:r>
            <a:r>
              <a:rPr lang="en-US" altLang="zh-CN" sz="2400" dirty="0">
                <a:solidFill>
                  <a:schemeClr val="tx2"/>
                </a:solidFill>
                <a:latin typeface="Tahoma" panose="020B0604030504040204" pitchFamily="34" charset="0"/>
                <a:ea typeface="宋体" panose="02010600030101010101" pitchFamily="2" charset="-122"/>
              </a:rPr>
              <a:t>Sender</a:t>
            </a:r>
            <a:r>
              <a:rPr lang="zh-CN" altLang="en-US" sz="2400" dirty="0">
                <a:solidFill>
                  <a:schemeClr val="tx2"/>
                </a:solidFill>
                <a:latin typeface="宋体" panose="02010600030101010101" pitchFamily="2" charset="-122"/>
                <a:ea typeface="宋体" panose="02010600030101010101" pitchFamily="2" charset="-122"/>
              </a:rPr>
              <a:t>，</a:t>
            </a:r>
            <a:r>
              <a:rPr lang="en-US" altLang="zh-CN" sz="2400" dirty="0">
                <a:solidFill>
                  <a:schemeClr val="tx2"/>
                </a:solidFill>
                <a:latin typeface="Tahoma" panose="020B0604030504040204" pitchFamily="34" charset="0"/>
                <a:ea typeface="宋体" panose="02010600030101010101" pitchFamily="2" charset="-122"/>
              </a:rPr>
              <a:t>message</a:t>
            </a:r>
            <a:r>
              <a:rPr lang="zh-CN" altLang="en-US" sz="2400" dirty="0">
                <a:solidFill>
                  <a:schemeClr val="tx2"/>
                </a:solidFill>
                <a:latin typeface="宋体" panose="02010600030101010101" pitchFamily="2" charset="-122"/>
                <a:ea typeface="宋体" panose="02010600030101010101" pitchFamily="2" charset="-122"/>
              </a:rPr>
              <a:t>）；</a:t>
            </a:r>
            <a:r>
              <a:rPr lang="zh-CN" altLang="en-US" sz="2400" dirty="0">
                <a:latin typeface="Tahoma" panose="020B0604030504040204" pitchFamily="34" charset="0"/>
                <a:ea typeface="宋体" panose="02010600030101010101" pitchFamily="2" charset="-122"/>
              </a:rPr>
              <a:t> </a:t>
            </a:r>
            <a:endParaRPr lang="zh-CN" altLang="en-US" sz="2400" dirty="0">
              <a:latin typeface="Tahoma" panose="020B0604030504040204" pitchFamily="34" charset="0"/>
              <a:ea typeface="宋体" panose="02010600030101010101" pitchFamily="2" charset="-122"/>
            </a:endParaRPr>
          </a:p>
        </p:txBody>
      </p:sp>
      <p:sp>
        <p:nvSpPr>
          <p:cNvPr id="218121" name="Text Box 9"/>
          <p:cNvSpPr txBox="1"/>
          <p:nvPr/>
        </p:nvSpPr>
        <p:spPr>
          <a:xfrm>
            <a:off x="436245" y="4264660"/>
            <a:ext cx="8229600" cy="1754505"/>
          </a:xfrm>
          <a:prstGeom prst="rect">
            <a:avLst/>
          </a:prstGeom>
          <a:noFill/>
          <a:ln w="28575">
            <a:noFill/>
          </a:ln>
        </p:spPr>
        <p:txBody>
          <a:bodyPr lIns="54000" tIns="46800" rIns="54000" bIns="46800" anchor="t">
            <a:spAutoFit/>
          </a:bodyPr>
          <a:p>
            <a:pPr marL="342900" indent="-342900">
              <a:spcBef>
                <a:spcPct val="50000"/>
              </a:spcBef>
              <a:buClr>
                <a:srgbClr val="FFC000"/>
              </a:buClr>
              <a:buSzTx/>
              <a:buFont typeface="Wingdings" panose="05000000000000000000" charset="0"/>
              <a:buChar char="n"/>
            </a:pPr>
            <a:r>
              <a:rPr lang="zh-CN" altLang="en-US" sz="2400" dirty="0">
                <a:latin typeface="宋体" panose="02010600030101010101" pitchFamily="2" charset="-122"/>
                <a:ea typeface="宋体" panose="02010600030101010101" pitchFamily="2" charset="-122"/>
              </a:rPr>
              <a:t>非对称方式：当</a:t>
            </a:r>
            <a:r>
              <a:rPr lang="zh-CN" altLang="en-US" sz="2400" dirty="0">
                <a:latin typeface="宋体" panose="02010600030101010101" pitchFamily="2" charset="-122"/>
                <a:ea typeface="宋体" panose="02010600030101010101" pitchFamily="2" charset="-122"/>
              </a:rPr>
              <a:t>接收进程可能与多个发送进程通信，故不可能事先知道发送进程。对于这样的应用，接收原语中的源进程参数，是完成通信后的返回值。接收原语可表示为：</a:t>
            </a:r>
            <a:endParaRPr lang="zh-CN" altLang="en-US" sz="2400" dirty="0">
              <a:latin typeface="宋体" panose="02010600030101010101" pitchFamily="2" charset="-122"/>
              <a:ea typeface="宋体" panose="02010600030101010101" pitchFamily="2" charset="-122"/>
            </a:endParaRPr>
          </a:p>
          <a:p>
            <a:pPr>
              <a:spcBef>
                <a:spcPct val="50000"/>
              </a:spcBef>
              <a:buClr>
                <a:srgbClr val="FFC000"/>
              </a:buClr>
              <a:buSzTx/>
            </a:pPr>
            <a:r>
              <a:rPr lang="en-US" altLang="zh-CN" sz="2400" dirty="0">
                <a:latin typeface="Tahoma" panose="020B0604030504040204" pitchFamily="34" charset="0"/>
                <a:ea typeface="宋体" panose="02010600030101010101" pitchFamily="2" charset="-122"/>
              </a:rPr>
              <a:t>    </a:t>
            </a:r>
            <a:r>
              <a:rPr lang="en-US" altLang="zh-CN" sz="2400" dirty="0">
                <a:solidFill>
                  <a:schemeClr val="tx2"/>
                </a:solidFill>
                <a:latin typeface="Tahoma" panose="020B0604030504040204" pitchFamily="34" charset="0"/>
                <a:ea typeface="宋体" panose="02010600030101010101" pitchFamily="2" charset="-122"/>
              </a:rPr>
              <a:t>receive（id，message）；</a:t>
            </a:r>
            <a:r>
              <a:rPr lang="zh-CN" altLang="en-US" sz="2400" dirty="0">
                <a:latin typeface="宋体" panose="02010600030101010101" pitchFamily="2" charset="-122"/>
                <a:ea typeface="宋体" panose="02010600030101010101" pitchFamily="2" charset="-122"/>
              </a:rPr>
              <a:t> </a:t>
            </a:r>
            <a:r>
              <a:rPr lang="zh-CN" altLang="en-US" sz="2400" dirty="0">
                <a:latin typeface="Tahoma" panose="020B0604030504040204" pitchFamily="34" charset="0"/>
                <a:ea typeface="宋体" panose="02010600030101010101" pitchFamily="2" charset="-122"/>
              </a:rPr>
              <a:t> </a:t>
            </a:r>
            <a:r>
              <a:rPr lang="en-US" altLang="zh-CN" sz="2000" dirty="0">
                <a:solidFill>
                  <a:srgbClr val="000066"/>
                </a:solidFill>
                <a:latin typeface="Tahoma" panose="020B0604030504040204" pitchFamily="34" charset="0"/>
                <a:ea typeface="黑体" panose="02010609060101010101" pitchFamily="49" charset="-122"/>
              </a:rPr>
              <a:t>id</a:t>
            </a:r>
            <a:r>
              <a:rPr lang="zh-CN" altLang="en-US" sz="2000" dirty="0">
                <a:solidFill>
                  <a:srgbClr val="000066"/>
                </a:solidFill>
                <a:latin typeface="Tahoma" panose="020B0604030504040204" pitchFamily="34" charset="0"/>
                <a:ea typeface="黑体" panose="02010609060101010101" pitchFamily="49" charset="-122"/>
              </a:rPr>
              <a:t>是返回值（标识符）</a:t>
            </a:r>
            <a:r>
              <a:rPr lang="zh-CN" altLang="en-US" sz="2400" dirty="0">
                <a:latin typeface="Tahoma" panose="020B0604030504040204" pitchFamily="34" charset="0"/>
                <a:ea typeface="宋体" panose="02010600030101010101" pitchFamily="2" charset="-122"/>
              </a:rPr>
              <a:t> </a:t>
            </a:r>
            <a:endParaRPr lang="zh-CN" altLang="en-US" sz="2400" dirty="0">
              <a:latin typeface="Tahoma" panose="020B0604030504040204" pitchFamily="34" charset="0"/>
              <a:ea typeface="宋体" panose="02010600030101010101" pitchFamily="2" charset="-122"/>
            </a:endParaRPr>
          </a:p>
        </p:txBody>
      </p:sp>
      <p:sp>
        <p:nvSpPr>
          <p:cNvPr id="176136" name="Rectangle 10"/>
          <p:cNvSpPr>
            <a:spLocks noGrp="1"/>
          </p:cNvSpPr>
          <p:nvPr>
            <p:ph type="title"/>
          </p:nvPr>
        </p:nvSpPr>
        <p:spPr/>
        <p:txBody>
          <a:bodyPr vert="horz" wrap="square" lIns="91440" tIns="45720" rIns="91440" bIns="45720" anchor="b"/>
          <a:p>
            <a:pPr algn="ctr" eaLnBrk="1" hangingPunct="1"/>
            <a:r>
              <a:rPr lang="en-US" altLang="zh-CN" sz="3600" dirty="0"/>
              <a:t>2.6.2  </a:t>
            </a:r>
            <a:r>
              <a:rPr lang="zh-CN" altLang="en-US" sz="3600" dirty="0">
                <a:latin typeface="宋体" panose="02010600030101010101" pitchFamily="2" charset="-122"/>
              </a:rPr>
              <a:t>消息传递通信的实现方法</a:t>
            </a:r>
            <a:endParaRPr lang="zh-CN" altLang="en-US" sz="3600" dirty="0">
              <a:latin typeface="宋体" panose="02010600030101010101" pitchFamily="2" charset="-122"/>
            </a:endParaRPr>
          </a:p>
        </p:txBody>
      </p:sp>
      <p:sp>
        <p:nvSpPr>
          <p:cNvPr id="176137"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76138"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59" name="" r:id="rId1" imgW="6858000" imgH="48895" progId="MS_ClipArt_Gallery.2">
                  <p:embed/>
                </p:oleObj>
              </mc:Choice>
              <mc:Fallback>
                <p:oleObj name="" r:id="rId1" imgW="6858000" imgH="48895" progId="MS_ClipArt_Gallery.2">
                  <p:embed/>
                  <p:pic>
                    <p:nvPicPr>
                      <p:cNvPr id="0" name="图片 3158"/>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8117"/>
                                        </p:tgtEl>
                                        <p:attrNameLst>
                                          <p:attrName>style.visibility</p:attrName>
                                        </p:attrNameLst>
                                      </p:cBhvr>
                                      <p:to>
                                        <p:strVal val="visible"/>
                                      </p:to>
                                    </p:set>
                                    <p:anim calcmode="lin" valueType="num">
                                      <p:cBhvr>
                                        <p:cTn id="7" dur="500" fill="hold"/>
                                        <p:tgtEl>
                                          <p:spTgt spid="218117"/>
                                        </p:tgtEl>
                                        <p:attrNameLst>
                                          <p:attrName>ppt_x</p:attrName>
                                        </p:attrNameLst>
                                      </p:cBhvr>
                                      <p:tavLst>
                                        <p:tav tm="0">
                                          <p:val>
                                            <p:strVal val="0-#ppt_w/2"/>
                                          </p:val>
                                        </p:tav>
                                        <p:tav tm="100000">
                                          <p:val>
                                            <p:strVal val="#ppt_x"/>
                                          </p:val>
                                        </p:tav>
                                      </p:tavLst>
                                    </p:anim>
                                    <p:anim calcmode="lin" valueType="num">
                                      <p:cBhvr>
                                        <p:cTn id="8" dur="500" fill="hold"/>
                                        <p:tgtEl>
                                          <p:spTgt spid="2181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8119"/>
                                        </p:tgtEl>
                                        <p:attrNameLst>
                                          <p:attrName>style.visibility</p:attrName>
                                        </p:attrNameLst>
                                      </p:cBhvr>
                                      <p:to>
                                        <p:strVal val="visible"/>
                                      </p:to>
                                    </p:set>
                                    <p:anim calcmode="lin" valueType="num">
                                      <p:cBhvr>
                                        <p:cTn id="13" dur="500" fill="hold"/>
                                        <p:tgtEl>
                                          <p:spTgt spid="218119"/>
                                        </p:tgtEl>
                                        <p:attrNameLst>
                                          <p:attrName>ppt_x</p:attrName>
                                        </p:attrNameLst>
                                      </p:cBhvr>
                                      <p:tavLst>
                                        <p:tav tm="0">
                                          <p:val>
                                            <p:strVal val="0-#ppt_w/2"/>
                                          </p:val>
                                        </p:tav>
                                        <p:tav tm="100000">
                                          <p:val>
                                            <p:strVal val="#ppt_x"/>
                                          </p:val>
                                        </p:tav>
                                      </p:tavLst>
                                    </p:anim>
                                    <p:anim calcmode="lin" valueType="num">
                                      <p:cBhvr>
                                        <p:cTn id="14" dur="500" fill="hold"/>
                                        <p:tgtEl>
                                          <p:spTgt spid="218119"/>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218121"/>
                                        </p:tgtEl>
                                        <p:attrNameLst>
                                          <p:attrName>style.visibility</p:attrName>
                                        </p:attrNameLst>
                                      </p:cBhvr>
                                      <p:to>
                                        <p:strVal val="visible"/>
                                      </p:to>
                                    </p:set>
                                    <p:animEffect transition="in" filter="wipe(up)">
                                      <p:cBhvr>
                                        <p:cTn id="18" dur="500"/>
                                        <p:tgtEl>
                                          <p:spTgt spid="218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p:bldP spid="218119" grpId="0"/>
      <p:bldP spid="218121"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79202" name="Text Box 2"/>
          <p:cNvSpPr txBox="1"/>
          <p:nvPr/>
        </p:nvSpPr>
        <p:spPr>
          <a:xfrm>
            <a:off x="685800" y="1200150"/>
            <a:ext cx="7717155" cy="2588260"/>
          </a:xfrm>
          <a:prstGeom prst="rect">
            <a:avLst/>
          </a:prstGeom>
          <a:noFill/>
          <a:ln w="28575">
            <a:noFill/>
          </a:ln>
        </p:spPr>
        <p:txBody>
          <a:bodyPr wrap="square" lIns="54000" tIns="46800" rIns="54000" bIns="46800" anchor="t">
            <a:spAutoFit/>
          </a:bodyPr>
          <a:p>
            <a:pPr>
              <a:spcBef>
                <a:spcPct val="50000"/>
              </a:spcBef>
              <a:buSzTx/>
            </a:pPr>
            <a:r>
              <a:rPr lang="zh-CN" altLang="en-US" sz="3200" dirty="0">
                <a:solidFill>
                  <a:srgbClr val="CC3300"/>
                </a:solidFill>
                <a:latin typeface="黑体" panose="02010609060101010101" pitchFamily="49" charset="-122"/>
                <a:ea typeface="黑体" panose="02010609060101010101" pitchFamily="49" charset="-122"/>
                <a:cs typeface="黑体" panose="02010609060101010101" pitchFamily="49" charset="-122"/>
              </a:rPr>
              <a:t>间接通信原语：</a:t>
            </a:r>
            <a:r>
              <a:rPr lang="zh-CN" altLang="en-US" dirty="0">
                <a:latin typeface="Tahoma" panose="020B0604030504040204" pitchFamily="34" charset="0"/>
                <a:ea typeface="宋体" panose="02010600030101010101" pitchFamily="2" charset="-122"/>
              </a:rPr>
              <a:t> </a:t>
            </a:r>
            <a:endParaRPr lang="zh-CN" altLang="en-US" dirty="0">
              <a:latin typeface="Tahoma" panose="020B0604030504040204" pitchFamily="34" charset="0"/>
              <a:ea typeface="宋体" panose="02010600030101010101" pitchFamily="2" charset="-122"/>
            </a:endParaRPr>
          </a:p>
          <a:p>
            <a:pPr marL="457200" indent="-457200">
              <a:spcBef>
                <a:spcPct val="35000"/>
              </a:spcBef>
              <a:buClr>
                <a:srgbClr val="FFC000"/>
              </a:buClr>
              <a:buSzPct val="80000"/>
              <a:buFont typeface="Wingdings" panose="05000000000000000000" charset="0"/>
              <a:buChar char="n"/>
            </a:pPr>
            <a:r>
              <a:rPr lang="zh-CN" altLang="en-US" dirty="0">
                <a:solidFill>
                  <a:schemeClr val="tx2"/>
                </a:solidFill>
                <a:latin typeface="黑体" panose="02010609060101010101" pitchFamily="49" charset="-122"/>
                <a:ea typeface="黑体" panose="02010609060101010101" pitchFamily="49" charset="-122"/>
              </a:rPr>
              <a:t>信箱的创建和撤消</a:t>
            </a:r>
            <a:r>
              <a:rPr lang="zh-CN" altLang="en-US" dirty="0">
                <a:latin typeface="宋体" panose="02010600030101010101" pitchFamily="2" charset="-122"/>
                <a:ea typeface="宋体" panose="02010600030101010101" pitchFamily="2" charset="-122"/>
              </a:rPr>
              <a:t>。信箱可由</a:t>
            </a:r>
            <a:r>
              <a:rPr lang="en-US" altLang="zh-CN" dirty="0">
                <a:latin typeface="Tahoma" panose="020B0604030504040204" pitchFamily="34" charset="0"/>
                <a:ea typeface="宋体" panose="02010600030101010101" pitchFamily="2" charset="-122"/>
              </a:rPr>
              <a:t>OS</a:t>
            </a:r>
            <a:r>
              <a:rPr lang="zh-CN" altLang="en-US" dirty="0">
                <a:latin typeface="宋体" panose="02010600030101010101" pitchFamily="2" charset="-122"/>
                <a:ea typeface="宋体" panose="02010600030101010101" pitchFamily="2" charset="-122"/>
              </a:rPr>
              <a:t>创建，也可由用户用</a:t>
            </a:r>
            <a:r>
              <a:rPr lang="en-US" altLang="zh-CN" dirty="0">
                <a:latin typeface="Tahoma" panose="020B0604030504040204" pitchFamily="34" charset="0"/>
                <a:ea typeface="宋体" panose="02010600030101010101" pitchFamily="2" charset="-122"/>
              </a:rPr>
              <a:t>OS</a:t>
            </a:r>
            <a:r>
              <a:rPr lang="zh-CN" altLang="en-US" dirty="0">
                <a:latin typeface="宋体" panose="02010600030101010101" pitchFamily="2" charset="-122"/>
                <a:ea typeface="宋体" panose="02010600030101010101" pitchFamily="2" charset="-122"/>
              </a:rPr>
              <a:t>命令创建，给出邮箱名字、邮箱属性等。</a:t>
            </a:r>
            <a:r>
              <a:rPr lang="zh-CN" altLang="en-US" dirty="0">
                <a:latin typeface="Tahoma" panose="020B0604030504040204" pitchFamily="34" charset="0"/>
                <a:ea typeface="宋体" panose="02010600030101010101" pitchFamily="2" charset="-122"/>
              </a:rPr>
              <a:t> </a:t>
            </a:r>
            <a:endParaRPr lang="zh-CN" altLang="en-US" dirty="0">
              <a:latin typeface="Tahoma" panose="020B0604030504040204" pitchFamily="34" charset="0"/>
              <a:ea typeface="宋体" panose="02010600030101010101" pitchFamily="2" charset="-122"/>
            </a:endParaRPr>
          </a:p>
          <a:p>
            <a:pPr marL="457200" indent="-457200">
              <a:spcBef>
                <a:spcPct val="30000"/>
              </a:spcBef>
              <a:buClr>
                <a:srgbClr val="FFC000"/>
              </a:buClr>
              <a:buSzPct val="80000"/>
              <a:buFont typeface="Wingdings" panose="05000000000000000000" charset="0"/>
              <a:buChar char="n"/>
            </a:pPr>
            <a:r>
              <a:rPr lang="zh-CN" altLang="en-US" dirty="0">
                <a:solidFill>
                  <a:schemeClr val="tx2"/>
                </a:solidFill>
                <a:latin typeface="黑体" panose="02010609060101010101" pitchFamily="49" charset="-122"/>
                <a:ea typeface="黑体" panose="02010609060101010101" pitchFamily="49" charset="-122"/>
              </a:rPr>
              <a:t>消息的发送和接收</a:t>
            </a:r>
            <a:r>
              <a:rPr lang="zh-CN" altLang="en-US" dirty="0">
                <a:latin typeface="宋体" panose="02010600030101010101" pitchFamily="2" charset="-122"/>
                <a:ea typeface="宋体" panose="02010600030101010101" pitchFamily="2" charset="-122"/>
              </a:rPr>
              <a:t>。</a:t>
            </a:r>
            <a:endParaRPr lang="zh-CN" altLang="en-US" dirty="0">
              <a:latin typeface="Tahoma" panose="020B0604030504040204" pitchFamily="34" charset="0"/>
              <a:ea typeface="宋体" panose="02010600030101010101" pitchFamily="2" charset="-122"/>
            </a:endParaRPr>
          </a:p>
        </p:txBody>
      </p:sp>
      <p:sp>
        <p:nvSpPr>
          <p:cNvPr id="179203" name="Text Box 3"/>
          <p:cNvSpPr txBox="1"/>
          <p:nvPr/>
        </p:nvSpPr>
        <p:spPr>
          <a:xfrm>
            <a:off x="1332230" y="3788410"/>
            <a:ext cx="5029200" cy="877888"/>
          </a:xfrm>
          <a:prstGeom prst="rect">
            <a:avLst/>
          </a:prstGeom>
          <a:noFill/>
          <a:ln w="28575">
            <a:noFill/>
          </a:ln>
        </p:spPr>
        <p:txBody>
          <a:bodyPr lIns="54000" tIns="46800" rIns="54000" bIns="46800" anchor="t">
            <a:spAutoFit/>
          </a:bodyPr>
          <a:p>
            <a:pPr>
              <a:spcBef>
                <a:spcPct val="50000"/>
              </a:spcBef>
              <a:buSzTx/>
            </a:pPr>
            <a:r>
              <a:rPr lang="en-US" altLang="zh-CN" sz="2400" dirty="0">
                <a:solidFill>
                  <a:schemeClr val="tx2"/>
                </a:solidFill>
                <a:latin typeface="Tahoma" panose="020B0604030504040204" pitchFamily="34" charset="0"/>
                <a:ea typeface="宋体" panose="02010600030101010101" pitchFamily="2" charset="-122"/>
              </a:rPr>
              <a:t>send</a:t>
            </a:r>
            <a:r>
              <a:rPr lang="zh-CN" altLang="en-US" sz="2400" dirty="0">
                <a:solidFill>
                  <a:schemeClr val="tx2"/>
                </a:solidFill>
                <a:latin typeface="Tahoma" panose="020B0604030504040204" pitchFamily="34" charset="0"/>
                <a:ea typeface="宋体" panose="02010600030101010101" pitchFamily="2" charset="-122"/>
              </a:rPr>
              <a:t>（</a:t>
            </a:r>
            <a:r>
              <a:rPr lang="en-US" altLang="zh-CN" sz="2400" dirty="0">
                <a:solidFill>
                  <a:schemeClr val="tx2"/>
                </a:solidFill>
                <a:latin typeface="Tahoma" panose="020B0604030504040204" pitchFamily="34" charset="0"/>
                <a:ea typeface="宋体" panose="02010600030101010101" pitchFamily="2" charset="-122"/>
              </a:rPr>
              <a:t>mailbox</a:t>
            </a:r>
            <a:r>
              <a:rPr lang="zh-CN" altLang="en-US" sz="2400" dirty="0">
                <a:solidFill>
                  <a:schemeClr val="tx2"/>
                </a:solidFill>
                <a:latin typeface="Tahoma" panose="020B0604030504040204" pitchFamily="34" charset="0"/>
                <a:ea typeface="宋体" panose="02010600030101010101" pitchFamily="2" charset="-122"/>
              </a:rPr>
              <a:t>，</a:t>
            </a:r>
            <a:r>
              <a:rPr lang="en-US" altLang="zh-CN" sz="2400" dirty="0">
                <a:solidFill>
                  <a:schemeClr val="tx2"/>
                </a:solidFill>
                <a:latin typeface="Tahoma" panose="020B0604030504040204" pitchFamily="34" charset="0"/>
                <a:ea typeface="宋体" panose="02010600030101010101" pitchFamily="2" charset="-122"/>
              </a:rPr>
              <a:t>message</a:t>
            </a:r>
            <a:r>
              <a:rPr lang="zh-CN" altLang="en-US" sz="2400" dirty="0">
                <a:solidFill>
                  <a:schemeClr val="tx2"/>
                </a:solidFill>
                <a:latin typeface="Tahoma" panose="020B0604030504040204" pitchFamily="34" charset="0"/>
                <a:ea typeface="宋体" panose="02010600030101010101" pitchFamily="2" charset="-122"/>
              </a:rPr>
              <a:t>）；</a:t>
            </a:r>
            <a:endParaRPr lang="zh-CN" altLang="en-US" sz="2400" dirty="0">
              <a:solidFill>
                <a:schemeClr val="tx2"/>
              </a:solidFill>
              <a:latin typeface="Tahoma" panose="020B0604030504040204" pitchFamily="34" charset="0"/>
              <a:ea typeface="宋体" panose="02010600030101010101" pitchFamily="2" charset="-122"/>
            </a:endParaRPr>
          </a:p>
          <a:p>
            <a:pPr>
              <a:spcBef>
                <a:spcPct val="15000"/>
              </a:spcBef>
              <a:buSzTx/>
            </a:pPr>
            <a:r>
              <a:rPr lang="en-US" altLang="zh-CN" sz="2400" dirty="0">
                <a:solidFill>
                  <a:schemeClr val="tx2"/>
                </a:solidFill>
                <a:latin typeface="Tahoma" panose="020B0604030504040204" pitchFamily="34" charset="0"/>
                <a:ea typeface="宋体" panose="02010600030101010101" pitchFamily="2" charset="-122"/>
              </a:rPr>
              <a:t>receive</a:t>
            </a:r>
            <a:r>
              <a:rPr lang="zh-CN" altLang="en-US" sz="2400" dirty="0">
                <a:solidFill>
                  <a:schemeClr val="tx2"/>
                </a:solidFill>
                <a:latin typeface="Tahoma" panose="020B0604030504040204" pitchFamily="34" charset="0"/>
                <a:ea typeface="宋体" panose="02010600030101010101" pitchFamily="2" charset="-122"/>
              </a:rPr>
              <a:t>（</a:t>
            </a:r>
            <a:r>
              <a:rPr lang="en-US" altLang="zh-CN" sz="2400" dirty="0">
                <a:solidFill>
                  <a:schemeClr val="tx2"/>
                </a:solidFill>
                <a:latin typeface="Tahoma" panose="020B0604030504040204" pitchFamily="34" charset="0"/>
                <a:ea typeface="宋体" panose="02010600030101010101" pitchFamily="2" charset="-122"/>
              </a:rPr>
              <a:t>mailbox</a:t>
            </a:r>
            <a:r>
              <a:rPr lang="zh-CN" altLang="en-US" sz="2400" dirty="0">
                <a:solidFill>
                  <a:schemeClr val="tx2"/>
                </a:solidFill>
                <a:latin typeface="Tahoma" panose="020B0604030504040204" pitchFamily="34" charset="0"/>
                <a:ea typeface="宋体" panose="02010600030101010101" pitchFamily="2" charset="-122"/>
              </a:rPr>
              <a:t>，</a:t>
            </a:r>
            <a:r>
              <a:rPr lang="en-US" altLang="zh-CN" sz="2400" dirty="0">
                <a:solidFill>
                  <a:schemeClr val="tx2"/>
                </a:solidFill>
                <a:latin typeface="Tahoma" panose="020B0604030504040204" pitchFamily="34" charset="0"/>
                <a:ea typeface="宋体" panose="02010600030101010101" pitchFamily="2" charset="-122"/>
              </a:rPr>
              <a:t>message</a:t>
            </a:r>
            <a:r>
              <a:rPr lang="zh-CN" altLang="en-US" sz="2400" dirty="0">
                <a:solidFill>
                  <a:schemeClr val="tx2"/>
                </a:solidFill>
                <a:latin typeface="Tahoma" panose="020B0604030504040204" pitchFamily="34" charset="0"/>
                <a:ea typeface="宋体" panose="02010600030101010101" pitchFamily="2" charset="-122"/>
              </a:rPr>
              <a:t>）；</a:t>
            </a:r>
            <a:r>
              <a:rPr lang="zh-CN" altLang="en-US" sz="2400" dirty="0">
                <a:latin typeface="Tahoma" panose="020B0604030504040204" pitchFamily="34" charset="0"/>
                <a:ea typeface="宋体" panose="02010600030101010101" pitchFamily="2" charset="-122"/>
              </a:rPr>
              <a:t>  </a:t>
            </a:r>
            <a:endParaRPr lang="zh-CN" altLang="en-US" sz="2400" dirty="0">
              <a:latin typeface="Tahoma" panose="020B0604030504040204" pitchFamily="34" charset="0"/>
              <a:ea typeface="宋体" panose="02010600030101010101" pitchFamily="2" charset="-122"/>
            </a:endParaRPr>
          </a:p>
        </p:txBody>
      </p:sp>
      <p:sp>
        <p:nvSpPr>
          <p:cNvPr id="179204"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79205" name="Rectangle 10"/>
          <p:cNvSpPr>
            <a:spLocks noGrp="1"/>
          </p:cNvSpPr>
          <p:nvPr>
            <p:ph type="title"/>
          </p:nvPr>
        </p:nvSpPr>
        <p:spPr>
          <a:xfrm>
            <a:off x="327025" y="196850"/>
            <a:ext cx="8620125" cy="693738"/>
          </a:xfrm>
        </p:spPr>
        <p:txBody>
          <a:bodyPr vert="horz" wrap="square" lIns="91440" tIns="45720" rIns="91440" bIns="45720" anchor="b"/>
          <a:p>
            <a:pPr algn="ctr" eaLnBrk="1" hangingPunct="1"/>
            <a:r>
              <a:rPr lang="en-US" altLang="zh-CN" sz="3600" dirty="0"/>
              <a:t>2.6.2  </a:t>
            </a:r>
            <a:r>
              <a:rPr lang="zh-CN" altLang="en-US" sz="3600" dirty="0">
                <a:latin typeface="宋体" panose="02010600030101010101" pitchFamily="2" charset="-122"/>
              </a:rPr>
              <a:t>消息传递通信的实现方法</a:t>
            </a:r>
            <a:endParaRPr lang="zh-CN" altLang="en-US" sz="3600" dirty="0">
              <a:latin typeface="宋体" panose="02010600030101010101" pitchFamily="2" charset="-122"/>
            </a:endParaRPr>
          </a:p>
        </p:txBody>
      </p:sp>
      <p:graphicFrame>
        <p:nvGraphicFramePr>
          <p:cNvPr id="179206"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3" name="" r:id="rId1" imgW="6858000" imgH="48895" progId="MS_ClipArt_Gallery.2">
                  <p:embed/>
                </p:oleObj>
              </mc:Choice>
              <mc:Fallback>
                <p:oleObj name="" r:id="rId1" imgW="6858000" imgH="48895" progId="MS_ClipArt_Gallery.2">
                  <p:embed/>
                  <p:pic>
                    <p:nvPicPr>
                      <p:cNvPr id="0" name="图片 3162"/>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222212" name="Text Box 4"/>
          <p:cNvSpPr txBox="1"/>
          <p:nvPr/>
        </p:nvSpPr>
        <p:spPr>
          <a:xfrm>
            <a:off x="274320" y="2036445"/>
            <a:ext cx="7848600" cy="858838"/>
          </a:xfrm>
          <a:prstGeom prst="rect">
            <a:avLst/>
          </a:prstGeom>
          <a:noFill/>
          <a:ln w="28575">
            <a:noFill/>
          </a:ln>
        </p:spPr>
        <p:txBody>
          <a:bodyPr lIns="54000" tIns="46800" rIns="54000" bIns="46800" anchor="t">
            <a:spAutoFit/>
          </a:bodyPr>
          <a:p>
            <a:pPr>
              <a:spcBef>
                <a:spcPct val="10000"/>
              </a:spcBef>
              <a:buSzTx/>
            </a:pPr>
            <a:r>
              <a:rPr lang="zh-CN" altLang="en-US" sz="2400" dirty="0">
                <a:latin typeface="宋体" panose="02010600030101010101" pitchFamily="2" charset="-122"/>
                <a:ea typeface="宋体" panose="02010600030101010101" pitchFamily="2" charset="-122"/>
              </a:rPr>
              <a:t>（</a:t>
            </a:r>
            <a:r>
              <a:rPr lang="en-US" altLang="zh-CN" sz="2400" dirty="0">
                <a:latin typeface="Tahoma" panose="020B0604030504040204" pitchFamily="34" charset="0"/>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zh-CN" altLang="en-US" sz="2400" dirty="0">
                <a:solidFill>
                  <a:schemeClr val="tx2"/>
                </a:solidFill>
                <a:latin typeface="黑体" panose="02010609060101010101" pitchFamily="49" charset="-122"/>
                <a:ea typeface="黑体" panose="02010609060101010101" pitchFamily="49" charset="-122"/>
              </a:rPr>
              <a:t>发送进程阻塞、接收进程阻塞</a:t>
            </a:r>
            <a:endParaRPr lang="zh-CN" altLang="en-US" sz="2400" dirty="0">
              <a:solidFill>
                <a:schemeClr val="tx2"/>
              </a:solidFill>
              <a:latin typeface="黑体" panose="02010609060101010101" pitchFamily="49" charset="-122"/>
              <a:ea typeface="黑体" panose="02010609060101010101" pitchFamily="49" charset="-122"/>
            </a:endParaRPr>
          </a:p>
          <a:p>
            <a:pPr>
              <a:spcBef>
                <a:spcPct val="10000"/>
              </a:spcBef>
              <a:buSzTx/>
            </a:pPr>
            <a:r>
              <a:rPr lang="zh-CN" altLang="en-US" sz="2400" dirty="0">
                <a:latin typeface="宋体" panose="02010600030101010101" pitchFamily="2" charset="-122"/>
                <a:ea typeface="宋体" panose="02010600030101010101" pitchFamily="2" charset="-122"/>
              </a:rPr>
              <a:t>   两个进程平时都处于阻塞状态，直到有消息传递时。</a:t>
            </a:r>
            <a:r>
              <a:rPr lang="zh-CN" altLang="en-US" sz="2400" dirty="0">
                <a:latin typeface="Tahoma" panose="020B0604030504040204" pitchFamily="34" charset="0"/>
                <a:ea typeface="宋体" panose="02010600030101010101" pitchFamily="2" charset="-122"/>
              </a:rPr>
              <a:t> </a:t>
            </a:r>
            <a:endParaRPr lang="zh-CN" altLang="en-US" sz="2400" dirty="0">
              <a:latin typeface="Tahoma" panose="020B0604030504040204" pitchFamily="34" charset="0"/>
              <a:ea typeface="宋体" panose="02010600030101010101" pitchFamily="2" charset="-122"/>
            </a:endParaRPr>
          </a:p>
        </p:txBody>
      </p:sp>
      <p:sp>
        <p:nvSpPr>
          <p:cNvPr id="222215" name="Text Box 7"/>
          <p:cNvSpPr txBox="1"/>
          <p:nvPr/>
        </p:nvSpPr>
        <p:spPr>
          <a:xfrm>
            <a:off x="304800" y="3073400"/>
            <a:ext cx="7924800" cy="1260475"/>
          </a:xfrm>
          <a:prstGeom prst="rect">
            <a:avLst/>
          </a:prstGeom>
          <a:noFill/>
          <a:ln w="28575">
            <a:noFill/>
          </a:ln>
        </p:spPr>
        <p:txBody>
          <a:bodyPr lIns="54000" tIns="46800" rIns="54000" bIns="46800" anchor="t">
            <a:spAutoFit/>
          </a:bodyPr>
          <a:p>
            <a:pPr>
              <a:spcBef>
                <a:spcPct val="50000"/>
              </a:spcBef>
              <a:buSzTx/>
            </a:pPr>
            <a:r>
              <a:rPr lang="zh-CN" altLang="en-US" sz="2400" dirty="0">
                <a:latin typeface="宋体" panose="02010600030101010101" pitchFamily="2" charset="-122"/>
                <a:ea typeface="宋体" panose="02010600030101010101" pitchFamily="2" charset="-122"/>
              </a:rPr>
              <a:t>（</a:t>
            </a:r>
            <a:r>
              <a:rPr lang="en-US" altLang="zh-CN" sz="2400" dirty="0">
                <a:latin typeface="Tahoma" panose="020B0604030504040204" pitchFamily="34" charset="0"/>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zh-CN" altLang="en-US" sz="2400" dirty="0">
                <a:solidFill>
                  <a:schemeClr val="tx2"/>
                </a:solidFill>
                <a:latin typeface="黑体" panose="02010609060101010101" pitchFamily="49" charset="-122"/>
                <a:ea typeface="黑体" panose="02010609060101010101" pitchFamily="49" charset="-122"/>
              </a:rPr>
              <a:t>发送进程不阻塞、接收进程阻塞</a:t>
            </a:r>
            <a:endParaRPr lang="zh-CN" altLang="en-US" sz="2400" dirty="0">
              <a:solidFill>
                <a:schemeClr val="tx2"/>
              </a:solidFill>
              <a:latin typeface="黑体" panose="02010609060101010101" pitchFamily="49" charset="-122"/>
              <a:ea typeface="黑体" panose="02010609060101010101" pitchFamily="49" charset="-122"/>
            </a:endParaRPr>
          </a:p>
          <a:p>
            <a:pPr>
              <a:spcBef>
                <a:spcPct val="10000"/>
              </a:spcBef>
              <a:buSzTx/>
            </a:pPr>
            <a:r>
              <a:rPr lang="zh-CN" altLang="en-US" sz="2400" dirty="0">
                <a:latin typeface="宋体" panose="02010600030101010101" pitchFamily="2" charset="-122"/>
                <a:ea typeface="宋体" panose="02010600030101010101" pitchFamily="2" charset="-122"/>
              </a:rPr>
              <a:t>   接收进程如服务器上通常都设置了多个服务进程，</a:t>
            </a:r>
            <a:endParaRPr lang="zh-CN" altLang="en-US" sz="2400" dirty="0">
              <a:latin typeface="宋体" panose="02010600030101010101" pitchFamily="2" charset="-122"/>
              <a:ea typeface="宋体" panose="02010600030101010101" pitchFamily="2" charset="-122"/>
            </a:endParaRPr>
          </a:p>
          <a:p>
            <a:pPr>
              <a:spcBef>
                <a:spcPct val="10000"/>
              </a:spcBef>
              <a:buSzTx/>
            </a:pPr>
            <a:r>
              <a:rPr lang="zh-CN" altLang="en-US" sz="2400" dirty="0">
                <a:latin typeface="宋体" panose="02010600030101010101" pitchFamily="2" charset="-122"/>
                <a:ea typeface="宋体" panose="02010600030101010101" pitchFamily="2" charset="-122"/>
              </a:rPr>
              <a:t>   分别用于提供不同的服务 ：如打印服务 </a:t>
            </a:r>
            <a:r>
              <a:rPr lang="zh-CN" altLang="en-US" sz="2400" dirty="0">
                <a:latin typeface="Tahoma" panose="020B0604030504040204" pitchFamily="34" charset="0"/>
                <a:ea typeface="宋体" panose="02010600030101010101" pitchFamily="2" charset="-122"/>
              </a:rPr>
              <a:t> </a:t>
            </a:r>
            <a:endParaRPr lang="zh-CN" altLang="en-US" sz="2400" dirty="0">
              <a:latin typeface="Tahoma" panose="020B0604030504040204" pitchFamily="34" charset="0"/>
              <a:ea typeface="宋体" panose="02010600030101010101" pitchFamily="2" charset="-122"/>
            </a:endParaRPr>
          </a:p>
        </p:txBody>
      </p:sp>
      <p:sp>
        <p:nvSpPr>
          <p:cNvPr id="222217" name="Text Box 9"/>
          <p:cNvSpPr txBox="1"/>
          <p:nvPr/>
        </p:nvSpPr>
        <p:spPr>
          <a:xfrm>
            <a:off x="304800" y="4445000"/>
            <a:ext cx="8001000" cy="1260475"/>
          </a:xfrm>
          <a:prstGeom prst="rect">
            <a:avLst/>
          </a:prstGeom>
          <a:noFill/>
          <a:ln w="28575">
            <a:noFill/>
          </a:ln>
        </p:spPr>
        <p:txBody>
          <a:bodyPr lIns="54000" tIns="46800" rIns="54000" bIns="46800" anchor="t">
            <a:spAutoFit/>
          </a:bodyPr>
          <a:p>
            <a:pPr>
              <a:spcBef>
                <a:spcPct val="50000"/>
              </a:spcBef>
              <a:buSzTx/>
            </a:pPr>
            <a:r>
              <a:rPr lang="zh-CN" altLang="en-US" sz="2400" dirty="0">
                <a:latin typeface="宋体" panose="02010600030101010101" pitchFamily="2" charset="-122"/>
                <a:ea typeface="宋体" panose="02010600030101010101" pitchFamily="2" charset="-122"/>
              </a:rPr>
              <a:t>（</a:t>
            </a:r>
            <a:r>
              <a:rPr lang="en-US" altLang="zh-CN" sz="2400" dirty="0">
                <a:latin typeface="Tahoma" panose="020B0604030504040204" pitchFamily="34" charset="0"/>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zh-CN" altLang="en-US" sz="2400" dirty="0">
                <a:solidFill>
                  <a:schemeClr val="tx2"/>
                </a:solidFill>
                <a:latin typeface="黑体" panose="02010609060101010101" pitchFamily="49" charset="-122"/>
                <a:ea typeface="黑体" panose="02010609060101010101" pitchFamily="49" charset="-122"/>
              </a:rPr>
              <a:t>发送进程和接收进程均不阻塞</a:t>
            </a:r>
            <a:endParaRPr lang="zh-CN" altLang="en-US" sz="2400" dirty="0">
              <a:solidFill>
                <a:schemeClr val="tx2"/>
              </a:solidFill>
              <a:latin typeface="黑体" panose="02010609060101010101" pitchFamily="49" charset="-122"/>
              <a:ea typeface="黑体" panose="02010609060101010101" pitchFamily="49" charset="-122"/>
            </a:endParaRPr>
          </a:p>
          <a:p>
            <a:pPr>
              <a:spcBef>
                <a:spcPct val="10000"/>
              </a:spcBef>
              <a:buSzTx/>
            </a:pPr>
            <a:r>
              <a:rPr lang="zh-CN" altLang="en-US" sz="2400" dirty="0">
                <a:latin typeface="宋体" panose="02010600030101010101" pitchFamily="2" charset="-122"/>
                <a:ea typeface="宋体" panose="02010600030101010101" pitchFamily="2" charset="-122"/>
              </a:rPr>
              <a:t>   发送进程和接收进程都忙于自己的事情，仅当发生某</a:t>
            </a:r>
            <a:endParaRPr lang="zh-CN" altLang="en-US" sz="2400" dirty="0">
              <a:latin typeface="宋体" panose="02010600030101010101" pitchFamily="2" charset="-122"/>
              <a:ea typeface="宋体" panose="02010600030101010101" pitchFamily="2" charset="-122"/>
            </a:endParaRPr>
          </a:p>
          <a:p>
            <a:pPr>
              <a:spcBef>
                <a:spcPct val="10000"/>
              </a:spcBef>
              <a:buSzTx/>
            </a:pPr>
            <a:r>
              <a:rPr lang="zh-CN" altLang="en-US" sz="2400" dirty="0">
                <a:latin typeface="宋体" panose="02010600030101010101" pitchFamily="2" charset="-122"/>
                <a:ea typeface="宋体" panose="02010600030101010101" pitchFamily="2" charset="-122"/>
              </a:rPr>
              <a:t>   事件使它无法继续执行时，才把自己阻塞起来等待</a:t>
            </a:r>
            <a:r>
              <a:rPr lang="zh-CN" altLang="en-US" sz="2400" dirty="0">
                <a:latin typeface="Tahoma" panose="020B0604030504040204" pitchFamily="34" charset="0"/>
                <a:ea typeface="宋体" panose="02010600030101010101" pitchFamily="2" charset="-122"/>
              </a:rPr>
              <a:t> </a:t>
            </a:r>
            <a:endParaRPr lang="zh-CN" altLang="en-US" sz="2400" dirty="0">
              <a:latin typeface="Tahoma" panose="020B0604030504040204" pitchFamily="34" charset="0"/>
              <a:ea typeface="宋体" panose="02010600030101010101" pitchFamily="2" charset="-122"/>
            </a:endParaRPr>
          </a:p>
        </p:txBody>
      </p:sp>
      <p:sp>
        <p:nvSpPr>
          <p:cNvPr id="18023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80232"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1" name="" r:id="rId1" imgW="6858000" imgH="48895" progId="MS_ClipArt_Gallery.2">
                  <p:embed/>
                </p:oleObj>
              </mc:Choice>
              <mc:Fallback>
                <p:oleObj name="" r:id="rId1" imgW="6858000" imgH="48895" progId="MS_ClipArt_Gallery.2">
                  <p:embed/>
                  <p:pic>
                    <p:nvPicPr>
                      <p:cNvPr id="0" name="图片 3160"/>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2" name="文本框 1"/>
          <p:cNvSpPr txBox="1"/>
          <p:nvPr/>
        </p:nvSpPr>
        <p:spPr>
          <a:xfrm>
            <a:off x="698500" y="1336675"/>
            <a:ext cx="3042920" cy="521970"/>
          </a:xfrm>
          <a:prstGeom prst="rect">
            <a:avLst/>
          </a:prstGeom>
          <a:noFill/>
        </p:spPr>
        <p:txBody>
          <a:bodyPr wrap="none" rtlCol="0" anchor="t">
            <a:spAutoFit/>
          </a:bodyPr>
          <a:p>
            <a:r>
              <a:rPr lang="zh-CN" altLang="en-US" dirty="0">
                <a:solidFill>
                  <a:srgbClr val="CC3300"/>
                </a:solidFill>
                <a:latin typeface="黑体" panose="02010609060101010101" pitchFamily="49" charset="-122"/>
                <a:ea typeface="黑体" panose="02010609060101010101" pitchFamily="49" charset="-122"/>
                <a:cs typeface="黑体" panose="02010609060101010101" pitchFamily="49" charset="-122"/>
                <a:sym typeface="+mn-ea"/>
              </a:rPr>
              <a:t>进程间的同步方式</a:t>
            </a:r>
            <a:endParaRPr lang="zh-CN" altLang="en-US" dirty="0">
              <a:solidFill>
                <a:srgbClr val="CC33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79205" name="Rectangle 10"/>
          <p:cNvSpPr>
            <a:spLocks noGrp="1"/>
          </p:cNvSpPr>
          <p:nvPr>
            <p:ph type="title"/>
          </p:nvPr>
        </p:nvSpPr>
        <p:spPr>
          <a:xfrm>
            <a:off x="327025" y="196850"/>
            <a:ext cx="8620125" cy="693738"/>
          </a:xfrm>
        </p:spPr>
        <p:txBody>
          <a:bodyPr vert="horz" wrap="square" lIns="91440" tIns="45720" rIns="91440" bIns="45720" anchor="b"/>
          <a:p>
            <a:pPr algn="ctr" eaLnBrk="1" hangingPunct="1"/>
            <a:r>
              <a:rPr lang="en-US" altLang="zh-CN" sz="3600" dirty="0"/>
              <a:t>2.6.2  </a:t>
            </a:r>
            <a:r>
              <a:rPr lang="zh-CN" altLang="en-US" sz="3600" dirty="0">
                <a:latin typeface="宋体" panose="02010600030101010101" pitchFamily="2" charset="-122"/>
              </a:rPr>
              <a:t>消息传递通信的实现方法</a:t>
            </a:r>
            <a:endParaRPr lang="zh-CN" altLang="en-US" sz="36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animEffect transition="in" filter="wipe(up)">
                                      <p:cBhvr>
                                        <p:cTn id="7" dur="500"/>
                                        <p:tgtEl>
                                          <p:spTgt spid="2222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2215"/>
                                        </p:tgtEl>
                                        <p:attrNameLst>
                                          <p:attrName>style.visibility</p:attrName>
                                        </p:attrNameLst>
                                      </p:cBhvr>
                                      <p:to>
                                        <p:strVal val="visible"/>
                                      </p:to>
                                    </p:set>
                                    <p:animEffect transition="in" filter="wipe(up)">
                                      <p:cBhvr>
                                        <p:cTn id="12" dur="500"/>
                                        <p:tgtEl>
                                          <p:spTgt spid="2222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2217"/>
                                        </p:tgtEl>
                                        <p:attrNameLst>
                                          <p:attrName>style.visibility</p:attrName>
                                        </p:attrNameLst>
                                      </p:cBhvr>
                                      <p:to>
                                        <p:strVal val="visible"/>
                                      </p:to>
                                    </p:set>
                                    <p:animEffect transition="in" filter="wipe(up)">
                                      <p:cBhvr>
                                        <p:cTn id="17" dur="500"/>
                                        <p:tgtEl>
                                          <p:spTgt spid="222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5" grpId="0"/>
      <p:bldP spid="222217"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222212" name="Text Box 4"/>
          <p:cNvSpPr txBox="1"/>
          <p:nvPr/>
        </p:nvSpPr>
        <p:spPr>
          <a:xfrm>
            <a:off x="274320" y="2036445"/>
            <a:ext cx="7848600" cy="523240"/>
          </a:xfrm>
          <a:prstGeom prst="rect">
            <a:avLst/>
          </a:prstGeom>
          <a:noFill/>
          <a:ln w="28575">
            <a:noFill/>
          </a:ln>
        </p:spPr>
        <p:txBody>
          <a:bodyPr lIns="54000" tIns="46800" rIns="54000" bIns="46800" anchor="t">
            <a:spAutoFit/>
          </a:bodyPr>
          <a:p>
            <a:pPr>
              <a:spcBef>
                <a:spcPct val="10000"/>
              </a:spcBef>
              <a:buSzTx/>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私有邮箱、公共邮箱、共享邮箱</a:t>
            </a:r>
            <a:endParaRPr lang="zh-CN" altLang="en-US" dirty="0">
              <a:latin typeface="宋体" panose="02010600030101010101" pitchFamily="2" charset="-122"/>
              <a:ea typeface="宋体" panose="02010600030101010101" pitchFamily="2" charset="-122"/>
            </a:endParaRPr>
          </a:p>
        </p:txBody>
      </p:sp>
      <p:sp>
        <p:nvSpPr>
          <p:cNvPr id="18023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80232"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1" name="" r:id="rId1" imgW="6858000" imgH="48895" progId="MS_ClipArt_Gallery.2">
                  <p:embed/>
                </p:oleObj>
              </mc:Choice>
              <mc:Fallback>
                <p:oleObj name="" r:id="rId1" imgW="6858000" imgH="48895" progId="MS_ClipArt_Gallery.2">
                  <p:embed/>
                  <p:pic>
                    <p:nvPicPr>
                      <p:cNvPr id="0" name="图片 3160"/>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2" name="文本框 1"/>
          <p:cNvSpPr txBox="1"/>
          <p:nvPr/>
        </p:nvSpPr>
        <p:spPr>
          <a:xfrm>
            <a:off x="698500" y="1336675"/>
            <a:ext cx="897890" cy="521970"/>
          </a:xfrm>
          <a:prstGeom prst="rect">
            <a:avLst/>
          </a:prstGeom>
          <a:noFill/>
        </p:spPr>
        <p:txBody>
          <a:bodyPr wrap="none" rtlCol="0" anchor="t">
            <a:spAutoFit/>
          </a:bodyPr>
          <a:p>
            <a:r>
              <a:rPr lang="zh-CN" altLang="en-US" dirty="0">
                <a:solidFill>
                  <a:srgbClr val="CC3300"/>
                </a:solidFill>
                <a:latin typeface="黑体" panose="02010609060101010101" pitchFamily="49" charset="-122"/>
                <a:ea typeface="黑体" panose="02010609060101010101" pitchFamily="49" charset="-122"/>
                <a:cs typeface="黑体" panose="02010609060101010101" pitchFamily="49" charset="-122"/>
                <a:sym typeface="+mn-ea"/>
              </a:rPr>
              <a:t>邮箱</a:t>
            </a:r>
            <a:endParaRPr lang="zh-CN" altLang="en-US" dirty="0">
              <a:solidFill>
                <a:srgbClr val="CC33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79205" name="Rectangle 10"/>
          <p:cNvSpPr>
            <a:spLocks noGrp="1"/>
          </p:cNvSpPr>
          <p:nvPr>
            <p:ph type="title"/>
          </p:nvPr>
        </p:nvSpPr>
        <p:spPr>
          <a:xfrm>
            <a:off x="327025" y="196850"/>
            <a:ext cx="8620125" cy="693738"/>
          </a:xfrm>
        </p:spPr>
        <p:txBody>
          <a:bodyPr vert="horz" wrap="square" lIns="91440" tIns="45720" rIns="91440" bIns="45720" anchor="b"/>
          <a:p>
            <a:pPr algn="ctr" eaLnBrk="1" hangingPunct="1"/>
            <a:r>
              <a:rPr lang="en-US" altLang="zh-CN" sz="3600" dirty="0"/>
              <a:t>2.6.2  </a:t>
            </a:r>
            <a:r>
              <a:rPr lang="zh-CN" altLang="en-US" sz="3600" dirty="0">
                <a:latin typeface="宋体" panose="02010600030101010101" pitchFamily="2" charset="-122"/>
              </a:rPr>
              <a:t>消息传递通信的实现方法</a:t>
            </a:r>
            <a:endParaRPr lang="zh-CN" altLang="en-US" sz="3600" dirty="0">
              <a:latin typeface="宋体" panose="02010600030101010101" pitchFamily="2" charset="-122"/>
            </a:endParaRPr>
          </a:p>
        </p:txBody>
      </p:sp>
      <p:sp>
        <p:nvSpPr>
          <p:cNvPr id="3" name="Text Box 4"/>
          <p:cNvSpPr txBox="1"/>
          <p:nvPr/>
        </p:nvSpPr>
        <p:spPr>
          <a:xfrm>
            <a:off x="365760" y="3585845"/>
            <a:ext cx="7848600" cy="523240"/>
          </a:xfrm>
          <a:prstGeom prst="rect">
            <a:avLst/>
          </a:prstGeom>
          <a:noFill/>
          <a:ln w="28575">
            <a:noFill/>
          </a:ln>
        </p:spPr>
        <p:txBody>
          <a:bodyPr lIns="54000" tIns="46800" rIns="54000" bIns="46800" anchor="t">
            <a:spAutoFit/>
          </a:bodyPr>
          <a:p>
            <a:pPr>
              <a:spcBef>
                <a:spcPct val="10000"/>
              </a:spcBef>
              <a:buSzTx/>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单向、双向</a:t>
            </a:r>
            <a:endParaRPr lang="zh-CN" altLang="en-US" dirty="0">
              <a:latin typeface="宋体" panose="02010600030101010101" pitchFamily="2" charset="-122"/>
              <a:ea typeface="宋体" panose="02010600030101010101" pitchFamily="2" charset="-122"/>
            </a:endParaRPr>
          </a:p>
        </p:txBody>
      </p:sp>
      <p:sp>
        <p:nvSpPr>
          <p:cNvPr id="4" name="文本框 3"/>
          <p:cNvSpPr txBox="1"/>
          <p:nvPr/>
        </p:nvSpPr>
        <p:spPr>
          <a:xfrm>
            <a:off x="789940" y="2886075"/>
            <a:ext cx="1612900" cy="521970"/>
          </a:xfrm>
          <a:prstGeom prst="rect">
            <a:avLst/>
          </a:prstGeom>
          <a:noFill/>
        </p:spPr>
        <p:txBody>
          <a:bodyPr wrap="none" rtlCol="0" anchor="t">
            <a:spAutoFit/>
          </a:bodyPr>
          <a:p>
            <a:r>
              <a:rPr lang="zh-CN" altLang="en-US" dirty="0">
                <a:solidFill>
                  <a:srgbClr val="CC3300"/>
                </a:solidFill>
                <a:latin typeface="黑体" panose="02010609060101010101" pitchFamily="49" charset="-122"/>
                <a:ea typeface="黑体" panose="02010609060101010101" pitchFamily="49" charset="-122"/>
                <a:cs typeface="黑体" panose="02010609060101010101" pitchFamily="49" charset="-122"/>
                <a:sym typeface="+mn-ea"/>
              </a:rPr>
              <a:t>通讯链路</a:t>
            </a:r>
            <a:endParaRPr lang="zh-CN" altLang="en-US" dirty="0">
              <a:solidFill>
                <a:srgbClr val="CC33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animEffect transition="in" filter="wipe(up)">
                                      <p:cBhvr>
                                        <p:cTn id="7" dur="500"/>
                                        <p:tgtEl>
                                          <p:spTgt spid="2222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3"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81250" name="Rectangle 2"/>
          <p:cNvSpPr>
            <a:spLocks noGrp="1"/>
          </p:cNvSpPr>
          <p:nvPr>
            <p:ph idx="1"/>
          </p:nvPr>
        </p:nvSpPr>
        <p:spPr>
          <a:xfrm>
            <a:off x="790575" y="138113"/>
            <a:ext cx="7562850" cy="752475"/>
          </a:xfrm>
        </p:spPr>
        <p:txBody>
          <a:bodyPr vert="horz" wrap="square" lIns="91440" tIns="45720" rIns="91440" bIns="45720" anchor="t"/>
          <a:p>
            <a:pPr algn="ctr" eaLnBrk="1" hangingPunct="1">
              <a:buNone/>
            </a:pPr>
            <a:r>
              <a:rPr lang="en-US" altLang="zh-CN" dirty="0">
                <a:solidFill>
                  <a:srgbClr val="000066"/>
                </a:solidFill>
              </a:rPr>
              <a:t>2.6.4  </a:t>
            </a:r>
            <a:r>
              <a:rPr lang="zh-CN" altLang="en-US" dirty="0">
                <a:solidFill>
                  <a:srgbClr val="000066"/>
                </a:solidFill>
                <a:latin typeface="黑体" panose="02010609060101010101" pitchFamily="49" charset="-122"/>
                <a:ea typeface="黑体" panose="02010609060101010101" pitchFamily="49" charset="-122"/>
              </a:rPr>
              <a:t>消息缓冲队列通信机制</a:t>
            </a:r>
            <a:endParaRPr lang="zh-CN" altLang="en-US" dirty="0">
              <a:solidFill>
                <a:srgbClr val="000066"/>
              </a:solidFill>
            </a:endParaRPr>
          </a:p>
        </p:txBody>
      </p:sp>
      <p:sp>
        <p:nvSpPr>
          <p:cNvPr id="18125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81252"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4" name="" r:id="rId1" imgW="6858000" imgH="48895" progId="MS_ClipArt_Gallery.2">
                  <p:embed/>
                </p:oleObj>
              </mc:Choice>
              <mc:Fallback>
                <p:oleObj name="" r:id="rId1" imgW="6858000" imgH="48895" progId="MS_ClipArt_Gallery.2">
                  <p:embed/>
                  <p:pic>
                    <p:nvPicPr>
                      <p:cNvPr id="0" name="图片 3163"/>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251907" name="文本占位符 251906"/>
          <p:cNvSpPr>
            <a:spLocks noGrp="1"/>
          </p:cNvSpPr>
          <p:nvPr/>
        </p:nvSpPr>
        <p:spPr>
          <a:xfrm>
            <a:off x="395288" y="1052513"/>
            <a:ext cx="8424862" cy="5472112"/>
          </a:xfrm>
          <a:prstGeom prst="rect">
            <a:avLst/>
          </a:prstGeom>
          <a:noFill/>
          <a:ln w="9525">
            <a:noFill/>
          </a:ln>
        </p:spPr>
        <p:txBody>
          <a:bodyPr anchor="t"/>
          <a:p>
            <a:pPr marL="342900" indent="-342900" algn="just">
              <a:lnSpc>
                <a:spcPct val="150000"/>
              </a:lnSpc>
              <a:buSzTx/>
            </a:pPr>
            <a:r>
              <a:rPr lang="en-US" altLang="zh-CN" sz="2400">
                <a:latin typeface="黑体" panose="02010609060101010101" pitchFamily="49" charset="-122"/>
                <a:ea typeface="黑体" panose="02010609060101010101" pitchFamily="49" charset="-122"/>
              </a:rPr>
              <a:t>1</a:t>
            </a:r>
            <a:r>
              <a:rPr lang="zh-CN" altLang="en-US" dirty="0">
                <a:solidFill>
                  <a:srgbClr val="CC6600"/>
                </a:solidFill>
                <a:latin typeface="黑体" panose="02010609060101010101" pitchFamily="49" charset="-122"/>
                <a:ea typeface="黑体" panose="02010609060101010101" pitchFamily="49" charset="-122"/>
              </a:rPr>
              <a:t>.消息缓冲队列通信机制</a:t>
            </a:r>
            <a:endParaRPr lang="zh-CN" altLang="en-US" sz="2400">
              <a:latin typeface="黑体" panose="02010609060101010101" pitchFamily="49" charset="-122"/>
              <a:ea typeface="黑体" panose="02010609060101010101" pitchFamily="49" charset="-122"/>
            </a:endParaRPr>
          </a:p>
          <a:p>
            <a:pPr marL="342900" indent="-342900">
              <a:lnSpc>
                <a:spcPct val="150000"/>
              </a:lnSpc>
              <a:spcBef>
                <a:spcPct val="20000"/>
              </a:spcBef>
              <a:buClr>
                <a:schemeClr val="tx1"/>
              </a:buClr>
              <a:buSzTx/>
              <a:buFont typeface="Wingdings" panose="05000000000000000000" pitchFamily="2" charset="2"/>
              <a:buChar char="n"/>
            </a:pPr>
            <a:r>
              <a:rPr lang="zh-CN" altLang="en-US" sz="2400">
                <a:latin typeface="宋体" panose="02010600030101010101" pitchFamily="2" charset="-122"/>
                <a:ea typeface="宋体" panose="02010600030101010101" pitchFamily="2" charset="-122"/>
              </a:rPr>
              <a:t>在操作系统空间设置一组缓冲区。</a:t>
            </a:r>
            <a:endParaRPr lang="zh-CN" altLang="en-US" sz="2400">
              <a:latin typeface="宋体" panose="02010600030101010101" pitchFamily="2" charset="-122"/>
              <a:ea typeface="宋体" panose="02010600030101010101" pitchFamily="2" charset="-122"/>
            </a:endParaRPr>
          </a:p>
          <a:p>
            <a:pPr marL="342900" indent="-342900">
              <a:lnSpc>
                <a:spcPct val="150000"/>
              </a:lnSpc>
              <a:spcBef>
                <a:spcPct val="20000"/>
              </a:spcBef>
              <a:buClr>
                <a:schemeClr val="tx1"/>
              </a:buClr>
              <a:buSzTx/>
              <a:buFont typeface="Wingdings" panose="05000000000000000000" pitchFamily="2" charset="2"/>
              <a:buChar char="n"/>
            </a:pPr>
            <a:r>
              <a:rPr lang="zh-CN" altLang="en-US" sz="2400">
                <a:latin typeface="宋体" panose="02010600030101010101" pitchFamily="2" charset="-122"/>
                <a:ea typeface="宋体" panose="02010600030101010101" pitchFamily="2" charset="-122"/>
              </a:rPr>
              <a:t>当发送进程需要发送消息时，执行</a:t>
            </a:r>
            <a:r>
              <a:rPr lang="en-US" altLang="zh-CN" sz="2400">
                <a:latin typeface="宋体" panose="02010600030101010101" pitchFamily="2" charset="-122"/>
                <a:ea typeface="宋体" panose="02010600030101010101" pitchFamily="2" charset="-122"/>
              </a:rPr>
              <a:t>send</a:t>
            </a:r>
            <a:r>
              <a:rPr lang="zh-CN" altLang="en-US" sz="2400">
                <a:latin typeface="宋体" panose="02010600030101010101" pitchFamily="2" charset="-122"/>
                <a:ea typeface="宋体" panose="02010600030101010101" pitchFamily="2" charset="-122"/>
              </a:rPr>
              <a:t>系统调用，产生访管中断，进入操作系统。</a:t>
            </a:r>
            <a:endParaRPr lang="zh-CN" altLang="en-US" sz="2400">
              <a:latin typeface="宋体" panose="02010600030101010101" pitchFamily="2" charset="-122"/>
              <a:ea typeface="宋体" panose="02010600030101010101" pitchFamily="2" charset="-122"/>
            </a:endParaRPr>
          </a:p>
          <a:p>
            <a:pPr marL="342900" indent="-342900">
              <a:lnSpc>
                <a:spcPct val="150000"/>
              </a:lnSpc>
              <a:spcBef>
                <a:spcPct val="20000"/>
              </a:spcBef>
              <a:buClr>
                <a:schemeClr val="tx1"/>
              </a:buClr>
              <a:buSzTx/>
              <a:buFont typeface="Wingdings" panose="05000000000000000000" pitchFamily="2" charset="2"/>
              <a:buChar char="n"/>
            </a:pPr>
            <a:r>
              <a:rPr lang="zh-CN" altLang="en-US" sz="2400">
                <a:latin typeface="宋体" panose="02010600030101010101" pitchFamily="2" charset="-122"/>
                <a:ea typeface="宋体" panose="02010600030101010101" pitchFamily="2" charset="-122"/>
              </a:rPr>
              <a:t>操作系统为发送进程分配一个空缓冲区，并将所发送的消息从发送进程</a:t>
            </a:r>
            <a:r>
              <a:rPr lang="en-US" altLang="zh-CN" sz="2400">
                <a:latin typeface="宋体" panose="02010600030101010101" pitchFamily="2" charset="-122"/>
                <a:ea typeface="宋体" panose="02010600030101010101" pitchFamily="2" charset="-122"/>
              </a:rPr>
              <a:t>copy</a:t>
            </a:r>
            <a:r>
              <a:rPr lang="zh-CN" altLang="en-US" sz="2400">
                <a:latin typeface="宋体" panose="02010600030101010101" pitchFamily="2" charset="-122"/>
                <a:ea typeface="宋体" panose="02010600030101010101" pitchFamily="2" charset="-122"/>
              </a:rPr>
              <a:t>到缓冲区中，然后将该载有消息的缓冲区连接到接收进程的消息链链尾，如此就完成了发送过程。</a:t>
            </a:r>
            <a:endParaRPr lang="zh-CN" altLang="en-US" sz="24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1907">
                                            <p:txEl>
                                              <p:charRg st="15" end="28"/>
                                            </p:txEl>
                                          </p:spTgt>
                                        </p:tgtEl>
                                        <p:attrNameLst>
                                          <p:attrName>style.visibility</p:attrName>
                                        </p:attrNameLst>
                                      </p:cBhvr>
                                      <p:to>
                                        <p:strVal val="visible"/>
                                      </p:to>
                                    </p:set>
                                    <p:anim calcmode="discrete" valueType="clr">
                                      <p:cBhvr override="childStyle">
                                        <p:cTn id="7" dur="80"/>
                                        <p:tgtEl>
                                          <p:spTgt spid="251907">
                                            <p:txEl>
                                              <p:charRg st="15" end="2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1907">
                                            <p:txEl>
                                              <p:charRg st="15" end="28"/>
                                            </p:txEl>
                                          </p:spTgt>
                                        </p:tgtEl>
                                        <p:attrNameLst>
                                          <p:attrName>fillcolor</p:attrName>
                                        </p:attrNameLst>
                                      </p:cBhvr>
                                      <p:tavLst>
                                        <p:tav tm="0">
                                          <p:val>
                                            <p:clrVal>
                                              <a:schemeClr val="accent2"/>
                                            </p:clrVal>
                                          </p:val>
                                        </p:tav>
                                        <p:tav tm="50000">
                                          <p:val>
                                            <p:clrVal>
                                              <a:schemeClr val="hlink"/>
                                            </p:clrVal>
                                          </p:val>
                                        </p:tav>
                                      </p:tavLst>
                                    </p:anim>
                                    <p:set>
                                      <p:cBhvr>
                                        <p:cTn id="9" dur="80"/>
                                        <p:tgtEl>
                                          <p:spTgt spid="251907">
                                            <p:txEl>
                                              <p:charRg st="15" end="28"/>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1907">
                                            <p:txEl>
                                              <p:charRg st="28" end="44"/>
                                            </p:txEl>
                                          </p:spTgt>
                                        </p:tgtEl>
                                        <p:attrNameLst>
                                          <p:attrName>style.visibility</p:attrName>
                                        </p:attrNameLst>
                                      </p:cBhvr>
                                      <p:to>
                                        <p:strVal val="visible"/>
                                      </p:to>
                                    </p:set>
                                    <p:anim calcmode="discrete" valueType="clr">
                                      <p:cBhvr override="childStyle">
                                        <p:cTn id="14" dur="80"/>
                                        <p:tgtEl>
                                          <p:spTgt spid="251907">
                                            <p:txEl>
                                              <p:charRg st="28" end="4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1907">
                                            <p:txEl>
                                              <p:charRg st="28" end="44"/>
                                            </p:txEl>
                                          </p:spTgt>
                                        </p:tgtEl>
                                        <p:attrNameLst>
                                          <p:attrName>fillcolor</p:attrName>
                                        </p:attrNameLst>
                                      </p:cBhvr>
                                      <p:tavLst>
                                        <p:tav tm="0">
                                          <p:val>
                                            <p:clrVal>
                                              <a:schemeClr val="accent2"/>
                                            </p:clrVal>
                                          </p:val>
                                        </p:tav>
                                        <p:tav tm="50000">
                                          <p:val>
                                            <p:clrVal>
                                              <a:schemeClr val="hlink"/>
                                            </p:clrVal>
                                          </p:val>
                                        </p:tav>
                                      </p:tavLst>
                                    </p:anim>
                                    <p:set>
                                      <p:cBhvr>
                                        <p:cTn id="16" dur="80"/>
                                        <p:tgtEl>
                                          <p:spTgt spid="251907">
                                            <p:txEl>
                                              <p:charRg st="28" end="44"/>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51907">
                                            <p:txEl>
                                              <p:charRg st="44" end="83"/>
                                            </p:txEl>
                                          </p:spTgt>
                                        </p:tgtEl>
                                        <p:attrNameLst>
                                          <p:attrName>style.visibility</p:attrName>
                                        </p:attrNameLst>
                                      </p:cBhvr>
                                      <p:to>
                                        <p:strVal val="visible"/>
                                      </p:to>
                                    </p:set>
                                    <p:anim calcmode="discrete" valueType="clr">
                                      <p:cBhvr override="childStyle">
                                        <p:cTn id="21" dur="80"/>
                                        <p:tgtEl>
                                          <p:spTgt spid="251907">
                                            <p:txEl>
                                              <p:charRg st="44" end="8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51907">
                                            <p:txEl>
                                              <p:charRg st="44" end="83"/>
                                            </p:txEl>
                                          </p:spTgt>
                                        </p:tgtEl>
                                        <p:attrNameLst>
                                          <p:attrName>fillcolor</p:attrName>
                                        </p:attrNameLst>
                                      </p:cBhvr>
                                      <p:tavLst>
                                        <p:tav tm="0">
                                          <p:val>
                                            <p:clrVal>
                                              <a:schemeClr val="accent2"/>
                                            </p:clrVal>
                                          </p:val>
                                        </p:tav>
                                        <p:tav tm="50000">
                                          <p:val>
                                            <p:clrVal>
                                              <a:schemeClr val="hlink"/>
                                            </p:clrVal>
                                          </p:val>
                                        </p:tav>
                                      </p:tavLst>
                                    </p:anim>
                                    <p:set>
                                      <p:cBhvr>
                                        <p:cTn id="23" dur="80"/>
                                        <p:tgtEl>
                                          <p:spTgt spid="251907">
                                            <p:txEl>
                                              <p:charRg st="44" end="83"/>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51907">
                                            <p:txEl>
                                              <p:charRg st="83" end="162"/>
                                            </p:txEl>
                                          </p:spTgt>
                                        </p:tgtEl>
                                        <p:attrNameLst>
                                          <p:attrName>style.visibility</p:attrName>
                                        </p:attrNameLst>
                                      </p:cBhvr>
                                      <p:to>
                                        <p:strVal val="visible"/>
                                      </p:to>
                                    </p:set>
                                    <p:anim calcmode="discrete" valueType="clr">
                                      <p:cBhvr override="childStyle">
                                        <p:cTn id="28" dur="80"/>
                                        <p:tgtEl>
                                          <p:spTgt spid="251907">
                                            <p:txEl>
                                              <p:charRg st="83" end="16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51907">
                                            <p:txEl>
                                              <p:charRg st="83" end="162"/>
                                            </p:txEl>
                                          </p:spTgt>
                                        </p:tgtEl>
                                        <p:attrNameLst>
                                          <p:attrName>fillcolor</p:attrName>
                                        </p:attrNameLst>
                                      </p:cBhvr>
                                      <p:tavLst>
                                        <p:tav tm="0">
                                          <p:val>
                                            <p:clrVal>
                                              <a:schemeClr val="accent2"/>
                                            </p:clrVal>
                                          </p:val>
                                        </p:tav>
                                        <p:tav tm="50000">
                                          <p:val>
                                            <p:clrVal>
                                              <a:schemeClr val="hlink"/>
                                            </p:clrVal>
                                          </p:val>
                                        </p:tav>
                                      </p:tavLst>
                                    </p:anim>
                                    <p:set>
                                      <p:cBhvr>
                                        <p:cTn id="30" dur="80"/>
                                        <p:tgtEl>
                                          <p:spTgt spid="251907">
                                            <p:txEl>
                                              <p:charRg st="83" end="16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82274" name="Rectangle 2"/>
          <p:cNvSpPr>
            <a:spLocks noGrp="1"/>
          </p:cNvSpPr>
          <p:nvPr>
            <p:ph idx="1"/>
          </p:nvPr>
        </p:nvSpPr>
        <p:spPr>
          <a:xfrm>
            <a:off x="790575" y="138113"/>
            <a:ext cx="7562850" cy="752475"/>
          </a:xfrm>
        </p:spPr>
        <p:txBody>
          <a:bodyPr vert="horz" wrap="square" lIns="91440" tIns="45720" rIns="91440" bIns="45720" anchor="t"/>
          <a:p>
            <a:pPr algn="ctr" eaLnBrk="1" hangingPunct="1">
              <a:buNone/>
            </a:pPr>
            <a:r>
              <a:rPr lang="en-US" altLang="zh-CN" dirty="0">
                <a:solidFill>
                  <a:srgbClr val="000066"/>
                </a:solidFill>
              </a:rPr>
              <a:t>2.6.4  </a:t>
            </a:r>
            <a:r>
              <a:rPr lang="zh-CN" altLang="en-US" dirty="0">
                <a:solidFill>
                  <a:srgbClr val="000066"/>
                </a:solidFill>
                <a:latin typeface="黑体" panose="02010609060101010101" pitchFamily="49" charset="-122"/>
                <a:ea typeface="黑体" panose="02010609060101010101" pitchFamily="49" charset="-122"/>
              </a:rPr>
              <a:t>消息缓冲队列通信机制</a:t>
            </a:r>
            <a:endParaRPr lang="zh-CN" altLang="en-US" dirty="0">
              <a:solidFill>
                <a:srgbClr val="000066"/>
              </a:solidFill>
            </a:endParaRPr>
          </a:p>
        </p:txBody>
      </p:sp>
      <p:sp>
        <p:nvSpPr>
          <p:cNvPr id="18227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82276"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6" name="" r:id="rId1" imgW="6858000" imgH="48895" progId="MS_ClipArt_Gallery.2">
                  <p:embed/>
                </p:oleObj>
              </mc:Choice>
              <mc:Fallback>
                <p:oleObj name="" r:id="rId1" imgW="6858000" imgH="48895" progId="MS_ClipArt_Gallery.2">
                  <p:embed/>
                  <p:pic>
                    <p:nvPicPr>
                      <p:cNvPr id="0" name="图片 3165"/>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252931" name="文本占位符 252930"/>
          <p:cNvSpPr>
            <a:spLocks noGrp="1"/>
          </p:cNvSpPr>
          <p:nvPr/>
        </p:nvSpPr>
        <p:spPr>
          <a:xfrm>
            <a:off x="549275" y="1644650"/>
            <a:ext cx="7848600" cy="4752975"/>
          </a:xfrm>
          <a:prstGeom prst="rect">
            <a:avLst/>
          </a:prstGeom>
          <a:noFill/>
          <a:ln w="9525">
            <a:noFill/>
          </a:ln>
        </p:spPr>
        <p:txBody>
          <a:bodyPr anchor="t"/>
          <a:p>
            <a:pPr marL="342900" indent="-342900">
              <a:lnSpc>
                <a:spcPct val="170000"/>
              </a:lnSpc>
              <a:buClr>
                <a:schemeClr val="tx1"/>
              </a:buClr>
              <a:buSzTx/>
              <a:buFont typeface="Wingdings" panose="05000000000000000000" pitchFamily="2" charset="2"/>
              <a:buChar char="n"/>
            </a:pPr>
            <a:r>
              <a:rPr lang="zh-CN" altLang="en-US" sz="2400">
                <a:latin typeface="宋体" panose="02010600030101010101" pitchFamily="2" charset="-122"/>
                <a:ea typeface="宋体" panose="02010600030101010101" pitchFamily="2" charset="-122"/>
              </a:rPr>
              <a:t>发送进程返回到用户态继续执行。</a:t>
            </a:r>
            <a:endParaRPr lang="zh-CN" altLang="en-US" sz="2400">
              <a:latin typeface="宋体" panose="02010600030101010101" pitchFamily="2" charset="-122"/>
              <a:ea typeface="宋体" panose="02010600030101010101" pitchFamily="2" charset="-122"/>
            </a:endParaRPr>
          </a:p>
          <a:p>
            <a:pPr marL="342900" indent="-342900">
              <a:lnSpc>
                <a:spcPct val="170000"/>
              </a:lnSpc>
              <a:buClr>
                <a:schemeClr val="tx1"/>
              </a:buClr>
              <a:buSzTx/>
              <a:buFont typeface="Wingdings" panose="05000000000000000000" pitchFamily="2" charset="2"/>
              <a:buChar char="n"/>
            </a:pPr>
            <a:r>
              <a:rPr lang="zh-CN" altLang="en-US" sz="2400">
                <a:latin typeface="宋体" panose="02010600030101010101" pitchFamily="2" charset="-122"/>
                <a:ea typeface="宋体" panose="02010600030101010101" pitchFamily="2" charset="-122"/>
              </a:rPr>
              <a:t>在以后某个时刻，当接收进程执行到</a:t>
            </a:r>
            <a:r>
              <a:rPr lang="en-US" altLang="zh-CN" sz="2400">
                <a:latin typeface="宋体" panose="02010600030101010101" pitchFamily="2" charset="-122"/>
                <a:ea typeface="宋体" panose="02010600030101010101" pitchFamily="2" charset="-122"/>
              </a:rPr>
              <a:t>receive</a:t>
            </a:r>
            <a:r>
              <a:rPr lang="zh-CN" altLang="en-US" sz="2400">
                <a:latin typeface="宋体" panose="02010600030101010101" pitchFamily="2" charset="-122"/>
                <a:ea typeface="宋体" panose="02010600030101010101" pitchFamily="2" charset="-122"/>
              </a:rPr>
              <a:t>接收原语时，也产生访管中断进入操作系统。</a:t>
            </a:r>
            <a:endParaRPr lang="zh-CN" altLang="en-US" sz="2400">
              <a:latin typeface="宋体" panose="02010600030101010101" pitchFamily="2" charset="-122"/>
              <a:ea typeface="宋体" panose="02010600030101010101" pitchFamily="2" charset="-122"/>
            </a:endParaRPr>
          </a:p>
          <a:p>
            <a:pPr marL="342900" indent="-342900">
              <a:lnSpc>
                <a:spcPct val="170000"/>
              </a:lnSpc>
              <a:buClr>
                <a:schemeClr val="tx1"/>
              </a:buClr>
              <a:buSzTx/>
              <a:buFont typeface="Wingdings" panose="05000000000000000000" pitchFamily="2" charset="2"/>
              <a:buChar char="n"/>
            </a:pPr>
            <a:r>
              <a:rPr lang="zh-CN" altLang="en-US" sz="2400">
                <a:latin typeface="宋体" panose="02010600030101010101" pitchFamily="2" charset="-122"/>
                <a:ea typeface="宋体" panose="02010600030101010101" pitchFamily="2" charset="-122"/>
              </a:rPr>
              <a:t>由操作系统将载有消息的缓冲区从消息链中取出，并把消息内容</a:t>
            </a:r>
            <a:r>
              <a:rPr lang="en-US" altLang="zh-CN" sz="2400">
                <a:latin typeface="宋体" panose="02010600030101010101" pitchFamily="2" charset="-122"/>
                <a:ea typeface="宋体" panose="02010600030101010101" pitchFamily="2" charset="-122"/>
              </a:rPr>
              <a:t>copy</a:t>
            </a:r>
            <a:r>
              <a:rPr lang="zh-CN" altLang="en-US" sz="2400">
                <a:latin typeface="宋体" panose="02010600030101010101" pitchFamily="2" charset="-122"/>
                <a:ea typeface="宋体" panose="02010600030101010101" pitchFamily="2" charset="-122"/>
              </a:rPr>
              <a:t>到接收进程空间，之后收回缓冲区，如此就完成了消息的接收，接收进程返回到用户态继续进行。</a:t>
            </a:r>
            <a:endParaRPr lang="zh-CN" altLang="en-US" sz="2400">
              <a:latin typeface="宋体" panose="02010600030101010101" pitchFamily="2" charset="-122"/>
              <a:ea typeface="宋体" panose="02010600030101010101" pitchFamily="2" charset="-122"/>
            </a:endParaRPr>
          </a:p>
        </p:txBody>
      </p:sp>
      <p:sp>
        <p:nvSpPr>
          <p:cNvPr id="182278" name="文本框 1"/>
          <p:cNvSpPr txBox="1"/>
          <p:nvPr/>
        </p:nvSpPr>
        <p:spPr>
          <a:xfrm>
            <a:off x="549275" y="1214438"/>
            <a:ext cx="3757613" cy="522287"/>
          </a:xfrm>
          <a:prstGeom prst="rect">
            <a:avLst/>
          </a:prstGeom>
          <a:noFill/>
          <a:ln w="9525">
            <a:noFill/>
          </a:ln>
        </p:spPr>
        <p:txBody>
          <a:bodyPr wrap="none" anchor="t">
            <a:spAutoFit/>
          </a:bodyPr>
          <a:p>
            <a:r>
              <a:rPr lang="zh-CN" altLang="en-US" dirty="0">
                <a:solidFill>
                  <a:srgbClr val="CC6600"/>
                </a:solidFill>
                <a:latin typeface="黑体" panose="02010609060101010101" pitchFamily="49" charset="-122"/>
                <a:ea typeface="黑体" panose="02010609060101010101" pitchFamily="49" charset="-122"/>
              </a:rPr>
              <a:t>消息缓冲队列通信机制</a:t>
            </a:r>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2931">
                                            <p:txEl>
                                              <p:charRg st="0" end="16"/>
                                            </p:txEl>
                                          </p:spTgt>
                                        </p:tgtEl>
                                        <p:attrNameLst>
                                          <p:attrName>style.visibility</p:attrName>
                                        </p:attrNameLst>
                                      </p:cBhvr>
                                      <p:to>
                                        <p:strVal val="visible"/>
                                      </p:to>
                                    </p:set>
                                    <p:anim calcmode="discrete" valueType="clr">
                                      <p:cBhvr override="childStyle">
                                        <p:cTn id="7" dur="80"/>
                                        <p:tgtEl>
                                          <p:spTgt spid="252931">
                                            <p:txEl>
                                              <p:charRg st="0" end="1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2931">
                                            <p:txEl>
                                              <p:charRg st="0" end="16"/>
                                            </p:txEl>
                                          </p:spTgt>
                                        </p:tgtEl>
                                        <p:attrNameLst>
                                          <p:attrName>fillcolor</p:attrName>
                                        </p:attrNameLst>
                                      </p:cBhvr>
                                      <p:tavLst>
                                        <p:tav tm="0">
                                          <p:val>
                                            <p:clrVal>
                                              <a:schemeClr val="accent2"/>
                                            </p:clrVal>
                                          </p:val>
                                        </p:tav>
                                        <p:tav tm="50000">
                                          <p:val>
                                            <p:clrVal>
                                              <a:schemeClr val="hlink"/>
                                            </p:clrVal>
                                          </p:val>
                                        </p:tav>
                                      </p:tavLst>
                                    </p:anim>
                                    <p:set>
                                      <p:cBhvr>
                                        <p:cTn id="9" dur="80"/>
                                        <p:tgtEl>
                                          <p:spTgt spid="252931">
                                            <p:txEl>
                                              <p:charRg st="0" end="16"/>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2931">
                                            <p:txEl>
                                              <p:charRg st="16" end="60"/>
                                            </p:txEl>
                                          </p:spTgt>
                                        </p:tgtEl>
                                        <p:attrNameLst>
                                          <p:attrName>style.visibility</p:attrName>
                                        </p:attrNameLst>
                                      </p:cBhvr>
                                      <p:to>
                                        <p:strVal val="visible"/>
                                      </p:to>
                                    </p:set>
                                    <p:anim calcmode="discrete" valueType="clr">
                                      <p:cBhvr override="childStyle">
                                        <p:cTn id="14" dur="80"/>
                                        <p:tgtEl>
                                          <p:spTgt spid="252931">
                                            <p:txEl>
                                              <p:charRg st="16" end="6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2931">
                                            <p:txEl>
                                              <p:charRg st="16" end="60"/>
                                            </p:txEl>
                                          </p:spTgt>
                                        </p:tgtEl>
                                        <p:attrNameLst>
                                          <p:attrName>fillcolor</p:attrName>
                                        </p:attrNameLst>
                                      </p:cBhvr>
                                      <p:tavLst>
                                        <p:tav tm="0">
                                          <p:val>
                                            <p:clrVal>
                                              <a:schemeClr val="accent2"/>
                                            </p:clrVal>
                                          </p:val>
                                        </p:tav>
                                        <p:tav tm="50000">
                                          <p:val>
                                            <p:clrVal>
                                              <a:schemeClr val="hlink"/>
                                            </p:clrVal>
                                          </p:val>
                                        </p:tav>
                                      </p:tavLst>
                                    </p:anim>
                                    <p:set>
                                      <p:cBhvr>
                                        <p:cTn id="16" dur="80"/>
                                        <p:tgtEl>
                                          <p:spTgt spid="252931">
                                            <p:txEl>
                                              <p:charRg st="16" end="6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52931">
                                            <p:txEl>
                                              <p:charRg st="60" end="136"/>
                                            </p:txEl>
                                          </p:spTgt>
                                        </p:tgtEl>
                                        <p:attrNameLst>
                                          <p:attrName>style.visibility</p:attrName>
                                        </p:attrNameLst>
                                      </p:cBhvr>
                                      <p:to>
                                        <p:strVal val="visible"/>
                                      </p:to>
                                    </p:set>
                                    <p:anim calcmode="discrete" valueType="clr">
                                      <p:cBhvr override="childStyle">
                                        <p:cTn id="21" dur="80"/>
                                        <p:tgtEl>
                                          <p:spTgt spid="252931">
                                            <p:txEl>
                                              <p:charRg st="60" end="13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52931">
                                            <p:txEl>
                                              <p:charRg st="60" end="136"/>
                                            </p:txEl>
                                          </p:spTgt>
                                        </p:tgtEl>
                                        <p:attrNameLst>
                                          <p:attrName>fillcolor</p:attrName>
                                        </p:attrNameLst>
                                      </p:cBhvr>
                                      <p:tavLst>
                                        <p:tav tm="0">
                                          <p:val>
                                            <p:clrVal>
                                              <a:schemeClr val="accent2"/>
                                            </p:clrVal>
                                          </p:val>
                                        </p:tav>
                                        <p:tav tm="50000">
                                          <p:val>
                                            <p:clrVal>
                                              <a:schemeClr val="hlink"/>
                                            </p:clrVal>
                                          </p:val>
                                        </p:tav>
                                      </p:tavLst>
                                    </p:anim>
                                    <p:set>
                                      <p:cBhvr>
                                        <p:cTn id="23" dur="80"/>
                                        <p:tgtEl>
                                          <p:spTgt spid="252931">
                                            <p:txEl>
                                              <p:charRg st="60" end="13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83298" name="Rectangle 2"/>
          <p:cNvSpPr>
            <a:spLocks noGrp="1"/>
          </p:cNvSpPr>
          <p:nvPr>
            <p:ph idx="1"/>
          </p:nvPr>
        </p:nvSpPr>
        <p:spPr>
          <a:xfrm>
            <a:off x="790575" y="102553"/>
            <a:ext cx="7562850" cy="752475"/>
          </a:xfrm>
        </p:spPr>
        <p:txBody>
          <a:bodyPr vert="horz" wrap="square" lIns="91440" tIns="45720" rIns="91440" bIns="45720" anchor="t"/>
          <a:p>
            <a:pPr algn="ctr" eaLnBrk="1" hangingPunct="1">
              <a:buNone/>
            </a:pPr>
            <a:r>
              <a:rPr lang="en-US" altLang="zh-CN" dirty="0">
                <a:solidFill>
                  <a:srgbClr val="000066"/>
                </a:solidFill>
              </a:rPr>
              <a:t>2.6.4  </a:t>
            </a:r>
            <a:r>
              <a:rPr lang="zh-CN" altLang="en-US" dirty="0">
                <a:solidFill>
                  <a:srgbClr val="000066"/>
                </a:solidFill>
                <a:latin typeface="黑体" panose="02010609060101010101" pitchFamily="49" charset="-122"/>
                <a:ea typeface="黑体" panose="02010609060101010101" pitchFamily="49" charset="-122"/>
              </a:rPr>
              <a:t>消息缓冲队列通信机制</a:t>
            </a:r>
            <a:endParaRPr lang="zh-CN" altLang="en-US" dirty="0">
              <a:solidFill>
                <a:srgbClr val="000066"/>
              </a:solidFill>
            </a:endParaRPr>
          </a:p>
        </p:txBody>
      </p:sp>
      <p:sp>
        <p:nvSpPr>
          <p:cNvPr id="18329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83300"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5" name="" r:id="rId1" imgW="6858000" imgH="48895" progId="MS_ClipArt_Gallery.2">
                  <p:embed/>
                </p:oleObj>
              </mc:Choice>
              <mc:Fallback>
                <p:oleObj name="" r:id="rId1" imgW="6858000" imgH="48895" progId="MS_ClipArt_Gallery.2">
                  <p:embed/>
                  <p:pic>
                    <p:nvPicPr>
                      <p:cNvPr id="0" name="图片 3164"/>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253955" name="文本占位符 253954"/>
          <p:cNvSpPr>
            <a:spLocks noGrp="1"/>
          </p:cNvSpPr>
          <p:nvPr/>
        </p:nvSpPr>
        <p:spPr>
          <a:xfrm>
            <a:off x="449263" y="1046163"/>
            <a:ext cx="8497887" cy="5111750"/>
          </a:xfrm>
          <a:prstGeom prst="rect">
            <a:avLst/>
          </a:prstGeom>
          <a:noFill/>
          <a:ln w="9525">
            <a:noFill/>
          </a:ln>
        </p:spPr>
        <p:txBody>
          <a:bodyPr anchor="t"/>
          <a:p>
            <a:pPr marL="342900" indent="-342900">
              <a:lnSpc>
                <a:spcPct val="120000"/>
              </a:lnSpc>
              <a:buClr>
                <a:schemeClr val="tx1"/>
              </a:buClr>
              <a:buSzTx/>
              <a:buFont typeface="Wingdings" panose="05000000000000000000" pitchFamily="2" charset="2"/>
              <a:buChar char="n"/>
            </a:pPr>
            <a:r>
              <a:rPr lang="zh-CN" altLang="en-US" sz="2000">
                <a:latin typeface="Tahoma" panose="020B0604030504040204" pitchFamily="34" charset="0"/>
                <a:ea typeface="宋体" panose="02010600030101010101" pitchFamily="2" charset="-122"/>
              </a:rPr>
              <a:t>为了实现消息缓冲队列通信，需要设置相关的数据结构，其中主要利用的数据结构是消息缓冲区。它可描述如下：</a:t>
            </a:r>
            <a:endParaRPr lang="zh-CN" altLang="en-US" sz="2000">
              <a:latin typeface="Tahoma" panose="020B0604030504040204" pitchFamily="34" charset="0"/>
              <a:ea typeface="宋体" panose="02010600030101010101" pitchFamily="2" charset="-122"/>
            </a:endParaRPr>
          </a:p>
          <a:p>
            <a:pPr marL="742950" lvl="1" indent="-285750" algn="l" eaLnBrk="1" fontAlgn="base" latinLnBrk="0" hangingPunct="1">
              <a:lnSpc>
                <a:spcPct val="120000"/>
              </a:lnSpc>
              <a:spcBef>
                <a:spcPct val="0"/>
              </a:spcBef>
              <a:spcAft>
                <a:spcPct val="0"/>
              </a:spcAft>
              <a:buNone/>
            </a:pPr>
            <a:r>
              <a:rPr lang="zh-CN" altLang="en-US" sz="1800" u="none" baseline="0">
                <a:solidFill>
                  <a:schemeClr val="tx1"/>
                </a:solidFill>
                <a:latin typeface="Tahoma" panose="020B0604030504040204" pitchFamily="34" charset="0"/>
                <a:ea typeface="宋体" panose="02010600030101010101" pitchFamily="2" charset="-122"/>
              </a:rPr>
              <a:t>    </a:t>
            </a:r>
            <a:r>
              <a:rPr lang="zh-CN" altLang="en-US" sz="1800" u="none" baseline="0">
                <a:solidFill>
                  <a:schemeClr val="tx1"/>
                </a:solidFill>
                <a:ea typeface="宋体" panose="02010600030101010101" pitchFamily="2" charset="-122"/>
                <a:cs typeface="Times New Roman" panose="02020603050405020304" pitchFamily="18" charset="0"/>
              </a:rPr>
              <a:t> </a:t>
            </a:r>
            <a:r>
              <a:rPr lang="en-US" altLang="zh-CN" sz="1800" u="none" baseline="0">
                <a:solidFill>
                  <a:srgbClr val="0000FF"/>
                </a:solidFill>
                <a:ea typeface="宋体" panose="02010600030101010101" pitchFamily="2" charset="-122"/>
                <a:cs typeface="Times New Roman" panose="02020603050405020304" pitchFamily="18" charset="0"/>
              </a:rPr>
              <a:t>type  messageBuffer=record</a:t>
            </a:r>
            <a:endParaRPr lang="en-US" altLang="zh-CN" sz="1800" u="none" baseline="0">
              <a:solidFill>
                <a:srgbClr val="0000FF"/>
              </a:solidFill>
              <a:ea typeface="宋体" panose="02010600030101010101" pitchFamily="2" charset="-122"/>
              <a:cs typeface="Times New Roman" panose="02020603050405020304" pitchFamily="18" charset="0"/>
            </a:endParaRPr>
          </a:p>
          <a:p>
            <a:pPr marL="742950" lvl="1" indent="-285750" algn="l" eaLnBrk="1" fontAlgn="base" latinLnBrk="0" hangingPunct="1">
              <a:lnSpc>
                <a:spcPct val="120000"/>
              </a:lnSpc>
              <a:spcBef>
                <a:spcPct val="0"/>
              </a:spcBef>
              <a:spcAft>
                <a:spcPct val="0"/>
              </a:spcAft>
              <a:buNone/>
            </a:pPr>
            <a:r>
              <a:rPr lang="en-US" altLang="zh-CN" sz="1800" u="none" baseline="0">
                <a:solidFill>
                  <a:schemeClr val="tx1"/>
                </a:solidFill>
                <a:ea typeface="宋体" panose="02010600030101010101" pitchFamily="2" charset="-122"/>
                <a:cs typeface="Times New Roman" panose="02020603050405020304" pitchFamily="18" charset="0"/>
              </a:rPr>
              <a:t>           sender ;   // </a:t>
            </a:r>
            <a:r>
              <a:rPr lang="zh-CN" altLang="en-US" sz="1800" u="none" baseline="0">
                <a:solidFill>
                  <a:schemeClr val="tx1"/>
                </a:solidFill>
                <a:ea typeface="宋体" panose="02010600030101010101" pitchFamily="2" charset="-122"/>
                <a:cs typeface="Times New Roman" panose="02020603050405020304" pitchFamily="18" charset="0"/>
              </a:rPr>
              <a:t>发送消息的进程名或标识符</a:t>
            </a:r>
            <a:endParaRPr lang="zh-CN" altLang="en-US" sz="1800" u="none" baseline="0">
              <a:solidFill>
                <a:schemeClr val="tx1"/>
              </a:solidFill>
              <a:ea typeface="宋体" panose="02010600030101010101" pitchFamily="2" charset="-122"/>
              <a:cs typeface="Times New Roman" panose="02020603050405020304" pitchFamily="18" charset="0"/>
            </a:endParaRPr>
          </a:p>
          <a:p>
            <a:pPr marL="742950" lvl="1" indent="-285750" algn="l" eaLnBrk="1" fontAlgn="base" latinLnBrk="0" hangingPunct="1">
              <a:lnSpc>
                <a:spcPct val="120000"/>
              </a:lnSpc>
              <a:spcBef>
                <a:spcPct val="0"/>
              </a:spcBef>
              <a:spcAft>
                <a:spcPct val="0"/>
              </a:spcAft>
              <a:buNone/>
            </a:pPr>
            <a:r>
              <a:rPr lang="zh-CN" altLang="en-US" sz="1800" u="none" baseline="0">
                <a:solidFill>
                  <a:schemeClr val="tx1"/>
                </a:solidFill>
                <a:ea typeface="宋体" panose="02010600030101010101" pitchFamily="2" charset="-122"/>
                <a:cs typeface="Times New Roman" panose="02020603050405020304" pitchFamily="18" charset="0"/>
              </a:rPr>
              <a:t>           </a:t>
            </a:r>
            <a:r>
              <a:rPr lang="en-US" altLang="zh-CN" sz="1800" u="none" baseline="0">
                <a:solidFill>
                  <a:schemeClr val="tx1"/>
                </a:solidFill>
                <a:ea typeface="宋体" panose="02010600030101010101" pitchFamily="2" charset="-122"/>
                <a:cs typeface="Times New Roman" panose="02020603050405020304" pitchFamily="18" charset="0"/>
              </a:rPr>
              <a:t>size   ;  // </a:t>
            </a:r>
            <a:r>
              <a:rPr lang="zh-CN" altLang="en-US" sz="1800" u="none" baseline="0">
                <a:solidFill>
                  <a:schemeClr val="tx1"/>
                </a:solidFill>
                <a:ea typeface="宋体" panose="02010600030101010101" pitchFamily="2" charset="-122"/>
                <a:cs typeface="Times New Roman" panose="02020603050405020304" pitchFamily="18" charset="0"/>
              </a:rPr>
              <a:t>发送的消息长度</a:t>
            </a:r>
            <a:endParaRPr lang="zh-CN" altLang="en-US" sz="1800" u="none" baseline="0">
              <a:solidFill>
                <a:schemeClr val="tx1"/>
              </a:solidFill>
              <a:ea typeface="宋体" panose="02010600030101010101" pitchFamily="2" charset="-122"/>
              <a:cs typeface="Times New Roman" panose="02020603050405020304" pitchFamily="18" charset="0"/>
            </a:endParaRPr>
          </a:p>
          <a:p>
            <a:pPr marL="742950" lvl="1" indent="-285750" algn="l" eaLnBrk="1" fontAlgn="base" latinLnBrk="0" hangingPunct="1">
              <a:lnSpc>
                <a:spcPct val="120000"/>
              </a:lnSpc>
              <a:spcBef>
                <a:spcPct val="0"/>
              </a:spcBef>
              <a:spcAft>
                <a:spcPct val="0"/>
              </a:spcAft>
              <a:buNone/>
            </a:pPr>
            <a:r>
              <a:rPr lang="zh-CN" altLang="en-US" sz="1800" u="none" baseline="0">
                <a:solidFill>
                  <a:schemeClr val="tx1"/>
                </a:solidFill>
                <a:ea typeface="宋体" panose="02010600030101010101" pitchFamily="2" charset="-122"/>
                <a:cs typeface="Times New Roman" panose="02020603050405020304" pitchFamily="18" charset="0"/>
              </a:rPr>
              <a:t>           </a:t>
            </a:r>
            <a:r>
              <a:rPr lang="en-US" altLang="zh-CN" sz="1800" u="none" baseline="0">
                <a:solidFill>
                  <a:schemeClr val="tx1"/>
                </a:solidFill>
                <a:ea typeface="宋体" panose="02010600030101010101" pitchFamily="2" charset="-122"/>
                <a:cs typeface="Times New Roman" panose="02020603050405020304" pitchFamily="18" charset="0"/>
              </a:rPr>
              <a:t>text   ;  // </a:t>
            </a:r>
            <a:r>
              <a:rPr lang="zh-CN" altLang="en-US" sz="1800" u="none" baseline="0">
                <a:solidFill>
                  <a:schemeClr val="tx1"/>
                </a:solidFill>
                <a:ea typeface="宋体" panose="02010600030101010101" pitchFamily="2" charset="-122"/>
                <a:cs typeface="Times New Roman" panose="02020603050405020304" pitchFamily="18" charset="0"/>
              </a:rPr>
              <a:t>发送的消息正文</a:t>
            </a:r>
            <a:endParaRPr lang="zh-CN" altLang="en-US" sz="1800" u="none" baseline="0">
              <a:solidFill>
                <a:schemeClr val="tx1"/>
              </a:solidFill>
              <a:ea typeface="宋体" panose="02010600030101010101" pitchFamily="2" charset="-122"/>
              <a:cs typeface="Times New Roman" panose="02020603050405020304" pitchFamily="18" charset="0"/>
            </a:endParaRPr>
          </a:p>
          <a:p>
            <a:pPr marL="742950" lvl="1" indent="-285750" algn="l" eaLnBrk="1" fontAlgn="base" latinLnBrk="0" hangingPunct="1">
              <a:lnSpc>
                <a:spcPct val="120000"/>
              </a:lnSpc>
              <a:spcBef>
                <a:spcPct val="0"/>
              </a:spcBef>
              <a:spcAft>
                <a:spcPct val="0"/>
              </a:spcAft>
              <a:buNone/>
            </a:pPr>
            <a:r>
              <a:rPr lang="zh-CN" altLang="en-US" sz="1800" u="none" baseline="0">
                <a:solidFill>
                  <a:schemeClr val="tx1"/>
                </a:solidFill>
                <a:ea typeface="宋体" panose="02010600030101010101" pitchFamily="2" charset="-122"/>
                <a:cs typeface="Times New Roman" panose="02020603050405020304" pitchFamily="18" charset="0"/>
              </a:rPr>
              <a:t>           </a:t>
            </a:r>
            <a:r>
              <a:rPr lang="en-US" altLang="zh-CN" sz="1800" u="none" baseline="0">
                <a:solidFill>
                  <a:schemeClr val="tx1"/>
                </a:solidFill>
                <a:ea typeface="宋体" panose="02010600030101010101" pitchFamily="2" charset="-122"/>
                <a:cs typeface="Times New Roman" panose="02020603050405020304" pitchFamily="18" charset="0"/>
              </a:rPr>
              <a:t>next   ;   // </a:t>
            </a:r>
            <a:r>
              <a:rPr lang="zh-CN" altLang="en-US" sz="1800" u="none" baseline="0">
                <a:solidFill>
                  <a:schemeClr val="tx1"/>
                </a:solidFill>
                <a:ea typeface="宋体" panose="02010600030101010101" pitchFamily="2" charset="-122"/>
                <a:cs typeface="Times New Roman" panose="02020603050405020304" pitchFamily="18" charset="0"/>
              </a:rPr>
              <a:t>指向下一个消息缓冲区的指针</a:t>
            </a:r>
            <a:endParaRPr lang="zh-CN" altLang="en-US" sz="1800" u="none" baseline="0">
              <a:solidFill>
                <a:schemeClr val="tx1"/>
              </a:solidFill>
              <a:ea typeface="宋体" panose="02010600030101010101" pitchFamily="2" charset="-122"/>
              <a:cs typeface="Times New Roman" panose="02020603050405020304" pitchFamily="18" charset="0"/>
            </a:endParaRPr>
          </a:p>
          <a:p>
            <a:pPr marL="742950" lvl="1" indent="-285750" algn="l" eaLnBrk="1" fontAlgn="base" latinLnBrk="0" hangingPunct="1">
              <a:lnSpc>
                <a:spcPct val="120000"/>
              </a:lnSpc>
              <a:spcBef>
                <a:spcPct val="0"/>
              </a:spcBef>
              <a:spcAft>
                <a:spcPct val="0"/>
              </a:spcAft>
              <a:buNone/>
            </a:pPr>
            <a:r>
              <a:rPr lang="zh-CN" altLang="en-US" sz="1800" u="none" baseline="0">
                <a:solidFill>
                  <a:schemeClr val="tx1"/>
                </a:solidFill>
                <a:ea typeface="宋体" panose="02010600030101010101" pitchFamily="2" charset="-122"/>
                <a:cs typeface="Times New Roman" panose="02020603050405020304" pitchFamily="18" charset="0"/>
              </a:rPr>
              <a:t>        </a:t>
            </a:r>
            <a:r>
              <a:rPr lang="zh-CN" altLang="en-US" sz="1800" u="none" baseline="0">
                <a:solidFill>
                  <a:srgbClr val="0000FF"/>
                </a:solidFill>
                <a:ea typeface="宋体" panose="02010600030101010101" pitchFamily="2" charset="-122"/>
                <a:cs typeface="Times New Roman" panose="02020603050405020304" pitchFamily="18" charset="0"/>
              </a:rPr>
              <a:t> </a:t>
            </a:r>
            <a:r>
              <a:rPr lang="en-US" altLang="zh-CN" sz="1800" u="none" baseline="0">
                <a:solidFill>
                  <a:srgbClr val="0000FF"/>
                </a:solidFill>
                <a:ea typeface="宋体" panose="02010600030101010101" pitchFamily="2" charset="-122"/>
                <a:cs typeface="Times New Roman" panose="02020603050405020304" pitchFamily="18" charset="0"/>
              </a:rPr>
              <a:t>end</a:t>
            </a:r>
            <a:endParaRPr lang="en-US" altLang="zh-CN" sz="1800" u="none" baseline="0">
              <a:solidFill>
                <a:schemeClr val="tx1"/>
              </a:solidFill>
              <a:ea typeface="宋体" panose="02010600030101010101" pitchFamily="2" charset="-122"/>
              <a:cs typeface="Times New Roman" panose="02020603050405020304" pitchFamily="18" charset="0"/>
            </a:endParaRPr>
          </a:p>
          <a:p>
            <a:pPr marL="342900" indent="-342900">
              <a:lnSpc>
                <a:spcPct val="120000"/>
              </a:lnSpc>
              <a:buClr>
                <a:schemeClr val="tx1"/>
              </a:buClr>
              <a:buSzTx/>
              <a:buFont typeface="Wingdings" panose="05000000000000000000" pitchFamily="2" charset="2"/>
              <a:buChar char="n"/>
            </a:pPr>
            <a:r>
              <a:rPr lang="zh-CN" altLang="en-US" sz="2000">
                <a:latin typeface="Tahoma" panose="020B0604030504040204" pitchFamily="34" charset="0"/>
                <a:ea typeface="宋体" panose="02010600030101010101" pitchFamily="2" charset="-122"/>
              </a:rPr>
              <a:t>除此之外，在设置消息缓冲区队列的同时，还应增加用于对消息队列进行操作和实现同步的信号量，并将它们置入进程的</a:t>
            </a:r>
            <a:r>
              <a:rPr lang="en-US" altLang="zh-CN" sz="2000">
                <a:latin typeface="Tahoma" panose="020B0604030504040204" pitchFamily="34" charset="0"/>
                <a:ea typeface="宋体" panose="02010600030101010101" pitchFamily="2" charset="-122"/>
              </a:rPr>
              <a:t>PCB</a:t>
            </a:r>
            <a:r>
              <a:rPr lang="zh-CN" altLang="en-US" sz="2000">
                <a:latin typeface="Tahoma" panose="020B0604030504040204" pitchFamily="34" charset="0"/>
                <a:ea typeface="宋体" panose="02010600030101010101" pitchFamily="2" charset="-122"/>
              </a:rPr>
              <a:t>中。在进程的</a:t>
            </a:r>
            <a:r>
              <a:rPr lang="en-US" altLang="zh-CN" sz="2000">
                <a:latin typeface="Tahoma" panose="020B0604030504040204" pitchFamily="34" charset="0"/>
                <a:ea typeface="宋体" panose="02010600030101010101" pitchFamily="2" charset="-122"/>
              </a:rPr>
              <a:t>PCB</a:t>
            </a:r>
            <a:r>
              <a:rPr lang="zh-CN" altLang="en-US" sz="2000">
                <a:latin typeface="Tahoma" panose="020B0604030504040204" pitchFamily="34" charset="0"/>
                <a:ea typeface="宋体" panose="02010600030101010101" pitchFamily="2" charset="-122"/>
              </a:rPr>
              <a:t>中涉及通信的数据结构有：</a:t>
            </a:r>
            <a:endParaRPr lang="zh-CN" altLang="en-US" sz="2000">
              <a:latin typeface="Tahoma" panose="020B0604030504040204" pitchFamily="34" charset="0"/>
              <a:ea typeface="宋体" panose="02010600030101010101" pitchFamily="2" charset="-122"/>
            </a:endParaRPr>
          </a:p>
          <a:p>
            <a:pPr>
              <a:lnSpc>
                <a:spcPct val="120000"/>
              </a:lnSpc>
              <a:buClr>
                <a:srgbClr val="FFCC00"/>
              </a:buClr>
              <a:buSzTx/>
            </a:pPr>
            <a:r>
              <a:rPr lang="en-US" altLang="zh-CN" sz="2000">
                <a:latin typeface="Tahoma" panose="020B0604030504040204" pitchFamily="34" charset="0"/>
                <a:ea typeface="宋体" panose="02010600030101010101" pitchFamily="2" charset="-122"/>
              </a:rPr>
              <a:t>      </a:t>
            </a:r>
            <a:r>
              <a:rPr lang="en-US" altLang="zh-CN" sz="2000">
                <a:ea typeface="宋体" panose="02010600030101010101" pitchFamily="2" charset="-122"/>
                <a:cs typeface="Times New Roman" panose="02020603050405020304" pitchFamily="18" charset="0"/>
              </a:rPr>
              <a:t>  mptr</a:t>
            </a:r>
            <a:r>
              <a:rPr lang="zh-CN" altLang="en-US" sz="2000">
                <a:ea typeface="宋体" panose="02010600030101010101" pitchFamily="2" charset="-122"/>
                <a:cs typeface="Times New Roman" panose="02020603050405020304" pitchFamily="18" charset="0"/>
              </a:rPr>
              <a:t>：消息队列队首指针</a:t>
            </a:r>
            <a:endParaRPr lang="zh-CN" altLang="en-US" sz="2000">
              <a:ea typeface="宋体" panose="02010600030101010101" pitchFamily="2" charset="-122"/>
              <a:cs typeface="Times New Roman" panose="02020603050405020304" pitchFamily="18" charset="0"/>
            </a:endParaRPr>
          </a:p>
          <a:p>
            <a:pPr>
              <a:lnSpc>
                <a:spcPct val="120000"/>
              </a:lnSpc>
              <a:buClr>
                <a:srgbClr val="FFCC00"/>
              </a:buClr>
              <a:buSzTx/>
            </a:pPr>
            <a:r>
              <a:rPr lang="en-US" altLang="zh-CN" sz="2000">
                <a:ea typeface="宋体" panose="02010600030101010101" pitchFamily="2" charset="-122"/>
                <a:cs typeface="Times New Roman" panose="02020603050405020304" pitchFamily="18" charset="0"/>
              </a:rPr>
              <a:t>         mutex</a:t>
            </a:r>
            <a:r>
              <a:rPr lang="zh-CN" altLang="en-US" sz="2000">
                <a:ea typeface="宋体" panose="02010600030101010101" pitchFamily="2" charset="-122"/>
                <a:cs typeface="Times New Roman" panose="02020603050405020304" pitchFamily="18" charset="0"/>
              </a:rPr>
              <a:t>：消息队列互斥信号量，初值为</a:t>
            </a:r>
            <a:r>
              <a:rPr lang="en-US" altLang="zh-CN" sz="2000">
                <a:ea typeface="宋体" panose="02010600030101010101" pitchFamily="2" charset="-122"/>
                <a:cs typeface="Times New Roman" panose="02020603050405020304" pitchFamily="18" charset="0"/>
              </a:rPr>
              <a:t>1</a:t>
            </a:r>
            <a:endParaRPr lang="en-US" altLang="zh-CN" sz="2000">
              <a:ea typeface="宋体" panose="02010600030101010101" pitchFamily="2" charset="-122"/>
              <a:cs typeface="Times New Roman" panose="02020603050405020304" pitchFamily="18" charset="0"/>
            </a:endParaRPr>
          </a:p>
          <a:p>
            <a:pPr>
              <a:lnSpc>
                <a:spcPct val="120000"/>
              </a:lnSpc>
              <a:buClr>
                <a:srgbClr val="FFCC00"/>
              </a:buClr>
              <a:buSzTx/>
            </a:pPr>
            <a:r>
              <a:rPr lang="en-US" altLang="zh-CN" sz="2000">
                <a:ea typeface="宋体" panose="02010600030101010101" pitchFamily="2" charset="-122"/>
                <a:cs typeface="Times New Roman" panose="02020603050405020304" pitchFamily="18" charset="0"/>
              </a:rPr>
              <a:t>         sm</a:t>
            </a:r>
            <a:r>
              <a:rPr lang="zh-CN" altLang="en-US" sz="2000">
                <a:ea typeface="宋体" panose="02010600030101010101" pitchFamily="2" charset="-122"/>
                <a:cs typeface="Times New Roman" panose="02020603050405020304" pitchFamily="18" charset="0"/>
              </a:rPr>
              <a:t>：</a:t>
            </a:r>
            <a:r>
              <a:rPr lang="zh-CN" altLang="en-US" sz="2000">
                <a:latin typeface="Tahoma" panose="020B0604030504040204" pitchFamily="34" charset="0"/>
                <a:ea typeface="宋体" panose="02010600030101010101" pitchFamily="2" charset="-122"/>
              </a:rPr>
              <a:t>表示接收进程消息队列上消息的个数，初值为</a:t>
            </a:r>
            <a:r>
              <a:rPr lang="en-US" altLang="zh-CN" sz="2000">
                <a:latin typeface="Tahoma" panose="020B0604030504040204" pitchFamily="34" charset="0"/>
                <a:ea typeface="宋体" panose="02010600030101010101" pitchFamily="2" charset="-122"/>
              </a:rPr>
              <a:t>0</a:t>
            </a:r>
            <a:r>
              <a:rPr lang="zh-CN" altLang="en-US" sz="2000">
                <a:latin typeface="Tahoma" panose="020B0604030504040204" pitchFamily="34" charset="0"/>
                <a:ea typeface="宋体" panose="02010600030101010101" pitchFamily="2" charset="-122"/>
              </a:rPr>
              <a:t>，是控制收发进程同步的信号量</a:t>
            </a:r>
            <a:endParaRPr lang="zh-CN" altLang="en-US" sz="20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3955">
                                            <p:txEl>
                                              <p:charRg st="0" end="51"/>
                                            </p:txEl>
                                          </p:spTgt>
                                        </p:tgtEl>
                                        <p:attrNameLst>
                                          <p:attrName>style.visibility</p:attrName>
                                        </p:attrNameLst>
                                      </p:cBhvr>
                                      <p:to>
                                        <p:strVal val="visible"/>
                                      </p:to>
                                    </p:set>
                                    <p:anim calcmode="discrete" valueType="clr">
                                      <p:cBhvr override="childStyle">
                                        <p:cTn id="7" dur="80"/>
                                        <p:tgtEl>
                                          <p:spTgt spid="253955">
                                            <p:txEl>
                                              <p:charRg st="0" end="5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3955">
                                            <p:txEl>
                                              <p:charRg st="0" end="51"/>
                                            </p:txEl>
                                          </p:spTgt>
                                        </p:tgtEl>
                                        <p:attrNameLst>
                                          <p:attrName>fillcolor</p:attrName>
                                        </p:attrNameLst>
                                      </p:cBhvr>
                                      <p:tavLst>
                                        <p:tav tm="0">
                                          <p:val>
                                            <p:clrVal>
                                              <a:schemeClr val="accent2"/>
                                            </p:clrVal>
                                          </p:val>
                                        </p:tav>
                                        <p:tav tm="50000">
                                          <p:val>
                                            <p:clrVal>
                                              <a:schemeClr val="hlink"/>
                                            </p:clrVal>
                                          </p:val>
                                        </p:tav>
                                      </p:tavLst>
                                    </p:anim>
                                    <p:set>
                                      <p:cBhvr>
                                        <p:cTn id="9" dur="80"/>
                                        <p:tgtEl>
                                          <p:spTgt spid="253955">
                                            <p:txEl>
                                              <p:charRg st="0" end="5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3955">
                                            <p:txEl>
                                              <p:charRg st="51" end="83"/>
                                            </p:txEl>
                                          </p:spTgt>
                                        </p:tgtEl>
                                        <p:attrNameLst>
                                          <p:attrName>style.visibility</p:attrName>
                                        </p:attrNameLst>
                                      </p:cBhvr>
                                      <p:to>
                                        <p:strVal val="visible"/>
                                      </p:to>
                                    </p:set>
                                    <p:anim calcmode="discrete" valueType="clr">
                                      <p:cBhvr override="childStyle">
                                        <p:cTn id="14" dur="80"/>
                                        <p:tgtEl>
                                          <p:spTgt spid="253955">
                                            <p:txEl>
                                              <p:charRg st="51" end="8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3955">
                                            <p:txEl>
                                              <p:charRg st="51" end="83"/>
                                            </p:txEl>
                                          </p:spTgt>
                                        </p:tgtEl>
                                        <p:attrNameLst>
                                          <p:attrName>fillcolor</p:attrName>
                                        </p:attrNameLst>
                                      </p:cBhvr>
                                      <p:tavLst>
                                        <p:tav tm="0">
                                          <p:val>
                                            <p:clrVal>
                                              <a:schemeClr val="accent2"/>
                                            </p:clrVal>
                                          </p:val>
                                        </p:tav>
                                        <p:tav tm="50000">
                                          <p:val>
                                            <p:clrVal>
                                              <a:schemeClr val="hlink"/>
                                            </p:clrVal>
                                          </p:val>
                                        </p:tav>
                                      </p:tavLst>
                                    </p:anim>
                                    <p:set>
                                      <p:cBhvr>
                                        <p:cTn id="16" dur="80"/>
                                        <p:tgtEl>
                                          <p:spTgt spid="253955">
                                            <p:txEl>
                                              <p:charRg st="51" end="8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53955">
                                            <p:txEl>
                                              <p:charRg st="83" end="121"/>
                                            </p:txEl>
                                          </p:spTgt>
                                        </p:tgtEl>
                                        <p:attrNameLst>
                                          <p:attrName>style.visibility</p:attrName>
                                        </p:attrNameLst>
                                      </p:cBhvr>
                                      <p:to>
                                        <p:strVal val="visible"/>
                                      </p:to>
                                    </p:set>
                                    <p:anim calcmode="discrete" valueType="clr">
                                      <p:cBhvr override="childStyle">
                                        <p:cTn id="21" dur="80"/>
                                        <p:tgtEl>
                                          <p:spTgt spid="253955">
                                            <p:txEl>
                                              <p:charRg st="83" end="12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53955">
                                            <p:txEl>
                                              <p:charRg st="83" end="121"/>
                                            </p:txEl>
                                          </p:spTgt>
                                        </p:tgtEl>
                                        <p:attrNameLst>
                                          <p:attrName>fillcolor</p:attrName>
                                        </p:attrNameLst>
                                      </p:cBhvr>
                                      <p:tavLst>
                                        <p:tav tm="0">
                                          <p:val>
                                            <p:clrVal>
                                              <a:schemeClr val="accent2"/>
                                            </p:clrVal>
                                          </p:val>
                                        </p:tav>
                                        <p:tav tm="50000">
                                          <p:val>
                                            <p:clrVal>
                                              <a:schemeClr val="hlink"/>
                                            </p:clrVal>
                                          </p:val>
                                        </p:tav>
                                      </p:tavLst>
                                    </p:anim>
                                    <p:set>
                                      <p:cBhvr>
                                        <p:cTn id="23" dur="80"/>
                                        <p:tgtEl>
                                          <p:spTgt spid="253955">
                                            <p:txEl>
                                              <p:charRg st="83" end="12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53955">
                                            <p:txEl>
                                              <p:charRg st="121" end="153"/>
                                            </p:txEl>
                                          </p:spTgt>
                                        </p:tgtEl>
                                        <p:attrNameLst>
                                          <p:attrName>style.visibility</p:attrName>
                                        </p:attrNameLst>
                                      </p:cBhvr>
                                      <p:to>
                                        <p:strVal val="visible"/>
                                      </p:to>
                                    </p:set>
                                    <p:anim calcmode="discrete" valueType="clr">
                                      <p:cBhvr override="childStyle">
                                        <p:cTn id="28" dur="80"/>
                                        <p:tgtEl>
                                          <p:spTgt spid="253955">
                                            <p:txEl>
                                              <p:charRg st="121" end="15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53955">
                                            <p:txEl>
                                              <p:charRg st="121" end="153"/>
                                            </p:txEl>
                                          </p:spTgt>
                                        </p:tgtEl>
                                        <p:attrNameLst>
                                          <p:attrName>fillcolor</p:attrName>
                                        </p:attrNameLst>
                                      </p:cBhvr>
                                      <p:tavLst>
                                        <p:tav tm="0">
                                          <p:val>
                                            <p:clrVal>
                                              <a:schemeClr val="accent2"/>
                                            </p:clrVal>
                                          </p:val>
                                        </p:tav>
                                        <p:tav tm="50000">
                                          <p:val>
                                            <p:clrVal>
                                              <a:schemeClr val="hlink"/>
                                            </p:clrVal>
                                          </p:val>
                                        </p:tav>
                                      </p:tavLst>
                                    </p:anim>
                                    <p:set>
                                      <p:cBhvr>
                                        <p:cTn id="30" dur="80"/>
                                        <p:tgtEl>
                                          <p:spTgt spid="253955">
                                            <p:txEl>
                                              <p:charRg st="121" end="15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253955">
                                            <p:txEl>
                                              <p:charRg st="153" end="185"/>
                                            </p:txEl>
                                          </p:spTgt>
                                        </p:tgtEl>
                                        <p:attrNameLst>
                                          <p:attrName>style.visibility</p:attrName>
                                        </p:attrNameLst>
                                      </p:cBhvr>
                                      <p:to>
                                        <p:strVal val="visible"/>
                                      </p:to>
                                    </p:set>
                                    <p:anim calcmode="discrete" valueType="clr">
                                      <p:cBhvr override="childStyle">
                                        <p:cTn id="35" dur="80"/>
                                        <p:tgtEl>
                                          <p:spTgt spid="253955">
                                            <p:txEl>
                                              <p:charRg st="153" end="18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53955">
                                            <p:txEl>
                                              <p:charRg st="153" end="185"/>
                                            </p:txEl>
                                          </p:spTgt>
                                        </p:tgtEl>
                                        <p:attrNameLst>
                                          <p:attrName>fillcolor</p:attrName>
                                        </p:attrNameLst>
                                      </p:cBhvr>
                                      <p:tavLst>
                                        <p:tav tm="0">
                                          <p:val>
                                            <p:clrVal>
                                              <a:schemeClr val="accent2"/>
                                            </p:clrVal>
                                          </p:val>
                                        </p:tav>
                                        <p:tav tm="50000">
                                          <p:val>
                                            <p:clrVal>
                                              <a:schemeClr val="hlink"/>
                                            </p:clrVal>
                                          </p:val>
                                        </p:tav>
                                      </p:tavLst>
                                    </p:anim>
                                    <p:set>
                                      <p:cBhvr>
                                        <p:cTn id="37" dur="80"/>
                                        <p:tgtEl>
                                          <p:spTgt spid="253955">
                                            <p:txEl>
                                              <p:charRg st="153" end="185"/>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253955">
                                            <p:txEl>
                                              <p:charRg st="185" end="224"/>
                                            </p:txEl>
                                          </p:spTgt>
                                        </p:tgtEl>
                                        <p:attrNameLst>
                                          <p:attrName>style.visibility</p:attrName>
                                        </p:attrNameLst>
                                      </p:cBhvr>
                                      <p:to>
                                        <p:strVal val="visible"/>
                                      </p:to>
                                    </p:set>
                                    <p:anim calcmode="discrete" valueType="clr">
                                      <p:cBhvr override="childStyle">
                                        <p:cTn id="42" dur="80"/>
                                        <p:tgtEl>
                                          <p:spTgt spid="253955">
                                            <p:txEl>
                                              <p:charRg st="185" end="22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53955">
                                            <p:txEl>
                                              <p:charRg st="185" end="224"/>
                                            </p:txEl>
                                          </p:spTgt>
                                        </p:tgtEl>
                                        <p:attrNameLst>
                                          <p:attrName>fillcolor</p:attrName>
                                        </p:attrNameLst>
                                      </p:cBhvr>
                                      <p:tavLst>
                                        <p:tav tm="0">
                                          <p:val>
                                            <p:clrVal>
                                              <a:schemeClr val="accent2"/>
                                            </p:clrVal>
                                          </p:val>
                                        </p:tav>
                                        <p:tav tm="50000">
                                          <p:val>
                                            <p:clrVal>
                                              <a:schemeClr val="hlink"/>
                                            </p:clrVal>
                                          </p:val>
                                        </p:tav>
                                      </p:tavLst>
                                    </p:anim>
                                    <p:set>
                                      <p:cBhvr>
                                        <p:cTn id="44" dur="80"/>
                                        <p:tgtEl>
                                          <p:spTgt spid="253955">
                                            <p:txEl>
                                              <p:charRg st="185" end="224"/>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253955">
                                            <p:txEl>
                                              <p:charRg st="224" end="237"/>
                                            </p:txEl>
                                          </p:spTgt>
                                        </p:tgtEl>
                                        <p:attrNameLst>
                                          <p:attrName>style.visibility</p:attrName>
                                        </p:attrNameLst>
                                      </p:cBhvr>
                                      <p:to>
                                        <p:strVal val="visible"/>
                                      </p:to>
                                    </p:set>
                                    <p:anim calcmode="discrete" valueType="clr">
                                      <p:cBhvr override="childStyle">
                                        <p:cTn id="49" dur="80"/>
                                        <p:tgtEl>
                                          <p:spTgt spid="253955">
                                            <p:txEl>
                                              <p:charRg st="224" end="23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253955">
                                            <p:txEl>
                                              <p:charRg st="224" end="237"/>
                                            </p:txEl>
                                          </p:spTgt>
                                        </p:tgtEl>
                                        <p:attrNameLst>
                                          <p:attrName>fillcolor</p:attrName>
                                        </p:attrNameLst>
                                      </p:cBhvr>
                                      <p:tavLst>
                                        <p:tav tm="0">
                                          <p:val>
                                            <p:clrVal>
                                              <a:schemeClr val="accent2"/>
                                            </p:clrVal>
                                          </p:val>
                                        </p:tav>
                                        <p:tav tm="50000">
                                          <p:val>
                                            <p:clrVal>
                                              <a:schemeClr val="hlink"/>
                                            </p:clrVal>
                                          </p:val>
                                        </p:tav>
                                      </p:tavLst>
                                    </p:anim>
                                    <p:set>
                                      <p:cBhvr>
                                        <p:cTn id="51" dur="80"/>
                                        <p:tgtEl>
                                          <p:spTgt spid="253955">
                                            <p:txEl>
                                              <p:charRg st="224" end="237"/>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253955">
                                            <p:txEl>
                                              <p:charRg st="237" end="315"/>
                                            </p:txEl>
                                          </p:spTgt>
                                        </p:tgtEl>
                                        <p:attrNameLst>
                                          <p:attrName>style.visibility</p:attrName>
                                        </p:attrNameLst>
                                      </p:cBhvr>
                                      <p:to>
                                        <p:strVal val="visible"/>
                                      </p:to>
                                    </p:set>
                                    <p:anim calcmode="discrete" valueType="clr">
                                      <p:cBhvr override="childStyle">
                                        <p:cTn id="56" dur="80"/>
                                        <p:tgtEl>
                                          <p:spTgt spid="253955">
                                            <p:txEl>
                                              <p:charRg st="237" end="31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253955">
                                            <p:txEl>
                                              <p:charRg st="237" end="315"/>
                                            </p:txEl>
                                          </p:spTgt>
                                        </p:tgtEl>
                                        <p:attrNameLst>
                                          <p:attrName>fillcolor</p:attrName>
                                        </p:attrNameLst>
                                      </p:cBhvr>
                                      <p:tavLst>
                                        <p:tav tm="0">
                                          <p:val>
                                            <p:clrVal>
                                              <a:schemeClr val="accent2"/>
                                            </p:clrVal>
                                          </p:val>
                                        </p:tav>
                                        <p:tav tm="50000">
                                          <p:val>
                                            <p:clrVal>
                                              <a:schemeClr val="hlink"/>
                                            </p:clrVal>
                                          </p:val>
                                        </p:tav>
                                      </p:tavLst>
                                    </p:anim>
                                    <p:set>
                                      <p:cBhvr>
                                        <p:cTn id="58" dur="80"/>
                                        <p:tgtEl>
                                          <p:spTgt spid="253955">
                                            <p:txEl>
                                              <p:charRg st="237" end="315"/>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253955">
                                            <p:txEl>
                                              <p:charRg st="315" end="334"/>
                                            </p:txEl>
                                          </p:spTgt>
                                        </p:tgtEl>
                                        <p:attrNameLst>
                                          <p:attrName>style.visibility</p:attrName>
                                        </p:attrNameLst>
                                      </p:cBhvr>
                                      <p:to>
                                        <p:strVal val="visible"/>
                                      </p:to>
                                    </p:set>
                                    <p:anim calcmode="discrete" valueType="clr">
                                      <p:cBhvr override="childStyle">
                                        <p:cTn id="63" dur="80"/>
                                        <p:tgtEl>
                                          <p:spTgt spid="253955">
                                            <p:txEl>
                                              <p:charRg st="315" end="33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253955">
                                            <p:txEl>
                                              <p:charRg st="315" end="334"/>
                                            </p:txEl>
                                          </p:spTgt>
                                        </p:tgtEl>
                                        <p:attrNameLst>
                                          <p:attrName>fillcolor</p:attrName>
                                        </p:attrNameLst>
                                      </p:cBhvr>
                                      <p:tavLst>
                                        <p:tav tm="0">
                                          <p:val>
                                            <p:clrVal>
                                              <a:schemeClr val="accent2"/>
                                            </p:clrVal>
                                          </p:val>
                                        </p:tav>
                                        <p:tav tm="50000">
                                          <p:val>
                                            <p:clrVal>
                                              <a:schemeClr val="hlink"/>
                                            </p:clrVal>
                                          </p:val>
                                        </p:tav>
                                      </p:tavLst>
                                    </p:anim>
                                    <p:set>
                                      <p:cBhvr>
                                        <p:cTn id="65" dur="80"/>
                                        <p:tgtEl>
                                          <p:spTgt spid="253955">
                                            <p:txEl>
                                              <p:charRg st="315" end="334"/>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nodeType="clickEffect">
                                  <p:stCondLst>
                                    <p:cond delay="0"/>
                                  </p:stCondLst>
                                  <p:iterate type="lt">
                                    <p:tmPct val="50000"/>
                                  </p:iterate>
                                  <p:childTnLst>
                                    <p:set>
                                      <p:cBhvr>
                                        <p:cTn id="69" dur="1" fill="hold">
                                          <p:stCondLst>
                                            <p:cond delay="0"/>
                                          </p:stCondLst>
                                        </p:cTn>
                                        <p:tgtEl>
                                          <p:spTgt spid="253955">
                                            <p:txEl>
                                              <p:charRg st="334" end="361"/>
                                            </p:txEl>
                                          </p:spTgt>
                                        </p:tgtEl>
                                        <p:attrNameLst>
                                          <p:attrName>style.visibility</p:attrName>
                                        </p:attrNameLst>
                                      </p:cBhvr>
                                      <p:to>
                                        <p:strVal val="visible"/>
                                      </p:to>
                                    </p:set>
                                    <p:anim calcmode="discrete" valueType="clr">
                                      <p:cBhvr override="childStyle">
                                        <p:cTn id="70" dur="80"/>
                                        <p:tgtEl>
                                          <p:spTgt spid="253955">
                                            <p:txEl>
                                              <p:charRg st="334" end="36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253955">
                                            <p:txEl>
                                              <p:charRg st="334" end="361"/>
                                            </p:txEl>
                                          </p:spTgt>
                                        </p:tgtEl>
                                        <p:attrNameLst>
                                          <p:attrName>fillcolor</p:attrName>
                                        </p:attrNameLst>
                                      </p:cBhvr>
                                      <p:tavLst>
                                        <p:tav tm="0">
                                          <p:val>
                                            <p:clrVal>
                                              <a:schemeClr val="accent2"/>
                                            </p:clrVal>
                                          </p:val>
                                        </p:tav>
                                        <p:tav tm="50000">
                                          <p:val>
                                            <p:clrVal>
                                              <a:schemeClr val="hlink"/>
                                            </p:clrVal>
                                          </p:val>
                                        </p:tav>
                                      </p:tavLst>
                                    </p:anim>
                                    <p:set>
                                      <p:cBhvr>
                                        <p:cTn id="72" dur="80"/>
                                        <p:tgtEl>
                                          <p:spTgt spid="253955">
                                            <p:txEl>
                                              <p:charRg st="334" end="361"/>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nodeType="clickEffect">
                                  <p:stCondLst>
                                    <p:cond delay="0"/>
                                  </p:stCondLst>
                                  <p:iterate type="lt">
                                    <p:tmPct val="50000"/>
                                  </p:iterate>
                                  <p:childTnLst>
                                    <p:set>
                                      <p:cBhvr>
                                        <p:cTn id="76" dur="1" fill="hold">
                                          <p:stCondLst>
                                            <p:cond delay="0"/>
                                          </p:stCondLst>
                                        </p:cTn>
                                        <p:tgtEl>
                                          <p:spTgt spid="253955">
                                            <p:txEl>
                                              <p:charRg st="361" end="405"/>
                                            </p:txEl>
                                          </p:spTgt>
                                        </p:tgtEl>
                                        <p:attrNameLst>
                                          <p:attrName>style.visibility</p:attrName>
                                        </p:attrNameLst>
                                      </p:cBhvr>
                                      <p:to>
                                        <p:strVal val="visible"/>
                                      </p:to>
                                    </p:set>
                                    <p:anim calcmode="discrete" valueType="clr">
                                      <p:cBhvr override="childStyle">
                                        <p:cTn id="77" dur="80"/>
                                        <p:tgtEl>
                                          <p:spTgt spid="253955">
                                            <p:txEl>
                                              <p:charRg st="361" end="40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253955">
                                            <p:txEl>
                                              <p:charRg st="361" end="405"/>
                                            </p:txEl>
                                          </p:spTgt>
                                        </p:tgtEl>
                                        <p:attrNameLst>
                                          <p:attrName>fillcolor</p:attrName>
                                        </p:attrNameLst>
                                      </p:cBhvr>
                                      <p:tavLst>
                                        <p:tav tm="0">
                                          <p:val>
                                            <p:clrVal>
                                              <a:schemeClr val="accent2"/>
                                            </p:clrVal>
                                          </p:val>
                                        </p:tav>
                                        <p:tav tm="50000">
                                          <p:val>
                                            <p:clrVal>
                                              <a:schemeClr val="hlink"/>
                                            </p:clrVal>
                                          </p:val>
                                        </p:tav>
                                      </p:tavLst>
                                    </p:anim>
                                    <p:set>
                                      <p:cBhvr>
                                        <p:cTn id="79" dur="80"/>
                                        <p:tgtEl>
                                          <p:spTgt spid="253955">
                                            <p:txEl>
                                              <p:charRg st="361" end="40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grpSp>
        <p:nvGrpSpPr>
          <p:cNvPr id="2" name="Group 2"/>
          <p:cNvGrpSpPr/>
          <p:nvPr/>
        </p:nvGrpSpPr>
        <p:grpSpPr>
          <a:xfrm>
            <a:off x="134938" y="942658"/>
            <a:ext cx="8880475" cy="5735638"/>
            <a:chOff x="85" y="117"/>
            <a:chExt cx="5594" cy="3613"/>
          </a:xfrm>
        </p:grpSpPr>
        <p:sp>
          <p:nvSpPr>
            <p:cNvPr id="184323" name="Rectangle 3"/>
            <p:cNvSpPr/>
            <p:nvPr/>
          </p:nvSpPr>
          <p:spPr>
            <a:xfrm>
              <a:off x="626" y="459"/>
              <a:ext cx="1307" cy="2787"/>
            </a:xfrm>
            <a:prstGeom prst="rect">
              <a:avLst/>
            </a:prstGeom>
            <a:noFill/>
            <a:ln w="28575" cap="flat" cmpd="sng">
              <a:solidFill>
                <a:schemeClr val="tx1"/>
              </a:solidFill>
              <a:prstDash val="solid"/>
              <a:miter/>
              <a:headEnd type="none" w="med" len="med"/>
              <a:tailEnd type="none" w="med" len="med"/>
            </a:ln>
          </p:spPr>
          <p:txBody>
            <a:bodyPr wrap="none" lIns="54000" tIns="46800" rIns="54000" bIns="46800" anchor="ctr"/>
            <a:p>
              <a:pPr algn="ctr">
                <a:spcBef>
                  <a:spcPct val="50000"/>
                </a:spcBef>
                <a:buSzTx/>
              </a:pPr>
              <a:r>
                <a:rPr lang="en-US" altLang="zh-CN" dirty="0">
                  <a:latin typeface="Times New Roman" panose="02020603050405020304" pitchFamily="18" charset="0"/>
                  <a:ea typeface="宋体" panose="02010600030101010101" pitchFamily="2" charset="-122"/>
                </a:rPr>
                <a:t>send(B,a) </a:t>
              </a:r>
              <a:r>
                <a:rPr lang="en-US" altLang="zh-CN" dirty="0">
                  <a:latin typeface="Times New Roman" panose="02020603050405020304" pitchFamily="18" charset="0"/>
                  <a:ea typeface="宋体" panose="02010600030101010101" pitchFamily="2" charset="-122"/>
                  <a:sym typeface="Symbol" panose="05050102010706020507" pitchFamily="18" charset="2"/>
                </a:rPr>
                <a:t></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algn="ctr">
                <a:spcBef>
                  <a:spcPct val="50000"/>
                </a:spcBef>
                <a:buSzTx/>
              </a:pP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algn="ctr">
                <a:spcBef>
                  <a:spcPct val="50000"/>
                </a:spcBef>
                <a:buSzTx/>
              </a:pP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algn="ctr">
                <a:spcBef>
                  <a:spcPct val="50000"/>
                </a:spcBef>
                <a:buSzTx/>
              </a:pP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algn="ctr">
                <a:spcBef>
                  <a:spcPct val="5000"/>
                </a:spcBef>
                <a:buSzTx/>
              </a:pPr>
              <a:r>
                <a:rPr lang="en-US" altLang="zh-CN" dirty="0">
                  <a:latin typeface="Times New Roman" panose="02020603050405020304" pitchFamily="18" charset="0"/>
                  <a:ea typeface="宋体" panose="02010600030101010101" pitchFamily="2" charset="-122"/>
                  <a:sym typeface="Symbol" panose="05050102010706020507" pitchFamily="18" charset="2"/>
                </a:rPr>
                <a:t>sender:A</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algn="ctr">
                <a:spcBef>
                  <a:spcPct val="5000"/>
                </a:spcBef>
                <a:buSzTx/>
              </a:pPr>
              <a:r>
                <a:rPr lang="en-US" altLang="zh-CN" dirty="0">
                  <a:latin typeface="Times New Roman" panose="02020603050405020304" pitchFamily="18" charset="0"/>
                  <a:ea typeface="宋体" panose="02010600030101010101" pitchFamily="2" charset="-122"/>
                  <a:sym typeface="Symbol" panose="05050102010706020507" pitchFamily="18" charset="2"/>
                </a:rPr>
                <a:t>size:5</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algn="ctr">
                <a:spcBef>
                  <a:spcPct val="5000"/>
                </a:spcBef>
                <a:buSzTx/>
              </a:pPr>
              <a:r>
                <a:rPr lang="en-US" altLang="zh-CN" dirty="0">
                  <a:latin typeface="Times New Roman" panose="02020603050405020304" pitchFamily="18" charset="0"/>
                  <a:ea typeface="宋体" panose="02010600030101010101" pitchFamily="2" charset="-122"/>
                  <a:sym typeface="Symbol" panose="05050102010706020507" pitchFamily="18" charset="2"/>
                </a:rPr>
                <a:t>text:Hello</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p:txBody>
        </p:sp>
        <p:sp>
          <p:nvSpPr>
            <p:cNvPr id="184324" name="Line 4"/>
            <p:cNvSpPr/>
            <p:nvPr/>
          </p:nvSpPr>
          <p:spPr>
            <a:xfrm>
              <a:off x="636" y="2218"/>
              <a:ext cx="1281" cy="0"/>
            </a:xfrm>
            <a:prstGeom prst="line">
              <a:avLst/>
            </a:prstGeom>
            <a:ln w="9525" cap="flat" cmpd="sng">
              <a:solidFill>
                <a:schemeClr val="tx1"/>
              </a:solidFill>
              <a:prstDash val="solid"/>
              <a:round/>
              <a:headEnd type="none" w="med" len="med"/>
              <a:tailEnd type="none" w="med" len="med"/>
            </a:ln>
          </p:spPr>
        </p:sp>
        <p:sp>
          <p:nvSpPr>
            <p:cNvPr id="184325" name="Line 5"/>
            <p:cNvSpPr/>
            <p:nvPr/>
          </p:nvSpPr>
          <p:spPr>
            <a:xfrm>
              <a:off x="642" y="2474"/>
              <a:ext cx="1281" cy="0"/>
            </a:xfrm>
            <a:prstGeom prst="line">
              <a:avLst/>
            </a:prstGeom>
            <a:ln w="9525" cap="flat" cmpd="sng">
              <a:solidFill>
                <a:schemeClr val="tx1"/>
              </a:solidFill>
              <a:prstDash val="solid"/>
              <a:round/>
              <a:headEnd type="none" w="med" len="med"/>
              <a:tailEnd type="none" w="med" len="med"/>
            </a:ln>
          </p:spPr>
        </p:sp>
        <p:sp>
          <p:nvSpPr>
            <p:cNvPr id="184326" name="Line 6"/>
            <p:cNvSpPr/>
            <p:nvPr/>
          </p:nvSpPr>
          <p:spPr>
            <a:xfrm>
              <a:off x="637" y="2777"/>
              <a:ext cx="1281" cy="0"/>
            </a:xfrm>
            <a:prstGeom prst="line">
              <a:avLst/>
            </a:prstGeom>
            <a:ln w="9525" cap="flat" cmpd="sng">
              <a:solidFill>
                <a:schemeClr val="tx1"/>
              </a:solidFill>
              <a:prstDash val="solid"/>
              <a:round/>
              <a:headEnd type="none" w="med" len="med"/>
              <a:tailEnd type="none" w="med" len="med"/>
            </a:ln>
          </p:spPr>
        </p:sp>
        <p:sp>
          <p:nvSpPr>
            <p:cNvPr id="184327" name="Line 7"/>
            <p:cNvSpPr/>
            <p:nvPr/>
          </p:nvSpPr>
          <p:spPr>
            <a:xfrm>
              <a:off x="643" y="3033"/>
              <a:ext cx="1281" cy="0"/>
            </a:xfrm>
            <a:prstGeom prst="line">
              <a:avLst/>
            </a:prstGeom>
            <a:ln w="9525" cap="flat" cmpd="sng">
              <a:solidFill>
                <a:schemeClr val="tx1"/>
              </a:solidFill>
              <a:prstDash val="solid"/>
              <a:round/>
              <a:headEnd type="none" w="med" len="med"/>
              <a:tailEnd type="none" w="med" len="med"/>
            </a:ln>
          </p:spPr>
        </p:sp>
        <p:sp>
          <p:nvSpPr>
            <p:cNvPr id="184328" name="Line 8"/>
            <p:cNvSpPr/>
            <p:nvPr/>
          </p:nvSpPr>
          <p:spPr>
            <a:xfrm>
              <a:off x="1797" y="842"/>
              <a:ext cx="232" cy="0"/>
            </a:xfrm>
            <a:prstGeom prst="line">
              <a:avLst/>
            </a:prstGeom>
            <a:ln w="6350" cap="flat" cmpd="sng">
              <a:solidFill>
                <a:schemeClr val="tx1"/>
              </a:solidFill>
              <a:prstDash val="solid"/>
              <a:round/>
              <a:headEnd type="none" w="med" len="med"/>
              <a:tailEnd type="none" w="med" len="med"/>
            </a:ln>
          </p:spPr>
        </p:sp>
        <p:sp>
          <p:nvSpPr>
            <p:cNvPr id="184329" name="Line 9"/>
            <p:cNvSpPr/>
            <p:nvPr/>
          </p:nvSpPr>
          <p:spPr>
            <a:xfrm>
              <a:off x="2029" y="843"/>
              <a:ext cx="0" cy="412"/>
            </a:xfrm>
            <a:prstGeom prst="line">
              <a:avLst/>
            </a:prstGeom>
            <a:ln w="6350" cap="flat" cmpd="sng">
              <a:solidFill>
                <a:schemeClr val="tx1"/>
              </a:solidFill>
              <a:prstDash val="solid"/>
              <a:round/>
              <a:headEnd type="none" w="med" len="med"/>
              <a:tailEnd type="none" w="med" len="med"/>
            </a:ln>
          </p:spPr>
        </p:sp>
        <p:sp>
          <p:nvSpPr>
            <p:cNvPr id="184330" name="Line 10"/>
            <p:cNvSpPr/>
            <p:nvPr/>
          </p:nvSpPr>
          <p:spPr>
            <a:xfrm flipH="1">
              <a:off x="361" y="1255"/>
              <a:ext cx="1668" cy="0"/>
            </a:xfrm>
            <a:prstGeom prst="line">
              <a:avLst/>
            </a:prstGeom>
            <a:ln w="6350" cap="flat" cmpd="sng">
              <a:solidFill>
                <a:schemeClr val="tx1"/>
              </a:solidFill>
              <a:prstDash val="solid"/>
              <a:round/>
              <a:headEnd type="none" w="med" len="med"/>
              <a:tailEnd type="none" w="med" len="med"/>
            </a:ln>
          </p:spPr>
        </p:sp>
        <p:sp>
          <p:nvSpPr>
            <p:cNvPr id="184331" name="Line 11"/>
            <p:cNvSpPr/>
            <p:nvPr/>
          </p:nvSpPr>
          <p:spPr>
            <a:xfrm>
              <a:off x="361" y="1255"/>
              <a:ext cx="0" cy="954"/>
            </a:xfrm>
            <a:prstGeom prst="line">
              <a:avLst/>
            </a:prstGeom>
            <a:ln w="6350" cap="flat" cmpd="sng">
              <a:solidFill>
                <a:schemeClr val="tx1"/>
              </a:solidFill>
              <a:prstDash val="solid"/>
              <a:round/>
              <a:headEnd type="none" w="med" len="med"/>
              <a:tailEnd type="none" w="med" len="med"/>
            </a:ln>
          </p:spPr>
        </p:sp>
        <p:sp>
          <p:nvSpPr>
            <p:cNvPr id="184332" name="Line 12"/>
            <p:cNvSpPr/>
            <p:nvPr/>
          </p:nvSpPr>
          <p:spPr>
            <a:xfrm>
              <a:off x="361" y="2209"/>
              <a:ext cx="241" cy="0"/>
            </a:xfrm>
            <a:prstGeom prst="line">
              <a:avLst/>
            </a:prstGeom>
            <a:ln w="6350" cap="flat" cmpd="sng">
              <a:solidFill>
                <a:schemeClr val="tx1"/>
              </a:solidFill>
              <a:prstDash val="solid"/>
              <a:round/>
              <a:headEnd type="none" w="med" len="med"/>
              <a:tailEnd type="triangle" w="med" len="lg"/>
            </a:ln>
          </p:spPr>
        </p:sp>
        <p:sp>
          <p:nvSpPr>
            <p:cNvPr id="184333" name="Text Box 13"/>
            <p:cNvSpPr txBox="1"/>
            <p:nvPr/>
          </p:nvSpPr>
          <p:spPr>
            <a:xfrm>
              <a:off x="85" y="2097"/>
              <a:ext cx="360" cy="283"/>
            </a:xfrm>
            <a:prstGeom prst="rect">
              <a:avLst/>
            </a:prstGeom>
            <a:noFill/>
            <a:ln w="6350">
              <a:noFill/>
            </a:ln>
          </p:spPr>
          <p:txBody>
            <a:bodyPr lIns="18000" tIns="10800" rIns="18000" bIns="10800" anchor="t">
              <a:spAutoFit/>
            </a:bodyPr>
            <a:p>
              <a:pPr algn="ctr">
                <a:spcBef>
                  <a:spcPct val="50000"/>
                </a:spcBef>
                <a:buSzTx/>
              </a:pPr>
              <a:r>
                <a:rPr lang="en-US" altLang="zh-CN" dirty="0">
                  <a:latin typeface="Times New Roman" panose="02020603050405020304" pitchFamily="18" charset="0"/>
                  <a:ea typeface="宋体" panose="02010600030101010101" pitchFamily="2" charset="-122"/>
                </a:rPr>
                <a:t>a</a:t>
              </a:r>
              <a:endParaRPr lang="en-US" altLang="zh-CN" dirty="0">
                <a:latin typeface="Times New Roman" panose="02020603050405020304" pitchFamily="18" charset="0"/>
                <a:ea typeface="宋体" panose="02010600030101010101" pitchFamily="2" charset="-122"/>
              </a:endParaRPr>
            </a:p>
          </p:txBody>
        </p:sp>
        <p:sp>
          <p:nvSpPr>
            <p:cNvPr id="184334" name="Text Box 14"/>
            <p:cNvSpPr txBox="1"/>
            <p:nvPr/>
          </p:nvSpPr>
          <p:spPr>
            <a:xfrm>
              <a:off x="335" y="2271"/>
              <a:ext cx="260" cy="619"/>
            </a:xfrm>
            <a:prstGeom prst="rect">
              <a:avLst/>
            </a:prstGeom>
            <a:noFill/>
            <a:ln w="6350">
              <a:noFill/>
            </a:ln>
          </p:spPr>
          <p:txBody>
            <a:bodyPr vert="eaVert" lIns="54000" tIns="46800" rIns="54000" bIns="46800" anchor="t">
              <a:spAutoFit/>
            </a:bodyPr>
            <a:p>
              <a:pPr algn="ctr">
                <a:spcBef>
                  <a:spcPct val="50000"/>
                </a:spcBef>
                <a:buSzTx/>
              </a:pPr>
              <a:r>
                <a:rPr lang="zh-CN" altLang="en-US" sz="2000" dirty="0">
                  <a:latin typeface="Times New Roman" panose="02020603050405020304" pitchFamily="18" charset="0"/>
                  <a:ea typeface="宋体" panose="02010600030101010101" pitchFamily="2" charset="-122"/>
                </a:rPr>
                <a:t>发送区</a:t>
              </a:r>
              <a:endParaRPr lang="zh-CN" altLang="en-US" sz="2000" dirty="0">
                <a:latin typeface="Times New Roman" panose="02020603050405020304" pitchFamily="18" charset="0"/>
                <a:ea typeface="宋体" panose="02010600030101010101" pitchFamily="2" charset="-122"/>
              </a:endParaRPr>
            </a:p>
          </p:txBody>
        </p:sp>
        <p:sp>
          <p:nvSpPr>
            <p:cNvPr id="184335" name="Text Box 15"/>
            <p:cNvSpPr txBox="1"/>
            <p:nvPr/>
          </p:nvSpPr>
          <p:spPr>
            <a:xfrm>
              <a:off x="273" y="2758"/>
              <a:ext cx="360" cy="244"/>
            </a:xfrm>
            <a:prstGeom prst="rect">
              <a:avLst/>
            </a:prstGeom>
            <a:noFill/>
            <a:ln w="6350">
              <a:noFill/>
            </a:ln>
          </p:spPr>
          <p:txBody>
            <a:bodyPr lIns="18000" tIns="10800" rIns="18000" bIns="10800" anchor="t">
              <a:spAutoFit/>
            </a:bodyPr>
            <a:p>
              <a:pPr algn="ctr">
                <a:spcBef>
                  <a:spcPct val="50000"/>
                </a:spcBef>
                <a:buSzTx/>
              </a:pPr>
              <a:r>
                <a:rPr lang="en-US" altLang="zh-CN" sz="2400" dirty="0">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184336" name="Rectangle 16"/>
            <p:cNvSpPr/>
            <p:nvPr/>
          </p:nvSpPr>
          <p:spPr>
            <a:xfrm>
              <a:off x="2380" y="450"/>
              <a:ext cx="839" cy="1045"/>
            </a:xfrm>
            <a:prstGeom prst="rect">
              <a:avLst/>
            </a:prstGeom>
            <a:solidFill>
              <a:srgbClr val="FFFFFF"/>
            </a:solidFill>
            <a:ln w="28575" cap="flat" cmpd="sng">
              <a:solidFill>
                <a:schemeClr val="tx1"/>
              </a:solidFill>
              <a:prstDash val="solid"/>
              <a:miter/>
              <a:headEnd type="none" w="med" len="med"/>
              <a:tailEnd type="none" w="med" len="med"/>
            </a:ln>
          </p:spPr>
          <p:txBody>
            <a:bodyPr wrap="none" lIns="54000" tIns="46800" rIns="54000" bIns="46800" anchor="ctr"/>
            <a:p>
              <a:pPr algn="ctr">
                <a:lnSpc>
                  <a:spcPct val="90000"/>
                </a:lnSpc>
                <a:buSzTx/>
              </a:pPr>
              <a:endParaRPr lang="en-US" altLang="zh-CN" dirty="0">
                <a:latin typeface="Times New Roman" panose="02020603050405020304" pitchFamily="18" charset="0"/>
                <a:ea typeface="宋体" panose="02010600030101010101" pitchFamily="2" charset="-122"/>
              </a:endParaRPr>
            </a:p>
            <a:p>
              <a:pPr algn="ctr">
                <a:lnSpc>
                  <a:spcPct val="90000"/>
                </a:lnSpc>
                <a:buSzTx/>
              </a:pPr>
              <a:r>
                <a:rPr lang="en-US" altLang="zh-CN" dirty="0">
                  <a:latin typeface="Times New Roman" panose="02020603050405020304" pitchFamily="18" charset="0"/>
                  <a:ea typeface="宋体" panose="02010600030101010101" pitchFamily="2" charset="-122"/>
                </a:rPr>
                <a:t>mq </a:t>
              </a:r>
              <a:r>
                <a:rPr lang="en-US" altLang="zh-CN" dirty="0">
                  <a:latin typeface="Times New Roman" panose="02020603050405020304" pitchFamily="18" charset="0"/>
                  <a:ea typeface="宋体" panose="02010600030101010101" pitchFamily="2" charset="-122"/>
                  <a:sym typeface="Symbol" panose="05050102010706020507" pitchFamily="18" charset="2"/>
                </a:rPr>
                <a:t></a:t>
              </a:r>
              <a:endParaRPr lang="en-US" altLang="zh-CN" dirty="0">
                <a:latin typeface="Times New Roman" panose="02020603050405020304" pitchFamily="18" charset="0"/>
                <a:ea typeface="宋体" panose="02010600030101010101" pitchFamily="2" charset="-122"/>
              </a:endParaRPr>
            </a:p>
            <a:p>
              <a:pPr algn="ctr">
                <a:lnSpc>
                  <a:spcPct val="90000"/>
                </a:lnSpc>
                <a:buSzTx/>
              </a:pPr>
              <a:r>
                <a:rPr lang="en-US" altLang="zh-CN" dirty="0">
                  <a:latin typeface="Times New Roman" panose="02020603050405020304" pitchFamily="18" charset="0"/>
                  <a:ea typeface="宋体" panose="02010600030101010101" pitchFamily="2" charset="-122"/>
                </a:rPr>
                <a:t>mutex</a:t>
              </a:r>
              <a:endParaRPr lang="en-US" altLang="zh-CN" dirty="0">
                <a:latin typeface="Times New Roman" panose="02020603050405020304" pitchFamily="18" charset="0"/>
                <a:ea typeface="宋体" panose="02010600030101010101" pitchFamily="2" charset="-122"/>
              </a:endParaRPr>
            </a:p>
            <a:p>
              <a:pPr algn="ctr">
                <a:lnSpc>
                  <a:spcPct val="90000"/>
                </a:lnSpc>
                <a:buSzTx/>
              </a:pPr>
              <a:r>
                <a:rPr lang="en-US" altLang="zh-CN" dirty="0">
                  <a:latin typeface="Times New Roman" panose="02020603050405020304" pitchFamily="18" charset="0"/>
                  <a:ea typeface="宋体" panose="02010600030101010101" pitchFamily="2" charset="-122"/>
                </a:rPr>
                <a:t>sm</a:t>
              </a:r>
              <a:endParaRPr lang="en-US" altLang="zh-CN" dirty="0">
                <a:latin typeface="Times New Roman" panose="02020603050405020304" pitchFamily="18" charset="0"/>
                <a:ea typeface="宋体" panose="02010600030101010101" pitchFamily="2" charset="-122"/>
              </a:endParaRPr>
            </a:p>
          </p:txBody>
        </p:sp>
        <p:sp>
          <p:nvSpPr>
            <p:cNvPr id="184337" name="Line 17"/>
            <p:cNvSpPr/>
            <p:nvPr/>
          </p:nvSpPr>
          <p:spPr>
            <a:xfrm>
              <a:off x="2373" y="734"/>
              <a:ext cx="843" cy="0"/>
            </a:xfrm>
            <a:prstGeom prst="line">
              <a:avLst/>
            </a:prstGeom>
            <a:ln w="6350" cap="flat" cmpd="sng">
              <a:solidFill>
                <a:schemeClr val="tx1"/>
              </a:solidFill>
              <a:prstDash val="solid"/>
              <a:round/>
              <a:headEnd type="none" w="med" len="med"/>
              <a:tailEnd type="none" w="med" len="med"/>
            </a:ln>
          </p:spPr>
        </p:sp>
        <p:sp>
          <p:nvSpPr>
            <p:cNvPr id="184338" name="Line 18"/>
            <p:cNvSpPr/>
            <p:nvPr/>
          </p:nvSpPr>
          <p:spPr>
            <a:xfrm>
              <a:off x="2374" y="1014"/>
              <a:ext cx="843" cy="0"/>
            </a:xfrm>
            <a:prstGeom prst="line">
              <a:avLst/>
            </a:prstGeom>
            <a:ln w="6350" cap="flat" cmpd="sng">
              <a:solidFill>
                <a:schemeClr val="tx1"/>
              </a:solidFill>
              <a:prstDash val="solid"/>
              <a:round/>
              <a:headEnd type="none" w="med" len="med"/>
              <a:tailEnd type="none" w="med" len="med"/>
            </a:ln>
          </p:spPr>
        </p:sp>
        <p:sp>
          <p:nvSpPr>
            <p:cNvPr id="184339" name="Line 19"/>
            <p:cNvSpPr/>
            <p:nvPr/>
          </p:nvSpPr>
          <p:spPr>
            <a:xfrm>
              <a:off x="2381" y="1257"/>
              <a:ext cx="843" cy="0"/>
            </a:xfrm>
            <a:prstGeom prst="line">
              <a:avLst/>
            </a:prstGeom>
            <a:ln w="6350" cap="flat" cmpd="sng">
              <a:solidFill>
                <a:schemeClr val="tx1"/>
              </a:solidFill>
              <a:prstDash val="solid"/>
              <a:round/>
              <a:headEnd type="none" w="med" len="med"/>
              <a:tailEnd type="none" w="med" len="med"/>
            </a:ln>
          </p:spPr>
        </p:sp>
        <p:sp>
          <p:nvSpPr>
            <p:cNvPr id="184340" name="Text Box 20"/>
            <p:cNvSpPr txBox="1"/>
            <p:nvPr/>
          </p:nvSpPr>
          <p:spPr>
            <a:xfrm>
              <a:off x="2236" y="136"/>
              <a:ext cx="1101" cy="327"/>
            </a:xfrm>
            <a:prstGeom prst="rect">
              <a:avLst/>
            </a:prstGeom>
            <a:noFill/>
            <a:ln w="6350">
              <a:noFill/>
            </a:ln>
          </p:spPr>
          <p:txBody>
            <a:bodyPr lIns="54000" tIns="46800" rIns="54000" bIns="46800" anchor="t">
              <a:spAutoFit/>
            </a:bodyPr>
            <a:p>
              <a:pPr algn="ctr">
                <a:spcBef>
                  <a:spcPct val="50000"/>
                </a:spcBef>
                <a:buSzTx/>
              </a:pPr>
              <a:r>
                <a:rPr lang="en-US" altLang="zh-CN" dirty="0">
                  <a:latin typeface="Times New Roman" panose="02020603050405020304" pitchFamily="18" charset="0"/>
                  <a:ea typeface="宋体" panose="02010600030101010101" pitchFamily="2" charset="-122"/>
                </a:rPr>
                <a:t>PCB(B)</a:t>
              </a:r>
              <a:endParaRPr lang="en-US" altLang="zh-CN" dirty="0">
                <a:latin typeface="Times New Roman" panose="02020603050405020304" pitchFamily="18" charset="0"/>
                <a:ea typeface="宋体" panose="02010600030101010101" pitchFamily="2" charset="-122"/>
              </a:endParaRPr>
            </a:p>
          </p:txBody>
        </p:sp>
        <p:sp>
          <p:nvSpPr>
            <p:cNvPr id="184341" name="Text Box 21"/>
            <p:cNvSpPr txBox="1"/>
            <p:nvPr/>
          </p:nvSpPr>
          <p:spPr>
            <a:xfrm>
              <a:off x="2330" y="2187"/>
              <a:ext cx="1092" cy="1044"/>
            </a:xfrm>
            <a:prstGeom prst="rect">
              <a:avLst/>
            </a:prstGeom>
            <a:noFill/>
            <a:ln w="28575" cap="flat" cmpd="sng">
              <a:solidFill>
                <a:schemeClr val="tx1"/>
              </a:solidFill>
              <a:prstDash val="solid"/>
              <a:miter/>
              <a:headEnd type="none" w="med" len="med"/>
              <a:tailEnd type="none" w="med" len="med"/>
            </a:ln>
          </p:spPr>
          <p:txBody>
            <a:bodyPr lIns="54000" tIns="46800" rIns="54000" bIns="46800" anchor="t">
              <a:spAutoFit/>
            </a:bodyPr>
            <a:p>
              <a:pPr algn="ctr">
                <a:lnSpc>
                  <a:spcPct val="90000"/>
                </a:lnSpc>
                <a:buSzTx/>
              </a:pPr>
              <a:r>
                <a:rPr lang="en-US" altLang="zh-CN" dirty="0">
                  <a:latin typeface="Times New Roman" panose="02020603050405020304" pitchFamily="18" charset="0"/>
                  <a:ea typeface="宋体" panose="02010600030101010101" pitchFamily="2" charset="-122"/>
                </a:rPr>
                <a:t>sender:A</a:t>
              </a:r>
              <a:endParaRPr lang="en-US" altLang="zh-CN" dirty="0">
                <a:latin typeface="Times New Roman" panose="02020603050405020304" pitchFamily="18" charset="0"/>
                <a:ea typeface="宋体" panose="02010600030101010101" pitchFamily="2" charset="-122"/>
              </a:endParaRPr>
            </a:p>
            <a:p>
              <a:pPr algn="ctr">
                <a:lnSpc>
                  <a:spcPct val="90000"/>
                </a:lnSpc>
                <a:buSzTx/>
              </a:pPr>
              <a:r>
                <a:rPr lang="en-US" altLang="zh-CN" dirty="0">
                  <a:latin typeface="Times New Roman" panose="02020603050405020304" pitchFamily="18" charset="0"/>
                  <a:ea typeface="宋体" panose="02010600030101010101" pitchFamily="2" charset="-122"/>
                </a:rPr>
                <a:t>size:5</a:t>
              </a:r>
              <a:endParaRPr lang="en-US" altLang="zh-CN" dirty="0">
                <a:latin typeface="Times New Roman" panose="02020603050405020304" pitchFamily="18" charset="0"/>
                <a:ea typeface="宋体" panose="02010600030101010101" pitchFamily="2" charset="-122"/>
              </a:endParaRPr>
            </a:p>
            <a:p>
              <a:pPr algn="ctr">
                <a:lnSpc>
                  <a:spcPct val="90000"/>
                </a:lnSpc>
                <a:buSzTx/>
              </a:pPr>
              <a:r>
                <a:rPr lang="en-US" altLang="zh-CN" dirty="0">
                  <a:latin typeface="Times New Roman" panose="02020603050405020304" pitchFamily="18" charset="0"/>
                  <a:ea typeface="宋体" panose="02010600030101010101" pitchFamily="2" charset="-122"/>
                </a:rPr>
                <a:t>text:Hello</a:t>
              </a:r>
              <a:endParaRPr lang="en-US" altLang="zh-CN" dirty="0">
                <a:latin typeface="Times New Roman" panose="02020603050405020304" pitchFamily="18" charset="0"/>
                <a:ea typeface="宋体" panose="02010600030101010101" pitchFamily="2" charset="-122"/>
              </a:endParaRPr>
            </a:p>
            <a:p>
              <a:pPr algn="ctr">
                <a:lnSpc>
                  <a:spcPct val="90000"/>
                </a:lnSpc>
                <a:buSzTx/>
              </a:pPr>
              <a:r>
                <a:rPr lang="en-US" altLang="zh-CN" dirty="0">
                  <a:latin typeface="Times New Roman" panose="02020603050405020304" pitchFamily="18" charset="0"/>
                  <a:ea typeface="宋体" panose="02010600030101010101" pitchFamily="2" charset="-122"/>
                </a:rPr>
                <a:t>next:0</a:t>
              </a:r>
              <a:endParaRPr lang="en-US" altLang="zh-CN" dirty="0">
                <a:latin typeface="Times New Roman" panose="02020603050405020304" pitchFamily="18" charset="0"/>
                <a:ea typeface="宋体" panose="02010600030101010101" pitchFamily="2" charset="-122"/>
              </a:endParaRPr>
            </a:p>
          </p:txBody>
        </p:sp>
        <p:sp>
          <p:nvSpPr>
            <p:cNvPr id="184342" name="Line 22"/>
            <p:cNvSpPr/>
            <p:nvPr/>
          </p:nvSpPr>
          <p:spPr>
            <a:xfrm>
              <a:off x="2338" y="2467"/>
              <a:ext cx="1075" cy="0"/>
            </a:xfrm>
            <a:prstGeom prst="line">
              <a:avLst/>
            </a:prstGeom>
            <a:ln w="6350" cap="flat" cmpd="sng">
              <a:solidFill>
                <a:schemeClr val="tx1"/>
              </a:solidFill>
              <a:prstDash val="solid"/>
              <a:round/>
              <a:headEnd type="none" w="med" len="med"/>
              <a:tailEnd type="none" w="med" len="med"/>
            </a:ln>
          </p:spPr>
        </p:sp>
        <p:sp>
          <p:nvSpPr>
            <p:cNvPr id="184343" name="Line 23"/>
            <p:cNvSpPr/>
            <p:nvPr/>
          </p:nvSpPr>
          <p:spPr>
            <a:xfrm>
              <a:off x="2336" y="2715"/>
              <a:ext cx="1075" cy="0"/>
            </a:xfrm>
            <a:prstGeom prst="line">
              <a:avLst/>
            </a:prstGeom>
            <a:ln w="6350" cap="flat" cmpd="sng">
              <a:solidFill>
                <a:schemeClr val="tx1"/>
              </a:solidFill>
              <a:prstDash val="solid"/>
              <a:round/>
              <a:headEnd type="none" w="med" len="med"/>
              <a:tailEnd type="none" w="med" len="med"/>
            </a:ln>
          </p:spPr>
        </p:sp>
        <p:sp>
          <p:nvSpPr>
            <p:cNvPr id="184344" name="Line 24"/>
            <p:cNvSpPr/>
            <p:nvPr/>
          </p:nvSpPr>
          <p:spPr>
            <a:xfrm>
              <a:off x="2328" y="2973"/>
              <a:ext cx="1075" cy="0"/>
            </a:xfrm>
            <a:prstGeom prst="line">
              <a:avLst/>
            </a:prstGeom>
            <a:ln w="6350" cap="flat" cmpd="sng">
              <a:solidFill>
                <a:schemeClr val="tx1"/>
              </a:solidFill>
              <a:prstDash val="solid"/>
              <a:round/>
              <a:headEnd type="none" w="med" len="med"/>
              <a:tailEnd type="none" w="med" len="med"/>
            </a:ln>
          </p:spPr>
        </p:sp>
        <p:sp>
          <p:nvSpPr>
            <p:cNvPr id="184345" name="Text Box 25"/>
            <p:cNvSpPr txBox="1"/>
            <p:nvPr/>
          </p:nvSpPr>
          <p:spPr>
            <a:xfrm>
              <a:off x="619" y="117"/>
              <a:ext cx="1272" cy="327"/>
            </a:xfrm>
            <a:prstGeom prst="rect">
              <a:avLst/>
            </a:prstGeom>
            <a:noFill/>
            <a:ln w="6350">
              <a:noFill/>
            </a:ln>
          </p:spPr>
          <p:txBody>
            <a:bodyPr lIns="54000" tIns="46800" rIns="54000" bIns="46800" anchor="t">
              <a:spAutoFit/>
            </a:bodyPr>
            <a:p>
              <a:pPr algn="ctr">
                <a:spcBef>
                  <a:spcPct val="50000"/>
                </a:spcBef>
                <a:buSzTx/>
              </a:pPr>
              <a:r>
                <a:rPr lang="zh-CN" altLang="en-US" dirty="0">
                  <a:latin typeface="Times New Roman" panose="02020603050405020304" pitchFamily="18" charset="0"/>
                  <a:ea typeface="宋体" panose="02010600030101010101" pitchFamily="2" charset="-122"/>
                </a:rPr>
                <a:t>进程</a:t>
              </a:r>
              <a:r>
                <a:rPr lang="en-US" altLang="zh-CN" dirty="0">
                  <a:latin typeface="Times New Roman" panose="02020603050405020304" pitchFamily="18" charset="0"/>
                  <a:ea typeface="宋体" panose="02010600030101010101" pitchFamily="2" charset="-122"/>
                </a:rPr>
                <a:t>A</a:t>
              </a:r>
              <a:endParaRPr lang="en-US" altLang="zh-CN" dirty="0">
                <a:latin typeface="Times New Roman" panose="02020603050405020304" pitchFamily="18" charset="0"/>
                <a:ea typeface="宋体" panose="02010600030101010101" pitchFamily="2" charset="-122"/>
              </a:endParaRPr>
            </a:p>
          </p:txBody>
        </p:sp>
        <p:sp>
          <p:nvSpPr>
            <p:cNvPr id="184346" name="Line 26"/>
            <p:cNvSpPr/>
            <p:nvPr/>
          </p:nvSpPr>
          <p:spPr>
            <a:xfrm>
              <a:off x="3018" y="860"/>
              <a:ext cx="318" cy="0"/>
            </a:xfrm>
            <a:prstGeom prst="line">
              <a:avLst/>
            </a:prstGeom>
            <a:ln w="6350" cap="flat" cmpd="sng">
              <a:solidFill>
                <a:schemeClr val="tx1"/>
              </a:solidFill>
              <a:prstDash val="solid"/>
              <a:round/>
              <a:headEnd type="none" w="med" len="med"/>
              <a:tailEnd type="none" w="med" len="med"/>
            </a:ln>
          </p:spPr>
        </p:sp>
        <p:sp>
          <p:nvSpPr>
            <p:cNvPr id="184347" name="Line 27"/>
            <p:cNvSpPr/>
            <p:nvPr/>
          </p:nvSpPr>
          <p:spPr>
            <a:xfrm>
              <a:off x="3336" y="860"/>
              <a:ext cx="0" cy="739"/>
            </a:xfrm>
            <a:prstGeom prst="line">
              <a:avLst/>
            </a:prstGeom>
            <a:ln w="6350" cap="flat" cmpd="sng">
              <a:solidFill>
                <a:schemeClr val="tx1"/>
              </a:solidFill>
              <a:prstDash val="solid"/>
              <a:round/>
              <a:headEnd type="none" w="med" len="med"/>
              <a:tailEnd type="none" w="med" len="med"/>
            </a:ln>
          </p:spPr>
        </p:sp>
        <p:sp>
          <p:nvSpPr>
            <p:cNvPr id="184348" name="Line 28"/>
            <p:cNvSpPr/>
            <p:nvPr/>
          </p:nvSpPr>
          <p:spPr>
            <a:xfrm flipH="1">
              <a:off x="2072" y="1608"/>
              <a:ext cx="1264" cy="0"/>
            </a:xfrm>
            <a:prstGeom prst="line">
              <a:avLst/>
            </a:prstGeom>
            <a:ln w="6350" cap="flat" cmpd="sng">
              <a:solidFill>
                <a:schemeClr val="tx1"/>
              </a:solidFill>
              <a:prstDash val="solid"/>
              <a:round/>
              <a:headEnd type="none" w="med" len="med"/>
              <a:tailEnd type="none" w="med" len="med"/>
            </a:ln>
          </p:spPr>
        </p:sp>
        <p:sp>
          <p:nvSpPr>
            <p:cNvPr id="184349" name="Line 29"/>
            <p:cNvSpPr/>
            <p:nvPr/>
          </p:nvSpPr>
          <p:spPr>
            <a:xfrm>
              <a:off x="2072" y="1608"/>
              <a:ext cx="0" cy="576"/>
            </a:xfrm>
            <a:prstGeom prst="line">
              <a:avLst/>
            </a:prstGeom>
            <a:ln w="6350" cap="flat" cmpd="sng">
              <a:solidFill>
                <a:schemeClr val="tx1"/>
              </a:solidFill>
              <a:prstDash val="solid"/>
              <a:round/>
              <a:headEnd type="none" w="med" len="med"/>
              <a:tailEnd type="none" w="med" len="med"/>
            </a:ln>
          </p:spPr>
        </p:sp>
        <p:sp>
          <p:nvSpPr>
            <p:cNvPr id="184350" name="Line 30"/>
            <p:cNvSpPr/>
            <p:nvPr/>
          </p:nvSpPr>
          <p:spPr>
            <a:xfrm>
              <a:off x="2072" y="2184"/>
              <a:ext cx="241" cy="0"/>
            </a:xfrm>
            <a:prstGeom prst="line">
              <a:avLst/>
            </a:prstGeom>
            <a:ln w="6350" cap="flat" cmpd="sng">
              <a:solidFill>
                <a:schemeClr val="tx1"/>
              </a:solidFill>
              <a:prstDash val="solid"/>
              <a:round/>
              <a:headEnd type="none" w="med" len="med"/>
              <a:tailEnd type="triangle" w="med" len="lg"/>
            </a:ln>
          </p:spPr>
        </p:sp>
        <p:sp>
          <p:nvSpPr>
            <p:cNvPr id="184351" name="Rectangle 31"/>
            <p:cNvSpPr/>
            <p:nvPr/>
          </p:nvSpPr>
          <p:spPr>
            <a:xfrm>
              <a:off x="3948" y="460"/>
              <a:ext cx="1307" cy="2787"/>
            </a:xfrm>
            <a:prstGeom prst="rect">
              <a:avLst/>
            </a:prstGeom>
            <a:noFill/>
            <a:ln w="28575" cap="flat" cmpd="sng">
              <a:solidFill>
                <a:schemeClr val="tx1"/>
              </a:solidFill>
              <a:prstDash val="solid"/>
              <a:miter/>
              <a:headEnd type="none" w="med" len="med"/>
              <a:tailEnd type="none" w="med" len="med"/>
            </a:ln>
          </p:spPr>
          <p:txBody>
            <a:bodyPr wrap="none" lIns="54000" tIns="46800" rIns="54000" bIns="46800" anchor="ctr"/>
            <a:p>
              <a:pPr algn="ctr">
                <a:spcBef>
                  <a:spcPct val="50000"/>
                </a:spcBef>
                <a:buSzTx/>
              </a:pPr>
              <a:r>
                <a:rPr lang="en-US" altLang="zh-CN" dirty="0">
                  <a:latin typeface="Times New Roman" panose="02020603050405020304" pitchFamily="18" charset="0"/>
                  <a:ea typeface="宋体" panose="02010600030101010101" pitchFamily="2" charset="-122"/>
                </a:rPr>
                <a:t>receive(b) </a:t>
              </a:r>
              <a:r>
                <a:rPr lang="en-US" altLang="zh-CN" dirty="0">
                  <a:latin typeface="Times New Roman" panose="02020603050405020304" pitchFamily="18" charset="0"/>
                  <a:ea typeface="宋体" panose="02010600030101010101" pitchFamily="2" charset="-122"/>
                  <a:sym typeface="Symbol" panose="05050102010706020507" pitchFamily="18" charset="2"/>
                </a:rPr>
                <a:t></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algn="ctr">
                <a:spcBef>
                  <a:spcPct val="50000"/>
                </a:spcBef>
                <a:buSzTx/>
              </a:pP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algn="ctr">
                <a:spcBef>
                  <a:spcPct val="50000"/>
                </a:spcBef>
                <a:buSzTx/>
              </a:pP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algn="ctr">
                <a:spcBef>
                  <a:spcPct val="50000"/>
                </a:spcBef>
                <a:buSzTx/>
              </a:pP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algn="ctr">
                <a:spcBef>
                  <a:spcPct val="5000"/>
                </a:spcBef>
                <a:buSzTx/>
              </a:pPr>
              <a:r>
                <a:rPr lang="en-US" altLang="zh-CN" dirty="0">
                  <a:latin typeface="Times New Roman" panose="02020603050405020304" pitchFamily="18" charset="0"/>
                  <a:ea typeface="宋体" panose="02010600030101010101" pitchFamily="2" charset="-122"/>
                  <a:sym typeface="Symbol" panose="05050102010706020507" pitchFamily="18" charset="2"/>
                </a:rPr>
                <a:t>sender:A</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algn="ctr">
                <a:spcBef>
                  <a:spcPct val="5000"/>
                </a:spcBef>
                <a:buSzTx/>
              </a:pPr>
              <a:r>
                <a:rPr lang="en-US" altLang="zh-CN" dirty="0">
                  <a:latin typeface="Times New Roman" panose="02020603050405020304" pitchFamily="18" charset="0"/>
                  <a:ea typeface="宋体" panose="02010600030101010101" pitchFamily="2" charset="-122"/>
                  <a:sym typeface="Symbol" panose="05050102010706020507" pitchFamily="18" charset="2"/>
                </a:rPr>
                <a:t>size:5</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algn="ctr">
                <a:spcBef>
                  <a:spcPct val="5000"/>
                </a:spcBef>
                <a:buSzTx/>
              </a:pPr>
              <a:r>
                <a:rPr lang="en-US" altLang="zh-CN" dirty="0">
                  <a:latin typeface="Times New Roman" panose="02020603050405020304" pitchFamily="18" charset="0"/>
                  <a:ea typeface="宋体" panose="02010600030101010101" pitchFamily="2" charset="-122"/>
                  <a:sym typeface="Symbol" panose="05050102010706020507" pitchFamily="18" charset="2"/>
                </a:rPr>
                <a:t>text:Hello</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p:txBody>
        </p:sp>
        <p:sp>
          <p:nvSpPr>
            <p:cNvPr id="184352" name="Line 32"/>
            <p:cNvSpPr/>
            <p:nvPr/>
          </p:nvSpPr>
          <p:spPr>
            <a:xfrm>
              <a:off x="3958" y="2219"/>
              <a:ext cx="1281" cy="0"/>
            </a:xfrm>
            <a:prstGeom prst="line">
              <a:avLst/>
            </a:prstGeom>
            <a:ln w="9525" cap="flat" cmpd="sng">
              <a:solidFill>
                <a:schemeClr val="tx1"/>
              </a:solidFill>
              <a:prstDash val="solid"/>
              <a:round/>
              <a:headEnd type="none" w="med" len="med"/>
              <a:tailEnd type="none" w="med" len="med"/>
            </a:ln>
          </p:spPr>
        </p:sp>
        <p:sp>
          <p:nvSpPr>
            <p:cNvPr id="184353" name="Line 33"/>
            <p:cNvSpPr/>
            <p:nvPr/>
          </p:nvSpPr>
          <p:spPr>
            <a:xfrm>
              <a:off x="3964" y="2475"/>
              <a:ext cx="1281" cy="0"/>
            </a:xfrm>
            <a:prstGeom prst="line">
              <a:avLst/>
            </a:prstGeom>
            <a:ln w="9525" cap="flat" cmpd="sng">
              <a:solidFill>
                <a:schemeClr val="tx1"/>
              </a:solidFill>
              <a:prstDash val="solid"/>
              <a:round/>
              <a:headEnd type="none" w="med" len="med"/>
              <a:tailEnd type="none" w="med" len="med"/>
            </a:ln>
          </p:spPr>
        </p:sp>
        <p:sp>
          <p:nvSpPr>
            <p:cNvPr id="184354" name="Line 34"/>
            <p:cNvSpPr/>
            <p:nvPr/>
          </p:nvSpPr>
          <p:spPr>
            <a:xfrm>
              <a:off x="3959" y="2778"/>
              <a:ext cx="1281" cy="0"/>
            </a:xfrm>
            <a:prstGeom prst="line">
              <a:avLst/>
            </a:prstGeom>
            <a:ln w="9525" cap="flat" cmpd="sng">
              <a:solidFill>
                <a:schemeClr val="tx1"/>
              </a:solidFill>
              <a:prstDash val="solid"/>
              <a:round/>
              <a:headEnd type="none" w="med" len="med"/>
              <a:tailEnd type="none" w="med" len="med"/>
            </a:ln>
          </p:spPr>
        </p:sp>
        <p:sp>
          <p:nvSpPr>
            <p:cNvPr id="184355" name="Line 35"/>
            <p:cNvSpPr/>
            <p:nvPr/>
          </p:nvSpPr>
          <p:spPr>
            <a:xfrm>
              <a:off x="3965" y="3034"/>
              <a:ext cx="1281" cy="0"/>
            </a:xfrm>
            <a:prstGeom prst="line">
              <a:avLst/>
            </a:prstGeom>
            <a:ln w="9525" cap="flat" cmpd="sng">
              <a:solidFill>
                <a:schemeClr val="tx1"/>
              </a:solidFill>
              <a:prstDash val="solid"/>
              <a:round/>
              <a:headEnd type="none" w="med" len="med"/>
              <a:tailEnd type="none" w="med" len="med"/>
            </a:ln>
          </p:spPr>
        </p:sp>
        <p:sp>
          <p:nvSpPr>
            <p:cNvPr id="184356" name="Line 36"/>
            <p:cNvSpPr/>
            <p:nvPr/>
          </p:nvSpPr>
          <p:spPr>
            <a:xfrm>
              <a:off x="5119" y="843"/>
              <a:ext cx="232" cy="0"/>
            </a:xfrm>
            <a:prstGeom prst="line">
              <a:avLst/>
            </a:prstGeom>
            <a:ln w="6350" cap="flat" cmpd="sng">
              <a:solidFill>
                <a:schemeClr val="tx1"/>
              </a:solidFill>
              <a:prstDash val="solid"/>
              <a:round/>
              <a:headEnd type="none" w="med" len="med"/>
              <a:tailEnd type="none" w="med" len="med"/>
            </a:ln>
          </p:spPr>
        </p:sp>
        <p:sp>
          <p:nvSpPr>
            <p:cNvPr id="184357" name="Line 37"/>
            <p:cNvSpPr/>
            <p:nvPr/>
          </p:nvSpPr>
          <p:spPr>
            <a:xfrm>
              <a:off x="5351" y="844"/>
              <a:ext cx="0" cy="412"/>
            </a:xfrm>
            <a:prstGeom prst="line">
              <a:avLst/>
            </a:prstGeom>
            <a:ln w="6350" cap="flat" cmpd="sng">
              <a:solidFill>
                <a:schemeClr val="tx1"/>
              </a:solidFill>
              <a:prstDash val="solid"/>
              <a:round/>
              <a:headEnd type="none" w="med" len="med"/>
              <a:tailEnd type="none" w="med" len="med"/>
            </a:ln>
          </p:spPr>
        </p:sp>
        <p:sp>
          <p:nvSpPr>
            <p:cNvPr id="184358" name="Line 38"/>
            <p:cNvSpPr/>
            <p:nvPr/>
          </p:nvSpPr>
          <p:spPr>
            <a:xfrm flipH="1">
              <a:off x="3683" y="1256"/>
              <a:ext cx="1668" cy="0"/>
            </a:xfrm>
            <a:prstGeom prst="line">
              <a:avLst/>
            </a:prstGeom>
            <a:ln w="6350" cap="flat" cmpd="sng">
              <a:solidFill>
                <a:schemeClr val="tx1"/>
              </a:solidFill>
              <a:prstDash val="solid"/>
              <a:round/>
              <a:headEnd type="none" w="med" len="med"/>
              <a:tailEnd type="none" w="med" len="med"/>
            </a:ln>
          </p:spPr>
        </p:sp>
        <p:sp>
          <p:nvSpPr>
            <p:cNvPr id="184359" name="Line 39"/>
            <p:cNvSpPr/>
            <p:nvPr/>
          </p:nvSpPr>
          <p:spPr>
            <a:xfrm>
              <a:off x="3683" y="1256"/>
              <a:ext cx="0" cy="954"/>
            </a:xfrm>
            <a:prstGeom prst="line">
              <a:avLst/>
            </a:prstGeom>
            <a:ln w="6350" cap="flat" cmpd="sng">
              <a:solidFill>
                <a:schemeClr val="tx1"/>
              </a:solidFill>
              <a:prstDash val="solid"/>
              <a:round/>
              <a:headEnd type="none" w="med" len="med"/>
              <a:tailEnd type="none" w="med" len="med"/>
            </a:ln>
          </p:spPr>
        </p:sp>
        <p:sp>
          <p:nvSpPr>
            <p:cNvPr id="184360" name="Line 40"/>
            <p:cNvSpPr/>
            <p:nvPr/>
          </p:nvSpPr>
          <p:spPr>
            <a:xfrm>
              <a:off x="3683" y="2210"/>
              <a:ext cx="241" cy="0"/>
            </a:xfrm>
            <a:prstGeom prst="line">
              <a:avLst/>
            </a:prstGeom>
            <a:ln w="6350" cap="flat" cmpd="sng">
              <a:solidFill>
                <a:schemeClr val="tx1"/>
              </a:solidFill>
              <a:prstDash val="solid"/>
              <a:round/>
              <a:headEnd type="none" w="med" len="med"/>
              <a:tailEnd type="triangle" w="med" len="lg"/>
            </a:ln>
          </p:spPr>
        </p:sp>
        <p:sp>
          <p:nvSpPr>
            <p:cNvPr id="184361" name="Text Box 41"/>
            <p:cNvSpPr txBox="1"/>
            <p:nvPr/>
          </p:nvSpPr>
          <p:spPr>
            <a:xfrm>
              <a:off x="3452" y="2119"/>
              <a:ext cx="360" cy="283"/>
            </a:xfrm>
            <a:prstGeom prst="rect">
              <a:avLst/>
            </a:prstGeom>
            <a:noFill/>
            <a:ln w="6350">
              <a:noFill/>
            </a:ln>
          </p:spPr>
          <p:txBody>
            <a:bodyPr lIns="18000" tIns="10800" rIns="18000" bIns="10800" anchor="t">
              <a:spAutoFit/>
            </a:bodyPr>
            <a:p>
              <a:pPr algn="ctr">
                <a:spcBef>
                  <a:spcPct val="50000"/>
                </a:spcBef>
                <a:buSzTx/>
              </a:pPr>
              <a:r>
                <a:rPr lang="en-US" altLang="zh-CN" dirty="0">
                  <a:latin typeface="Times New Roman" panose="02020603050405020304" pitchFamily="18" charset="0"/>
                  <a:ea typeface="宋体" panose="02010600030101010101" pitchFamily="2" charset="-122"/>
                </a:rPr>
                <a:t>b</a:t>
              </a:r>
              <a:endParaRPr lang="en-US" altLang="zh-CN" dirty="0">
                <a:latin typeface="Times New Roman" panose="02020603050405020304" pitchFamily="18" charset="0"/>
                <a:ea typeface="宋体" panose="02010600030101010101" pitchFamily="2" charset="-122"/>
              </a:endParaRPr>
            </a:p>
          </p:txBody>
        </p:sp>
        <p:sp>
          <p:nvSpPr>
            <p:cNvPr id="184362" name="Text Box 42"/>
            <p:cNvSpPr txBox="1"/>
            <p:nvPr/>
          </p:nvSpPr>
          <p:spPr>
            <a:xfrm>
              <a:off x="3941" y="118"/>
              <a:ext cx="1272" cy="327"/>
            </a:xfrm>
            <a:prstGeom prst="rect">
              <a:avLst/>
            </a:prstGeom>
            <a:noFill/>
            <a:ln w="6350">
              <a:noFill/>
            </a:ln>
          </p:spPr>
          <p:txBody>
            <a:bodyPr lIns="54000" tIns="46800" rIns="54000" bIns="46800" anchor="t">
              <a:spAutoFit/>
            </a:bodyPr>
            <a:p>
              <a:pPr algn="ctr">
                <a:spcBef>
                  <a:spcPct val="50000"/>
                </a:spcBef>
                <a:buSzTx/>
              </a:pPr>
              <a:r>
                <a:rPr lang="zh-CN" altLang="en-US" dirty="0">
                  <a:latin typeface="Times New Roman" panose="02020603050405020304" pitchFamily="18" charset="0"/>
                  <a:ea typeface="宋体" panose="02010600030101010101" pitchFamily="2" charset="-122"/>
                </a:rPr>
                <a:t>进程</a:t>
              </a:r>
              <a:r>
                <a:rPr lang="en-US" altLang="zh-CN" dirty="0">
                  <a:latin typeface="Times New Roman" panose="02020603050405020304" pitchFamily="18" charset="0"/>
                  <a:ea typeface="宋体" panose="02010600030101010101" pitchFamily="2" charset="-122"/>
                </a:rPr>
                <a:t>B</a:t>
              </a:r>
              <a:endParaRPr lang="en-US" altLang="zh-CN" dirty="0">
                <a:latin typeface="Times New Roman" panose="02020603050405020304" pitchFamily="18" charset="0"/>
                <a:ea typeface="宋体" panose="02010600030101010101" pitchFamily="2" charset="-122"/>
              </a:endParaRPr>
            </a:p>
          </p:txBody>
        </p:sp>
        <p:sp>
          <p:nvSpPr>
            <p:cNvPr id="184363" name="AutoShape 43"/>
            <p:cNvSpPr/>
            <p:nvPr/>
          </p:nvSpPr>
          <p:spPr>
            <a:xfrm>
              <a:off x="547" y="2244"/>
              <a:ext cx="56" cy="748"/>
            </a:xfrm>
            <a:prstGeom prst="leftBrace">
              <a:avLst>
                <a:gd name="adj1" fmla="val 110010"/>
                <a:gd name="adj2" fmla="val 50000"/>
              </a:avLst>
            </a:prstGeom>
            <a:noFill/>
            <a:ln w="12700"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buSzTx/>
              </a:pPr>
              <a:endParaRPr lang="zh-CN" altLang="en-US" dirty="0">
                <a:latin typeface="Times New Roman" panose="02020603050405020304" pitchFamily="18" charset="0"/>
                <a:ea typeface="宋体" panose="02010600030101010101" pitchFamily="2" charset="-122"/>
              </a:endParaRPr>
            </a:p>
          </p:txBody>
        </p:sp>
        <p:sp>
          <p:nvSpPr>
            <p:cNvPr id="184364" name="Text Box 44"/>
            <p:cNvSpPr txBox="1"/>
            <p:nvPr/>
          </p:nvSpPr>
          <p:spPr>
            <a:xfrm>
              <a:off x="5371" y="2230"/>
              <a:ext cx="260" cy="619"/>
            </a:xfrm>
            <a:prstGeom prst="rect">
              <a:avLst/>
            </a:prstGeom>
            <a:noFill/>
            <a:ln w="6350">
              <a:noFill/>
            </a:ln>
          </p:spPr>
          <p:txBody>
            <a:bodyPr vert="eaVert" lIns="54000" tIns="46800" rIns="54000" bIns="46800" anchor="t">
              <a:spAutoFit/>
            </a:bodyPr>
            <a:p>
              <a:pPr algn="ctr">
                <a:spcBef>
                  <a:spcPct val="50000"/>
                </a:spcBef>
                <a:buSzTx/>
              </a:pPr>
              <a:r>
                <a:rPr lang="zh-CN" altLang="en-US" sz="2000" dirty="0">
                  <a:latin typeface="Times New Roman" panose="02020603050405020304" pitchFamily="18" charset="0"/>
                  <a:ea typeface="宋体" panose="02010600030101010101" pitchFamily="2" charset="-122"/>
                </a:rPr>
                <a:t>接收区</a:t>
              </a:r>
              <a:endParaRPr lang="zh-CN" altLang="en-US" sz="2000" dirty="0">
                <a:latin typeface="Times New Roman" panose="02020603050405020304" pitchFamily="18" charset="0"/>
                <a:ea typeface="宋体" panose="02010600030101010101" pitchFamily="2" charset="-122"/>
              </a:endParaRPr>
            </a:p>
          </p:txBody>
        </p:sp>
        <p:sp>
          <p:nvSpPr>
            <p:cNvPr id="184365" name="Text Box 45"/>
            <p:cNvSpPr txBox="1"/>
            <p:nvPr/>
          </p:nvSpPr>
          <p:spPr>
            <a:xfrm>
              <a:off x="5319" y="2753"/>
              <a:ext cx="360" cy="244"/>
            </a:xfrm>
            <a:prstGeom prst="rect">
              <a:avLst/>
            </a:prstGeom>
            <a:noFill/>
            <a:ln w="6350">
              <a:noFill/>
            </a:ln>
          </p:spPr>
          <p:txBody>
            <a:bodyPr lIns="18000" tIns="10800" rIns="18000" bIns="10800" anchor="t">
              <a:spAutoFit/>
            </a:bodyPr>
            <a:p>
              <a:pPr algn="ctr">
                <a:spcBef>
                  <a:spcPct val="50000"/>
                </a:spcBef>
                <a:buSzTx/>
              </a:pPr>
              <a:r>
                <a:rPr lang="en-US" altLang="zh-CN" sz="2400" dirty="0">
                  <a:latin typeface="Times New Roman" panose="02020603050405020304" pitchFamily="18" charset="0"/>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184366" name="AutoShape 46"/>
            <p:cNvSpPr/>
            <p:nvPr/>
          </p:nvSpPr>
          <p:spPr>
            <a:xfrm>
              <a:off x="5287" y="2244"/>
              <a:ext cx="78" cy="774"/>
            </a:xfrm>
            <a:prstGeom prst="rightBrace">
              <a:avLst>
                <a:gd name="adj1" fmla="val 81727"/>
                <a:gd name="adj2" fmla="val 50000"/>
              </a:avLst>
            </a:prstGeom>
            <a:noFill/>
            <a:ln w="12700" cap="flat" cmpd="sng">
              <a:solidFill>
                <a:schemeClr val="tx1"/>
              </a:solidFill>
              <a:prstDash val="solid"/>
              <a:round/>
              <a:headEnd type="none" w="med" len="med"/>
              <a:tailEnd type="none" w="med" len="med"/>
            </a:ln>
          </p:spPr>
          <p:txBody>
            <a:bodyPr wrap="none" lIns="54000" tIns="46800" rIns="54000" bIns="46800" anchor="ctr">
              <a:spAutoFit/>
            </a:bodyPr>
            <a:p>
              <a:pPr algn="just">
                <a:spcBef>
                  <a:spcPct val="25000"/>
                </a:spcBef>
                <a:buSzTx/>
              </a:pPr>
              <a:endParaRPr lang="zh-CN" altLang="en-US" dirty="0">
                <a:latin typeface="Times New Roman" panose="02020603050405020304" pitchFamily="18" charset="0"/>
                <a:ea typeface="宋体" panose="02010600030101010101" pitchFamily="2" charset="-122"/>
              </a:endParaRPr>
            </a:p>
          </p:txBody>
        </p:sp>
        <p:sp>
          <p:nvSpPr>
            <p:cNvPr id="184367" name="AutoShape 47"/>
            <p:cNvSpPr/>
            <p:nvPr/>
          </p:nvSpPr>
          <p:spPr>
            <a:xfrm>
              <a:off x="1943" y="2573"/>
              <a:ext cx="378" cy="241"/>
            </a:xfrm>
            <a:prstGeom prst="rightArrow">
              <a:avLst>
                <a:gd name="adj1" fmla="val 50000"/>
                <a:gd name="adj2" fmla="val 39059"/>
              </a:avLst>
            </a:prstGeom>
            <a:solidFill>
              <a:srgbClr val="FFFFFF"/>
            </a:solidFill>
            <a:ln w="6350" cap="flat" cmpd="sng">
              <a:solidFill>
                <a:schemeClr val="tx1"/>
              </a:solidFill>
              <a:prstDash val="solid"/>
              <a:miter/>
              <a:headEnd type="none" w="med" len="med"/>
              <a:tailEnd type="none" w="med" len="med"/>
            </a:ln>
          </p:spPr>
          <p:txBody>
            <a:bodyPr wrap="none" lIns="54000" tIns="46800" rIns="54000" bIns="46800" anchor="ctr">
              <a:spAutoFit/>
            </a:bodyPr>
            <a:p>
              <a:pPr algn="just">
                <a:spcBef>
                  <a:spcPct val="25000"/>
                </a:spcBef>
                <a:buSzTx/>
              </a:pPr>
              <a:endParaRPr lang="zh-CN" altLang="en-US" dirty="0">
                <a:latin typeface="Times New Roman" panose="02020603050405020304" pitchFamily="18" charset="0"/>
                <a:ea typeface="宋体" panose="02010600030101010101" pitchFamily="2" charset="-122"/>
              </a:endParaRPr>
            </a:p>
          </p:txBody>
        </p:sp>
        <p:sp>
          <p:nvSpPr>
            <p:cNvPr id="184368" name="AutoShape 48"/>
            <p:cNvSpPr/>
            <p:nvPr/>
          </p:nvSpPr>
          <p:spPr>
            <a:xfrm>
              <a:off x="3447" y="2588"/>
              <a:ext cx="465" cy="240"/>
            </a:xfrm>
            <a:prstGeom prst="rightArrow">
              <a:avLst>
                <a:gd name="adj1" fmla="val 50000"/>
                <a:gd name="adj2" fmla="val 48249"/>
              </a:avLst>
            </a:prstGeom>
            <a:solidFill>
              <a:srgbClr val="FFFFFF"/>
            </a:solidFill>
            <a:ln w="6350" cap="flat" cmpd="sng">
              <a:solidFill>
                <a:schemeClr val="tx1"/>
              </a:solidFill>
              <a:prstDash val="solid"/>
              <a:miter/>
              <a:headEnd type="none" w="med" len="med"/>
              <a:tailEnd type="none" w="med" len="med"/>
            </a:ln>
          </p:spPr>
          <p:txBody>
            <a:bodyPr wrap="none" lIns="54000" tIns="46800" rIns="54000" bIns="46800" anchor="ctr">
              <a:spAutoFit/>
            </a:bodyPr>
            <a:p>
              <a:pPr algn="just">
                <a:spcBef>
                  <a:spcPct val="25000"/>
                </a:spcBef>
                <a:buSzTx/>
              </a:pPr>
              <a:endParaRPr lang="zh-CN" altLang="en-US" dirty="0">
                <a:latin typeface="Times New Roman" panose="02020603050405020304" pitchFamily="18" charset="0"/>
                <a:ea typeface="宋体" panose="02010600030101010101" pitchFamily="2" charset="-122"/>
              </a:endParaRPr>
            </a:p>
          </p:txBody>
        </p:sp>
        <p:sp>
          <p:nvSpPr>
            <p:cNvPr id="184369" name="Text Box 49"/>
            <p:cNvSpPr txBox="1"/>
            <p:nvPr/>
          </p:nvSpPr>
          <p:spPr>
            <a:xfrm>
              <a:off x="2074" y="1845"/>
              <a:ext cx="1590" cy="250"/>
            </a:xfrm>
            <a:prstGeom prst="rect">
              <a:avLst/>
            </a:prstGeom>
            <a:noFill/>
            <a:ln w="6350">
              <a:noFill/>
            </a:ln>
          </p:spPr>
          <p:txBody>
            <a:bodyPr lIns="54000" tIns="46800" rIns="54000" bIns="46800" anchor="t">
              <a:spAutoFit/>
            </a:bodyPr>
            <a:p>
              <a:pPr algn="ctr">
                <a:spcBef>
                  <a:spcPct val="50000"/>
                </a:spcBef>
                <a:buSzTx/>
              </a:pPr>
              <a:r>
                <a:rPr lang="zh-CN" altLang="en-US" sz="2000" dirty="0">
                  <a:latin typeface="Times New Roman" panose="02020603050405020304" pitchFamily="18" charset="0"/>
                  <a:ea typeface="宋体" panose="02010600030101010101" pitchFamily="2" charset="-122"/>
                </a:rPr>
                <a:t>第一个消息缓冲区</a:t>
              </a:r>
              <a:endParaRPr lang="zh-CN" altLang="en-US" sz="2000" dirty="0">
                <a:latin typeface="Times New Roman" panose="02020603050405020304" pitchFamily="18" charset="0"/>
                <a:ea typeface="宋体" panose="02010600030101010101" pitchFamily="2" charset="-122"/>
              </a:endParaRPr>
            </a:p>
          </p:txBody>
        </p:sp>
        <p:sp>
          <p:nvSpPr>
            <p:cNvPr id="184370" name="Text Box 50"/>
            <p:cNvSpPr txBox="1"/>
            <p:nvPr/>
          </p:nvSpPr>
          <p:spPr>
            <a:xfrm>
              <a:off x="1367" y="3439"/>
              <a:ext cx="3232" cy="291"/>
            </a:xfrm>
            <a:prstGeom prst="rect">
              <a:avLst/>
            </a:prstGeom>
            <a:noFill/>
            <a:ln w="6350">
              <a:noFill/>
            </a:ln>
          </p:spPr>
          <p:txBody>
            <a:bodyPr lIns="54000" tIns="46800" rIns="54000" bIns="46800" anchor="t">
              <a:spAutoFit/>
            </a:bodyPr>
            <a:p>
              <a:pPr algn="ctr">
                <a:spcBef>
                  <a:spcPct val="50000"/>
                </a:spcBef>
                <a:buSzTx/>
              </a:pPr>
              <a:r>
                <a:rPr lang="zh-CN" altLang="en-US" sz="2400" dirty="0">
                  <a:solidFill>
                    <a:schemeClr val="tx1"/>
                  </a:solidFill>
                  <a:latin typeface="宋体" panose="02010600030101010101" pitchFamily="2" charset="-122"/>
                  <a:cs typeface="宋体" panose="02010600030101010101" pitchFamily="2" charset="-122"/>
                </a:rPr>
                <a:t>图</a:t>
              </a:r>
              <a:r>
                <a:rPr lang="en-US" altLang="zh-CN" sz="2400" dirty="0">
                  <a:solidFill>
                    <a:schemeClr val="tx1"/>
                  </a:solidFill>
                  <a:latin typeface="宋体" panose="02010600030101010101" pitchFamily="2" charset="-122"/>
                  <a:cs typeface="宋体" panose="02010600030101010101" pitchFamily="2" charset="-122"/>
                </a:rPr>
                <a:t>3-12  </a:t>
              </a:r>
              <a:r>
                <a:rPr lang="zh-CN" altLang="en-US" sz="2400" dirty="0">
                  <a:solidFill>
                    <a:schemeClr val="tx1"/>
                  </a:solidFill>
                  <a:latin typeface="宋体" panose="02010600030101010101" pitchFamily="2" charset="-122"/>
                  <a:cs typeface="宋体" panose="02010600030101010101" pitchFamily="2" charset="-122"/>
                </a:rPr>
                <a:t>消息缓冲通信</a:t>
              </a:r>
              <a:endParaRPr lang="zh-CN" altLang="en-US" sz="2400" dirty="0">
                <a:solidFill>
                  <a:schemeClr val="tx1"/>
                </a:solidFill>
                <a:latin typeface="宋体" panose="02010600030101010101" pitchFamily="2" charset="-122"/>
                <a:cs typeface="宋体" panose="02010600030101010101" pitchFamily="2" charset="-122"/>
              </a:endParaRPr>
            </a:p>
          </p:txBody>
        </p:sp>
      </p:grpSp>
      <p:sp>
        <p:nvSpPr>
          <p:cNvPr id="18437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83298" name="Rectangle 2"/>
          <p:cNvSpPr>
            <a:spLocks noGrp="1"/>
          </p:cNvSpPr>
          <p:nvPr/>
        </p:nvSpPr>
        <p:spPr>
          <a:xfrm>
            <a:off x="790575" y="102553"/>
            <a:ext cx="7562850" cy="75247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a:lstStyle>
          <a:p>
            <a:pPr algn="ctr" eaLnBrk="1" hangingPunct="1">
              <a:buNone/>
            </a:pPr>
            <a:r>
              <a:rPr lang="en-US" altLang="zh-CN" dirty="0">
                <a:solidFill>
                  <a:srgbClr val="000066"/>
                </a:solidFill>
              </a:rPr>
              <a:t>2.6.4  </a:t>
            </a:r>
            <a:r>
              <a:rPr lang="zh-CN" altLang="en-US" dirty="0">
                <a:solidFill>
                  <a:srgbClr val="000066"/>
                </a:solidFill>
                <a:latin typeface="黑体" panose="02010609060101010101" pitchFamily="49" charset="-122"/>
                <a:ea typeface="黑体" panose="02010609060101010101" pitchFamily="49" charset="-122"/>
              </a:rPr>
              <a:t>消息缓冲队列通信机制</a:t>
            </a:r>
            <a:endParaRPr lang="zh-CN" altLang="en-US" dirty="0">
              <a:solidFill>
                <a:srgbClr val="000066"/>
              </a:solidFill>
            </a:endParaRPr>
          </a:p>
        </p:txBody>
      </p:sp>
      <p:graphicFrame>
        <p:nvGraphicFramePr>
          <p:cNvPr id="183300"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5" name="" r:id="rId1" imgW="6858000" imgH="48895" progId="MS_ClipArt_Gallery.2">
                  <p:embed/>
                </p:oleObj>
              </mc:Choice>
              <mc:Fallback>
                <p:oleObj name="" r:id="rId1" imgW="6858000" imgH="48895" progId="MS_ClipArt_Gallery.2">
                  <p:embed/>
                  <p:pic>
                    <p:nvPicPr>
                      <p:cNvPr id="0" name="图片 3164"/>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86370" name="Rectangle 2"/>
          <p:cNvSpPr>
            <a:spLocks noGrp="1"/>
          </p:cNvSpPr>
          <p:nvPr>
            <p:ph idx="1"/>
          </p:nvPr>
        </p:nvSpPr>
        <p:spPr>
          <a:xfrm>
            <a:off x="790575" y="138113"/>
            <a:ext cx="7562850" cy="752475"/>
          </a:xfrm>
        </p:spPr>
        <p:txBody>
          <a:bodyPr vert="horz" wrap="square" lIns="91440" tIns="45720" rIns="91440" bIns="45720" anchor="t"/>
          <a:p>
            <a:pPr algn="ctr" eaLnBrk="1" hangingPunct="1">
              <a:buNone/>
            </a:pPr>
            <a:r>
              <a:rPr lang="en-US" altLang="zh-CN" dirty="0">
                <a:solidFill>
                  <a:srgbClr val="000066"/>
                </a:solidFill>
              </a:rPr>
              <a:t>2.6.4  </a:t>
            </a:r>
            <a:r>
              <a:rPr lang="zh-CN" altLang="en-US" dirty="0">
                <a:solidFill>
                  <a:srgbClr val="000066"/>
                </a:solidFill>
                <a:latin typeface="黑体" panose="02010609060101010101" pitchFamily="49" charset="-122"/>
                <a:ea typeface="黑体" panose="02010609060101010101" pitchFamily="49" charset="-122"/>
              </a:rPr>
              <a:t>消息缓冲队列通信机制</a:t>
            </a:r>
            <a:endParaRPr lang="zh-CN" altLang="en-US" dirty="0">
              <a:solidFill>
                <a:srgbClr val="000066"/>
              </a:solidFill>
            </a:endParaRPr>
          </a:p>
        </p:txBody>
      </p:sp>
      <p:sp>
        <p:nvSpPr>
          <p:cNvPr id="18637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86372"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8" name="" r:id="rId1" imgW="6858000" imgH="48895" progId="MS_ClipArt_Gallery.2">
                  <p:embed/>
                </p:oleObj>
              </mc:Choice>
              <mc:Fallback>
                <p:oleObj name="" r:id="rId1" imgW="6858000" imgH="48895" progId="MS_ClipArt_Gallery.2">
                  <p:embed/>
                  <p:pic>
                    <p:nvPicPr>
                      <p:cNvPr id="0" name="图片 3167"/>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256003" name="文本占位符 256002"/>
          <p:cNvSpPr>
            <a:spLocks noGrp="1"/>
          </p:cNvSpPr>
          <p:nvPr/>
        </p:nvSpPr>
        <p:spPr>
          <a:xfrm>
            <a:off x="539750" y="1050925"/>
            <a:ext cx="7632700" cy="5400675"/>
          </a:xfrm>
          <a:prstGeom prst="rect">
            <a:avLst/>
          </a:prstGeom>
          <a:noFill/>
          <a:ln w="9525">
            <a:noFill/>
          </a:ln>
        </p:spPr>
        <p:txBody>
          <a:bodyPr anchor="t"/>
          <a:p>
            <a:pPr marL="342900" indent="-342900">
              <a:lnSpc>
                <a:spcPct val="100000"/>
              </a:lnSpc>
              <a:spcBef>
                <a:spcPct val="20000"/>
              </a:spcBef>
              <a:buSzTx/>
            </a:pPr>
            <a:r>
              <a:rPr lang="zh-CN" altLang="en-US" dirty="0">
                <a:solidFill>
                  <a:srgbClr val="CC6600"/>
                </a:solidFill>
                <a:latin typeface="黑体" panose="02010609060101010101" pitchFamily="49" charset="-122"/>
                <a:ea typeface="黑体" panose="02010609060101010101" pitchFamily="49" charset="-122"/>
              </a:rPr>
              <a:t>消息队列消息</a:t>
            </a:r>
            <a:r>
              <a:rPr lang="zh-CN" altLang="en-US" dirty="0">
                <a:solidFill>
                  <a:srgbClr val="CC6600"/>
                </a:solidFill>
                <a:latin typeface="黑体" panose="02010609060101010101" pitchFamily="49" charset="-122"/>
                <a:ea typeface="黑体" panose="02010609060101010101" pitchFamily="49" charset="-122"/>
              </a:rPr>
              <a:t>发送原语send（R,M）</a:t>
            </a:r>
            <a:r>
              <a:rPr lang="zh-CN" altLang="en-US">
                <a:solidFill>
                  <a:srgbClr val="0000FF"/>
                </a:solidFill>
                <a:latin typeface="黑体" panose="02010609060101010101" pitchFamily="49" charset="-122"/>
                <a:ea typeface="黑体" panose="02010609060101010101" pitchFamily="49" charset="-122"/>
                <a:cs typeface="黑体" panose="02010609060101010101" pitchFamily="49" charset="-122"/>
              </a:rPr>
              <a:t>  </a:t>
            </a:r>
            <a:r>
              <a:rPr lang="zh-CN" altLang="en-US">
                <a:latin typeface="宋体" panose="02010600030101010101" pitchFamily="2" charset="-122"/>
                <a:cs typeface="宋体" panose="02010600030101010101" pitchFamily="2" charset="-122"/>
              </a:rPr>
              <a:t>           </a:t>
            </a:r>
            <a:endParaRPr lang="zh-CN" altLang="en-US">
              <a:latin typeface="宋体" panose="02010600030101010101" pitchFamily="2" charset="-122"/>
              <a:cs typeface="宋体" panose="02010600030101010101" pitchFamily="2" charset="-122"/>
            </a:endParaRPr>
          </a:p>
          <a:p>
            <a:pPr marL="342900" indent="-342900">
              <a:lnSpc>
                <a:spcPct val="100000"/>
              </a:lnSpc>
              <a:spcBef>
                <a:spcPct val="20000"/>
              </a:spcBef>
              <a:buSzTx/>
            </a:pPr>
            <a:r>
              <a:rPr lang="en-US" altLang="zh-CN">
                <a:cs typeface="Times New Roman" panose="02020603050405020304" pitchFamily="18" charset="0"/>
              </a:rPr>
              <a:t>begin</a:t>
            </a:r>
            <a:endParaRPr lang="en-US" altLang="zh-CN">
              <a:cs typeface="Times New Roman" panose="02020603050405020304" pitchFamily="18" charset="0"/>
            </a:endParaRPr>
          </a:p>
          <a:p>
            <a:pPr marL="342900" indent="-342900">
              <a:lnSpc>
                <a:spcPct val="100000"/>
              </a:lnSpc>
              <a:spcBef>
                <a:spcPct val="20000"/>
              </a:spcBef>
              <a:buSzTx/>
            </a:pPr>
            <a:r>
              <a:rPr lang="en-US" altLang="zh-CN">
                <a:cs typeface="Times New Roman" panose="02020603050405020304" pitchFamily="18" charset="0"/>
              </a:rPr>
              <a:t>  </a:t>
            </a:r>
            <a:r>
              <a:rPr lang="zh-CN" altLang="en-US">
                <a:cs typeface="Times New Roman" panose="02020603050405020304" pitchFamily="18" charset="0"/>
              </a:rPr>
              <a:t>在</a:t>
            </a:r>
            <a:r>
              <a:rPr lang="en-US" altLang="zh-CN">
                <a:cs typeface="Times New Roman" panose="02020603050405020304" pitchFamily="18" charset="0"/>
              </a:rPr>
              <a:t>OS</a:t>
            </a:r>
            <a:r>
              <a:rPr lang="zh-CN" altLang="en-US">
                <a:cs typeface="Times New Roman" panose="02020603050405020304" pitchFamily="18" charset="0"/>
              </a:rPr>
              <a:t>中分配</a:t>
            </a:r>
            <a:r>
              <a:rPr lang="en-US" altLang="zh-CN">
                <a:cs typeface="Times New Roman" panose="02020603050405020304" pitchFamily="18" charset="0"/>
              </a:rPr>
              <a:t>M.size</a:t>
            </a:r>
            <a:r>
              <a:rPr lang="zh-CN" altLang="en-US">
                <a:cs typeface="Times New Roman" panose="02020603050405020304" pitchFamily="18" charset="0"/>
              </a:rPr>
              <a:t>大小的缓冲区</a:t>
            </a:r>
            <a:r>
              <a:rPr lang="en-US" altLang="zh-CN">
                <a:cs typeface="Times New Roman" panose="02020603050405020304" pitchFamily="18" charset="0"/>
              </a:rPr>
              <a:t>t;</a:t>
            </a:r>
            <a:endParaRPr lang="en-US" altLang="zh-CN">
              <a:cs typeface="Times New Roman" panose="02020603050405020304" pitchFamily="18" charset="0"/>
            </a:endParaRPr>
          </a:p>
          <a:p>
            <a:pPr marL="342900" indent="-342900">
              <a:lnSpc>
                <a:spcPct val="100000"/>
              </a:lnSpc>
              <a:spcBef>
                <a:spcPct val="20000"/>
              </a:spcBef>
              <a:buSzTx/>
            </a:pPr>
            <a:r>
              <a:rPr lang="en-US" altLang="zh-CN">
                <a:cs typeface="Times New Roman" panose="02020603050405020304" pitchFamily="18" charset="0"/>
              </a:rPr>
              <a:t>  </a:t>
            </a:r>
            <a:r>
              <a:rPr lang="zh-CN" altLang="en-US">
                <a:cs typeface="Times New Roman" panose="02020603050405020304" pitchFamily="18" charset="0"/>
              </a:rPr>
              <a:t>将</a:t>
            </a:r>
            <a:r>
              <a:rPr lang="en-US" altLang="zh-CN">
                <a:cs typeface="Times New Roman" panose="02020603050405020304" pitchFamily="18" charset="0"/>
              </a:rPr>
              <a:t>M</a:t>
            </a:r>
            <a:r>
              <a:rPr lang="zh-CN" altLang="en-US">
                <a:cs typeface="Times New Roman" panose="02020603050405020304" pitchFamily="18" charset="0"/>
              </a:rPr>
              <a:t>中的内容复制到</a:t>
            </a:r>
            <a:r>
              <a:rPr lang="en-US" altLang="zh-CN">
                <a:cs typeface="Times New Roman" panose="02020603050405020304" pitchFamily="18" charset="0"/>
              </a:rPr>
              <a:t>t;</a:t>
            </a:r>
            <a:endParaRPr lang="en-US" altLang="zh-CN">
              <a:cs typeface="Times New Roman" panose="02020603050405020304" pitchFamily="18" charset="0"/>
            </a:endParaRPr>
          </a:p>
          <a:p>
            <a:pPr marL="342900" indent="-342900">
              <a:lnSpc>
                <a:spcPct val="100000"/>
              </a:lnSpc>
              <a:spcBef>
                <a:spcPct val="20000"/>
              </a:spcBef>
              <a:buSzTx/>
            </a:pPr>
            <a:r>
              <a:rPr lang="en-US" altLang="zh-CN">
                <a:cs typeface="Times New Roman" panose="02020603050405020304" pitchFamily="18" charset="0"/>
              </a:rPr>
              <a:t>  </a:t>
            </a:r>
            <a:r>
              <a:rPr lang="zh-CN" altLang="en-US">
                <a:cs typeface="Times New Roman" panose="02020603050405020304" pitchFamily="18" charset="0"/>
              </a:rPr>
              <a:t>得到进程</a:t>
            </a:r>
            <a:r>
              <a:rPr lang="en-US" altLang="zh-CN">
                <a:cs typeface="Times New Roman" panose="02020603050405020304" pitchFamily="18" charset="0"/>
              </a:rPr>
              <a:t>R</a:t>
            </a:r>
            <a:r>
              <a:rPr lang="zh-CN" altLang="en-US">
                <a:cs typeface="Times New Roman" panose="02020603050405020304" pitchFamily="18" charset="0"/>
              </a:rPr>
              <a:t>的</a:t>
            </a:r>
            <a:r>
              <a:rPr lang="en-US" altLang="zh-CN">
                <a:cs typeface="Times New Roman" panose="02020603050405020304" pitchFamily="18" charset="0"/>
              </a:rPr>
              <a:t>PCB</a:t>
            </a:r>
            <a:r>
              <a:rPr lang="zh-CN" altLang="en-US">
                <a:cs typeface="Times New Roman" panose="02020603050405020304" pitchFamily="18" charset="0"/>
              </a:rPr>
              <a:t>的指针</a:t>
            </a:r>
            <a:r>
              <a:rPr lang="en-US" altLang="zh-CN">
                <a:cs typeface="Times New Roman" panose="02020603050405020304" pitchFamily="18" charset="0"/>
              </a:rPr>
              <a:t>q</a:t>
            </a:r>
            <a:r>
              <a:rPr lang="zh-CN" altLang="en-US">
                <a:cs typeface="Times New Roman" panose="02020603050405020304" pitchFamily="18" charset="0"/>
              </a:rPr>
              <a:t>；</a:t>
            </a:r>
            <a:endParaRPr lang="zh-CN" altLang="en-US">
              <a:cs typeface="Times New Roman" panose="02020603050405020304" pitchFamily="18" charset="0"/>
            </a:endParaRPr>
          </a:p>
          <a:p>
            <a:pPr marL="342900" indent="-342900">
              <a:lnSpc>
                <a:spcPct val="100000"/>
              </a:lnSpc>
              <a:spcBef>
                <a:spcPct val="20000"/>
              </a:spcBef>
              <a:buSzTx/>
            </a:pPr>
            <a:r>
              <a:rPr lang="zh-CN" altLang="en-US">
                <a:cs typeface="Times New Roman" panose="02020603050405020304" pitchFamily="18" charset="0"/>
              </a:rPr>
              <a:t>  </a:t>
            </a:r>
            <a:r>
              <a:rPr lang="en-US" altLang="zh-CN">
                <a:solidFill>
                  <a:srgbClr val="C00000"/>
                </a:solidFill>
                <a:cs typeface="Times New Roman" panose="02020603050405020304" pitchFamily="18" charset="0"/>
              </a:rPr>
              <a:t>wait(q.mutex);</a:t>
            </a:r>
            <a:endParaRPr lang="en-US" altLang="zh-CN">
              <a:solidFill>
                <a:srgbClr val="C00000"/>
              </a:solidFill>
              <a:cs typeface="Times New Roman" panose="02020603050405020304" pitchFamily="18" charset="0"/>
            </a:endParaRPr>
          </a:p>
          <a:p>
            <a:pPr marL="342900" indent="-342900">
              <a:lnSpc>
                <a:spcPct val="100000"/>
              </a:lnSpc>
              <a:spcBef>
                <a:spcPct val="20000"/>
              </a:spcBef>
              <a:buSzTx/>
            </a:pPr>
            <a:r>
              <a:rPr lang="en-US" altLang="zh-CN">
                <a:cs typeface="Times New Roman" panose="02020603050405020304" pitchFamily="18" charset="0"/>
              </a:rPr>
              <a:t>	 </a:t>
            </a:r>
            <a:r>
              <a:rPr lang="zh-CN" altLang="en-US">
                <a:cs typeface="Times New Roman" panose="02020603050405020304" pitchFamily="18" charset="0"/>
              </a:rPr>
              <a:t>将</a:t>
            </a:r>
            <a:r>
              <a:rPr lang="en-US" altLang="zh-CN">
                <a:cs typeface="Times New Roman" panose="02020603050405020304" pitchFamily="18" charset="0"/>
              </a:rPr>
              <a:t>t</a:t>
            </a:r>
            <a:r>
              <a:rPr lang="zh-CN" altLang="en-US">
                <a:cs typeface="Times New Roman" panose="02020603050405020304" pitchFamily="18" charset="0"/>
              </a:rPr>
              <a:t>挂到队列</a:t>
            </a:r>
            <a:r>
              <a:rPr lang="en-US" altLang="zh-CN">
                <a:cs typeface="Times New Roman" panose="02020603050405020304" pitchFamily="18" charset="0"/>
              </a:rPr>
              <a:t>q.mq</a:t>
            </a:r>
            <a:r>
              <a:rPr lang="zh-CN" altLang="en-US">
                <a:cs typeface="Times New Roman" panose="02020603050405020304" pitchFamily="18" charset="0"/>
              </a:rPr>
              <a:t>队尾；</a:t>
            </a:r>
            <a:endParaRPr lang="zh-CN" altLang="en-US">
              <a:cs typeface="Times New Roman" panose="02020603050405020304" pitchFamily="18" charset="0"/>
            </a:endParaRPr>
          </a:p>
          <a:p>
            <a:pPr marL="342900" indent="-342900">
              <a:lnSpc>
                <a:spcPct val="100000"/>
              </a:lnSpc>
              <a:spcBef>
                <a:spcPct val="20000"/>
              </a:spcBef>
              <a:buSzTx/>
            </a:pPr>
            <a:r>
              <a:rPr lang="zh-CN" altLang="en-US">
                <a:cs typeface="Times New Roman" panose="02020603050405020304" pitchFamily="18" charset="0"/>
              </a:rPr>
              <a:t>  </a:t>
            </a:r>
            <a:r>
              <a:rPr lang="en-US" altLang="zh-CN">
                <a:solidFill>
                  <a:srgbClr val="C00000"/>
                </a:solidFill>
                <a:cs typeface="Times New Roman" panose="02020603050405020304" pitchFamily="18" charset="0"/>
              </a:rPr>
              <a:t>signal (q.mutex);</a:t>
            </a:r>
            <a:endParaRPr lang="en-US" altLang="zh-CN">
              <a:solidFill>
                <a:srgbClr val="FFCC00"/>
              </a:solidFill>
              <a:cs typeface="Times New Roman" panose="02020603050405020304" pitchFamily="18" charset="0"/>
            </a:endParaRPr>
          </a:p>
          <a:p>
            <a:pPr marL="342900" indent="-342900">
              <a:lnSpc>
                <a:spcPct val="100000"/>
              </a:lnSpc>
              <a:spcBef>
                <a:spcPct val="20000"/>
              </a:spcBef>
              <a:buSzTx/>
            </a:pPr>
            <a:r>
              <a:rPr lang="en-US" altLang="zh-CN">
                <a:cs typeface="Times New Roman" panose="02020603050405020304" pitchFamily="18" charset="0"/>
              </a:rPr>
              <a:t>  </a:t>
            </a:r>
            <a:r>
              <a:rPr lang="en-US" altLang="zh-CN">
                <a:solidFill>
                  <a:srgbClr val="C00000"/>
                </a:solidFill>
                <a:cs typeface="Times New Roman" panose="02020603050405020304" pitchFamily="18" charset="0"/>
              </a:rPr>
              <a:t>signal</a:t>
            </a:r>
            <a:r>
              <a:rPr lang="zh-CN" altLang="en-US">
                <a:solidFill>
                  <a:srgbClr val="C00000"/>
                </a:solidFill>
                <a:cs typeface="Times New Roman" panose="02020603050405020304" pitchFamily="18" charset="0"/>
              </a:rPr>
              <a:t>（</a:t>
            </a:r>
            <a:r>
              <a:rPr lang="en-US" altLang="zh-CN">
                <a:solidFill>
                  <a:srgbClr val="C00000"/>
                </a:solidFill>
                <a:cs typeface="Times New Roman" panose="02020603050405020304" pitchFamily="18" charset="0"/>
              </a:rPr>
              <a:t>q.sm);</a:t>
            </a:r>
            <a:endParaRPr lang="en-US" altLang="zh-CN">
              <a:solidFill>
                <a:srgbClr val="0000FF"/>
              </a:solidFill>
              <a:cs typeface="Times New Roman" panose="02020603050405020304" pitchFamily="18" charset="0"/>
            </a:endParaRPr>
          </a:p>
          <a:p>
            <a:pPr marL="342900" indent="-342900">
              <a:lnSpc>
                <a:spcPct val="100000"/>
              </a:lnSpc>
              <a:spcBef>
                <a:spcPct val="20000"/>
              </a:spcBef>
              <a:buSzTx/>
            </a:pPr>
            <a:r>
              <a:rPr lang="en-US" altLang="zh-CN">
                <a:cs typeface="Times New Roman" panose="02020603050405020304" pitchFamily="18" charset="0"/>
              </a:rPr>
              <a:t>end  </a:t>
            </a:r>
            <a:endParaRPr lang="en-US" altLang="zh-CN">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6003">
                                            <p:txEl>
                                              <p:charRg st="0" end="29"/>
                                            </p:txEl>
                                          </p:spTgt>
                                        </p:tgtEl>
                                        <p:attrNameLst>
                                          <p:attrName>style.visibility</p:attrName>
                                        </p:attrNameLst>
                                      </p:cBhvr>
                                      <p:to>
                                        <p:strVal val="visible"/>
                                      </p:to>
                                    </p:set>
                                    <p:anim calcmode="discrete" valueType="clr">
                                      <p:cBhvr override="childStyle">
                                        <p:cTn id="7" dur="80"/>
                                        <p:tgtEl>
                                          <p:spTgt spid="256003">
                                            <p:txEl>
                                              <p:charRg st="0" end="2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6003">
                                            <p:txEl>
                                              <p:charRg st="0" end="29"/>
                                            </p:txEl>
                                          </p:spTgt>
                                        </p:tgtEl>
                                        <p:attrNameLst>
                                          <p:attrName>fillcolor</p:attrName>
                                        </p:attrNameLst>
                                      </p:cBhvr>
                                      <p:tavLst>
                                        <p:tav tm="0">
                                          <p:val>
                                            <p:clrVal>
                                              <a:schemeClr val="accent2"/>
                                            </p:clrVal>
                                          </p:val>
                                        </p:tav>
                                        <p:tav tm="50000">
                                          <p:val>
                                            <p:clrVal>
                                              <a:schemeClr val="hlink"/>
                                            </p:clrVal>
                                          </p:val>
                                        </p:tav>
                                      </p:tavLst>
                                    </p:anim>
                                    <p:set>
                                      <p:cBhvr>
                                        <p:cTn id="9" dur="80"/>
                                        <p:tgtEl>
                                          <p:spTgt spid="256003">
                                            <p:txEl>
                                              <p:charRg st="0" end="29"/>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6003">
                                            <p:txEl>
                                              <p:charRg st="29" end="35"/>
                                            </p:txEl>
                                          </p:spTgt>
                                        </p:tgtEl>
                                        <p:attrNameLst>
                                          <p:attrName>style.visibility</p:attrName>
                                        </p:attrNameLst>
                                      </p:cBhvr>
                                      <p:to>
                                        <p:strVal val="visible"/>
                                      </p:to>
                                    </p:set>
                                    <p:anim calcmode="discrete" valueType="clr">
                                      <p:cBhvr override="childStyle">
                                        <p:cTn id="14" dur="80"/>
                                        <p:tgtEl>
                                          <p:spTgt spid="256003">
                                            <p:txEl>
                                              <p:charRg st="29" end="3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6003">
                                            <p:txEl>
                                              <p:charRg st="29" end="35"/>
                                            </p:txEl>
                                          </p:spTgt>
                                        </p:tgtEl>
                                        <p:attrNameLst>
                                          <p:attrName>fillcolor</p:attrName>
                                        </p:attrNameLst>
                                      </p:cBhvr>
                                      <p:tavLst>
                                        <p:tav tm="0">
                                          <p:val>
                                            <p:clrVal>
                                              <a:schemeClr val="accent2"/>
                                            </p:clrVal>
                                          </p:val>
                                        </p:tav>
                                        <p:tav tm="50000">
                                          <p:val>
                                            <p:clrVal>
                                              <a:schemeClr val="hlink"/>
                                            </p:clrVal>
                                          </p:val>
                                        </p:tav>
                                      </p:tavLst>
                                    </p:anim>
                                    <p:set>
                                      <p:cBhvr>
                                        <p:cTn id="16" dur="80"/>
                                        <p:tgtEl>
                                          <p:spTgt spid="256003">
                                            <p:txEl>
                                              <p:charRg st="29" end="35"/>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56003">
                                            <p:txEl>
                                              <p:charRg st="35" end="58"/>
                                            </p:txEl>
                                          </p:spTgt>
                                        </p:tgtEl>
                                        <p:attrNameLst>
                                          <p:attrName>style.visibility</p:attrName>
                                        </p:attrNameLst>
                                      </p:cBhvr>
                                      <p:to>
                                        <p:strVal val="visible"/>
                                      </p:to>
                                    </p:set>
                                    <p:anim calcmode="discrete" valueType="clr">
                                      <p:cBhvr override="childStyle">
                                        <p:cTn id="21" dur="80"/>
                                        <p:tgtEl>
                                          <p:spTgt spid="256003">
                                            <p:txEl>
                                              <p:charRg st="35" end="5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56003">
                                            <p:txEl>
                                              <p:charRg st="35" end="58"/>
                                            </p:txEl>
                                          </p:spTgt>
                                        </p:tgtEl>
                                        <p:attrNameLst>
                                          <p:attrName>fillcolor</p:attrName>
                                        </p:attrNameLst>
                                      </p:cBhvr>
                                      <p:tavLst>
                                        <p:tav tm="0">
                                          <p:val>
                                            <p:clrVal>
                                              <a:schemeClr val="accent2"/>
                                            </p:clrVal>
                                          </p:val>
                                        </p:tav>
                                        <p:tav tm="50000">
                                          <p:val>
                                            <p:clrVal>
                                              <a:schemeClr val="hlink"/>
                                            </p:clrVal>
                                          </p:val>
                                        </p:tav>
                                      </p:tavLst>
                                    </p:anim>
                                    <p:set>
                                      <p:cBhvr>
                                        <p:cTn id="23" dur="80"/>
                                        <p:tgtEl>
                                          <p:spTgt spid="256003">
                                            <p:txEl>
                                              <p:charRg st="35" end="58"/>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56003">
                                            <p:txEl>
                                              <p:charRg st="58" end="72"/>
                                            </p:txEl>
                                          </p:spTgt>
                                        </p:tgtEl>
                                        <p:attrNameLst>
                                          <p:attrName>style.visibility</p:attrName>
                                        </p:attrNameLst>
                                      </p:cBhvr>
                                      <p:to>
                                        <p:strVal val="visible"/>
                                      </p:to>
                                    </p:set>
                                    <p:anim calcmode="discrete" valueType="clr">
                                      <p:cBhvr override="childStyle">
                                        <p:cTn id="28" dur="80"/>
                                        <p:tgtEl>
                                          <p:spTgt spid="256003">
                                            <p:txEl>
                                              <p:charRg st="58" end="7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56003">
                                            <p:txEl>
                                              <p:charRg st="58" end="72"/>
                                            </p:txEl>
                                          </p:spTgt>
                                        </p:tgtEl>
                                        <p:attrNameLst>
                                          <p:attrName>fillcolor</p:attrName>
                                        </p:attrNameLst>
                                      </p:cBhvr>
                                      <p:tavLst>
                                        <p:tav tm="0">
                                          <p:val>
                                            <p:clrVal>
                                              <a:schemeClr val="accent2"/>
                                            </p:clrVal>
                                          </p:val>
                                        </p:tav>
                                        <p:tav tm="50000">
                                          <p:val>
                                            <p:clrVal>
                                              <a:schemeClr val="hlink"/>
                                            </p:clrVal>
                                          </p:val>
                                        </p:tav>
                                      </p:tavLst>
                                    </p:anim>
                                    <p:set>
                                      <p:cBhvr>
                                        <p:cTn id="30" dur="80"/>
                                        <p:tgtEl>
                                          <p:spTgt spid="256003">
                                            <p:txEl>
                                              <p:charRg st="58" end="7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256003">
                                            <p:txEl>
                                              <p:charRg st="72" end="89"/>
                                            </p:txEl>
                                          </p:spTgt>
                                        </p:tgtEl>
                                        <p:attrNameLst>
                                          <p:attrName>style.visibility</p:attrName>
                                        </p:attrNameLst>
                                      </p:cBhvr>
                                      <p:to>
                                        <p:strVal val="visible"/>
                                      </p:to>
                                    </p:set>
                                    <p:anim calcmode="discrete" valueType="clr">
                                      <p:cBhvr override="childStyle">
                                        <p:cTn id="35" dur="80"/>
                                        <p:tgtEl>
                                          <p:spTgt spid="256003">
                                            <p:txEl>
                                              <p:charRg st="72" end="8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56003">
                                            <p:txEl>
                                              <p:charRg st="72" end="89"/>
                                            </p:txEl>
                                          </p:spTgt>
                                        </p:tgtEl>
                                        <p:attrNameLst>
                                          <p:attrName>fillcolor</p:attrName>
                                        </p:attrNameLst>
                                      </p:cBhvr>
                                      <p:tavLst>
                                        <p:tav tm="0">
                                          <p:val>
                                            <p:clrVal>
                                              <a:schemeClr val="accent2"/>
                                            </p:clrVal>
                                          </p:val>
                                        </p:tav>
                                        <p:tav tm="50000">
                                          <p:val>
                                            <p:clrVal>
                                              <a:schemeClr val="hlink"/>
                                            </p:clrVal>
                                          </p:val>
                                        </p:tav>
                                      </p:tavLst>
                                    </p:anim>
                                    <p:set>
                                      <p:cBhvr>
                                        <p:cTn id="37" dur="80"/>
                                        <p:tgtEl>
                                          <p:spTgt spid="256003">
                                            <p:txEl>
                                              <p:charRg st="72" end="89"/>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256003">
                                            <p:txEl>
                                              <p:charRg st="89" end="106"/>
                                            </p:txEl>
                                          </p:spTgt>
                                        </p:tgtEl>
                                        <p:attrNameLst>
                                          <p:attrName>style.visibility</p:attrName>
                                        </p:attrNameLst>
                                      </p:cBhvr>
                                      <p:to>
                                        <p:strVal val="visible"/>
                                      </p:to>
                                    </p:set>
                                    <p:anim calcmode="discrete" valueType="clr">
                                      <p:cBhvr override="childStyle">
                                        <p:cTn id="42" dur="80"/>
                                        <p:tgtEl>
                                          <p:spTgt spid="256003">
                                            <p:txEl>
                                              <p:charRg st="89" end="10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56003">
                                            <p:txEl>
                                              <p:charRg st="89" end="106"/>
                                            </p:txEl>
                                          </p:spTgt>
                                        </p:tgtEl>
                                        <p:attrNameLst>
                                          <p:attrName>fillcolor</p:attrName>
                                        </p:attrNameLst>
                                      </p:cBhvr>
                                      <p:tavLst>
                                        <p:tav tm="0">
                                          <p:val>
                                            <p:clrVal>
                                              <a:schemeClr val="accent2"/>
                                            </p:clrVal>
                                          </p:val>
                                        </p:tav>
                                        <p:tav tm="50000">
                                          <p:val>
                                            <p:clrVal>
                                              <a:schemeClr val="hlink"/>
                                            </p:clrVal>
                                          </p:val>
                                        </p:tav>
                                      </p:tavLst>
                                    </p:anim>
                                    <p:set>
                                      <p:cBhvr>
                                        <p:cTn id="44" dur="80"/>
                                        <p:tgtEl>
                                          <p:spTgt spid="256003">
                                            <p:txEl>
                                              <p:charRg st="89" end="10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256003">
                                            <p:txEl>
                                              <p:charRg st="106" end="122"/>
                                            </p:txEl>
                                          </p:spTgt>
                                        </p:tgtEl>
                                        <p:attrNameLst>
                                          <p:attrName>style.visibility</p:attrName>
                                        </p:attrNameLst>
                                      </p:cBhvr>
                                      <p:to>
                                        <p:strVal val="visible"/>
                                      </p:to>
                                    </p:set>
                                    <p:anim calcmode="discrete" valueType="clr">
                                      <p:cBhvr override="childStyle">
                                        <p:cTn id="49" dur="80"/>
                                        <p:tgtEl>
                                          <p:spTgt spid="256003">
                                            <p:txEl>
                                              <p:charRg st="106" end="12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256003">
                                            <p:txEl>
                                              <p:charRg st="106" end="122"/>
                                            </p:txEl>
                                          </p:spTgt>
                                        </p:tgtEl>
                                        <p:attrNameLst>
                                          <p:attrName>fillcolor</p:attrName>
                                        </p:attrNameLst>
                                      </p:cBhvr>
                                      <p:tavLst>
                                        <p:tav tm="0">
                                          <p:val>
                                            <p:clrVal>
                                              <a:schemeClr val="accent2"/>
                                            </p:clrVal>
                                          </p:val>
                                        </p:tav>
                                        <p:tav tm="50000">
                                          <p:val>
                                            <p:clrVal>
                                              <a:schemeClr val="hlink"/>
                                            </p:clrVal>
                                          </p:val>
                                        </p:tav>
                                      </p:tavLst>
                                    </p:anim>
                                    <p:set>
                                      <p:cBhvr>
                                        <p:cTn id="51" dur="80"/>
                                        <p:tgtEl>
                                          <p:spTgt spid="256003">
                                            <p:txEl>
                                              <p:charRg st="106" end="122"/>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256003">
                                            <p:txEl>
                                              <p:charRg st="122" end="142"/>
                                            </p:txEl>
                                          </p:spTgt>
                                        </p:tgtEl>
                                        <p:attrNameLst>
                                          <p:attrName>style.visibility</p:attrName>
                                        </p:attrNameLst>
                                      </p:cBhvr>
                                      <p:to>
                                        <p:strVal val="visible"/>
                                      </p:to>
                                    </p:set>
                                    <p:anim calcmode="discrete" valueType="clr">
                                      <p:cBhvr override="childStyle">
                                        <p:cTn id="56" dur="80"/>
                                        <p:tgtEl>
                                          <p:spTgt spid="256003">
                                            <p:txEl>
                                              <p:charRg st="122" end="14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256003">
                                            <p:txEl>
                                              <p:charRg st="122" end="142"/>
                                            </p:txEl>
                                          </p:spTgt>
                                        </p:tgtEl>
                                        <p:attrNameLst>
                                          <p:attrName>fillcolor</p:attrName>
                                        </p:attrNameLst>
                                      </p:cBhvr>
                                      <p:tavLst>
                                        <p:tav tm="0">
                                          <p:val>
                                            <p:clrVal>
                                              <a:schemeClr val="accent2"/>
                                            </p:clrVal>
                                          </p:val>
                                        </p:tav>
                                        <p:tav tm="50000">
                                          <p:val>
                                            <p:clrVal>
                                              <a:schemeClr val="hlink"/>
                                            </p:clrVal>
                                          </p:val>
                                        </p:tav>
                                      </p:tavLst>
                                    </p:anim>
                                    <p:set>
                                      <p:cBhvr>
                                        <p:cTn id="58" dur="80"/>
                                        <p:tgtEl>
                                          <p:spTgt spid="256003">
                                            <p:txEl>
                                              <p:charRg st="122" end="142"/>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256003">
                                            <p:txEl>
                                              <p:charRg st="142" end="158"/>
                                            </p:txEl>
                                          </p:spTgt>
                                        </p:tgtEl>
                                        <p:attrNameLst>
                                          <p:attrName>style.visibility</p:attrName>
                                        </p:attrNameLst>
                                      </p:cBhvr>
                                      <p:to>
                                        <p:strVal val="visible"/>
                                      </p:to>
                                    </p:set>
                                    <p:anim calcmode="discrete" valueType="clr">
                                      <p:cBhvr override="childStyle">
                                        <p:cTn id="63" dur="80"/>
                                        <p:tgtEl>
                                          <p:spTgt spid="256003">
                                            <p:txEl>
                                              <p:charRg st="142" end="15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256003">
                                            <p:txEl>
                                              <p:charRg st="142" end="158"/>
                                            </p:txEl>
                                          </p:spTgt>
                                        </p:tgtEl>
                                        <p:attrNameLst>
                                          <p:attrName>fillcolor</p:attrName>
                                        </p:attrNameLst>
                                      </p:cBhvr>
                                      <p:tavLst>
                                        <p:tav tm="0">
                                          <p:val>
                                            <p:clrVal>
                                              <a:schemeClr val="accent2"/>
                                            </p:clrVal>
                                          </p:val>
                                        </p:tav>
                                        <p:tav tm="50000">
                                          <p:val>
                                            <p:clrVal>
                                              <a:schemeClr val="hlink"/>
                                            </p:clrVal>
                                          </p:val>
                                        </p:tav>
                                      </p:tavLst>
                                    </p:anim>
                                    <p:set>
                                      <p:cBhvr>
                                        <p:cTn id="65" dur="80"/>
                                        <p:tgtEl>
                                          <p:spTgt spid="256003">
                                            <p:txEl>
                                              <p:charRg st="142" end="158"/>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nodeType="clickEffect">
                                  <p:stCondLst>
                                    <p:cond delay="0"/>
                                  </p:stCondLst>
                                  <p:iterate type="lt">
                                    <p:tmPct val="50000"/>
                                  </p:iterate>
                                  <p:childTnLst>
                                    <p:set>
                                      <p:cBhvr>
                                        <p:cTn id="69" dur="1" fill="hold">
                                          <p:stCondLst>
                                            <p:cond delay="0"/>
                                          </p:stCondLst>
                                        </p:cTn>
                                        <p:tgtEl>
                                          <p:spTgt spid="256003">
                                            <p:txEl>
                                              <p:charRg st="158" end="164"/>
                                            </p:txEl>
                                          </p:spTgt>
                                        </p:tgtEl>
                                        <p:attrNameLst>
                                          <p:attrName>style.visibility</p:attrName>
                                        </p:attrNameLst>
                                      </p:cBhvr>
                                      <p:to>
                                        <p:strVal val="visible"/>
                                      </p:to>
                                    </p:set>
                                    <p:anim calcmode="discrete" valueType="clr">
                                      <p:cBhvr override="childStyle">
                                        <p:cTn id="70" dur="80"/>
                                        <p:tgtEl>
                                          <p:spTgt spid="256003">
                                            <p:txEl>
                                              <p:charRg st="158" end="16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256003">
                                            <p:txEl>
                                              <p:charRg st="158" end="164"/>
                                            </p:txEl>
                                          </p:spTgt>
                                        </p:tgtEl>
                                        <p:attrNameLst>
                                          <p:attrName>fillcolor</p:attrName>
                                        </p:attrNameLst>
                                      </p:cBhvr>
                                      <p:tavLst>
                                        <p:tav tm="0">
                                          <p:val>
                                            <p:clrVal>
                                              <a:schemeClr val="accent2"/>
                                            </p:clrVal>
                                          </p:val>
                                        </p:tav>
                                        <p:tav tm="50000">
                                          <p:val>
                                            <p:clrVal>
                                              <a:schemeClr val="hlink"/>
                                            </p:clrVal>
                                          </p:val>
                                        </p:tav>
                                      </p:tavLst>
                                    </p:anim>
                                    <p:set>
                                      <p:cBhvr>
                                        <p:cTn id="72" dur="80"/>
                                        <p:tgtEl>
                                          <p:spTgt spid="256003">
                                            <p:txEl>
                                              <p:charRg st="158" end="16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3" name="Rectangle 3"/>
          <p:cNvSpPr>
            <a:spLocks noGrp="1" noChangeArrowheads="1"/>
          </p:cNvSpPr>
          <p:nvPr>
            <p:ph type="subTitle" idx="1"/>
          </p:nvPr>
        </p:nvSpPr>
        <p:spPr>
          <a:xfrm>
            <a:off x="550863" y="1136650"/>
            <a:ext cx="7488238" cy="45847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一、</a:t>
            </a:r>
            <a:r>
              <a:rPr kumimoji="0" lang="zh-CN" altLang="en-US" sz="2800" b="1" i="0" u="none" strike="noStrike" kern="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rPr>
              <a:t>进程</a:t>
            </a:r>
            <a:r>
              <a:rPr kumimoji="0" lang="zh-CN" altLang="en-US" sz="28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a:t>
            </a:r>
            <a:r>
              <a:rPr kumimoji="0" lang="en-US" altLang="zh-CN" sz="28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Process)</a:t>
            </a:r>
            <a:endParaRPr kumimoji="0" lang="en-US" altLang="zh-CN" sz="28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742950" marR="0" lvl="1" indent="-285750" algn="just" defTabSz="914400" rtl="0" eaLnBrk="0" fontAlgn="base" latinLnBrk="0" hangingPunct="0">
              <a:lnSpc>
                <a:spcPct val="125000"/>
              </a:lnSpc>
              <a:spcBef>
                <a:spcPct val="20000"/>
              </a:spcBef>
              <a:spcAft>
                <a:spcPct val="0"/>
              </a:spcAft>
              <a:buClr>
                <a:schemeClr val="hlink"/>
              </a:buClr>
              <a:buSzPct val="55000"/>
              <a:buFont typeface="Wingdings" panose="05000000000000000000" pitchFamily="2" charset="2"/>
              <a:buChar char="n"/>
            </a:pPr>
            <a:r>
              <a:rPr kumimoji="0" lang="zh-CN" altLang="en-US" sz="2400" b="1" i="0" u="none" strike="noStrike" kern="0" cap="none" spc="0" normalizeH="0" baseline="0" noProof="1">
                <a:solidFill>
                  <a:schemeClr val="tx1"/>
                </a:solidFill>
                <a:latin typeface="宋体" panose="02010600030101010101" pitchFamily="2" charset="-122"/>
                <a:ea typeface="+mn-ea"/>
                <a:cs typeface="+mn-ea"/>
                <a:sym typeface="+mn-ea"/>
              </a:rPr>
              <a:t>从理论角度看，进程</a:t>
            </a:r>
            <a:r>
              <a:rPr kumimoji="0" lang="zh-CN" altLang="en-US" sz="2400" b="1" i="0" u="none" strike="noStrike" kern="0" cap="none" spc="0" normalizeH="0" baseline="0" noProof="1">
                <a:solidFill>
                  <a:schemeClr val="tx1"/>
                </a:solidFill>
                <a:latin typeface="宋体" panose="02010600030101010101" pitchFamily="2" charset="-122"/>
                <a:ea typeface="+mn-ea"/>
                <a:cs typeface="+mn-ea"/>
                <a:sym typeface="+mn-ea"/>
              </a:rPr>
              <a:t>是对正在运行的程序过程的抽象；</a:t>
            </a:r>
            <a:endParaRPr kumimoji="0" lang="zh-CN" altLang="en-US" sz="2400" b="1" i="0" u="none" strike="noStrike" kern="0" cap="none" spc="0" normalizeH="0" baseline="0" noProof="1">
              <a:solidFill>
                <a:schemeClr val="tx1"/>
              </a:solidFill>
              <a:latin typeface="宋体" panose="02010600030101010101" pitchFamily="2" charset="-122"/>
              <a:ea typeface="+mn-ea"/>
              <a:cs typeface="+mn-ea"/>
            </a:endParaRPr>
          </a:p>
          <a:p>
            <a:pPr marL="742950" marR="0" lvl="1" indent="-285750" algn="just" defTabSz="914400" rtl="0" eaLnBrk="0" fontAlgn="base" latinLnBrk="0" hangingPunct="0">
              <a:lnSpc>
                <a:spcPct val="125000"/>
              </a:lnSpc>
              <a:spcBef>
                <a:spcPct val="20000"/>
              </a:spcBef>
              <a:spcAft>
                <a:spcPct val="0"/>
              </a:spcAft>
              <a:buClr>
                <a:schemeClr val="hlink"/>
              </a:buClr>
              <a:buSzPct val="55000"/>
              <a:buFont typeface="Wingdings" panose="05000000000000000000" pitchFamily="2" charset="2"/>
              <a:buChar char="n"/>
            </a:pPr>
            <a:r>
              <a:rPr kumimoji="0" lang="zh-CN" altLang="en-US" sz="2400" b="1" i="0" u="none" strike="noStrike" kern="0" cap="none" spc="0" normalizeH="0" baseline="0" noProof="1">
                <a:solidFill>
                  <a:schemeClr val="tx1"/>
                </a:solidFill>
                <a:latin typeface="宋体" panose="02010600030101010101" pitchFamily="2" charset="-122"/>
                <a:ea typeface="+mn-ea"/>
                <a:cs typeface="+mn-ea"/>
                <a:sym typeface="+mn-ea"/>
              </a:rPr>
              <a:t>从实现角度看，是一种数据结构，目的在于清晰地刻划动态系统的内在规律，有效管理和调度进入</a:t>
            </a:r>
            <a:r>
              <a:rPr kumimoji="0" lang="zh-CN" altLang="en-US" sz="2400" b="1" i="0" u="none" strike="noStrike" kern="0" cap="none" spc="0" normalizeH="0" baseline="0" noProof="1">
                <a:solidFill>
                  <a:schemeClr val="tx1"/>
                </a:solidFill>
                <a:latin typeface="仿宋_GB2312" pitchFamily="49" charset="-122"/>
                <a:ea typeface="+mn-ea"/>
                <a:cs typeface="+mn-ea"/>
                <a:sym typeface="+mn-ea"/>
              </a:rPr>
              <a:t>计算机系统主存储器运行的程序。</a:t>
            </a:r>
            <a:endParaRPr kumimoji="0" lang="zh-CN" altLang="en-US" sz="2000" b="1"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endParaRPr>
          </a:p>
        </p:txBody>
      </p:sp>
      <p:sp>
        <p:nvSpPr>
          <p:cNvPr id="40962" name="Rectangle 2"/>
          <p:cNvSpPr txBox="1"/>
          <p:nvPr/>
        </p:nvSpPr>
        <p:spPr>
          <a:xfrm>
            <a:off x="554038" y="377825"/>
            <a:ext cx="6896100" cy="606425"/>
          </a:xfrm>
          <a:prstGeom prst="rect">
            <a:avLst/>
          </a:prstGeom>
          <a:noFill/>
          <a:ln w="9525">
            <a:noFill/>
          </a:ln>
        </p:spPr>
        <p:txBody>
          <a:bodyPr anchor="b"/>
          <a:p>
            <a:pPr algn="ctr">
              <a:buSzTx/>
            </a:pPr>
            <a:r>
              <a:rPr lang="en-US" altLang="zh-CN" sz="3600" dirty="0">
                <a:solidFill>
                  <a:srgbClr val="000066"/>
                </a:solidFill>
                <a:latin typeface="黑体" panose="02010609060101010101" pitchFamily="49" charset="-122"/>
                <a:ea typeface="黑体" panose="02010609060101010101" pitchFamily="49" charset="-122"/>
              </a:rPr>
              <a:t>2.1.4 </a:t>
            </a:r>
            <a:r>
              <a:rPr lang="zh-CN" altLang="en-US" sz="3600" dirty="0">
                <a:solidFill>
                  <a:srgbClr val="000066"/>
                </a:solidFill>
                <a:latin typeface="黑体" panose="02010609060101010101" pitchFamily="49" charset="-122"/>
                <a:ea typeface="黑体" panose="02010609060101010101" pitchFamily="49" charset="-122"/>
              </a:rPr>
              <a:t>进程的基本概念</a:t>
            </a:r>
            <a:endParaRPr lang="zh-CN" altLang="en-US" sz="3600" dirty="0">
              <a:solidFill>
                <a:srgbClr val="000066"/>
              </a:solidFill>
              <a:latin typeface="黑体" panose="02010609060101010101" pitchFamily="49" charset="-122"/>
              <a:ea typeface="黑体" panose="02010609060101010101" pitchFamily="49" charset="-122"/>
            </a:endParaRPr>
          </a:p>
        </p:txBody>
      </p:sp>
      <p:sp>
        <p:nvSpPr>
          <p:cNvPr id="4096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40964"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0" name="" r:id="rId1" imgW="6858000" imgH="48895" progId="MS_ClipArt_Gallery.2">
                  <p:embed/>
                </p:oleObj>
              </mc:Choice>
              <mc:Fallback>
                <p:oleObj name="" r:id="rId1" imgW="6858000" imgH="48895" progId="MS_ClipArt_Gallery.2">
                  <p:embed/>
                  <p:pic>
                    <p:nvPicPr>
                      <p:cNvPr id="0" name="图片 3079"/>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85346" name="Rectangle 2"/>
          <p:cNvSpPr>
            <a:spLocks noGrp="1"/>
          </p:cNvSpPr>
          <p:nvPr>
            <p:ph idx="1"/>
          </p:nvPr>
        </p:nvSpPr>
        <p:spPr>
          <a:xfrm>
            <a:off x="790575" y="138113"/>
            <a:ext cx="7562850" cy="752475"/>
          </a:xfrm>
        </p:spPr>
        <p:txBody>
          <a:bodyPr vert="horz" wrap="square" lIns="91440" tIns="45720" rIns="91440" bIns="45720" anchor="t"/>
          <a:p>
            <a:pPr algn="ctr" eaLnBrk="1" hangingPunct="1">
              <a:buNone/>
            </a:pPr>
            <a:r>
              <a:rPr lang="en-US" altLang="zh-CN" dirty="0">
                <a:solidFill>
                  <a:srgbClr val="000066"/>
                </a:solidFill>
              </a:rPr>
              <a:t>2.6.4  </a:t>
            </a:r>
            <a:r>
              <a:rPr lang="zh-CN" altLang="en-US" dirty="0">
                <a:solidFill>
                  <a:srgbClr val="000066"/>
                </a:solidFill>
                <a:latin typeface="黑体" panose="02010609060101010101" pitchFamily="49" charset="-122"/>
                <a:ea typeface="黑体" panose="02010609060101010101" pitchFamily="49" charset="-122"/>
              </a:rPr>
              <a:t>消息缓冲队列通信机制</a:t>
            </a:r>
            <a:endParaRPr lang="zh-CN" altLang="en-US" dirty="0">
              <a:solidFill>
                <a:srgbClr val="000066"/>
              </a:solidFill>
            </a:endParaRPr>
          </a:p>
        </p:txBody>
      </p:sp>
      <p:sp>
        <p:nvSpPr>
          <p:cNvPr id="185347"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85348"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7" name="" r:id="rId1" imgW="6858000" imgH="48895" progId="MS_ClipArt_Gallery.2">
                  <p:embed/>
                </p:oleObj>
              </mc:Choice>
              <mc:Fallback>
                <p:oleObj name="" r:id="rId1" imgW="6858000" imgH="48895" progId="MS_ClipArt_Gallery.2">
                  <p:embed/>
                  <p:pic>
                    <p:nvPicPr>
                      <p:cNvPr id="0" name="图片 3166"/>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257027" name="文本占位符 257026"/>
          <p:cNvSpPr>
            <a:spLocks noGrp="1"/>
          </p:cNvSpPr>
          <p:nvPr/>
        </p:nvSpPr>
        <p:spPr>
          <a:xfrm>
            <a:off x="539750" y="1050925"/>
            <a:ext cx="7632700" cy="5400675"/>
          </a:xfrm>
          <a:prstGeom prst="rect">
            <a:avLst/>
          </a:prstGeom>
          <a:noFill/>
          <a:ln w="9525">
            <a:noFill/>
          </a:ln>
        </p:spPr>
        <p:txBody>
          <a:bodyPr anchor="t"/>
          <a:p>
            <a:pPr marL="342900" indent="-342900">
              <a:lnSpc>
                <a:spcPct val="130000"/>
              </a:lnSpc>
              <a:spcBef>
                <a:spcPct val="20000"/>
              </a:spcBef>
              <a:buSzTx/>
            </a:pPr>
            <a:r>
              <a:rPr lang="zh-CN" altLang="en-US" sz="2800" dirty="0">
                <a:solidFill>
                  <a:srgbClr val="CC6600"/>
                </a:solidFill>
                <a:latin typeface="黑体" panose="02010609060101010101" pitchFamily="49" charset="-122"/>
                <a:ea typeface="黑体" panose="02010609060101010101" pitchFamily="49" charset="-122"/>
              </a:rPr>
              <a:t>消息对垒消息</a:t>
            </a:r>
            <a:r>
              <a:rPr lang="zh-CN" altLang="en-US" sz="2800" dirty="0">
                <a:solidFill>
                  <a:srgbClr val="CC6600"/>
                </a:solidFill>
                <a:latin typeface="黑体" panose="02010609060101010101" pitchFamily="49" charset="-122"/>
                <a:ea typeface="黑体" panose="02010609060101010101" pitchFamily="49" charset="-122"/>
              </a:rPr>
              <a:t>接收原语Receive(N）</a:t>
            </a:r>
            <a:r>
              <a:rPr lang="zh-CN" altLang="en-US" sz="2800">
                <a:solidFill>
                  <a:srgbClr val="0000FF"/>
                </a:solidFill>
                <a:latin typeface="黑体" panose="02010609060101010101" pitchFamily="49" charset="-122"/>
                <a:ea typeface="黑体" panose="02010609060101010101" pitchFamily="49" charset="-122"/>
                <a:cs typeface="黑体" panose="02010609060101010101" pitchFamily="49" charset="-122"/>
              </a:rPr>
              <a:t> </a:t>
            </a:r>
            <a:r>
              <a:rPr lang="zh-CN" altLang="en-US" sz="2400">
                <a:latin typeface="宋体" panose="02010600030101010101" pitchFamily="2" charset="-122"/>
                <a:ea typeface="宋体" panose="02010600030101010101" pitchFamily="2" charset="-122"/>
              </a:rPr>
              <a:t>            </a:t>
            </a:r>
            <a:endParaRPr lang="zh-CN" altLang="en-US" sz="2400">
              <a:latin typeface="宋体" panose="02010600030101010101" pitchFamily="2" charset="-122"/>
              <a:ea typeface="宋体" panose="02010600030101010101" pitchFamily="2" charset="-122"/>
            </a:endParaRPr>
          </a:p>
          <a:p>
            <a:pPr marL="342900" indent="-342900">
              <a:lnSpc>
                <a:spcPct val="100000"/>
              </a:lnSpc>
              <a:spcBef>
                <a:spcPct val="20000"/>
              </a:spcBef>
              <a:buSzTx/>
            </a:pPr>
            <a:r>
              <a:rPr lang="en-US" altLang="zh-CN">
                <a:ea typeface="宋体" panose="02010600030101010101" pitchFamily="2" charset="-122"/>
                <a:cs typeface="Times New Roman" panose="02020603050405020304" pitchFamily="18" charset="0"/>
              </a:rPr>
              <a:t>begin</a:t>
            </a:r>
            <a:endParaRPr lang="en-US" altLang="zh-CN">
              <a:ea typeface="宋体" panose="02010600030101010101" pitchFamily="2" charset="-122"/>
              <a:cs typeface="Times New Roman" panose="02020603050405020304" pitchFamily="18" charset="0"/>
            </a:endParaRPr>
          </a:p>
          <a:p>
            <a:pPr marL="342900" indent="-342900">
              <a:lnSpc>
                <a:spcPct val="100000"/>
              </a:lnSpc>
              <a:spcBef>
                <a:spcPct val="20000"/>
              </a:spcBef>
              <a:buSzTx/>
            </a:pPr>
            <a:r>
              <a:rPr lang="en-US" altLang="zh-CN">
                <a:ea typeface="宋体" panose="02010600030101010101" pitchFamily="2" charset="-122"/>
                <a:cs typeface="Times New Roman" panose="02020603050405020304" pitchFamily="18" charset="0"/>
              </a:rPr>
              <a:t>  </a:t>
            </a:r>
            <a:r>
              <a:rPr lang="zh-CN" altLang="en-US">
                <a:ea typeface="宋体" panose="02010600030101010101" pitchFamily="2" charset="-122"/>
                <a:cs typeface="Times New Roman" panose="02020603050405020304" pitchFamily="18" charset="0"/>
              </a:rPr>
              <a:t>得到本进程</a:t>
            </a:r>
            <a:r>
              <a:rPr lang="en-US" altLang="zh-CN">
                <a:ea typeface="宋体" panose="02010600030101010101" pitchFamily="2" charset="-122"/>
                <a:cs typeface="Times New Roman" panose="02020603050405020304" pitchFamily="18" charset="0"/>
              </a:rPr>
              <a:t>PCB</a:t>
            </a:r>
            <a:r>
              <a:rPr lang="zh-CN" altLang="en-US">
                <a:ea typeface="宋体" panose="02010600030101010101" pitchFamily="2" charset="-122"/>
                <a:cs typeface="Times New Roman" panose="02020603050405020304" pitchFamily="18" charset="0"/>
              </a:rPr>
              <a:t>的指针</a:t>
            </a:r>
            <a:r>
              <a:rPr lang="en-US" altLang="zh-CN">
                <a:ea typeface="宋体" panose="02010600030101010101" pitchFamily="2" charset="-122"/>
                <a:cs typeface="Times New Roman" panose="02020603050405020304" pitchFamily="18" charset="0"/>
              </a:rPr>
              <a:t>q</a:t>
            </a:r>
            <a:r>
              <a:rPr lang="zh-CN" altLang="en-US">
                <a:ea typeface="宋体" panose="02010600030101010101" pitchFamily="2" charset="-122"/>
                <a:cs typeface="Times New Roman" panose="02020603050405020304" pitchFamily="18" charset="0"/>
              </a:rPr>
              <a:t>；</a:t>
            </a:r>
            <a:endParaRPr lang="zh-CN" altLang="en-US">
              <a:ea typeface="宋体" panose="02010600030101010101" pitchFamily="2" charset="-122"/>
              <a:cs typeface="Times New Roman" panose="02020603050405020304" pitchFamily="18" charset="0"/>
            </a:endParaRPr>
          </a:p>
          <a:p>
            <a:pPr marL="342900" indent="-342900">
              <a:lnSpc>
                <a:spcPct val="100000"/>
              </a:lnSpc>
              <a:spcBef>
                <a:spcPct val="20000"/>
              </a:spcBef>
              <a:buSzTx/>
            </a:pPr>
            <a:r>
              <a:rPr lang="zh-CN" altLang="en-US">
                <a:ea typeface="宋体" panose="02010600030101010101" pitchFamily="2" charset="-122"/>
                <a:cs typeface="Times New Roman" panose="02020603050405020304" pitchFamily="18" charset="0"/>
              </a:rPr>
              <a:t>   </a:t>
            </a:r>
            <a:r>
              <a:rPr lang="en-US" altLang="zh-CN">
                <a:solidFill>
                  <a:srgbClr val="0000FF"/>
                </a:solidFill>
                <a:ea typeface="宋体" panose="02010600030101010101" pitchFamily="2" charset="-122"/>
                <a:cs typeface="Times New Roman" panose="02020603050405020304" pitchFamily="18" charset="0"/>
              </a:rPr>
              <a:t>wait(q.sm);</a:t>
            </a:r>
            <a:endParaRPr lang="en-US" altLang="zh-CN">
              <a:ea typeface="宋体" panose="02010600030101010101" pitchFamily="2" charset="-122"/>
              <a:cs typeface="Times New Roman" panose="02020603050405020304" pitchFamily="18" charset="0"/>
            </a:endParaRPr>
          </a:p>
          <a:p>
            <a:pPr marL="342900" indent="-342900">
              <a:lnSpc>
                <a:spcPct val="100000"/>
              </a:lnSpc>
              <a:spcBef>
                <a:spcPct val="20000"/>
              </a:spcBef>
              <a:buSzTx/>
            </a:pPr>
            <a:r>
              <a:rPr lang="en-US" altLang="zh-CN">
                <a:ea typeface="宋体" panose="02010600030101010101" pitchFamily="2" charset="-122"/>
                <a:cs typeface="Times New Roman" panose="02020603050405020304" pitchFamily="18" charset="0"/>
              </a:rPr>
              <a:t>   </a:t>
            </a:r>
            <a:r>
              <a:rPr lang="en-US" altLang="zh-CN">
                <a:solidFill>
                  <a:srgbClr val="0000FF"/>
                </a:solidFill>
                <a:ea typeface="宋体" panose="02010600030101010101" pitchFamily="2" charset="-122"/>
                <a:cs typeface="Times New Roman" panose="02020603050405020304" pitchFamily="18" charset="0"/>
              </a:rPr>
              <a:t>wait(q.mutex);</a:t>
            </a:r>
            <a:endParaRPr lang="en-US" altLang="zh-CN">
              <a:solidFill>
                <a:srgbClr val="FFCC00"/>
              </a:solidFill>
              <a:ea typeface="宋体" panose="02010600030101010101" pitchFamily="2" charset="-122"/>
              <a:cs typeface="Times New Roman" panose="02020603050405020304" pitchFamily="18" charset="0"/>
            </a:endParaRPr>
          </a:p>
          <a:p>
            <a:pPr marL="342900" indent="-342900">
              <a:lnSpc>
                <a:spcPct val="100000"/>
              </a:lnSpc>
              <a:spcBef>
                <a:spcPct val="20000"/>
              </a:spcBef>
              <a:buSzTx/>
            </a:pPr>
            <a:r>
              <a:rPr lang="en-US" altLang="zh-CN">
                <a:ea typeface="宋体" panose="02010600030101010101" pitchFamily="2" charset="-122"/>
                <a:cs typeface="Times New Roman" panose="02020603050405020304" pitchFamily="18" charset="0"/>
              </a:rPr>
              <a:t>    </a:t>
            </a:r>
            <a:r>
              <a:rPr lang="zh-CN" altLang="en-US">
                <a:ea typeface="宋体" panose="02010600030101010101" pitchFamily="2" charset="-122"/>
                <a:cs typeface="Times New Roman" panose="02020603050405020304" pitchFamily="18" charset="0"/>
              </a:rPr>
              <a:t>从</a:t>
            </a:r>
            <a:r>
              <a:rPr lang="en-US" altLang="zh-CN">
                <a:ea typeface="宋体" panose="02010600030101010101" pitchFamily="2" charset="-122"/>
                <a:cs typeface="Times New Roman" panose="02020603050405020304" pitchFamily="18" charset="0"/>
              </a:rPr>
              <a:t>q.mq</a:t>
            </a:r>
            <a:r>
              <a:rPr lang="zh-CN" altLang="en-US">
                <a:ea typeface="宋体" panose="02010600030101010101" pitchFamily="2" charset="-122"/>
                <a:cs typeface="Times New Roman" panose="02020603050405020304" pitchFamily="18" charset="0"/>
              </a:rPr>
              <a:t>队首取下一个缓冲区</a:t>
            </a:r>
            <a:r>
              <a:rPr lang="en-US" altLang="zh-CN">
                <a:ea typeface="宋体" panose="02010600030101010101" pitchFamily="2" charset="-122"/>
                <a:cs typeface="Times New Roman" panose="02020603050405020304" pitchFamily="18" charset="0"/>
              </a:rPr>
              <a:t>t</a:t>
            </a:r>
            <a:r>
              <a:rPr lang="zh-CN" altLang="en-US">
                <a:ea typeface="宋体" panose="02010600030101010101" pitchFamily="2" charset="-122"/>
                <a:cs typeface="Times New Roman" panose="02020603050405020304" pitchFamily="18" charset="0"/>
              </a:rPr>
              <a:t>；</a:t>
            </a:r>
            <a:endParaRPr lang="zh-CN" altLang="en-US">
              <a:ea typeface="宋体" panose="02010600030101010101" pitchFamily="2" charset="-122"/>
              <a:cs typeface="Times New Roman" panose="02020603050405020304" pitchFamily="18" charset="0"/>
            </a:endParaRPr>
          </a:p>
          <a:p>
            <a:pPr marL="342900" indent="-342900">
              <a:lnSpc>
                <a:spcPct val="100000"/>
              </a:lnSpc>
              <a:spcBef>
                <a:spcPct val="20000"/>
              </a:spcBef>
              <a:buSzTx/>
            </a:pPr>
            <a:r>
              <a:rPr lang="zh-CN" altLang="en-US">
                <a:ea typeface="宋体" panose="02010600030101010101" pitchFamily="2" charset="-122"/>
                <a:cs typeface="Times New Roman" panose="02020603050405020304" pitchFamily="18" charset="0"/>
              </a:rPr>
              <a:t>   </a:t>
            </a:r>
            <a:r>
              <a:rPr lang="en-US" altLang="zh-CN">
                <a:solidFill>
                  <a:srgbClr val="0000FF"/>
                </a:solidFill>
                <a:ea typeface="宋体" panose="02010600030101010101" pitchFamily="2" charset="-122"/>
                <a:cs typeface="Times New Roman" panose="02020603050405020304" pitchFamily="18" charset="0"/>
              </a:rPr>
              <a:t>siganl(q.mutex);</a:t>
            </a:r>
            <a:endParaRPr lang="en-US" altLang="zh-CN">
              <a:solidFill>
                <a:srgbClr val="FFCC00"/>
              </a:solidFill>
              <a:ea typeface="宋体" panose="02010600030101010101" pitchFamily="2" charset="-122"/>
              <a:cs typeface="Times New Roman" panose="02020603050405020304" pitchFamily="18" charset="0"/>
            </a:endParaRPr>
          </a:p>
          <a:p>
            <a:pPr marL="342900" indent="-342900">
              <a:lnSpc>
                <a:spcPct val="100000"/>
              </a:lnSpc>
              <a:spcBef>
                <a:spcPct val="20000"/>
              </a:spcBef>
              <a:buSzTx/>
            </a:pPr>
            <a:r>
              <a:rPr lang="en-US" altLang="zh-CN">
                <a:ea typeface="宋体" panose="02010600030101010101" pitchFamily="2" charset="-122"/>
                <a:cs typeface="Times New Roman" panose="02020603050405020304" pitchFamily="18" charset="0"/>
              </a:rPr>
              <a:t>   </a:t>
            </a:r>
            <a:r>
              <a:rPr lang="zh-CN" altLang="en-US">
                <a:ea typeface="宋体" panose="02010600030101010101" pitchFamily="2" charset="-122"/>
                <a:cs typeface="Times New Roman" panose="02020603050405020304" pitchFamily="18" charset="0"/>
              </a:rPr>
              <a:t>将</a:t>
            </a:r>
            <a:r>
              <a:rPr lang="en-US" altLang="zh-CN">
                <a:ea typeface="宋体" panose="02010600030101010101" pitchFamily="2" charset="-122"/>
                <a:cs typeface="Times New Roman" panose="02020603050405020304" pitchFamily="18" charset="0"/>
              </a:rPr>
              <a:t>t</a:t>
            </a:r>
            <a:r>
              <a:rPr lang="zh-CN" altLang="en-US">
                <a:ea typeface="宋体" panose="02010600030101010101" pitchFamily="2" charset="-122"/>
                <a:cs typeface="Times New Roman" panose="02020603050405020304" pitchFamily="18" charset="0"/>
              </a:rPr>
              <a:t>的内容复制到</a:t>
            </a:r>
            <a:r>
              <a:rPr lang="en-US" altLang="zh-CN">
                <a:ea typeface="宋体" panose="02010600030101010101" pitchFamily="2" charset="-122"/>
                <a:cs typeface="Times New Roman" panose="02020603050405020304" pitchFamily="18" charset="0"/>
              </a:rPr>
              <a:t>N</a:t>
            </a:r>
            <a:r>
              <a:rPr lang="zh-CN" altLang="en-US">
                <a:ea typeface="宋体" panose="02010600030101010101" pitchFamily="2" charset="-122"/>
                <a:cs typeface="Times New Roman" panose="02020603050405020304" pitchFamily="18" charset="0"/>
              </a:rPr>
              <a:t>，并释放</a:t>
            </a:r>
            <a:r>
              <a:rPr lang="en-US" altLang="zh-CN">
                <a:ea typeface="宋体" panose="02010600030101010101" pitchFamily="2" charset="-122"/>
                <a:cs typeface="Times New Roman" panose="02020603050405020304" pitchFamily="18" charset="0"/>
              </a:rPr>
              <a:t>t</a:t>
            </a:r>
            <a:endParaRPr lang="en-US" altLang="zh-CN">
              <a:ea typeface="宋体" panose="02010600030101010101" pitchFamily="2" charset="-122"/>
              <a:cs typeface="Times New Roman" panose="02020603050405020304" pitchFamily="18" charset="0"/>
            </a:endParaRPr>
          </a:p>
          <a:p>
            <a:pPr marL="342900" indent="-342900">
              <a:lnSpc>
                <a:spcPct val="100000"/>
              </a:lnSpc>
              <a:spcBef>
                <a:spcPct val="20000"/>
              </a:spcBef>
              <a:buSzTx/>
            </a:pPr>
            <a:r>
              <a:rPr lang="en-US" altLang="zh-CN">
                <a:ea typeface="宋体" panose="02010600030101010101" pitchFamily="2" charset="-122"/>
                <a:cs typeface="Times New Roman" panose="02020603050405020304" pitchFamily="18" charset="0"/>
              </a:rPr>
              <a:t>end   </a:t>
            </a:r>
            <a:endParaRPr lang="en-US" altLang="zh-CN">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7027">
                                            <p:txEl>
                                              <p:charRg st="0" end="30"/>
                                            </p:txEl>
                                          </p:spTgt>
                                        </p:tgtEl>
                                        <p:attrNameLst>
                                          <p:attrName>style.visibility</p:attrName>
                                        </p:attrNameLst>
                                      </p:cBhvr>
                                      <p:to>
                                        <p:strVal val="visible"/>
                                      </p:to>
                                    </p:set>
                                    <p:anim calcmode="discrete" valueType="clr">
                                      <p:cBhvr override="childStyle">
                                        <p:cTn id="7" dur="80"/>
                                        <p:tgtEl>
                                          <p:spTgt spid="257027">
                                            <p:txEl>
                                              <p:charRg st="0" end="3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7027">
                                            <p:txEl>
                                              <p:charRg st="0" end="30"/>
                                            </p:txEl>
                                          </p:spTgt>
                                        </p:tgtEl>
                                        <p:attrNameLst>
                                          <p:attrName>fillcolor</p:attrName>
                                        </p:attrNameLst>
                                      </p:cBhvr>
                                      <p:tavLst>
                                        <p:tav tm="0">
                                          <p:val>
                                            <p:clrVal>
                                              <a:schemeClr val="accent2"/>
                                            </p:clrVal>
                                          </p:val>
                                        </p:tav>
                                        <p:tav tm="50000">
                                          <p:val>
                                            <p:clrVal>
                                              <a:schemeClr val="hlink"/>
                                            </p:clrVal>
                                          </p:val>
                                        </p:tav>
                                      </p:tavLst>
                                    </p:anim>
                                    <p:set>
                                      <p:cBhvr>
                                        <p:cTn id="9" dur="80"/>
                                        <p:tgtEl>
                                          <p:spTgt spid="257027">
                                            <p:txEl>
                                              <p:charRg st="0" end="3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7027">
                                            <p:txEl>
                                              <p:charRg st="30" end="36"/>
                                            </p:txEl>
                                          </p:spTgt>
                                        </p:tgtEl>
                                        <p:attrNameLst>
                                          <p:attrName>style.visibility</p:attrName>
                                        </p:attrNameLst>
                                      </p:cBhvr>
                                      <p:to>
                                        <p:strVal val="visible"/>
                                      </p:to>
                                    </p:set>
                                    <p:anim calcmode="discrete" valueType="clr">
                                      <p:cBhvr override="childStyle">
                                        <p:cTn id="14" dur="80"/>
                                        <p:tgtEl>
                                          <p:spTgt spid="257027">
                                            <p:txEl>
                                              <p:charRg st="30" end="3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7027">
                                            <p:txEl>
                                              <p:charRg st="30" end="36"/>
                                            </p:txEl>
                                          </p:spTgt>
                                        </p:tgtEl>
                                        <p:attrNameLst>
                                          <p:attrName>fillcolor</p:attrName>
                                        </p:attrNameLst>
                                      </p:cBhvr>
                                      <p:tavLst>
                                        <p:tav tm="0">
                                          <p:val>
                                            <p:clrVal>
                                              <a:schemeClr val="accent2"/>
                                            </p:clrVal>
                                          </p:val>
                                        </p:tav>
                                        <p:tav tm="50000">
                                          <p:val>
                                            <p:clrVal>
                                              <a:schemeClr val="hlink"/>
                                            </p:clrVal>
                                          </p:val>
                                        </p:tav>
                                      </p:tavLst>
                                    </p:anim>
                                    <p:set>
                                      <p:cBhvr>
                                        <p:cTn id="16" dur="80"/>
                                        <p:tgtEl>
                                          <p:spTgt spid="257027">
                                            <p:txEl>
                                              <p:charRg st="30" end="36"/>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57027">
                                            <p:txEl>
                                              <p:charRg st="36" end="52"/>
                                            </p:txEl>
                                          </p:spTgt>
                                        </p:tgtEl>
                                        <p:attrNameLst>
                                          <p:attrName>style.visibility</p:attrName>
                                        </p:attrNameLst>
                                      </p:cBhvr>
                                      <p:to>
                                        <p:strVal val="visible"/>
                                      </p:to>
                                    </p:set>
                                    <p:anim calcmode="discrete" valueType="clr">
                                      <p:cBhvr override="childStyle">
                                        <p:cTn id="21" dur="80"/>
                                        <p:tgtEl>
                                          <p:spTgt spid="257027">
                                            <p:txEl>
                                              <p:charRg st="36" end="5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57027">
                                            <p:txEl>
                                              <p:charRg st="36" end="52"/>
                                            </p:txEl>
                                          </p:spTgt>
                                        </p:tgtEl>
                                        <p:attrNameLst>
                                          <p:attrName>fillcolor</p:attrName>
                                        </p:attrNameLst>
                                      </p:cBhvr>
                                      <p:tavLst>
                                        <p:tav tm="0">
                                          <p:val>
                                            <p:clrVal>
                                              <a:schemeClr val="accent2"/>
                                            </p:clrVal>
                                          </p:val>
                                        </p:tav>
                                        <p:tav tm="50000">
                                          <p:val>
                                            <p:clrVal>
                                              <a:schemeClr val="hlink"/>
                                            </p:clrVal>
                                          </p:val>
                                        </p:tav>
                                      </p:tavLst>
                                    </p:anim>
                                    <p:set>
                                      <p:cBhvr>
                                        <p:cTn id="23" dur="80"/>
                                        <p:tgtEl>
                                          <p:spTgt spid="257027">
                                            <p:txEl>
                                              <p:charRg st="36" end="5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57027">
                                            <p:txEl>
                                              <p:charRg st="52" end="67"/>
                                            </p:txEl>
                                          </p:spTgt>
                                        </p:tgtEl>
                                        <p:attrNameLst>
                                          <p:attrName>style.visibility</p:attrName>
                                        </p:attrNameLst>
                                      </p:cBhvr>
                                      <p:to>
                                        <p:strVal val="visible"/>
                                      </p:to>
                                    </p:set>
                                    <p:anim calcmode="discrete" valueType="clr">
                                      <p:cBhvr override="childStyle">
                                        <p:cTn id="28" dur="80"/>
                                        <p:tgtEl>
                                          <p:spTgt spid="257027">
                                            <p:txEl>
                                              <p:charRg st="52" end="6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57027">
                                            <p:txEl>
                                              <p:charRg st="52" end="67"/>
                                            </p:txEl>
                                          </p:spTgt>
                                        </p:tgtEl>
                                        <p:attrNameLst>
                                          <p:attrName>fillcolor</p:attrName>
                                        </p:attrNameLst>
                                      </p:cBhvr>
                                      <p:tavLst>
                                        <p:tav tm="0">
                                          <p:val>
                                            <p:clrVal>
                                              <a:schemeClr val="accent2"/>
                                            </p:clrVal>
                                          </p:val>
                                        </p:tav>
                                        <p:tav tm="50000">
                                          <p:val>
                                            <p:clrVal>
                                              <a:schemeClr val="hlink"/>
                                            </p:clrVal>
                                          </p:val>
                                        </p:tav>
                                      </p:tavLst>
                                    </p:anim>
                                    <p:set>
                                      <p:cBhvr>
                                        <p:cTn id="30" dur="80"/>
                                        <p:tgtEl>
                                          <p:spTgt spid="257027">
                                            <p:txEl>
                                              <p:charRg st="52" end="67"/>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257027">
                                            <p:txEl>
                                              <p:charRg st="67" end="85"/>
                                            </p:txEl>
                                          </p:spTgt>
                                        </p:tgtEl>
                                        <p:attrNameLst>
                                          <p:attrName>style.visibility</p:attrName>
                                        </p:attrNameLst>
                                      </p:cBhvr>
                                      <p:to>
                                        <p:strVal val="visible"/>
                                      </p:to>
                                    </p:set>
                                    <p:anim calcmode="discrete" valueType="clr">
                                      <p:cBhvr override="childStyle">
                                        <p:cTn id="35" dur="80"/>
                                        <p:tgtEl>
                                          <p:spTgt spid="257027">
                                            <p:txEl>
                                              <p:charRg st="67" end="8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57027">
                                            <p:txEl>
                                              <p:charRg st="67" end="85"/>
                                            </p:txEl>
                                          </p:spTgt>
                                        </p:tgtEl>
                                        <p:attrNameLst>
                                          <p:attrName>fillcolor</p:attrName>
                                        </p:attrNameLst>
                                      </p:cBhvr>
                                      <p:tavLst>
                                        <p:tav tm="0">
                                          <p:val>
                                            <p:clrVal>
                                              <a:schemeClr val="accent2"/>
                                            </p:clrVal>
                                          </p:val>
                                        </p:tav>
                                        <p:tav tm="50000">
                                          <p:val>
                                            <p:clrVal>
                                              <a:schemeClr val="hlink"/>
                                            </p:clrVal>
                                          </p:val>
                                        </p:tav>
                                      </p:tavLst>
                                    </p:anim>
                                    <p:set>
                                      <p:cBhvr>
                                        <p:cTn id="37" dur="80"/>
                                        <p:tgtEl>
                                          <p:spTgt spid="257027">
                                            <p:txEl>
                                              <p:charRg st="67" end="85"/>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257027">
                                            <p:txEl>
                                              <p:charRg st="85" end="106"/>
                                            </p:txEl>
                                          </p:spTgt>
                                        </p:tgtEl>
                                        <p:attrNameLst>
                                          <p:attrName>style.visibility</p:attrName>
                                        </p:attrNameLst>
                                      </p:cBhvr>
                                      <p:to>
                                        <p:strVal val="visible"/>
                                      </p:to>
                                    </p:set>
                                    <p:anim calcmode="discrete" valueType="clr">
                                      <p:cBhvr override="childStyle">
                                        <p:cTn id="42" dur="80"/>
                                        <p:tgtEl>
                                          <p:spTgt spid="257027">
                                            <p:txEl>
                                              <p:charRg st="85" end="10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57027">
                                            <p:txEl>
                                              <p:charRg st="85" end="106"/>
                                            </p:txEl>
                                          </p:spTgt>
                                        </p:tgtEl>
                                        <p:attrNameLst>
                                          <p:attrName>fillcolor</p:attrName>
                                        </p:attrNameLst>
                                      </p:cBhvr>
                                      <p:tavLst>
                                        <p:tav tm="0">
                                          <p:val>
                                            <p:clrVal>
                                              <a:schemeClr val="accent2"/>
                                            </p:clrVal>
                                          </p:val>
                                        </p:tav>
                                        <p:tav tm="50000">
                                          <p:val>
                                            <p:clrVal>
                                              <a:schemeClr val="hlink"/>
                                            </p:clrVal>
                                          </p:val>
                                        </p:tav>
                                      </p:tavLst>
                                    </p:anim>
                                    <p:set>
                                      <p:cBhvr>
                                        <p:cTn id="44" dur="80"/>
                                        <p:tgtEl>
                                          <p:spTgt spid="257027">
                                            <p:txEl>
                                              <p:charRg st="85" end="10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257027">
                                            <p:txEl>
                                              <p:charRg st="106" end="126"/>
                                            </p:txEl>
                                          </p:spTgt>
                                        </p:tgtEl>
                                        <p:attrNameLst>
                                          <p:attrName>style.visibility</p:attrName>
                                        </p:attrNameLst>
                                      </p:cBhvr>
                                      <p:to>
                                        <p:strVal val="visible"/>
                                      </p:to>
                                    </p:set>
                                    <p:anim calcmode="discrete" valueType="clr">
                                      <p:cBhvr override="childStyle">
                                        <p:cTn id="49" dur="80"/>
                                        <p:tgtEl>
                                          <p:spTgt spid="257027">
                                            <p:txEl>
                                              <p:charRg st="106" end="12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257027">
                                            <p:txEl>
                                              <p:charRg st="106" end="126"/>
                                            </p:txEl>
                                          </p:spTgt>
                                        </p:tgtEl>
                                        <p:attrNameLst>
                                          <p:attrName>fillcolor</p:attrName>
                                        </p:attrNameLst>
                                      </p:cBhvr>
                                      <p:tavLst>
                                        <p:tav tm="0">
                                          <p:val>
                                            <p:clrVal>
                                              <a:schemeClr val="accent2"/>
                                            </p:clrVal>
                                          </p:val>
                                        </p:tav>
                                        <p:tav tm="50000">
                                          <p:val>
                                            <p:clrVal>
                                              <a:schemeClr val="hlink"/>
                                            </p:clrVal>
                                          </p:val>
                                        </p:tav>
                                      </p:tavLst>
                                    </p:anim>
                                    <p:set>
                                      <p:cBhvr>
                                        <p:cTn id="51" dur="80"/>
                                        <p:tgtEl>
                                          <p:spTgt spid="257027">
                                            <p:txEl>
                                              <p:charRg st="106" end="126"/>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257027">
                                            <p:txEl>
                                              <p:charRg st="126" end="144"/>
                                            </p:txEl>
                                          </p:spTgt>
                                        </p:tgtEl>
                                        <p:attrNameLst>
                                          <p:attrName>style.visibility</p:attrName>
                                        </p:attrNameLst>
                                      </p:cBhvr>
                                      <p:to>
                                        <p:strVal val="visible"/>
                                      </p:to>
                                    </p:set>
                                    <p:anim calcmode="discrete" valueType="clr">
                                      <p:cBhvr override="childStyle">
                                        <p:cTn id="56" dur="80"/>
                                        <p:tgtEl>
                                          <p:spTgt spid="257027">
                                            <p:txEl>
                                              <p:charRg st="126" end="14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257027">
                                            <p:txEl>
                                              <p:charRg st="126" end="144"/>
                                            </p:txEl>
                                          </p:spTgt>
                                        </p:tgtEl>
                                        <p:attrNameLst>
                                          <p:attrName>fillcolor</p:attrName>
                                        </p:attrNameLst>
                                      </p:cBhvr>
                                      <p:tavLst>
                                        <p:tav tm="0">
                                          <p:val>
                                            <p:clrVal>
                                              <a:schemeClr val="accent2"/>
                                            </p:clrVal>
                                          </p:val>
                                        </p:tav>
                                        <p:tav tm="50000">
                                          <p:val>
                                            <p:clrVal>
                                              <a:schemeClr val="hlink"/>
                                            </p:clrVal>
                                          </p:val>
                                        </p:tav>
                                      </p:tavLst>
                                    </p:anim>
                                    <p:set>
                                      <p:cBhvr>
                                        <p:cTn id="58" dur="80"/>
                                        <p:tgtEl>
                                          <p:spTgt spid="257027">
                                            <p:txEl>
                                              <p:charRg st="126" end="144"/>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257027">
                                            <p:txEl>
                                              <p:charRg st="144" end="151"/>
                                            </p:txEl>
                                          </p:spTgt>
                                        </p:tgtEl>
                                        <p:attrNameLst>
                                          <p:attrName>style.visibility</p:attrName>
                                        </p:attrNameLst>
                                      </p:cBhvr>
                                      <p:to>
                                        <p:strVal val="visible"/>
                                      </p:to>
                                    </p:set>
                                    <p:anim calcmode="discrete" valueType="clr">
                                      <p:cBhvr override="childStyle">
                                        <p:cTn id="63" dur="80"/>
                                        <p:tgtEl>
                                          <p:spTgt spid="257027">
                                            <p:txEl>
                                              <p:charRg st="144" end="15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257027">
                                            <p:txEl>
                                              <p:charRg st="144" end="151"/>
                                            </p:txEl>
                                          </p:spTgt>
                                        </p:tgtEl>
                                        <p:attrNameLst>
                                          <p:attrName>fillcolor</p:attrName>
                                        </p:attrNameLst>
                                      </p:cBhvr>
                                      <p:tavLst>
                                        <p:tav tm="0">
                                          <p:val>
                                            <p:clrVal>
                                              <a:schemeClr val="accent2"/>
                                            </p:clrVal>
                                          </p:val>
                                        </p:tav>
                                        <p:tav tm="50000">
                                          <p:val>
                                            <p:clrVal>
                                              <a:schemeClr val="hlink"/>
                                            </p:clrVal>
                                          </p:val>
                                        </p:tav>
                                      </p:tavLst>
                                    </p:anim>
                                    <p:set>
                                      <p:cBhvr>
                                        <p:cTn id="65" dur="80"/>
                                        <p:tgtEl>
                                          <p:spTgt spid="257027">
                                            <p:txEl>
                                              <p:charRg st="144" end="15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87394" name="Rectangle 2"/>
          <p:cNvSpPr>
            <a:spLocks noGrp="1"/>
          </p:cNvSpPr>
          <p:nvPr>
            <p:ph idx="1"/>
          </p:nvPr>
        </p:nvSpPr>
        <p:spPr>
          <a:xfrm>
            <a:off x="790575" y="138113"/>
            <a:ext cx="7562850" cy="752475"/>
          </a:xfrm>
        </p:spPr>
        <p:txBody>
          <a:bodyPr vert="horz" wrap="square" lIns="91440" tIns="45720" rIns="91440" bIns="45720" anchor="t"/>
          <a:p>
            <a:pPr algn="ctr" eaLnBrk="1" hangingPunct="1">
              <a:buNone/>
            </a:pPr>
            <a:r>
              <a:rPr lang="en-US" altLang="zh-CN" dirty="0">
                <a:solidFill>
                  <a:srgbClr val="000066"/>
                </a:solidFill>
              </a:rPr>
              <a:t>2.6.5  </a:t>
            </a:r>
            <a:r>
              <a:rPr lang="zh-CN" altLang="en-US" dirty="0">
                <a:solidFill>
                  <a:srgbClr val="000066"/>
                </a:solidFill>
                <a:latin typeface="黑体" panose="02010609060101010101" pitchFamily="49" charset="-122"/>
                <a:ea typeface="黑体" panose="02010609060101010101" pitchFamily="49" charset="-122"/>
              </a:rPr>
              <a:t>客户</a:t>
            </a:r>
            <a:r>
              <a:rPr lang="en-US" altLang="zh-CN" dirty="0">
                <a:solidFill>
                  <a:srgbClr val="000066"/>
                </a:solidFill>
                <a:latin typeface="黑体" panose="02010609060101010101" pitchFamily="49" charset="-122"/>
                <a:ea typeface="黑体" panose="02010609060101010101" pitchFamily="49" charset="-122"/>
              </a:rPr>
              <a:t>/</a:t>
            </a:r>
            <a:r>
              <a:rPr lang="zh-CN" altLang="en-US" dirty="0">
                <a:solidFill>
                  <a:srgbClr val="000066"/>
                </a:solidFill>
                <a:latin typeface="黑体" panose="02010609060101010101" pitchFamily="49" charset="-122"/>
                <a:ea typeface="黑体" panose="02010609060101010101" pitchFamily="49" charset="-122"/>
              </a:rPr>
              <a:t>服务器通信</a:t>
            </a:r>
            <a:endParaRPr lang="zh-CN" altLang="en-US" dirty="0">
              <a:solidFill>
                <a:srgbClr val="000066"/>
              </a:solidFill>
              <a:latin typeface="黑体" panose="02010609060101010101" pitchFamily="49" charset="-122"/>
              <a:ea typeface="黑体" panose="02010609060101010101" pitchFamily="49" charset="-122"/>
            </a:endParaRPr>
          </a:p>
        </p:txBody>
      </p:sp>
      <p:sp>
        <p:nvSpPr>
          <p:cNvPr id="18739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87396"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9" name="" r:id="rId1" imgW="6858000" imgH="48895" progId="MS_ClipArt_Gallery.2">
                  <p:embed/>
                </p:oleObj>
              </mc:Choice>
              <mc:Fallback>
                <p:oleObj name="" r:id="rId1" imgW="6858000" imgH="48895" progId="MS_ClipArt_Gallery.2">
                  <p:embed/>
                  <p:pic>
                    <p:nvPicPr>
                      <p:cNvPr id="0" name="图片 3168"/>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258051" name="文本占位符 258050"/>
          <p:cNvSpPr>
            <a:spLocks noGrp="1"/>
          </p:cNvSpPr>
          <p:nvPr/>
        </p:nvSpPr>
        <p:spPr>
          <a:xfrm>
            <a:off x="395288" y="1052513"/>
            <a:ext cx="8424862" cy="5472112"/>
          </a:xfrm>
          <a:prstGeom prst="rect">
            <a:avLst/>
          </a:prstGeom>
          <a:noFill/>
          <a:ln w="9525">
            <a:noFill/>
          </a:ln>
        </p:spPr>
        <p:txBody>
          <a:bodyPr anchor="t"/>
          <a:p>
            <a:pPr marL="342900" indent="-342900" algn="just">
              <a:lnSpc>
                <a:spcPct val="120000"/>
              </a:lnSpc>
              <a:buSzTx/>
            </a:pPr>
            <a:r>
              <a:rPr lang="zh-CN" altLang="en-US" sz="3200" dirty="0">
                <a:solidFill>
                  <a:srgbClr val="000066"/>
                </a:solidFill>
                <a:latin typeface="黑体" panose="02010609060101010101" pitchFamily="49" charset="-122"/>
                <a:ea typeface="黑体" panose="02010609060101010101" pitchFamily="49" charset="-122"/>
              </a:rPr>
              <a:t>网络间进程通信方式</a:t>
            </a:r>
            <a:r>
              <a:rPr lang="en-US" altLang="zh-CN" sz="3200" dirty="0">
                <a:solidFill>
                  <a:srgbClr val="000066"/>
                </a:solidFill>
                <a:latin typeface="黑体" panose="02010609060101010101" pitchFamily="49" charset="-122"/>
                <a:ea typeface="黑体" panose="02010609060101010101" pitchFamily="49" charset="-122"/>
              </a:rPr>
              <a:t>1-</a:t>
            </a:r>
            <a:r>
              <a:rPr lang="zh-CN" altLang="en-US" sz="3200" dirty="0">
                <a:solidFill>
                  <a:srgbClr val="000066"/>
                </a:solidFill>
                <a:latin typeface="黑体" panose="02010609060101010101" pitchFamily="49" charset="-122"/>
                <a:ea typeface="黑体" panose="02010609060101010101" pitchFamily="49" charset="-122"/>
              </a:rPr>
              <a:t>套接字（socket）</a:t>
            </a:r>
            <a:endParaRPr lang="zh-CN" altLang="en-US" sz="2400">
              <a:latin typeface="Tahoma" panose="020B0604030504040204" pitchFamily="34" charset="0"/>
              <a:ea typeface="宋体" panose="02010600030101010101" pitchFamily="2" charset="-122"/>
            </a:endParaRPr>
          </a:p>
          <a:p>
            <a:pPr marL="342900" indent="-342900">
              <a:lnSpc>
                <a:spcPct val="130000"/>
              </a:lnSpc>
              <a:spcBef>
                <a:spcPct val="20000"/>
              </a:spcBef>
              <a:buClr>
                <a:schemeClr val="tx1"/>
              </a:buClr>
              <a:buSzTx/>
              <a:buFont typeface="Wingdings" panose="05000000000000000000" pitchFamily="2" charset="2"/>
              <a:buChar char="n"/>
            </a:pPr>
            <a:r>
              <a:rPr>
                <a:latin typeface="Tahoma" panose="020B0604030504040204" pitchFamily="34" charset="0"/>
                <a:ea typeface="宋体" panose="02010600030101010101" pitchFamily="2" charset="-122"/>
              </a:rPr>
              <a:t>一个套接字就是</a:t>
            </a:r>
            <a:r>
              <a:rPr>
                <a:solidFill>
                  <a:schemeClr val="tx2"/>
                </a:solidFill>
                <a:latin typeface="Tahoma" panose="020B0604030504040204" pitchFamily="34" charset="0"/>
                <a:ea typeface="宋体" panose="02010600030101010101" pitchFamily="2" charset="-122"/>
              </a:rPr>
              <a:t>一个通信标识类型的数据结构</a:t>
            </a:r>
            <a:r>
              <a:rPr lang="zh-CN">
                <a:latin typeface="Tahoma" panose="020B0604030504040204" pitchFamily="34" charset="0"/>
                <a:ea typeface="宋体" panose="02010600030101010101" pitchFamily="2" charset="-122"/>
              </a:rPr>
              <a:t>，</a:t>
            </a:r>
            <a:r>
              <a:rPr>
                <a:latin typeface="Tahoma" panose="020B0604030504040204" pitchFamily="34" charset="0"/>
                <a:ea typeface="宋体" panose="02010600030101010101" pitchFamily="2" charset="-122"/>
              </a:rPr>
              <a:t>包含了通信目的的地址、通信使用的端口号、通信网络的传输协议、进程所在的网络地址</a:t>
            </a:r>
            <a:r>
              <a:rPr lang="zh-CN">
                <a:latin typeface="Tahoma" panose="020B0604030504040204" pitchFamily="34" charset="0"/>
                <a:ea typeface="宋体" panose="02010600030101010101" pitchFamily="2" charset="-122"/>
              </a:rPr>
              <a:t>、</a:t>
            </a:r>
            <a:r>
              <a:rPr>
                <a:latin typeface="Tahoma" panose="020B0604030504040204" pitchFamily="34" charset="0"/>
                <a:ea typeface="宋体" panose="02010600030101010101" pitchFamily="2" charset="-122"/>
              </a:rPr>
              <a:t>以及针对客户或服务器程序提供的不同系统调用等</a:t>
            </a:r>
            <a:r>
              <a:rPr lang="zh-CN">
                <a:latin typeface="Tahoma" panose="020B0604030504040204" pitchFamily="34" charset="0"/>
                <a:ea typeface="宋体" panose="02010600030101010101" pitchFamily="2" charset="-122"/>
              </a:rPr>
              <a:t>，</a:t>
            </a:r>
            <a:r>
              <a:rPr>
                <a:latin typeface="Tahoma" panose="020B0604030504040204" pitchFamily="34" charset="0"/>
                <a:ea typeface="宋体" panose="02010600030101010101" pitchFamily="2" charset="-122"/>
              </a:rPr>
              <a:t>是进程通信和网络通信的基本构件。</a:t>
            </a:r>
            <a:endParaRPr>
              <a:latin typeface="Tahoma" panose="020B0604030504040204" pitchFamily="34" charset="0"/>
              <a:ea typeface="宋体" panose="02010600030101010101" pitchFamily="2" charset="-122"/>
            </a:endParaRPr>
          </a:p>
          <a:p>
            <a:pPr marL="342900" indent="-342900">
              <a:lnSpc>
                <a:spcPct val="130000"/>
              </a:lnSpc>
              <a:spcBef>
                <a:spcPct val="20000"/>
              </a:spcBef>
              <a:buClr>
                <a:schemeClr val="tx1"/>
              </a:buClr>
              <a:buSzTx/>
              <a:buFont typeface="Wingdings" panose="05000000000000000000" pitchFamily="2" charset="2"/>
              <a:buChar char="n"/>
            </a:pPr>
            <a:r>
              <a:rPr sz="2800">
                <a:latin typeface="Tahoma" panose="020B0604030504040204" pitchFamily="34" charset="0"/>
                <a:ea typeface="宋体" panose="02010600030101010101" pitchFamily="2" charset="-122"/>
              </a:rPr>
              <a:t>套接字是为客户/服务器模型而设计的,通常分为以下两类:</a:t>
            </a:r>
            <a:r>
              <a:rPr lang="zh-CN" sz="2800">
                <a:solidFill>
                  <a:schemeClr val="tx2"/>
                </a:solidFill>
                <a:latin typeface="Tahoma" panose="020B0604030504040204" pitchFamily="34" charset="0"/>
                <a:ea typeface="宋体" panose="02010600030101010101" pitchFamily="2" charset="-122"/>
              </a:rPr>
              <a:t>基于文件类型</a:t>
            </a:r>
            <a:r>
              <a:rPr lang="zh-CN" sz="2800">
                <a:latin typeface="Tahoma" panose="020B0604030504040204" pitchFamily="34" charset="0"/>
                <a:ea typeface="宋体" panose="02010600030101010101" pitchFamily="2" charset="-122"/>
              </a:rPr>
              <a:t>和</a:t>
            </a:r>
            <a:r>
              <a:rPr lang="zh-CN" sz="2800">
                <a:solidFill>
                  <a:schemeClr val="tx2"/>
                </a:solidFill>
                <a:latin typeface="Tahoma" panose="020B0604030504040204" pitchFamily="34" charset="0"/>
                <a:ea typeface="宋体" panose="02010600030101010101" pitchFamily="2" charset="-122"/>
              </a:rPr>
              <a:t>基于网络类型。</a:t>
            </a:r>
            <a:endParaRPr sz="2800">
              <a:latin typeface="Tahoma" panose="020B0604030504040204" pitchFamily="34" charset="0"/>
              <a:ea typeface="宋体" panose="02010600030101010101" pitchFamily="2" charset="-122"/>
            </a:endParaRPr>
          </a:p>
          <a:p>
            <a:pPr>
              <a:lnSpc>
                <a:spcPct val="130000"/>
              </a:lnSpc>
              <a:spcBef>
                <a:spcPct val="20000"/>
              </a:spcBef>
              <a:buClr>
                <a:schemeClr val="tx1"/>
              </a:buClr>
              <a:buSzTx/>
              <a:buFont typeface="Wingdings" panose="05000000000000000000" pitchFamily="2" charset="2"/>
            </a:pPr>
            <a:r>
              <a:rPr lang="zh-CN" altLang="en-US" sz="2400">
                <a:latin typeface="Tahoma" panose="020B0604030504040204" pitchFamily="34" charset="0"/>
                <a:ea typeface="宋体" panose="02010600030101010101" pitchFamily="2" charset="-122"/>
              </a:rPr>
              <a:t>。</a:t>
            </a:r>
            <a:endParaRPr lang="zh-CN" altLang="en-US" sz="2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8051">
                                            <p:txEl>
                                              <p:charRg st="17" end="31"/>
                                            </p:txEl>
                                          </p:spTgt>
                                        </p:tgtEl>
                                        <p:attrNameLst>
                                          <p:attrName>style.visibility</p:attrName>
                                        </p:attrNameLst>
                                      </p:cBhvr>
                                      <p:to>
                                        <p:strVal val="visible"/>
                                      </p:to>
                                    </p:set>
                                    <p:anim calcmode="discrete" valueType="clr">
                                      <p:cBhvr override="childStyle">
                                        <p:cTn id="7" dur="80"/>
                                        <p:tgtEl>
                                          <p:spTgt spid="258051">
                                            <p:txEl>
                                              <p:charRg st="17" end="3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8051">
                                            <p:txEl>
                                              <p:charRg st="17" end="31"/>
                                            </p:txEl>
                                          </p:spTgt>
                                        </p:tgtEl>
                                        <p:attrNameLst>
                                          <p:attrName>fillcolor</p:attrName>
                                        </p:attrNameLst>
                                      </p:cBhvr>
                                      <p:tavLst>
                                        <p:tav tm="0">
                                          <p:val>
                                            <p:clrVal>
                                              <a:schemeClr val="accent2"/>
                                            </p:clrVal>
                                          </p:val>
                                        </p:tav>
                                        <p:tav tm="50000">
                                          <p:val>
                                            <p:clrVal>
                                              <a:schemeClr val="hlink"/>
                                            </p:clrVal>
                                          </p:val>
                                        </p:tav>
                                      </p:tavLst>
                                    </p:anim>
                                    <p:set>
                                      <p:cBhvr>
                                        <p:cTn id="9" dur="80"/>
                                        <p:tgtEl>
                                          <p:spTgt spid="258051">
                                            <p:txEl>
                                              <p:charRg st="17" end="3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8051">
                                            <p:txEl>
                                              <p:charRg st="31" end="83"/>
                                            </p:txEl>
                                          </p:spTgt>
                                        </p:tgtEl>
                                        <p:attrNameLst>
                                          <p:attrName>style.visibility</p:attrName>
                                        </p:attrNameLst>
                                      </p:cBhvr>
                                      <p:to>
                                        <p:strVal val="visible"/>
                                      </p:to>
                                    </p:set>
                                    <p:anim calcmode="discrete" valueType="clr">
                                      <p:cBhvr override="childStyle">
                                        <p:cTn id="14" dur="80"/>
                                        <p:tgtEl>
                                          <p:spTgt spid="258051">
                                            <p:txEl>
                                              <p:charRg st="31" end="8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8051">
                                            <p:txEl>
                                              <p:charRg st="31" end="83"/>
                                            </p:txEl>
                                          </p:spTgt>
                                        </p:tgtEl>
                                        <p:attrNameLst>
                                          <p:attrName>fillcolor</p:attrName>
                                        </p:attrNameLst>
                                      </p:cBhvr>
                                      <p:tavLst>
                                        <p:tav tm="0">
                                          <p:val>
                                            <p:clrVal>
                                              <a:schemeClr val="accent2"/>
                                            </p:clrVal>
                                          </p:val>
                                        </p:tav>
                                        <p:tav tm="50000">
                                          <p:val>
                                            <p:clrVal>
                                              <a:schemeClr val="hlink"/>
                                            </p:clrVal>
                                          </p:val>
                                        </p:tav>
                                      </p:tavLst>
                                    </p:anim>
                                    <p:set>
                                      <p:cBhvr>
                                        <p:cTn id="16" dur="80"/>
                                        <p:tgtEl>
                                          <p:spTgt spid="258051">
                                            <p:txEl>
                                              <p:charRg st="31" end="8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58051">
                                            <p:txEl>
                                              <p:charRg st="83" end="177"/>
                                            </p:txEl>
                                          </p:spTgt>
                                        </p:tgtEl>
                                        <p:attrNameLst>
                                          <p:attrName>style.visibility</p:attrName>
                                        </p:attrNameLst>
                                      </p:cBhvr>
                                      <p:to>
                                        <p:strVal val="visible"/>
                                      </p:to>
                                    </p:set>
                                    <p:anim calcmode="discrete" valueType="clr">
                                      <p:cBhvr override="childStyle">
                                        <p:cTn id="21" dur="80"/>
                                        <p:tgtEl>
                                          <p:spTgt spid="258051">
                                            <p:txEl>
                                              <p:charRg st="83" end="17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58051">
                                            <p:txEl>
                                              <p:charRg st="83" end="177"/>
                                            </p:txEl>
                                          </p:spTgt>
                                        </p:tgtEl>
                                        <p:attrNameLst>
                                          <p:attrName>fillcolor</p:attrName>
                                        </p:attrNameLst>
                                      </p:cBhvr>
                                      <p:tavLst>
                                        <p:tav tm="0">
                                          <p:val>
                                            <p:clrVal>
                                              <a:schemeClr val="accent2"/>
                                            </p:clrVal>
                                          </p:val>
                                        </p:tav>
                                        <p:tav tm="50000">
                                          <p:val>
                                            <p:clrVal>
                                              <a:schemeClr val="hlink"/>
                                            </p:clrVal>
                                          </p:val>
                                        </p:tav>
                                      </p:tavLst>
                                    </p:anim>
                                    <p:set>
                                      <p:cBhvr>
                                        <p:cTn id="23" dur="80"/>
                                        <p:tgtEl>
                                          <p:spTgt spid="258051">
                                            <p:txEl>
                                              <p:charRg st="83" end="177"/>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58051">
                                            <p:txEl>
                                              <p:charRg st="177" end="300"/>
                                            </p:txEl>
                                          </p:spTgt>
                                        </p:tgtEl>
                                        <p:attrNameLst>
                                          <p:attrName>style.visibility</p:attrName>
                                        </p:attrNameLst>
                                      </p:cBhvr>
                                      <p:to>
                                        <p:strVal val="visible"/>
                                      </p:to>
                                    </p:set>
                                    <p:anim calcmode="discrete" valueType="clr">
                                      <p:cBhvr override="childStyle">
                                        <p:cTn id="28" dur="80"/>
                                        <p:tgtEl>
                                          <p:spTgt spid="258051">
                                            <p:txEl>
                                              <p:charRg st="177" end="30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58051">
                                            <p:txEl>
                                              <p:charRg st="177" end="300"/>
                                            </p:txEl>
                                          </p:spTgt>
                                        </p:tgtEl>
                                        <p:attrNameLst>
                                          <p:attrName>fillcolor</p:attrName>
                                        </p:attrNameLst>
                                      </p:cBhvr>
                                      <p:tavLst>
                                        <p:tav tm="0">
                                          <p:val>
                                            <p:clrVal>
                                              <a:schemeClr val="accent2"/>
                                            </p:clrVal>
                                          </p:val>
                                        </p:tav>
                                        <p:tav tm="50000">
                                          <p:val>
                                            <p:clrVal>
                                              <a:schemeClr val="hlink"/>
                                            </p:clrVal>
                                          </p:val>
                                        </p:tav>
                                      </p:tavLst>
                                    </p:anim>
                                    <p:set>
                                      <p:cBhvr>
                                        <p:cTn id="30" dur="80"/>
                                        <p:tgtEl>
                                          <p:spTgt spid="258051">
                                            <p:txEl>
                                              <p:charRg st="177" end="30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87394" name="Rectangle 2"/>
          <p:cNvSpPr>
            <a:spLocks noGrp="1"/>
          </p:cNvSpPr>
          <p:nvPr>
            <p:ph idx="1"/>
          </p:nvPr>
        </p:nvSpPr>
        <p:spPr>
          <a:xfrm>
            <a:off x="790575" y="138113"/>
            <a:ext cx="7562850" cy="752475"/>
          </a:xfrm>
        </p:spPr>
        <p:txBody>
          <a:bodyPr vert="horz" wrap="square" lIns="91440" tIns="45720" rIns="91440" bIns="45720" anchor="t"/>
          <a:p>
            <a:pPr algn="ctr" eaLnBrk="1" hangingPunct="1">
              <a:buNone/>
            </a:pPr>
            <a:r>
              <a:rPr lang="en-US" altLang="zh-CN" dirty="0">
                <a:solidFill>
                  <a:srgbClr val="000066"/>
                </a:solidFill>
              </a:rPr>
              <a:t>2.6.5  </a:t>
            </a:r>
            <a:r>
              <a:rPr lang="zh-CN" altLang="en-US" dirty="0">
                <a:solidFill>
                  <a:srgbClr val="000066"/>
                </a:solidFill>
                <a:latin typeface="黑体" panose="02010609060101010101" pitchFamily="49" charset="-122"/>
                <a:ea typeface="黑体" panose="02010609060101010101" pitchFamily="49" charset="-122"/>
              </a:rPr>
              <a:t>客户</a:t>
            </a:r>
            <a:r>
              <a:rPr lang="en-US" altLang="zh-CN" dirty="0">
                <a:solidFill>
                  <a:srgbClr val="000066"/>
                </a:solidFill>
                <a:latin typeface="黑体" panose="02010609060101010101" pitchFamily="49" charset="-122"/>
                <a:ea typeface="黑体" panose="02010609060101010101" pitchFamily="49" charset="-122"/>
              </a:rPr>
              <a:t>/</a:t>
            </a:r>
            <a:r>
              <a:rPr lang="zh-CN" altLang="en-US" dirty="0">
                <a:solidFill>
                  <a:srgbClr val="000066"/>
                </a:solidFill>
                <a:latin typeface="黑体" panose="02010609060101010101" pitchFamily="49" charset="-122"/>
                <a:ea typeface="黑体" panose="02010609060101010101" pitchFamily="49" charset="-122"/>
              </a:rPr>
              <a:t>服务器通信</a:t>
            </a:r>
            <a:endParaRPr lang="zh-CN" altLang="en-US" dirty="0">
              <a:solidFill>
                <a:srgbClr val="000066"/>
              </a:solidFill>
              <a:latin typeface="黑体" panose="02010609060101010101" pitchFamily="49" charset="-122"/>
              <a:ea typeface="黑体" panose="02010609060101010101" pitchFamily="49" charset="-122"/>
            </a:endParaRPr>
          </a:p>
        </p:txBody>
      </p:sp>
      <p:sp>
        <p:nvSpPr>
          <p:cNvPr id="18739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87396"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9" name="" r:id="rId1" imgW="6858000" imgH="48895" progId="MS_ClipArt_Gallery.2">
                  <p:embed/>
                </p:oleObj>
              </mc:Choice>
              <mc:Fallback>
                <p:oleObj name="" r:id="rId1" imgW="6858000" imgH="48895" progId="MS_ClipArt_Gallery.2">
                  <p:embed/>
                  <p:pic>
                    <p:nvPicPr>
                      <p:cNvPr id="0" name="图片 3168"/>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258051" name="文本占位符 258050"/>
          <p:cNvSpPr>
            <a:spLocks noGrp="1"/>
          </p:cNvSpPr>
          <p:nvPr/>
        </p:nvSpPr>
        <p:spPr>
          <a:xfrm>
            <a:off x="395605" y="1052830"/>
            <a:ext cx="8551545" cy="5471795"/>
          </a:xfrm>
          <a:prstGeom prst="rect">
            <a:avLst/>
          </a:prstGeom>
          <a:noFill/>
          <a:ln w="9525">
            <a:noFill/>
          </a:ln>
        </p:spPr>
        <p:txBody>
          <a:bodyPr anchor="t"/>
          <a:p>
            <a:pPr marL="342900" indent="-342900" algn="just">
              <a:lnSpc>
                <a:spcPct val="120000"/>
              </a:lnSpc>
              <a:buSzTx/>
            </a:pPr>
            <a:r>
              <a:rPr lang="zh-CN" altLang="en-US" sz="3200" dirty="0">
                <a:solidFill>
                  <a:srgbClr val="000066"/>
                </a:solidFill>
                <a:latin typeface="黑体" panose="02010609060101010101" pitchFamily="49" charset="-122"/>
                <a:ea typeface="黑体" panose="02010609060101010101" pitchFamily="49" charset="-122"/>
              </a:rPr>
              <a:t>网络间进程通信方式</a:t>
            </a:r>
            <a:r>
              <a:rPr lang="en-US" altLang="zh-CN" sz="3200" dirty="0">
                <a:solidFill>
                  <a:srgbClr val="000066"/>
                </a:solidFill>
                <a:latin typeface="黑体" panose="02010609060101010101" pitchFamily="49" charset="-122"/>
                <a:ea typeface="黑体" panose="02010609060101010101" pitchFamily="49" charset="-122"/>
              </a:rPr>
              <a:t>1-</a:t>
            </a:r>
            <a:r>
              <a:rPr lang="zh-CN" altLang="en-US" sz="3200" dirty="0">
                <a:solidFill>
                  <a:srgbClr val="000066"/>
                </a:solidFill>
                <a:latin typeface="黑体" panose="02010609060101010101" pitchFamily="49" charset="-122"/>
                <a:ea typeface="黑体" panose="02010609060101010101" pitchFamily="49" charset="-122"/>
              </a:rPr>
              <a:t>套接字（socket）</a:t>
            </a:r>
            <a:endParaRPr lang="zh-CN" altLang="en-US" sz="2400">
              <a:latin typeface="Tahoma" panose="020B0604030504040204" pitchFamily="34" charset="0"/>
              <a:ea typeface="宋体" panose="02010600030101010101" pitchFamily="2" charset="-122"/>
            </a:endParaRPr>
          </a:p>
          <a:p>
            <a:pPr marL="342900" indent="-342900">
              <a:lnSpc>
                <a:spcPct val="130000"/>
              </a:lnSpc>
              <a:spcBef>
                <a:spcPct val="20000"/>
              </a:spcBef>
              <a:buClr>
                <a:srgbClr val="FFC000"/>
              </a:buClr>
              <a:buSzPct val="80000"/>
              <a:buFont typeface="Wingdings" panose="05000000000000000000" pitchFamily="2" charset="2"/>
              <a:buChar char="n"/>
            </a:pPr>
            <a:r>
              <a:rPr>
                <a:latin typeface="Tahoma" panose="020B0604030504040204" pitchFamily="34" charset="0"/>
                <a:ea typeface="宋体" panose="02010600030101010101" pitchFamily="2" charset="-122"/>
              </a:rPr>
              <a:t>该类型通常采用的是非对称方式的通信</a:t>
            </a:r>
            <a:r>
              <a:rPr lang="zh-CN">
                <a:latin typeface="Tahoma" panose="020B0604030504040204" pitchFamily="34" charset="0"/>
                <a:ea typeface="宋体" panose="02010600030101010101" pitchFamily="2" charset="-122"/>
              </a:rPr>
              <a:t>，</a:t>
            </a:r>
            <a:r>
              <a:rPr>
                <a:latin typeface="Tahoma" panose="020B0604030504040204" pitchFamily="34" charset="0"/>
                <a:ea typeface="宋体" panose="02010600030101010101" pitchFamily="2" charset="-122"/>
              </a:rPr>
              <a:t>即发送者需要提供接收者命名。</a:t>
            </a:r>
            <a:endParaRPr>
              <a:latin typeface="Tahoma" panose="020B0604030504040204" pitchFamily="34" charset="0"/>
              <a:ea typeface="宋体" panose="02010600030101010101" pitchFamily="2" charset="-122"/>
            </a:endParaRPr>
          </a:p>
          <a:p>
            <a:pPr marL="342900" indent="-342900">
              <a:lnSpc>
                <a:spcPct val="130000"/>
              </a:lnSpc>
              <a:spcBef>
                <a:spcPct val="20000"/>
              </a:spcBef>
              <a:buClr>
                <a:srgbClr val="FFC000"/>
              </a:buClr>
              <a:buSzPct val="80000"/>
              <a:buFont typeface="Wingdings" panose="05000000000000000000" pitchFamily="2" charset="2"/>
              <a:buChar char="n"/>
            </a:pPr>
            <a:r>
              <a:rPr>
                <a:latin typeface="Tahoma" panose="020B0604030504040204" pitchFamily="34" charset="0"/>
                <a:ea typeface="宋体" panose="02010600030101010101" pitchFamily="2" charset="-122"/>
              </a:rPr>
              <a:t>通信双方的进程运行在不同主机的网络环境下</a:t>
            </a:r>
            <a:r>
              <a:rPr lang="zh-CN">
                <a:latin typeface="Tahoma" panose="020B0604030504040204" pitchFamily="34" charset="0"/>
                <a:ea typeface="宋体" panose="02010600030101010101" pitchFamily="2" charset="-122"/>
              </a:rPr>
              <a:t>，</a:t>
            </a:r>
            <a:r>
              <a:rPr>
                <a:latin typeface="Tahoma" panose="020B0604030504040204" pitchFamily="34" charset="0"/>
                <a:ea typeface="宋体" panose="02010600030101010101" pitchFamily="2" charset="-122"/>
              </a:rPr>
              <a:t>被分配了一对套接字</a:t>
            </a:r>
            <a:r>
              <a:rPr lang="zh-CN">
                <a:latin typeface="Tahoma" panose="020B0604030504040204" pitchFamily="34" charset="0"/>
                <a:ea typeface="宋体" panose="02010600030101010101" pitchFamily="2" charset="-122"/>
              </a:rPr>
              <a:t>，</a:t>
            </a:r>
            <a:r>
              <a:rPr>
                <a:latin typeface="Tahoma" panose="020B0604030504040204" pitchFamily="34" charset="0"/>
                <a:ea typeface="宋体" panose="02010600030101010101" pitchFamily="2" charset="-122"/>
              </a:rPr>
              <a:t>一个属于接收进程</a:t>
            </a:r>
            <a:r>
              <a:rPr lang="zh-CN">
                <a:latin typeface="Tahoma" panose="020B0604030504040204" pitchFamily="34" charset="0"/>
                <a:ea typeface="宋体" panose="02010600030101010101" pitchFamily="2" charset="-122"/>
              </a:rPr>
              <a:t>，</a:t>
            </a:r>
            <a:r>
              <a:rPr>
                <a:latin typeface="Tahoma" panose="020B0604030504040204" pitchFamily="34" charset="0"/>
                <a:ea typeface="宋体" panose="02010600030101010101" pitchFamily="2" charset="-122"/>
              </a:rPr>
              <a:t>一个数据发送进程</a:t>
            </a:r>
            <a:r>
              <a:rPr lang="zh-CN">
                <a:latin typeface="Tahoma" panose="020B0604030504040204" pitchFamily="34" charset="0"/>
                <a:ea typeface="宋体" panose="02010600030101010101" pitchFamily="2" charset="-122"/>
              </a:rPr>
              <a:t>。</a:t>
            </a:r>
            <a:r>
              <a:rPr>
                <a:latin typeface="Tahoma" panose="020B0604030504040204" pitchFamily="34" charset="0"/>
                <a:ea typeface="宋体" panose="02010600030101010101" pitchFamily="2" charset="-122"/>
              </a:rPr>
              <a:t>一般地</a:t>
            </a:r>
            <a:r>
              <a:rPr lang="zh-CN">
                <a:latin typeface="Tahoma" panose="020B0604030504040204" pitchFamily="34" charset="0"/>
                <a:ea typeface="宋体" panose="02010600030101010101" pitchFamily="2" charset="-122"/>
              </a:rPr>
              <a:t>，</a:t>
            </a:r>
            <a:r>
              <a:rPr>
                <a:latin typeface="Tahoma" panose="020B0604030504040204" pitchFamily="34" charset="0"/>
                <a:ea typeface="宋体" panose="02010600030101010101" pitchFamily="2" charset="-122"/>
              </a:rPr>
              <a:t>发送进程(或客户端)发出连接请求时</a:t>
            </a:r>
            <a:r>
              <a:rPr lang="zh-CN">
                <a:latin typeface="Tahoma" panose="020B0604030504040204" pitchFamily="34" charset="0"/>
                <a:ea typeface="宋体" panose="02010600030101010101" pitchFamily="2" charset="-122"/>
              </a:rPr>
              <a:t>，</a:t>
            </a:r>
            <a:r>
              <a:rPr>
                <a:latin typeface="Tahoma" panose="020B0604030504040204" pitchFamily="34" charset="0"/>
                <a:ea typeface="宋体" panose="02010600030101010101" pitchFamily="2" charset="-122"/>
              </a:rPr>
              <a:t>会随机申请一个套接字</a:t>
            </a:r>
            <a:r>
              <a:rPr lang="zh-CN">
                <a:latin typeface="Tahoma" panose="020B0604030504040204" pitchFamily="34" charset="0"/>
                <a:ea typeface="宋体" panose="02010600030101010101" pitchFamily="2" charset="-122"/>
              </a:rPr>
              <a:t>，</a:t>
            </a:r>
            <a:r>
              <a:rPr>
                <a:latin typeface="Tahoma" panose="020B0604030504040204" pitchFamily="34" charset="0"/>
                <a:ea typeface="宋体" panose="02010600030101010101" pitchFamily="2" charset="-122"/>
              </a:rPr>
              <a:t>主机为之分配一个端口</a:t>
            </a:r>
            <a:r>
              <a:rPr lang="zh-CN">
                <a:latin typeface="Tahoma" panose="020B0604030504040204" pitchFamily="34" charset="0"/>
                <a:ea typeface="宋体" panose="02010600030101010101" pitchFamily="2" charset="-122"/>
              </a:rPr>
              <a:t>，</a:t>
            </a:r>
            <a:r>
              <a:rPr>
                <a:latin typeface="Tahoma" panose="020B0604030504040204" pitchFamily="34" charset="0"/>
                <a:ea typeface="宋体" panose="02010600030101010101" pitchFamily="2" charset="-122"/>
              </a:rPr>
              <a:t>与该套接字绑定</a:t>
            </a:r>
            <a:r>
              <a:rPr lang="zh-CN">
                <a:latin typeface="Tahoma" panose="020B0604030504040204" pitchFamily="34" charset="0"/>
                <a:ea typeface="宋体" panose="02010600030101010101" pitchFamily="2" charset="-122"/>
              </a:rPr>
              <a:t>，</a:t>
            </a:r>
            <a:r>
              <a:rPr>
                <a:latin typeface="Tahoma" panose="020B0604030504040204" pitchFamily="34" charset="0"/>
                <a:ea typeface="宋体" panose="02010600030101010101" pitchFamily="2" charset="-122"/>
              </a:rPr>
              <a:t>不再分配给其他进程。</a:t>
            </a:r>
            <a:endParaRPr>
              <a:latin typeface="Tahoma" panose="020B0604030504040204" pitchFamily="34" charset="0"/>
              <a:ea typeface="宋体" panose="02010600030101010101" pitchFamily="2" charset="-122"/>
            </a:endParaRPr>
          </a:p>
          <a:p>
            <a:pPr marL="342900" indent="-342900">
              <a:lnSpc>
                <a:spcPct val="130000"/>
              </a:lnSpc>
              <a:spcBef>
                <a:spcPct val="20000"/>
              </a:spcBef>
              <a:buClr>
                <a:schemeClr val="tx1"/>
              </a:buClr>
              <a:buSzTx/>
              <a:buFont typeface="Wingdings" panose="05000000000000000000" pitchFamily="2" charset="2"/>
              <a:buChar char="n"/>
            </a:pPr>
            <a:endParaRPr>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8051">
                                            <p:txEl>
                                              <p:charRg st="17" end="31"/>
                                            </p:txEl>
                                          </p:spTgt>
                                        </p:tgtEl>
                                        <p:attrNameLst>
                                          <p:attrName>style.visibility</p:attrName>
                                        </p:attrNameLst>
                                      </p:cBhvr>
                                      <p:to>
                                        <p:strVal val="visible"/>
                                      </p:to>
                                    </p:set>
                                    <p:anim calcmode="discrete" valueType="clr">
                                      <p:cBhvr override="childStyle">
                                        <p:cTn id="7" dur="80"/>
                                        <p:tgtEl>
                                          <p:spTgt spid="258051">
                                            <p:txEl>
                                              <p:charRg st="17" end="3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8051">
                                            <p:txEl>
                                              <p:charRg st="17" end="31"/>
                                            </p:txEl>
                                          </p:spTgt>
                                        </p:tgtEl>
                                        <p:attrNameLst>
                                          <p:attrName>fillcolor</p:attrName>
                                        </p:attrNameLst>
                                      </p:cBhvr>
                                      <p:tavLst>
                                        <p:tav tm="0">
                                          <p:val>
                                            <p:clrVal>
                                              <a:schemeClr val="accent2"/>
                                            </p:clrVal>
                                          </p:val>
                                        </p:tav>
                                        <p:tav tm="50000">
                                          <p:val>
                                            <p:clrVal>
                                              <a:schemeClr val="hlink"/>
                                            </p:clrVal>
                                          </p:val>
                                        </p:tav>
                                      </p:tavLst>
                                    </p:anim>
                                    <p:set>
                                      <p:cBhvr>
                                        <p:cTn id="9" dur="80"/>
                                        <p:tgtEl>
                                          <p:spTgt spid="258051">
                                            <p:txEl>
                                              <p:charRg st="17" end="3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8051">
                                            <p:txEl>
                                              <p:charRg st="31" end="83"/>
                                            </p:txEl>
                                          </p:spTgt>
                                        </p:tgtEl>
                                        <p:attrNameLst>
                                          <p:attrName>style.visibility</p:attrName>
                                        </p:attrNameLst>
                                      </p:cBhvr>
                                      <p:to>
                                        <p:strVal val="visible"/>
                                      </p:to>
                                    </p:set>
                                    <p:anim calcmode="discrete" valueType="clr">
                                      <p:cBhvr override="childStyle">
                                        <p:cTn id="14" dur="80"/>
                                        <p:tgtEl>
                                          <p:spTgt spid="258051">
                                            <p:txEl>
                                              <p:charRg st="31" end="8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8051">
                                            <p:txEl>
                                              <p:charRg st="31" end="83"/>
                                            </p:txEl>
                                          </p:spTgt>
                                        </p:tgtEl>
                                        <p:attrNameLst>
                                          <p:attrName>fillcolor</p:attrName>
                                        </p:attrNameLst>
                                      </p:cBhvr>
                                      <p:tavLst>
                                        <p:tav tm="0">
                                          <p:val>
                                            <p:clrVal>
                                              <a:schemeClr val="accent2"/>
                                            </p:clrVal>
                                          </p:val>
                                        </p:tav>
                                        <p:tav tm="50000">
                                          <p:val>
                                            <p:clrVal>
                                              <a:schemeClr val="hlink"/>
                                            </p:clrVal>
                                          </p:val>
                                        </p:tav>
                                      </p:tavLst>
                                    </p:anim>
                                    <p:set>
                                      <p:cBhvr>
                                        <p:cTn id="16" dur="80"/>
                                        <p:tgtEl>
                                          <p:spTgt spid="258051">
                                            <p:txEl>
                                              <p:charRg st="31" end="8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58051">
                                            <p:txEl>
                                              <p:charRg st="83" end="177"/>
                                            </p:txEl>
                                          </p:spTgt>
                                        </p:tgtEl>
                                        <p:attrNameLst>
                                          <p:attrName>style.visibility</p:attrName>
                                        </p:attrNameLst>
                                      </p:cBhvr>
                                      <p:to>
                                        <p:strVal val="visible"/>
                                      </p:to>
                                    </p:set>
                                    <p:anim calcmode="discrete" valueType="clr">
                                      <p:cBhvr override="childStyle">
                                        <p:cTn id="21" dur="80"/>
                                        <p:tgtEl>
                                          <p:spTgt spid="258051">
                                            <p:txEl>
                                              <p:charRg st="83" end="17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58051">
                                            <p:txEl>
                                              <p:charRg st="83" end="177"/>
                                            </p:txEl>
                                          </p:spTgt>
                                        </p:tgtEl>
                                        <p:attrNameLst>
                                          <p:attrName>fillcolor</p:attrName>
                                        </p:attrNameLst>
                                      </p:cBhvr>
                                      <p:tavLst>
                                        <p:tav tm="0">
                                          <p:val>
                                            <p:clrVal>
                                              <a:schemeClr val="accent2"/>
                                            </p:clrVal>
                                          </p:val>
                                        </p:tav>
                                        <p:tav tm="50000">
                                          <p:val>
                                            <p:clrVal>
                                              <a:schemeClr val="hlink"/>
                                            </p:clrVal>
                                          </p:val>
                                        </p:tav>
                                      </p:tavLst>
                                    </p:anim>
                                    <p:set>
                                      <p:cBhvr>
                                        <p:cTn id="23" dur="80"/>
                                        <p:tgtEl>
                                          <p:spTgt spid="258051">
                                            <p:txEl>
                                              <p:charRg st="83" end="177"/>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58051">
                                            <p:txEl>
                                              <p:charRg st="177" end="300"/>
                                            </p:txEl>
                                          </p:spTgt>
                                        </p:tgtEl>
                                        <p:attrNameLst>
                                          <p:attrName>style.visibility</p:attrName>
                                        </p:attrNameLst>
                                      </p:cBhvr>
                                      <p:to>
                                        <p:strVal val="visible"/>
                                      </p:to>
                                    </p:set>
                                    <p:anim calcmode="discrete" valueType="clr">
                                      <p:cBhvr override="childStyle">
                                        <p:cTn id="28" dur="80"/>
                                        <p:tgtEl>
                                          <p:spTgt spid="258051">
                                            <p:txEl>
                                              <p:charRg st="177" end="30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58051">
                                            <p:txEl>
                                              <p:charRg st="177" end="300"/>
                                            </p:txEl>
                                          </p:spTgt>
                                        </p:tgtEl>
                                        <p:attrNameLst>
                                          <p:attrName>fillcolor</p:attrName>
                                        </p:attrNameLst>
                                      </p:cBhvr>
                                      <p:tavLst>
                                        <p:tav tm="0">
                                          <p:val>
                                            <p:clrVal>
                                              <a:schemeClr val="accent2"/>
                                            </p:clrVal>
                                          </p:val>
                                        </p:tav>
                                        <p:tav tm="50000">
                                          <p:val>
                                            <p:clrVal>
                                              <a:schemeClr val="hlink"/>
                                            </p:clrVal>
                                          </p:val>
                                        </p:tav>
                                      </p:tavLst>
                                    </p:anim>
                                    <p:set>
                                      <p:cBhvr>
                                        <p:cTn id="30" dur="80"/>
                                        <p:tgtEl>
                                          <p:spTgt spid="258051">
                                            <p:txEl>
                                              <p:charRg st="177" end="30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87394" name="Rectangle 2"/>
          <p:cNvSpPr>
            <a:spLocks noGrp="1"/>
          </p:cNvSpPr>
          <p:nvPr>
            <p:ph idx="1"/>
          </p:nvPr>
        </p:nvSpPr>
        <p:spPr>
          <a:xfrm>
            <a:off x="790575" y="138113"/>
            <a:ext cx="7562850" cy="752475"/>
          </a:xfrm>
        </p:spPr>
        <p:txBody>
          <a:bodyPr vert="horz" wrap="square" lIns="91440" tIns="45720" rIns="91440" bIns="45720" anchor="t"/>
          <a:p>
            <a:pPr algn="ctr" eaLnBrk="1" hangingPunct="1">
              <a:buNone/>
            </a:pPr>
            <a:r>
              <a:rPr lang="en-US" altLang="zh-CN" dirty="0">
                <a:solidFill>
                  <a:srgbClr val="000066"/>
                </a:solidFill>
              </a:rPr>
              <a:t>2.6.5  </a:t>
            </a:r>
            <a:r>
              <a:rPr lang="zh-CN" altLang="en-US" dirty="0">
                <a:solidFill>
                  <a:srgbClr val="000066"/>
                </a:solidFill>
                <a:latin typeface="黑体" panose="02010609060101010101" pitchFamily="49" charset="-122"/>
                <a:ea typeface="黑体" panose="02010609060101010101" pitchFamily="49" charset="-122"/>
              </a:rPr>
              <a:t>客户</a:t>
            </a:r>
            <a:r>
              <a:rPr lang="en-US" altLang="zh-CN" dirty="0">
                <a:solidFill>
                  <a:srgbClr val="000066"/>
                </a:solidFill>
                <a:latin typeface="黑体" panose="02010609060101010101" pitchFamily="49" charset="-122"/>
                <a:ea typeface="黑体" panose="02010609060101010101" pitchFamily="49" charset="-122"/>
              </a:rPr>
              <a:t>/</a:t>
            </a:r>
            <a:r>
              <a:rPr lang="zh-CN" altLang="en-US" dirty="0">
                <a:solidFill>
                  <a:srgbClr val="000066"/>
                </a:solidFill>
                <a:latin typeface="黑体" panose="02010609060101010101" pitchFamily="49" charset="-122"/>
                <a:ea typeface="黑体" panose="02010609060101010101" pitchFamily="49" charset="-122"/>
              </a:rPr>
              <a:t>服务器通信</a:t>
            </a:r>
            <a:endParaRPr lang="zh-CN" altLang="en-US" dirty="0">
              <a:solidFill>
                <a:srgbClr val="000066"/>
              </a:solidFill>
              <a:latin typeface="黑体" panose="02010609060101010101" pitchFamily="49" charset="-122"/>
              <a:ea typeface="黑体" panose="02010609060101010101" pitchFamily="49" charset="-122"/>
            </a:endParaRPr>
          </a:p>
        </p:txBody>
      </p:sp>
      <p:sp>
        <p:nvSpPr>
          <p:cNvPr id="18739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87396"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9" name="" r:id="rId1" imgW="6858000" imgH="48895" progId="MS_ClipArt_Gallery.2">
                  <p:embed/>
                </p:oleObj>
              </mc:Choice>
              <mc:Fallback>
                <p:oleObj name="" r:id="rId1" imgW="6858000" imgH="48895" progId="MS_ClipArt_Gallery.2">
                  <p:embed/>
                  <p:pic>
                    <p:nvPicPr>
                      <p:cNvPr id="0" name="图片 3168"/>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258051" name="文本占位符 258050"/>
          <p:cNvSpPr>
            <a:spLocks noGrp="1"/>
          </p:cNvSpPr>
          <p:nvPr/>
        </p:nvSpPr>
        <p:spPr>
          <a:xfrm>
            <a:off x="395605" y="1052830"/>
            <a:ext cx="8551545" cy="5471795"/>
          </a:xfrm>
          <a:prstGeom prst="rect">
            <a:avLst/>
          </a:prstGeom>
          <a:noFill/>
          <a:ln w="9525">
            <a:noFill/>
          </a:ln>
        </p:spPr>
        <p:txBody>
          <a:bodyPr anchor="t"/>
          <a:p>
            <a:pPr marL="342900" indent="-342900" algn="just">
              <a:lnSpc>
                <a:spcPct val="120000"/>
              </a:lnSpc>
              <a:buSzTx/>
            </a:pPr>
            <a:r>
              <a:rPr lang="zh-CN" altLang="en-US" sz="3200" dirty="0">
                <a:solidFill>
                  <a:srgbClr val="000066"/>
                </a:solidFill>
                <a:latin typeface="黑体" panose="02010609060101010101" pitchFamily="49" charset="-122"/>
                <a:ea typeface="黑体" panose="02010609060101010101" pitchFamily="49" charset="-122"/>
              </a:rPr>
              <a:t>网络间进程通信方式</a:t>
            </a:r>
            <a:r>
              <a:rPr lang="en-US" altLang="zh-CN" sz="3200" dirty="0">
                <a:solidFill>
                  <a:srgbClr val="000066"/>
                </a:solidFill>
                <a:latin typeface="黑体" panose="02010609060101010101" pitchFamily="49" charset="-122"/>
                <a:ea typeface="黑体" panose="02010609060101010101" pitchFamily="49" charset="-122"/>
              </a:rPr>
              <a:t>1-</a:t>
            </a:r>
            <a:r>
              <a:rPr lang="zh-CN" altLang="en-US" sz="3200" dirty="0">
                <a:solidFill>
                  <a:srgbClr val="000066"/>
                </a:solidFill>
                <a:latin typeface="黑体" panose="02010609060101010101" pitchFamily="49" charset="-122"/>
                <a:ea typeface="黑体" panose="02010609060101010101" pitchFamily="49" charset="-122"/>
              </a:rPr>
              <a:t>套接字（socket）</a:t>
            </a:r>
            <a:endParaRPr lang="zh-CN" altLang="en-US" sz="2400">
              <a:latin typeface="Tahoma" panose="020B0604030504040204" pitchFamily="34" charset="0"/>
              <a:ea typeface="宋体" panose="02010600030101010101" pitchFamily="2" charset="-122"/>
            </a:endParaRPr>
          </a:p>
          <a:p>
            <a:pPr marL="342900" indent="-342900">
              <a:lnSpc>
                <a:spcPct val="130000"/>
              </a:lnSpc>
              <a:spcBef>
                <a:spcPct val="20000"/>
              </a:spcBef>
              <a:buClr>
                <a:srgbClr val="FFC000"/>
              </a:buClr>
              <a:buSzPct val="80000"/>
              <a:buFont typeface="Wingdings" panose="05000000000000000000" pitchFamily="2" charset="2"/>
              <a:buChar char="n"/>
            </a:pPr>
            <a:r>
              <a:rPr>
                <a:ea typeface="宋体" panose="02010600030101010101" pitchFamily="2" charset="-122"/>
                <a:cs typeface="Times New Roman" panose="02020603050405020304" pitchFamily="18" charset="0"/>
              </a:rPr>
              <a:t>接收进程(或服务器端)拥有全局公认地套接字和指定地端口(如ftp服务器监听端口为21</a:t>
            </a:r>
            <a:r>
              <a:rPr lang="zh-CN">
                <a:ea typeface="宋体" panose="02010600030101010101" pitchFamily="2" charset="-122"/>
                <a:cs typeface="Times New Roman" panose="02020603050405020304" pitchFamily="18" charset="0"/>
              </a:rPr>
              <a:t>，</a:t>
            </a:r>
            <a:r>
              <a:rPr>
                <a:ea typeface="宋体" panose="02010600030101010101" pitchFamily="2" charset="-122"/>
                <a:cs typeface="Times New Roman" panose="02020603050405020304" pitchFamily="18" charset="0"/>
              </a:rPr>
              <a:t>Web或http服务器监听端口为80)</a:t>
            </a:r>
            <a:r>
              <a:rPr lang="zh-CN">
                <a:ea typeface="宋体" panose="02010600030101010101" pitchFamily="2" charset="-122"/>
                <a:cs typeface="Times New Roman" panose="02020603050405020304" pitchFamily="18" charset="0"/>
              </a:rPr>
              <a:t>，</a:t>
            </a:r>
            <a:r>
              <a:rPr>
                <a:ea typeface="宋体" panose="02010600030101010101" pitchFamily="2" charset="-122"/>
                <a:cs typeface="Times New Roman" panose="02020603050405020304" pitchFamily="18" charset="0"/>
              </a:rPr>
              <a:t>并通过监听端口等待客户请求</a:t>
            </a:r>
            <a:r>
              <a:rPr lang="zh-CN">
                <a:ea typeface="宋体" panose="02010600030101010101" pitchFamily="2" charset="-122"/>
                <a:cs typeface="Times New Roman" panose="02020603050405020304" pitchFamily="18" charset="0"/>
              </a:rPr>
              <a:t>。</a:t>
            </a:r>
            <a:endParaRPr lang="zh-CN">
              <a:ea typeface="宋体" panose="02010600030101010101" pitchFamily="2" charset="-122"/>
              <a:cs typeface="Times New Roman" panose="02020603050405020304" pitchFamily="18" charset="0"/>
            </a:endParaRPr>
          </a:p>
          <a:p>
            <a:pPr marL="342900" indent="-342900">
              <a:lnSpc>
                <a:spcPct val="130000"/>
              </a:lnSpc>
              <a:spcBef>
                <a:spcPct val="20000"/>
              </a:spcBef>
              <a:buClr>
                <a:srgbClr val="FFC000"/>
              </a:buClr>
              <a:buSzPct val="80000"/>
              <a:buFont typeface="Wingdings" panose="05000000000000000000" pitchFamily="2" charset="2"/>
              <a:buChar char="n"/>
            </a:pPr>
            <a:r>
              <a:rPr>
                <a:ea typeface="宋体" panose="02010600030101010101" pitchFamily="2" charset="-122"/>
                <a:cs typeface="Times New Roman" panose="02020603050405020304" pitchFamily="18" charset="0"/>
              </a:rPr>
              <a:t>接收进程(或服务器端)一旦收到请求</a:t>
            </a:r>
            <a:r>
              <a:rPr lang="zh-CN">
                <a:ea typeface="宋体" panose="02010600030101010101" pitchFamily="2" charset="-122"/>
                <a:cs typeface="Times New Roman" panose="02020603050405020304" pitchFamily="18" charset="0"/>
              </a:rPr>
              <a:t>，</a:t>
            </a:r>
            <a:r>
              <a:rPr>
                <a:ea typeface="宋体" panose="02010600030101010101" pitchFamily="2" charset="-122"/>
                <a:cs typeface="Times New Roman" panose="02020603050405020304" pitchFamily="18" charset="0"/>
              </a:rPr>
              <a:t>就接受来自发送进程(或客户端)地连接</a:t>
            </a:r>
            <a:r>
              <a:rPr lang="zh-CN">
                <a:ea typeface="宋体" panose="02010600030101010101" pitchFamily="2" charset="-122"/>
                <a:cs typeface="Times New Roman" panose="02020603050405020304" pitchFamily="18" charset="0"/>
              </a:rPr>
              <a:t>，</a:t>
            </a:r>
            <a:r>
              <a:rPr>
                <a:ea typeface="宋体" panose="02010600030101010101" pitchFamily="2" charset="-122"/>
                <a:cs typeface="Times New Roman" panose="02020603050405020304" pitchFamily="18" charset="0"/>
              </a:rPr>
              <a:t>完成连接</a:t>
            </a:r>
            <a:r>
              <a:rPr lang="zh-CN">
                <a:ea typeface="宋体" panose="02010600030101010101" pitchFamily="2" charset="-122"/>
                <a:cs typeface="Times New Roman" panose="02020603050405020304" pitchFamily="18" charset="0"/>
              </a:rPr>
              <a:t>，</a:t>
            </a:r>
            <a:r>
              <a:rPr>
                <a:ea typeface="宋体" panose="02010600030101010101" pitchFamily="2" charset="-122"/>
                <a:cs typeface="Times New Roman" panose="02020603050405020304" pitchFamily="18" charset="0"/>
              </a:rPr>
              <a:t>即在主机间传输的数据可以准确地发送到通信进程</a:t>
            </a:r>
            <a:r>
              <a:rPr lang="zh-CN">
                <a:ea typeface="宋体" panose="02010600030101010101" pitchFamily="2" charset="-122"/>
                <a:cs typeface="Times New Roman" panose="02020603050405020304" pitchFamily="18" charset="0"/>
              </a:rPr>
              <a:t>，</a:t>
            </a:r>
            <a:r>
              <a:rPr>
                <a:ea typeface="宋体" panose="02010600030101010101" pitchFamily="2" charset="-122"/>
                <a:cs typeface="Times New Roman" panose="02020603050405020304" pitchFamily="18" charset="0"/>
              </a:rPr>
              <a:t>实现进程间地通信</a:t>
            </a:r>
            <a:r>
              <a:rPr lang="zh-CN">
                <a:ea typeface="宋体" panose="02010600030101010101" pitchFamily="2" charset="-122"/>
                <a:cs typeface="Times New Roman" panose="02020603050405020304" pitchFamily="18" charset="0"/>
              </a:rPr>
              <a:t>；</a:t>
            </a:r>
            <a:r>
              <a:rPr>
                <a:ea typeface="宋体" panose="02010600030101010101" pitchFamily="2" charset="-122"/>
                <a:cs typeface="Times New Roman" panose="02020603050405020304" pitchFamily="18" charset="0"/>
              </a:rPr>
              <a:t>当通信结束时</a:t>
            </a:r>
            <a:r>
              <a:rPr lang="zh-CN">
                <a:ea typeface="宋体" panose="02010600030101010101" pitchFamily="2" charset="-122"/>
                <a:cs typeface="Times New Roman" panose="02020603050405020304" pitchFamily="18" charset="0"/>
              </a:rPr>
              <a:t>，</a:t>
            </a:r>
            <a:r>
              <a:rPr>
                <a:ea typeface="宋体" panose="02010600030101010101" pitchFamily="2" charset="-122"/>
                <a:cs typeface="Times New Roman" panose="02020603050405020304" pitchFamily="18" charset="0"/>
              </a:rPr>
              <a:t>系统通过关闭接受进程(或服务器)的套接字撤销连接。</a:t>
            </a:r>
            <a:endParaRPr>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8051">
                                            <p:txEl>
                                              <p:charRg st="17" end="31"/>
                                            </p:txEl>
                                          </p:spTgt>
                                        </p:tgtEl>
                                        <p:attrNameLst>
                                          <p:attrName>style.visibility</p:attrName>
                                        </p:attrNameLst>
                                      </p:cBhvr>
                                      <p:to>
                                        <p:strVal val="visible"/>
                                      </p:to>
                                    </p:set>
                                    <p:anim calcmode="discrete" valueType="clr">
                                      <p:cBhvr override="childStyle">
                                        <p:cTn id="7" dur="80"/>
                                        <p:tgtEl>
                                          <p:spTgt spid="258051">
                                            <p:txEl>
                                              <p:charRg st="17" end="3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8051">
                                            <p:txEl>
                                              <p:charRg st="17" end="31"/>
                                            </p:txEl>
                                          </p:spTgt>
                                        </p:tgtEl>
                                        <p:attrNameLst>
                                          <p:attrName>fillcolor</p:attrName>
                                        </p:attrNameLst>
                                      </p:cBhvr>
                                      <p:tavLst>
                                        <p:tav tm="0">
                                          <p:val>
                                            <p:clrVal>
                                              <a:schemeClr val="accent2"/>
                                            </p:clrVal>
                                          </p:val>
                                        </p:tav>
                                        <p:tav tm="50000">
                                          <p:val>
                                            <p:clrVal>
                                              <a:schemeClr val="hlink"/>
                                            </p:clrVal>
                                          </p:val>
                                        </p:tav>
                                      </p:tavLst>
                                    </p:anim>
                                    <p:set>
                                      <p:cBhvr>
                                        <p:cTn id="9" dur="80"/>
                                        <p:tgtEl>
                                          <p:spTgt spid="258051">
                                            <p:txEl>
                                              <p:charRg st="17" end="3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8051">
                                            <p:txEl>
                                              <p:charRg st="31" end="83"/>
                                            </p:txEl>
                                          </p:spTgt>
                                        </p:tgtEl>
                                        <p:attrNameLst>
                                          <p:attrName>style.visibility</p:attrName>
                                        </p:attrNameLst>
                                      </p:cBhvr>
                                      <p:to>
                                        <p:strVal val="visible"/>
                                      </p:to>
                                    </p:set>
                                    <p:anim calcmode="discrete" valueType="clr">
                                      <p:cBhvr override="childStyle">
                                        <p:cTn id="14" dur="80"/>
                                        <p:tgtEl>
                                          <p:spTgt spid="258051">
                                            <p:txEl>
                                              <p:charRg st="31" end="8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8051">
                                            <p:txEl>
                                              <p:charRg st="31" end="83"/>
                                            </p:txEl>
                                          </p:spTgt>
                                        </p:tgtEl>
                                        <p:attrNameLst>
                                          <p:attrName>fillcolor</p:attrName>
                                        </p:attrNameLst>
                                      </p:cBhvr>
                                      <p:tavLst>
                                        <p:tav tm="0">
                                          <p:val>
                                            <p:clrVal>
                                              <a:schemeClr val="accent2"/>
                                            </p:clrVal>
                                          </p:val>
                                        </p:tav>
                                        <p:tav tm="50000">
                                          <p:val>
                                            <p:clrVal>
                                              <a:schemeClr val="hlink"/>
                                            </p:clrVal>
                                          </p:val>
                                        </p:tav>
                                      </p:tavLst>
                                    </p:anim>
                                    <p:set>
                                      <p:cBhvr>
                                        <p:cTn id="16" dur="80"/>
                                        <p:tgtEl>
                                          <p:spTgt spid="258051">
                                            <p:txEl>
                                              <p:charRg st="31" end="8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58051">
                                            <p:txEl>
                                              <p:charRg st="83" end="177"/>
                                            </p:txEl>
                                          </p:spTgt>
                                        </p:tgtEl>
                                        <p:attrNameLst>
                                          <p:attrName>style.visibility</p:attrName>
                                        </p:attrNameLst>
                                      </p:cBhvr>
                                      <p:to>
                                        <p:strVal val="visible"/>
                                      </p:to>
                                    </p:set>
                                    <p:anim calcmode="discrete" valueType="clr">
                                      <p:cBhvr override="childStyle">
                                        <p:cTn id="21" dur="80"/>
                                        <p:tgtEl>
                                          <p:spTgt spid="258051">
                                            <p:txEl>
                                              <p:charRg st="83" end="17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58051">
                                            <p:txEl>
                                              <p:charRg st="83" end="177"/>
                                            </p:txEl>
                                          </p:spTgt>
                                        </p:tgtEl>
                                        <p:attrNameLst>
                                          <p:attrName>fillcolor</p:attrName>
                                        </p:attrNameLst>
                                      </p:cBhvr>
                                      <p:tavLst>
                                        <p:tav tm="0">
                                          <p:val>
                                            <p:clrVal>
                                              <a:schemeClr val="accent2"/>
                                            </p:clrVal>
                                          </p:val>
                                        </p:tav>
                                        <p:tav tm="50000">
                                          <p:val>
                                            <p:clrVal>
                                              <a:schemeClr val="hlink"/>
                                            </p:clrVal>
                                          </p:val>
                                        </p:tav>
                                      </p:tavLst>
                                    </p:anim>
                                    <p:set>
                                      <p:cBhvr>
                                        <p:cTn id="23" dur="80"/>
                                        <p:tgtEl>
                                          <p:spTgt spid="258051">
                                            <p:txEl>
                                              <p:charRg st="83" end="177"/>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58051">
                                            <p:txEl>
                                              <p:charRg st="177" end="300"/>
                                            </p:txEl>
                                          </p:spTgt>
                                        </p:tgtEl>
                                        <p:attrNameLst>
                                          <p:attrName>style.visibility</p:attrName>
                                        </p:attrNameLst>
                                      </p:cBhvr>
                                      <p:to>
                                        <p:strVal val="visible"/>
                                      </p:to>
                                    </p:set>
                                    <p:anim calcmode="discrete" valueType="clr">
                                      <p:cBhvr override="childStyle">
                                        <p:cTn id="28" dur="80"/>
                                        <p:tgtEl>
                                          <p:spTgt spid="258051">
                                            <p:txEl>
                                              <p:charRg st="177" end="30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58051">
                                            <p:txEl>
                                              <p:charRg st="177" end="300"/>
                                            </p:txEl>
                                          </p:spTgt>
                                        </p:tgtEl>
                                        <p:attrNameLst>
                                          <p:attrName>fillcolor</p:attrName>
                                        </p:attrNameLst>
                                      </p:cBhvr>
                                      <p:tavLst>
                                        <p:tav tm="0">
                                          <p:val>
                                            <p:clrVal>
                                              <a:schemeClr val="accent2"/>
                                            </p:clrVal>
                                          </p:val>
                                        </p:tav>
                                        <p:tav tm="50000">
                                          <p:val>
                                            <p:clrVal>
                                              <a:schemeClr val="hlink"/>
                                            </p:clrVal>
                                          </p:val>
                                        </p:tav>
                                      </p:tavLst>
                                    </p:anim>
                                    <p:set>
                                      <p:cBhvr>
                                        <p:cTn id="30" dur="80"/>
                                        <p:tgtEl>
                                          <p:spTgt spid="258051">
                                            <p:txEl>
                                              <p:charRg st="177" end="30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87394" name="Rectangle 2"/>
          <p:cNvSpPr>
            <a:spLocks noGrp="1"/>
          </p:cNvSpPr>
          <p:nvPr>
            <p:ph idx="1"/>
          </p:nvPr>
        </p:nvSpPr>
        <p:spPr>
          <a:xfrm>
            <a:off x="790575" y="138113"/>
            <a:ext cx="7562850" cy="752475"/>
          </a:xfrm>
        </p:spPr>
        <p:txBody>
          <a:bodyPr vert="horz" wrap="square" lIns="91440" tIns="45720" rIns="91440" bIns="45720" anchor="t"/>
          <a:p>
            <a:pPr algn="ctr" eaLnBrk="1" hangingPunct="1">
              <a:buNone/>
            </a:pPr>
            <a:r>
              <a:rPr lang="en-US" altLang="zh-CN" dirty="0">
                <a:solidFill>
                  <a:srgbClr val="000066"/>
                </a:solidFill>
              </a:rPr>
              <a:t>2.6.5  </a:t>
            </a:r>
            <a:r>
              <a:rPr lang="zh-CN" altLang="en-US" dirty="0">
                <a:solidFill>
                  <a:srgbClr val="000066"/>
                </a:solidFill>
                <a:latin typeface="黑体" panose="02010609060101010101" pitchFamily="49" charset="-122"/>
                <a:ea typeface="黑体" panose="02010609060101010101" pitchFamily="49" charset="-122"/>
              </a:rPr>
              <a:t>客户</a:t>
            </a:r>
            <a:r>
              <a:rPr lang="en-US" altLang="zh-CN" dirty="0">
                <a:solidFill>
                  <a:srgbClr val="000066"/>
                </a:solidFill>
                <a:latin typeface="黑体" panose="02010609060101010101" pitchFamily="49" charset="-122"/>
                <a:ea typeface="黑体" panose="02010609060101010101" pitchFamily="49" charset="-122"/>
              </a:rPr>
              <a:t>/</a:t>
            </a:r>
            <a:r>
              <a:rPr lang="zh-CN" altLang="en-US" dirty="0">
                <a:solidFill>
                  <a:srgbClr val="000066"/>
                </a:solidFill>
                <a:latin typeface="黑体" panose="02010609060101010101" pitchFamily="49" charset="-122"/>
                <a:ea typeface="黑体" panose="02010609060101010101" pitchFamily="49" charset="-122"/>
              </a:rPr>
              <a:t>服务器通信</a:t>
            </a:r>
            <a:endParaRPr lang="zh-CN" altLang="en-US" dirty="0">
              <a:solidFill>
                <a:srgbClr val="000066"/>
              </a:solidFill>
              <a:latin typeface="黑体" panose="02010609060101010101" pitchFamily="49" charset="-122"/>
              <a:ea typeface="黑体" panose="02010609060101010101" pitchFamily="49" charset="-122"/>
            </a:endParaRPr>
          </a:p>
        </p:txBody>
      </p:sp>
      <p:sp>
        <p:nvSpPr>
          <p:cNvPr id="18739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87396"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9" name="" r:id="rId1" imgW="6858000" imgH="48895" progId="MS_ClipArt_Gallery.2">
                  <p:embed/>
                </p:oleObj>
              </mc:Choice>
              <mc:Fallback>
                <p:oleObj name="" r:id="rId1" imgW="6858000" imgH="48895" progId="MS_ClipArt_Gallery.2">
                  <p:embed/>
                  <p:pic>
                    <p:nvPicPr>
                      <p:cNvPr id="0" name="图片 3168"/>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258051" name="文本占位符 258050"/>
          <p:cNvSpPr>
            <a:spLocks noGrp="1"/>
          </p:cNvSpPr>
          <p:nvPr/>
        </p:nvSpPr>
        <p:spPr>
          <a:xfrm>
            <a:off x="395605" y="1052830"/>
            <a:ext cx="8551545" cy="5471795"/>
          </a:xfrm>
          <a:prstGeom prst="rect">
            <a:avLst/>
          </a:prstGeom>
          <a:noFill/>
          <a:ln w="9525">
            <a:noFill/>
          </a:ln>
        </p:spPr>
        <p:txBody>
          <a:bodyPr anchor="t"/>
          <a:p>
            <a:pPr marL="342900" indent="-342900" algn="just">
              <a:lnSpc>
                <a:spcPct val="120000"/>
              </a:lnSpc>
              <a:buSzTx/>
            </a:pPr>
            <a:r>
              <a:rPr lang="zh-CN" altLang="en-US" sz="3200" dirty="0">
                <a:solidFill>
                  <a:srgbClr val="000066"/>
                </a:solidFill>
                <a:latin typeface="黑体" panose="02010609060101010101" pitchFamily="49" charset="-122"/>
                <a:ea typeface="黑体" panose="02010609060101010101" pitchFamily="49" charset="-122"/>
              </a:rPr>
              <a:t>网络间进程通信方式</a:t>
            </a:r>
            <a:r>
              <a:rPr lang="en-US" altLang="zh-CN" sz="3200" dirty="0">
                <a:solidFill>
                  <a:srgbClr val="000066"/>
                </a:solidFill>
                <a:latin typeface="黑体" panose="02010609060101010101" pitchFamily="49" charset="-122"/>
                <a:ea typeface="黑体" panose="02010609060101010101" pitchFamily="49" charset="-122"/>
              </a:rPr>
              <a:t>1-</a:t>
            </a:r>
            <a:r>
              <a:rPr lang="zh-CN" altLang="en-US" sz="3200" dirty="0">
                <a:solidFill>
                  <a:srgbClr val="000066"/>
                </a:solidFill>
                <a:latin typeface="黑体" panose="02010609060101010101" pitchFamily="49" charset="-122"/>
                <a:ea typeface="黑体" panose="02010609060101010101" pitchFamily="49" charset="-122"/>
              </a:rPr>
              <a:t>套接字（socket）</a:t>
            </a:r>
            <a:endParaRPr lang="zh-CN" altLang="en-US" sz="2400">
              <a:latin typeface="Tahoma" panose="020B0604030504040204" pitchFamily="34" charset="0"/>
              <a:ea typeface="宋体" panose="02010600030101010101" pitchFamily="2" charset="-122"/>
            </a:endParaRPr>
          </a:p>
          <a:p>
            <a:pPr marL="342900" indent="-342900">
              <a:lnSpc>
                <a:spcPct val="130000"/>
              </a:lnSpc>
              <a:spcBef>
                <a:spcPct val="20000"/>
              </a:spcBef>
              <a:buClr>
                <a:srgbClr val="FFC000"/>
              </a:buClr>
              <a:buSzPct val="80000"/>
              <a:buFont typeface="Wingdings" panose="05000000000000000000" pitchFamily="2" charset="2"/>
              <a:buChar char="n"/>
            </a:pPr>
            <a:r>
              <a:rPr lang="zh-CN">
                <a:ea typeface="宋体" panose="02010600030101010101" pitchFamily="2" charset="-122"/>
                <a:cs typeface="Times New Roman" panose="02020603050405020304" pitchFamily="18" charset="0"/>
              </a:rPr>
              <a:t>套接字优势：</a:t>
            </a:r>
            <a:endParaRPr lang="zh-CN">
              <a:ea typeface="宋体" panose="02010600030101010101" pitchFamily="2" charset="-122"/>
              <a:cs typeface="Times New Roman" panose="02020603050405020304" pitchFamily="18" charset="0"/>
            </a:endParaRPr>
          </a:p>
          <a:p>
            <a:pPr>
              <a:lnSpc>
                <a:spcPct val="130000"/>
              </a:lnSpc>
              <a:spcBef>
                <a:spcPct val="20000"/>
              </a:spcBef>
              <a:buClr>
                <a:srgbClr val="FFC000"/>
              </a:buClr>
              <a:buSzPct val="80000"/>
              <a:buFont typeface="Wingdings" panose="05000000000000000000" pitchFamily="2" charset="2"/>
            </a:pPr>
            <a:r>
              <a:rPr>
                <a:ea typeface="宋体" panose="02010600030101010101" pitchFamily="2" charset="-122"/>
                <a:cs typeface="Times New Roman" panose="02020603050405020304" pitchFamily="18" charset="0"/>
              </a:rPr>
              <a:t>    每个套接字拥有唯一的套接字号(也称套接字标识符),这样系统中所有的连接都持有唯一的一对套接字及端口连接,对于来自不同应用程序进程或网络连接的通信,能够方便地加以区分,确保了通信双方之间逻辑链路地唯一性,便于实现数据传输的并发服务,而隐藏了通信设施及实现细节,采用统一的接口进行处理</a:t>
            </a:r>
            <a:r>
              <a:rPr lang="zh-CN">
                <a:ea typeface="宋体" panose="02010600030101010101" pitchFamily="2" charset="-122"/>
                <a:cs typeface="Times New Roman" panose="02020603050405020304" pitchFamily="18" charset="0"/>
              </a:rPr>
              <a:t>。</a:t>
            </a:r>
            <a:endParaRPr lang="zh-CN">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8051">
                                            <p:txEl>
                                              <p:charRg st="17" end="31"/>
                                            </p:txEl>
                                          </p:spTgt>
                                        </p:tgtEl>
                                        <p:attrNameLst>
                                          <p:attrName>style.visibility</p:attrName>
                                        </p:attrNameLst>
                                      </p:cBhvr>
                                      <p:to>
                                        <p:strVal val="visible"/>
                                      </p:to>
                                    </p:set>
                                    <p:anim calcmode="discrete" valueType="clr">
                                      <p:cBhvr override="childStyle">
                                        <p:cTn id="7" dur="80"/>
                                        <p:tgtEl>
                                          <p:spTgt spid="258051">
                                            <p:txEl>
                                              <p:charRg st="17" end="3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8051">
                                            <p:txEl>
                                              <p:charRg st="17" end="31"/>
                                            </p:txEl>
                                          </p:spTgt>
                                        </p:tgtEl>
                                        <p:attrNameLst>
                                          <p:attrName>fillcolor</p:attrName>
                                        </p:attrNameLst>
                                      </p:cBhvr>
                                      <p:tavLst>
                                        <p:tav tm="0">
                                          <p:val>
                                            <p:clrVal>
                                              <a:schemeClr val="accent2"/>
                                            </p:clrVal>
                                          </p:val>
                                        </p:tav>
                                        <p:tav tm="50000">
                                          <p:val>
                                            <p:clrVal>
                                              <a:schemeClr val="hlink"/>
                                            </p:clrVal>
                                          </p:val>
                                        </p:tav>
                                      </p:tavLst>
                                    </p:anim>
                                    <p:set>
                                      <p:cBhvr>
                                        <p:cTn id="9" dur="80"/>
                                        <p:tgtEl>
                                          <p:spTgt spid="258051">
                                            <p:txEl>
                                              <p:charRg st="17" end="3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8051">
                                            <p:txEl>
                                              <p:charRg st="31" end="83"/>
                                            </p:txEl>
                                          </p:spTgt>
                                        </p:tgtEl>
                                        <p:attrNameLst>
                                          <p:attrName>style.visibility</p:attrName>
                                        </p:attrNameLst>
                                      </p:cBhvr>
                                      <p:to>
                                        <p:strVal val="visible"/>
                                      </p:to>
                                    </p:set>
                                    <p:anim calcmode="discrete" valueType="clr">
                                      <p:cBhvr override="childStyle">
                                        <p:cTn id="14" dur="80"/>
                                        <p:tgtEl>
                                          <p:spTgt spid="258051">
                                            <p:txEl>
                                              <p:charRg st="31" end="8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8051">
                                            <p:txEl>
                                              <p:charRg st="31" end="83"/>
                                            </p:txEl>
                                          </p:spTgt>
                                        </p:tgtEl>
                                        <p:attrNameLst>
                                          <p:attrName>fillcolor</p:attrName>
                                        </p:attrNameLst>
                                      </p:cBhvr>
                                      <p:tavLst>
                                        <p:tav tm="0">
                                          <p:val>
                                            <p:clrVal>
                                              <a:schemeClr val="accent2"/>
                                            </p:clrVal>
                                          </p:val>
                                        </p:tav>
                                        <p:tav tm="50000">
                                          <p:val>
                                            <p:clrVal>
                                              <a:schemeClr val="hlink"/>
                                            </p:clrVal>
                                          </p:val>
                                        </p:tav>
                                      </p:tavLst>
                                    </p:anim>
                                    <p:set>
                                      <p:cBhvr>
                                        <p:cTn id="16" dur="80"/>
                                        <p:tgtEl>
                                          <p:spTgt spid="258051">
                                            <p:txEl>
                                              <p:charRg st="31" end="8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58051">
                                            <p:txEl>
                                              <p:charRg st="83" end="177"/>
                                            </p:txEl>
                                          </p:spTgt>
                                        </p:tgtEl>
                                        <p:attrNameLst>
                                          <p:attrName>style.visibility</p:attrName>
                                        </p:attrNameLst>
                                      </p:cBhvr>
                                      <p:to>
                                        <p:strVal val="visible"/>
                                      </p:to>
                                    </p:set>
                                    <p:anim calcmode="discrete" valueType="clr">
                                      <p:cBhvr override="childStyle">
                                        <p:cTn id="21" dur="80"/>
                                        <p:tgtEl>
                                          <p:spTgt spid="258051">
                                            <p:txEl>
                                              <p:charRg st="83" end="17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58051">
                                            <p:txEl>
                                              <p:charRg st="83" end="177"/>
                                            </p:txEl>
                                          </p:spTgt>
                                        </p:tgtEl>
                                        <p:attrNameLst>
                                          <p:attrName>fillcolor</p:attrName>
                                        </p:attrNameLst>
                                      </p:cBhvr>
                                      <p:tavLst>
                                        <p:tav tm="0">
                                          <p:val>
                                            <p:clrVal>
                                              <a:schemeClr val="accent2"/>
                                            </p:clrVal>
                                          </p:val>
                                        </p:tav>
                                        <p:tav tm="50000">
                                          <p:val>
                                            <p:clrVal>
                                              <a:schemeClr val="hlink"/>
                                            </p:clrVal>
                                          </p:val>
                                        </p:tav>
                                      </p:tavLst>
                                    </p:anim>
                                    <p:set>
                                      <p:cBhvr>
                                        <p:cTn id="23" dur="80"/>
                                        <p:tgtEl>
                                          <p:spTgt spid="258051">
                                            <p:txEl>
                                              <p:charRg st="83" end="177"/>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58051">
                                            <p:txEl>
                                              <p:charRg st="177" end="300"/>
                                            </p:txEl>
                                          </p:spTgt>
                                        </p:tgtEl>
                                        <p:attrNameLst>
                                          <p:attrName>style.visibility</p:attrName>
                                        </p:attrNameLst>
                                      </p:cBhvr>
                                      <p:to>
                                        <p:strVal val="visible"/>
                                      </p:to>
                                    </p:set>
                                    <p:anim calcmode="discrete" valueType="clr">
                                      <p:cBhvr override="childStyle">
                                        <p:cTn id="28" dur="80"/>
                                        <p:tgtEl>
                                          <p:spTgt spid="258051">
                                            <p:txEl>
                                              <p:charRg st="177" end="30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58051">
                                            <p:txEl>
                                              <p:charRg st="177" end="300"/>
                                            </p:txEl>
                                          </p:spTgt>
                                        </p:tgtEl>
                                        <p:attrNameLst>
                                          <p:attrName>fillcolor</p:attrName>
                                        </p:attrNameLst>
                                      </p:cBhvr>
                                      <p:tavLst>
                                        <p:tav tm="0">
                                          <p:val>
                                            <p:clrVal>
                                              <a:schemeClr val="accent2"/>
                                            </p:clrVal>
                                          </p:val>
                                        </p:tav>
                                        <p:tav tm="50000">
                                          <p:val>
                                            <p:clrVal>
                                              <a:schemeClr val="hlink"/>
                                            </p:clrVal>
                                          </p:val>
                                        </p:tav>
                                      </p:tavLst>
                                    </p:anim>
                                    <p:set>
                                      <p:cBhvr>
                                        <p:cTn id="30" dur="80"/>
                                        <p:tgtEl>
                                          <p:spTgt spid="258051">
                                            <p:txEl>
                                              <p:charRg st="177" end="30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87394" name="Rectangle 2"/>
          <p:cNvSpPr>
            <a:spLocks noGrp="1"/>
          </p:cNvSpPr>
          <p:nvPr>
            <p:ph idx="1"/>
          </p:nvPr>
        </p:nvSpPr>
        <p:spPr>
          <a:xfrm>
            <a:off x="790575" y="138113"/>
            <a:ext cx="7562850" cy="752475"/>
          </a:xfrm>
        </p:spPr>
        <p:txBody>
          <a:bodyPr vert="horz" wrap="square" lIns="91440" tIns="45720" rIns="91440" bIns="45720" anchor="t"/>
          <a:p>
            <a:pPr algn="ctr" eaLnBrk="1" hangingPunct="1">
              <a:buNone/>
            </a:pPr>
            <a:r>
              <a:rPr lang="en-US" altLang="zh-CN" dirty="0">
                <a:solidFill>
                  <a:srgbClr val="000066"/>
                </a:solidFill>
              </a:rPr>
              <a:t>2.6.5  </a:t>
            </a:r>
            <a:r>
              <a:rPr lang="zh-CN" altLang="en-US" dirty="0">
                <a:solidFill>
                  <a:srgbClr val="000066"/>
                </a:solidFill>
                <a:latin typeface="黑体" panose="02010609060101010101" pitchFamily="49" charset="-122"/>
                <a:ea typeface="黑体" panose="02010609060101010101" pitchFamily="49" charset="-122"/>
              </a:rPr>
              <a:t>客户</a:t>
            </a:r>
            <a:r>
              <a:rPr lang="en-US" altLang="zh-CN" dirty="0">
                <a:solidFill>
                  <a:srgbClr val="000066"/>
                </a:solidFill>
                <a:latin typeface="黑体" panose="02010609060101010101" pitchFamily="49" charset="-122"/>
                <a:ea typeface="黑体" panose="02010609060101010101" pitchFamily="49" charset="-122"/>
              </a:rPr>
              <a:t>/</a:t>
            </a:r>
            <a:r>
              <a:rPr lang="zh-CN" altLang="en-US" dirty="0">
                <a:solidFill>
                  <a:srgbClr val="000066"/>
                </a:solidFill>
                <a:latin typeface="黑体" panose="02010609060101010101" pitchFamily="49" charset="-122"/>
                <a:ea typeface="黑体" panose="02010609060101010101" pitchFamily="49" charset="-122"/>
              </a:rPr>
              <a:t>服务器通信</a:t>
            </a:r>
            <a:endParaRPr lang="zh-CN" altLang="en-US" dirty="0">
              <a:solidFill>
                <a:srgbClr val="000066"/>
              </a:solidFill>
              <a:latin typeface="黑体" panose="02010609060101010101" pitchFamily="49" charset="-122"/>
              <a:ea typeface="黑体" panose="02010609060101010101" pitchFamily="49" charset="-122"/>
            </a:endParaRPr>
          </a:p>
        </p:txBody>
      </p:sp>
      <p:sp>
        <p:nvSpPr>
          <p:cNvPr id="18739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87396"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9" name="" r:id="rId1" imgW="6858000" imgH="48895" progId="MS_ClipArt_Gallery.2">
                  <p:embed/>
                </p:oleObj>
              </mc:Choice>
              <mc:Fallback>
                <p:oleObj name="" r:id="rId1" imgW="6858000" imgH="48895" progId="MS_ClipArt_Gallery.2">
                  <p:embed/>
                  <p:pic>
                    <p:nvPicPr>
                      <p:cNvPr id="0" name="图片 3168"/>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grpSp>
        <p:nvGrpSpPr>
          <p:cNvPr id="16388" name="Group 4"/>
          <p:cNvGrpSpPr/>
          <p:nvPr/>
        </p:nvGrpSpPr>
        <p:grpSpPr>
          <a:xfrm>
            <a:off x="1275715" y="1484630"/>
            <a:ext cx="6592888" cy="5327650"/>
            <a:chOff x="814" y="754"/>
            <a:chExt cx="4153" cy="3356"/>
          </a:xfrm>
        </p:grpSpPr>
        <p:sp>
          <p:nvSpPr>
            <p:cNvPr id="16389" name="Rectangle 5"/>
            <p:cNvSpPr/>
            <p:nvPr/>
          </p:nvSpPr>
          <p:spPr>
            <a:xfrm>
              <a:off x="1212" y="754"/>
              <a:ext cx="761" cy="181"/>
            </a:xfrm>
            <a:prstGeom prst="rect">
              <a:avLst/>
            </a:prstGeom>
            <a:solidFill>
              <a:srgbClr val="FFCC00">
                <a:alpha val="89803"/>
              </a:srgbClr>
            </a:solidFill>
            <a:ln w="9525" cap="flat" cmpd="sng">
              <a:solidFill>
                <a:srgbClr val="0000FF"/>
              </a:solidFill>
              <a:prstDash val="solid"/>
              <a:miter/>
              <a:headEnd type="none" w="med" len="med"/>
              <a:tailEnd type="none" w="med" len="med"/>
            </a:ln>
          </p:spPr>
          <p:txBody>
            <a:bodyPr wrap="none" anchor="ctr"/>
            <a:p>
              <a:pPr algn="ctr"/>
              <a:r>
                <a:rPr lang="en-US" altLang="zh-CN" sz="1800" b="1" dirty="0">
                  <a:solidFill>
                    <a:srgbClr val="000000"/>
                  </a:solidFill>
                  <a:latin typeface="Verdana" panose="020B0604030504040204" pitchFamily="34" charset="0"/>
                </a:rPr>
                <a:t>socket</a:t>
              </a:r>
              <a:endParaRPr lang="en-US" altLang="zh-CN" sz="1800" b="1" dirty="0">
                <a:solidFill>
                  <a:srgbClr val="000000"/>
                </a:solidFill>
                <a:latin typeface="Verdana" panose="020B0604030504040204" pitchFamily="34" charset="0"/>
              </a:endParaRPr>
            </a:p>
          </p:txBody>
        </p:sp>
        <p:sp>
          <p:nvSpPr>
            <p:cNvPr id="16390" name="Rectangle 6"/>
            <p:cNvSpPr/>
            <p:nvPr/>
          </p:nvSpPr>
          <p:spPr>
            <a:xfrm>
              <a:off x="1212" y="1117"/>
              <a:ext cx="761" cy="181"/>
            </a:xfrm>
            <a:prstGeom prst="rect">
              <a:avLst/>
            </a:prstGeom>
            <a:solidFill>
              <a:srgbClr val="FFCC00">
                <a:alpha val="89803"/>
              </a:srgbClr>
            </a:solidFill>
            <a:ln w="9525" cap="flat" cmpd="sng">
              <a:solidFill>
                <a:srgbClr val="0000FF"/>
              </a:solidFill>
              <a:prstDash val="solid"/>
              <a:miter/>
              <a:headEnd type="none" w="med" len="med"/>
              <a:tailEnd type="none" w="med" len="med"/>
            </a:ln>
          </p:spPr>
          <p:txBody>
            <a:bodyPr wrap="none" anchor="ctr"/>
            <a:p>
              <a:pPr algn="ctr"/>
              <a:r>
                <a:rPr lang="en-US" altLang="zh-CN" sz="1800" b="1" dirty="0">
                  <a:solidFill>
                    <a:srgbClr val="000000"/>
                  </a:solidFill>
                  <a:latin typeface="Verdana" panose="020B0604030504040204" pitchFamily="34" charset="0"/>
                </a:rPr>
                <a:t>bind</a:t>
              </a:r>
              <a:endParaRPr lang="en-US" altLang="zh-CN" sz="1800" b="1" dirty="0">
                <a:solidFill>
                  <a:srgbClr val="000000"/>
                </a:solidFill>
                <a:latin typeface="Verdana" panose="020B0604030504040204" pitchFamily="34" charset="0"/>
              </a:endParaRPr>
            </a:p>
          </p:txBody>
        </p:sp>
        <p:sp>
          <p:nvSpPr>
            <p:cNvPr id="16391" name="Rectangle 7"/>
            <p:cNvSpPr/>
            <p:nvPr/>
          </p:nvSpPr>
          <p:spPr>
            <a:xfrm>
              <a:off x="1212" y="1480"/>
              <a:ext cx="761" cy="181"/>
            </a:xfrm>
            <a:prstGeom prst="rect">
              <a:avLst/>
            </a:prstGeom>
            <a:solidFill>
              <a:srgbClr val="FFCC00">
                <a:alpha val="89803"/>
              </a:srgbClr>
            </a:solidFill>
            <a:ln w="9525" cap="flat" cmpd="sng">
              <a:solidFill>
                <a:srgbClr val="0000FF"/>
              </a:solidFill>
              <a:prstDash val="solid"/>
              <a:miter/>
              <a:headEnd type="none" w="med" len="med"/>
              <a:tailEnd type="none" w="med" len="med"/>
            </a:ln>
          </p:spPr>
          <p:txBody>
            <a:bodyPr wrap="none" anchor="ctr"/>
            <a:p>
              <a:pPr algn="ctr"/>
              <a:r>
                <a:rPr lang="en-US" altLang="zh-CN" sz="1800" b="1" dirty="0">
                  <a:solidFill>
                    <a:srgbClr val="000000"/>
                  </a:solidFill>
                  <a:latin typeface="Verdana" panose="020B0604030504040204" pitchFamily="34" charset="0"/>
                </a:rPr>
                <a:t>listen</a:t>
              </a:r>
              <a:endParaRPr lang="en-US" altLang="zh-CN" sz="1800" b="1" dirty="0">
                <a:solidFill>
                  <a:srgbClr val="000000"/>
                </a:solidFill>
                <a:latin typeface="Verdana" panose="020B0604030504040204" pitchFamily="34" charset="0"/>
              </a:endParaRPr>
            </a:p>
          </p:txBody>
        </p:sp>
        <p:sp>
          <p:nvSpPr>
            <p:cNvPr id="16392" name="Rectangle 8"/>
            <p:cNvSpPr/>
            <p:nvPr/>
          </p:nvSpPr>
          <p:spPr>
            <a:xfrm>
              <a:off x="1212" y="1843"/>
              <a:ext cx="761" cy="181"/>
            </a:xfrm>
            <a:prstGeom prst="rect">
              <a:avLst/>
            </a:prstGeom>
            <a:solidFill>
              <a:srgbClr val="FFCC00">
                <a:alpha val="89803"/>
              </a:srgbClr>
            </a:solidFill>
            <a:ln w="9525" cap="flat" cmpd="sng">
              <a:solidFill>
                <a:srgbClr val="0000FF"/>
              </a:solidFill>
              <a:prstDash val="solid"/>
              <a:miter/>
              <a:headEnd type="none" w="med" len="med"/>
              <a:tailEnd type="none" w="med" len="med"/>
            </a:ln>
          </p:spPr>
          <p:txBody>
            <a:bodyPr wrap="none" anchor="ctr"/>
            <a:p>
              <a:pPr algn="ctr"/>
              <a:r>
                <a:rPr lang="en-US" altLang="zh-CN" sz="1800" b="1" dirty="0">
                  <a:solidFill>
                    <a:srgbClr val="000000"/>
                  </a:solidFill>
                  <a:latin typeface="Verdana" panose="020B0604030504040204" pitchFamily="34" charset="0"/>
                </a:rPr>
                <a:t>accept</a:t>
              </a:r>
              <a:endParaRPr lang="en-US" altLang="zh-CN" sz="1800" b="1" dirty="0">
                <a:solidFill>
                  <a:srgbClr val="000000"/>
                </a:solidFill>
                <a:latin typeface="Verdana" panose="020B0604030504040204" pitchFamily="34" charset="0"/>
              </a:endParaRPr>
            </a:p>
          </p:txBody>
        </p:sp>
        <p:sp>
          <p:nvSpPr>
            <p:cNvPr id="16393" name="Oval 9"/>
            <p:cNvSpPr/>
            <p:nvPr/>
          </p:nvSpPr>
          <p:spPr>
            <a:xfrm>
              <a:off x="814" y="2206"/>
              <a:ext cx="1553" cy="40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1800" b="1" dirty="0">
                  <a:solidFill>
                    <a:srgbClr val="000000"/>
                  </a:solidFill>
                  <a:latin typeface="Verdana" panose="020B0604030504040204" pitchFamily="34" charset="0"/>
                </a:rPr>
                <a:t>阻塞直到收到</a:t>
              </a:r>
              <a:endParaRPr lang="zh-CN" altLang="en-US" sz="1800" b="1" dirty="0">
                <a:solidFill>
                  <a:srgbClr val="000000"/>
                </a:solidFill>
                <a:latin typeface="Verdana" panose="020B0604030504040204" pitchFamily="34" charset="0"/>
              </a:endParaRPr>
            </a:p>
            <a:p>
              <a:pPr algn="ctr"/>
              <a:r>
                <a:rPr lang="zh-CN" altLang="en-US" sz="1800" b="1" dirty="0">
                  <a:solidFill>
                    <a:srgbClr val="000000"/>
                  </a:solidFill>
                  <a:latin typeface="Verdana" panose="020B0604030504040204" pitchFamily="34" charset="0"/>
                </a:rPr>
                <a:t>来自客户的连接</a:t>
              </a:r>
              <a:endParaRPr lang="zh-CN" altLang="en-US" sz="1800" b="1" dirty="0">
                <a:solidFill>
                  <a:srgbClr val="000000"/>
                </a:solidFill>
                <a:latin typeface="Verdana" panose="020B0604030504040204" pitchFamily="34" charset="0"/>
              </a:endParaRPr>
            </a:p>
          </p:txBody>
        </p:sp>
        <p:sp>
          <p:nvSpPr>
            <p:cNvPr id="16394" name="Rectangle 10"/>
            <p:cNvSpPr/>
            <p:nvPr/>
          </p:nvSpPr>
          <p:spPr>
            <a:xfrm>
              <a:off x="1212" y="2840"/>
              <a:ext cx="761" cy="181"/>
            </a:xfrm>
            <a:prstGeom prst="rect">
              <a:avLst/>
            </a:prstGeom>
            <a:solidFill>
              <a:srgbClr val="FFCC00">
                <a:alpha val="89803"/>
              </a:srgbClr>
            </a:solidFill>
            <a:ln w="9525" cap="flat" cmpd="sng">
              <a:solidFill>
                <a:srgbClr val="0000FF"/>
              </a:solidFill>
              <a:prstDash val="solid"/>
              <a:miter/>
              <a:headEnd type="none" w="med" len="med"/>
              <a:tailEnd type="none" w="med" len="med"/>
            </a:ln>
          </p:spPr>
          <p:txBody>
            <a:bodyPr wrap="none" anchor="ctr"/>
            <a:p>
              <a:pPr algn="ctr"/>
              <a:r>
                <a:rPr lang="en-US" altLang="zh-CN" sz="1800" b="1" dirty="0">
                  <a:solidFill>
                    <a:srgbClr val="000000"/>
                  </a:solidFill>
                  <a:latin typeface="Verdana" panose="020B0604030504040204" pitchFamily="34" charset="0"/>
                </a:rPr>
                <a:t>read</a:t>
              </a:r>
              <a:endParaRPr lang="en-US" altLang="zh-CN" sz="1800" b="1" dirty="0">
                <a:solidFill>
                  <a:srgbClr val="000000"/>
                </a:solidFill>
                <a:latin typeface="Verdana" panose="020B0604030504040204" pitchFamily="34" charset="0"/>
              </a:endParaRPr>
            </a:p>
          </p:txBody>
        </p:sp>
        <p:sp>
          <p:nvSpPr>
            <p:cNvPr id="16395" name="Rectangle 11"/>
            <p:cNvSpPr/>
            <p:nvPr/>
          </p:nvSpPr>
          <p:spPr>
            <a:xfrm>
              <a:off x="1212" y="3476"/>
              <a:ext cx="761" cy="181"/>
            </a:xfrm>
            <a:prstGeom prst="rect">
              <a:avLst/>
            </a:prstGeom>
            <a:solidFill>
              <a:srgbClr val="FFCC00">
                <a:alpha val="89803"/>
              </a:srgbClr>
            </a:solidFill>
            <a:ln w="9525" cap="flat" cmpd="sng">
              <a:solidFill>
                <a:srgbClr val="0000FF"/>
              </a:solidFill>
              <a:prstDash val="solid"/>
              <a:miter/>
              <a:headEnd type="none" w="med" len="med"/>
              <a:tailEnd type="none" w="med" len="med"/>
            </a:ln>
          </p:spPr>
          <p:txBody>
            <a:bodyPr wrap="none" anchor="ctr"/>
            <a:p>
              <a:pPr algn="ctr"/>
              <a:r>
                <a:rPr lang="en-US" altLang="zh-CN" sz="1800" b="1" dirty="0">
                  <a:solidFill>
                    <a:srgbClr val="000000"/>
                  </a:solidFill>
                  <a:latin typeface="Verdana" panose="020B0604030504040204" pitchFamily="34" charset="0"/>
                </a:rPr>
                <a:t>write</a:t>
              </a:r>
              <a:endParaRPr lang="en-US" altLang="zh-CN" sz="1800" b="1" dirty="0">
                <a:solidFill>
                  <a:srgbClr val="000000"/>
                </a:solidFill>
                <a:latin typeface="Verdana" panose="020B0604030504040204" pitchFamily="34" charset="0"/>
              </a:endParaRPr>
            </a:p>
          </p:txBody>
        </p:sp>
        <p:sp>
          <p:nvSpPr>
            <p:cNvPr id="16396" name="Line 12"/>
            <p:cNvSpPr/>
            <p:nvPr/>
          </p:nvSpPr>
          <p:spPr>
            <a:xfrm flipH="1">
              <a:off x="849" y="3573"/>
              <a:ext cx="363" cy="0"/>
            </a:xfrm>
            <a:prstGeom prst="line">
              <a:avLst/>
            </a:prstGeom>
            <a:ln w="19050" cap="flat" cmpd="sng">
              <a:solidFill>
                <a:srgbClr val="000000"/>
              </a:solidFill>
              <a:prstDash val="solid"/>
              <a:headEnd type="none" w="med" len="med"/>
              <a:tailEnd type="none" w="med" len="med"/>
            </a:ln>
          </p:spPr>
        </p:sp>
        <p:sp>
          <p:nvSpPr>
            <p:cNvPr id="16397" name="Line 13"/>
            <p:cNvSpPr/>
            <p:nvPr/>
          </p:nvSpPr>
          <p:spPr>
            <a:xfrm flipV="1">
              <a:off x="856" y="2938"/>
              <a:ext cx="0" cy="635"/>
            </a:xfrm>
            <a:prstGeom prst="line">
              <a:avLst/>
            </a:prstGeom>
            <a:ln w="19050" cap="flat" cmpd="sng">
              <a:solidFill>
                <a:srgbClr val="000000"/>
              </a:solidFill>
              <a:prstDash val="solid"/>
              <a:headEnd type="none" w="med" len="med"/>
              <a:tailEnd type="none" w="med" len="med"/>
            </a:ln>
          </p:spPr>
        </p:sp>
        <p:sp>
          <p:nvSpPr>
            <p:cNvPr id="16398" name="Line 14"/>
            <p:cNvSpPr/>
            <p:nvPr/>
          </p:nvSpPr>
          <p:spPr>
            <a:xfrm>
              <a:off x="849" y="2931"/>
              <a:ext cx="363" cy="0"/>
            </a:xfrm>
            <a:prstGeom prst="line">
              <a:avLst/>
            </a:prstGeom>
            <a:ln w="19050" cap="flat" cmpd="sng">
              <a:solidFill>
                <a:srgbClr val="000000"/>
              </a:solidFill>
              <a:prstDash val="solid"/>
              <a:headEnd type="none" w="med" len="med"/>
              <a:tailEnd type="triangle" w="lg" len="med"/>
            </a:ln>
          </p:spPr>
        </p:sp>
        <p:sp>
          <p:nvSpPr>
            <p:cNvPr id="16399" name="Line 15"/>
            <p:cNvSpPr/>
            <p:nvPr/>
          </p:nvSpPr>
          <p:spPr>
            <a:xfrm>
              <a:off x="1603" y="935"/>
              <a:ext cx="0" cy="181"/>
            </a:xfrm>
            <a:prstGeom prst="line">
              <a:avLst/>
            </a:prstGeom>
            <a:ln w="25400" cap="flat" cmpd="sng">
              <a:solidFill>
                <a:schemeClr val="tx1"/>
              </a:solidFill>
              <a:prstDash val="solid"/>
              <a:headEnd type="none" w="med" len="med"/>
              <a:tailEnd type="triangle" w="med" len="med"/>
            </a:ln>
          </p:spPr>
        </p:sp>
        <p:sp>
          <p:nvSpPr>
            <p:cNvPr id="16400" name="Line 16"/>
            <p:cNvSpPr/>
            <p:nvPr/>
          </p:nvSpPr>
          <p:spPr>
            <a:xfrm>
              <a:off x="1589" y="1308"/>
              <a:ext cx="0" cy="181"/>
            </a:xfrm>
            <a:prstGeom prst="line">
              <a:avLst/>
            </a:prstGeom>
            <a:ln w="25400" cap="flat" cmpd="sng">
              <a:solidFill>
                <a:schemeClr val="tx1"/>
              </a:solidFill>
              <a:prstDash val="solid"/>
              <a:headEnd type="none" w="med" len="med"/>
              <a:tailEnd type="triangle" w="med" len="med"/>
            </a:ln>
          </p:spPr>
        </p:sp>
        <p:sp>
          <p:nvSpPr>
            <p:cNvPr id="16401" name="Line 17"/>
            <p:cNvSpPr/>
            <p:nvPr/>
          </p:nvSpPr>
          <p:spPr>
            <a:xfrm>
              <a:off x="1596" y="1661"/>
              <a:ext cx="0" cy="181"/>
            </a:xfrm>
            <a:prstGeom prst="line">
              <a:avLst/>
            </a:prstGeom>
            <a:ln w="25400" cap="flat" cmpd="sng">
              <a:solidFill>
                <a:schemeClr val="tx1"/>
              </a:solidFill>
              <a:prstDash val="solid"/>
              <a:headEnd type="none" w="med" len="med"/>
              <a:tailEnd type="triangle" w="med" len="med"/>
            </a:ln>
          </p:spPr>
        </p:sp>
        <p:sp>
          <p:nvSpPr>
            <p:cNvPr id="16402" name="Line 18"/>
            <p:cNvSpPr/>
            <p:nvPr/>
          </p:nvSpPr>
          <p:spPr>
            <a:xfrm>
              <a:off x="1589" y="2024"/>
              <a:ext cx="0" cy="181"/>
            </a:xfrm>
            <a:prstGeom prst="line">
              <a:avLst/>
            </a:prstGeom>
            <a:ln w="25400" cap="flat" cmpd="sng">
              <a:solidFill>
                <a:schemeClr val="tx1"/>
              </a:solidFill>
              <a:prstDash val="solid"/>
              <a:headEnd type="none" w="med" len="med"/>
              <a:tailEnd type="triangle" w="med" len="med"/>
            </a:ln>
          </p:spPr>
        </p:sp>
        <p:sp>
          <p:nvSpPr>
            <p:cNvPr id="16403" name="Line 19"/>
            <p:cNvSpPr/>
            <p:nvPr/>
          </p:nvSpPr>
          <p:spPr>
            <a:xfrm>
              <a:off x="1589" y="2613"/>
              <a:ext cx="0" cy="227"/>
            </a:xfrm>
            <a:prstGeom prst="line">
              <a:avLst/>
            </a:prstGeom>
            <a:ln w="25400" cap="flat" cmpd="sng">
              <a:solidFill>
                <a:schemeClr val="tx1"/>
              </a:solidFill>
              <a:prstDash val="solid"/>
              <a:headEnd type="none" w="med" len="med"/>
              <a:tailEnd type="triangle" w="med" len="med"/>
            </a:ln>
          </p:spPr>
        </p:sp>
        <p:sp>
          <p:nvSpPr>
            <p:cNvPr id="16404" name="Line 20"/>
            <p:cNvSpPr/>
            <p:nvPr/>
          </p:nvSpPr>
          <p:spPr>
            <a:xfrm>
              <a:off x="1589" y="3022"/>
              <a:ext cx="0" cy="113"/>
            </a:xfrm>
            <a:prstGeom prst="line">
              <a:avLst/>
            </a:prstGeom>
            <a:ln w="25400" cap="flat" cmpd="sng">
              <a:solidFill>
                <a:schemeClr val="tx1"/>
              </a:solidFill>
              <a:prstDash val="solid"/>
              <a:headEnd type="none" w="med" len="med"/>
              <a:tailEnd type="triangle" w="med" len="med"/>
            </a:ln>
          </p:spPr>
        </p:sp>
        <p:sp>
          <p:nvSpPr>
            <p:cNvPr id="16405" name="Line 21"/>
            <p:cNvSpPr/>
            <p:nvPr/>
          </p:nvSpPr>
          <p:spPr>
            <a:xfrm>
              <a:off x="1589" y="3657"/>
              <a:ext cx="0" cy="181"/>
            </a:xfrm>
            <a:prstGeom prst="line">
              <a:avLst/>
            </a:prstGeom>
            <a:ln w="25400" cap="flat" cmpd="sng">
              <a:solidFill>
                <a:schemeClr val="tx1"/>
              </a:solidFill>
              <a:prstDash val="solid"/>
              <a:headEnd type="none" w="med" len="med"/>
              <a:tailEnd type="triangle" w="med" len="med"/>
            </a:ln>
          </p:spPr>
        </p:sp>
        <p:sp>
          <p:nvSpPr>
            <p:cNvPr id="16406" name="Rectangle 22"/>
            <p:cNvSpPr/>
            <p:nvPr/>
          </p:nvSpPr>
          <p:spPr>
            <a:xfrm>
              <a:off x="1202" y="3838"/>
              <a:ext cx="761" cy="181"/>
            </a:xfrm>
            <a:prstGeom prst="rect">
              <a:avLst/>
            </a:prstGeom>
            <a:solidFill>
              <a:srgbClr val="FFCC00">
                <a:alpha val="89803"/>
              </a:srgbClr>
            </a:solidFill>
            <a:ln w="9525" cap="flat" cmpd="sng">
              <a:solidFill>
                <a:srgbClr val="0000FF"/>
              </a:solidFill>
              <a:prstDash val="solid"/>
              <a:miter/>
              <a:headEnd type="none" w="med" len="med"/>
              <a:tailEnd type="none" w="med" len="med"/>
            </a:ln>
          </p:spPr>
          <p:txBody>
            <a:bodyPr wrap="none" anchor="ctr"/>
            <a:p>
              <a:pPr algn="ctr"/>
              <a:r>
                <a:rPr lang="en-US" altLang="zh-CN" sz="1800" b="1" dirty="0">
                  <a:solidFill>
                    <a:srgbClr val="000000"/>
                  </a:solidFill>
                  <a:latin typeface="Verdana" panose="020B0604030504040204" pitchFamily="34" charset="0"/>
                </a:rPr>
                <a:t>close</a:t>
              </a:r>
              <a:endParaRPr lang="en-US" altLang="zh-CN" sz="1800" b="1" dirty="0">
                <a:solidFill>
                  <a:srgbClr val="000000"/>
                </a:solidFill>
                <a:latin typeface="Verdana" panose="020B0604030504040204" pitchFamily="34" charset="0"/>
              </a:endParaRPr>
            </a:p>
          </p:txBody>
        </p:sp>
        <p:sp>
          <p:nvSpPr>
            <p:cNvPr id="16407" name="Rectangle 23"/>
            <p:cNvSpPr/>
            <p:nvPr/>
          </p:nvSpPr>
          <p:spPr>
            <a:xfrm>
              <a:off x="3833" y="1806"/>
              <a:ext cx="771" cy="181"/>
            </a:xfrm>
            <a:prstGeom prst="rect">
              <a:avLst/>
            </a:prstGeom>
            <a:solidFill>
              <a:srgbClr val="99CCFF">
                <a:alpha val="89803"/>
              </a:srgbClr>
            </a:solidFill>
            <a:ln w="9525" cap="flat" cmpd="sng">
              <a:solidFill>
                <a:srgbClr val="800000"/>
              </a:solidFill>
              <a:prstDash val="solid"/>
              <a:miter/>
              <a:headEnd type="none" w="med" len="med"/>
              <a:tailEnd type="none" w="med" len="med"/>
            </a:ln>
          </p:spPr>
          <p:txBody>
            <a:bodyPr wrap="none" anchor="ctr"/>
            <a:p>
              <a:pPr algn="ctr"/>
              <a:r>
                <a:rPr lang="en-US" altLang="zh-CN" sz="1800" b="1" dirty="0">
                  <a:solidFill>
                    <a:srgbClr val="000000"/>
                  </a:solidFill>
                  <a:latin typeface="Verdana" panose="020B0604030504040204" pitchFamily="34" charset="0"/>
                </a:rPr>
                <a:t>socket</a:t>
              </a:r>
              <a:endParaRPr lang="en-US" altLang="zh-CN" sz="1800" b="1" dirty="0">
                <a:solidFill>
                  <a:srgbClr val="000000"/>
                </a:solidFill>
                <a:latin typeface="Verdana" panose="020B0604030504040204" pitchFamily="34" charset="0"/>
              </a:endParaRPr>
            </a:p>
          </p:txBody>
        </p:sp>
        <p:sp>
          <p:nvSpPr>
            <p:cNvPr id="16408" name="Rectangle 24"/>
            <p:cNvSpPr/>
            <p:nvPr/>
          </p:nvSpPr>
          <p:spPr>
            <a:xfrm>
              <a:off x="3833" y="2169"/>
              <a:ext cx="771" cy="181"/>
            </a:xfrm>
            <a:prstGeom prst="rect">
              <a:avLst/>
            </a:prstGeom>
            <a:solidFill>
              <a:srgbClr val="99CCFF">
                <a:alpha val="89803"/>
              </a:srgbClr>
            </a:solidFill>
            <a:ln w="9525" cap="flat" cmpd="sng">
              <a:solidFill>
                <a:srgbClr val="800000"/>
              </a:solidFill>
              <a:prstDash val="solid"/>
              <a:miter/>
              <a:headEnd type="none" w="med" len="med"/>
              <a:tailEnd type="none" w="med" len="med"/>
            </a:ln>
          </p:spPr>
          <p:txBody>
            <a:bodyPr wrap="none" anchor="ctr"/>
            <a:p>
              <a:pPr algn="ctr"/>
              <a:r>
                <a:rPr lang="en-US" altLang="zh-CN" sz="1800" b="1" dirty="0">
                  <a:solidFill>
                    <a:srgbClr val="000000"/>
                  </a:solidFill>
                  <a:latin typeface="Verdana" panose="020B0604030504040204" pitchFamily="34" charset="0"/>
                </a:rPr>
                <a:t>connect</a:t>
              </a:r>
              <a:endParaRPr lang="en-US" altLang="zh-CN" sz="1800" b="1" dirty="0">
                <a:solidFill>
                  <a:srgbClr val="000000"/>
                </a:solidFill>
                <a:latin typeface="Verdana" panose="020B0604030504040204" pitchFamily="34" charset="0"/>
              </a:endParaRPr>
            </a:p>
          </p:txBody>
        </p:sp>
        <p:sp>
          <p:nvSpPr>
            <p:cNvPr id="16409" name="Rectangle 25"/>
            <p:cNvSpPr/>
            <p:nvPr/>
          </p:nvSpPr>
          <p:spPr>
            <a:xfrm>
              <a:off x="3833" y="2532"/>
              <a:ext cx="771" cy="181"/>
            </a:xfrm>
            <a:prstGeom prst="rect">
              <a:avLst/>
            </a:prstGeom>
            <a:solidFill>
              <a:srgbClr val="99CCFF">
                <a:alpha val="89803"/>
              </a:srgbClr>
            </a:solidFill>
            <a:ln w="9525" cap="flat" cmpd="sng">
              <a:solidFill>
                <a:srgbClr val="800000"/>
              </a:solidFill>
              <a:prstDash val="solid"/>
              <a:miter/>
              <a:headEnd type="none" w="med" len="med"/>
              <a:tailEnd type="none" w="med" len="med"/>
            </a:ln>
          </p:spPr>
          <p:txBody>
            <a:bodyPr wrap="none" anchor="ctr"/>
            <a:p>
              <a:pPr algn="ctr"/>
              <a:r>
                <a:rPr lang="en-US" altLang="zh-CN" sz="1800" b="1" dirty="0">
                  <a:solidFill>
                    <a:srgbClr val="000000"/>
                  </a:solidFill>
                  <a:latin typeface="Verdana" panose="020B0604030504040204" pitchFamily="34" charset="0"/>
                </a:rPr>
                <a:t>write</a:t>
              </a:r>
              <a:endParaRPr lang="en-US" altLang="zh-CN" sz="1800" b="1" dirty="0">
                <a:solidFill>
                  <a:srgbClr val="000000"/>
                </a:solidFill>
                <a:latin typeface="Verdana" panose="020B0604030504040204" pitchFamily="34" charset="0"/>
              </a:endParaRPr>
            </a:p>
          </p:txBody>
        </p:sp>
        <p:sp>
          <p:nvSpPr>
            <p:cNvPr id="16410" name="Line 26"/>
            <p:cNvSpPr/>
            <p:nvPr/>
          </p:nvSpPr>
          <p:spPr>
            <a:xfrm>
              <a:off x="4231" y="1987"/>
              <a:ext cx="0" cy="181"/>
            </a:xfrm>
            <a:prstGeom prst="line">
              <a:avLst/>
            </a:prstGeom>
            <a:ln w="25400" cap="flat" cmpd="sng">
              <a:solidFill>
                <a:srgbClr val="800000"/>
              </a:solidFill>
              <a:prstDash val="solid"/>
              <a:headEnd type="none" w="med" len="med"/>
              <a:tailEnd type="triangle" w="med" len="med"/>
            </a:ln>
          </p:spPr>
        </p:sp>
        <p:sp>
          <p:nvSpPr>
            <p:cNvPr id="16411" name="Line 27"/>
            <p:cNvSpPr/>
            <p:nvPr/>
          </p:nvSpPr>
          <p:spPr>
            <a:xfrm>
              <a:off x="4217" y="2360"/>
              <a:ext cx="0" cy="181"/>
            </a:xfrm>
            <a:prstGeom prst="line">
              <a:avLst/>
            </a:prstGeom>
            <a:ln w="25400" cap="flat" cmpd="sng">
              <a:solidFill>
                <a:srgbClr val="800000"/>
              </a:solidFill>
              <a:prstDash val="solid"/>
              <a:headEnd type="none" w="med" len="med"/>
              <a:tailEnd type="triangle" w="med" len="med"/>
            </a:ln>
          </p:spPr>
        </p:sp>
        <p:sp>
          <p:nvSpPr>
            <p:cNvPr id="16412" name="Oval 28"/>
            <p:cNvSpPr/>
            <p:nvPr/>
          </p:nvSpPr>
          <p:spPr>
            <a:xfrm>
              <a:off x="1156" y="3136"/>
              <a:ext cx="862" cy="22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1800" b="1" dirty="0">
                  <a:solidFill>
                    <a:srgbClr val="000000"/>
                  </a:solidFill>
                  <a:latin typeface="Verdana" panose="020B0604030504040204" pitchFamily="34" charset="0"/>
                </a:rPr>
                <a:t>应用逻辑</a:t>
              </a:r>
              <a:endParaRPr lang="zh-CN" altLang="en-US" sz="1800" b="1" dirty="0">
                <a:solidFill>
                  <a:srgbClr val="000000"/>
                </a:solidFill>
                <a:latin typeface="Verdana" panose="020B0604030504040204" pitchFamily="34" charset="0"/>
              </a:endParaRPr>
            </a:p>
          </p:txBody>
        </p:sp>
        <p:sp>
          <p:nvSpPr>
            <p:cNvPr id="16413" name="Line 29"/>
            <p:cNvSpPr/>
            <p:nvPr/>
          </p:nvSpPr>
          <p:spPr>
            <a:xfrm>
              <a:off x="1589" y="3370"/>
              <a:ext cx="0" cy="113"/>
            </a:xfrm>
            <a:prstGeom prst="line">
              <a:avLst/>
            </a:prstGeom>
            <a:ln w="25400" cap="flat" cmpd="sng">
              <a:solidFill>
                <a:schemeClr val="tx1"/>
              </a:solidFill>
              <a:prstDash val="solid"/>
              <a:headEnd type="none" w="med" len="med"/>
              <a:tailEnd type="triangle" w="med" len="med"/>
            </a:ln>
          </p:spPr>
        </p:sp>
        <p:sp>
          <p:nvSpPr>
            <p:cNvPr id="16414" name="Rectangle 30"/>
            <p:cNvSpPr/>
            <p:nvPr/>
          </p:nvSpPr>
          <p:spPr>
            <a:xfrm>
              <a:off x="3833" y="3576"/>
              <a:ext cx="771" cy="181"/>
            </a:xfrm>
            <a:prstGeom prst="rect">
              <a:avLst/>
            </a:prstGeom>
            <a:solidFill>
              <a:srgbClr val="99CCFF">
                <a:alpha val="89803"/>
              </a:srgbClr>
            </a:solidFill>
            <a:ln w="9525" cap="flat" cmpd="sng">
              <a:solidFill>
                <a:srgbClr val="800000"/>
              </a:solidFill>
              <a:prstDash val="solid"/>
              <a:miter/>
              <a:headEnd type="none" w="med" len="med"/>
              <a:tailEnd type="none" w="med" len="med"/>
            </a:ln>
          </p:spPr>
          <p:txBody>
            <a:bodyPr wrap="none" anchor="ctr"/>
            <a:p>
              <a:pPr algn="ctr"/>
              <a:r>
                <a:rPr lang="en-US" altLang="zh-CN" sz="1800" b="1" dirty="0">
                  <a:solidFill>
                    <a:srgbClr val="000000"/>
                  </a:solidFill>
                  <a:latin typeface="Verdana" panose="020B0604030504040204" pitchFamily="34" charset="0"/>
                </a:rPr>
                <a:t>read</a:t>
              </a:r>
              <a:endParaRPr lang="en-US" altLang="zh-CN" sz="1800" b="1" dirty="0">
                <a:solidFill>
                  <a:srgbClr val="000000"/>
                </a:solidFill>
                <a:latin typeface="Verdana" panose="020B0604030504040204" pitchFamily="34" charset="0"/>
              </a:endParaRPr>
            </a:p>
          </p:txBody>
        </p:sp>
        <p:sp>
          <p:nvSpPr>
            <p:cNvPr id="16415" name="Rectangle 31"/>
            <p:cNvSpPr/>
            <p:nvPr/>
          </p:nvSpPr>
          <p:spPr>
            <a:xfrm>
              <a:off x="3833" y="3929"/>
              <a:ext cx="771" cy="181"/>
            </a:xfrm>
            <a:prstGeom prst="rect">
              <a:avLst/>
            </a:prstGeom>
            <a:solidFill>
              <a:srgbClr val="99CCFF">
                <a:alpha val="89803"/>
              </a:srgbClr>
            </a:solidFill>
            <a:ln w="9525" cap="flat" cmpd="sng">
              <a:solidFill>
                <a:srgbClr val="800000"/>
              </a:solidFill>
              <a:prstDash val="solid"/>
              <a:miter/>
              <a:headEnd type="none" w="med" len="med"/>
              <a:tailEnd type="none" w="med" len="med"/>
            </a:ln>
          </p:spPr>
          <p:txBody>
            <a:bodyPr wrap="none" anchor="ctr"/>
            <a:p>
              <a:pPr algn="ctr"/>
              <a:r>
                <a:rPr lang="en-US" altLang="zh-CN" sz="1800" b="1" dirty="0">
                  <a:solidFill>
                    <a:srgbClr val="000000"/>
                  </a:solidFill>
                  <a:latin typeface="Verdana" panose="020B0604030504040204" pitchFamily="34" charset="0"/>
                </a:rPr>
                <a:t>close</a:t>
              </a:r>
              <a:endParaRPr lang="en-US" altLang="zh-CN" sz="1800" b="1" dirty="0">
                <a:solidFill>
                  <a:srgbClr val="000000"/>
                </a:solidFill>
                <a:latin typeface="Verdana" panose="020B0604030504040204" pitchFamily="34" charset="0"/>
              </a:endParaRPr>
            </a:p>
          </p:txBody>
        </p:sp>
        <p:sp>
          <p:nvSpPr>
            <p:cNvPr id="16416" name="Line 32"/>
            <p:cNvSpPr/>
            <p:nvPr/>
          </p:nvSpPr>
          <p:spPr>
            <a:xfrm>
              <a:off x="4217" y="3757"/>
              <a:ext cx="0" cy="181"/>
            </a:xfrm>
            <a:prstGeom prst="line">
              <a:avLst/>
            </a:prstGeom>
            <a:ln w="25400" cap="flat" cmpd="sng">
              <a:solidFill>
                <a:srgbClr val="800000"/>
              </a:solidFill>
              <a:prstDash val="solid"/>
              <a:headEnd type="none" w="med" len="med"/>
              <a:tailEnd type="triangle" w="med" len="med"/>
            </a:ln>
          </p:spPr>
        </p:sp>
        <p:sp>
          <p:nvSpPr>
            <p:cNvPr id="16417" name="Oval 33"/>
            <p:cNvSpPr/>
            <p:nvPr/>
          </p:nvSpPr>
          <p:spPr>
            <a:xfrm>
              <a:off x="3787" y="3031"/>
              <a:ext cx="862" cy="22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1800" b="1" dirty="0">
                  <a:solidFill>
                    <a:srgbClr val="000000"/>
                  </a:solidFill>
                  <a:latin typeface="Verdana" panose="020B0604030504040204" pitchFamily="34" charset="0"/>
                </a:rPr>
                <a:t>应用逻辑</a:t>
              </a:r>
              <a:endParaRPr lang="zh-CN" altLang="en-US" sz="1800" b="1" dirty="0">
                <a:solidFill>
                  <a:srgbClr val="000000"/>
                </a:solidFill>
                <a:latin typeface="Verdana" panose="020B0604030504040204" pitchFamily="34" charset="0"/>
              </a:endParaRPr>
            </a:p>
          </p:txBody>
        </p:sp>
        <p:sp>
          <p:nvSpPr>
            <p:cNvPr id="16418" name="Line 34"/>
            <p:cNvSpPr/>
            <p:nvPr/>
          </p:nvSpPr>
          <p:spPr>
            <a:xfrm>
              <a:off x="4220" y="2713"/>
              <a:ext cx="0" cy="317"/>
            </a:xfrm>
            <a:prstGeom prst="line">
              <a:avLst/>
            </a:prstGeom>
            <a:ln w="25400" cap="flat" cmpd="sng">
              <a:solidFill>
                <a:srgbClr val="800000"/>
              </a:solidFill>
              <a:prstDash val="solid"/>
              <a:headEnd type="none" w="med" len="med"/>
              <a:tailEnd type="triangle" w="med" len="med"/>
            </a:ln>
          </p:spPr>
        </p:sp>
        <p:sp>
          <p:nvSpPr>
            <p:cNvPr id="16419" name="Line 35"/>
            <p:cNvSpPr/>
            <p:nvPr/>
          </p:nvSpPr>
          <p:spPr>
            <a:xfrm>
              <a:off x="4220" y="3258"/>
              <a:ext cx="0" cy="317"/>
            </a:xfrm>
            <a:prstGeom prst="line">
              <a:avLst/>
            </a:prstGeom>
            <a:ln w="25400" cap="flat" cmpd="sng">
              <a:solidFill>
                <a:srgbClr val="800000"/>
              </a:solidFill>
              <a:prstDash val="solid"/>
              <a:headEnd type="none" w="med" len="med"/>
              <a:tailEnd type="triangle" w="med" len="med"/>
            </a:ln>
          </p:spPr>
        </p:sp>
        <p:sp>
          <p:nvSpPr>
            <p:cNvPr id="16420" name="Line 36"/>
            <p:cNvSpPr/>
            <p:nvPr/>
          </p:nvSpPr>
          <p:spPr>
            <a:xfrm flipH="1">
              <a:off x="4604" y="3666"/>
              <a:ext cx="363" cy="0"/>
            </a:xfrm>
            <a:prstGeom prst="line">
              <a:avLst/>
            </a:prstGeom>
            <a:ln w="19050" cap="flat" cmpd="sng">
              <a:solidFill>
                <a:srgbClr val="000000"/>
              </a:solidFill>
              <a:prstDash val="solid"/>
              <a:headEnd type="none" w="med" len="med"/>
              <a:tailEnd type="none" w="med" len="med"/>
            </a:ln>
          </p:spPr>
        </p:sp>
        <p:sp>
          <p:nvSpPr>
            <p:cNvPr id="16421" name="Line 37"/>
            <p:cNvSpPr/>
            <p:nvPr/>
          </p:nvSpPr>
          <p:spPr>
            <a:xfrm flipV="1">
              <a:off x="4960" y="2623"/>
              <a:ext cx="0" cy="1043"/>
            </a:xfrm>
            <a:prstGeom prst="line">
              <a:avLst/>
            </a:prstGeom>
            <a:ln w="19050" cap="flat" cmpd="sng">
              <a:solidFill>
                <a:srgbClr val="000000"/>
              </a:solidFill>
              <a:prstDash val="solid"/>
              <a:headEnd type="none" w="med" len="med"/>
              <a:tailEnd type="none" w="med" len="med"/>
            </a:ln>
          </p:spPr>
        </p:sp>
        <p:sp>
          <p:nvSpPr>
            <p:cNvPr id="16422" name="Line 38"/>
            <p:cNvSpPr/>
            <p:nvPr/>
          </p:nvSpPr>
          <p:spPr>
            <a:xfrm>
              <a:off x="4604" y="2623"/>
              <a:ext cx="363" cy="0"/>
            </a:xfrm>
            <a:prstGeom prst="line">
              <a:avLst/>
            </a:prstGeom>
            <a:ln w="19050" cap="flat" cmpd="sng">
              <a:solidFill>
                <a:srgbClr val="000000"/>
              </a:solidFill>
              <a:prstDash val="solid"/>
              <a:headEnd type="stealth" w="lg" len="med"/>
              <a:tailEnd type="none" w="med" len="med"/>
            </a:ln>
          </p:spPr>
        </p:sp>
        <p:sp>
          <p:nvSpPr>
            <p:cNvPr id="16423" name="Line 39"/>
            <p:cNvSpPr/>
            <p:nvPr/>
          </p:nvSpPr>
          <p:spPr>
            <a:xfrm flipH="1">
              <a:off x="1610" y="2251"/>
              <a:ext cx="2223" cy="499"/>
            </a:xfrm>
            <a:prstGeom prst="line">
              <a:avLst/>
            </a:prstGeom>
            <a:ln w="19050" cap="flat" cmpd="sng">
              <a:solidFill>
                <a:srgbClr val="000000"/>
              </a:solidFill>
              <a:prstDash val="solid"/>
              <a:headEnd type="triangle" w="lg" len="med"/>
              <a:tailEnd type="triangle" w="lg" len="med"/>
            </a:ln>
          </p:spPr>
        </p:sp>
        <p:sp>
          <p:nvSpPr>
            <p:cNvPr id="16424" name="Rectangle 40"/>
            <p:cNvSpPr/>
            <p:nvPr/>
          </p:nvSpPr>
          <p:spPr>
            <a:xfrm rot="-741322">
              <a:off x="2608" y="2219"/>
              <a:ext cx="576" cy="213"/>
            </a:xfrm>
            <a:prstGeom prst="rect">
              <a:avLst/>
            </a:prstGeom>
            <a:noFill/>
            <a:ln w="9525">
              <a:noFill/>
            </a:ln>
          </p:spPr>
          <p:txBody>
            <a:bodyPr wrap="none" anchor="ctr"/>
            <a:p>
              <a:pPr algn="ctr"/>
              <a:r>
                <a:rPr lang="zh-CN" altLang="en-US" sz="1800" b="1" dirty="0">
                  <a:solidFill>
                    <a:srgbClr val="000000"/>
                  </a:solidFill>
                  <a:latin typeface="Verdana" panose="020B0604030504040204" pitchFamily="34" charset="0"/>
                </a:rPr>
                <a:t>连接建立</a:t>
              </a:r>
              <a:endParaRPr lang="zh-CN" altLang="en-US" sz="1800" b="1" dirty="0">
                <a:solidFill>
                  <a:srgbClr val="000000"/>
                </a:solidFill>
                <a:latin typeface="Verdana" panose="020B0604030504040204" pitchFamily="34" charset="0"/>
              </a:endParaRPr>
            </a:p>
          </p:txBody>
        </p:sp>
        <p:sp>
          <p:nvSpPr>
            <p:cNvPr id="16425" name="Line 41"/>
            <p:cNvSpPr/>
            <p:nvPr/>
          </p:nvSpPr>
          <p:spPr>
            <a:xfrm flipH="1">
              <a:off x="1973" y="2614"/>
              <a:ext cx="1860" cy="362"/>
            </a:xfrm>
            <a:prstGeom prst="line">
              <a:avLst/>
            </a:prstGeom>
            <a:ln w="19050" cap="flat" cmpd="sng">
              <a:solidFill>
                <a:srgbClr val="000000"/>
              </a:solidFill>
              <a:prstDash val="solid"/>
              <a:headEnd type="none" w="lg" len="med"/>
              <a:tailEnd type="triangle" w="lg" len="med"/>
            </a:ln>
          </p:spPr>
        </p:sp>
        <p:sp>
          <p:nvSpPr>
            <p:cNvPr id="16426" name="Rectangle 42"/>
            <p:cNvSpPr/>
            <p:nvPr/>
          </p:nvSpPr>
          <p:spPr>
            <a:xfrm rot="-741322">
              <a:off x="2667" y="2568"/>
              <a:ext cx="576" cy="213"/>
            </a:xfrm>
            <a:prstGeom prst="rect">
              <a:avLst/>
            </a:prstGeom>
            <a:noFill/>
            <a:ln w="9525">
              <a:noFill/>
            </a:ln>
          </p:spPr>
          <p:txBody>
            <a:bodyPr wrap="none" anchor="ctr"/>
            <a:p>
              <a:pPr algn="ctr"/>
              <a:r>
                <a:rPr lang="zh-CN" altLang="en-US" sz="1800" b="1" dirty="0">
                  <a:solidFill>
                    <a:srgbClr val="000000"/>
                  </a:solidFill>
                  <a:latin typeface="Verdana" panose="020B0604030504040204" pitchFamily="34" charset="0"/>
                </a:rPr>
                <a:t>数据</a:t>
              </a:r>
              <a:r>
                <a:rPr lang="en-US" altLang="zh-CN" sz="1800" b="1" dirty="0">
                  <a:solidFill>
                    <a:srgbClr val="000000"/>
                  </a:solidFill>
                  <a:latin typeface="Verdana" panose="020B0604030504040204" pitchFamily="34" charset="0"/>
                </a:rPr>
                <a:t>(</a:t>
              </a:r>
              <a:r>
                <a:rPr lang="zh-CN" altLang="en-US" sz="1800" b="1" dirty="0">
                  <a:solidFill>
                    <a:srgbClr val="000000"/>
                  </a:solidFill>
                  <a:latin typeface="Verdana" panose="020B0604030504040204" pitchFamily="34" charset="0"/>
                </a:rPr>
                <a:t>请求</a:t>
              </a:r>
              <a:r>
                <a:rPr lang="en-US" altLang="zh-CN" sz="1800" b="1" dirty="0">
                  <a:solidFill>
                    <a:srgbClr val="000000"/>
                  </a:solidFill>
                  <a:latin typeface="Verdana" panose="020B0604030504040204" pitchFamily="34" charset="0"/>
                </a:rPr>
                <a:t>)</a:t>
              </a:r>
              <a:endParaRPr lang="en-US" altLang="zh-CN" sz="1800" b="1" dirty="0">
                <a:solidFill>
                  <a:srgbClr val="000000"/>
                </a:solidFill>
                <a:latin typeface="Verdana" panose="020B0604030504040204" pitchFamily="34" charset="0"/>
              </a:endParaRPr>
            </a:p>
          </p:txBody>
        </p:sp>
        <p:sp>
          <p:nvSpPr>
            <p:cNvPr id="16427" name="Line 43"/>
            <p:cNvSpPr/>
            <p:nvPr/>
          </p:nvSpPr>
          <p:spPr>
            <a:xfrm>
              <a:off x="2018" y="3566"/>
              <a:ext cx="1815" cy="91"/>
            </a:xfrm>
            <a:prstGeom prst="line">
              <a:avLst/>
            </a:prstGeom>
            <a:ln w="19050" cap="flat" cmpd="sng">
              <a:solidFill>
                <a:srgbClr val="000000"/>
              </a:solidFill>
              <a:prstDash val="solid"/>
              <a:headEnd type="none" w="med" len="med"/>
              <a:tailEnd type="triangle" w="lg" len="med"/>
            </a:ln>
          </p:spPr>
        </p:sp>
        <p:sp>
          <p:nvSpPr>
            <p:cNvPr id="16428" name="Rectangle 44"/>
            <p:cNvSpPr/>
            <p:nvPr/>
          </p:nvSpPr>
          <p:spPr>
            <a:xfrm>
              <a:off x="2653" y="3385"/>
              <a:ext cx="576" cy="213"/>
            </a:xfrm>
            <a:prstGeom prst="rect">
              <a:avLst/>
            </a:prstGeom>
            <a:noFill/>
            <a:ln w="9525">
              <a:noFill/>
            </a:ln>
          </p:spPr>
          <p:txBody>
            <a:bodyPr wrap="none" anchor="ctr"/>
            <a:p>
              <a:pPr algn="ctr"/>
              <a:r>
                <a:rPr lang="zh-CN" altLang="en-US" sz="1800" b="1" dirty="0">
                  <a:solidFill>
                    <a:srgbClr val="000000"/>
                  </a:solidFill>
                  <a:latin typeface="Verdana" panose="020B0604030504040204" pitchFamily="34" charset="0"/>
                </a:rPr>
                <a:t>数据</a:t>
              </a:r>
              <a:r>
                <a:rPr lang="en-US" altLang="zh-CN" sz="1800" b="1" dirty="0">
                  <a:solidFill>
                    <a:srgbClr val="000000"/>
                  </a:solidFill>
                  <a:latin typeface="Verdana" panose="020B0604030504040204" pitchFamily="34" charset="0"/>
                </a:rPr>
                <a:t>(</a:t>
              </a:r>
              <a:r>
                <a:rPr lang="zh-CN" altLang="en-US" sz="1800" b="1" dirty="0">
                  <a:solidFill>
                    <a:srgbClr val="000000"/>
                  </a:solidFill>
                  <a:latin typeface="Verdana" panose="020B0604030504040204" pitchFamily="34" charset="0"/>
                </a:rPr>
                <a:t>应答</a:t>
              </a:r>
              <a:r>
                <a:rPr lang="en-US" altLang="zh-CN" sz="1800" b="1" dirty="0">
                  <a:solidFill>
                    <a:srgbClr val="000000"/>
                  </a:solidFill>
                  <a:latin typeface="Verdana" panose="020B0604030504040204" pitchFamily="34" charset="0"/>
                </a:rPr>
                <a:t>)</a:t>
              </a:r>
              <a:endParaRPr lang="en-US" altLang="zh-CN" sz="1800" b="1" dirty="0">
                <a:solidFill>
                  <a:srgbClr val="000000"/>
                </a:solidFill>
                <a:latin typeface="Verdana" panose="020B0604030504040204" pitchFamily="34" charset="0"/>
              </a:endParaRPr>
            </a:p>
          </p:txBody>
        </p:sp>
      </p:grpSp>
      <p:sp>
        <p:nvSpPr>
          <p:cNvPr id="2" name="文本框 1"/>
          <p:cNvSpPr txBox="1"/>
          <p:nvPr/>
        </p:nvSpPr>
        <p:spPr>
          <a:xfrm>
            <a:off x="667385" y="962660"/>
            <a:ext cx="6625590" cy="521970"/>
          </a:xfrm>
          <a:prstGeom prst="rect">
            <a:avLst/>
          </a:prstGeom>
          <a:noFill/>
        </p:spPr>
        <p:txBody>
          <a:bodyPr wrap="none" rtlCol="0" anchor="t">
            <a:spAutoFit/>
          </a:bodyPr>
          <a:p>
            <a:r>
              <a:rPr lang="zh-CN" altLang="en-US" dirty="0">
                <a:solidFill>
                  <a:srgbClr val="000066"/>
                </a:solidFill>
                <a:latin typeface="黑体" panose="02010609060101010101" pitchFamily="49" charset="-122"/>
                <a:ea typeface="黑体" panose="02010609060101010101" pitchFamily="49" charset="-122"/>
                <a:sym typeface="+mn-ea"/>
              </a:rPr>
              <a:t>网络间进程通信方式</a:t>
            </a:r>
            <a:r>
              <a:rPr lang="en-US" altLang="zh-CN" dirty="0">
                <a:solidFill>
                  <a:srgbClr val="000066"/>
                </a:solidFill>
                <a:latin typeface="黑体" panose="02010609060101010101" pitchFamily="49" charset="-122"/>
                <a:ea typeface="黑体" panose="02010609060101010101" pitchFamily="49" charset="-122"/>
                <a:sym typeface="+mn-ea"/>
              </a:rPr>
              <a:t>1-</a:t>
            </a:r>
            <a:r>
              <a:rPr lang="zh-CN" altLang="en-US" dirty="0">
                <a:solidFill>
                  <a:srgbClr val="000066"/>
                </a:solidFill>
                <a:latin typeface="黑体" panose="02010609060101010101" pitchFamily="49" charset="-122"/>
                <a:ea typeface="黑体" panose="02010609060101010101" pitchFamily="49" charset="-122"/>
                <a:sym typeface="+mn-ea"/>
              </a:rPr>
              <a:t>套接字（socket）</a:t>
            </a:r>
            <a:endParaRPr lang="zh-CN" altLang="en-US"/>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87394" name="Rectangle 2"/>
          <p:cNvSpPr>
            <a:spLocks noGrp="1"/>
          </p:cNvSpPr>
          <p:nvPr>
            <p:ph idx="1"/>
          </p:nvPr>
        </p:nvSpPr>
        <p:spPr>
          <a:xfrm>
            <a:off x="790575" y="138113"/>
            <a:ext cx="7562850" cy="752475"/>
          </a:xfrm>
        </p:spPr>
        <p:txBody>
          <a:bodyPr vert="horz" wrap="square" lIns="91440" tIns="45720" rIns="91440" bIns="45720" anchor="t"/>
          <a:p>
            <a:pPr algn="ctr" eaLnBrk="1" hangingPunct="1">
              <a:buNone/>
            </a:pPr>
            <a:r>
              <a:rPr lang="en-US" altLang="zh-CN" dirty="0">
                <a:solidFill>
                  <a:srgbClr val="000066"/>
                </a:solidFill>
              </a:rPr>
              <a:t>2.6.5  </a:t>
            </a:r>
            <a:r>
              <a:rPr lang="zh-CN" altLang="en-US" dirty="0">
                <a:solidFill>
                  <a:srgbClr val="000066"/>
                </a:solidFill>
                <a:latin typeface="黑体" panose="02010609060101010101" pitchFamily="49" charset="-122"/>
                <a:ea typeface="黑体" panose="02010609060101010101" pitchFamily="49" charset="-122"/>
              </a:rPr>
              <a:t>客户</a:t>
            </a:r>
            <a:r>
              <a:rPr lang="en-US" altLang="zh-CN" dirty="0">
                <a:solidFill>
                  <a:srgbClr val="000066"/>
                </a:solidFill>
                <a:latin typeface="黑体" panose="02010609060101010101" pitchFamily="49" charset="-122"/>
                <a:ea typeface="黑体" panose="02010609060101010101" pitchFamily="49" charset="-122"/>
              </a:rPr>
              <a:t>/</a:t>
            </a:r>
            <a:r>
              <a:rPr lang="zh-CN" altLang="en-US" dirty="0">
                <a:solidFill>
                  <a:srgbClr val="000066"/>
                </a:solidFill>
                <a:latin typeface="黑体" panose="02010609060101010101" pitchFamily="49" charset="-122"/>
                <a:ea typeface="黑体" panose="02010609060101010101" pitchFamily="49" charset="-122"/>
              </a:rPr>
              <a:t>服务器通信</a:t>
            </a:r>
            <a:endParaRPr lang="zh-CN" altLang="en-US" dirty="0">
              <a:solidFill>
                <a:srgbClr val="000066"/>
              </a:solidFill>
              <a:latin typeface="黑体" panose="02010609060101010101" pitchFamily="49" charset="-122"/>
              <a:ea typeface="黑体" panose="02010609060101010101" pitchFamily="49" charset="-122"/>
            </a:endParaRPr>
          </a:p>
        </p:txBody>
      </p:sp>
      <p:sp>
        <p:nvSpPr>
          <p:cNvPr id="18739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87396"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9" name="" r:id="rId1" imgW="6858000" imgH="48895" progId="MS_ClipArt_Gallery.2">
                  <p:embed/>
                </p:oleObj>
              </mc:Choice>
              <mc:Fallback>
                <p:oleObj name="" r:id="rId1" imgW="6858000" imgH="48895" progId="MS_ClipArt_Gallery.2">
                  <p:embed/>
                  <p:pic>
                    <p:nvPicPr>
                      <p:cNvPr id="0" name="图片 3168"/>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258051" name="文本占位符 258050"/>
          <p:cNvSpPr>
            <a:spLocks noGrp="1"/>
          </p:cNvSpPr>
          <p:nvPr/>
        </p:nvSpPr>
        <p:spPr>
          <a:xfrm>
            <a:off x="395605" y="1052830"/>
            <a:ext cx="8551545" cy="5471795"/>
          </a:xfrm>
          <a:prstGeom prst="rect">
            <a:avLst/>
          </a:prstGeom>
          <a:noFill/>
          <a:ln w="9525">
            <a:noFill/>
          </a:ln>
        </p:spPr>
        <p:txBody>
          <a:bodyPr anchor="t"/>
          <a:p>
            <a:pPr marL="342900" indent="-342900" algn="just">
              <a:lnSpc>
                <a:spcPct val="120000"/>
              </a:lnSpc>
              <a:buSzTx/>
            </a:pPr>
            <a:r>
              <a:rPr lang="zh-CN" altLang="en-US" sz="3200" dirty="0">
                <a:solidFill>
                  <a:srgbClr val="000066"/>
                </a:solidFill>
                <a:latin typeface="黑体" panose="02010609060101010101" pitchFamily="49" charset="-122"/>
                <a:ea typeface="黑体" panose="02010609060101010101" pitchFamily="49" charset="-122"/>
              </a:rPr>
              <a:t>网络间进程通信方式</a:t>
            </a:r>
            <a:r>
              <a:rPr lang="en-US" altLang="zh-CN" sz="3200" dirty="0">
                <a:solidFill>
                  <a:srgbClr val="000066"/>
                </a:solidFill>
                <a:latin typeface="黑体" panose="02010609060101010101" pitchFamily="49" charset="-122"/>
                <a:ea typeface="黑体" panose="02010609060101010101" pitchFamily="49" charset="-122"/>
              </a:rPr>
              <a:t>2-</a:t>
            </a:r>
            <a:r>
              <a:rPr lang="zh-CN" altLang="en-US" sz="3200" dirty="0">
                <a:solidFill>
                  <a:srgbClr val="000066"/>
                </a:solidFill>
                <a:latin typeface="黑体" panose="02010609060101010101" pitchFamily="49" charset="-122"/>
                <a:ea typeface="黑体" panose="02010609060101010101" pitchFamily="49" charset="-122"/>
              </a:rPr>
              <a:t>远程过程调用（</a:t>
            </a:r>
            <a:r>
              <a:rPr lang="en-US" altLang="zh-CN" sz="3200" dirty="0">
                <a:solidFill>
                  <a:srgbClr val="000066"/>
                </a:solidFill>
                <a:latin typeface="黑体" panose="02010609060101010101" pitchFamily="49" charset="-122"/>
                <a:ea typeface="黑体" panose="02010609060101010101" pitchFamily="49" charset="-122"/>
              </a:rPr>
              <a:t>RPC</a:t>
            </a:r>
            <a:r>
              <a:rPr lang="zh-CN" altLang="en-US" sz="3200" dirty="0">
                <a:solidFill>
                  <a:srgbClr val="000066"/>
                </a:solidFill>
                <a:latin typeface="黑体" panose="02010609060101010101" pitchFamily="49" charset="-122"/>
                <a:ea typeface="黑体" panose="02010609060101010101" pitchFamily="49" charset="-122"/>
              </a:rPr>
              <a:t>）</a:t>
            </a:r>
            <a:endParaRPr lang="zh-CN" altLang="en-US" sz="2400">
              <a:latin typeface="Tahoma" panose="020B0604030504040204" pitchFamily="34" charset="0"/>
              <a:ea typeface="宋体" panose="02010600030101010101" pitchFamily="2" charset="-122"/>
            </a:endParaRPr>
          </a:p>
          <a:p>
            <a:pPr marL="342900" indent="-342900">
              <a:lnSpc>
                <a:spcPct val="130000"/>
              </a:lnSpc>
              <a:spcBef>
                <a:spcPct val="20000"/>
              </a:spcBef>
              <a:buClr>
                <a:srgbClr val="FFC000"/>
              </a:buClr>
              <a:buSzPct val="80000"/>
              <a:buFont typeface="Wingdings" panose="05000000000000000000" pitchFamily="2" charset="2"/>
              <a:buChar char="n"/>
            </a:pPr>
            <a:r>
              <a:rPr lang="zh-CN">
                <a:solidFill>
                  <a:schemeClr val="tx2"/>
                </a:solidFill>
                <a:ea typeface="宋体" panose="02010600030101010101" pitchFamily="2" charset="-122"/>
                <a:cs typeface="Times New Roman" panose="02020603050405020304" pitchFamily="18" charset="0"/>
              </a:rPr>
              <a:t>远程过程调用</a:t>
            </a:r>
            <a:r>
              <a:rPr lang="zh-CN">
                <a:ea typeface="宋体" panose="02010600030101010101" pitchFamily="2" charset="-122"/>
                <a:cs typeface="Times New Roman" panose="02020603050405020304" pitchFamily="18" charset="0"/>
              </a:rPr>
              <a:t>（Remote Procedure Call，RPC）是一个计算机通信协议。该协议允许运行于一台计算机的程序调用另一台计算机的子程序，而程序员表现为常规的方法调用，无需额外的编程</a:t>
            </a:r>
            <a:endParaRPr lang="zh-CN">
              <a:ea typeface="宋体" panose="02010600030101010101" pitchFamily="2" charset="-122"/>
              <a:cs typeface="Times New Roman" panose="02020603050405020304" pitchFamily="18" charset="0"/>
            </a:endParaRPr>
          </a:p>
          <a:p>
            <a:pPr marL="342900" indent="-342900">
              <a:lnSpc>
                <a:spcPct val="130000"/>
              </a:lnSpc>
              <a:spcBef>
                <a:spcPct val="20000"/>
              </a:spcBef>
              <a:buClr>
                <a:srgbClr val="FFC000"/>
              </a:buClr>
              <a:buSzPct val="80000"/>
              <a:buFont typeface="Wingdings" panose="05000000000000000000" pitchFamily="2" charset="2"/>
              <a:buChar char="n"/>
            </a:pPr>
            <a:r>
              <a:rPr lang="zh-CN">
                <a:ea typeface="宋体" panose="02010600030101010101" pitchFamily="2" charset="-122"/>
                <a:cs typeface="Times New Roman" panose="02020603050405020304" pitchFamily="18" charset="0"/>
              </a:rPr>
              <a:t>如果涉及的软件采用面向对象编程，那么远程过程调用亦可称作远程调用或远程方法调用。</a:t>
            </a:r>
            <a:endParaRPr lang="zh-CN">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8051">
                                            <p:txEl>
                                              <p:charRg st="17" end="31"/>
                                            </p:txEl>
                                          </p:spTgt>
                                        </p:tgtEl>
                                        <p:attrNameLst>
                                          <p:attrName>style.visibility</p:attrName>
                                        </p:attrNameLst>
                                      </p:cBhvr>
                                      <p:to>
                                        <p:strVal val="visible"/>
                                      </p:to>
                                    </p:set>
                                    <p:anim calcmode="discrete" valueType="clr">
                                      <p:cBhvr override="childStyle">
                                        <p:cTn id="7" dur="80"/>
                                        <p:tgtEl>
                                          <p:spTgt spid="258051">
                                            <p:txEl>
                                              <p:charRg st="17" end="3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8051">
                                            <p:txEl>
                                              <p:charRg st="17" end="31"/>
                                            </p:txEl>
                                          </p:spTgt>
                                        </p:tgtEl>
                                        <p:attrNameLst>
                                          <p:attrName>fillcolor</p:attrName>
                                        </p:attrNameLst>
                                      </p:cBhvr>
                                      <p:tavLst>
                                        <p:tav tm="0">
                                          <p:val>
                                            <p:clrVal>
                                              <a:schemeClr val="accent2"/>
                                            </p:clrVal>
                                          </p:val>
                                        </p:tav>
                                        <p:tav tm="50000">
                                          <p:val>
                                            <p:clrVal>
                                              <a:schemeClr val="hlink"/>
                                            </p:clrVal>
                                          </p:val>
                                        </p:tav>
                                      </p:tavLst>
                                    </p:anim>
                                    <p:set>
                                      <p:cBhvr>
                                        <p:cTn id="9" dur="80"/>
                                        <p:tgtEl>
                                          <p:spTgt spid="258051">
                                            <p:txEl>
                                              <p:charRg st="17" end="3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8051">
                                            <p:txEl>
                                              <p:charRg st="31" end="83"/>
                                            </p:txEl>
                                          </p:spTgt>
                                        </p:tgtEl>
                                        <p:attrNameLst>
                                          <p:attrName>style.visibility</p:attrName>
                                        </p:attrNameLst>
                                      </p:cBhvr>
                                      <p:to>
                                        <p:strVal val="visible"/>
                                      </p:to>
                                    </p:set>
                                    <p:anim calcmode="discrete" valueType="clr">
                                      <p:cBhvr override="childStyle">
                                        <p:cTn id="14" dur="80"/>
                                        <p:tgtEl>
                                          <p:spTgt spid="258051">
                                            <p:txEl>
                                              <p:charRg st="31" end="8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8051">
                                            <p:txEl>
                                              <p:charRg st="31" end="83"/>
                                            </p:txEl>
                                          </p:spTgt>
                                        </p:tgtEl>
                                        <p:attrNameLst>
                                          <p:attrName>fillcolor</p:attrName>
                                        </p:attrNameLst>
                                      </p:cBhvr>
                                      <p:tavLst>
                                        <p:tav tm="0">
                                          <p:val>
                                            <p:clrVal>
                                              <a:schemeClr val="accent2"/>
                                            </p:clrVal>
                                          </p:val>
                                        </p:tav>
                                        <p:tav tm="50000">
                                          <p:val>
                                            <p:clrVal>
                                              <a:schemeClr val="hlink"/>
                                            </p:clrVal>
                                          </p:val>
                                        </p:tav>
                                      </p:tavLst>
                                    </p:anim>
                                    <p:set>
                                      <p:cBhvr>
                                        <p:cTn id="16" dur="80"/>
                                        <p:tgtEl>
                                          <p:spTgt spid="258051">
                                            <p:txEl>
                                              <p:charRg st="31" end="8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58051">
                                            <p:txEl>
                                              <p:charRg st="83" end="177"/>
                                            </p:txEl>
                                          </p:spTgt>
                                        </p:tgtEl>
                                        <p:attrNameLst>
                                          <p:attrName>style.visibility</p:attrName>
                                        </p:attrNameLst>
                                      </p:cBhvr>
                                      <p:to>
                                        <p:strVal val="visible"/>
                                      </p:to>
                                    </p:set>
                                    <p:anim calcmode="discrete" valueType="clr">
                                      <p:cBhvr override="childStyle">
                                        <p:cTn id="21" dur="80"/>
                                        <p:tgtEl>
                                          <p:spTgt spid="258051">
                                            <p:txEl>
                                              <p:charRg st="83" end="17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58051">
                                            <p:txEl>
                                              <p:charRg st="83" end="177"/>
                                            </p:txEl>
                                          </p:spTgt>
                                        </p:tgtEl>
                                        <p:attrNameLst>
                                          <p:attrName>fillcolor</p:attrName>
                                        </p:attrNameLst>
                                      </p:cBhvr>
                                      <p:tavLst>
                                        <p:tav tm="0">
                                          <p:val>
                                            <p:clrVal>
                                              <a:schemeClr val="accent2"/>
                                            </p:clrVal>
                                          </p:val>
                                        </p:tav>
                                        <p:tav tm="50000">
                                          <p:val>
                                            <p:clrVal>
                                              <a:schemeClr val="hlink"/>
                                            </p:clrVal>
                                          </p:val>
                                        </p:tav>
                                      </p:tavLst>
                                    </p:anim>
                                    <p:set>
                                      <p:cBhvr>
                                        <p:cTn id="23" dur="80"/>
                                        <p:tgtEl>
                                          <p:spTgt spid="258051">
                                            <p:txEl>
                                              <p:charRg st="83" end="177"/>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58051">
                                            <p:txEl>
                                              <p:charRg st="177" end="300"/>
                                            </p:txEl>
                                          </p:spTgt>
                                        </p:tgtEl>
                                        <p:attrNameLst>
                                          <p:attrName>style.visibility</p:attrName>
                                        </p:attrNameLst>
                                      </p:cBhvr>
                                      <p:to>
                                        <p:strVal val="visible"/>
                                      </p:to>
                                    </p:set>
                                    <p:anim calcmode="discrete" valueType="clr">
                                      <p:cBhvr override="childStyle">
                                        <p:cTn id="28" dur="80"/>
                                        <p:tgtEl>
                                          <p:spTgt spid="258051">
                                            <p:txEl>
                                              <p:charRg st="177" end="30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58051">
                                            <p:txEl>
                                              <p:charRg st="177" end="300"/>
                                            </p:txEl>
                                          </p:spTgt>
                                        </p:tgtEl>
                                        <p:attrNameLst>
                                          <p:attrName>fillcolor</p:attrName>
                                        </p:attrNameLst>
                                      </p:cBhvr>
                                      <p:tavLst>
                                        <p:tav tm="0">
                                          <p:val>
                                            <p:clrVal>
                                              <a:schemeClr val="accent2"/>
                                            </p:clrVal>
                                          </p:val>
                                        </p:tav>
                                        <p:tav tm="50000">
                                          <p:val>
                                            <p:clrVal>
                                              <a:schemeClr val="hlink"/>
                                            </p:clrVal>
                                          </p:val>
                                        </p:tav>
                                      </p:tavLst>
                                    </p:anim>
                                    <p:set>
                                      <p:cBhvr>
                                        <p:cTn id="30" dur="80"/>
                                        <p:tgtEl>
                                          <p:spTgt spid="258051">
                                            <p:txEl>
                                              <p:charRg st="177" end="30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87394" name="Rectangle 2"/>
          <p:cNvSpPr>
            <a:spLocks noGrp="1"/>
          </p:cNvSpPr>
          <p:nvPr>
            <p:ph idx="1"/>
          </p:nvPr>
        </p:nvSpPr>
        <p:spPr>
          <a:xfrm>
            <a:off x="790575" y="138113"/>
            <a:ext cx="7562850" cy="752475"/>
          </a:xfrm>
        </p:spPr>
        <p:txBody>
          <a:bodyPr vert="horz" wrap="square" lIns="91440" tIns="45720" rIns="91440" bIns="45720" anchor="t"/>
          <a:p>
            <a:pPr algn="ctr" eaLnBrk="1" hangingPunct="1">
              <a:buNone/>
            </a:pPr>
            <a:r>
              <a:rPr lang="en-US" altLang="zh-CN" dirty="0">
                <a:solidFill>
                  <a:srgbClr val="000066"/>
                </a:solidFill>
              </a:rPr>
              <a:t>2.6.5  </a:t>
            </a:r>
            <a:r>
              <a:rPr lang="zh-CN" altLang="en-US" dirty="0">
                <a:solidFill>
                  <a:srgbClr val="000066"/>
                </a:solidFill>
                <a:latin typeface="黑体" panose="02010609060101010101" pitchFamily="49" charset="-122"/>
                <a:ea typeface="黑体" panose="02010609060101010101" pitchFamily="49" charset="-122"/>
              </a:rPr>
              <a:t>客户</a:t>
            </a:r>
            <a:r>
              <a:rPr lang="en-US" altLang="zh-CN" dirty="0">
                <a:solidFill>
                  <a:srgbClr val="000066"/>
                </a:solidFill>
                <a:latin typeface="黑体" panose="02010609060101010101" pitchFamily="49" charset="-122"/>
                <a:ea typeface="黑体" panose="02010609060101010101" pitchFamily="49" charset="-122"/>
              </a:rPr>
              <a:t>/</a:t>
            </a:r>
            <a:r>
              <a:rPr lang="zh-CN" altLang="en-US" dirty="0">
                <a:solidFill>
                  <a:srgbClr val="000066"/>
                </a:solidFill>
                <a:latin typeface="黑体" panose="02010609060101010101" pitchFamily="49" charset="-122"/>
                <a:ea typeface="黑体" panose="02010609060101010101" pitchFamily="49" charset="-122"/>
              </a:rPr>
              <a:t>服务器通信</a:t>
            </a:r>
            <a:endParaRPr lang="zh-CN" altLang="en-US" dirty="0">
              <a:solidFill>
                <a:srgbClr val="000066"/>
              </a:solidFill>
              <a:latin typeface="黑体" panose="02010609060101010101" pitchFamily="49" charset="-122"/>
              <a:ea typeface="黑体" panose="02010609060101010101" pitchFamily="49" charset="-122"/>
            </a:endParaRPr>
          </a:p>
        </p:txBody>
      </p:sp>
      <p:sp>
        <p:nvSpPr>
          <p:cNvPr id="18739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87396"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69" name="" r:id="rId1" imgW="6858000" imgH="48895" progId="MS_ClipArt_Gallery.2">
                  <p:embed/>
                </p:oleObj>
              </mc:Choice>
              <mc:Fallback>
                <p:oleObj name="" r:id="rId1" imgW="6858000" imgH="48895" progId="MS_ClipArt_Gallery.2">
                  <p:embed/>
                  <p:pic>
                    <p:nvPicPr>
                      <p:cNvPr id="0" name="图片 3168"/>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258051" name="文本占位符 258050"/>
          <p:cNvSpPr>
            <a:spLocks noGrp="1"/>
          </p:cNvSpPr>
          <p:nvPr/>
        </p:nvSpPr>
        <p:spPr>
          <a:xfrm>
            <a:off x="395605" y="1052830"/>
            <a:ext cx="8551545" cy="5471795"/>
          </a:xfrm>
          <a:prstGeom prst="rect">
            <a:avLst/>
          </a:prstGeom>
          <a:noFill/>
          <a:ln w="9525">
            <a:noFill/>
          </a:ln>
        </p:spPr>
        <p:txBody>
          <a:bodyPr anchor="t"/>
          <a:p>
            <a:pPr marL="342900" indent="-342900" algn="just">
              <a:lnSpc>
                <a:spcPct val="120000"/>
              </a:lnSpc>
              <a:buSzTx/>
            </a:pPr>
            <a:r>
              <a:rPr lang="zh-CN" altLang="en-US" sz="3200" dirty="0">
                <a:solidFill>
                  <a:srgbClr val="000066"/>
                </a:solidFill>
                <a:latin typeface="黑体" panose="02010609060101010101" pitchFamily="49" charset="-122"/>
                <a:ea typeface="黑体" panose="02010609060101010101" pitchFamily="49" charset="-122"/>
              </a:rPr>
              <a:t>网络间进程通信方式</a:t>
            </a:r>
            <a:r>
              <a:rPr lang="en-US" altLang="zh-CN" sz="3200" dirty="0">
                <a:solidFill>
                  <a:srgbClr val="000066"/>
                </a:solidFill>
                <a:latin typeface="黑体" panose="02010609060101010101" pitchFamily="49" charset="-122"/>
                <a:ea typeface="黑体" panose="02010609060101010101" pitchFamily="49" charset="-122"/>
              </a:rPr>
              <a:t>2-</a:t>
            </a:r>
            <a:r>
              <a:rPr lang="zh-CN" altLang="en-US" sz="3200" dirty="0">
                <a:solidFill>
                  <a:srgbClr val="000066"/>
                </a:solidFill>
                <a:latin typeface="黑体" panose="02010609060101010101" pitchFamily="49" charset="-122"/>
                <a:ea typeface="黑体" panose="02010609060101010101" pitchFamily="49" charset="-122"/>
              </a:rPr>
              <a:t>远程过程调用（</a:t>
            </a:r>
            <a:r>
              <a:rPr lang="en-US" altLang="zh-CN" sz="3200" dirty="0">
                <a:solidFill>
                  <a:srgbClr val="000066"/>
                </a:solidFill>
                <a:latin typeface="黑体" panose="02010609060101010101" pitchFamily="49" charset="-122"/>
                <a:ea typeface="黑体" panose="02010609060101010101" pitchFamily="49" charset="-122"/>
              </a:rPr>
              <a:t>RPC</a:t>
            </a:r>
            <a:r>
              <a:rPr lang="zh-CN" altLang="en-US" sz="3200" dirty="0">
                <a:solidFill>
                  <a:srgbClr val="000066"/>
                </a:solidFill>
                <a:latin typeface="黑体" panose="02010609060101010101" pitchFamily="49" charset="-122"/>
                <a:ea typeface="黑体" panose="02010609060101010101" pitchFamily="49" charset="-122"/>
              </a:rPr>
              <a:t>）</a:t>
            </a:r>
            <a:endParaRPr lang="zh-CN" altLang="en-US" sz="2400">
              <a:latin typeface="Tahoma" panose="020B0604030504040204" pitchFamily="34" charset="0"/>
              <a:ea typeface="宋体" panose="02010600030101010101" pitchFamily="2" charset="-122"/>
            </a:endParaRPr>
          </a:p>
          <a:p>
            <a:pPr marL="342900" indent="-342900">
              <a:lnSpc>
                <a:spcPct val="130000"/>
              </a:lnSpc>
              <a:spcBef>
                <a:spcPct val="20000"/>
              </a:spcBef>
              <a:buClr>
                <a:srgbClr val="FFC000"/>
              </a:buClr>
              <a:buSzPct val="80000"/>
              <a:buFont typeface="Wingdings" panose="05000000000000000000" pitchFamily="2" charset="2"/>
              <a:buChar char="n"/>
            </a:pPr>
            <a:r>
              <a:rPr lang="zh-CN">
                <a:solidFill>
                  <a:schemeClr val="tx2"/>
                </a:solidFill>
                <a:ea typeface="宋体" panose="02010600030101010101" pitchFamily="2" charset="-122"/>
                <a:cs typeface="Times New Roman" panose="02020603050405020304" pitchFamily="18" charset="0"/>
              </a:rPr>
              <a:t>远程过程调用</a:t>
            </a:r>
            <a:r>
              <a:rPr lang="zh-CN">
                <a:ea typeface="宋体" panose="02010600030101010101" pitchFamily="2" charset="-122"/>
                <a:cs typeface="Times New Roman" panose="02020603050405020304" pitchFamily="18" charset="0"/>
              </a:rPr>
              <a:t>的实现：存根（</a:t>
            </a:r>
            <a:r>
              <a:rPr lang="en-US" altLang="zh-CN">
                <a:ea typeface="宋体" panose="02010600030101010101" pitchFamily="2" charset="-122"/>
                <a:cs typeface="Times New Roman" panose="02020603050405020304" pitchFamily="18" charset="0"/>
              </a:rPr>
              <a:t>stub</a:t>
            </a:r>
            <a:r>
              <a:rPr lang="zh-CN" altLang="en-US">
                <a:ea typeface="宋体" panose="02010600030101010101" pitchFamily="2" charset="-122"/>
                <a:cs typeface="Times New Roman" panose="02020603050405020304" pitchFamily="18" charset="0"/>
              </a:rPr>
              <a:t>）</a:t>
            </a:r>
            <a:endParaRPr lang="zh-CN">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851660" y="2644140"/>
            <a:ext cx="5557520" cy="3490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8051">
                                            <p:txEl>
                                              <p:charRg st="17" end="31"/>
                                            </p:txEl>
                                          </p:spTgt>
                                        </p:tgtEl>
                                        <p:attrNameLst>
                                          <p:attrName>style.visibility</p:attrName>
                                        </p:attrNameLst>
                                      </p:cBhvr>
                                      <p:to>
                                        <p:strVal val="visible"/>
                                      </p:to>
                                    </p:set>
                                    <p:anim calcmode="discrete" valueType="clr">
                                      <p:cBhvr override="childStyle">
                                        <p:cTn id="7" dur="80"/>
                                        <p:tgtEl>
                                          <p:spTgt spid="258051">
                                            <p:txEl>
                                              <p:charRg st="17" end="3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8051">
                                            <p:txEl>
                                              <p:charRg st="17" end="31"/>
                                            </p:txEl>
                                          </p:spTgt>
                                        </p:tgtEl>
                                        <p:attrNameLst>
                                          <p:attrName>fillcolor</p:attrName>
                                        </p:attrNameLst>
                                      </p:cBhvr>
                                      <p:tavLst>
                                        <p:tav tm="0">
                                          <p:val>
                                            <p:clrVal>
                                              <a:schemeClr val="accent2"/>
                                            </p:clrVal>
                                          </p:val>
                                        </p:tav>
                                        <p:tav tm="50000">
                                          <p:val>
                                            <p:clrVal>
                                              <a:schemeClr val="hlink"/>
                                            </p:clrVal>
                                          </p:val>
                                        </p:tav>
                                      </p:tavLst>
                                    </p:anim>
                                    <p:set>
                                      <p:cBhvr>
                                        <p:cTn id="9" dur="80"/>
                                        <p:tgtEl>
                                          <p:spTgt spid="258051">
                                            <p:txEl>
                                              <p:charRg st="17" end="3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8051">
                                            <p:txEl>
                                              <p:charRg st="31" end="83"/>
                                            </p:txEl>
                                          </p:spTgt>
                                        </p:tgtEl>
                                        <p:attrNameLst>
                                          <p:attrName>style.visibility</p:attrName>
                                        </p:attrNameLst>
                                      </p:cBhvr>
                                      <p:to>
                                        <p:strVal val="visible"/>
                                      </p:to>
                                    </p:set>
                                    <p:anim calcmode="discrete" valueType="clr">
                                      <p:cBhvr override="childStyle">
                                        <p:cTn id="14" dur="80"/>
                                        <p:tgtEl>
                                          <p:spTgt spid="258051">
                                            <p:txEl>
                                              <p:charRg st="31" end="8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8051">
                                            <p:txEl>
                                              <p:charRg st="31" end="83"/>
                                            </p:txEl>
                                          </p:spTgt>
                                        </p:tgtEl>
                                        <p:attrNameLst>
                                          <p:attrName>fillcolor</p:attrName>
                                        </p:attrNameLst>
                                      </p:cBhvr>
                                      <p:tavLst>
                                        <p:tav tm="0">
                                          <p:val>
                                            <p:clrVal>
                                              <a:schemeClr val="accent2"/>
                                            </p:clrVal>
                                          </p:val>
                                        </p:tav>
                                        <p:tav tm="50000">
                                          <p:val>
                                            <p:clrVal>
                                              <a:schemeClr val="hlink"/>
                                            </p:clrVal>
                                          </p:val>
                                        </p:tav>
                                      </p:tavLst>
                                    </p:anim>
                                    <p:set>
                                      <p:cBhvr>
                                        <p:cTn id="16" dur="80"/>
                                        <p:tgtEl>
                                          <p:spTgt spid="258051">
                                            <p:txEl>
                                              <p:charRg st="31" end="8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58051">
                                            <p:txEl>
                                              <p:charRg st="83" end="177"/>
                                            </p:txEl>
                                          </p:spTgt>
                                        </p:tgtEl>
                                        <p:attrNameLst>
                                          <p:attrName>style.visibility</p:attrName>
                                        </p:attrNameLst>
                                      </p:cBhvr>
                                      <p:to>
                                        <p:strVal val="visible"/>
                                      </p:to>
                                    </p:set>
                                    <p:anim calcmode="discrete" valueType="clr">
                                      <p:cBhvr override="childStyle">
                                        <p:cTn id="21" dur="80"/>
                                        <p:tgtEl>
                                          <p:spTgt spid="258051">
                                            <p:txEl>
                                              <p:charRg st="83" end="17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58051">
                                            <p:txEl>
                                              <p:charRg st="83" end="177"/>
                                            </p:txEl>
                                          </p:spTgt>
                                        </p:tgtEl>
                                        <p:attrNameLst>
                                          <p:attrName>fillcolor</p:attrName>
                                        </p:attrNameLst>
                                      </p:cBhvr>
                                      <p:tavLst>
                                        <p:tav tm="0">
                                          <p:val>
                                            <p:clrVal>
                                              <a:schemeClr val="accent2"/>
                                            </p:clrVal>
                                          </p:val>
                                        </p:tav>
                                        <p:tav tm="50000">
                                          <p:val>
                                            <p:clrVal>
                                              <a:schemeClr val="hlink"/>
                                            </p:clrVal>
                                          </p:val>
                                        </p:tav>
                                      </p:tavLst>
                                    </p:anim>
                                    <p:set>
                                      <p:cBhvr>
                                        <p:cTn id="23" dur="80"/>
                                        <p:tgtEl>
                                          <p:spTgt spid="258051">
                                            <p:txEl>
                                              <p:charRg st="83" end="177"/>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58051">
                                            <p:txEl>
                                              <p:charRg st="177" end="300"/>
                                            </p:txEl>
                                          </p:spTgt>
                                        </p:tgtEl>
                                        <p:attrNameLst>
                                          <p:attrName>style.visibility</p:attrName>
                                        </p:attrNameLst>
                                      </p:cBhvr>
                                      <p:to>
                                        <p:strVal val="visible"/>
                                      </p:to>
                                    </p:set>
                                    <p:anim calcmode="discrete" valueType="clr">
                                      <p:cBhvr override="childStyle">
                                        <p:cTn id="28" dur="80"/>
                                        <p:tgtEl>
                                          <p:spTgt spid="258051">
                                            <p:txEl>
                                              <p:charRg st="177" end="30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58051">
                                            <p:txEl>
                                              <p:charRg st="177" end="300"/>
                                            </p:txEl>
                                          </p:spTgt>
                                        </p:tgtEl>
                                        <p:attrNameLst>
                                          <p:attrName>fillcolor</p:attrName>
                                        </p:attrNameLst>
                                      </p:cBhvr>
                                      <p:tavLst>
                                        <p:tav tm="0">
                                          <p:val>
                                            <p:clrVal>
                                              <a:schemeClr val="accent2"/>
                                            </p:clrVal>
                                          </p:val>
                                        </p:tav>
                                        <p:tav tm="50000">
                                          <p:val>
                                            <p:clrVal>
                                              <a:schemeClr val="hlink"/>
                                            </p:clrVal>
                                          </p:val>
                                        </p:tav>
                                      </p:tavLst>
                                    </p:anim>
                                    <p:set>
                                      <p:cBhvr>
                                        <p:cTn id="30" dur="80"/>
                                        <p:tgtEl>
                                          <p:spTgt spid="258051">
                                            <p:txEl>
                                              <p:charRg st="177" end="30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89442" name="Rectangle 2"/>
          <p:cNvSpPr>
            <a:spLocks noGrp="1"/>
          </p:cNvSpPr>
          <p:nvPr>
            <p:ph idx="1"/>
          </p:nvPr>
        </p:nvSpPr>
        <p:spPr>
          <a:xfrm>
            <a:off x="790575" y="138113"/>
            <a:ext cx="7562850" cy="752475"/>
          </a:xfrm>
        </p:spPr>
        <p:txBody>
          <a:bodyPr vert="horz" wrap="square" lIns="91440" tIns="45720" rIns="91440" bIns="45720" anchor="t"/>
          <a:p>
            <a:pPr algn="ctr" eaLnBrk="1" hangingPunct="1">
              <a:buNone/>
            </a:pPr>
            <a:r>
              <a:rPr lang="en-US" altLang="zh-CN" dirty="0">
                <a:solidFill>
                  <a:srgbClr val="000066"/>
                </a:solidFill>
              </a:rPr>
              <a:t>2.6.5  </a:t>
            </a:r>
            <a:r>
              <a:rPr lang="zh-CN" altLang="en-US" dirty="0">
                <a:solidFill>
                  <a:srgbClr val="000066"/>
                </a:solidFill>
                <a:latin typeface="黑体" panose="02010609060101010101" pitchFamily="49" charset="-122"/>
                <a:ea typeface="黑体" panose="02010609060101010101" pitchFamily="49" charset="-122"/>
              </a:rPr>
              <a:t>客户</a:t>
            </a:r>
            <a:r>
              <a:rPr lang="en-US" altLang="zh-CN" dirty="0">
                <a:solidFill>
                  <a:srgbClr val="000066"/>
                </a:solidFill>
                <a:latin typeface="黑体" panose="02010609060101010101" pitchFamily="49" charset="-122"/>
                <a:ea typeface="黑体" panose="02010609060101010101" pitchFamily="49" charset="-122"/>
              </a:rPr>
              <a:t>/</a:t>
            </a:r>
            <a:r>
              <a:rPr lang="zh-CN" altLang="en-US" dirty="0">
                <a:solidFill>
                  <a:srgbClr val="000066"/>
                </a:solidFill>
                <a:latin typeface="黑体" panose="02010609060101010101" pitchFamily="49" charset="-122"/>
                <a:ea typeface="黑体" panose="02010609060101010101" pitchFamily="49" charset="-122"/>
              </a:rPr>
              <a:t>服务器通信</a:t>
            </a:r>
            <a:endParaRPr lang="zh-CN" altLang="en-US" dirty="0">
              <a:solidFill>
                <a:srgbClr val="000066"/>
              </a:solidFill>
              <a:latin typeface="黑体" panose="02010609060101010101" pitchFamily="49" charset="-122"/>
              <a:ea typeface="黑体" panose="02010609060101010101" pitchFamily="49" charset="-122"/>
            </a:endParaRPr>
          </a:p>
        </p:txBody>
      </p:sp>
      <p:sp>
        <p:nvSpPr>
          <p:cNvPr id="18944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89444"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70" name="" r:id="rId1" imgW="6858000" imgH="48895" progId="MS_ClipArt_Gallery.2">
                  <p:embed/>
                </p:oleObj>
              </mc:Choice>
              <mc:Fallback>
                <p:oleObj name="" r:id="rId1" imgW="6858000" imgH="48895" progId="MS_ClipArt_Gallery.2">
                  <p:embed/>
                  <p:pic>
                    <p:nvPicPr>
                      <p:cNvPr id="0" name="图片 3169"/>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189445" name="文本占位符 258050"/>
          <p:cNvSpPr>
            <a:spLocks noGrp="1"/>
          </p:cNvSpPr>
          <p:nvPr/>
        </p:nvSpPr>
        <p:spPr>
          <a:xfrm>
            <a:off x="360363" y="1017588"/>
            <a:ext cx="8424862" cy="5472112"/>
          </a:xfrm>
          <a:prstGeom prst="rect">
            <a:avLst/>
          </a:prstGeom>
          <a:noFill/>
          <a:ln w="9525">
            <a:noFill/>
          </a:ln>
        </p:spPr>
        <p:txBody>
          <a:bodyPr anchor="t"/>
          <a:p>
            <a:pPr marL="342900" indent="-342900" algn="just">
              <a:lnSpc>
                <a:spcPct val="120000"/>
              </a:lnSpc>
              <a:buSzTx/>
            </a:pPr>
            <a:r>
              <a:rPr lang="zh-CN" altLang="en-US" dirty="0">
                <a:solidFill>
                  <a:srgbClr val="CC6600"/>
                </a:solidFill>
                <a:latin typeface="黑体" panose="02010609060101010101" pitchFamily="49" charset="-122"/>
                <a:ea typeface="黑体" panose="02010609060101010101" pitchFamily="49" charset="-122"/>
              </a:rPr>
              <a:t>实例：</a:t>
            </a:r>
            <a:r>
              <a:rPr lang="en-US" altLang="zh-CN" dirty="0">
                <a:solidFill>
                  <a:srgbClr val="CC6600"/>
                </a:solidFill>
                <a:latin typeface="黑体" panose="02010609060101010101" pitchFamily="49" charset="-122"/>
                <a:ea typeface="黑体" panose="02010609060101010101" pitchFamily="49" charset="-122"/>
              </a:rPr>
              <a:t>Linux</a:t>
            </a:r>
            <a:r>
              <a:rPr lang="zh-CN" altLang="en-US" dirty="0">
                <a:solidFill>
                  <a:srgbClr val="CC6600"/>
                </a:solidFill>
                <a:latin typeface="黑体" panose="02010609060101010101" pitchFamily="49" charset="-122"/>
                <a:ea typeface="黑体" panose="02010609060101010101" pitchFamily="49" charset="-122"/>
              </a:rPr>
              <a:t>进程通信函数</a:t>
            </a:r>
            <a:endParaRPr lang="zh-CN" altLang="en-US" sz="240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int pipe( int fd[2] );</a:t>
            </a:r>
            <a:endParaRPr lang="zh-CN" altLang="en-US" sz="1600" b="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int read( int fd, char *buf, int len );</a:t>
            </a:r>
            <a:endParaRPr lang="zh-CN" altLang="en-US" sz="1600" b="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int write( int fd, char *buf, int len</a:t>
            </a:r>
            <a:r>
              <a:rPr lang="zh-CN" altLang="en-US" sz="1600" b="0">
                <a:latin typeface="Tahoma" panose="020B0604030504040204" pitchFamily="34" charset="0"/>
                <a:ea typeface="宋体" panose="02010600030101010101" pitchFamily="2" charset="-122"/>
                <a:sym typeface="宋体" panose="02010600030101010101" pitchFamily="2" charset="-122"/>
              </a:rPr>
              <a:t>);</a:t>
            </a:r>
            <a:endParaRPr lang="zh-CN" altLang="en-US" sz="1600" b="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FILE *popen( const char *command, const char *type );</a:t>
            </a:r>
            <a:endParaRPr lang="zh-CN" altLang="en-US" sz="1600" b="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int pclose( FILE *stream );</a:t>
            </a:r>
            <a:endParaRPr lang="zh-CN" altLang="en-US" sz="1600" b="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int mkfifo( const char *pathname, mode_t mode );</a:t>
            </a:r>
            <a:endParaRPr lang="zh-CN" altLang="en-US" sz="1600" b="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int open(const char* filename,int flags[,mode_t mode]);</a:t>
            </a:r>
            <a:endParaRPr lang="zh-CN" altLang="en-US" sz="1600" b="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int read( int fd, char *buf, int len );</a:t>
            </a:r>
            <a:endParaRPr lang="zh-CN" altLang="en-US" sz="1600" b="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int write( int fd, char *buf, int len );</a:t>
            </a:r>
            <a:endParaRPr lang="zh-CN" altLang="en-US" sz="1600" b="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int close (int fd);</a:t>
            </a:r>
            <a:endParaRPr lang="zh-CN" altLang="en-US" sz="1600" b="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int msgget( key_t key, int oflag );</a:t>
            </a:r>
            <a:endParaRPr lang="zh-CN" altLang="en-US" sz="1600" b="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int msgsnd(int msgid, const void *ptr, size_t length, int flag);</a:t>
            </a:r>
            <a:endParaRPr lang="zh-CN" altLang="en-US" sz="1600" b="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ssize_t msgrcv(int msqid, void *ptr, size_t length, long type, int flag );</a:t>
            </a:r>
            <a:endParaRPr lang="zh-CN" altLang="en-US" sz="1600" b="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int semget(key_t key, int nsems, int oflag);</a:t>
            </a:r>
            <a:endParaRPr lang="zh-CN" altLang="en-US" sz="1600" b="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nt semop( int semid, struct sembuf *opsptr, size_t nops);</a:t>
            </a:r>
            <a:endParaRPr lang="zh-CN" altLang="en-US" sz="1600" b="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int shmget( key_t key, size_t size, int oflag );</a:t>
            </a:r>
            <a:endParaRPr lang="zh-CN" altLang="en-US" sz="1600" b="0">
              <a:latin typeface="Tahoma" panose="020B0604030504040204" pitchFamily="34" charset="0"/>
              <a:ea typeface="宋体" panose="02010600030101010101" pitchFamily="2" charset="-122"/>
            </a:endParaRPr>
          </a:p>
          <a:p>
            <a:pPr marL="342900" indent="-342900">
              <a:spcBef>
                <a:spcPct val="20000"/>
              </a:spcBef>
              <a:buClr>
                <a:srgbClr val="333399"/>
              </a:buClr>
              <a:buSzTx/>
              <a:buFont typeface="Wingdings" panose="05000000000000000000" pitchFamily="2" charset="2"/>
              <a:buChar char="n"/>
            </a:pPr>
            <a:r>
              <a:rPr lang="zh-CN" altLang="en-US" sz="1600" b="0">
                <a:latin typeface="Tahoma" panose="020B0604030504040204" pitchFamily="34" charset="0"/>
                <a:ea typeface="宋体" panose="02010600030101010101" pitchFamily="2" charset="-122"/>
              </a:rPr>
              <a:t>void * shmat( int shmid, const void *shmaddr, int flag );</a:t>
            </a:r>
            <a:endParaRPr lang="zh-CN" altLang="en-US" sz="1600" b="0">
              <a:latin typeface="Tahoma" panose="020B0604030504040204" pitchFamily="34" charset="0"/>
              <a:ea typeface="宋体" panose="02010600030101010101" pitchFamily="2" charset="-122"/>
            </a:endParaRPr>
          </a:p>
          <a:p>
            <a:pPr marL="342900" indent="-342900">
              <a:lnSpc>
                <a:spcPct val="130000"/>
              </a:lnSpc>
              <a:spcBef>
                <a:spcPct val="20000"/>
              </a:spcBef>
              <a:buClr>
                <a:schemeClr val="tx1"/>
              </a:buClr>
              <a:buSzTx/>
              <a:buFont typeface="Wingdings" panose="05000000000000000000" pitchFamily="2" charset="2"/>
              <a:buChar char="n"/>
            </a:pPr>
            <a:endParaRPr lang="zh-CN" altLang="en-US" sz="1600" b="0">
              <a:latin typeface="Tahoma" panose="020B0604030504040204" pitchFamily="34" charset="0"/>
              <a:ea typeface="宋体" panose="02010600030101010101" pitchFamily="2" charset="-122"/>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Rectangle 2"/>
          <p:cNvSpPr>
            <a:spLocks noGrp="1"/>
          </p:cNvSpPr>
          <p:nvPr>
            <p:ph type="title"/>
          </p:nvPr>
        </p:nvSpPr>
        <p:spPr>
          <a:xfrm>
            <a:off x="584200" y="92075"/>
            <a:ext cx="7313613" cy="750888"/>
          </a:xfrm>
        </p:spPr>
        <p:txBody>
          <a:bodyPr vert="horz" wrap="square" lIns="91440" tIns="45720" rIns="91440" bIns="45720" anchor="b"/>
          <a:p>
            <a:pPr algn="ctr"/>
            <a:r>
              <a:rPr lang="en-US" altLang="zh-CN" sz="3600" dirty="0">
                <a:latin typeface="黑体" panose="02010609060101010101" pitchFamily="49" charset="-122"/>
              </a:rPr>
              <a:t>2.7 线程</a:t>
            </a:r>
            <a:endParaRPr lang="zh-CN" altLang="en-US" sz="3600" dirty="0"/>
          </a:p>
        </p:txBody>
      </p:sp>
      <p:sp>
        <p:nvSpPr>
          <p:cNvPr id="190466" name="Rectangle 3"/>
          <p:cNvSpPr>
            <a:spLocks noGrp="1"/>
          </p:cNvSpPr>
          <p:nvPr>
            <p:ph type="subTitle" idx="4294967295"/>
          </p:nvPr>
        </p:nvSpPr>
        <p:spPr>
          <a:xfrm>
            <a:off x="584200" y="1196975"/>
            <a:ext cx="8235950" cy="511175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a:buClr>
                <a:schemeClr val="tx2"/>
              </a:buClr>
              <a:buSzPct val="70000"/>
              <a:buNone/>
            </a:pPr>
            <a:r>
              <a:rPr lang="en-US" altLang="zh-CN" dirty="0">
                <a:solidFill>
                  <a:srgbClr val="0033CC"/>
                </a:solidFill>
                <a:latin typeface="黑体" panose="02010609060101010101" pitchFamily="49" charset="-122"/>
                <a:ea typeface="黑体" panose="02010609060101010101" pitchFamily="49" charset="-122"/>
              </a:rPr>
              <a:t>2.7.1 </a:t>
            </a:r>
            <a:r>
              <a:rPr lang="zh-CN" altLang="en-US" dirty="0">
                <a:solidFill>
                  <a:srgbClr val="0033CC"/>
                </a:solidFill>
                <a:latin typeface="黑体" panose="02010609060101010101" pitchFamily="49" charset="-122"/>
                <a:ea typeface="黑体" panose="02010609060101010101" pitchFamily="49" charset="-122"/>
              </a:rPr>
              <a:t>为什么引入线程</a:t>
            </a:r>
            <a:endParaRPr lang="en-US" altLang="zh-CN" dirty="0">
              <a:solidFill>
                <a:srgbClr val="0033CC"/>
              </a:solidFill>
              <a:latin typeface="黑体" panose="02010609060101010101" pitchFamily="49" charset="-122"/>
              <a:ea typeface="黑体" panose="02010609060101010101" pitchFamily="49" charset="-122"/>
            </a:endParaRPr>
          </a:p>
          <a:p>
            <a:pPr marL="0" lvl="0" indent="0" algn="l">
              <a:buClr>
                <a:schemeClr val="tx2"/>
              </a:buClr>
              <a:buSzPct val="70000"/>
              <a:buFont typeface="Wingdings" panose="05000000000000000000" charset="0"/>
              <a:buChar char="n"/>
            </a:pPr>
            <a:r>
              <a:rPr lang="zh-CN" altLang="en-US" sz="2800" dirty="0">
                <a:solidFill>
                  <a:srgbClr val="C00000"/>
                </a:solidFill>
                <a:latin typeface="Comic Sans MS" panose="030F0702030302020204" pitchFamily="66" charset="0"/>
              </a:rPr>
              <a:t>进程的两个基本属性：</a:t>
            </a:r>
            <a:endParaRPr lang="zh-CN" altLang="en-US" sz="2800" dirty="0">
              <a:solidFill>
                <a:srgbClr val="C00000"/>
              </a:solidFill>
              <a:latin typeface="Comic Sans MS" panose="030F0702030302020204" pitchFamily="66" charset="0"/>
            </a:endParaRPr>
          </a:p>
          <a:p>
            <a:pPr marL="0" lvl="0" indent="0" algn="l">
              <a:buClr>
                <a:schemeClr val="tx2"/>
              </a:buClr>
              <a:buSzPct val="70000"/>
              <a:buNone/>
            </a:pPr>
            <a:r>
              <a:rPr lang="zh-CN" altLang="en-US" sz="2800" dirty="0">
                <a:solidFill>
                  <a:srgbClr val="FF0000"/>
                </a:solidFill>
                <a:latin typeface="Comic Sans MS" panose="030F0702030302020204" pitchFamily="66" charset="0"/>
              </a:rPr>
              <a:t>  </a:t>
            </a:r>
            <a:r>
              <a:rPr lang="en-US" altLang="zh-CN" sz="2800" dirty="0">
                <a:latin typeface="Comic Sans MS" panose="030F0702030302020204" pitchFamily="66" charset="0"/>
              </a:rPr>
              <a:t>1</a:t>
            </a:r>
            <a:r>
              <a:rPr lang="zh-CN" altLang="en-US" sz="2800" dirty="0">
                <a:latin typeface="Comic Sans MS" panose="030F0702030302020204" pitchFamily="66" charset="0"/>
              </a:rPr>
              <a:t>）是拥有资源的基本单位；</a:t>
            </a:r>
            <a:endParaRPr lang="zh-CN" altLang="en-US" sz="2800" dirty="0">
              <a:latin typeface="Comic Sans MS" panose="030F0702030302020204" pitchFamily="66" charset="0"/>
            </a:endParaRPr>
          </a:p>
          <a:p>
            <a:pPr marL="0" lvl="0" indent="0" algn="l">
              <a:buClr>
                <a:schemeClr val="tx2"/>
              </a:buClr>
              <a:buSzPct val="70000"/>
              <a:buNone/>
            </a:pPr>
            <a:r>
              <a:rPr lang="zh-CN" altLang="en-US" sz="2800" dirty="0">
                <a:latin typeface="Comic Sans MS" panose="030F0702030302020204" pitchFamily="66" charset="0"/>
              </a:rPr>
              <a:t>  </a:t>
            </a:r>
            <a:r>
              <a:rPr lang="en-US" altLang="zh-CN" sz="2800" dirty="0">
                <a:latin typeface="Comic Sans MS" panose="030F0702030302020204" pitchFamily="66" charset="0"/>
              </a:rPr>
              <a:t>2</a:t>
            </a:r>
            <a:r>
              <a:rPr lang="zh-CN" altLang="en-US" sz="2800" dirty="0">
                <a:latin typeface="Comic Sans MS" panose="030F0702030302020204" pitchFamily="66" charset="0"/>
              </a:rPr>
              <a:t>）</a:t>
            </a:r>
            <a:r>
              <a:rPr lang="zh-CN" altLang="en-US" sz="2800" dirty="0">
                <a:latin typeface="Comic Sans MS" panose="030F0702030302020204" pitchFamily="66" charset="0"/>
              </a:rPr>
              <a:t>是可被独立调度的基本单位。</a:t>
            </a:r>
            <a:endParaRPr lang="zh-CN" altLang="en-US" sz="2800" dirty="0">
              <a:latin typeface="Comic Sans MS" panose="030F0702030302020204" pitchFamily="66" charset="0"/>
            </a:endParaRPr>
          </a:p>
          <a:p>
            <a:pPr marL="0" lvl="0" indent="0" algn="l">
              <a:buClr>
                <a:schemeClr val="tx2"/>
              </a:buClr>
              <a:buSzPct val="70000"/>
              <a:buFont typeface="Wingdings" panose="05000000000000000000" charset="0"/>
              <a:buChar char="n"/>
            </a:pPr>
            <a:r>
              <a:rPr lang="zh-CN" altLang="en-US" sz="2800" dirty="0">
                <a:solidFill>
                  <a:srgbClr val="C00000"/>
                </a:solidFill>
                <a:latin typeface="Comic Sans MS" panose="030F0702030302020204" pitchFamily="66" charset="0"/>
              </a:rPr>
              <a:t>进程并发执行时付出的时空开销</a:t>
            </a:r>
            <a:endParaRPr lang="zh-CN" altLang="en-US" sz="2800" dirty="0">
              <a:solidFill>
                <a:srgbClr val="C00000"/>
              </a:solidFill>
              <a:latin typeface="Comic Sans MS" panose="030F0702030302020204" pitchFamily="66" charset="0"/>
            </a:endParaRPr>
          </a:p>
          <a:p>
            <a:pPr marL="0" lvl="0" algn="l">
              <a:buClr>
                <a:schemeClr val="tx2"/>
              </a:buClr>
              <a:buSzPct val="70000"/>
              <a:buNone/>
            </a:pPr>
            <a:r>
              <a:rPr lang="zh-CN" altLang="en-US" sz="2800" dirty="0">
                <a:solidFill>
                  <a:srgbClr val="C00000"/>
                </a:solidFill>
                <a:latin typeface="Comic Sans MS" panose="030F0702030302020204" pitchFamily="66" charset="0"/>
              </a:rPr>
              <a:t>  </a:t>
            </a:r>
            <a:r>
              <a:rPr lang="zh-CN" altLang="en-US" sz="2800" dirty="0">
                <a:latin typeface="Comic Sans MS" panose="030F0702030302020204" pitchFamily="66" charset="0"/>
              </a:rPr>
              <a:t>由于进程拥有较多资源，使得在进程</a:t>
            </a:r>
            <a:r>
              <a:rPr lang="zh-CN" altLang="en-US" sz="2800" dirty="0">
                <a:solidFill>
                  <a:schemeClr val="bg2"/>
                </a:solidFill>
                <a:latin typeface="Comic Sans MS" panose="030F0702030302020204" pitchFamily="66" charset="0"/>
              </a:rPr>
              <a:t>创建、进程撤销、</a:t>
            </a:r>
            <a:r>
              <a:rPr lang="zh-CN" altLang="en-US" sz="2800" dirty="0">
                <a:solidFill>
                  <a:schemeClr val="bg2"/>
                </a:solidFill>
                <a:latin typeface="Comic Sans MS" panose="030F0702030302020204" pitchFamily="66" charset="0"/>
              </a:rPr>
              <a:t>切换</a:t>
            </a:r>
            <a:r>
              <a:rPr lang="zh-CN" altLang="en-US" sz="2800" dirty="0">
                <a:latin typeface="Comic Sans MS" panose="030F0702030302020204" pitchFamily="66" charset="0"/>
              </a:rPr>
              <a:t>时系统须付出较大的时空开销</a:t>
            </a:r>
            <a:r>
              <a:rPr lang="en-US" altLang="zh-CN" sz="2800" dirty="0">
                <a:latin typeface="Comic Sans MS" panose="030F0702030302020204" pitchFamily="66" charset="0"/>
              </a:rPr>
              <a:t>，</a:t>
            </a:r>
            <a:r>
              <a:rPr lang="zh-CN" altLang="en-US" sz="2800" dirty="0">
                <a:latin typeface="Comic Sans MS" panose="030F0702030302020204" pitchFamily="66" charset="0"/>
              </a:rPr>
              <a:t>限制了并发程度的进一步提高。例如：</a:t>
            </a:r>
            <a:r>
              <a:rPr lang="en-US" altLang="zh-CN" sz="2800" dirty="0">
                <a:latin typeface="Times New Roman" panose="02020603050405020304" pitchFamily="18" charset="0"/>
              </a:rPr>
              <a:t>Web</a:t>
            </a:r>
            <a:r>
              <a:rPr lang="zh-CN" altLang="en-US" sz="2800" dirty="0">
                <a:latin typeface="Times New Roman" panose="02020603050405020304" pitchFamily="18" charset="0"/>
              </a:rPr>
              <a:t>服务器访问</a:t>
            </a:r>
            <a:endParaRPr lang="zh-CN" altLang="en-US" sz="2800" dirty="0">
              <a:latin typeface="Times New Roman" panose="02020603050405020304" pitchFamily="18" charset="0"/>
            </a:endParaRPr>
          </a:p>
          <a:p>
            <a:pPr marL="0" lvl="0" indent="0" algn="l">
              <a:buClr>
                <a:schemeClr val="tx2"/>
              </a:buClr>
              <a:buSzPct val="70000"/>
              <a:buFont typeface="Wingdings" panose="05000000000000000000" charset="0"/>
              <a:buChar char="n"/>
            </a:pPr>
            <a:endParaRPr lang="zh-CN" altLang="en-US" sz="2800" dirty="0">
              <a:solidFill>
                <a:srgbClr val="FF0000"/>
              </a:solidFill>
              <a:latin typeface="Comic Sans MS" panose="030F0702030302020204" pitchFamily="66" charset="0"/>
            </a:endParaRPr>
          </a:p>
        </p:txBody>
      </p:sp>
      <p:sp>
        <p:nvSpPr>
          <p:cNvPr id="190467"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graphicFrame>
        <p:nvGraphicFramePr>
          <p:cNvPr id="190468"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71" name="" r:id="rId1" imgW="6858000" imgH="48895" progId="MS_ClipArt_Gallery.2">
                  <p:embed/>
                </p:oleObj>
              </mc:Choice>
              <mc:Fallback>
                <p:oleObj name="" r:id="rId1" imgW="6858000" imgH="48895" progId="MS_ClipArt_Gallery.2">
                  <p:embed/>
                  <p:pic>
                    <p:nvPicPr>
                      <p:cNvPr id="0" name="图片 3170"/>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txBox="1"/>
          <p:nvPr/>
        </p:nvSpPr>
        <p:spPr>
          <a:xfrm>
            <a:off x="554038" y="377825"/>
            <a:ext cx="6896100" cy="606425"/>
          </a:xfrm>
          <a:prstGeom prst="rect">
            <a:avLst/>
          </a:prstGeom>
          <a:noFill/>
          <a:ln w="9525">
            <a:noFill/>
          </a:ln>
        </p:spPr>
        <p:txBody>
          <a:bodyPr anchor="b"/>
          <a:p>
            <a:pPr algn="ctr">
              <a:buSzTx/>
            </a:pPr>
            <a:r>
              <a:rPr lang="en-US" altLang="zh-CN" sz="3600" dirty="0">
                <a:solidFill>
                  <a:srgbClr val="000066"/>
                </a:solidFill>
                <a:latin typeface="黑体" panose="02010609060101010101" pitchFamily="49" charset="-122"/>
                <a:ea typeface="黑体" panose="02010609060101010101" pitchFamily="49" charset="-122"/>
              </a:rPr>
              <a:t>2.1.4 </a:t>
            </a:r>
            <a:r>
              <a:rPr lang="zh-CN" altLang="en-US" sz="3600" dirty="0">
                <a:solidFill>
                  <a:srgbClr val="000066"/>
                </a:solidFill>
                <a:latin typeface="黑体" panose="02010609060101010101" pitchFamily="49" charset="-122"/>
                <a:ea typeface="黑体" panose="02010609060101010101" pitchFamily="49" charset="-122"/>
              </a:rPr>
              <a:t>进程的基本概念</a:t>
            </a:r>
            <a:endParaRPr lang="zh-CN" altLang="en-US" sz="3600" dirty="0">
              <a:solidFill>
                <a:srgbClr val="000066"/>
              </a:solidFill>
              <a:latin typeface="黑体" panose="02010609060101010101" pitchFamily="49" charset="-122"/>
              <a:ea typeface="黑体" panose="02010609060101010101" pitchFamily="49" charset="-122"/>
            </a:endParaRPr>
          </a:p>
        </p:txBody>
      </p:sp>
      <p:sp>
        <p:nvSpPr>
          <p:cNvPr id="4198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41987"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3" name="" r:id="rId1" imgW="6858000" imgH="48895" progId="MS_ClipArt_Gallery.2">
                  <p:embed/>
                </p:oleObj>
              </mc:Choice>
              <mc:Fallback>
                <p:oleObj name="" r:id="rId1" imgW="6858000" imgH="48895" progId="MS_ClipArt_Gallery.2">
                  <p:embed/>
                  <p:pic>
                    <p:nvPicPr>
                      <p:cNvPr id="0" name="图片 3082"/>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
        <p:nvSpPr>
          <p:cNvPr id="2" name="Rectangle 3"/>
          <p:cNvSpPr>
            <a:spLocks noGrp="1" noChangeArrowheads="1"/>
          </p:cNvSpPr>
          <p:nvPr>
            <p:ph type="subTitle" idx="1"/>
          </p:nvPr>
        </p:nvSpPr>
        <p:spPr>
          <a:xfrm>
            <a:off x="484188" y="1231900"/>
            <a:ext cx="7775575" cy="4430713"/>
          </a:xfrm>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rPr>
              <a:t>二、进程的6个特征</a:t>
            </a:r>
            <a:endParaRPr kumimoji="0" lang="zh-CN" altLang="en-US" sz="2800" b="1" i="0" u="none" strike="noStrike" kern="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1" fontAlgn="base" latinLnBrk="0" hangingPunct="1">
              <a:lnSpc>
                <a:spcPct val="150000"/>
              </a:lnSpc>
              <a:spcBef>
                <a:spcPct val="15000"/>
              </a:spcBef>
              <a:spcAft>
                <a:spcPct val="0"/>
              </a:spcAft>
              <a:buClr>
                <a:schemeClr val="tx2"/>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rPr>
              <a:t>    </a:t>
            </a:r>
            <a:r>
              <a:rPr kumimoji="0" lang="zh-CN" altLang="en-US" sz="20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1、</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动态性：是一次运行过程，有生命周期；</a:t>
            </a:r>
            <a:endPar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50000"/>
              </a:lnSpc>
              <a:spcBef>
                <a:spcPct val="15000"/>
              </a:spcBef>
              <a:spcAft>
                <a:spcPct val="0"/>
              </a:spcAft>
              <a:buClr>
                <a:schemeClr val="tx2"/>
              </a:buClr>
              <a:buSzPct val="7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2、并发性：可并发执行；</a:t>
            </a:r>
            <a:endPar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50000"/>
              </a:lnSpc>
              <a:spcBef>
                <a:spcPct val="15000"/>
              </a:spcBef>
              <a:spcAft>
                <a:spcPct val="0"/>
              </a:spcAft>
              <a:buClr>
                <a:schemeClr val="tx2"/>
              </a:buClr>
              <a:buSzPct val="7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3、独立性：作为一个独立单位运行；</a:t>
            </a:r>
            <a:endPar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50000"/>
              </a:lnSpc>
              <a:spcBef>
                <a:spcPct val="15000"/>
              </a:spcBef>
              <a:spcAft>
                <a:spcPct val="0"/>
              </a:spcAft>
              <a:buClr>
                <a:schemeClr val="tx2"/>
              </a:buClr>
              <a:buSzPct val="7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4、制约性：进程间由于对资源的争用而相互制约；</a:t>
            </a:r>
            <a:endPar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50000"/>
              </a:lnSpc>
              <a:spcBef>
                <a:spcPct val="15000"/>
              </a:spcBef>
              <a:spcAft>
                <a:spcPct val="0"/>
              </a:spcAft>
              <a:buClr>
                <a:schemeClr val="tx2"/>
              </a:buClr>
              <a:buSzPct val="7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5、异步性：进程按照各自不可预知的速度向前推进；</a:t>
            </a:r>
            <a:endPar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50000"/>
              </a:lnSpc>
              <a:spcBef>
                <a:spcPct val="15000"/>
              </a:spcBef>
              <a:spcAft>
                <a:spcPct val="0"/>
              </a:spcAft>
              <a:buClr>
                <a:schemeClr val="tx2"/>
              </a:buClr>
              <a:buSzPct val="7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6、结构特征：进程=程序+数据+</a:t>
            </a:r>
            <a:r>
              <a:rPr kumimoji="1"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PCB；</a:t>
            </a:r>
            <a:endPar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Rectangle 3"/>
          <p:cNvSpPr>
            <a:spLocks noGrp="1"/>
          </p:cNvSpPr>
          <p:nvPr>
            <p:ph type="subTitle" idx="4294967295"/>
          </p:nvPr>
        </p:nvSpPr>
        <p:spPr>
          <a:xfrm>
            <a:off x="584200" y="1196975"/>
            <a:ext cx="8235950" cy="511175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a:buClr>
                <a:schemeClr val="tx2"/>
              </a:buClr>
              <a:buSzPct val="70000"/>
              <a:buNone/>
            </a:pPr>
            <a:r>
              <a:rPr lang="en-US" altLang="zh-CN" dirty="0">
                <a:solidFill>
                  <a:srgbClr val="0033CC"/>
                </a:solidFill>
                <a:latin typeface="黑体" panose="02010609060101010101" pitchFamily="49" charset="-122"/>
                <a:ea typeface="黑体" panose="02010609060101010101" pitchFamily="49" charset="-122"/>
              </a:rPr>
              <a:t>2.7.1 </a:t>
            </a:r>
            <a:r>
              <a:rPr lang="zh-CN" altLang="en-US" dirty="0">
                <a:solidFill>
                  <a:srgbClr val="0033CC"/>
                </a:solidFill>
                <a:latin typeface="黑体" panose="02010609060101010101" pitchFamily="49" charset="-122"/>
                <a:ea typeface="黑体" panose="02010609060101010101" pitchFamily="49" charset="-122"/>
              </a:rPr>
              <a:t>为什么引入线程</a:t>
            </a:r>
            <a:endParaRPr lang="en-US" altLang="zh-CN" dirty="0">
              <a:solidFill>
                <a:srgbClr val="0033CC"/>
              </a:solidFill>
              <a:latin typeface="黑体" panose="02010609060101010101" pitchFamily="49" charset="-122"/>
              <a:ea typeface="黑体" panose="02010609060101010101" pitchFamily="49" charset="-122"/>
            </a:endParaRPr>
          </a:p>
          <a:p>
            <a:pPr marL="0" lvl="0" indent="0" algn="l">
              <a:buClr>
                <a:schemeClr val="tx2"/>
              </a:buClr>
              <a:buSzPct val="70000"/>
              <a:buFont typeface="Wingdings" panose="05000000000000000000" charset="0"/>
              <a:buChar char="n"/>
            </a:pPr>
            <a:r>
              <a:rPr lang="zh-CN" altLang="en-US" sz="2800" dirty="0">
                <a:solidFill>
                  <a:srgbClr val="FF0000"/>
                </a:solidFill>
                <a:latin typeface="Comic Sans MS" panose="030F0702030302020204" pitchFamily="66" charset="0"/>
              </a:rPr>
              <a:t>怎么解决？</a:t>
            </a:r>
            <a:endParaRPr lang="zh-CN" altLang="en-US" sz="2800" dirty="0">
              <a:solidFill>
                <a:srgbClr val="FF0000"/>
              </a:solidFill>
              <a:latin typeface="Comic Sans MS" panose="030F0702030302020204" pitchFamily="66" charset="0"/>
            </a:endParaRPr>
          </a:p>
          <a:p>
            <a:pPr marL="0" lvl="0" indent="0" algn="l">
              <a:buClr>
                <a:schemeClr val="tx2"/>
              </a:buClr>
              <a:buSzPct val="70000"/>
              <a:buFont typeface="Wingdings" panose="05000000000000000000" charset="0"/>
              <a:buChar char="n"/>
            </a:pPr>
            <a:r>
              <a:rPr lang="zh-CN" altLang="en-US" sz="2800" dirty="0">
                <a:latin typeface="Comic Sans MS" panose="030F0702030302020204" pitchFamily="66" charset="0"/>
              </a:rPr>
              <a:t>因此，为了</a:t>
            </a:r>
            <a:r>
              <a:rPr lang="zh-CN" altLang="en-US" sz="2800" dirty="0">
                <a:solidFill>
                  <a:srgbClr val="FF0000"/>
                </a:solidFill>
                <a:latin typeface="Comic Sans MS" panose="030F0702030302020204" pitchFamily="66" charset="0"/>
              </a:rPr>
              <a:t>减少进程切换和创建的开销</a:t>
            </a:r>
            <a:r>
              <a:rPr lang="zh-CN" altLang="en-US" sz="2800" dirty="0">
                <a:latin typeface="Comic Sans MS" panose="030F0702030302020204" pitchFamily="66" charset="0"/>
              </a:rPr>
              <a:t>，</a:t>
            </a:r>
            <a:r>
              <a:rPr lang="zh-CN" altLang="en-US" sz="2800" dirty="0">
                <a:solidFill>
                  <a:srgbClr val="FF0000"/>
                </a:solidFill>
                <a:latin typeface="Comic Sans MS" panose="030F0702030302020204" pitchFamily="66" charset="0"/>
              </a:rPr>
              <a:t>提高执行效率和节省资源</a:t>
            </a:r>
            <a:r>
              <a:rPr lang="zh-CN" altLang="en-US" sz="2800" dirty="0">
                <a:latin typeface="Comic Sans MS" panose="030F0702030302020204" pitchFamily="66" charset="0"/>
              </a:rPr>
              <a:t>，将进程独立性的两个属性分开，引入了</a:t>
            </a:r>
            <a:r>
              <a:rPr lang="zh-CN" altLang="en-US" sz="2800" dirty="0">
                <a:solidFill>
                  <a:srgbClr val="FF0000"/>
                </a:solidFill>
                <a:latin typeface="Comic Sans MS" panose="030F0702030302020204" pitchFamily="66" charset="0"/>
              </a:rPr>
              <a:t>线程</a:t>
            </a:r>
            <a:r>
              <a:rPr lang="en-US" altLang="zh-CN" sz="2800" dirty="0">
                <a:latin typeface="Times New Roman" panose="02020603050405020304" pitchFamily="18" charset="0"/>
              </a:rPr>
              <a:t>(thread)</a:t>
            </a:r>
            <a:r>
              <a:rPr lang="zh-CN" altLang="en-US" sz="2800" dirty="0">
                <a:latin typeface="Comic Sans MS" panose="030F0702030302020204" pitchFamily="66" charset="0"/>
              </a:rPr>
              <a:t>。</a:t>
            </a:r>
            <a:endParaRPr lang="zh-CN" altLang="en-US" sz="2800" dirty="0">
              <a:latin typeface="Comic Sans MS" panose="030F0702030302020204" pitchFamily="66" charset="0"/>
            </a:endParaRPr>
          </a:p>
          <a:p>
            <a:pPr marL="0" lvl="0" indent="0" algn="l">
              <a:buClr>
                <a:schemeClr val="tx2"/>
              </a:buClr>
              <a:buSzPct val="70000"/>
              <a:buFont typeface="Wingdings" panose="05000000000000000000" charset="0"/>
              <a:buChar char="n"/>
            </a:pPr>
            <a:r>
              <a:rPr lang="zh-CN" altLang="en-US" sz="2800" dirty="0">
                <a:latin typeface="Comic Sans MS" panose="030F0702030302020204" pitchFamily="66" charset="0"/>
              </a:rPr>
              <a:t>线程：</a:t>
            </a:r>
            <a:r>
              <a:rPr lang="zh-CN" altLang="en-US" sz="2800" dirty="0">
                <a:solidFill>
                  <a:srgbClr val="FF0000"/>
                </a:solidFill>
                <a:latin typeface="Comic Sans MS" panose="030F0702030302020204" pitchFamily="66" charset="0"/>
              </a:rPr>
              <a:t>调度分派的基本单位。</a:t>
            </a:r>
            <a:endParaRPr lang="zh-CN" altLang="en-US" sz="2800" dirty="0">
              <a:solidFill>
                <a:srgbClr val="FF0000"/>
              </a:solidFill>
              <a:latin typeface="Comic Sans MS" panose="030F0702030302020204" pitchFamily="66" charset="0"/>
            </a:endParaRPr>
          </a:p>
        </p:txBody>
      </p:sp>
      <p:sp>
        <p:nvSpPr>
          <p:cNvPr id="191490"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91491" name="Rectangle 2"/>
          <p:cNvSpPr>
            <a:spLocks noGrp="1"/>
          </p:cNvSpPr>
          <p:nvPr>
            <p:ph type="title"/>
          </p:nvPr>
        </p:nvSpPr>
        <p:spPr>
          <a:xfrm>
            <a:off x="584200" y="92075"/>
            <a:ext cx="7313613" cy="750888"/>
          </a:xfrm>
        </p:spPr>
        <p:txBody>
          <a:bodyPr vert="horz" wrap="square" lIns="91440" tIns="45720" rIns="91440" bIns="45720" anchor="b"/>
          <a:p>
            <a:pPr algn="ctr"/>
            <a:r>
              <a:rPr lang="en-US" altLang="zh-CN" sz="3600" dirty="0">
                <a:latin typeface="黑体" panose="02010609060101010101" pitchFamily="49" charset="-122"/>
              </a:rPr>
              <a:t>2.7 线程</a:t>
            </a:r>
            <a:endParaRPr lang="zh-CN" altLang="en-US" sz="3600" dirty="0"/>
          </a:p>
        </p:txBody>
      </p:sp>
      <p:graphicFrame>
        <p:nvGraphicFramePr>
          <p:cNvPr id="191492"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72" name="" r:id="rId1" imgW="6858000" imgH="48895" progId="MS_ClipArt_Gallery.2">
                  <p:embed/>
                </p:oleObj>
              </mc:Choice>
              <mc:Fallback>
                <p:oleObj name="" r:id="rId1" imgW="6858000" imgH="48895" progId="MS_ClipArt_Gallery.2">
                  <p:embed/>
                  <p:pic>
                    <p:nvPicPr>
                      <p:cNvPr id="0" name="图片 3171"/>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274">
                                            <p:txEl>
                                              <p:charRg st="20" end="7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274">
                                            <p:txEl>
                                              <p:charRg st="79" end="9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Rectangle 3"/>
          <p:cNvSpPr>
            <a:spLocks noGrp="1"/>
          </p:cNvSpPr>
          <p:nvPr>
            <p:ph type="subTitle" idx="4294967295"/>
          </p:nvPr>
        </p:nvSpPr>
        <p:spPr>
          <a:xfrm>
            <a:off x="584200" y="1196975"/>
            <a:ext cx="8235950" cy="511175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a:buClr>
                <a:schemeClr val="tx2"/>
              </a:buClr>
              <a:buSzPct val="70000"/>
              <a:buNone/>
            </a:pPr>
            <a:r>
              <a:rPr lang="en-US" altLang="zh-CN" dirty="0">
                <a:solidFill>
                  <a:srgbClr val="0033CC"/>
                </a:solidFill>
                <a:latin typeface="黑体" panose="02010609060101010101" pitchFamily="49" charset="-122"/>
                <a:ea typeface="黑体" panose="02010609060101010101" pitchFamily="49" charset="-122"/>
              </a:rPr>
              <a:t>2.7.2 </a:t>
            </a:r>
            <a:r>
              <a:rPr lang="zh-CN" altLang="en-US" dirty="0">
                <a:solidFill>
                  <a:srgbClr val="0033CC"/>
                </a:solidFill>
                <a:latin typeface="黑体" panose="02010609060101010101" pitchFamily="49" charset="-122"/>
                <a:ea typeface="黑体" panose="02010609060101010101" pitchFamily="49" charset="-122"/>
              </a:rPr>
              <a:t>线程概念</a:t>
            </a:r>
            <a:endParaRPr lang="en-US" altLang="zh-CN" dirty="0">
              <a:solidFill>
                <a:srgbClr val="0033CC"/>
              </a:solidFill>
              <a:latin typeface="黑体" panose="02010609060101010101" pitchFamily="49" charset="-122"/>
              <a:ea typeface="黑体" panose="02010609060101010101" pitchFamily="49" charset="-122"/>
            </a:endParaRPr>
          </a:p>
          <a:p>
            <a:pPr marL="0" lvl="0" indent="0" algn="l">
              <a:buClr>
                <a:schemeClr val="tx2"/>
              </a:buClr>
              <a:buSzPct val="70000"/>
              <a:buFont typeface="Wingdings" panose="05000000000000000000" charset="0"/>
              <a:buChar char="n"/>
            </a:pPr>
            <a:endParaRPr lang="zh-CN" altLang="en-US" sz="2800" dirty="0">
              <a:solidFill>
                <a:srgbClr val="FF0000"/>
              </a:solidFill>
              <a:latin typeface="Comic Sans MS" panose="030F0702030302020204" pitchFamily="66" charset="0"/>
            </a:endParaRPr>
          </a:p>
        </p:txBody>
      </p:sp>
      <p:sp>
        <p:nvSpPr>
          <p:cNvPr id="192514"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92515" name="Rectangle 2"/>
          <p:cNvSpPr>
            <a:spLocks noGrp="1"/>
          </p:cNvSpPr>
          <p:nvPr>
            <p:ph type="title"/>
          </p:nvPr>
        </p:nvSpPr>
        <p:spPr>
          <a:xfrm>
            <a:off x="584200" y="92075"/>
            <a:ext cx="7313613" cy="750888"/>
          </a:xfrm>
        </p:spPr>
        <p:txBody>
          <a:bodyPr vert="horz" wrap="square" lIns="91440" tIns="45720" rIns="91440" bIns="45720" anchor="b"/>
          <a:p>
            <a:pPr algn="ctr"/>
            <a:r>
              <a:rPr lang="en-US" altLang="zh-CN" sz="3600" dirty="0">
                <a:latin typeface="黑体" panose="02010609060101010101" pitchFamily="49" charset="-122"/>
              </a:rPr>
              <a:t>2.7 线程</a:t>
            </a:r>
            <a:endParaRPr lang="zh-CN" altLang="en-US" sz="3600" dirty="0"/>
          </a:p>
        </p:txBody>
      </p:sp>
      <p:graphicFrame>
        <p:nvGraphicFramePr>
          <p:cNvPr id="192516"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75" name="" r:id="rId1" imgW="6858000" imgH="48895" progId="MS_ClipArt_Gallery.2">
                  <p:embed/>
                </p:oleObj>
              </mc:Choice>
              <mc:Fallback>
                <p:oleObj name="" r:id="rId1" imgW="6858000" imgH="48895" progId="MS_ClipArt_Gallery.2">
                  <p:embed/>
                  <p:pic>
                    <p:nvPicPr>
                      <p:cNvPr id="0" name="图片 3174"/>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192517" name="文本占位符 129026"/>
          <p:cNvSpPr>
            <a:spLocks noGrp="1"/>
          </p:cNvSpPr>
          <p:nvPr>
            <p:ph type="body" sz="half" idx="4294967295"/>
          </p:nvPr>
        </p:nvSpPr>
        <p:spPr>
          <a:xfrm>
            <a:off x="273050" y="1681163"/>
            <a:ext cx="8424863" cy="5472112"/>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lvl="0">
              <a:lnSpc>
                <a:spcPct val="120000"/>
              </a:lnSpc>
              <a:spcBef>
                <a:spcPct val="0"/>
              </a:spcBef>
              <a:buClr>
                <a:srgbClr val="333399"/>
              </a:buClr>
              <a:buSzTx/>
            </a:pPr>
            <a:r>
              <a:rPr lang="zh-CN" altLang="en-US" sz="2800">
                <a:solidFill>
                  <a:srgbClr val="FF0000"/>
                </a:solidFill>
                <a:latin typeface="宋体" panose="02010600030101010101" pitchFamily="2" charset="-122"/>
              </a:rPr>
              <a:t>线程（</a:t>
            </a:r>
            <a:r>
              <a:rPr lang="en-US" altLang="zh-CN" sz="2800">
                <a:solidFill>
                  <a:srgbClr val="FF0000"/>
                </a:solidFill>
                <a:latin typeface="宋体" panose="02010600030101010101" pitchFamily="2" charset="-122"/>
              </a:rPr>
              <a:t>Thread</a:t>
            </a:r>
            <a:r>
              <a:rPr lang="zh-CN" altLang="en-US" sz="2800">
                <a:solidFill>
                  <a:srgbClr val="FF0000"/>
                </a:solidFill>
                <a:latin typeface="宋体" panose="02010600030101010101" pitchFamily="2" charset="-122"/>
              </a:rPr>
              <a:t>）</a:t>
            </a:r>
            <a:r>
              <a:rPr lang="zh-CN" altLang="en-US" sz="2800">
                <a:latin typeface="宋体" panose="02010600030101010101" pitchFamily="2" charset="-122"/>
              </a:rPr>
              <a:t>是进程内的一个执行单位或进程内的一个可调度的实体，是</a:t>
            </a:r>
            <a:r>
              <a:rPr lang="en-US" altLang="zh-CN" sz="2800">
                <a:latin typeface="宋体" panose="02010600030101010101" pitchFamily="2" charset="-122"/>
              </a:rPr>
              <a:t>CPU</a:t>
            </a:r>
            <a:r>
              <a:rPr lang="zh-CN" altLang="en-US" sz="2800">
                <a:latin typeface="宋体" panose="02010600030101010101" pitchFamily="2" charset="-122"/>
              </a:rPr>
              <a:t>使用的基本单元。它由线程</a:t>
            </a:r>
            <a:r>
              <a:rPr lang="en-US" altLang="zh-CN" sz="2800">
                <a:latin typeface="宋体" panose="02010600030101010101" pitchFamily="2" charset="-122"/>
              </a:rPr>
              <a:t>ID</a:t>
            </a:r>
            <a:r>
              <a:rPr lang="zh-CN" altLang="en-US" sz="2800">
                <a:latin typeface="宋体" panose="02010600030101010101" pitchFamily="2" charset="-122"/>
              </a:rPr>
              <a:t>、程序计数器、寄存器集合和堆栈组成。它与属于同一进程的其他线程共享其代码段、数据段和其他操作系统资源（如打开文件和信号）。</a:t>
            </a:r>
            <a:endParaRPr lang="zh-CN" altLang="en-US" sz="2800">
              <a:latin typeface="宋体" panose="02010600030101010101" pitchFamily="2" charset="-122"/>
            </a:endParaRPr>
          </a:p>
          <a:p>
            <a:pPr lvl="0">
              <a:lnSpc>
                <a:spcPct val="120000"/>
              </a:lnSpc>
              <a:spcBef>
                <a:spcPct val="0"/>
              </a:spcBef>
              <a:buClr>
                <a:schemeClr val="tx1"/>
              </a:buClr>
              <a:buSzTx/>
            </a:pPr>
            <a:endParaRPr lang="zh-CN" altLang="en-US" sz="2800">
              <a:latin typeface="宋体" panose="02010600030101010101" pitchFamily="2" charset="-122"/>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Rectangle 3"/>
          <p:cNvSpPr>
            <a:spLocks noGrp="1"/>
          </p:cNvSpPr>
          <p:nvPr>
            <p:ph type="subTitle" idx="4294967295"/>
          </p:nvPr>
        </p:nvSpPr>
        <p:spPr>
          <a:xfrm>
            <a:off x="368300" y="1109663"/>
            <a:ext cx="8235950" cy="511175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a:buClr>
                <a:schemeClr val="tx2"/>
              </a:buClr>
              <a:buSzPct val="70000"/>
              <a:buNone/>
            </a:pPr>
            <a:r>
              <a:rPr lang="en-US" altLang="zh-CN" dirty="0">
                <a:solidFill>
                  <a:srgbClr val="0033CC"/>
                </a:solidFill>
                <a:latin typeface="黑体" panose="02010609060101010101" pitchFamily="49" charset="-122"/>
                <a:ea typeface="黑体" panose="02010609060101010101" pitchFamily="49" charset="-122"/>
              </a:rPr>
              <a:t>2.7.2 </a:t>
            </a:r>
            <a:r>
              <a:rPr lang="zh-CN" altLang="en-US" dirty="0">
                <a:solidFill>
                  <a:srgbClr val="0033CC"/>
                </a:solidFill>
                <a:latin typeface="黑体" panose="02010609060101010101" pitchFamily="49" charset="-122"/>
                <a:ea typeface="黑体" panose="02010609060101010101" pitchFamily="49" charset="-122"/>
              </a:rPr>
              <a:t>线程概念</a:t>
            </a:r>
            <a:endParaRPr lang="en-US" altLang="zh-CN" dirty="0">
              <a:solidFill>
                <a:srgbClr val="0033CC"/>
              </a:solidFill>
              <a:latin typeface="黑体" panose="02010609060101010101" pitchFamily="49" charset="-122"/>
              <a:ea typeface="黑体" panose="02010609060101010101" pitchFamily="49" charset="-122"/>
            </a:endParaRPr>
          </a:p>
          <a:p>
            <a:pPr marL="0" lvl="0" indent="0" algn="l">
              <a:buClr>
                <a:schemeClr val="tx2"/>
              </a:buClr>
              <a:buSzPct val="70000"/>
              <a:buFont typeface="Wingdings" panose="05000000000000000000" charset="0"/>
              <a:buChar char="n"/>
            </a:pPr>
            <a:endParaRPr lang="zh-CN" altLang="en-US" sz="2800" dirty="0">
              <a:solidFill>
                <a:srgbClr val="FF0000"/>
              </a:solidFill>
              <a:latin typeface="Comic Sans MS" panose="030F0702030302020204" pitchFamily="66" charset="0"/>
            </a:endParaRPr>
          </a:p>
        </p:txBody>
      </p:sp>
      <p:sp>
        <p:nvSpPr>
          <p:cNvPr id="193538"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93539" name="Rectangle 2"/>
          <p:cNvSpPr>
            <a:spLocks noGrp="1"/>
          </p:cNvSpPr>
          <p:nvPr>
            <p:ph type="title"/>
          </p:nvPr>
        </p:nvSpPr>
        <p:spPr>
          <a:xfrm>
            <a:off x="584200" y="92075"/>
            <a:ext cx="7313613" cy="750888"/>
          </a:xfrm>
        </p:spPr>
        <p:txBody>
          <a:bodyPr vert="horz" wrap="square" lIns="91440" tIns="45720" rIns="91440" bIns="45720" anchor="b"/>
          <a:p>
            <a:pPr algn="ctr"/>
            <a:r>
              <a:rPr lang="en-US" altLang="zh-CN" sz="3600" dirty="0">
                <a:latin typeface="黑体" panose="02010609060101010101" pitchFamily="49" charset="-122"/>
              </a:rPr>
              <a:t>2.7 线程</a:t>
            </a:r>
            <a:endParaRPr lang="zh-CN" altLang="en-US" sz="3600" dirty="0"/>
          </a:p>
        </p:txBody>
      </p:sp>
      <p:graphicFrame>
        <p:nvGraphicFramePr>
          <p:cNvPr id="193540"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74" name="" r:id="rId1" imgW="6858000" imgH="48895" progId="MS_ClipArt_Gallery.2">
                  <p:embed/>
                </p:oleObj>
              </mc:Choice>
              <mc:Fallback>
                <p:oleObj name="" r:id="rId1" imgW="6858000" imgH="48895" progId="MS_ClipArt_Gallery.2">
                  <p:embed/>
                  <p:pic>
                    <p:nvPicPr>
                      <p:cNvPr id="0" name="图片 3173"/>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193541" name="文本占位符 129026"/>
          <p:cNvSpPr>
            <a:spLocks noGrp="1"/>
          </p:cNvSpPr>
          <p:nvPr>
            <p:ph type="body" sz="half" idx="4294967295"/>
          </p:nvPr>
        </p:nvSpPr>
        <p:spPr>
          <a:xfrm>
            <a:off x="273050" y="1681163"/>
            <a:ext cx="8424863" cy="5472112"/>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lvl="0">
              <a:lnSpc>
                <a:spcPct val="120000"/>
              </a:lnSpc>
              <a:spcBef>
                <a:spcPct val="0"/>
              </a:spcBef>
              <a:buClr>
                <a:srgbClr val="333399"/>
              </a:buClr>
              <a:buSzTx/>
            </a:pPr>
            <a:r>
              <a:rPr lang="zh-CN" altLang="en-US" sz="2400">
                <a:latin typeface="宋体" panose="02010600030101010101" pitchFamily="2" charset="-122"/>
              </a:rPr>
              <a:t>在引入线程的现代操作系统中，进程是资源分配的单位，而线程是处理机调度的单位。</a:t>
            </a:r>
            <a:endParaRPr lang="zh-CN" altLang="en-US" sz="2400">
              <a:latin typeface="宋体" panose="02010600030101010101" pitchFamily="2" charset="-122"/>
            </a:endParaRPr>
          </a:p>
          <a:p>
            <a:pPr lvl="0">
              <a:lnSpc>
                <a:spcPct val="120000"/>
              </a:lnSpc>
              <a:spcBef>
                <a:spcPct val="0"/>
              </a:spcBef>
              <a:buClr>
                <a:srgbClr val="333399"/>
              </a:buClr>
              <a:buSzTx/>
            </a:pPr>
            <a:r>
              <a:rPr lang="zh-CN" altLang="en-US" sz="2400">
                <a:latin typeface="宋体" panose="02010600030101010101" pitchFamily="2" charset="-122"/>
              </a:rPr>
              <a:t>一个进程可以创建一个或多个线程，因而一个进程中的多个线程就会争夺</a:t>
            </a:r>
            <a:r>
              <a:rPr lang="en-US" altLang="zh-CN" sz="2400">
                <a:latin typeface="宋体" panose="02010600030101010101" pitchFamily="2" charset="-122"/>
              </a:rPr>
              <a:t>CPU</a:t>
            </a:r>
            <a:r>
              <a:rPr lang="zh-CN" altLang="en-US" sz="2400">
                <a:latin typeface="宋体" panose="02010600030101010101" pitchFamily="2" charset="-122"/>
              </a:rPr>
              <a:t>，在不同的状态之间进行转换。也就是说，与进程类似，线程也是一个动态的概念。</a:t>
            </a:r>
            <a:endParaRPr lang="zh-CN" altLang="en-US" sz="2400">
              <a:latin typeface="宋体" panose="02010600030101010101" pitchFamily="2" charset="-122"/>
            </a:endParaRPr>
          </a:p>
          <a:p>
            <a:pPr lvl="0">
              <a:lnSpc>
                <a:spcPct val="120000"/>
              </a:lnSpc>
              <a:spcBef>
                <a:spcPct val="0"/>
              </a:spcBef>
              <a:buClr>
                <a:srgbClr val="333399"/>
              </a:buClr>
              <a:buSzTx/>
            </a:pPr>
            <a:r>
              <a:rPr lang="zh-CN" altLang="en-US" sz="2400">
                <a:latin typeface="宋体" panose="02010600030101010101" pitchFamily="2" charset="-122"/>
              </a:rPr>
              <a:t>线程也有一个从创建到消亡的生命过程，在这一过程中它具多种状态，如运行、就绪、阻塞和终止等几个状态。</a:t>
            </a:r>
            <a:endParaRPr lang="zh-CN" altLang="en-US" sz="2400">
              <a:latin typeface="宋体" panose="02010600030101010101" pitchFamily="2" charset="-122"/>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5585" name="Group 2"/>
          <p:cNvGrpSpPr/>
          <p:nvPr/>
        </p:nvGrpSpPr>
        <p:grpSpPr>
          <a:xfrm>
            <a:off x="1251585" y="1168400"/>
            <a:ext cx="6822440" cy="4988236"/>
            <a:chOff x="720" y="192"/>
            <a:chExt cx="4368" cy="4099"/>
          </a:xfrm>
        </p:grpSpPr>
        <p:sp>
          <p:nvSpPr>
            <p:cNvPr id="195586" name="Rectangle 3"/>
            <p:cNvSpPr/>
            <p:nvPr/>
          </p:nvSpPr>
          <p:spPr>
            <a:xfrm>
              <a:off x="720" y="192"/>
              <a:ext cx="4368" cy="331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p>
              <a:pPr algn="ctr">
                <a:buSzTx/>
              </a:pPr>
              <a:endParaRPr lang="zh-CN" altLang="en-US" sz="2400" dirty="0">
                <a:latin typeface="Times New Roman" panose="02020603050405020304" pitchFamily="18" charset="0"/>
                <a:ea typeface="宋体" panose="02010600030101010101" pitchFamily="2" charset="-122"/>
              </a:endParaRPr>
            </a:p>
          </p:txBody>
        </p:sp>
        <p:sp>
          <p:nvSpPr>
            <p:cNvPr id="195587" name="Rectangle 4"/>
            <p:cNvSpPr/>
            <p:nvPr/>
          </p:nvSpPr>
          <p:spPr>
            <a:xfrm>
              <a:off x="1344" y="1152"/>
              <a:ext cx="2112" cy="720"/>
            </a:xfrm>
            <a:prstGeom prst="rect">
              <a:avLst/>
            </a:prstGeom>
            <a:solidFill>
              <a:schemeClr val="accent1"/>
            </a:solidFill>
            <a:ln w="57150" cap="flat" cmpd="sng">
              <a:solidFill>
                <a:schemeClr val="tx1"/>
              </a:solidFill>
              <a:prstDash val="solid"/>
              <a:miter/>
              <a:headEnd type="none" w="med" len="med"/>
              <a:tailEnd type="none" w="med" len="med"/>
            </a:ln>
          </p:spPr>
          <p:txBody>
            <a:bodyPr wrap="none" anchor="ctr"/>
            <a:p>
              <a:pPr algn="ctr">
                <a:buSzTx/>
              </a:pPr>
              <a:r>
                <a:rPr lang="en-US" altLang="zh-CN" sz="2400" dirty="0">
                  <a:latin typeface="Times New Roman" panose="02020603050405020304" pitchFamily="18" charset="0"/>
                  <a:ea typeface="宋体" panose="02010600030101010101" pitchFamily="2" charset="-122"/>
                </a:rPr>
                <a:t>P C B</a:t>
              </a:r>
              <a:endParaRPr lang="en-US" altLang="zh-CN" sz="2400" dirty="0">
                <a:latin typeface="Times New Roman" panose="02020603050405020304" pitchFamily="18" charset="0"/>
                <a:ea typeface="宋体" panose="02010600030101010101" pitchFamily="2" charset="-122"/>
              </a:endParaRPr>
            </a:p>
          </p:txBody>
        </p:sp>
        <p:sp>
          <p:nvSpPr>
            <p:cNvPr id="195588" name="Rectangle 5"/>
            <p:cNvSpPr/>
            <p:nvPr/>
          </p:nvSpPr>
          <p:spPr>
            <a:xfrm>
              <a:off x="3792" y="1152"/>
              <a:ext cx="576" cy="864"/>
            </a:xfrm>
            <a:prstGeom prst="rect">
              <a:avLst/>
            </a:prstGeom>
            <a:solidFill>
              <a:schemeClr val="accent1"/>
            </a:solidFill>
            <a:ln w="57150" cap="flat" cmpd="sng">
              <a:solidFill>
                <a:schemeClr val="tx1"/>
              </a:solidFill>
              <a:prstDash val="solid"/>
              <a:miter/>
              <a:headEnd type="none" w="med" len="med"/>
              <a:tailEnd type="none" w="med" len="med"/>
            </a:ln>
          </p:spPr>
          <p:txBody>
            <a:bodyPr wrap="none" anchor="ctr"/>
            <a:p>
              <a:pPr algn="ctr">
                <a:buSzTx/>
              </a:pPr>
              <a:r>
                <a:rPr lang="zh-CN" altLang="en-US" sz="2000" dirty="0">
                  <a:latin typeface="Times New Roman" panose="02020603050405020304" pitchFamily="18" charset="0"/>
                  <a:ea typeface="宋体" panose="02010600030101010101" pitchFamily="2" charset="-122"/>
                </a:rPr>
                <a:t>用</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户</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栈</a:t>
              </a:r>
              <a:endParaRPr lang="zh-CN" altLang="en-US" sz="2000" dirty="0">
                <a:latin typeface="Times New Roman" panose="02020603050405020304" pitchFamily="18" charset="0"/>
                <a:ea typeface="宋体" panose="02010600030101010101" pitchFamily="2" charset="-122"/>
              </a:endParaRPr>
            </a:p>
          </p:txBody>
        </p:sp>
        <p:sp>
          <p:nvSpPr>
            <p:cNvPr id="195589" name="Text Box 6"/>
            <p:cNvSpPr txBox="1"/>
            <p:nvPr/>
          </p:nvSpPr>
          <p:spPr>
            <a:xfrm>
              <a:off x="1968" y="481"/>
              <a:ext cx="1920" cy="378"/>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algn="ctr">
                <a:spcBef>
                  <a:spcPct val="50000"/>
                </a:spcBef>
                <a:buSzTx/>
              </a:pPr>
              <a:r>
                <a:rPr lang="zh-CN" altLang="en-US" sz="2400" dirty="0">
                  <a:latin typeface="Times New Roman" panose="02020603050405020304" pitchFamily="18" charset="0"/>
                  <a:ea typeface="宋体" panose="02010600030101010101" pitchFamily="2" charset="-122"/>
                </a:rPr>
                <a:t>单线程进程模型</a:t>
              </a:r>
              <a:endParaRPr lang="zh-CN" altLang="en-US" sz="2400" dirty="0">
                <a:latin typeface="Times New Roman" panose="02020603050405020304" pitchFamily="18" charset="0"/>
                <a:ea typeface="宋体" panose="02010600030101010101" pitchFamily="2" charset="-122"/>
              </a:endParaRPr>
            </a:p>
          </p:txBody>
        </p:sp>
        <p:sp>
          <p:nvSpPr>
            <p:cNvPr id="195590" name="Rectangle 7"/>
            <p:cNvSpPr/>
            <p:nvPr/>
          </p:nvSpPr>
          <p:spPr>
            <a:xfrm>
              <a:off x="1344" y="2400"/>
              <a:ext cx="2112" cy="672"/>
            </a:xfrm>
            <a:prstGeom prst="rect">
              <a:avLst/>
            </a:prstGeom>
            <a:solidFill>
              <a:schemeClr val="accent1"/>
            </a:solidFill>
            <a:ln w="57150" cap="flat" cmpd="sng">
              <a:solidFill>
                <a:schemeClr val="tx1"/>
              </a:solidFill>
              <a:prstDash val="solid"/>
              <a:miter/>
              <a:headEnd type="none" w="med" len="med"/>
              <a:tailEnd type="none" w="med" len="med"/>
            </a:ln>
          </p:spPr>
          <p:txBody>
            <a:bodyPr wrap="none" anchor="ctr"/>
            <a:p>
              <a:pPr algn="ctr">
                <a:buSzTx/>
              </a:pPr>
              <a:r>
                <a:rPr lang="zh-CN" altLang="en-US" sz="2400" dirty="0">
                  <a:latin typeface="Times New Roman" panose="02020603050405020304" pitchFamily="18" charset="0"/>
                  <a:ea typeface="宋体" panose="02010600030101010101" pitchFamily="2" charset="-122"/>
                </a:rPr>
                <a:t>用户地址空间</a:t>
              </a:r>
              <a:endParaRPr lang="zh-CN" altLang="en-US" sz="2400" dirty="0">
                <a:latin typeface="Times New Roman" panose="02020603050405020304" pitchFamily="18" charset="0"/>
                <a:ea typeface="宋体" panose="02010600030101010101" pitchFamily="2" charset="-122"/>
              </a:endParaRPr>
            </a:p>
          </p:txBody>
        </p:sp>
        <p:sp>
          <p:nvSpPr>
            <p:cNvPr id="195591" name="Rectangle 8"/>
            <p:cNvSpPr/>
            <p:nvPr/>
          </p:nvSpPr>
          <p:spPr>
            <a:xfrm>
              <a:off x="3792" y="2208"/>
              <a:ext cx="576" cy="864"/>
            </a:xfrm>
            <a:prstGeom prst="rect">
              <a:avLst/>
            </a:prstGeom>
            <a:solidFill>
              <a:schemeClr val="accent1"/>
            </a:solidFill>
            <a:ln w="57150" cap="flat" cmpd="sng">
              <a:solidFill>
                <a:schemeClr val="tx1"/>
              </a:solidFill>
              <a:prstDash val="solid"/>
              <a:miter/>
              <a:headEnd type="none" w="med" len="med"/>
              <a:tailEnd type="none" w="med" len="med"/>
            </a:ln>
          </p:spPr>
          <p:txBody>
            <a:bodyPr wrap="none" anchor="ctr"/>
            <a:p>
              <a:pPr algn="ctr">
                <a:buSzTx/>
              </a:pPr>
              <a:r>
                <a:rPr lang="zh-CN" altLang="en-US" sz="2000" dirty="0">
                  <a:latin typeface="Times New Roman" panose="02020603050405020304" pitchFamily="18" charset="0"/>
                  <a:ea typeface="宋体" panose="02010600030101010101" pitchFamily="2" charset="-122"/>
                </a:rPr>
                <a:t>核</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心</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栈</a:t>
              </a:r>
              <a:endParaRPr lang="zh-CN" altLang="en-US" sz="2000" dirty="0">
                <a:latin typeface="Times New Roman" panose="02020603050405020304" pitchFamily="18" charset="0"/>
                <a:ea typeface="宋体" panose="02010600030101010101" pitchFamily="2" charset="-122"/>
              </a:endParaRPr>
            </a:p>
          </p:txBody>
        </p:sp>
        <p:sp>
          <p:nvSpPr>
            <p:cNvPr id="195592" name="Text Box 9"/>
            <p:cNvSpPr txBox="1"/>
            <p:nvPr/>
          </p:nvSpPr>
          <p:spPr>
            <a:xfrm>
              <a:off x="720" y="3609"/>
              <a:ext cx="4368" cy="682"/>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algn="ctr">
                <a:buSzTx/>
              </a:pPr>
              <a:r>
                <a:rPr lang="zh-CN" altLang="en-US" sz="2400" dirty="0">
                  <a:latin typeface="Times New Roman" panose="02020603050405020304" pitchFamily="18" charset="0"/>
                  <a:ea typeface="宋体" panose="02010600030101010101" pitchFamily="2" charset="-122"/>
                </a:rPr>
                <a:t>线程控制块：</a:t>
              </a:r>
              <a:endParaRPr lang="zh-CN" altLang="en-US" sz="2400" dirty="0">
                <a:latin typeface="Times New Roman" panose="02020603050405020304" pitchFamily="18" charset="0"/>
                <a:ea typeface="宋体" panose="02010600030101010101" pitchFamily="2" charset="-122"/>
              </a:endParaRPr>
            </a:p>
            <a:p>
              <a:pPr algn="ctr">
                <a:buSzTx/>
              </a:pPr>
              <a:r>
                <a:rPr lang="zh-CN" altLang="en-US" sz="2400" dirty="0">
                  <a:latin typeface="Times New Roman" panose="02020603050405020304" pitchFamily="18" charset="0"/>
                  <a:ea typeface="宋体" panose="02010600030101010101" pitchFamily="2" charset="-122"/>
                </a:rPr>
                <a:t>包含了寄存器映像，线程优先数和线程状态信息。</a:t>
              </a:r>
              <a:endParaRPr lang="zh-CN" altLang="en-US" sz="2400" dirty="0">
                <a:latin typeface="Times New Roman" panose="02020603050405020304" pitchFamily="18" charset="0"/>
                <a:ea typeface="宋体" panose="02010600030101010101" pitchFamily="2" charset="-122"/>
              </a:endParaRPr>
            </a:p>
          </p:txBody>
        </p:sp>
      </p:grpSp>
      <p:sp>
        <p:nvSpPr>
          <p:cNvPr id="19559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93539" name="Rectangle 2"/>
          <p:cNvSpPr>
            <a:spLocks noGrp="1"/>
          </p:cNvSpPr>
          <p:nvPr/>
        </p:nvSpPr>
        <p:spPr>
          <a:xfrm>
            <a:off x="584200" y="92075"/>
            <a:ext cx="7313613" cy="750888"/>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a:lstStyle>
          <a:p>
            <a:pPr algn="ctr"/>
            <a:r>
              <a:rPr lang="en-US" altLang="zh-CN" sz="3600" dirty="0">
                <a:latin typeface="黑体" panose="02010609060101010101" pitchFamily="49" charset="-122"/>
              </a:rPr>
              <a:t>2.7 线程</a:t>
            </a:r>
            <a:endParaRPr lang="zh-CN" altLang="en-US" sz="3600" dirty="0"/>
          </a:p>
        </p:txBody>
      </p:sp>
      <p:graphicFrame>
        <p:nvGraphicFramePr>
          <p:cNvPr id="193540"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74" name="" r:id="rId1" imgW="6858000" imgH="48895" progId="MS_ClipArt_Gallery.2">
                  <p:embed/>
                </p:oleObj>
              </mc:Choice>
              <mc:Fallback>
                <p:oleObj name="" r:id="rId1" imgW="6858000" imgH="48895" progId="MS_ClipArt_Gallery.2">
                  <p:embed/>
                  <p:pic>
                    <p:nvPicPr>
                      <p:cNvPr id="0" name="图片 3173"/>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6609" name="Group 2"/>
          <p:cNvGrpSpPr/>
          <p:nvPr/>
        </p:nvGrpSpPr>
        <p:grpSpPr>
          <a:xfrm>
            <a:off x="1028700" y="975995"/>
            <a:ext cx="7581900" cy="5140325"/>
            <a:chOff x="576" y="432"/>
            <a:chExt cx="4608" cy="3360"/>
          </a:xfrm>
        </p:grpSpPr>
        <p:sp>
          <p:nvSpPr>
            <p:cNvPr id="196610" name="Rectangle 3"/>
            <p:cNvSpPr/>
            <p:nvPr/>
          </p:nvSpPr>
          <p:spPr>
            <a:xfrm>
              <a:off x="576" y="432"/>
              <a:ext cx="4608" cy="336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buSzTx/>
              </a:pPr>
              <a:endParaRPr lang="zh-CN" altLang="en-US" dirty="0">
                <a:latin typeface="Verdana" panose="020B0604030504040204" pitchFamily="34" charset="0"/>
                <a:ea typeface="宋体" panose="02010600030101010101" pitchFamily="2" charset="-122"/>
              </a:endParaRPr>
            </a:p>
          </p:txBody>
        </p:sp>
        <p:sp>
          <p:nvSpPr>
            <p:cNvPr id="196611" name="Rectangle 4"/>
            <p:cNvSpPr/>
            <p:nvPr/>
          </p:nvSpPr>
          <p:spPr>
            <a:xfrm>
              <a:off x="1082" y="1499"/>
              <a:ext cx="730" cy="373"/>
            </a:xfrm>
            <a:prstGeom prst="rect">
              <a:avLst/>
            </a:prstGeom>
            <a:solidFill>
              <a:schemeClr val="accent1"/>
            </a:solidFill>
            <a:ln w="57150" cap="flat" cmpd="sng">
              <a:solidFill>
                <a:schemeClr val="tx1"/>
              </a:solidFill>
              <a:prstDash val="solid"/>
              <a:miter/>
              <a:headEnd type="none" w="med" len="med"/>
              <a:tailEnd type="none" w="med" len="med"/>
            </a:ln>
          </p:spPr>
          <p:txBody>
            <a:bodyPr wrap="none" anchor="ctr"/>
            <a:p>
              <a:pPr algn="ctr">
                <a:buSzTx/>
              </a:pPr>
              <a:r>
                <a:rPr lang="en-US" altLang="zh-CN" sz="2000" dirty="0">
                  <a:latin typeface="Times New Roman" panose="02020603050405020304" pitchFamily="18" charset="0"/>
                  <a:ea typeface="宋体" panose="02010600030101010101" pitchFamily="2" charset="-122"/>
                </a:rPr>
                <a:t>P C B</a:t>
              </a:r>
              <a:endParaRPr lang="en-US" altLang="zh-CN" sz="2400" dirty="0">
                <a:latin typeface="Times New Roman" panose="02020603050405020304" pitchFamily="18" charset="0"/>
                <a:ea typeface="宋体" panose="02010600030101010101" pitchFamily="2" charset="-122"/>
              </a:endParaRPr>
            </a:p>
          </p:txBody>
        </p:sp>
        <p:sp>
          <p:nvSpPr>
            <p:cNvPr id="196612" name="Rectangle 5"/>
            <p:cNvSpPr/>
            <p:nvPr/>
          </p:nvSpPr>
          <p:spPr>
            <a:xfrm>
              <a:off x="1981" y="1072"/>
              <a:ext cx="843" cy="2347"/>
            </a:xfrm>
            <a:prstGeom prst="rect">
              <a:avLst/>
            </a:prstGeom>
            <a:solidFill>
              <a:schemeClr val="accent1"/>
            </a:solidFill>
            <a:ln w="9525" cap="rnd" cmpd="sng">
              <a:solidFill>
                <a:schemeClr val="tx1"/>
              </a:solidFill>
              <a:prstDash val="sysDot"/>
              <a:miter/>
              <a:headEnd type="none" w="med" len="med"/>
              <a:tailEnd type="none" w="med" len="med"/>
            </a:ln>
          </p:spPr>
          <p:txBody>
            <a:bodyPr wrap="none" anchor="ctr"/>
            <a:p>
              <a:pPr>
                <a:buSzTx/>
              </a:pPr>
              <a:endParaRPr lang="zh-CN" altLang="en-US" dirty="0">
                <a:latin typeface="Verdana" panose="020B0604030504040204" pitchFamily="34" charset="0"/>
                <a:ea typeface="宋体" panose="02010600030101010101" pitchFamily="2" charset="-122"/>
              </a:endParaRPr>
            </a:p>
          </p:txBody>
        </p:sp>
        <p:sp>
          <p:nvSpPr>
            <p:cNvPr id="196613" name="Text Box 6"/>
            <p:cNvSpPr txBox="1"/>
            <p:nvPr/>
          </p:nvSpPr>
          <p:spPr>
            <a:xfrm>
              <a:off x="1812" y="576"/>
              <a:ext cx="2248" cy="301"/>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algn="ctr">
                <a:spcBef>
                  <a:spcPct val="50000"/>
                </a:spcBef>
                <a:buSzTx/>
              </a:pPr>
              <a:r>
                <a:rPr lang="zh-CN" altLang="en-US" sz="2400" dirty="0">
                  <a:latin typeface="Times New Roman" panose="02020603050405020304" pitchFamily="18" charset="0"/>
                  <a:ea typeface="宋体" panose="02010600030101010101" pitchFamily="2" charset="-122"/>
                </a:rPr>
                <a:t>多线程进程模型</a:t>
              </a:r>
              <a:endParaRPr lang="zh-CN" altLang="en-US" sz="2400" dirty="0">
                <a:latin typeface="Times New Roman" panose="02020603050405020304" pitchFamily="18" charset="0"/>
                <a:ea typeface="宋体" panose="02010600030101010101" pitchFamily="2" charset="-122"/>
              </a:endParaRPr>
            </a:p>
          </p:txBody>
        </p:sp>
        <p:sp>
          <p:nvSpPr>
            <p:cNvPr id="196614" name="Rectangle 7"/>
            <p:cNvSpPr/>
            <p:nvPr/>
          </p:nvSpPr>
          <p:spPr>
            <a:xfrm>
              <a:off x="1082" y="2032"/>
              <a:ext cx="730" cy="1013"/>
            </a:xfrm>
            <a:prstGeom prst="rect">
              <a:avLst/>
            </a:prstGeom>
            <a:solidFill>
              <a:schemeClr val="accent1"/>
            </a:solidFill>
            <a:ln w="57150" cap="flat" cmpd="sng">
              <a:solidFill>
                <a:schemeClr val="tx1"/>
              </a:solidFill>
              <a:prstDash val="solid"/>
              <a:miter/>
              <a:headEnd type="none" w="med" len="med"/>
              <a:tailEnd type="none" w="med" len="med"/>
            </a:ln>
          </p:spPr>
          <p:txBody>
            <a:bodyPr wrap="none" anchor="ctr"/>
            <a:p>
              <a:pPr algn="ctr">
                <a:buSzTx/>
              </a:pPr>
              <a:r>
                <a:rPr lang="zh-CN" altLang="en-US" sz="2000" dirty="0">
                  <a:latin typeface="Times New Roman" panose="02020603050405020304" pitchFamily="18" charset="0"/>
                  <a:ea typeface="宋体" panose="02010600030101010101" pitchFamily="2" charset="-122"/>
                </a:rPr>
                <a:t>用户</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地址</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空间</a:t>
              </a:r>
              <a:endParaRPr lang="zh-CN" altLang="en-US" sz="2000" dirty="0">
                <a:latin typeface="Times New Roman" panose="02020603050405020304" pitchFamily="18" charset="0"/>
                <a:ea typeface="宋体" panose="02010600030101010101" pitchFamily="2" charset="-122"/>
              </a:endParaRPr>
            </a:p>
          </p:txBody>
        </p:sp>
        <p:sp>
          <p:nvSpPr>
            <p:cNvPr id="196615" name="Rectangle 8"/>
            <p:cNvSpPr/>
            <p:nvPr/>
          </p:nvSpPr>
          <p:spPr>
            <a:xfrm>
              <a:off x="2093" y="1819"/>
              <a:ext cx="618" cy="693"/>
            </a:xfrm>
            <a:prstGeom prst="rect">
              <a:avLst/>
            </a:prstGeom>
            <a:solidFill>
              <a:schemeClr val="accent1"/>
            </a:solidFill>
            <a:ln w="57150" cap="flat" cmpd="sng">
              <a:solidFill>
                <a:schemeClr val="tx1"/>
              </a:solidFill>
              <a:prstDash val="solid"/>
              <a:miter/>
              <a:headEnd type="none" w="med" len="med"/>
              <a:tailEnd type="none" w="med" len="med"/>
            </a:ln>
          </p:spPr>
          <p:txBody>
            <a:bodyPr wrap="none" anchor="ctr"/>
            <a:p>
              <a:pPr algn="ctr">
                <a:buSzTx/>
              </a:pPr>
              <a:r>
                <a:rPr lang="zh-CN" altLang="en-US" sz="2000" dirty="0">
                  <a:latin typeface="Times New Roman" panose="02020603050405020304" pitchFamily="18" charset="0"/>
                  <a:ea typeface="宋体" panose="02010600030101010101" pitchFamily="2" charset="-122"/>
                </a:rPr>
                <a:t>用</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户</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栈</a:t>
              </a:r>
              <a:endParaRPr lang="zh-CN" altLang="en-US" sz="2000" dirty="0">
                <a:latin typeface="Times New Roman" panose="02020603050405020304" pitchFamily="18" charset="0"/>
                <a:ea typeface="宋体" panose="02010600030101010101" pitchFamily="2" charset="-122"/>
              </a:endParaRPr>
            </a:p>
          </p:txBody>
        </p:sp>
        <p:sp>
          <p:nvSpPr>
            <p:cNvPr id="196616" name="Rectangle 9"/>
            <p:cNvSpPr/>
            <p:nvPr/>
          </p:nvSpPr>
          <p:spPr>
            <a:xfrm>
              <a:off x="2093" y="2619"/>
              <a:ext cx="618" cy="693"/>
            </a:xfrm>
            <a:prstGeom prst="rect">
              <a:avLst/>
            </a:prstGeom>
            <a:solidFill>
              <a:schemeClr val="accent1"/>
            </a:solidFill>
            <a:ln w="57150" cap="flat" cmpd="sng">
              <a:solidFill>
                <a:schemeClr val="tx1"/>
              </a:solidFill>
              <a:prstDash val="solid"/>
              <a:miter/>
              <a:headEnd type="none" w="med" len="med"/>
              <a:tailEnd type="none" w="med" len="med"/>
            </a:ln>
          </p:spPr>
          <p:txBody>
            <a:bodyPr wrap="none" anchor="ctr"/>
            <a:p>
              <a:pPr algn="ctr">
                <a:buSzTx/>
              </a:pPr>
              <a:r>
                <a:rPr lang="zh-CN" altLang="en-US" sz="2000" dirty="0">
                  <a:latin typeface="Times New Roman" panose="02020603050405020304" pitchFamily="18" charset="0"/>
                  <a:ea typeface="宋体" panose="02010600030101010101" pitchFamily="2" charset="-122"/>
                </a:rPr>
                <a:t>核</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心</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栈</a:t>
              </a:r>
              <a:endParaRPr lang="zh-CN" altLang="en-US" sz="2000" dirty="0">
                <a:latin typeface="Times New Roman" panose="02020603050405020304" pitchFamily="18" charset="0"/>
                <a:ea typeface="宋体" panose="02010600030101010101" pitchFamily="2" charset="-122"/>
              </a:endParaRPr>
            </a:p>
          </p:txBody>
        </p:sp>
        <p:sp>
          <p:nvSpPr>
            <p:cNvPr id="196617" name="Rectangle 10"/>
            <p:cNvSpPr/>
            <p:nvPr/>
          </p:nvSpPr>
          <p:spPr>
            <a:xfrm>
              <a:off x="2093" y="1179"/>
              <a:ext cx="618" cy="533"/>
            </a:xfrm>
            <a:prstGeom prst="rect">
              <a:avLst/>
            </a:prstGeom>
            <a:solidFill>
              <a:schemeClr val="accent1"/>
            </a:solidFill>
            <a:ln w="57150" cap="flat" cmpd="sng">
              <a:solidFill>
                <a:schemeClr val="tx1"/>
              </a:solidFill>
              <a:prstDash val="solid"/>
              <a:miter/>
              <a:headEnd type="none" w="med" len="med"/>
              <a:tailEnd type="none" w="med" len="med"/>
            </a:ln>
          </p:spPr>
          <p:txBody>
            <a:bodyPr wrap="none" anchor="ctr"/>
            <a:p>
              <a:pPr algn="ctr">
                <a:buSzTx/>
              </a:pPr>
              <a:r>
                <a:rPr lang="zh-CN" altLang="en-US" sz="2000" dirty="0">
                  <a:latin typeface="Times New Roman" panose="02020603050405020304" pitchFamily="18" charset="0"/>
                  <a:ea typeface="宋体" panose="02010600030101010101" pitchFamily="2" charset="-122"/>
                </a:rPr>
                <a:t>线程</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控制块</a:t>
              </a:r>
              <a:endParaRPr lang="zh-CN" altLang="en-US" sz="2000" dirty="0">
                <a:latin typeface="Times New Roman" panose="02020603050405020304" pitchFamily="18" charset="0"/>
                <a:ea typeface="宋体" panose="02010600030101010101" pitchFamily="2" charset="-122"/>
              </a:endParaRPr>
            </a:p>
          </p:txBody>
        </p:sp>
        <p:sp>
          <p:nvSpPr>
            <p:cNvPr id="196618" name="Rectangle 11"/>
            <p:cNvSpPr/>
            <p:nvPr/>
          </p:nvSpPr>
          <p:spPr>
            <a:xfrm>
              <a:off x="2936" y="1072"/>
              <a:ext cx="843" cy="2347"/>
            </a:xfrm>
            <a:prstGeom prst="rect">
              <a:avLst/>
            </a:prstGeom>
            <a:solidFill>
              <a:schemeClr val="accent1"/>
            </a:solidFill>
            <a:ln w="9525" cap="rnd" cmpd="sng">
              <a:solidFill>
                <a:schemeClr val="tx1"/>
              </a:solidFill>
              <a:prstDash val="sysDot"/>
              <a:miter/>
              <a:headEnd type="none" w="med" len="med"/>
              <a:tailEnd type="none" w="med" len="med"/>
            </a:ln>
          </p:spPr>
          <p:txBody>
            <a:bodyPr wrap="none" anchor="ctr"/>
            <a:p>
              <a:pPr>
                <a:buSzTx/>
              </a:pPr>
              <a:endParaRPr lang="zh-CN" altLang="en-US" dirty="0">
                <a:latin typeface="Verdana" panose="020B0604030504040204" pitchFamily="34" charset="0"/>
                <a:ea typeface="宋体" panose="02010600030101010101" pitchFamily="2" charset="-122"/>
              </a:endParaRPr>
            </a:p>
          </p:txBody>
        </p:sp>
        <p:sp>
          <p:nvSpPr>
            <p:cNvPr id="196619" name="Rectangle 12"/>
            <p:cNvSpPr/>
            <p:nvPr/>
          </p:nvSpPr>
          <p:spPr>
            <a:xfrm>
              <a:off x="3049" y="1819"/>
              <a:ext cx="618" cy="693"/>
            </a:xfrm>
            <a:prstGeom prst="rect">
              <a:avLst/>
            </a:prstGeom>
            <a:solidFill>
              <a:schemeClr val="accent1"/>
            </a:solidFill>
            <a:ln w="57150" cap="flat" cmpd="sng">
              <a:solidFill>
                <a:schemeClr val="tx1"/>
              </a:solidFill>
              <a:prstDash val="solid"/>
              <a:miter/>
              <a:headEnd type="none" w="med" len="med"/>
              <a:tailEnd type="none" w="med" len="med"/>
            </a:ln>
          </p:spPr>
          <p:txBody>
            <a:bodyPr wrap="none" anchor="ctr"/>
            <a:p>
              <a:pPr algn="ctr">
                <a:buSzTx/>
              </a:pPr>
              <a:r>
                <a:rPr lang="zh-CN" altLang="en-US" sz="2000" dirty="0">
                  <a:latin typeface="Times New Roman" panose="02020603050405020304" pitchFamily="18" charset="0"/>
                  <a:ea typeface="宋体" panose="02010600030101010101" pitchFamily="2" charset="-122"/>
                </a:rPr>
                <a:t>用</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户</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栈</a:t>
              </a:r>
              <a:endParaRPr lang="zh-CN" altLang="en-US" sz="2000" dirty="0">
                <a:latin typeface="Times New Roman" panose="02020603050405020304" pitchFamily="18" charset="0"/>
                <a:ea typeface="宋体" panose="02010600030101010101" pitchFamily="2" charset="-122"/>
              </a:endParaRPr>
            </a:p>
          </p:txBody>
        </p:sp>
        <p:sp>
          <p:nvSpPr>
            <p:cNvPr id="196620" name="Rectangle 13"/>
            <p:cNvSpPr/>
            <p:nvPr/>
          </p:nvSpPr>
          <p:spPr>
            <a:xfrm>
              <a:off x="3049" y="2619"/>
              <a:ext cx="618" cy="693"/>
            </a:xfrm>
            <a:prstGeom prst="rect">
              <a:avLst/>
            </a:prstGeom>
            <a:solidFill>
              <a:schemeClr val="accent1"/>
            </a:solidFill>
            <a:ln w="57150" cap="flat" cmpd="sng">
              <a:solidFill>
                <a:schemeClr val="tx1"/>
              </a:solidFill>
              <a:prstDash val="solid"/>
              <a:miter/>
              <a:headEnd type="none" w="med" len="med"/>
              <a:tailEnd type="none" w="med" len="med"/>
            </a:ln>
          </p:spPr>
          <p:txBody>
            <a:bodyPr wrap="none" anchor="ctr"/>
            <a:p>
              <a:pPr algn="ctr">
                <a:buSzTx/>
              </a:pPr>
              <a:r>
                <a:rPr lang="zh-CN" altLang="en-US" sz="2000" dirty="0">
                  <a:latin typeface="Times New Roman" panose="02020603050405020304" pitchFamily="18" charset="0"/>
                  <a:ea typeface="宋体" panose="02010600030101010101" pitchFamily="2" charset="-122"/>
                </a:rPr>
                <a:t>核</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心</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栈</a:t>
              </a:r>
              <a:endParaRPr lang="zh-CN" altLang="en-US" sz="2000" dirty="0">
                <a:latin typeface="Times New Roman" panose="02020603050405020304" pitchFamily="18" charset="0"/>
                <a:ea typeface="宋体" panose="02010600030101010101" pitchFamily="2" charset="-122"/>
              </a:endParaRPr>
            </a:p>
          </p:txBody>
        </p:sp>
        <p:sp>
          <p:nvSpPr>
            <p:cNvPr id="196621" name="Rectangle 14"/>
            <p:cNvSpPr/>
            <p:nvPr/>
          </p:nvSpPr>
          <p:spPr>
            <a:xfrm>
              <a:off x="3049" y="1179"/>
              <a:ext cx="618" cy="533"/>
            </a:xfrm>
            <a:prstGeom prst="rect">
              <a:avLst/>
            </a:prstGeom>
            <a:solidFill>
              <a:schemeClr val="accent1"/>
            </a:solidFill>
            <a:ln w="57150" cap="flat" cmpd="sng">
              <a:solidFill>
                <a:schemeClr val="tx1"/>
              </a:solidFill>
              <a:prstDash val="solid"/>
              <a:miter/>
              <a:headEnd type="none" w="med" len="med"/>
              <a:tailEnd type="none" w="med" len="med"/>
            </a:ln>
          </p:spPr>
          <p:txBody>
            <a:bodyPr wrap="none" anchor="ctr"/>
            <a:p>
              <a:pPr algn="ctr">
                <a:buSzTx/>
              </a:pPr>
              <a:r>
                <a:rPr lang="zh-CN" altLang="en-US" sz="2000" dirty="0">
                  <a:latin typeface="Times New Roman" panose="02020603050405020304" pitchFamily="18" charset="0"/>
                  <a:ea typeface="宋体" panose="02010600030101010101" pitchFamily="2" charset="-122"/>
                </a:rPr>
                <a:t>线程</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控制块</a:t>
              </a:r>
              <a:endParaRPr lang="zh-CN" altLang="en-US" sz="2000" dirty="0">
                <a:latin typeface="Times New Roman" panose="02020603050405020304" pitchFamily="18" charset="0"/>
                <a:ea typeface="宋体" panose="02010600030101010101" pitchFamily="2" charset="-122"/>
              </a:endParaRPr>
            </a:p>
          </p:txBody>
        </p:sp>
        <p:sp>
          <p:nvSpPr>
            <p:cNvPr id="196622" name="Rectangle 15"/>
            <p:cNvSpPr/>
            <p:nvPr/>
          </p:nvSpPr>
          <p:spPr>
            <a:xfrm>
              <a:off x="3892" y="1072"/>
              <a:ext cx="842" cy="2347"/>
            </a:xfrm>
            <a:prstGeom prst="rect">
              <a:avLst/>
            </a:prstGeom>
            <a:solidFill>
              <a:schemeClr val="accent1"/>
            </a:solidFill>
            <a:ln w="9525" cap="rnd" cmpd="sng">
              <a:solidFill>
                <a:schemeClr val="tx1"/>
              </a:solidFill>
              <a:prstDash val="sysDot"/>
              <a:miter/>
              <a:headEnd type="none" w="med" len="med"/>
              <a:tailEnd type="none" w="med" len="med"/>
            </a:ln>
          </p:spPr>
          <p:txBody>
            <a:bodyPr wrap="none" anchor="ctr"/>
            <a:p>
              <a:pPr>
                <a:buSzTx/>
              </a:pPr>
              <a:endParaRPr lang="zh-CN" altLang="en-US" dirty="0">
                <a:latin typeface="Verdana" panose="020B0604030504040204" pitchFamily="34" charset="0"/>
                <a:ea typeface="宋体" panose="02010600030101010101" pitchFamily="2" charset="-122"/>
              </a:endParaRPr>
            </a:p>
          </p:txBody>
        </p:sp>
        <p:sp>
          <p:nvSpPr>
            <p:cNvPr id="196623" name="Rectangle 16"/>
            <p:cNvSpPr/>
            <p:nvPr/>
          </p:nvSpPr>
          <p:spPr>
            <a:xfrm>
              <a:off x="4004" y="1819"/>
              <a:ext cx="618" cy="693"/>
            </a:xfrm>
            <a:prstGeom prst="rect">
              <a:avLst/>
            </a:prstGeom>
            <a:solidFill>
              <a:schemeClr val="accent1"/>
            </a:solidFill>
            <a:ln w="57150" cap="flat" cmpd="sng">
              <a:solidFill>
                <a:schemeClr val="tx1"/>
              </a:solidFill>
              <a:prstDash val="solid"/>
              <a:miter/>
              <a:headEnd type="none" w="med" len="med"/>
              <a:tailEnd type="none" w="med" len="med"/>
            </a:ln>
          </p:spPr>
          <p:txBody>
            <a:bodyPr wrap="none" anchor="ctr"/>
            <a:p>
              <a:pPr algn="ctr">
                <a:buSzTx/>
              </a:pPr>
              <a:r>
                <a:rPr lang="zh-CN" altLang="en-US" sz="2000" dirty="0">
                  <a:latin typeface="Times New Roman" panose="02020603050405020304" pitchFamily="18" charset="0"/>
                  <a:ea typeface="宋体" panose="02010600030101010101" pitchFamily="2" charset="-122"/>
                </a:rPr>
                <a:t>用</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户</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栈</a:t>
              </a:r>
              <a:endParaRPr lang="zh-CN" altLang="en-US" sz="2000" dirty="0">
                <a:latin typeface="Times New Roman" panose="02020603050405020304" pitchFamily="18" charset="0"/>
                <a:ea typeface="宋体" panose="02010600030101010101" pitchFamily="2" charset="-122"/>
              </a:endParaRPr>
            </a:p>
          </p:txBody>
        </p:sp>
        <p:sp>
          <p:nvSpPr>
            <p:cNvPr id="196624" name="Rectangle 17"/>
            <p:cNvSpPr/>
            <p:nvPr/>
          </p:nvSpPr>
          <p:spPr>
            <a:xfrm>
              <a:off x="4004" y="2619"/>
              <a:ext cx="618" cy="693"/>
            </a:xfrm>
            <a:prstGeom prst="rect">
              <a:avLst/>
            </a:prstGeom>
            <a:solidFill>
              <a:schemeClr val="accent1"/>
            </a:solidFill>
            <a:ln w="57150" cap="flat" cmpd="sng">
              <a:solidFill>
                <a:schemeClr val="tx1"/>
              </a:solidFill>
              <a:prstDash val="solid"/>
              <a:miter/>
              <a:headEnd type="none" w="med" len="med"/>
              <a:tailEnd type="none" w="med" len="med"/>
            </a:ln>
          </p:spPr>
          <p:txBody>
            <a:bodyPr wrap="none" anchor="ctr"/>
            <a:p>
              <a:pPr algn="ctr">
                <a:buSzTx/>
              </a:pPr>
              <a:r>
                <a:rPr lang="zh-CN" altLang="en-US" sz="2000" dirty="0">
                  <a:latin typeface="Times New Roman" panose="02020603050405020304" pitchFamily="18" charset="0"/>
                  <a:ea typeface="宋体" panose="02010600030101010101" pitchFamily="2" charset="-122"/>
                </a:rPr>
                <a:t>核</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心</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栈</a:t>
              </a:r>
              <a:endParaRPr lang="zh-CN" altLang="en-US" sz="2000" dirty="0">
                <a:latin typeface="Times New Roman" panose="02020603050405020304" pitchFamily="18" charset="0"/>
                <a:ea typeface="宋体" panose="02010600030101010101" pitchFamily="2" charset="-122"/>
              </a:endParaRPr>
            </a:p>
          </p:txBody>
        </p:sp>
        <p:sp>
          <p:nvSpPr>
            <p:cNvPr id="196625" name="Rectangle 18"/>
            <p:cNvSpPr/>
            <p:nvPr/>
          </p:nvSpPr>
          <p:spPr>
            <a:xfrm>
              <a:off x="4004" y="1179"/>
              <a:ext cx="618" cy="533"/>
            </a:xfrm>
            <a:prstGeom prst="rect">
              <a:avLst/>
            </a:prstGeom>
            <a:solidFill>
              <a:schemeClr val="accent1"/>
            </a:solidFill>
            <a:ln w="57150" cap="flat" cmpd="sng">
              <a:solidFill>
                <a:schemeClr val="tx1"/>
              </a:solidFill>
              <a:prstDash val="solid"/>
              <a:miter/>
              <a:headEnd type="none" w="med" len="med"/>
              <a:tailEnd type="none" w="med" len="med"/>
            </a:ln>
          </p:spPr>
          <p:txBody>
            <a:bodyPr wrap="none" anchor="ctr"/>
            <a:p>
              <a:pPr algn="ctr">
                <a:buSzTx/>
              </a:pPr>
              <a:r>
                <a:rPr lang="zh-CN" altLang="en-US" sz="2000" dirty="0">
                  <a:latin typeface="Times New Roman" panose="02020603050405020304" pitchFamily="18" charset="0"/>
                  <a:ea typeface="宋体" panose="02010600030101010101" pitchFamily="2" charset="-122"/>
                </a:rPr>
                <a:t>线程</a:t>
              </a:r>
              <a:endParaRPr lang="zh-CN" altLang="en-US" sz="2000" dirty="0">
                <a:latin typeface="Times New Roman" panose="02020603050405020304" pitchFamily="18" charset="0"/>
                <a:ea typeface="宋体" panose="02010600030101010101" pitchFamily="2" charset="-122"/>
              </a:endParaRPr>
            </a:p>
            <a:p>
              <a:pPr algn="ctr">
                <a:buSzTx/>
              </a:pPr>
              <a:r>
                <a:rPr lang="zh-CN" altLang="en-US" sz="2000" dirty="0">
                  <a:latin typeface="Times New Roman" panose="02020603050405020304" pitchFamily="18" charset="0"/>
                  <a:ea typeface="宋体" panose="02010600030101010101" pitchFamily="2" charset="-122"/>
                </a:rPr>
                <a:t>控制块</a:t>
              </a:r>
              <a:endParaRPr lang="zh-CN" altLang="en-US" sz="2000" dirty="0">
                <a:latin typeface="Times New Roman" panose="02020603050405020304" pitchFamily="18" charset="0"/>
                <a:ea typeface="宋体" panose="02010600030101010101" pitchFamily="2" charset="-122"/>
              </a:endParaRPr>
            </a:p>
          </p:txBody>
        </p:sp>
      </p:grpSp>
      <p:sp>
        <p:nvSpPr>
          <p:cNvPr id="19662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93539" name="Rectangle 2"/>
          <p:cNvSpPr>
            <a:spLocks noGrp="1"/>
          </p:cNvSpPr>
          <p:nvPr/>
        </p:nvSpPr>
        <p:spPr>
          <a:xfrm>
            <a:off x="1188720" y="92075"/>
            <a:ext cx="7313613" cy="750888"/>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a:lstStyle>
          <a:p>
            <a:pPr algn="ctr"/>
            <a:r>
              <a:rPr lang="en-US" altLang="zh-CN" sz="3600" dirty="0">
                <a:latin typeface="黑体" panose="02010609060101010101" pitchFamily="49" charset="-122"/>
              </a:rPr>
              <a:t>2.7 线程</a:t>
            </a:r>
            <a:endParaRPr lang="zh-CN" altLang="en-US" sz="3600" dirty="0"/>
          </a:p>
        </p:txBody>
      </p:sp>
      <p:graphicFrame>
        <p:nvGraphicFramePr>
          <p:cNvPr id="193540" name="内容占位符 95235"/>
          <p:cNvGraphicFramePr>
            <a:graphicFrameLocks noGrp="1"/>
          </p:cNvGraphicFramePr>
          <p:nvPr/>
        </p:nvGraphicFramePr>
        <p:xfrm>
          <a:off x="1303020" y="890588"/>
          <a:ext cx="7704138" cy="69850"/>
        </p:xfrm>
        <a:graphic>
          <a:graphicData uri="http://schemas.openxmlformats.org/presentationml/2006/ole">
            <mc:AlternateContent xmlns:mc="http://schemas.openxmlformats.org/markup-compatibility/2006">
              <mc:Choice xmlns:v="urn:schemas-microsoft-com:vml" Requires="v">
                <p:oleObj spid="_x0000_s3174" name="" r:id="rId1" imgW="6858000" imgH="48895" progId="MS_ClipArt_Gallery.2">
                  <p:embed/>
                </p:oleObj>
              </mc:Choice>
              <mc:Fallback>
                <p:oleObj name="" r:id="rId1" imgW="6858000" imgH="48895" progId="MS_ClipArt_Gallery.2">
                  <p:embed/>
                  <p:pic>
                    <p:nvPicPr>
                      <p:cNvPr id="0" name="图片 3173"/>
                      <p:cNvPicPr/>
                      <p:nvPr/>
                    </p:nvPicPr>
                    <p:blipFill>
                      <a:blip r:embed="rId2"/>
                      <a:stretch>
                        <a:fillRect/>
                      </a:stretch>
                    </p:blipFill>
                    <p:spPr>
                      <a:xfrm>
                        <a:off x="1303020" y="890588"/>
                        <a:ext cx="7704138" cy="69850"/>
                      </a:xfrm>
                      <a:prstGeom prst="rect">
                        <a:avLst/>
                      </a:prstGeom>
                      <a:noFill/>
                      <a:ln w="38100">
                        <a:noFill/>
                        <a:miter/>
                      </a:ln>
                    </p:spPr>
                  </p:pic>
                </p:oleObj>
              </mc:Fallback>
            </mc:AlternateContent>
          </a:graphicData>
        </a:graphic>
      </p:graphicFrame>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97634" name="Rectangle 2"/>
          <p:cNvSpPr>
            <a:spLocks noGrp="1"/>
          </p:cNvSpPr>
          <p:nvPr>
            <p:ph type="title"/>
          </p:nvPr>
        </p:nvSpPr>
        <p:spPr>
          <a:xfrm>
            <a:off x="584200" y="92075"/>
            <a:ext cx="7313613" cy="750888"/>
          </a:xfrm>
        </p:spPr>
        <p:txBody>
          <a:bodyPr vert="horz" wrap="square" lIns="91440" tIns="45720" rIns="91440" bIns="45720" anchor="b"/>
          <a:p>
            <a:pPr algn="ctr"/>
            <a:r>
              <a:rPr lang="en-US" altLang="zh-CN" sz="3600" dirty="0">
                <a:latin typeface="黑体" panose="02010609060101010101" pitchFamily="49" charset="-122"/>
              </a:rPr>
              <a:t>2.7 线程</a:t>
            </a:r>
            <a:endParaRPr lang="zh-CN" altLang="en-US" sz="3600" dirty="0"/>
          </a:p>
        </p:txBody>
      </p:sp>
      <p:graphicFrame>
        <p:nvGraphicFramePr>
          <p:cNvPr id="197635"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78" name="" r:id="rId1" imgW="6858000" imgH="48895" progId="MS_ClipArt_Gallery.2">
                  <p:embed/>
                </p:oleObj>
              </mc:Choice>
              <mc:Fallback>
                <p:oleObj name="" r:id="rId1" imgW="6858000" imgH="48895" progId="MS_ClipArt_Gallery.2">
                  <p:embed/>
                  <p:pic>
                    <p:nvPicPr>
                      <p:cNvPr id="0" name="图片 3177"/>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131075" name="文本占位符 131074"/>
          <p:cNvSpPr>
            <a:spLocks noGrp="1"/>
          </p:cNvSpPr>
          <p:nvPr>
            <p:ph type="body" sz="half" idx="4294967295"/>
          </p:nvPr>
        </p:nvSpPr>
        <p:spPr>
          <a:xfrm>
            <a:off x="395288" y="908050"/>
            <a:ext cx="8535987" cy="5472113"/>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marL="0" lvl="0" indent="0">
              <a:lnSpc>
                <a:spcPct val="150000"/>
              </a:lnSpc>
              <a:spcBef>
                <a:spcPct val="0"/>
              </a:spcBef>
              <a:buClr>
                <a:schemeClr val="tx1"/>
              </a:buClr>
              <a:buSzTx/>
              <a:buNone/>
            </a:pPr>
            <a:r>
              <a:rPr lang="zh-CN" altLang="en-US" sz="3200">
                <a:solidFill>
                  <a:schemeClr val="tx2"/>
                </a:solidFill>
                <a:latin typeface="宋体" panose="02010600030101010101" pitchFamily="2" charset="-122"/>
              </a:rPr>
              <a:t>线程应用举例：</a:t>
            </a:r>
            <a:endParaRPr lang="zh-CN" altLang="en-US" sz="3200">
              <a:solidFill>
                <a:schemeClr val="tx2"/>
              </a:solidFill>
              <a:latin typeface="宋体" panose="02010600030101010101" pitchFamily="2" charset="-122"/>
            </a:endParaRPr>
          </a:p>
          <a:p>
            <a:pPr lvl="0">
              <a:lnSpc>
                <a:spcPct val="150000"/>
              </a:lnSpc>
              <a:buSzTx/>
              <a:buFont typeface="Wingdings" panose="05000000000000000000" charset="0"/>
              <a:buChar char="n"/>
            </a:pPr>
            <a:r>
              <a:rPr lang="zh-CN" altLang="en-US" sz="2400">
                <a:latin typeface="宋体" panose="02010600030101010101" pitchFamily="2" charset="-122"/>
              </a:rPr>
              <a:t>例</a:t>
            </a:r>
            <a:r>
              <a:rPr lang="en-US" altLang="zh-CN" sz="2400">
                <a:latin typeface="宋体" panose="02010600030101010101" pitchFamily="2" charset="-122"/>
              </a:rPr>
              <a:t>1</a:t>
            </a:r>
            <a:r>
              <a:rPr lang="zh-CN" altLang="en-US" sz="2400">
                <a:latin typeface="宋体" panose="02010600030101010101" pitchFamily="2" charset="-122"/>
              </a:rPr>
              <a:t>：</a:t>
            </a:r>
            <a:r>
              <a:rPr lang="en-US" altLang="zh-CN" sz="2400">
                <a:latin typeface="宋体" panose="02010600030101010101" pitchFamily="2" charset="-122"/>
              </a:rPr>
              <a:t>LAN</a:t>
            </a:r>
            <a:r>
              <a:rPr lang="zh-CN" altLang="en-US" sz="2400">
                <a:latin typeface="宋体" panose="02010600030101010101" pitchFamily="2" charset="-122"/>
              </a:rPr>
              <a:t>中的一个文件服务器，在一段时间内需要处理几个文件请求。有效的方法是：为每一个请求创建一个线程。</a:t>
            </a:r>
            <a:endParaRPr lang="zh-CN" altLang="en-US" sz="2400">
              <a:latin typeface="宋体" panose="02010600030101010101" pitchFamily="2" charset="-122"/>
            </a:endParaRPr>
          </a:p>
          <a:p>
            <a:pPr lvl="0">
              <a:lnSpc>
                <a:spcPct val="150000"/>
              </a:lnSpc>
              <a:buSzTx/>
              <a:buFont typeface="Wingdings" panose="05000000000000000000" charset="0"/>
              <a:buChar char="n"/>
            </a:pPr>
            <a:r>
              <a:rPr lang="zh-CN" altLang="en-US" sz="2400">
                <a:latin typeface="宋体" panose="02010600030101010101" pitchFamily="2" charset="-122"/>
              </a:rPr>
              <a:t>例</a:t>
            </a:r>
            <a:r>
              <a:rPr lang="en-US" altLang="zh-CN" sz="2400">
                <a:latin typeface="宋体" panose="02010600030101010101" pitchFamily="2" charset="-122"/>
              </a:rPr>
              <a:t>2</a:t>
            </a:r>
            <a:r>
              <a:rPr lang="zh-CN" altLang="en-US" sz="2400">
                <a:latin typeface="宋体" panose="02010600030101010101" pitchFamily="2" charset="-122"/>
              </a:rPr>
              <a:t>：一个线程显示菜单，并读入用户输入；另一个线程执行用户命令。</a:t>
            </a:r>
            <a:endParaRPr lang="zh-CN" altLang="en-US" sz="2400">
              <a:latin typeface="宋体" panose="02010600030101010101" pitchFamily="2" charset="-122"/>
            </a:endParaRPr>
          </a:p>
          <a:p>
            <a:pPr lvl="0">
              <a:lnSpc>
                <a:spcPct val="150000"/>
              </a:lnSpc>
              <a:buSzTx/>
              <a:buFont typeface="Wingdings" panose="05000000000000000000" charset="0"/>
              <a:buChar char="n"/>
            </a:pPr>
            <a:r>
              <a:rPr lang="zh-CN" altLang="en-US" sz="2400">
                <a:latin typeface="宋体" panose="02010600030101010101" pitchFamily="2" charset="-122"/>
              </a:rPr>
              <a:t>例</a:t>
            </a:r>
            <a:r>
              <a:rPr lang="en-US" altLang="zh-CN" sz="2400">
                <a:latin typeface="宋体" panose="02010600030101010101" pitchFamily="2" charset="-122"/>
              </a:rPr>
              <a:t>3</a:t>
            </a:r>
            <a:r>
              <a:rPr lang="zh-CN" altLang="en-US" sz="2400">
                <a:latin typeface="宋体" panose="02010600030101010101" pitchFamily="2" charset="-122"/>
              </a:rPr>
              <a:t>：考虑一个应用：由几个独立部分组成，这几个部分不需要顺序执行，则每个部分可以以线程方式实现。当一个线程因</a:t>
            </a:r>
            <a:r>
              <a:rPr lang="en-US" altLang="zh-CN" sz="2400">
                <a:latin typeface="宋体" panose="02010600030101010101" pitchFamily="2" charset="-122"/>
              </a:rPr>
              <a:t>I/O</a:t>
            </a:r>
            <a:r>
              <a:rPr lang="zh-CN" altLang="en-US" sz="2400">
                <a:latin typeface="宋体" panose="02010600030101010101" pitchFamily="2" charset="-122"/>
              </a:rPr>
              <a:t>阻塞时，可以切换到同一应用的另一个线程。</a:t>
            </a:r>
            <a:endParaRPr lang="zh-CN" altLang="en-US" sz="24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1075">
                                            <p:txEl>
                                              <p:charRg st="0" end="8"/>
                                            </p:txEl>
                                          </p:spTgt>
                                        </p:tgtEl>
                                        <p:attrNameLst>
                                          <p:attrName>style.visibility</p:attrName>
                                        </p:attrNameLst>
                                      </p:cBhvr>
                                      <p:to>
                                        <p:strVal val="visible"/>
                                      </p:to>
                                    </p:set>
                                    <p:anim calcmode="discrete" valueType="clr">
                                      <p:cBhvr override="childStyle">
                                        <p:cTn id="7" dur="80"/>
                                        <p:tgtEl>
                                          <p:spTgt spid="131075">
                                            <p:txEl>
                                              <p:charRg st="0"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1075">
                                            <p:txEl>
                                              <p:charRg st="0" end="8"/>
                                            </p:txEl>
                                          </p:spTgt>
                                        </p:tgtEl>
                                        <p:attrNameLst>
                                          <p:attrName>fillcolor</p:attrName>
                                        </p:attrNameLst>
                                      </p:cBhvr>
                                      <p:tavLst>
                                        <p:tav tm="0">
                                          <p:val>
                                            <p:clrVal>
                                              <a:schemeClr val="accent2"/>
                                            </p:clrVal>
                                          </p:val>
                                        </p:tav>
                                        <p:tav tm="50000">
                                          <p:val>
                                            <p:clrVal>
                                              <a:schemeClr val="hlink"/>
                                            </p:clrVal>
                                          </p:val>
                                        </p:tav>
                                      </p:tavLst>
                                    </p:anim>
                                    <p:set>
                                      <p:cBhvr>
                                        <p:cTn id="9" dur="80"/>
                                        <p:tgtEl>
                                          <p:spTgt spid="131075">
                                            <p:txEl>
                                              <p:charRg st="0" end="8"/>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31075">
                                            <p:txEl>
                                              <p:charRg st="8" end="62"/>
                                            </p:txEl>
                                          </p:spTgt>
                                        </p:tgtEl>
                                        <p:attrNameLst>
                                          <p:attrName>style.visibility</p:attrName>
                                        </p:attrNameLst>
                                      </p:cBhvr>
                                      <p:to>
                                        <p:strVal val="visible"/>
                                      </p:to>
                                    </p:set>
                                    <p:anim calcmode="discrete" valueType="clr">
                                      <p:cBhvr override="childStyle">
                                        <p:cTn id="14" dur="80"/>
                                        <p:tgtEl>
                                          <p:spTgt spid="131075">
                                            <p:txEl>
                                              <p:charRg st="8" end="6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31075">
                                            <p:txEl>
                                              <p:charRg st="8" end="62"/>
                                            </p:txEl>
                                          </p:spTgt>
                                        </p:tgtEl>
                                        <p:attrNameLst>
                                          <p:attrName>fillcolor</p:attrName>
                                        </p:attrNameLst>
                                      </p:cBhvr>
                                      <p:tavLst>
                                        <p:tav tm="0">
                                          <p:val>
                                            <p:clrVal>
                                              <a:schemeClr val="accent2"/>
                                            </p:clrVal>
                                          </p:val>
                                        </p:tav>
                                        <p:tav tm="50000">
                                          <p:val>
                                            <p:clrVal>
                                              <a:schemeClr val="hlink"/>
                                            </p:clrVal>
                                          </p:val>
                                        </p:tav>
                                      </p:tavLst>
                                    </p:anim>
                                    <p:set>
                                      <p:cBhvr>
                                        <p:cTn id="16" dur="80"/>
                                        <p:tgtEl>
                                          <p:spTgt spid="131075">
                                            <p:txEl>
                                              <p:charRg st="8" end="6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31075">
                                            <p:txEl>
                                              <p:charRg st="62" end="95"/>
                                            </p:txEl>
                                          </p:spTgt>
                                        </p:tgtEl>
                                        <p:attrNameLst>
                                          <p:attrName>style.visibility</p:attrName>
                                        </p:attrNameLst>
                                      </p:cBhvr>
                                      <p:to>
                                        <p:strVal val="visible"/>
                                      </p:to>
                                    </p:set>
                                    <p:anim calcmode="discrete" valueType="clr">
                                      <p:cBhvr override="childStyle">
                                        <p:cTn id="21" dur="80"/>
                                        <p:tgtEl>
                                          <p:spTgt spid="131075">
                                            <p:txEl>
                                              <p:charRg st="62" end="9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31075">
                                            <p:txEl>
                                              <p:charRg st="62" end="95"/>
                                            </p:txEl>
                                          </p:spTgt>
                                        </p:tgtEl>
                                        <p:attrNameLst>
                                          <p:attrName>fillcolor</p:attrName>
                                        </p:attrNameLst>
                                      </p:cBhvr>
                                      <p:tavLst>
                                        <p:tav tm="0">
                                          <p:val>
                                            <p:clrVal>
                                              <a:schemeClr val="accent2"/>
                                            </p:clrVal>
                                          </p:val>
                                        </p:tav>
                                        <p:tav tm="50000">
                                          <p:val>
                                            <p:clrVal>
                                              <a:schemeClr val="hlink"/>
                                            </p:clrVal>
                                          </p:val>
                                        </p:tav>
                                      </p:tavLst>
                                    </p:anim>
                                    <p:set>
                                      <p:cBhvr>
                                        <p:cTn id="23" dur="80"/>
                                        <p:tgtEl>
                                          <p:spTgt spid="131075">
                                            <p:txEl>
                                              <p:charRg st="62" end="95"/>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31075">
                                            <p:txEl>
                                              <p:charRg st="95" end="173"/>
                                            </p:txEl>
                                          </p:spTgt>
                                        </p:tgtEl>
                                        <p:attrNameLst>
                                          <p:attrName>style.visibility</p:attrName>
                                        </p:attrNameLst>
                                      </p:cBhvr>
                                      <p:to>
                                        <p:strVal val="visible"/>
                                      </p:to>
                                    </p:set>
                                    <p:anim calcmode="discrete" valueType="clr">
                                      <p:cBhvr override="childStyle">
                                        <p:cTn id="28" dur="80"/>
                                        <p:tgtEl>
                                          <p:spTgt spid="131075">
                                            <p:txEl>
                                              <p:charRg st="95" end="17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31075">
                                            <p:txEl>
                                              <p:charRg st="95" end="173"/>
                                            </p:txEl>
                                          </p:spTgt>
                                        </p:tgtEl>
                                        <p:attrNameLst>
                                          <p:attrName>fillcolor</p:attrName>
                                        </p:attrNameLst>
                                      </p:cBhvr>
                                      <p:tavLst>
                                        <p:tav tm="0">
                                          <p:val>
                                            <p:clrVal>
                                              <a:schemeClr val="accent2"/>
                                            </p:clrVal>
                                          </p:val>
                                        </p:tav>
                                        <p:tav tm="50000">
                                          <p:val>
                                            <p:clrVal>
                                              <a:schemeClr val="hlink"/>
                                            </p:clrVal>
                                          </p:val>
                                        </p:tav>
                                      </p:tavLst>
                                    </p:anim>
                                    <p:set>
                                      <p:cBhvr>
                                        <p:cTn id="30" dur="80"/>
                                        <p:tgtEl>
                                          <p:spTgt spid="131075">
                                            <p:txEl>
                                              <p:charRg st="95" end="17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98658" name="Rectangle 2"/>
          <p:cNvSpPr>
            <a:spLocks noGrp="1"/>
          </p:cNvSpPr>
          <p:nvPr>
            <p:ph type="title"/>
          </p:nvPr>
        </p:nvSpPr>
        <p:spPr>
          <a:xfrm>
            <a:off x="584200" y="92075"/>
            <a:ext cx="7313613" cy="750888"/>
          </a:xfrm>
        </p:spPr>
        <p:txBody>
          <a:bodyPr vert="horz" wrap="square" lIns="91440" tIns="45720" rIns="91440" bIns="45720" anchor="b"/>
          <a:p>
            <a:pPr algn="ctr"/>
            <a:r>
              <a:rPr lang="en-US" altLang="zh-CN" sz="3600" dirty="0">
                <a:latin typeface="黑体" panose="02010609060101010101" pitchFamily="49" charset="-122"/>
              </a:rPr>
              <a:t>2.7 线程</a:t>
            </a:r>
            <a:endParaRPr lang="zh-CN" altLang="en-US" sz="3600" dirty="0"/>
          </a:p>
        </p:txBody>
      </p:sp>
      <p:graphicFrame>
        <p:nvGraphicFramePr>
          <p:cNvPr id="198659"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77" name="" r:id="rId1" imgW="6858000" imgH="48895" progId="MS_ClipArt_Gallery.2">
                  <p:embed/>
                </p:oleObj>
              </mc:Choice>
              <mc:Fallback>
                <p:oleObj name="" r:id="rId1" imgW="6858000" imgH="48895" progId="MS_ClipArt_Gallery.2">
                  <p:embed/>
                  <p:pic>
                    <p:nvPicPr>
                      <p:cNvPr id="0" name="图片 3176"/>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132099" name="文本占位符 132098"/>
          <p:cNvSpPr>
            <a:spLocks noGrp="1"/>
          </p:cNvSpPr>
          <p:nvPr>
            <p:ph type="body" sz="half" idx="4294967295"/>
          </p:nvPr>
        </p:nvSpPr>
        <p:spPr>
          <a:xfrm>
            <a:off x="684213" y="1125538"/>
            <a:ext cx="7559675" cy="5472112"/>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lvl="0">
              <a:lnSpc>
                <a:spcPct val="150000"/>
              </a:lnSpc>
              <a:spcBef>
                <a:spcPct val="0"/>
              </a:spcBef>
              <a:buClr>
                <a:schemeClr val="tx1"/>
              </a:buClr>
              <a:buSzTx/>
            </a:pPr>
            <a:r>
              <a:rPr lang="zh-CN" altLang="en-US" sz="2800">
                <a:latin typeface="宋体" panose="02010600030101010101" pitchFamily="2" charset="-122"/>
              </a:rPr>
              <a:t>多线程编程具有以下优点：</a:t>
            </a:r>
            <a:endParaRPr lang="zh-CN" altLang="en-US" sz="2800">
              <a:latin typeface="宋体" panose="02010600030101010101" pitchFamily="2" charset="-122"/>
            </a:endParaRPr>
          </a:p>
          <a:p>
            <a:pPr lvl="1" indent="-285750">
              <a:lnSpc>
                <a:spcPct val="150000"/>
              </a:lnSpc>
              <a:spcBef>
                <a:spcPct val="0"/>
              </a:spcBef>
              <a:buClr>
                <a:schemeClr val="folHlink"/>
              </a:buClr>
              <a:buSzPct val="60000"/>
              <a:buFont typeface="Wingdings" panose="05000000000000000000" pitchFamily="2" charset="2"/>
              <a:buNone/>
            </a:pPr>
            <a:r>
              <a:rPr lang="zh-CN" altLang="en-US" sz="2800">
                <a:latin typeface="宋体" panose="02010600030101010101" pitchFamily="2" charset="-122"/>
              </a:rPr>
              <a:t>（</a:t>
            </a:r>
            <a:r>
              <a:rPr lang="en-US" altLang="zh-CN" sz="2800">
                <a:latin typeface="宋体" panose="02010600030101010101" pitchFamily="2" charset="-122"/>
              </a:rPr>
              <a:t>1</a:t>
            </a:r>
            <a:r>
              <a:rPr lang="zh-CN" altLang="en-US" sz="2800">
                <a:latin typeface="宋体" panose="02010600030101010101" pitchFamily="2" charset="-122"/>
              </a:rPr>
              <a:t>）响应程度高 </a:t>
            </a:r>
            <a:endParaRPr lang="zh-CN" altLang="en-US" sz="2800">
              <a:latin typeface="宋体" panose="02010600030101010101" pitchFamily="2" charset="-122"/>
            </a:endParaRPr>
          </a:p>
          <a:p>
            <a:pPr lvl="1" indent="-285750">
              <a:lnSpc>
                <a:spcPct val="150000"/>
              </a:lnSpc>
              <a:spcBef>
                <a:spcPct val="0"/>
              </a:spcBef>
              <a:buClr>
                <a:schemeClr val="folHlink"/>
              </a:buClr>
              <a:buSzPct val="60000"/>
              <a:buFont typeface="Wingdings" panose="05000000000000000000" pitchFamily="2" charset="2"/>
              <a:buNone/>
            </a:pPr>
            <a:r>
              <a:rPr lang="zh-CN" altLang="en-US" sz="2800">
                <a:latin typeface="宋体" panose="02010600030101010101" pitchFamily="2" charset="-122"/>
              </a:rPr>
              <a:t>（</a:t>
            </a:r>
            <a:r>
              <a:rPr lang="en-US" altLang="zh-CN" sz="2800">
                <a:latin typeface="宋体" panose="02010600030101010101" pitchFamily="2" charset="-122"/>
              </a:rPr>
              <a:t>2</a:t>
            </a:r>
            <a:r>
              <a:rPr lang="zh-CN" altLang="en-US" sz="2800">
                <a:latin typeface="宋体" panose="02010600030101010101" pitchFamily="2" charset="-122"/>
              </a:rPr>
              <a:t>）资源共享 </a:t>
            </a:r>
            <a:endParaRPr lang="zh-CN" altLang="en-US" sz="2800">
              <a:latin typeface="宋体" panose="02010600030101010101" pitchFamily="2" charset="-122"/>
            </a:endParaRPr>
          </a:p>
          <a:p>
            <a:pPr lvl="1" indent="-285750">
              <a:lnSpc>
                <a:spcPct val="150000"/>
              </a:lnSpc>
              <a:spcBef>
                <a:spcPct val="0"/>
              </a:spcBef>
              <a:buClr>
                <a:schemeClr val="folHlink"/>
              </a:buClr>
              <a:buSzPct val="60000"/>
              <a:buFont typeface="Wingdings" panose="05000000000000000000" pitchFamily="2" charset="2"/>
              <a:buNone/>
            </a:pPr>
            <a:r>
              <a:rPr lang="zh-CN" altLang="en-US" sz="2800">
                <a:latin typeface="宋体" panose="02010600030101010101" pitchFamily="2" charset="-122"/>
              </a:rPr>
              <a:t>（</a:t>
            </a:r>
            <a:r>
              <a:rPr lang="en-US" altLang="zh-CN" sz="2800">
                <a:latin typeface="宋体" panose="02010600030101010101" pitchFamily="2" charset="-122"/>
              </a:rPr>
              <a:t>3</a:t>
            </a:r>
            <a:r>
              <a:rPr lang="zh-CN" altLang="en-US" sz="2800">
                <a:latin typeface="宋体" panose="02010600030101010101" pitchFamily="2" charset="-122"/>
              </a:rPr>
              <a:t>）经济 </a:t>
            </a:r>
            <a:endParaRPr lang="zh-CN" altLang="en-US" sz="2800">
              <a:latin typeface="宋体" panose="02010600030101010101" pitchFamily="2" charset="-122"/>
            </a:endParaRPr>
          </a:p>
          <a:p>
            <a:pPr lvl="1" indent="-285750">
              <a:lnSpc>
                <a:spcPct val="150000"/>
              </a:lnSpc>
              <a:spcBef>
                <a:spcPct val="0"/>
              </a:spcBef>
              <a:buClr>
                <a:schemeClr val="folHlink"/>
              </a:buClr>
              <a:buSzPct val="60000"/>
              <a:buFont typeface="Wingdings" panose="05000000000000000000" pitchFamily="2" charset="2"/>
              <a:buNone/>
            </a:pPr>
            <a:r>
              <a:rPr lang="zh-CN" altLang="en-US" sz="2800">
                <a:latin typeface="宋体" panose="02010600030101010101" pitchFamily="2" charset="-122"/>
              </a:rPr>
              <a:t>（</a:t>
            </a:r>
            <a:r>
              <a:rPr lang="en-US" altLang="zh-CN" sz="2800">
                <a:latin typeface="宋体" panose="02010600030101010101" pitchFamily="2" charset="-122"/>
              </a:rPr>
              <a:t>4</a:t>
            </a:r>
            <a:r>
              <a:rPr lang="zh-CN" altLang="en-US" sz="2800">
                <a:latin typeface="宋体" panose="02010600030101010101" pitchFamily="2" charset="-122"/>
              </a:rPr>
              <a:t>）多处理器体系结构的利用</a:t>
            </a:r>
            <a:r>
              <a:rPr lang="zh-CN" altLang="en-US" sz="2400"/>
              <a:t> </a:t>
            </a:r>
            <a:endParaRPr lang="zh-CN" altLang="en-US" sz="2000">
              <a:latin typeface="仿宋_GB2312" pitchFamily="49" charset="-122"/>
              <a:ea typeface="仿宋_GB2312" pitchFamily="49" charset="-122"/>
            </a:endParaRPr>
          </a:p>
          <a:p>
            <a:pPr lvl="0">
              <a:lnSpc>
                <a:spcPct val="120000"/>
              </a:lnSpc>
              <a:spcBef>
                <a:spcPct val="0"/>
              </a:spcBef>
              <a:buClr>
                <a:schemeClr val="tx1"/>
              </a:buClr>
              <a:buSzTx/>
              <a:buNone/>
            </a:pPr>
            <a:endParaRPr lang="zh-CN" altLang="en-US" sz="240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2099">
                                            <p:txEl>
                                              <p:charRg st="0" end="13"/>
                                            </p:txEl>
                                          </p:spTgt>
                                        </p:tgtEl>
                                        <p:attrNameLst>
                                          <p:attrName>style.visibility</p:attrName>
                                        </p:attrNameLst>
                                      </p:cBhvr>
                                      <p:to>
                                        <p:strVal val="visible"/>
                                      </p:to>
                                    </p:set>
                                    <p:anim calcmode="discrete" valueType="clr">
                                      <p:cBhvr override="childStyle">
                                        <p:cTn id="7" dur="80"/>
                                        <p:tgtEl>
                                          <p:spTgt spid="132099">
                                            <p:txEl>
                                              <p:charRg st="0" end="1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2099">
                                            <p:txEl>
                                              <p:charRg st="0" end="13"/>
                                            </p:txEl>
                                          </p:spTgt>
                                        </p:tgtEl>
                                        <p:attrNameLst>
                                          <p:attrName>fillcolor</p:attrName>
                                        </p:attrNameLst>
                                      </p:cBhvr>
                                      <p:tavLst>
                                        <p:tav tm="0">
                                          <p:val>
                                            <p:clrVal>
                                              <a:schemeClr val="accent2"/>
                                            </p:clrVal>
                                          </p:val>
                                        </p:tav>
                                        <p:tav tm="50000">
                                          <p:val>
                                            <p:clrVal>
                                              <a:schemeClr val="hlink"/>
                                            </p:clrVal>
                                          </p:val>
                                        </p:tav>
                                      </p:tavLst>
                                    </p:anim>
                                    <p:set>
                                      <p:cBhvr>
                                        <p:cTn id="9" dur="80"/>
                                        <p:tgtEl>
                                          <p:spTgt spid="132099">
                                            <p:txEl>
                                              <p:charRg st="0" end="13"/>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32099">
                                            <p:txEl>
                                              <p:charRg st="13" end="23"/>
                                            </p:txEl>
                                          </p:spTgt>
                                        </p:tgtEl>
                                        <p:attrNameLst>
                                          <p:attrName>style.visibility</p:attrName>
                                        </p:attrNameLst>
                                      </p:cBhvr>
                                      <p:to>
                                        <p:strVal val="visible"/>
                                      </p:to>
                                    </p:set>
                                    <p:anim calcmode="discrete" valueType="clr">
                                      <p:cBhvr override="childStyle">
                                        <p:cTn id="14" dur="80"/>
                                        <p:tgtEl>
                                          <p:spTgt spid="132099">
                                            <p:txEl>
                                              <p:charRg st="13" end="2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32099">
                                            <p:txEl>
                                              <p:charRg st="13" end="23"/>
                                            </p:txEl>
                                          </p:spTgt>
                                        </p:tgtEl>
                                        <p:attrNameLst>
                                          <p:attrName>fillcolor</p:attrName>
                                        </p:attrNameLst>
                                      </p:cBhvr>
                                      <p:tavLst>
                                        <p:tav tm="0">
                                          <p:val>
                                            <p:clrVal>
                                              <a:schemeClr val="accent2"/>
                                            </p:clrVal>
                                          </p:val>
                                        </p:tav>
                                        <p:tav tm="50000">
                                          <p:val>
                                            <p:clrVal>
                                              <a:schemeClr val="hlink"/>
                                            </p:clrVal>
                                          </p:val>
                                        </p:tav>
                                      </p:tavLst>
                                    </p:anim>
                                    <p:set>
                                      <p:cBhvr>
                                        <p:cTn id="16" dur="80"/>
                                        <p:tgtEl>
                                          <p:spTgt spid="132099">
                                            <p:txEl>
                                              <p:charRg st="13" end="2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32099">
                                            <p:txEl>
                                              <p:charRg st="23" end="32"/>
                                            </p:txEl>
                                          </p:spTgt>
                                        </p:tgtEl>
                                        <p:attrNameLst>
                                          <p:attrName>style.visibility</p:attrName>
                                        </p:attrNameLst>
                                      </p:cBhvr>
                                      <p:to>
                                        <p:strVal val="visible"/>
                                      </p:to>
                                    </p:set>
                                    <p:anim calcmode="discrete" valueType="clr">
                                      <p:cBhvr override="childStyle">
                                        <p:cTn id="21" dur="80"/>
                                        <p:tgtEl>
                                          <p:spTgt spid="132099">
                                            <p:txEl>
                                              <p:charRg st="23" end="3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32099">
                                            <p:txEl>
                                              <p:charRg st="23" end="32"/>
                                            </p:txEl>
                                          </p:spTgt>
                                        </p:tgtEl>
                                        <p:attrNameLst>
                                          <p:attrName>fillcolor</p:attrName>
                                        </p:attrNameLst>
                                      </p:cBhvr>
                                      <p:tavLst>
                                        <p:tav tm="0">
                                          <p:val>
                                            <p:clrVal>
                                              <a:schemeClr val="accent2"/>
                                            </p:clrVal>
                                          </p:val>
                                        </p:tav>
                                        <p:tav tm="50000">
                                          <p:val>
                                            <p:clrVal>
                                              <a:schemeClr val="hlink"/>
                                            </p:clrVal>
                                          </p:val>
                                        </p:tav>
                                      </p:tavLst>
                                    </p:anim>
                                    <p:set>
                                      <p:cBhvr>
                                        <p:cTn id="23" dur="80"/>
                                        <p:tgtEl>
                                          <p:spTgt spid="132099">
                                            <p:txEl>
                                              <p:charRg st="23" end="3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32099">
                                            <p:txEl>
                                              <p:charRg st="32" end="39"/>
                                            </p:txEl>
                                          </p:spTgt>
                                        </p:tgtEl>
                                        <p:attrNameLst>
                                          <p:attrName>style.visibility</p:attrName>
                                        </p:attrNameLst>
                                      </p:cBhvr>
                                      <p:to>
                                        <p:strVal val="visible"/>
                                      </p:to>
                                    </p:set>
                                    <p:anim calcmode="discrete" valueType="clr">
                                      <p:cBhvr override="childStyle">
                                        <p:cTn id="28" dur="80"/>
                                        <p:tgtEl>
                                          <p:spTgt spid="132099">
                                            <p:txEl>
                                              <p:charRg st="32" end="3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32099">
                                            <p:txEl>
                                              <p:charRg st="32" end="39"/>
                                            </p:txEl>
                                          </p:spTgt>
                                        </p:tgtEl>
                                        <p:attrNameLst>
                                          <p:attrName>fillcolor</p:attrName>
                                        </p:attrNameLst>
                                      </p:cBhvr>
                                      <p:tavLst>
                                        <p:tav tm="0">
                                          <p:val>
                                            <p:clrVal>
                                              <a:schemeClr val="accent2"/>
                                            </p:clrVal>
                                          </p:val>
                                        </p:tav>
                                        <p:tav tm="50000">
                                          <p:val>
                                            <p:clrVal>
                                              <a:schemeClr val="hlink"/>
                                            </p:clrVal>
                                          </p:val>
                                        </p:tav>
                                      </p:tavLst>
                                    </p:anim>
                                    <p:set>
                                      <p:cBhvr>
                                        <p:cTn id="30" dur="80"/>
                                        <p:tgtEl>
                                          <p:spTgt spid="132099">
                                            <p:txEl>
                                              <p:charRg st="32" end="39"/>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32099">
                                            <p:txEl>
                                              <p:charRg st="39" end="55"/>
                                            </p:txEl>
                                          </p:spTgt>
                                        </p:tgtEl>
                                        <p:attrNameLst>
                                          <p:attrName>style.visibility</p:attrName>
                                        </p:attrNameLst>
                                      </p:cBhvr>
                                      <p:to>
                                        <p:strVal val="visible"/>
                                      </p:to>
                                    </p:set>
                                    <p:anim calcmode="discrete" valueType="clr">
                                      <p:cBhvr override="childStyle">
                                        <p:cTn id="35" dur="80"/>
                                        <p:tgtEl>
                                          <p:spTgt spid="132099">
                                            <p:txEl>
                                              <p:charRg st="39" end="5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32099">
                                            <p:txEl>
                                              <p:charRg st="39" end="55"/>
                                            </p:txEl>
                                          </p:spTgt>
                                        </p:tgtEl>
                                        <p:attrNameLst>
                                          <p:attrName>fillcolor</p:attrName>
                                        </p:attrNameLst>
                                      </p:cBhvr>
                                      <p:tavLst>
                                        <p:tav tm="0">
                                          <p:val>
                                            <p:clrVal>
                                              <a:schemeClr val="accent2"/>
                                            </p:clrVal>
                                          </p:val>
                                        </p:tav>
                                        <p:tav tm="50000">
                                          <p:val>
                                            <p:clrVal>
                                              <a:schemeClr val="hlink"/>
                                            </p:clrVal>
                                          </p:val>
                                        </p:tav>
                                      </p:tavLst>
                                    </p:anim>
                                    <p:set>
                                      <p:cBhvr>
                                        <p:cTn id="37" dur="80"/>
                                        <p:tgtEl>
                                          <p:spTgt spid="132099">
                                            <p:txEl>
                                              <p:charRg st="39" end="5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199682" name="Rectangle 2"/>
          <p:cNvSpPr>
            <a:spLocks noGrp="1"/>
          </p:cNvSpPr>
          <p:nvPr>
            <p:ph type="title"/>
          </p:nvPr>
        </p:nvSpPr>
        <p:spPr>
          <a:xfrm>
            <a:off x="584200" y="80963"/>
            <a:ext cx="7313613" cy="750887"/>
          </a:xfrm>
        </p:spPr>
        <p:txBody>
          <a:bodyPr vert="horz" wrap="square" lIns="91440" tIns="45720" rIns="91440" bIns="45720" anchor="b"/>
          <a:p>
            <a:pPr algn="ctr"/>
            <a:r>
              <a:rPr lang="en-US" altLang="zh-CN" sz="3600" dirty="0">
                <a:latin typeface="黑体" panose="02010609060101010101" pitchFamily="49" charset="-122"/>
              </a:rPr>
              <a:t>2.7 线程</a:t>
            </a:r>
            <a:endParaRPr lang="zh-CN" altLang="en-US" sz="3600" dirty="0"/>
          </a:p>
        </p:txBody>
      </p:sp>
      <p:graphicFrame>
        <p:nvGraphicFramePr>
          <p:cNvPr id="199683" name="内容占位符 95235"/>
          <p:cNvGraphicFramePr>
            <a:graphicFrameLocks noGrp="1"/>
          </p:cNvGraphicFramePr>
          <p:nvPr/>
        </p:nvGraphicFramePr>
        <p:xfrm>
          <a:off x="698500" y="881063"/>
          <a:ext cx="7704138" cy="69850"/>
        </p:xfrm>
        <a:graphic>
          <a:graphicData uri="http://schemas.openxmlformats.org/presentationml/2006/ole">
            <mc:AlternateContent xmlns:mc="http://schemas.openxmlformats.org/markup-compatibility/2006">
              <mc:Choice xmlns:v="urn:schemas-microsoft-com:vml" Requires="v">
                <p:oleObj spid="_x0000_s3180" name="" r:id="rId1" imgW="6858000" imgH="48895" progId="MS_ClipArt_Gallery.2">
                  <p:embed/>
                </p:oleObj>
              </mc:Choice>
              <mc:Fallback>
                <p:oleObj name="" r:id="rId1" imgW="6858000" imgH="48895" progId="MS_ClipArt_Gallery.2">
                  <p:embed/>
                  <p:pic>
                    <p:nvPicPr>
                      <p:cNvPr id="0" name="图片 3179"/>
                      <p:cNvPicPr/>
                      <p:nvPr/>
                    </p:nvPicPr>
                    <p:blipFill>
                      <a:blip r:embed="rId2"/>
                      <a:stretch>
                        <a:fillRect/>
                      </a:stretch>
                    </p:blipFill>
                    <p:spPr>
                      <a:xfrm>
                        <a:off x="698500" y="881063"/>
                        <a:ext cx="7704138" cy="69850"/>
                      </a:xfrm>
                      <a:prstGeom prst="rect">
                        <a:avLst/>
                      </a:prstGeom>
                      <a:noFill/>
                      <a:ln w="38100">
                        <a:noFill/>
                        <a:miter/>
                      </a:ln>
                    </p:spPr>
                  </p:pic>
                </p:oleObj>
              </mc:Fallback>
            </mc:AlternateContent>
          </a:graphicData>
        </a:graphic>
      </p:graphicFrame>
      <p:sp>
        <p:nvSpPr>
          <p:cNvPr id="133123" name="文本占位符 133122"/>
          <p:cNvSpPr>
            <a:spLocks noGrp="1"/>
          </p:cNvSpPr>
          <p:nvPr>
            <p:ph type="body" sz="half" idx="1"/>
          </p:nvPr>
        </p:nvSpPr>
        <p:spPr>
          <a:xfrm>
            <a:off x="250825" y="1017588"/>
            <a:ext cx="8642350" cy="5472113"/>
          </a:xfrm>
        </p:spPr>
        <p:txBody>
          <a:bodyPr anchor="t"/>
          <a:p>
            <a:pPr marL="0" marR="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pPr>
            <a:r>
              <a:rPr kumimoji="0" lang="en-US" altLang="zh-CN" sz="3200" b="1" i="0" u="none" strike="noStrike" kern="0" cap="none" spc="0" normalizeH="0" baseline="0" noProof="1" dirty="0">
                <a:solidFill>
                  <a:srgbClr val="0033CC"/>
                </a:solidFill>
                <a:latin typeface="黑体" panose="02010609060101010101" pitchFamily="49" charset="-122"/>
                <a:ea typeface="黑体" panose="02010609060101010101" pitchFamily="49" charset="-122"/>
                <a:cs typeface="+mn-cs"/>
              </a:rPr>
              <a:t>2.7.3 进程与线程的比较</a:t>
            </a:r>
            <a:endParaRPr kumimoji="0" lang="en-US" altLang="zh-CN" sz="3200" b="1" i="0" u="none" strike="noStrike" kern="0" cap="none" spc="0" normalizeH="0" baseline="0" noProof="1" dirty="0">
              <a:solidFill>
                <a:srgbClr val="0033CC"/>
              </a:solidFill>
              <a:latin typeface="黑体" panose="02010609060101010101" pitchFamily="49" charset="-122"/>
              <a:ea typeface="黑体" panose="02010609060101010101" pitchFamily="49" charset="-122"/>
              <a:cs typeface="+mn-cs"/>
            </a:endParaRPr>
          </a:p>
          <a:p>
            <a:pPr marL="342900" marR="0" indent="-342900" algn="l" defTabSz="914400" rtl="0" eaLnBrk="0" fontAlgn="base" latinLnBrk="0" hangingPunct="0">
              <a:lnSpc>
                <a:spcPct val="120000"/>
              </a:lnSpc>
              <a:spcBef>
                <a:spcPct val="0"/>
              </a:spcBef>
              <a:spcAft>
                <a:spcPct val="0"/>
              </a:spcAft>
              <a:buClr>
                <a:srgbClr val="333399"/>
              </a:buClr>
              <a:buSzPct val="60000"/>
              <a:buFont typeface="Wingdings" panose="05000000000000000000" pitchFamily="2" charset="2"/>
              <a:buChar char="n"/>
            </a:pPr>
            <a:r>
              <a:rPr kumimoji="0" lang="zh-CN" altLang="en-US" sz="2400" b="1" i="0" u="none" strike="noStrike" kern="0" cap="none" spc="0" normalizeH="0" baseline="0" noProof="1">
                <a:solidFill>
                  <a:srgbClr val="FF0000"/>
                </a:solidFill>
                <a:latin typeface="宋体" panose="02010600030101010101" pitchFamily="2" charset="-122"/>
                <a:ea typeface="+mn-ea"/>
                <a:cs typeface="+mn-cs"/>
              </a:rPr>
              <a:t>地址空间</a:t>
            </a:r>
            <a:r>
              <a:rPr kumimoji="0" lang="zh-CN" altLang="en-US" sz="2400" b="1" i="0" u="none" strike="noStrike" kern="0" cap="none" spc="0" normalizeH="0" baseline="0" noProof="1">
                <a:solidFill>
                  <a:schemeClr val="tx1"/>
                </a:solidFill>
                <a:latin typeface="宋体" panose="02010600030101010101" pitchFamily="2" charset="-122"/>
                <a:ea typeface="+mn-ea"/>
                <a:cs typeface="+mn-cs"/>
              </a:rPr>
              <a:t>：不同进程的地址空间是独立的，而同一进程内的线程共享同一地址空间。一个进程的线程在另一个进程内是不可见的。</a:t>
            </a:r>
            <a:endParaRPr kumimoji="0" lang="zh-CN" altLang="en-US" sz="2400" b="1" i="0" u="none" strike="noStrike" kern="0" cap="none" spc="0" normalizeH="0" baseline="0" noProof="1">
              <a:solidFill>
                <a:schemeClr val="tx1"/>
              </a:solidFill>
              <a:latin typeface="宋体" panose="02010600030101010101" pitchFamily="2" charset="-122"/>
              <a:ea typeface="+mn-ea"/>
              <a:cs typeface="+mn-cs"/>
            </a:endParaRPr>
          </a:p>
          <a:p>
            <a:pPr marL="342900" marR="0" indent="-342900" algn="l" defTabSz="914400" rtl="0" eaLnBrk="0" fontAlgn="base" latinLnBrk="0" hangingPunct="0">
              <a:lnSpc>
                <a:spcPct val="120000"/>
              </a:lnSpc>
              <a:spcBef>
                <a:spcPct val="0"/>
              </a:spcBef>
              <a:spcAft>
                <a:spcPct val="0"/>
              </a:spcAft>
              <a:buClr>
                <a:srgbClr val="333399"/>
              </a:buClr>
              <a:buSzPct val="60000"/>
              <a:buFont typeface="Wingdings" panose="05000000000000000000" pitchFamily="2" charset="2"/>
              <a:buChar char="n"/>
            </a:pPr>
            <a:r>
              <a:rPr kumimoji="0" lang="zh-CN" altLang="en-US" sz="2400" b="1" i="0" u="none" strike="noStrike" kern="0" cap="none" spc="0" normalizeH="0" baseline="0" noProof="1">
                <a:solidFill>
                  <a:srgbClr val="FF0000"/>
                </a:solidFill>
                <a:latin typeface="宋体" panose="02010600030101010101" pitchFamily="2" charset="-122"/>
                <a:ea typeface="+mn-ea"/>
                <a:cs typeface="+mn-cs"/>
              </a:rPr>
              <a:t>调度</a:t>
            </a:r>
            <a:r>
              <a:rPr kumimoji="0" lang="zh-CN" altLang="en-US" sz="2400" b="1" i="0" u="none" strike="noStrike" kern="0" cap="none" spc="0" normalizeH="0" baseline="0" noProof="1">
                <a:solidFill>
                  <a:schemeClr val="tx1"/>
                </a:solidFill>
                <a:latin typeface="宋体" panose="02010600030101010101" pitchFamily="2" charset="-122"/>
                <a:ea typeface="+mn-ea"/>
                <a:cs typeface="+mn-cs"/>
              </a:rPr>
              <a:t>：在支持线程的操作系统中，进程是资源分配的基本单位，而线程是处理机调度的基本单位。</a:t>
            </a:r>
            <a:endParaRPr kumimoji="0" lang="zh-CN" altLang="en-US" sz="2400" b="1" i="0" u="none" strike="noStrike" kern="0" cap="none" spc="0" normalizeH="0" baseline="0" noProof="1">
              <a:solidFill>
                <a:schemeClr val="tx1"/>
              </a:solidFill>
              <a:latin typeface="宋体" panose="02010600030101010101" pitchFamily="2" charset="-122"/>
              <a:ea typeface="+mn-ea"/>
              <a:cs typeface="+mn-cs"/>
            </a:endParaRPr>
          </a:p>
          <a:p>
            <a:pPr marL="342900" marR="0" indent="-342900" algn="l" defTabSz="914400" rtl="0" eaLnBrk="0" fontAlgn="base" latinLnBrk="0" hangingPunct="0">
              <a:lnSpc>
                <a:spcPct val="120000"/>
              </a:lnSpc>
              <a:spcBef>
                <a:spcPct val="0"/>
              </a:spcBef>
              <a:spcAft>
                <a:spcPct val="0"/>
              </a:spcAft>
              <a:buClr>
                <a:srgbClr val="333399"/>
              </a:buClr>
              <a:buSzPct val="60000"/>
              <a:buFont typeface="Wingdings" panose="05000000000000000000" pitchFamily="2" charset="2"/>
              <a:buChar char="n"/>
            </a:pPr>
            <a:r>
              <a:rPr kumimoji="0" lang="zh-CN" altLang="en-US" sz="2400" b="1" i="0" u="none" strike="noStrike" kern="0" cap="none" spc="0" normalizeH="0" baseline="0" noProof="1">
                <a:solidFill>
                  <a:srgbClr val="FF0000"/>
                </a:solidFill>
                <a:latin typeface="宋体" panose="02010600030101010101" pitchFamily="2" charset="-122"/>
                <a:ea typeface="+mn-ea"/>
                <a:cs typeface="+mn-cs"/>
              </a:rPr>
              <a:t>并发性</a:t>
            </a:r>
            <a:r>
              <a:rPr kumimoji="0" lang="zh-CN" altLang="en-US" sz="2400" b="1" i="0" u="none" strike="noStrike" kern="0" cap="none" spc="0" normalizeH="0" baseline="0" noProof="1">
                <a:solidFill>
                  <a:schemeClr val="tx1"/>
                </a:solidFill>
                <a:latin typeface="宋体" panose="02010600030101010101" pitchFamily="2" charset="-122"/>
                <a:ea typeface="+mn-ea"/>
                <a:cs typeface="+mn-cs"/>
              </a:rPr>
              <a:t>：同一进程内的线程可以并发执行</a:t>
            </a:r>
            <a:r>
              <a:rPr kumimoji="0" lang="en-US" altLang="zh-CN" sz="2400" b="1" i="0" u="none" strike="noStrike" kern="0" cap="none" spc="0" normalizeH="0" baseline="0" noProof="1">
                <a:solidFill>
                  <a:schemeClr val="tx1"/>
                </a:solidFill>
                <a:latin typeface="宋体" panose="02010600030101010101" pitchFamily="2" charset="-122"/>
                <a:ea typeface="+mn-ea"/>
                <a:cs typeface="+mn-cs"/>
              </a:rPr>
              <a:t>,</a:t>
            </a:r>
            <a:r>
              <a:rPr kumimoji="0" lang="zh-CN" altLang="en-US" sz="2400" b="1" i="0" u="none" strike="noStrike" kern="0" cap="none" spc="0" normalizeH="0" baseline="0" noProof="1">
                <a:solidFill>
                  <a:schemeClr val="tx1"/>
                </a:solidFill>
                <a:latin typeface="宋体" panose="02010600030101010101" pitchFamily="2" charset="-122"/>
                <a:ea typeface="+mn-ea"/>
                <a:cs typeface="+mn-cs"/>
              </a:rPr>
              <a:t>不同进程间的线程也可以并发执行</a:t>
            </a:r>
            <a:r>
              <a:rPr kumimoji="0" lang="en-US" altLang="zh-CN" sz="2400" b="1" i="0" u="none" strike="noStrike" kern="0" cap="none" spc="0" normalizeH="0" baseline="0" noProof="1">
                <a:solidFill>
                  <a:schemeClr val="tx1"/>
                </a:solidFill>
                <a:latin typeface="宋体" panose="02010600030101010101" pitchFamily="2" charset="-122"/>
                <a:ea typeface="+mn-ea"/>
                <a:cs typeface="+mn-cs"/>
              </a:rPr>
              <a:t>,</a:t>
            </a:r>
            <a:r>
              <a:rPr kumimoji="0" lang="zh-CN" altLang="en-US" sz="2400" b="1" i="0" u="none" strike="noStrike" kern="0" cap="none" spc="0" normalizeH="0" baseline="0" noProof="1">
                <a:solidFill>
                  <a:schemeClr val="tx1"/>
                </a:solidFill>
                <a:latin typeface="宋体" panose="02010600030101010101" pitchFamily="2" charset="-122"/>
                <a:ea typeface="+mn-ea"/>
                <a:cs typeface="+mn-cs"/>
              </a:rPr>
              <a:t>并发能力进一步增强。</a:t>
            </a:r>
            <a:endParaRPr kumimoji="0" lang="zh-CN" altLang="en-US" sz="2400" b="1" i="0" u="none" strike="noStrike" kern="0" cap="none" spc="0" normalizeH="0" baseline="0" noProof="1">
              <a:solidFill>
                <a:schemeClr val="tx1"/>
              </a:solidFill>
              <a:latin typeface="宋体" panose="02010600030101010101" pitchFamily="2" charset="-122"/>
              <a:ea typeface="+mn-ea"/>
              <a:cs typeface="+mn-cs"/>
            </a:endParaRPr>
          </a:p>
          <a:p>
            <a:pPr marL="342900" marR="0" indent="-342900" algn="l" defTabSz="914400" rtl="0" eaLnBrk="0" fontAlgn="base" latinLnBrk="0" hangingPunct="0">
              <a:lnSpc>
                <a:spcPct val="120000"/>
              </a:lnSpc>
              <a:spcBef>
                <a:spcPct val="0"/>
              </a:spcBef>
              <a:spcAft>
                <a:spcPct val="0"/>
              </a:spcAft>
              <a:buClr>
                <a:srgbClr val="333399"/>
              </a:buClr>
              <a:buSzPct val="60000"/>
              <a:buFont typeface="Wingdings" panose="05000000000000000000" pitchFamily="2" charset="2"/>
              <a:buChar char="n"/>
            </a:pPr>
            <a:r>
              <a:rPr kumimoji="0" lang="zh-CN" altLang="en-US" sz="2400" b="1" i="0" u="none" strike="noStrike" kern="0" cap="none" spc="0" normalizeH="0" baseline="0" noProof="1">
                <a:solidFill>
                  <a:srgbClr val="FF0000"/>
                </a:solidFill>
                <a:latin typeface="宋体" panose="02010600030101010101" pitchFamily="2" charset="-122"/>
                <a:ea typeface="+mn-ea"/>
                <a:cs typeface="+mn-cs"/>
              </a:rPr>
              <a:t>系统开销</a:t>
            </a:r>
            <a:r>
              <a:rPr kumimoji="0" lang="zh-CN" altLang="en-US" sz="2400" b="1" i="0" u="none" strike="noStrike" kern="0" cap="none" spc="0" normalizeH="0" baseline="0" noProof="1">
                <a:solidFill>
                  <a:schemeClr val="tx1"/>
                </a:solidFill>
                <a:latin typeface="宋体" panose="02010600030101010101" pitchFamily="2" charset="-122"/>
                <a:ea typeface="+mn-ea"/>
                <a:cs typeface="+mn-cs"/>
              </a:rPr>
              <a:t>：</a:t>
            </a:r>
            <a:r>
              <a:rPr kumimoji="0" lang="zh-CN" altLang="en-US" sz="2400" b="1" i="0" u="none" strike="noStrike" kern="0" cap="none" spc="0" normalizeH="0" baseline="0" noProof="1">
                <a:solidFill>
                  <a:schemeClr val="tx1"/>
                </a:solidFill>
                <a:latin typeface="+mn-lt"/>
                <a:ea typeface="+mn-ea"/>
                <a:cs typeface="+mn-cs"/>
              </a:rPr>
              <a:t>进程切换时将涉及到有关资源指针的保存以及地址空间的变化等问题，线程切换时，由于同一进程内的线程共享资源和地址空间，将不涉及资源信息的保存和地址变化问题，从而减少了操作系统的开销时间。</a:t>
            </a:r>
            <a:r>
              <a:rPr kumimoji="0" lang="zh-CN" altLang="en-US" sz="2400" b="1" i="0" u="none" strike="noStrike" kern="0" cap="none" spc="0" normalizeH="0" baseline="0" noProof="1">
                <a:solidFill>
                  <a:schemeClr val="tx1"/>
                </a:solidFill>
                <a:latin typeface="黑体" panose="02010609060101010101" pitchFamily="49" charset="-122"/>
                <a:ea typeface="黑体" panose="02010609060101010101" pitchFamily="49" charset="-122"/>
                <a:cs typeface="+mn-cs"/>
              </a:rPr>
              <a:t> </a:t>
            </a:r>
            <a:endParaRPr kumimoji="0" lang="zh-CN" altLang="en-US" sz="2400" b="1" i="0" u="none" strike="noStrike" kern="0" cap="none" spc="0" normalizeH="0" baseline="0" noProof="1">
              <a:solidFill>
                <a:schemeClr val="tx1"/>
              </a:solidFill>
              <a:latin typeface="黑体" panose="02010609060101010101" pitchFamily="49" charset="-122"/>
              <a:ea typeface="黑体" panose="02010609060101010101" pitchFamily="49" charset="-122"/>
              <a:cs typeface="+mn-cs"/>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00706" name="Rectangle 2"/>
          <p:cNvSpPr>
            <a:spLocks noGrp="1"/>
          </p:cNvSpPr>
          <p:nvPr>
            <p:ph type="title"/>
          </p:nvPr>
        </p:nvSpPr>
        <p:spPr>
          <a:xfrm>
            <a:off x="584200" y="92075"/>
            <a:ext cx="7313613" cy="750888"/>
          </a:xfrm>
        </p:spPr>
        <p:txBody>
          <a:bodyPr vert="horz" wrap="square" lIns="91440" tIns="45720" rIns="91440" bIns="45720" anchor="b"/>
          <a:p>
            <a:pPr algn="ctr"/>
            <a:r>
              <a:rPr lang="en-US" altLang="zh-CN" sz="3600" dirty="0">
                <a:latin typeface="黑体" panose="02010609060101010101" pitchFamily="49" charset="-122"/>
              </a:rPr>
              <a:t>2.7 线程</a:t>
            </a:r>
            <a:endParaRPr lang="zh-CN" altLang="en-US" sz="3600" dirty="0"/>
          </a:p>
        </p:txBody>
      </p:sp>
      <p:graphicFrame>
        <p:nvGraphicFramePr>
          <p:cNvPr id="200707" name="内容占位符 95235"/>
          <p:cNvGraphicFramePr>
            <a:graphicFrameLocks noGrp="1"/>
          </p:cNvGraphicFramePr>
          <p:nvPr/>
        </p:nvGraphicFramePr>
        <p:xfrm>
          <a:off x="698500" y="890588"/>
          <a:ext cx="7704138" cy="69850"/>
        </p:xfrm>
        <a:graphic>
          <a:graphicData uri="http://schemas.openxmlformats.org/presentationml/2006/ole">
            <mc:AlternateContent xmlns:mc="http://schemas.openxmlformats.org/markup-compatibility/2006">
              <mc:Choice xmlns:v="urn:schemas-microsoft-com:vml" Requires="v">
                <p:oleObj spid="_x0000_s3179" name="" r:id="rId1" imgW="6858000" imgH="48895" progId="MS_ClipArt_Gallery.2">
                  <p:embed/>
                </p:oleObj>
              </mc:Choice>
              <mc:Fallback>
                <p:oleObj name="" r:id="rId1" imgW="6858000" imgH="48895" progId="MS_ClipArt_Gallery.2">
                  <p:embed/>
                  <p:pic>
                    <p:nvPicPr>
                      <p:cNvPr id="0" name="图片 3178"/>
                      <p:cNvPicPr/>
                      <p:nvPr/>
                    </p:nvPicPr>
                    <p:blipFill>
                      <a:blip r:embed="rId2"/>
                      <a:stretch>
                        <a:fillRect/>
                      </a:stretch>
                    </p:blipFill>
                    <p:spPr>
                      <a:xfrm>
                        <a:off x="698500" y="890588"/>
                        <a:ext cx="7704138" cy="69850"/>
                      </a:xfrm>
                      <a:prstGeom prst="rect">
                        <a:avLst/>
                      </a:prstGeom>
                      <a:noFill/>
                      <a:ln w="38100">
                        <a:noFill/>
                        <a:miter/>
                      </a:ln>
                    </p:spPr>
                  </p:pic>
                </p:oleObj>
              </mc:Fallback>
            </mc:AlternateContent>
          </a:graphicData>
        </a:graphic>
      </p:graphicFrame>
      <p:sp>
        <p:nvSpPr>
          <p:cNvPr id="133123" name="文本占位符 133122"/>
          <p:cNvSpPr>
            <a:spLocks noGrp="1"/>
          </p:cNvSpPr>
          <p:nvPr>
            <p:ph type="body" sz="half" idx="1"/>
          </p:nvPr>
        </p:nvSpPr>
        <p:spPr>
          <a:xfrm>
            <a:off x="250825" y="908050"/>
            <a:ext cx="8642350" cy="5472113"/>
          </a:xfrm>
        </p:spPr>
        <p:txBody>
          <a:bodyPr anchor="t"/>
          <a:p>
            <a:pPr marL="0" marR="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3200" b="1" i="0" u="none" strike="noStrike" kern="0" cap="none" spc="0" normalizeH="0" baseline="0" noProof="1" dirty="0">
                <a:solidFill>
                  <a:srgbClr val="0033CC"/>
                </a:solidFill>
                <a:latin typeface="黑体" panose="02010609060101010101" pitchFamily="49" charset="-122"/>
                <a:ea typeface="黑体" panose="02010609060101010101" pitchFamily="49" charset="-122"/>
                <a:cs typeface="+mn-cs"/>
              </a:rPr>
              <a:t>2.7.3 进程与线程的比较</a:t>
            </a:r>
            <a:endParaRPr kumimoji="0" lang="en-US" altLang="zh-CN" sz="3200" b="1" i="0" u="none" strike="noStrike" kern="0" cap="none" spc="0" normalizeH="0" baseline="0" noProof="1" dirty="0">
              <a:solidFill>
                <a:srgbClr val="0033CC"/>
              </a:solidFill>
              <a:latin typeface="黑体" panose="02010609060101010101" pitchFamily="49" charset="-122"/>
              <a:ea typeface="黑体" panose="02010609060101010101" pitchFamily="49" charset="-122"/>
              <a:cs typeface="+mn-cs"/>
            </a:endParaRPr>
          </a:p>
          <a:p>
            <a:pPr marL="342900" marR="0" indent="-342900" algn="l" defTabSz="914400" rtl="0" eaLnBrk="0" fontAlgn="base" latinLnBrk="0" hangingPunct="0">
              <a:lnSpc>
                <a:spcPct val="120000"/>
              </a:lnSpc>
              <a:spcBef>
                <a:spcPct val="0"/>
              </a:spcBef>
              <a:spcAft>
                <a:spcPct val="0"/>
              </a:spcAft>
              <a:buClr>
                <a:schemeClr val="folHlink"/>
              </a:buClr>
              <a:buSzTx/>
              <a:buFont typeface="Wingdings" panose="05000000000000000000" pitchFamily="2" charset="2"/>
              <a:buChar char="n"/>
            </a:pPr>
            <a:r>
              <a:rPr kumimoji="0" lang="zh-CN" altLang="en-US" sz="2400" b="1" i="0" u="none" strike="noStrike" kern="0" cap="none" spc="0" normalizeH="0" baseline="0" noProof="1">
                <a:solidFill>
                  <a:srgbClr val="FF0000"/>
                </a:solidFill>
                <a:latin typeface="宋体" panose="02010600030101010101" pitchFamily="2" charset="-122"/>
                <a:ea typeface="+mn-ea"/>
                <a:cs typeface="+mn-cs"/>
              </a:rPr>
              <a:t>地址空间</a:t>
            </a:r>
            <a:r>
              <a:rPr kumimoji="0" lang="zh-CN" altLang="en-US" sz="2400" b="1" i="0" u="none" strike="noStrike" kern="0" cap="none" spc="0" normalizeH="0" baseline="0" noProof="1">
                <a:solidFill>
                  <a:schemeClr val="tx1"/>
                </a:solidFill>
                <a:latin typeface="宋体" panose="02010600030101010101" pitchFamily="2" charset="-122"/>
                <a:ea typeface="+mn-ea"/>
                <a:cs typeface="+mn-cs"/>
              </a:rPr>
              <a:t>：不同进程的地址空间是独立的，而同一进程内的线程共享同一地址空间。一个进程的线程在另一个进程内是不可见的。</a:t>
            </a:r>
            <a:endParaRPr kumimoji="0" lang="zh-CN" altLang="en-US" sz="2400" b="1" i="0" u="none" strike="noStrike" kern="0" cap="none" spc="0" normalizeH="0" baseline="0" noProof="1">
              <a:solidFill>
                <a:schemeClr val="tx1"/>
              </a:solidFill>
              <a:latin typeface="宋体" panose="02010600030101010101" pitchFamily="2" charset="-122"/>
              <a:ea typeface="+mn-ea"/>
              <a:cs typeface="+mn-cs"/>
            </a:endParaRPr>
          </a:p>
          <a:p>
            <a:pPr marL="342900" marR="0" indent="-342900" algn="l" defTabSz="914400" rtl="0" eaLnBrk="0" fontAlgn="base" latinLnBrk="0" hangingPunct="0">
              <a:lnSpc>
                <a:spcPct val="120000"/>
              </a:lnSpc>
              <a:spcBef>
                <a:spcPct val="0"/>
              </a:spcBef>
              <a:spcAft>
                <a:spcPct val="0"/>
              </a:spcAft>
              <a:buClr>
                <a:schemeClr val="folHlink"/>
              </a:buClr>
              <a:buSzTx/>
              <a:buFont typeface="Wingdings" panose="05000000000000000000" pitchFamily="2" charset="2"/>
              <a:buChar char="n"/>
            </a:pPr>
            <a:r>
              <a:rPr kumimoji="0" lang="zh-CN" altLang="en-US" sz="2400" b="1" i="0" u="none" strike="noStrike" kern="0" cap="none" spc="0" normalizeH="0" baseline="0" noProof="1">
                <a:solidFill>
                  <a:srgbClr val="FF0000"/>
                </a:solidFill>
                <a:latin typeface="宋体" panose="02010600030101010101" pitchFamily="2" charset="-122"/>
                <a:ea typeface="+mn-ea"/>
                <a:cs typeface="+mn-cs"/>
              </a:rPr>
              <a:t>调度</a:t>
            </a:r>
            <a:r>
              <a:rPr kumimoji="0" lang="zh-CN" altLang="en-US" sz="2400" b="1" i="0" u="none" strike="noStrike" kern="0" cap="none" spc="0" normalizeH="0" baseline="0" noProof="1">
                <a:solidFill>
                  <a:schemeClr val="tx1"/>
                </a:solidFill>
                <a:latin typeface="宋体" panose="02010600030101010101" pitchFamily="2" charset="-122"/>
                <a:ea typeface="+mn-ea"/>
                <a:cs typeface="+mn-cs"/>
              </a:rPr>
              <a:t>：在支持线程的操作系统中，进程是资源分配的基本单位，而线程是处理机调度的基本单位。</a:t>
            </a:r>
            <a:endParaRPr kumimoji="0" lang="zh-CN" altLang="en-US" sz="2400" b="1" i="0" u="none" strike="noStrike" kern="0" cap="none" spc="0" normalizeH="0" baseline="0" noProof="1">
              <a:solidFill>
                <a:schemeClr val="tx1"/>
              </a:solidFill>
              <a:latin typeface="宋体" panose="02010600030101010101" pitchFamily="2" charset="-122"/>
              <a:ea typeface="+mn-ea"/>
              <a:cs typeface="+mn-cs"/>
            </a:endParaRPr>
          </a:p>
          <a:p>
            <a:pPr marL="342900" marR="0" indent="-342900" algn="l" defTabSz="914400" rtl="0" eaLnBrk="0" fontAlgn="base" latinLnBrk="0" hangingPunct="0">
              <a:lnSpc>
                <a:spcPct val="120000"/>
              </a:lnSpc>
              <a:spcBef>
                <a:spcPct val="0"/>
              </a:spcBef>
              <a:spcAft>
                <a:spcPct val="0"/>
              </a:spcAft>
              <a:buClr>
                <a:schemeClr val="folHlink"/>
              </a:buClr>
              <a:buSzTx/>
              <a:buFont typeface="Wingdings" panose="05000000000000000000" pitchFamily="2" charset="2"/>
              <a:buChar char="n"/>
            </a:pPr>
            <a:r>
              <a:rPr kumimoji="0" lang="zh-CN" altLang="en-US" sz="2400" b="1" i="0" u="none" strike="noStrike" kern="0" cap="none" spc="0" normalizeH="0" baseline="0" noProof="1">
                <a:solidFill>
                  <a:srgbClr val="FF0000"/>
                </a:solidFill>
                <a:latin typeface="宋体" panose="02010600030101010101" pitchFamily="2" charset="-122"/>
                <a:ea typeface="+mn-ea"/>
                <a:cs typeface="+mn-cs"/>
              </a:rPr>
              <a:t>并发性</a:t>
            </a:r>
            <a:r>
              <a:rPr kumimoji="0" lang="zh-CN" altLang="en-US" sz="2400" b="1" i="0" u="none" strike="noStrike" kern="0" cap="none" spc="0" normalizeH="0" baseline="0" noProof="1">
                <a:solidFill>
                  <a:schemeClr val="tx1"/>
                </a:solidFill>
                <a:latin typeface="宋体" panose="02010600030101010101" pitchFamily="2" charset="-122"/>
                <a:ea typeface="+mn-ea"/>
                <a:cs typeface="+mn-cs"/>
              </a:rPr>
              <a:t>：同一进程内的线程可以并发执行</a:t>
            </a:r>
            <a:r>
              <a:rPr kumimoji="0" lang="en-US" altLang="zh-CN" sz="2400" b="1" i="0" u="none" strike="noStrike" kern="0" cap="none" spc="0" normalizeH="0" baseline="0" noProof="1">
                <a:solidFill>
                  <a:schemeClr val="tx1"/>
                </a:solidFill>
                <a:latin typeface="宋体" panose="02010600030101010101" pitchFamily="2" charset="-122"/>
                <a:ea typeface="+mn-ea"/>
                <a:cs typeface="+mn-cs"/>
              </a:rPr>
              <a:t>,</a:t>
            </a:r>
            <a:r>
              <a:rPr kumimoji="0" lang="zh-CN" altLang="en-US" sz="2400" b="1" i="0" u="none" strike="noStrike" kern="0" cap="none" spc="0" normalizeH="0" baseline="0" noProof="1">
                <a:solidFill>
                  <a:schemeClr val="tx1"/>
                </a:solidFill>
                <a:latin typeface="宋体" panose="02010600030101010101" pitchFamily="2" charset="-122"/>
                <a:ea typeface="+mn-ea"/>
                <a:cs typeface="+mn-cs"/>
              </a:rPr>
              <a:t>不同进程间的线程也可以并发执行</a:t>
            </a:r>
            <a:r>
              <a:rPr kumimoji="0" lang="en-US" altLang="zh-CN" sz="2400" b="1" i="0" u="none" strike="noStrike" kern="0" cap="none" spc="0" normalizeH="0" baseline="0" noProof="1">
                <a:solidFill>
                  <a:schemeClr val="tx1"/>
                </a:solidFill>
                <a:latin typeface="宋体" panose="02010600030101010101" pitchFamily="2" charset="-122"/>
                <a:ea typeface="+mn-ea"/>
                <a:cs typeface="+mn-cs"/>
              </a:rPr>
              <a:t>,</a:t>
            </a:r>
            <a:r>
              <a:rPr kumimoji="0" lang="zh-CN" altLang="en-US" sz="2400" b="1" i="0" u="none" strike="noStrike" kern="0" cap="none" spc="0" normalizeH="0" baseline="0" noProof="1">
                <a:solidFill>
                  <a:schemeClr val="tx1"/>
                </a:solidFill>
                <a:latin typeface="宋体" panose="02010600030101010101" pitchFamily="2" charset="-122"/>
                <a:ea typeface="+mn-ea"/>
                <a:cs typeface="+mn-cs"/>
              </a:rPr>
              <a:t>并发能力进一步增强。</a:t>
            </a:r>
            <a:endParaRPr kumimoji="0" lang="zh-CN" altLang="en-US" sz="2400" b="1" i="0" u="none" strike="noStrike" kern="0" cap="none" spc="0" normalizeH="0" baseline="0" noProof="1">
              <a:solidFill>
                <a:schemeClr val="tx1"/>
              </a:solidFill>
              <a:latin typeface="宋体" panose="02010600030101010101" pitchFamily="2" charset="-122"/>
              <a:ea typeface="+mn-ea"/>
              <a:cs typeface="+mn-cs"/>
            </a:endParaRPr>
          </a:p>
          <a:p>
            <a:pPr marL="342900" marR="0" indent="-342900" algn="l" defTabSz="914400" rtl="0" eaLnBrk="0" fontAlgn="base" latinLnBrk="0" hangingPunct="0">
              <a:lnSpc>
                <a:spcPct val="120000"/>
              </a:lnSpc>
              <a:spcBef>
                <a:spcPct val="0"/>
              </a:spcBef>
              <a:spcAft>
                <a:spcPct val="0"/>
              </a:spcAft>
              <a:buClr>
                <a:schemeClr val="folHlink"/>
              </a:buClr>
              <a:buSzTx/>
              <a:buFont typeface="Wingdings" panose="05000000000000000000" pitchFamily="2" charset="2"/>
              <a:buChar char="n"/>
            </a:pPr>
            <a:r>
              <a:rPr kumimoji="0" lang="zh-CN" altLang="en-US" sz="2400" b="1" i="0" u="none" strike="noStrike" kern="0" cap="none" spc="0" normalizeH="0" baseline="0" noProof="1">
                <a:solidFill>
                  <a:srgbClr val="FF0000"/>
                </a:solidFill>
                <a:latin typeface="宋体" panose="02010600030101010101" pitchFamily="2" charset="-122"/>
                <a:ea typeface="+mn-ea"/>
                <a:cs typeface="+mn-cs"/>
              </a:rPr>
              <a:t>系统开销</a:t>
            </a:r>
            <a:r>
              <a:rPr kumimoji="0" lang="zh-CN" altLang="en-US" sz="2400" b="1" i="0" u="none" strike="noStrike" kern="0" cap="none" spc="0" normalizeH="0" baseline="0" noProof="1">
                <a:solidFill>
                  <a:schemeClr val="tx1"/>
                </a:solidFill>
                <a:latin typeface="宋体" panose="02010600030101010101" pitchFamily="2" charset="-122"/>
                <a:ea typeface="+mn-ea"/>
                <a:cs typeface="+mn-cs"/>
              </a:rPr>
              <a:t>：</a:t>
            </a:r>
            <a:r>
              <a:rPr kumimoji="0" lang="zh-CN" altLang="en-US" sz="2400" b="1" i="0" u="none" strike="noStrike" kern="0" cap="none" spc="0" normalizeH="0" baseline="0" noProof="1">
                <a:solidFill>
                  <a:schemeClr val="tx1"/>
                </a:solidFill>
                <a:latin typeface="+mn-lt"/>
                <a:ea typeface="+mn-ea"/>
                <a:cs typeface="+mn-cs"/>
              </a:rPr>
              <a:t>进程切换时将涉及到有关资源指针的保存以及地址空间的变化等问题，线程切换时，由于同一进程内的线程共享资源和地址空间，将不涉及资源信息的保存和地址变化问题，从而减少了操作系统的开销时间。</a:t>
            </a:r>
            <a:r>
              <a:rPr kumimoji="0" lang="zh-CN" altLang="en-US" sz="2400" b="1" i="0" u="none" strike="noStrike" kern="0" cap="none" spc="0" normalizeH="0" baseline="0" noProof="1">
                <a:solidFill>
                  <a:schemeClr val="tx1"/>
                </a:solidFill>
                <a:latin typeface="黑体" panose="02010609060101010101" pitchFamily="49" charset="-122"/>
                <a:ea typeface="黑体" panose="02010609060101010101" pitchFamily="49" charset="-122"/>
                <a:cs typeface="+mn-cs"/>
              </a:rPr>
              <a:t> </a:t>
            </a:r>
            <a:endParaRPr kumimoji="0" lang="zh-CN" altLang="en-US" sz="2400" b="1" i="0" u="none" strike="noStrike" kern="0" cap="none" spc="0" normalizeH="0" baseline="0" noProof="1">
              <a:solidFill>
                <a:schemeClr val="tx1"/>
              </a:solidFill>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3123">
                                            <p:txEl>
                                              <p:charRg st="0" end="12"/>
                                            </p:txEl>
                                          </p:spTgt>
                                        </p:tgtEl>
                                        <p:attrNameLst>
                                          <p:attrName>style.visibility</p:attrName>
                                        </p:attrNameLst>
                                      </p:cBhvr>
                                      <p:to>
                                        <p:strVal val="visible"/>
                                      </p:to>
                                    </p:set>
                                    <p:anim calcmode="discrete" valueType="clr">
                                      <p:cBhvr override="childStyle">
                                        <p:cTn id="7" dur="80"/>
                                        <p:tgtEl>
                                          <p:spTgt spid="133123">
                                            <p:txEl>
                                              <p:charRg st="0"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3123">
                                            <p:txEl>
                                              <p:charRg st="0" end="12"/>
                                            </p:txEl>
                                          </p:spTgt>
                                        </p:tgtEl>
                                        <p:attrNameLst>
                                          <p:attrName>fillcolor</p:attrName>
                                        </p:attrNameLst>
                                      </p:cBhvr>
                                      <p:tavLst>
                                        <p:tav tm="0">
                                          <p:val>
                                            <p:clrVal>
                                              <a:schemeClr val="accent2"/>
                                            </p:clrVal>
                                          </p:val>
                                        </p:tav>
                                        <p:tav tm="50000">
                                          <p:val>
                                            <p:clrVal>
                                              <a:schemeClr val="hlink"/>
                                            </p:clrVal>
                                          </p:val>
                                        </p:tav>
                                      </p:tavLst>
                                    </p:anim>
                                    <p:set>
                                      <p:cBhvr>
                                        <p:cTn id="9" dur="80"/>
                                        <p:tgtEl>
                                          <p:spTgt spid="133123">
                                            <p:txEl>
                                              <p:charRg st="0" end="12"/>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33123">
                                            <p:txEl>
                                              <p:charRg st="12" end="70"/>
                                            </p:txEl>
                                          </p:spTgt>
                                        </p:tgtEl>
                                        <p:attrNameLst>
                                          <p:attrName>style.visibility</p:attrName>
                                        </p:attrNameLst>
                                      </p:cBhvr>
                                      <p:to>
                                        <p:strVal val="visible"/>
                                      </p:to>
                                    </p:set>
                                    <p:anim calcmode="discrete" valueType="clr">
                                      <p:cBhvr override="childStyle">
                                        <p:cTn id="14" dur="80"/>
                                        <p:tgtEl>
                                          <p:spTgt spid="133123">
                                            <p:txEl>
                                              <p:charRg st="12" end="7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33123">
                                            <p:txEl>
                                              <p:charRg st="12" end="70"/>
                                            </p:txEl>
                                          </p:spTgt>
                                        </p:tgtEl>
                                        <p:attrNameLst>
                                          <p:attrName>fillcolor</p:attrName>
                                        </p:attrNameLst>
                                      </p:cBhvr>
                                      <p:tavLst>
                                        <p:tav tm="0">
                                          <p:val>
                                            <p:clrVal>
                                              <a:schemeClr val="accent2"/>
                                            </p:clrVal>
                                          </p:val>
                                        </p:tav>
                                        <p:tav tm="50000">
                                          <p:val>
                                            <p:clrVal>
                                              <a:schemeClr val="hlink"/>
                                            </p:clrVal>
                                          </p:val>
                                        </p:tav>
                                      </p:tavLst>
                                    </p:anim>
                                    <p:set>
                                      <p:cBhvr>
                                        <p:cTn id="16" dur="80"/>
                                        <p:tgtEl>
                                          <p:spTgt spid="133123">
                                            <p:txEl>
                                              <p:charRg st="12" end="7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33123">
                                            <p:txEl>
                                              <p:charRg st="70" end="114"/>
                                            </p:txEl>
                                          </p:spTgt>
                                        </p:tgtEl>
                                        <p:attrNameLst>
                                          <p:attrName>style.visibility</p:attrName>
                                        </p:attrNameLst>
                                      </p:cBhvr>
                                      <p:to>
                                        <p:strVal val="visible"/>
                                      </p:to>
                                    </p:set>
                                    <p:anim calcmode="discrete" valueType="clr">
                                      <p:cBhvr override="childStyle">
                                        <p:cTn id="21" dur="80"/>
                                        <p:tgtEl>
                                          <p:spTgt spid="133123">
                                            <p:txEl>
                                              <p:charRg st="70" end="11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33123">
                                            <p:txEl>
                                              <p:charRg st="70" end="114"/>
                                            </p:txEl>
                                          </p:spTgt>
                                        </p:tgtEl>
                                        <p:attrNameLst>
                                          <p:attrName>fillcolor</p:attrName>
                                        </p:attrNameLst>
                                      </p:cBhvr>
                                      <p:tavLst>
                                        <p:tav tm="0">
                                          <p:val>
                                            <p:clrVal>
                                              <a:schemeClr val="accent2"/>
                                            </p:clrVal>
                                          </p:val>
                                        </p:tav>
                                        <p:tav tm="50000">
                                          <p:val>
                                            <p:clrVal>
                                              <a:schemeClr val="hlink"/>
                                            </p:clrVal>
                                          </p:val>
                                        </p:tav>
                                      </p:tavLst>
                                    </p:anim>
                                    <p:set>
                                      <p:cBhvr>
                                        <p:cTn id="23" dur="80"/>
                                        <p:tgtEl>
                                          <p:spTgt spid="133123">
                                            <p:txEl>
                                              <p:charRg st="70" end="114"/>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33123">
                                            <p:txEl>
                                              <p:charRg st="114" end="160"/>
                                            </p:txEl>
                                          </p:spTgt>
                                        </p:tgtEl>
                                        <p:attrNameLst>
                                          <p:attrName>style.visibility</p:attrName>
                                        </p:attrNameLst>
                                      </p:cBhvr>
                                      <p:to>
                                        <p:strVal val="visible"/>
                                      </p:to>
                                    </p:set>
                                    <p:anim calcmode="discrete" valueType="clr">
                                      <p:cBhvr override="childStyle">
                                        <p:cTn id="28" dur="80"/>
                                        <p:tgtEl>
                                          <p:spTgt spid="133123">
                                            <p:txEl>
                                              <p:charRg st="114" end="16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33123">
                                            <p:txEl>
                                              <p:charRg st="114" end="160"/>
                                            </p:txEl>
                                          </p:spTgt>
                                        </p:tgtEl>
                                        <p:attrNameLst>
                                          <p:attrName>fillcolor</p:attrName>
                                        </p:attrNameLst>
                                      </p:cBhvr>
                                      <p:tavLst>
                                        <p:tav tm="0">
                                          <p:val>
                                            <p:clrVal>
                                              <a:schemeClr val="accent2"/>
                                            </p:clrVal>
                                          </p:val>
                                        </p:tav>
                                        <p:tav tm="50000">
                                          <p:val>
                                            <p:clrVal>
                                              <a:schemeClr val="hlink"/>
                                            </p:clrVal>
                                          </p:val>
                                        </p:tav>
                                      </p:tavLst>
                                    </p:anim>
                                    <p:set>
                                      <p:cBhvr>
                                        <p:cTn id="30" dur="80"/>
                                        <p:tgtEl>
                                          <p:spTgt spid="133123">
                                            <p:txEl>
                                              <p:charRg st="114" end="160"/>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33123">
                                            <p:txEl>
                                              <p:charRg st="160" end="258"/>
                                            </p:txEl>
                                          </p:spTgt>
                                        </p:tgtEl>
                                        <p:attrNameLst>
                                          <p:attrName>style.visibility</p:attrName>
                                        </p:attrNameLst>
                                      </p:cBhvr>
                                      <p:to>
                                        <p:strVal val="visible"/>
                                      </p:to>
                                    </p:set>
                                    <p:anim calcmode="discrete" valueType="clr">
                                      <p:cBhvr override="childStyle">
                                        <p:cTn id="35" dur="80"/>
                                        <p:tgtEl>
                                          <p:spTgt spid="133123">
                                            <p:txEl>
                                              <p:charRg st="160" end="25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33123">
                                            <p:txEl>
                                              <p:charRg st="160" end="258"/>
                                            </p:txEl>
                                          </p:spTgt>
                                        </p:tgtEl>
                                        <p:attrNameLst>
                                          <p:attrName>fillcolor</p:attrName>
                                        </p:attrNameLst>
                                      </p:cBhvr>
                                      <p:tavLst>
                                        <p:tav tm="0">
                                          <p:val>
                                            <p:clrVal>
                                              <a:schemeClr val="accent2"/>
                                            </p:clrVal>
                                          </p:val>
                                        </p:tav>
                                        <p:tav tm="50000">
                                          <p:val>
                                            <p:clrVal>
                                              <a:schemeClr val="hlink"/>
                                            </p:clrVal>
                                          </p:val>
                                        </p:tav>
                                      </p:tavLst>
                                    </p:anim>
                                    <p:set>
                                      <p:cBhvr>
                                        <p:cTn id="37" dur="80"/>
                                        <p:tgtEl>
                                          <p:spTgt spid="133123">
                                            <p:txEl>
                                              <p:charRg st="160" end="25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Rectangle 2"/>
          <p:cNvSpPr>
            <a:spLocks noGrp="1"/>
          </p:cNvSpPr>
          <p:nvPr>
            <p:ph type="title"/>
          </p:nvPr>
        </p:nvSpPr>
        <p:spPr>
          <a:xfrm>
            <a:off x="193675" y="892175"/>
            <a:ext cx="7313613" cy="750888"/>
          </a:xfrm>
        </p:spPr>
        <p:txBody>
          <a:bodyPr vert="horz" wrap="square" lIns="91440" tIns="45720" rIns="91440" bIns="45720" anchor="b"/>
          <a:p>
            <a:r>
              <a:rPr lang="en-US" altLang="zh-CN" sz="3200" dirty="0">
                <a:solidFill>
                  <a:schemeClr val="tx2"/>
                </a:solidFill>
                <a:latin typeface="黑体" panose="02010609060101010101" pitchFamily="49" charset="-122"/>
              </a:rPr>
              <a:t>2.7.4 线程</a:t>
            </a:r>
            <a:r>
              <a:rPr lang="zh-CN" altLang="en-US" sz="3200" dirty="0">
                <a:solidFill>
                  <a:schemeClr val="tx2"/>
                </a:solidFill>
                <a:latin typeface="黑体" panose="02010609060101010101" pitchFamily="49" charset="-122"/>
              </a:rPr>
              <a:t>的适用范围</a:t>
            </a:r>
            <a:endParaRPr lang="zh-CN" altLang="en-US" sz="3200" dirty="0">
              <a:solidFill>
                <a:schemeClr val="tx2"/>
              </a:solidFill>
              <a:latin typeface="黑体" panose="02010609060101010101" pitchFamily="49" charset="-122"/>
            </a:endParaRPr>
          </a:p>
        </p:txBody>
      </p:sp>
      <p:sp>
        <p:nvSpPr>
          <p:cNvPr id="164867" name="Rectangle 3"/>
          <p:cNvSpPr>
            <a:spLocks noGrp="1"/>
          </p:cNvSpPr>
          <p:nvPr>
            <p:ph type="subTitle" idx="4294967295"/>
          </p:nvPr>
        </p:nvSpPr>
        <p:spPr>
          <a:xfrm>
            <a:off x="369888" y="1836738"/>
            <a:ext cx="8523288" cy="5029200"/>
          </a:xfrm>
        </p:spPr>
        <p:txBody>
          <a:bodyPr vert="horz" wrap="square" lIns="91440" tIns="45720" rIns="91440" bIns="45720" anchor="t"/>
          <a:lstStyle>
            <a:lvl1pPr marL="0" lvl="0" indent="0" algn="ctr">
              <a:buClr>
                <a:schemeClr val="tx2"/>
              </a:buClr>
              <a:buSzPct val="70000"/>
              <a:buFont typeface="Wingdings" panose="05000000000000000000" pitchFamily="2" charset="2"/>
              <a:defRPr/>
            </a:lvl1pPr>
            <a:lvl2pPr marL="457200" lvl="1" indent="0" algn="ctr">
              <a:buClr>
                <a:schemeClr val="tx2"/>
              </a:buClr>
              <a:buSzPct val="70000"/>
              <a:buFont typeface="Wingdings" panose="05000000000000000000" pitchFamily="2" charset="2"/>
              <a:defRPr/>
            </a:lvl2pPr>
            <a:lvl3pPr marL="914400" lvl="2" indent="0" algn="ctr">
              <a:buClr>
                <a:schemeClr val="tx2"/>
              </a:buClr>
              <a:buSzPct val="70000"/>
              <a:buFont typeface="Wingdings" panose="05000000000000000000" pitchFamily="2" charset="2"/>
              <a:defRPr/>
            </a:lvl3pPr>
            <a:lvl4pPr marL="1371600" lvl="3" indent="0" algn="ctr">
              <a:buClr>
                <a:schemeClr val="tx2"/>
              </a:buClr>
              <a:buSzPct val="70000"/>
              <a:buFont typeface="Wingdings" panose="05000000000000000000" pitchFamily="2" charset="2"/>
              <a:defRPr/>
            </a:lvl4pPr>
            <a:lvl5pPr marL="1828800" lvl="4" indent="0" algn="ctr">
              <a:buClr>
                <a:schemeClr val="tx2"/>
              </a:buClr>
              <a:buSzPct val="70000"/>
              <a:buFont typeface="Wingdings" panose="05000000000000000000" pitchFamily="2" charset="2"/>
              <a:defRPr/>
            </a:lvl5pPr>
          </a:lstStyle>
          <a:p>
            <a:pPr marL="0" marR="0" lvl="0" indent="0" algn="l" defTabSz="914400" rtl="0" eaLnBrk="0" fontAlgn="base" latinLnBrk="0" hangingPunct="0">
              <a:lnSpc>
                <a:spcPct val="90000"/>
              </a:lnSpc>
              <a:spcBef>
                <a:spcPct val="20000"/>
              </a:spcBef>
              <a:spcAft>
                <a:spcPct val="0"/>
              </a:spcAft>
              <a:buClr>
                <a:srgbClr val="0070C0"/>
              </a:buClr>
              <a:buSzPct val="70000"/>
              <a:buFont typeface="Wingdings" panose="05000000000000000000" charset="0"/>
              <a:buChar char="n"/>
              <a:defRPr/>
            </a:pPr>
            <a:r>
              <a:rPr kumimoji="0" lang="en-US" altLang="zh-CN" sz="2800" b="1" i="0" u="none" strike="noStrike" kern="0" cap="none" spc="0" normalizeH="0" baseline="0" noProof="1" dirty="0">
                <a:solidFill>
                  <a:srgbClr val="0000FF"/>
                </a:solidFill>
                <a:latin typeface="黑体" panose="02010609060101010101" pitchFamily="49" charset="-122"/>
                <a:ea typeface="黑体" panose="02010609060101010101" pitchFamily="49" charset="-122"/>
                <a:cs typeface="+mn-cs"/>
                <a:sym typeface="+mn-ea"/>
              </a:rPr>
              <a:t> </a:t>
            </a:r>
            <a:r>
              <a:rPr kumimoji="0" lang="en-US" altLang="zh-CN" sz="2800" b="1" i="0" u="none" strike="noStrike" kern="0" cap="none" spc="0" normalizeH="0" baseline="0" noProof="1" dirty="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线程的优点</a:t>
            </a:r>
            <a:endParaRPr kumimoji="0" lang="en-US" altLang="zh-CN" sz="2800" b="1" i="0" u="none" strike="noStrike" kern="0" cap="none" spc="0" normalizeH="0" baseline="0" noProof="1"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mn-ea"/>
              </a:rPr>
              <a:t>1、系统开销小；</a:t>
            </a:r>
            <a:endParaRPr kumimoji="0" lang="en-US" altLang="zh-CN"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mn-ea"/>
              </a:rPr>
              <a:t>2、增加了通讯的有效性；</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mn-ea"/>
              </a:rPr>
              <a:t>3、方便和简化了用户的程序结构工作；</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457200" marR="0" lvl="1" indent="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en-US" altLang="zh-CN" sz="2800" b="1" i="0" u="none" strike="noStrike" kern="0" cap="none" spc="0" normalizeH="0" baseline="0" noProof="1" dirty="0">
                <a:solidFill>
                  <a:srgbClr val="0000FF"/>
                </a:solidFill>
                <a:latin typeface="宋体" panose="02010600030101010101" pitchFamily="2" charset="-122"/>
                <a:ea typeface="宋体" panose="02010600030101010101" pitchFamily="2" charset="-122"/>
                <a:cs typeface="宋体" panose="02010600030101010101" pitchFamily="2" charset="-122"/>
              </a:rPr>
              <a:t>适用范围</a:t>
            </a:r>
            <a:endParaRPr kumimoji="0" lang="en-US" altLang="zh-CN" sz="2800" b="1" i="0" u="none" strike="noStrike" kern="0" cap="none" spc="0" normalizeH="0" baseline="0" noProof="1"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1、服务器中的文件管理或通信控制</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en-US" altLang="zh-CN"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2</a:t>
            </a: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、前后台处理</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en-US" altLang="zh-CN"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3</a:t>
            </a: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、异步处理</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en-US" altLang="zh-CN"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4</a:t>
            </a: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、批处理</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0173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01732" name="Rectangle 2"/>
          <p:cNvSpPr>
            <a:spLocks noGrp="1"/>
          </p:cNvSpPr>
          <p:nvPr/>
        </p:nvSpPr>
        <p:spPr>
          <a:xfrm>
            <a:off x="584200" y="80963"/>
            <a:ext cx="7313613" cy="750887"/>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01733" name="内容占位符 95235"/>
          <p:cNvGraphicFramePr>
            <a:graphicFrameLocks noGrp="1"/>
          </p:cNvGraphicFramePr>
          <p:nvPr/>
        </p:nvGraphicFramePr>
        <p:xfrm>
          <a:off x="698500" y="881063"/>
          <a:ext cx="7704138" cy="69850"/>
        </p:xfrm>
        <a:graphic>
          <a:graphicData uri="http://schemas.openxmlformats.org/presentationml/2006/ole">
            <mc:AlternateContent xmlns:mc="http://schemas.openxmlformats.org/markup-compatibility/2006">
              <mc:Choice xmlns:v="urn:schemas-microsoft-com:vml" Requires="v">
                <p:oleObj spid="_x0000_s3183" name="" r:id="rId1" imgW="6858000" imgH="48895" progId="MS_ClipArt_Gallery.2">
                  <p:embed/>
                </p:oleObj>
              </mc:Choice>
              <mc:Fallback>
                <p:oleObj name="" r:id="rId1" imgW="6858000" imgH="48895" progId="MS_ClipArt_Gallery.2">
                  <p:embed/>
                  <p:pic>
                    <p:nvPicPr>
                      <p:cNvPr id="0" name="图片 3182"/>
                      <p:cNvPicPr/>
                      <p:nvPr/>
                    </p:nvPicPr>
                    <p:blipFill>
                      <a:blip r:embed="rId2"/>
                      <a:stretch>
                        <a:fillRect/>
                      </a:stretch>
                    </p:blipFill>
                    <p:spPr>
                      <a:xfrm>
                        <a:off x="698500" y="881063"/>
                        <a:ext cx="7704138" cy="69850"/>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2"/>
          <p:cNvSpPr>
            <a:spLocks noGrp="1" noChangeArrowheads="1"/>
          </p:cNvSpPr>
          <p:nvPr>
            <p:ph type="title"/>
          </p:nvPr>
        </p:nvSpPr>
        <p:spPr>
          <a:xfrm>
            <a:off x="568325" y="984250"/>
            <a:ext cx="7313613" cy="677863"/>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15000"/>
              </a:spcBef>
              <a:spcAft>
                <a:spcPct val="0"/>
              </a:spcAft>
              <a:buClr>
                <a:schemeClr val="tx2"/>
              </a:buClr>
              <a:buSzPct val="70000"/>
              <a:buFontTx/>
              <a:buNone/>
              <a:defRPr/>
            </a:pPr>
            <a:br>
              <a:rPr kumimoji="0" lang="en-US" altLang="zh-CN" sz="3200" b="1" i="0" u="none" strike="noStrike" kern="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黑体" panose="02010609060101010101" pitchFamily="49" charset="-122"/>
              </a:rPr>
            </a:br>
            <a:r>
              <a:rPr kumimoji="0" lang="zh-CN" altLang="en-US" sz="2800" b="1" i="0" u="none" strike="noStrike" kern="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rPr>
              <a:t>三、进程和程序的关系和</a:t>
            </a:r>
            <a:r>
              <a:rPr kumimoji="0" lang="zh-CN" altLang="en-US" sz="2800" b="1" i="0" u="none" strike="noStrike" kern="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rPr>
              <a:t>区别</a:t>
            </a:r>
            <a:endParaRPr kumimoji="0" lang="zh-CN" altLang="en-US" sz="2800" b="1" i="0" u="none" strike="noStrike" kern="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144387" name="Rectangle 3"/>
          <p:cNvSpPr>
            <a:spLocks noGrp="1"/>
          </p:cNvSpPr>
          <p:nvPr>
            <p:ph type="subTitle" idx="4294967295"/>
          </p:nvPr>
        </p:nvSpPr>
        <p:spPr>
          <a:xfrm>
            <a:off x="900113" y="1804988"/>
            <a:ext cx="6824662" cy="62230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eaLnBrk="1" hangingPunct="1">
              <a:buClr>
                <a:schemeClr val="tx2"/>
              </a:buClr>
              <a:buSzPct val="70000"/>
              <a:buNone/>
            </a:pPr>
            <a:r>
              <a:rPr lang="zh-CN" altLang="en-US" sz="2000" dirty="0">
                <a:latin typeface="Comic Sans MS" panose="030F0702030302020204" pitchFamily="66" charset="0"/>
              </a:rPr>
              <a:t>1、进程是程序的执行，是</a:t>
            </a:r>
            <a:r>
              <a:rPr lang="zh-CN" altLang="en-US" sz="2000" dirty="0">
                <a:solidFill>
                  <a:srgbClr val="0033CC"/>
                </a:solidFill>
                <a:latin typeface="Comic Sans MS" panose="030F0702030302020204" pitchFamily="66" charset="0"/>
              </a:rPr>
              <a:t>动态</a:t>
            </a:r>
            <a:r>
              <a:rPr lang="zh-CN" altLang="en-US" sz="2000" dirty="0">
                <a:latin typeface="Comic Sans MS" panose="030F0702030302020204" pitchFamily="66" charset="0"/>
              </a:rPr>
              <a:t>的概念，有生命周期；</a:t>
            </a:r>
            <a:endParaRPr lang="zh-CN" altLang="en-US" sz="2000" dirty="0">
              <a:latin typeface="Comic Sans MS" panose="030F0702030302020204" pitchFamily="66" charset="0"/>
            </a:endParaRPr>
          </a:p>
          <a:p>
            <a:pPr marL="0" lvl="0" indent="0" algn="l" eaLnBrk="1" hangingPunct="1">
              <a:buClr>
                <a:schemeClr val="tx2"/>
              </a:buClr>
              <a:buSzPct val="70000"/>
              <a:buNone/>
            </a:pPr>
            <a:r>
              <a:rPr lang="zh-CN" altLang="en-US" sz="2000" dirty="0">
                <a:latin typeface="Comic Sans MS" panose="030F0702030302020204" pitchFamily="66" charset="0"/>
              </a:rPr>
              <a:t>   程序是一组指令的有序集合，是</a:t>
            </a:r>
            <a:r>
              <a:rPr lang="zh-CN" altLang="en-US" sz="2000" dirty="0">
                <a:solidFill>
                  <a:srgbClr val="0033CC"/>
                </a:solidFill>
                <a:latin typeface="Comic Sans MS" panose="030F0702030302020204" pitchFamily="66" charset="0"/>
              </a:rPr>
              <a:t>静态</a:t>
            </a:r>
            <a:r>
              <a:rPr lang="zh-CN" altLang="en-US" sz="2000" dirty="0">
                <a:latin typeface="Comic Sans MS" panose="030F0702030302020204" pitchFamily="66" charset="0"/>
              </a:rPr>
              <a:t>的永久存在；</a:t>
            </a:r>
            <a:endParaRPr lang="zh-CN" altLang="en-US" sz="2000" dirty="0">
              <a:latin typeface="Comic Sans MS" panose="030F0702030302020204" pitchFamily="66" charset="0"/>
            </a:endParaRPr>
          </a:p>
        </p:txBody>
      </p:sp>
      <p:sp>
        <p:nvSpPr>
          <p:cNvPr id="144388" name="Text Box 4"/>
          <p:cNvSpPr txBox="1"/>
          <p:nvPr/>
        </p:nvSpPr>
        <p:spPr>
          <a:xfrm>
            <a:off x="900113" y="2597150"/>
            <a:ext cx="4562475" cy="387350"/>
          </a:xfrm>
          <a:prstGeom prst="rect">
            <a:avLst/>
          </a:prstGeom>
          <a:noFill/>
          <a:ln w="12700">
            <a:noFill/>
          </a:ln>
        </p:spPr>
        <p:txBody>
          <a:bodyPr wrap="none" lIns="82927" tIns="41463" rIns="82927" bIns="41463" anchor="ctr">
            <a:spAutoFit/>
          </a:bodyPr>
          <a:p>
            <a:pPr defTabSz="828675">
              <a:buSzTx/>
            </a:pPr>
            <a:r>
              <a:rPr lang="zh-CN" altLang="en-US" sz="2000" dirty="0">
                <a:latin typeface="Comic Sans MS" panose="030F0702030302020204" pitchFamily="66" charset="0"/>
                <a:ea typeface="楷体_GB2312" pitchFamily="49" charset="-122"/>
              </a:rPr>
              <a:t>2、进程组成：进程=程序+数据+</a:t>
            </a:r>
            <a:r>
              <a:rPr lang="en-US" altLang="zh-CN" sz="2000" dirty="0">
                <a:latin typeface="Comic Sans MS" panose="030F0702030302020204" pitchFamily="66" charset="0"/>
                <a:ea typeface="楷体_GB2312" pitchFamily="49" charset="-122"/>
              </a:rPr>
              <a:t>PCB；</a:t>
            </a:r>
            <a:endParaRPr lang="zh-CN" altLang="en-US" sz="2000" dirty="0">
              <a:solidFill>
                <a:schemeClr val="bg1"/>
              </a:solidFill>
              <a:latin typeface="Comic Sans MS" panose="030F0702030302020204" pitchFamily="66" charset="0"/>
              <a:ea typeface="楷体_GB2312" pitchFamily="49" charset="-122"/>
            </a:endParaRPr>
          </a:p>
        </p:txBody>
      </p:sp>
      <p:sp>
        <p:nvSpPr>
          <p:cNvPr id="144389" name="Text Box 5"/>
          <p:cNvSpPr txBox="1"/>
          <p:nvPr/>
        </p:nvSpPr>
        <p:spPr>
          <a:xfrm>
            <a:off x="900113" y="3100388"/>
            <a:ext cx="2936875" cy="387350"/>
          </a:xfrm>
          <a:prstGeom prst="rect">
            <a:avLst/>
          </a:prstGeom>
          <a:noFill/>
          <a:ln w="12700">
            <a:noFill/>
          </a:ln>
        </p:spPr>
        <p:txBody>
          <a:bodyPr lIns="82927" tIns="41463" rIns="82927" bIns="41463" anchor="ctr">
            <a:spAutoFit/>
          </a:bodyPr>
          <a:p>
            <a:pPr defTabSz="828675">
              <a:buSzTx/>
            </a:pPr>
            <a:r>
              <a:rPr lang="zh-CN" altLang="zh-CN" sz="2000" dirty="0">
                <a:latin typeface="Comic Sans MS" panose="030F0702030302020204" pitchFamily="66" charset="0"/>
                <a:ea typeface="楷体_GB2312" pitchFamily="49" charset="-122"/>
              </a:rPr>
              <a:t>3、</a:t>
            </a:r>
            <a:r>
              <a:rPr lang="zh-CN" altLang="en-US" sz="2000" dirty="0">
                <a:latin typeface="Comic Sans MS" panose="030F0702030302020204" pitchFamily="66" charset="0"/>
                <a:ea typeface="楷体_GB2312" pitchFamily="49" charset="-122"/>
              </a:rPr>
              <a:t>进程可并发执行；</a:t>
            </a:r>
            <a:endParaRPr lang="zh-CN" altLang="en-US" sz="2000" dirty="0">
              <a:solidFill>
                <a:schemeClr val="bg1"/>
              </a:solidFill>
              <a:latin typeface="Comic Sans MS" panose="030F0702030302020204" pitchFamily="66" charset="0"/>
              <a:ea typeface="楷体_GB2312" pitchFamily="49" charset="-122"/>
            </a:endParaRPr>
          </a:p>
        </p:txBody>
      </p:sp>
      <p:sp>
        <p:nvSpPr>
          <p:cNvPr id="144390" name="Text Box 6"/>
          <p:cNvSpPr txBox="1"/>
          <p:nvPr/>
        </p:nvSpPr>
        <p:spPr>
          <a:xfrm>
            <a:off x="900113" y="3600450"/>
            <a:ext cx="7456487" cy="1006475"/>
          </a:xfrm>
          <a:prstGeom prst="rect">
            <a:avLst/>
          </a:prstGeom>
          <a:noFill/>
          <a:ln w="12700">
            <a:noFill/>
          </a:ln>
        </p:spPr>
        <p:txBody>
          <a:bodyPr wrap="square" lIns="82927" tIns="41463" rIns="82927" bIns="41463" anchor="ctr">
            <a:spAutoFit/>
          </a:bodyPr>
          <a:p>
            <a:pPr algn="just" defTabSz="828675">
              <a:buSzTx/>
            </a:pPr>
            <a:r>
              <a:rPr lang="zh-CN" altLang="en-US" sz="2000" dirty="0">
                <a:latin typeface="Comic Sans MS" panose="030F0702030302020204" pitchFamily="66" charset="0"/>
                <a:ea typeface="楷体_GB2312" pitchFamily="49" charset="-122"/>
              </a:rPr>
              <a:t>4、进程可作为一个独立的单位运行，同时也是系统中独立获得资源和独立调度的基本单位；凡未建立进程的程序，都不能作为一个独立的单位运行；</a:t>
            </a:r>
            <a:endParaRPr lang="zh-CN" altLang="en-US" sz="2000" dirty="0">
              <a:latin typeface="Comic Sans MS" panose="030F0702030302020204" pitchFamily="66" charset="0"/>
              <a:ea typeface="楷体_GB2312" pitchFamily="49" charset="-122"/>
            </a:endParaRPr>
          </a:p>
        </p:txBody>
      </p:sp>
      <p:sp>
        <p:nvSpPr>
          <p:cNvPr id="144391" name="Text Box 7"/>
          <p:cNvSpPr txBox="1"/>
          <p:nvPr/>
        </p:nvSpPr>
        <p:spPr>
          <a:xfrm>
            <a:off x="900113" y="4684713"/>
            <a:ext cx="3643312" cy="387350"/>
          </a:xfrm>
          <a:prstGeom prst="rect">
            <a:avLst/>
          </a:prstGeom>
          <a:noFill/>
          <a:ln w="12700">
            <a:noFill/>
          </a:ln>
        </p:spPr>
        <p:txBody>
          <a:bodyPr wrap="none" lIns="82927" tIns="41463" rIns="82927" bIns="41463" anchor="ctr">
            <a:spAutoFit/>
          </a:bodyPr>
          <a:p>
            <a:pPr defTabSz="828675">
              <a:buSzTx/>
            </a:pPr>
            <a:r>
              <a:rPr lang="zh-CN" altLang="en-US" sz="2000" dirty="0">
                <a:latin typeface="Comic Sans MS" panose="030F0702030302020204" pitchFamily="66" charset="0"/>
                <a:ea typeface="楷体_GB2312" pitchFamily="49" charset="-122"/>
              </a:rPr>
              <a:t>5、一个程序可</a:t>
            </a:r>
            <a:r>
              <a:rPr lang="zh-CN" altLang="en-US" sz="2000" dirty="0">
                <a:solidFill>
                  <a:srgbClr val="0033CC"/>
                </a:solidFill>
                <a:latin typeface="Comic Sans MS" panose="030F0702030302020204" pitchFamily="66" charset="0"/>
                <a:ea typeface="楷体_GB2312" pitchFamily="49" charset="-122"/>
              </a:rPr>
              <a:t>对应</a:t>
            </a:r>
            <a:r>
              <a:rPr lang="zh-CN" altLang="en-US" sz="2000" dirty="0">
                <a:latin typeface="Comic Sans MS" panose="030F0702030302020204" pitchFamily="66" charset="0"/>
                <a:ea typeface="楷体_GB2312" pitchFamily="49" charset="-122"/>
              </a:rPr>
              <a:t>多个进程；</a:t>
            </a:r>
            <a:endParaRPr lang="zh-CN" altLang="en-US" sz="2000" dirty="0">
              <a:solidFill>
                <a:schemeClr val="bg1"/>
              </a:solidFill>
              <a:latin typeface="Comic Sans MS" panose="030F0702030302020204" pitchFamily="66" charset="0"/>
              <a:ea typeface="楷体_GB2312" pitchFamily="49" charset="-122"/>
            </a:endParaRPr>
          </a:p>
        </p:txBody>
      </p:sp>
      <p:sp>
        <p:nvSpPr>
          <p:cNvPr id="144392" name="Text Box 8"/>
          <p:cNvSpPr txBox="1"/>
          <p:nvPr/>
        </p:nvSpPr>
        <p:spPr>
          <a:xfrm>
            <a:off x="900113" y="5116513"/>
            <a:ext cx="6981825" cy="692150"/>
          </a:xfrm>
          <a:prstGeom prst="rect">
            <a:avLst/>
          </a:prstGeom>
          <a:noFill/>
          <a:ln w="12700">
            <a:noFill/>
          </a:ln>
        </p:spPr>
        <p:txBody>
          <a:bodyPr lIns="82927" tIns="41463" rIns="82927" bIns="41463" anchor="ctr">
            <a:spAutoFit/>
          </a:bodyPr>
          <a:p>
            <a:pPr defTabSz="828675">
              <a:buSzTx/>
            </a:pPr>
            <a:r>
              <a:rPr lang="zh-CN" altLang="en-US" sz="2000" dirty="0">
                <a:latin typeface="Comic Sans MS" panose="030F0702030302020204" pitchFamily="66" charset="0"/>
                <a:ea typeface="楷体_GB2312" pitchFamily="49" charset="-122"/>
              </a:rPr>
              <a:t>6、一个进程可</a:t>
            </a:r>
            <a:r>
              <a:rPr lang="zh-CN" altLang="en-US" sz="2000" dirty="0">
                <a:solidFill>
                  <a:srgbClr val="0033CC"/>
                </a:solidFill>
                <a:latin typeface="Comic Sans MS" panose="030F0702030302020204" pitchFamily="66" charset="0"/>
                <a:ea typeface="楷体_GB2312" pitchFamily="49" charset="-122"/>
              </a:rPr>
              <a:t>包含</a:t>
            </a:r>
            <a:r>
              <a:rPr lang="zh-CN" altLang="en-US" sz="2000" dirty="0">
                <a:latin typeface="Comic Sans MS" panose="030F0702030302020204" pitchFamily="66" charset="0"/>
                <a:ea typeface="楷体_GB2312" pitchFamily="49" charset="-122"/>
              </a:rPr>
              <a:t>多个程序。主程序进程执行时可调用其它程序，共同组成一次“活动”</a:t>
            </a:r>
            <a:endParaRPr lang="zh-CN" altLang="en-US" sz="2000" dirty="0">
              <a:latin typeface="Comic Sans MS" panose="030F0702030302020204" pitchFamily="66" charset="0"/>
              <a:ea typeface="楷体_GB2312" pitchFamily="49" charset="-122"/>
            </a:endParaRPr>
          </a:p>
        </p:txBody>
      </p:sp>
      <p:sp>
        <p:nvSpPr>
          <p:cNvPr id="43016" name="Rectangle 2"/>
          <p:cNvSpPr txBox="1"/>
          <p:nvPr/>
        </p:nvSpPr>
        <p:spPr>
          <a:xfrm>
            <a:off x="493713" y="377825"/>
            <a:ext cx="6896100" cy="606425"/>
          </a:xfrm>
          <a:prstGeom prst="rect">
            <a:avLst/>
          </a:prstGeom>
          <a:noFill/>
          <a:ln w="9525">
            <a:noFill/>
          </a:ln>
        </p:spPr>
        <p:txBody>
          <a:bodyPr anchor="b"/>
          <a:p>
            <a:pPr algn="ctr">
              <a:buSzTx/>
            </a:pPr>
            <a:r>
              <a:rPr lang="en-US" altLang="zh-CN" sz="3600" dirty="0">
                <a:solidFill>
                  <a:srgbClr val="000066"/>
                </a:solidFill>
                <a:latin typeface="黑体" panose="02010609060101010101" pitchFamily="49" charset="-122"/>
                <a:ea typeface="黑体" panose="02010609060101010101" pitchFamily="49" charset="-122"/>
              </a:rPr>
              <a:t>2.1.4 </a:t>
            </a:r>
            <a:r>
              <a:rPr lang="zh-CN" altLang="en-US" sz="3600" dirty="0">
                <a:solidFill>
                  <a:srgbClr val="000066"/>
                </a:solidFill>
                <a:latin typeface="黑体" panose="02010609060101010101" pitchFamily="49" charset="-122"/>
                <a:ea typeface="黑体" panose="02010609060101010101" pitchFamily="49" charset="-122"/>
              </a:rPr>
              <a:t>进程的基本概念</a:t>
            </a:r>
            <a:endParaRPr lang="zh-CN" altLang="en-US" sz="3600" dirty="0">
              <a:solidFill>
                <a:srgbClr val="000066"/>
              </a:solidFill>
              <a:latin typeface="黑体" panose="02010609060101010101" pitchFamily="49" charset="-122"/>
              <a:ea typeface="黑体" panose="02010609060101010101" pitchFamily="49" charset="-122"/>
            </a:endParaRPr>
          </a:p>
        </p:txBody>
      </p:sp>
      <p:sp>
        <p:nvSpPr>
          <p:cNvPr id="43017"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43018"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6" name="" r:id="rId1" imgW="6858000" imgH="48895" progId="MS_ClipArt_Gallery.2">
                  <p:embed/>
                </p:oleObj>
              </mc:Choice>
              <mc:Fallback>
                <p:oleObj name="" r:id="rId1" imgW="6858000" imgH="48895" progId="MS_ClipArt_Gallery.2">
                  <p:embed/>
                  <p:pic>
                    <p:nvPicPr>
                      <p:cNvPr id="0" name="图片 3085"/>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87">
                                            <p:txEl>
                                              <p:charRg st="0" end="25"/>
                                            </p:txEl>
                                          </p:spTgt>
                                        </p:tgtEl>
                                        <p:attrNameLst>
                                          <p:attrName>style.visibility</p:attrName>
                                        </p:attrNameLst>
                                      </p:cBhvr>
                                      <p:to>
                                        <p:strVal val="visible"/>
                                      </p:to>
                                    </p:set>
                                    <p:anim calcmode="lin" valueType="num">
                                      <p:cBhvr>
                                        <p:cTn id="7" dur="500" fill="hold"/>
                                        <p:tgtEl>
                                          <p:spTgt spid="144387">
                                            <p:txEl>
                                              <p:charRg st="0" end="25"/>
                                            </p:txEl>
                                          </p:spTgt>
                                        </p:tgtEl>
                                        <p:attrNameLst>
                                          <p:attrName>ppt_x</p:attrName>
                                        </p:attrNameLst>
                                      </p:cBhvr>
                                      <p:tavLst>
                                        <p:tav tm="0">
                                          <p:val>
                                            <p:strVal val="#ppt_x"/>
                                          </p:val>
                                        </p:tav>
                                        <p:tav tm="100000">
                                          <p:val>
                                            <p:strVal val="#ppt_x"/>
                                          </p:val>
                                        </p:tav>
                                      </p:tavLst>
                                    </p:anim>
                                    <p:anim calcmode="lin" valueType="num">
                                      <p:cBhvr>
                                        <p:cTn id="8" dur="500" fill="hold"/>
                                        <p:tgtEl>
                                          <p:spTgt spid="144387">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4387">
                                            <p:txEl>
                                              <p:charRg st="25" end="51"/>
                                            </p:txEl>
                                          </p:spTgt>
                                        </p:tgtEl>
                                        <p:attrNameLst>
                                          <p:attrName>style.visibility</p:attrName>
                                        </p:attrNameLst>
                                      </p:cBhvr>
                                      <p:to>
                                        <p:strVal val="visible"/>
                                      </p:to>
                                    </p:set>
                                    <p:anim calcmode="lin" valueType="num">
                                      <p:cBhvr>
                                        <p:cTn id="13" dur="500" fill="hold"/>
                                        <p:tgtEl>
                                          <p:spTgt spid="144387">
                                            <p:txEl>
                                              <p:charRg st="25" end="51"/>
                                            </p:txEl>
                                          </p:spTgt>
                                        </p:tgtEl>
                                        <p:attrNameLst>
                                          <p:attrName>ppt_x</p:attrName>
                                        </p:attrNameLst>
                                      </p:cBhvr>
                                      <p:tavLst>
                                        <p:tav tm="0">
                                          <p:val>
                                            <p:strVal val="#ppt_x"/>
                                          </p:val>
                                        </p:tav>
                                        <p:tav tm="100000">
                                          <p:val>
                                            <p:strVal val="#ppt_x"/>
                                          </p:val>
                                        </p:tav>
                                      </p:tavLst>
                                    </p:anim>
                                    <p:anim calcmode="lin" valueType="num">
                                      <p:cBhvr>
                                        <p:cTn id="14" dur="500" fill="hold"/>
                                        <p:tgtEl>
                                          <p:spTgt spid="144387">
                                            <p:txEl>
                                              <p:charRg st="25" end="5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43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43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43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43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4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uiExpand="1" build="p"/>
      <p:bldP spid="144388" grpId="0"/>
      <p:bldP spid="144389" grpId="0"/>
      <p:bldP spid="144390" grpId="0"/>
      <p:bldP spid="144391" grpId="0"/>
      <p:bldP spid="144392"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Rectangle 2"/>
          <p:cNvSpPr>
            <a:spLocks noGrp="1"/>
          </p:cNvSpPr>
          <p:nvPr>
            <p:ph type="title"/>
          </p:nvPr>
        </p:nvSpPr>
        <p:spPr>
          <a:xfrm>
            <a:off x="193675" y="892175"/>
            <a:ext cx="7313613" cy="750888"/>
          </a:xfrm>
        </p:spPr>
        <p:txBody>
          <a:bodyPr vert="horz" wrap="square" lIns="91440" tIns="45720" rIns="91440" bIns="45720" anchor="b"/>
          <a:p>
            <a:r>
              <a:rPr lang="en-US" altLang="zh-CN" sz="3200" dirty="0">
                <a:solidFill>
                  <a:schemeClr val="tx2"/>
                </a:solidFill>
                <a:latin typeface="黑体" panose="02010609060101010101" pitchFamily="49" charset="-122"/>
              </a:rPr>
              <a:t>2.7.5 线程</a:t>
            </a:r>
            <a:r>
              <a:rPr lang="zh-CN" altLang="en-US" sz="3200" dirty="0">
                <a:solidFill>
                  <a:schemeClr val="tx2"/>
                </a:solidFill>
                <a:latin typeface="黑体" panose="02010609060101010101" pitchFamily="49" charset="-122"/>
              </a:rPr>
              <a:t>的状态和线程控制块</a:t>
            </a:r>
            <a:endParaRPr lang="zh-CN" altLang="en-US" sz="3200" dirty="0">
              <a:solidFill>
                <a:schemeClr val="tx2"/>
              </a:solidFill>
              <a:latin typeface="黑体" panose="02010609060101010101" pitchFamily="49" charset="-122"/>
            </a:endParaRPr>
          </a:p>
        </p:txBody>
      </p:sp>
      <p:sp>
        <p:nvSpPr>
          <p:cNvPr id="164867" name="Rectangle 3"/>
          <p:cNvSpPr>
            <a:spLocks noGrp="1"/>
          </p:cNvSpPr>
          <p:nvPr>
            <p:ph type="subTitle" idx="4294967295"/>
          </p:nvPr>
        </p:nvSpPr>
        <p:spPr>
          <a:xfrm>
            <a:off x="369888" y="1836738"/>
            <a:ext cx="8523288" cy="5029200"/>
          </a:xfrm>
        </p:spPr>
        <p:txBody>
          <a:bodyPr vert="horz" wrap="square" lIns="91440" tIns="45720" rIns="91440" bIns="45720" anchor="t"/>
          <a:lstStyle>
            <a:lvl1pPr marL="0" lvl="0" indent="0" algn="ctr">
              <a:buClr>
                <a:schemeClr val="tx2"/>
              </a:buClr>
              <a:buSzPct val="70000"/>
              <a:buFont typeface="Wingdings" panose="05000000000000000000" pitchFamily="2" charset="2"/>
              <a:defRPr/>
            </a:lvl1pPr>
            <a:lvl2pPr marL="457200" lvl="1" indent="0" algn="ctr">
              <a:buClr>
                <a:schemeClr val="tx2"/>
              </a:buClr>
              <a:buSzPct val="70000"/>
              <a:buFont typeface="Wingdings" panose="05000000000000000000" pitchFamily="2" charset="2"/>
              <a:defRPr/>
            </a:lvl2pPr>
            <a:lvl3pPr marL="914400" lvl="2" indent="0" algn="ctr">
              <a:buClr>
                <a:schemeClr val="tx2"/>
              </a:buClr>
              <a:buSzPct val="70000"/>
              <a:buFont typeface="Wingdings" panose="05000000000000000000" pitchFamily="2" charset="2"/>
              <a:defRPr/>
            </a:lvl3pPr>
            <a:lvl4pPr marL="1371600" lvl="3" indent="0" algn="ctr">
              <a:buClr>
                <a:schemeClr val="tx2"/>
              </a:buClr>
              <a:buSzPct val="70000"/>
              <a:buFont typeface="Wingdings" panose="05000000000000000000" pitchFamily="2" charset="2"/>
              <a:defRPr/>
            </a:lvl4pPr>
            <a:lvl5pPr marL="1828800" lvl="4" indent="0" algn="ctr">
              <a:buClr>
                <a:schemeClr val="tx2"/>
              </a:buClr>
              <a:buSzPct val="70000"/>
              <a:buFont typeface="Wingdings" panose="05000000000000000000" pitchFamily="2" charset="2"/>
              <a:defRPr/>
            </a:lvl5pPr>
          </a:lstStyle>
          <a:p>
            <a:pPr marL="0" marR="0" lvl="0" indent="0" algn="l" defTabSz="914400" rtl="0" eaLnBrk="0" fontAlgn="base" latinLnBrk="0" hangingPunct="0">
              <a:lnSpc>
                <a:spcPct val="90000"/>
              </a:lnSpc>
              <a:spcBef>
                <a:spcPct val="20000"/>
              </a:spcBef>
              <a:spcAft>
                <a:spcPct val="0"/>
              </a:spcAft>
              <a:buClr>
                <a:srgbClr val="0070C0"/>
              </a:buClr>
              <a:buSzPct val="70000"/>
              <a:buFont typeface="Wingdings" panose="05000000000000000000" charset="0"/>
              <a:buChar char="n"/>
              <a:defRPr/>
            </a:pPr>
            <a:r>
              <a:rPr kumimoji="0" lang="en-US" altLang="zh-CN" sz="2800" b="1" i="0" u="none" strike="noStrike" kern="0" cap="none" spc="0" normalizeH="0" baseline="0" noProof="1" dirty="0">
                <a:solidFill>
                  <a:srgbClr val="0000FF"/>
                </a:solidFill>
                <a:latin typeface="宋体" panose="02010600030101010101" pitchFamily="2" charset="-122"/>
                <a:ea typeface="宋体" panose="02010600030101010101" pitchFamily="2" charset="-122"/>
                <a:cs typeface="+mn-cs"/>
                <a:sym typeface="+mn-ea"/>
              </a:rPr>
              <a:t>线程</a:t>
            </a:r>
            <a:r>
              <a:rPr kumimoji="0" lang="zh-CN" altLang="en-US" sz="2800" b="1" i="0" u="none" strike="noStrike" kern="0" cap="none" spc="0" normalizeH="0" baseline="0" noProof="1" dirty="0">
                <a:solidFill>
                  <a:srgbClr val="0000FF"/>
                </a:solidFill>
                <a:latin typeface="宋体" panose="02010600030101010101" pitchFamily="2" charset="-122"/>
                <a:ea typeface="宋体" panose="02010600030101010101" pitchFamily="2" charset="-122"/>
                <a:cs typeface="+mn-cs"/>
                <a:sym typeface="+mn-ea"/>
              </a:rPr>
              <a:t>运行的三个状态</a:t>
            </a:r>
            <a:endParaRPr kumimoji="0" lang="en-US" altLang="zh-CN" sz="2800" b="1" i="0" u="none" strike="noStrike" kern="0" cap="none" spc="0" normalizeH="0" baseline="0" noProof="1" dirty="0">
              <a:solidFill>
                <a:srgbClr val="0000FF"/>
              </a:solidFill>
              <a:latin typeface="宋体" panose="02010600030101010101" pitchFamily="2" charset="-122"/>
              <a:ea typeface="宋体" panose="02010600030101010101" pitchFamily="2" charset="-122"/>
              <a:cs typeface="+mn-cs"/>
            </a:endParaRPr>
          </a:p>
          <a:p>
            <a:pPr marL="457200" marR="0" lvl="1" indent="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黑体" panose="02010609060101010101" pitchFamily="49" charset="-122"/>
                <a:sym typeface="+mn-ea"/>
              </a:rPr>
              <a:t>执行、就绪、阻塞</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黑体" panose="02010609060101010101" pitchFamily="49" charset="-122"/>
              <a:sym typeface="+mn-ea"/>
            </a:endParaRPr>
          </a:p>
          <a:p>
            <a:pPr marL="0" marR="0" lvl="0" indent="0" algn="l" defTabSz="914400" rtl="0" eaLnBrk="0" fontAlgn="base" latinLnBrk="0" hangingPunct="0">
              <a:lnSpc>
                <a:spcPct val="90000"/>
              </a:lnSpc>
              <a:spcBef>
                <a:spcPct val="20000"/>
              </a:spcBef>
              <a:spcAft>
                <a:spcPct val="0"/>
              </a:spcAft>
              <a:buClr>
                <a:srgbClr val="0070C0"/>
              </a:buClr>
              <a:buSzPct val="70000"/>
              <a:buFont typeface="Wingdings" panose="05000000000000000000" charset="0"/>
              <a:buChar char="n"/>
              <a:defRPr/>
            </a:pPr>
            <a:r>
              <a:rPr kumimoji="0" lang="en-US" altLang="zh-CN" sz="2800" b="1" i="0" u="none" strike="noStrike" kern="0" cap="none" spc="0" normalizeH="0" baseline="0" noProof="1" dirty="0">
                <a:solidFill>
                  <a:srgbClr val="0000FF"/>
                </a:solidFill>
                <a:latin typeface="宋体" panose="02010600030101010101" pitchFamily="2" charset="-122"/>
                <a:ea typeface="宋体" panose="02010600030101010101" pitchFamily="2" charset="-122"/>
                <a:cs typeface="+mn-cs"/>
                <a:sym typeface="+mn-ea"/>
              </a:rPr>
              <a:t>线程控制块</a:t>
            </a:r>
            <a:endParaRPr kumimoji="0" lang="en-US" altLang="zh-CN" sz="2800" b="1" i="0" u="none" strike="noStrike" kern="0" cap="none" spc="0" normalizeH="0" baseline="0" noProof="1" dirty="0">
              <a:solidFill>
                <a:srgbClr val="0000FF"/>
              </a:solidFill>
              <a:latin typeface="宋体" panose="02010600030101010101" pitchFamily="2" charset="-122"/>
              <a:ea typeface="宋体" panose="02010600030101010101" pitchFamily="2" charset="-122"/>
              <a:cs typeface="+mn-cs"/>
              <a:sym typeface="+mn-ea"/>
            </a:endParaRPr>
          </a:p>
          <a:p>
            <a:pPr marL="971550" marR="0" lvl="1" indent="-514350" algn="l" defTabSz="914400" rtl="0" eaLnBrk="0" fontAlgn="base" latinLnBrk="0" hangingPunct="0">
              <a:lnSpc>
                <a:spcPct val="90000"/>
              </a:lnSpc>
              <a:spcBef>
                <a:spcPct val="20000"/>
              </a:spcBef>
              <a:spcAft>
                <a:spcPct val="0"/>
              </a:spcAft>
              <a:buClr>
                <a:srgbClr val="333399"/>
              </a:buClr>
              <a:buSzPct val="70000"/>
              <a:buFont typeface="+mj-ea"/>
              <a:buAutoNum type="circleNumDbPlain"/>
              <a:defRPr/>
            </a:pP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黑体" panose="02010609060101010101" pitchFamily="49" charset="-122"/>
                <a:sym typeface="+mn-ea"/>
              </a:rPr>
              <a:t>线程标识符</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黑体" panose="02010609060101010101" pitchFamily="49" charset="-122"/>
              <a:sym typeface="+mn-ea"/>
            </a:endParaRPr>
          </a:p>
          <a:p>
            <a:pPr marL="971550" marR="0" lvl="1" indent="-514350" algn="l" defTabSz="914400" rtl="0" eaLnBrk="0" fontAlgn="base" latinLnBrk="0" hangingPunct="0">
              <a:lnSpc>
                <a:spcPct val="90000"/>
              </a:lnSpc>
              <a:spcBef>
                <a:spcPct val="20000"/>
              </a:spcBef>
              <a:spcAft>
                <a:spcPct val="0"/>
              </a:spcAft>
              <a:buClr>
                <a:srgbClr val="333399"/>
              </a:buClr>
              <a:buSzPct val="70000"/>
              <a:buFont typeface="+mj-ea"/>
              <a:buAutoNum type="circleNumDbPlain"/>
              <a:defRPr/>
            </a:pP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黑体" panose="02010609060101010101" pitchFamily="49" charset="-122"/>
                <a:sym typeface="+mn-ea"/>
              </a:rPr>
              <a:t>一组寄存器</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黑体" panose="02010609060101010101" pitchFamily="49" charset="-122"/>
              <a:sym typeface="+mn-ea"/>
            </a:endParaRPr>
          </a:p>
          <a:p>
            <a:pPr marL="971550" marR="0" lvl="1" indent="-514350" algn="l" defTabSz="914400" rtl="0" eaLnBrk="0" fontAlgn="base" latinLnBrk="0" hangingPunct="0">
              <a:lnSpc>
                <a:spcPct val="90000"/>
              </a:lnSpc>
              <a:spcBef>
                <a:spcPct val="20000"/>
              </a:spcBef>
              <a:spcAft>
                <a:spcPct val="0"/>
              </a:spcAft>
              <a:buClr>
                <a:srgbClr val="333399"/>
              </a:buClr>
              <a:buSzPct val="70000"/>
              <a:buFont typeface="+mj-ea"/>
              <a:buAutoNum type="circleNumDbPlain"/>
              <a:defRPr/>
            </a:pP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黑体" panose="02010609060101010101" pitchFamily="49" charset="-122"/>
                <a:sym typeface="+mn-ea"/>
              </a:rPr>
              <a:t>线程运行状态</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黑体" panose="02010609060101010101" pitchFamily="49" charset="-122"/>
              <a:sym typeface="+mn-ea"/>
            </a:endParaRPr>
          </a:p>
          <a:p>
            <a:pPr marL="971550" marR="0" lvl="1" indent="-514350" algn="l" defTabSz="914400" rtl="0" eaLnBrk="0" fontAlgn="base" latinLnBrk="0" hangingPunct="0">
              <a:lnSpc>
                <a:spcPct val="90000"/>
              </a:lnSpc>
              <a:spcBef>
                <a:spcPct val="20000"/>
              </a:spcBef>
              <a:spcAft>
                <a:spcPct val="0"/>
              </a:spcAft>
              <a:buClr>
                <a:srgbClr val="333399"/>
              </a:buClr>
              <a:buSzPct val="70000"/>
              <a:buFont typeface="+mj-ea"/>
              <a:buAutoNum type="circleNumDbPlain"/>
              <a:defRPr/>
            </a:pP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黑体" panose="02010609060101010101" pitchFamily="49" charset="-122"/>
                <a:sym typeface="+mn-ea"/>
              </a:rPr>
              <a:t>优先级</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黑体" panose="02010609060101010101" pitchFamily="49" charset="-122"/>
              <a:sym typeface="+mn-ea"/>
            </a:endParaRPr>
          </a:p>
          <a:p>
            <a:pPr marL="971550" marR="0" lvl="1" indent="-514350" algn="l" defTabSz="914400" rtl="0" eaLnBrk="0" fontAlgn="base" latinLnBrk="0" hangingPunct="0">
              <a:lnSpc>
                <a:spcPct val="90000"/>
              </a:lnSpc>
              <a:spcBef>
                <a:spcPct val="20000"/>
              </a:spcBef>
              <a:spcAft>
                <a:spcPct val="0"/>
              </a:spcAft>
              <a:buClr>
                <a:srgbClr val="333399"/>
              </a:buClr>
              <a:buSzPct val="70000"/>
              <a:buFont typeface="+mj-ea"/>
              <a:buAutoNum type="circleNumDbPlain"/>
              <a:defRPr/>
            </a:pP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黑体" panose="02010609060101010101" pitchFamily="49" charset="-122"/>
                <a:sym typeface="+mn-ea"/>
              </a:rPr>
              <a:t>线程专有存储区</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黑体" panose="02010609060101010101" pitchFamily="49" charset="-122"/>
              <a:sym typeface="+mn-ea"/>
            </a:endParaRPr>
          </a:p>
          <a:p>
            <a:pPr marL="971550" marR="0" lvl="1" indent="-514350" algn="l" defTabSz="914400" rtl="0" eaLnBrk="0" fontAlgn="base" latinLnBrk="0" hangingPunct="0">
              <a:lnSpc>
                <a:spcPct val="90000"/>
              </a:lnSpc>
              <a:spcBef>
                <a:spcPct val="20000"/>
              </a:spcBef>
              <a:spcAft>
                <a:spcPct val="0"/>
              </a:spcAft>
              <a:buClr>
                <a:srgbClr val="333399"/>
              </a:buClr>
              <a:buSzPct val="70000"/>
              <a:buFont typeface="+mj-ea"/>
              <a:buAutoNum type="circleNumDbPlain"/>
              <a:defRPr/>
            </a:pP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黑体" panose="02010609060101010101" pitchFamily="49" charset="-122"/>
                <a:sym typeface="+mn-ea"/>
              </a:rPr>
              <a:t>堆栈指针</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黑体" panose="02010609060101010101" pitchFamily="49" charset="-122"/>
            </a:endParaRPr>
          </a:p>
        </p:txBody>
      </p:sp>
      <p:sp>
        <p:nvSpPr>
          <p:cNvPr id="20275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02756" name="Rectangle 2"/>
          <p:cNvSpPr>
            <a:spLocks noGrp="1"/>
          </p:cNvSpPr>
          <p:nvPr/>
        </p:nvSpPr>
        <p:spPr>
          <a:xfrm>
            <a:off x="584200" y="80963"/>
            <a:ext cx="7313613" cy="750887"/>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02757" name="内容占位符 95235"/>
          <p:cNvGraphicFramePr>
            <a:graphicFrameLocks noGrp="1"/>
          </p:cNvGraphicFramePr>
          <p:nvPr/>
        </p:nvGraphicFramePr>
        <p:xfrm>
          <a:off x="698500" y="881063"/>
          <a:ext cx="7704138" cy="69850"/>
        </p:xfrm>
        <a:graphic>
          <a:graphicData uri="http://schemas.openxmlformats.org/presentationml/2006/ole">
            <mc:AlternateContent xmlns:mc="http://schemas.openxmlformats.org/markup-compatibility/2006">
              <mc:Choice xmlns:v="urn:schemas-microsoft-com:vml" Requires="v">
                <p:oleObj spid="_x0000_s3181" name="" r:id="rId1" imgW="6858000" imgH="48895" progId="MS_ClipArt_Gallery.2">
                  <p:embed/>
                </p:oleObj>
              </mc:Choice>
              <mc:Fallback>
                <p:oleObj name="" r:id="rId1" imgW="6858000" imgH="48895" progId="MS_ClipArt_Gallery.2">
                  <p:embed/>
                  <p:pic>
                    <p:nvPicPr>
                      <p:cNvPr id="0" name="图片 3180"/>
                      <p:cNvPicPr/>
                      <p:nvPr/>
                    </p:nvPicPr>
                    <p:blipFill>
                      <a:blip r:embed="rId2"/>
                      <a:stretch>
                        <a:fillRect/>
                      </a:stretch>
                    </p:blipFill>
                    <p:spPr>
                      <a:xfrm>
                        <a:off x="698500" y="881063"/>
                        <a:ext cx="7704138" cy="69850"/>
                      </a:xfrm>
                      <a:prstGeom prst="rect">
                        <a:avLst/>
                      </a:prstGeom>
                      <a:noFill/>
                      <a:ln w="38100">
                        <a:noFill/>
                        <a:miter/>
                      </a:ln>
                    </p:spPr>
                  </p:pic>
                </p:oleObj>
              </mc:Fallback>
            </mc:AlternateContent>
          </a:graphicData>
        </a:graphic>
      </p:graphicFrame>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Rectangle 2"/>
          <p:cNvSpPr>
            <a:spLocks noGrp="1"/>
          </p:cNvSpPr>
          <p:nvPr>
            <p:ph type="title"/>
          </p:nvPr>
        </p:nvSpPr>
        <p:spPr>
          <a:xfrm>
            <a:off x="193675" y="892175"/>
            <a:ext cx="7313613" cy="750888"/>
          </a:xfrm>
        </p:spPr>
        <p:txBody>
          <a:bodyPr vert="horz" wrap="square" lIns="91440" tIns="45720" rIns="91440" bIns="45720" anchor="b"/>
          <a:p>
            <a:r>
              <a:rPr lang="en-US" altLang="zh-CN" sz="3200" dirty="0">
                <a:solidFill>
                  <a:schemeClr val="tx2"/>
                </a:solidFill>
                <a:latin typeface="黑体" panose="02010609060101010101" pitchFamily="49" charset="-122"/>
              </a:rPr>
              <a:t>2.7.5 线程</a:t>
            </a:r>
            <a:r>
              <a:rPr lang="zh-CN" altLang="en-US" sz="3200" dirty="0">
                <a:solidFill>
                  <a:schemeClr val="tx2"/>
                </a:solidFill>
                <a:latin typeface="黑体" panose="02010609060101010101" pitchFamily="49" charset="-122"/>
              </a:rPr>
              <a:t>的状态和线程控制块</a:t>
            </a:r>
            <a:endParaRPr lang="zh-CN" altLang="en-US" sz="3200" dirty="0">
              <a:solidFill>
                <a:schemeClr val="tx2"/>
              </a:solidFill>
              <a:latin typeface="黑体" panose="02010609060101010101" pitchFamily="49" charset="-122"/>
            </a:endParaRPr>
          </a:p>
        </p:txBody>
      </p:sp>
      <p:sp>
        <p:nvSpPr>
          <p:cNvPr id="164867" name="Rectangle 3"/>
          <p:cNvSpPr>
            <a:spLocks noGrp="1"/>
          </p:cNvSpPr>
          <p:nvPr>
            <p:ph type="subTitle" idx="4294967295"/>
          </p:nvPr>
        </p:nvSpPr>
        <p:spPr>
          <a:xfrm>
            <a:off x="369888" y="1836738"/>
            <a:ext cx="8523288" cy="5029200"/>
          </a:xfrm>
        </p:spPr>
        <p:txBody>
          <a:bodyPr vert="horz" wrap="square" lIns="91440" tIns="45720" rIns="91440" bIns="45720" anchor="t"/>
          <a:lstStyle>
            <a:lvl1pPr marL="0" lvl="0" indent="0" algn="ctr">
              <a:buClr>
                <a:schemeClr val="tx2"/>
              </a:buClr>
              <a:buSzPct val="70000"/>
              <a:buFont typeface="Wingdings" panose="05000000000000000000" pitchFamily="2" charset="2"/>
              <a:defRPr/>
            </a:lvl1pPr>
            <a:lvl2pPr marL="457200" lvl="1" indent="0" algn="ctr">
              <a:buClr>
                <a:schemeClr val="tx2"/>
              </a:buClr>
              <a:buSzPct val="70000"/>
              <a:buFont typeface="Wingdings" panose="05000000000000000000" pitchFamily="2" charset="2"/>
              <a:defRPr/>
            </a:lvl2pPr>
            <a:lvl3pPr marL="914400" lvl="2" indent="0" algn="ctr">
              <a:buClr>
                <a:schemeClr val="tx2"/>
              </a:buClr>
              <a:buSzPct val="70000"/>
              <a:buFont typeface="Wingdings" panose="05000000000000000000" pitchFamily="2" charset="2"/>
              <a:defRPr/>
            </a:lvl3pPr>
            <a:lvl4pPr marL="1371600" lvl="3" indent="0" algn="ctr">
              <a:buClr>
                <a:schemeClr val="tx2"/>
              </a:buClr>
              <a:buSzPct val="70000"/>
              <a:buFont typeface="Wingdings" panose="05000000000000000000" pitchFamily="2" charset="2"/>
              <a:defRPr/>
            </a:lvl4pPr>
            <a:lvl5pPr marL="1828800" lvl="4" indent="0" algn="ctr">
              <a:buClr>
                <a:schemeClr val="tx2"/>
              </a:buClr>
              <a:buSzPct val="70000"/>
              <a:buFont typeface="Wingdings" panose="05000000000000000000" pitchFamily="2" charset="2"/>
              <a:defRPr/>
            </a:lvl5pPr>
          </a:lstStyle>
          <a:p>
            <a:pPr marL="0" marR="0" lvl="0" indent="0" algn="l" defTabSz="914400" rtl="0" eaLnBrk="0" fontAlgn="base" latinLnBrk="0" hangingPunct="0">
              <a:lnSpc>
                <a:spcPct val="90000"/>
              </a:lnSpc>
              <a:spcBef>
                <a:spcPct val="20000"/>
              </a:spcBef>
              <a:spcAft>
                <a:spcPct val="0"/>
              </a:spcAft>
              <a:buClr>
                <a:srgbClr val="0070C0"/>
              </a:buClr>
              <a:buSzPct val="70000"/>
              <a:buFont typeface="Wingdings" panose="05000000000000000000" charset="0"/>
              <a:buChar char="n"/>
              <a:defRPr/>
            </a:pPr>
            <a:r>
              <a:rPr kumimoji="0" lang="zh-CN" altLang="en-US" sz="2800" b="1" i="0" u="none" strike="noStrike" kern="0" cap="none" spc="0" normalizeH="0" baseline="0" noProof="1" dirty="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多线程</a:t>
            </a:r>
            <a:r>
              <a:rPr kumimoji="0" lang="en-US" altLang="zh-CN" sz="2800" b="1" i="0" u="none" strike="noStrike" kern="0" cap="none" spc="0" normalizeH="0" baseline="0" noProof="1" dirty="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OS</a:t>
            </a:r>
            <a:r>
              <a:rPr kumimoji="0" lang="zh-CN" altLang="en-US" sz="2800" b="1" i="0" u="none" strike="noStrike" kern="0" cap="none" spc="0" normalizeH="0" baseline="0" noProof="1" dirty="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中的进程属性</a:t>
            </a:r>
            <a:endParaRPr kumimoji="0" lang="en-US" altLang="zh-CN" sz="2800" b="1" i="0" u="none" strike="noStrike" kern="0" cap="none" spc="0" normalizeH="0" baseline="0" noProof="1" dirty="0">
              <a:solidFill>
                <a:srgbClr val="0000FF"/>
              </a:solidFill>
              <a:latin typeface="宋体" panose="02010600030101010101" pitchFamily="2" charset="-122"/>
              <a:ea typeface="宋体" panose="02010600030101010101" pitchFamily="2" charset="-122"/>
              <a:cs typeface="宋体" panose="02010600030101010101" pitchFamily="2" charset="-122"/>
              <a:sym typeface="+mn-ea"/>
            </a:endParaRPr>
          </a:p>
          <a:p>
            <a:pPr marL="971550" marR="0" lvl="1" indent="-514350" algn="l" defTabSz="914400" rtl="0" eaLnBrk="0" fontAlgn="base" latinLnBrk="0" hangingPunct="0">
              <a:lnSpc>
                <a:spcPct val="90000"/>
              </a:lnSpc>
              <a:spcBef>
                <a:spcPct val="20000"/>
              </a:spcBef>
              <a:spcAft>
                <a:spcPct val="0"/>
              </a:spcAft>
              <a:buClr>
                <a:srgbClr val="333399"/>
              </a:buClr>
              <a:buSzPct val="70000"/>
              <a:buFont typeface="+mj-ea"/>
              <a:buAutoNum type="circleNumDbPlain"/>
              <a:defRPr/>
            </a:pP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mn-ea"/>
              </a:rPr>
              <a:t>进程是一个可拥有资源的单位</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971550" marR="0" lvl="1" indent="-514350" algn="l" defTabSz="914400" rtl="0" eaLnBrk="0" fontAlgn="base" latinLnBrk="0" hangingPunct="0">
              <a:lnSpc>
                <a:spcPct val="90000"/>
              </a:lnSpc>
              <a:spcBef>
                <a:spcPct val="20000"/>
              </a:spcBef>
              <a:spcAft>
                <a:spcPct val="0"/>
              </a:spcAft>
              <a:buClr>
                <a:srgbClr val="333399"/>
              </a:buClr>
              <a:buSzPct val="70000"/>
              <a:buFont typeface="+mj-ea"/>
              <a:buAutoNum type="circleNumDbPlain"/>
              <a:defRPr/>
            </a:pP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mn-ea"/>
              </a:rPr>
              <a:t>多个线程可以并发执行</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971550" marR="0" lvl="1" indent="-514350" algn="l" defTabSz="914400" rtl="0" eaLnBrk="0" fontAlgn="base" latinLnBrk="0" hangingPunct="0">
              <a:lnSpc>
                <a:spcPct val="90000"/>
              </a:lnSpc>
              <a:spcBef>
                <a:spcPct val="20000"/>
              </a:spcBef>
              <a:spcAft>
                <a:spcPct val="0"/>
              </a:spcAft>
              <a:buClr>
                <a:srgbClr val="333399"/>
              </a:buClr>
              <a:buSzPct val="70000"/>
              <a:buFont typeface="+mj-ea"/>
              <a:buAutoNum type="circleNumDbPlain"/>
              <a:defRPr/>
            </a:pP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mn-ea"/>
              </a:rPr>
              <a:t>进程不再是可执行的实体</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971550" marR="0" lvl="1" indent="-514350" algn="l" defTabSz="914400" rtl="0" eaLnBrk="0" fontAlgn="base" latinLnBrk="0" hangingPunct="0">
              <a:lnSpc>
                <a:spcPct val="90000"/>
              </a:lnSpc>
              <a:spcBef>
                <a:spcPct val="20000"/>
              </a:spcBef>
              <a:spcAft>
                <a:spcPct val="0"/>
              </a:spcAft>
              <a:buClr>
                <a:srgbClr val="333399"/>
              </a:buClr>
              <a:buSzPct val="70000"/>
              <a:buFont typeface="+mj-ea"/>
              <a:buAutoNum type="circleNumDbPlain"/>
              <a:defRPr/>
            </a:pP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进程的</a:t>
            </a:r>
            <a:r>
              <a:rPr kumimoji="0" lang="en-US" altLang="zh-CN"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执行</a:t>
            </a:r>
            <a:r>
              <a:rPr kumimoji="0" lang="en-US" altLang="zh-CN"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状态</a:t>
            </a:r>
            <a:endPar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
                <a:schemeClr val="accent2"/>
              </a:buClr>
              <a:buSzPct val="70000"/>
              <a:buFont typeface="+mj-ea"/>
              <a:buNone/>
              <a:defRPr/>
            </a:pP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进程的</a:t>
            </a:r>
            <a:r>
              <a:rPr kumimoji="0" lang="en-US" altLang="zh-CN"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挂起</a:t>
            </a:r>
            <a:r>
              <a:rPr kumimoji="0" lang="en-US" altLang="zh-CN"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和</a:t>
            </a:r>
            <a:r>
              <a:rPr kumimoji="0" lang="en-US" altLang="zh-CN"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解挂</a:t>
            </a:r>
            <a:r>
              <a:rPr kumimoji="0" lang="en-US" altLang="zh-CN"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800" b="1" i="0" u="none" strike="noStrike" kern="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   </a:t>
            </a:r>
            <a:endParaRPr kumimoji="0" lang="zh-CN" altLang="en-US" sz="2800" b="1" i="0" u="none" strike="noStrike" kern="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20377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03780" name="Rectangle 2"/>
          <p:cNvSpPr>
            <a:spLocks noGrp="1"/>
          </p:cNvSpPr>
          <p:nvPr/>
        </p:nvSpPr>
        <p:spPr>
          <a:xfrm>
            <a:off x="584200" y="80963"/>
            <a:ext cx="7313613" cy="750887"/>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03781" name="内容占位符 95235"/>
          <p:cNvGraphicFramePr>
            <a:graphicFrameLocks noGrp="1"/>
          </p:cNvGraphicFramePr>
          <p:nvPr/>
        </p:nvGraphicFramePr>
        <p:xfrm>
          <a:off x="698500" y="881063"/>
          <a:ext cx="7704138" cy="69850"/>
        </p:xfrm>
        <a:graphic>
          <a:graphicData uri="http://schemas.openxmlformats.org/presentationml/2006/ole">
            <mc:AlternateContent xmlns:mc="http://schemas.openxmlformats.org/markup-compatibility/2006">
              <mc:Choice xmlns:v="urn:schemas-microsoft-com:vml" Requires="v">
                <p:oleObj spid="_x0000_s3182" name="" r:id="rId1" imgW="6858000" imgH="48895" progId="MS_ClipArt_Gallery.2">
                  <p:embed/>
                </p:oleObj>
              </mc:Choice>
              <mc:Fallback>
                <p:oleObj name="" r:id="rId1" imgW="6858000" imgH="48895" progId="MS_ClipArt_Gallery.2">
                  <p:embed/>
                  <p:pic>
                    <p:nvPicPr>
                      <p:cNvPr id="0" name="图片 3181"/>
                      <p:cNvPicPr/>
                      <p:nvPr/>
                    </p:nvPicPr>
                    <p:blipFill>
                      <a:blip r:embed="rId2"/>
                      <a:stretch>
                        <a:fillRect/>
                      </a:stretch>
                    </p:blipFill>
                    <p:spPr>
                      <a:xfrm>
                        <a:off x="698500" y="881063"/>
                        <a:ext cx="7704138" cy="69850"/>
                      </a:xfrm>
                      <a:prstGeom prst="rect">
                        <a:avLst/>
                      </a:prstGeom>
                      <a:noFill/>
                      <a:ln w="38100">
                        <a:noFill/>
                        <a:miter/>
                      </a:ln>
                    </p:spPr>
                  </p:pic>
                </p:oleObj>
              </mc:Fallback>
            </mc:AlternateContent>
          </a:graphicData>
        </a:graphic>
      </p:graphicFrame>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Rectangle 2"/>
          <p:cNvSpPr>
            <a:spLocks noGrp="1"/>
          </p:cNvSpPr>
          <p:nvPr>
            <p:ph type="title"/>
          </p:nvPr>
        </p:nvSpPr>
        <p:spPr>
          <a:xfrm>
            <a:off x="252413" y="950913"/>
            <a:ext cx="7313612" cy="750887"/>
          </a:xfrm>
        </p:spPr>
        <p:txBody>
          <a:bodyPr vert="horz" wrap="square" lIns="91440" tIns="45720" rIns="91440" bIns="45720" anchor="b"/>
          <a:p>
            <a:r>
              <a:rPr lang="en-US" altLang="zh-CN" sz="3200" dirty="0">
                <a:latin typeface="黑体" panose="02010609060101010101" pitchFamily="49" charset="-122"/>
              </a:rPr>
              <a:t>2.7.6 线程</a:t>
            </a:r>
            <a:r>
              <a:rPr lang="zh-CN" altLang="en-US" sz="3200" dirty="0">
                <a:latin typeface="黑体" panose="02010609060101010101" pitchFamily="49" charset="-122"/>
              </a:rPr>
              <a:t>的分类</a:t>
            </a:r>
            <a:endParaRPr lang="en-US" altLang="zh-CN" sz="3200" dirty="0">
              <a:latin typeface="黑体" panose="02010609060101010101" pitchFamily="49" charset="-122"/>
            </a:endParaRPr>
          </a:p>
        </p:txBody>
      </p:sp>
      <p:sp>
        <p:nvSpPr>
          <p:cNvPr id="20480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04803" name="Rectangle 2"/>
          <p:cNvSpPr>
            <a:spLocks noGrp="1"/>
          </p:cNvSpPr>
          <p:nvPr/>
        </p:nvSpPr>
        <p:spPr>
          <a:xfrm>
            <a:off x="584200" y="130175"/>
            <a:ext cx="7313613" cy="750888"/>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04804" name="内容占位符 95235"/>
          <p:cNvGraphicFramePr>
            <a:graphicFrameLocks noGrp="1"/>
          </p:cNvGraphicFramePr>
          <p:nvPr/>
        </p:nvGraphicFramePr>
        <p:xfrm>
          <a:off x="698500" y="881063"/>
          <a:ext cx="7704138" cy="69850"/>
        </p:xfrm>
        <a:graphic>
          <a:graphicData uri="http://schemas.openxmlformats.org/presentationml/2006/ole">
            <mc:AlternateContent xmlns:mc="http://schemas.openxmlformats.org/markup-compatibility/2006">
              <mc:Choice xmlns:v="urn:schemas-microsoft-com:vml" Requires="v">
                <p:oleObj spid="_x0000_s3185" name="" r:id="rId1" imgW="6858000" imgH="48895" progId="MS_ClipArt_Gallery.2">
                  <p:embed/>
                </p:oleObj>
              </mc:Choice>
              <mc:Fallback>
                <p:oleObj name="" r:id="rId1" imgW="6858000" imgH="48895" progId="MS_ClipArt_Gallery.2">
                  <p:embed/>
                  <p:pic>
                    <p:nvPicPr>
                      <p:cNvPr id="0" name="图片 3184"/>
                      <p:cNvPicPr/>
                      <p:nvPr/>
                    </p:nvPicPr>
                    <p:blipFill>
                      <a:blip r:embed="rId2"/>
                      <a:stretch>
                        <a:fillRect/>
                      </a:stretch>
                    </p:blipFill>
                    <p:spPr>
                      <a:xfrm>
                        <a:off x="698500" y="881063"/>
                        <a:ext cx="7704138" cy="69850"/>
                      </a:xfrm>
                      <a:prstGeom prst="rect">
                        <a:avLst/>
                      </a:prstGeom>
                      <a:noFill/>
                      <a:ln w="38100">
                        <a:noFill/>
                        <a:miter/>
                      </a:ln>
                    </p:spPr>
                  </p:pic>
                </p:oleObj>
              </mc:Fallback>
            </mc:AlternateContent>
          </a:graphicData>
        </a:graphic>
      </p:graphicFrame>
      <p:sp>
        <p:nvSpPr>
          <p:cNvPr id="204805" name="文本占位符 135170"/>
          <p:cNvSpPr>
            <a:spLocks noGrp="1"/>
          </p:cNvSpPr>
          <p:nvPr>
            <p:ph type="body" sz="half" idx="4294967295"/>
          </p:nvPr>
        </p:nvSpPr>
        <p:spPr>
          <a:xfrm>
            <a:off x="252413" y="1581150"/>
            <a:ext cx="8424862" cy="3995738"/>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lvl="0">
              <a:lnSpc>
                <a:spcPct val="145000"/>
              </a:lnSpc>
              <a:spcBef>
                <a:spcPct val="0"/>
              </a:spcBef>
              <a:buClrTx/>
              <a:buSzTx/>
              <a:buFont typeface="Monotype Sorts" pitchFamily="2" charset="2"/>
              <a:buNone/>
            </a:pPr>
            <a:r>
              <a:rPr lang="en-US" altLang="zh-CN" sz="2800">
                <a:solidFill>
                  <a:schemeClr val="tx2"/>
                </a:solidFill>
                <a:latin typeface="黑体" panose="02010609060101010101" pitchFamily="49" charset="-122"/>
                <a:ea typeface="黑体" panose="02010609060101010101" pitchFamily="49" charset="-122"/>
              </a:rPr>
              <a:t>1.</a:t>
            </a:r>
            <a:r>
              <a:rPr lang="zh-CN" altLang="en-US" sz="2800" dirty="0">
                <a:solidFill>
                  <a:srgbClr val="FF0000"/>
                </a:solidFill>
                <a:latin typeface="黑体" panose="02010609060101010101" pitchFamily="49" charset="-122"/>
                <a:ea typeface="黑体" panose="02010609060101010101" pitchFamily="49" charset="-122"/>
              </a:rPr>
              <a:t>内核级线程</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Kernel-Supported Thread</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KST):</a:t>
            </a:r>
            <a:endParaRPr lang="zh-CN" altLang="en-US" sz="2800">
              <a:solidFill>
                <a:schemeClr val="tx2"/>
              </a:solidFill>
              <a:latin typeface="黑体" panose="02010609060101010101" pitchFamily="49" charset="-122"/>
              <a:ea typeface="黑体" panose="02010609060101010101" pitchFamily="49" charset="-122"/>
            </a:endParaRPr>
          </a:p>
          <a:p>
            <a:pPr lvl="0" latinLnBrk="0">
              <a:lnSpc>
                <a:spcPct val="120000"/>
              </a:lnSpc>
              <a:spcBef>
                <a:spcPct val="0"/>
              </a:spcBef>
              <a:buClr>
                <a:srgbClr val="333399"/>
              </a:buClr>
              <a:buSzTx/>
            </a:pPr>
            <a:r>
              <a:rPr lang="zh-CN" altLang="en-US" sz="2400">
                <a:latin typeface="宋体" panose="02010600030101010101" pitchFamily="2" charset="-122"/>
              </a:rPr>
              <a:t>内核级线程由操作系统直接支持，内核在其空间内执行线程的创建、调度和管理。因为线程管理是由操作系统完成的，所以内核线程的创建和管理要慢于用户线程的创建和管理。</a:t>
            </a:r>
            <a:endParaRPr lang="zh-CN" altLang="en-US" sz="2400">
              <a:latin typeface="宋体" panose="02010600030101010101" pitchFamily="2" charset="-122"/>
            </a:endParaRPr>
          </a:p>
          <a:p>
            <a:pPr lvl="0" latinLnBrk="0">
              <a:lnSpc>
                <a:spcPct val="120000"/>
              </a:lnSpc>
              <a:spcBef>
                <a:spcPct val="0"/>
              </a:spcBef>
              <a:buClr>
                <a:srgbClr val="333399"/>
              </a:buClr>
              <a:buSzTx/>
            </a:pPr>
            <a:r>
              <a:rPr lang="zh-CN" altLang="en-US" sz="2400">
                <a:latin typeface="宋体" panose="02010600030101010101" pitchFamily="2" charset="-122"/>
              </a:rPr>
              <a:t>由于内核管理线程，当一个线程执行阻塞系统调用时，内核能调度应用程序内的另一个线程以便执行。而且，在多处理器环境下，内核能在不同处理器上调度线程。</a:t>
            </a:r>
            <a:endParaRPr lang="zh-CN" altLang="en-US" sz="2400">
              <a:latin typeface="仿宋_GB2312" pitchFamily="49" charset="-122"/>
              <a:ea typeface="仿宋_GB2312" pitchFamily="49" charset="-122"/>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Rectangle 2"/>
          <p:cNvSpPr>
            <a:spLocks noGrp="1"/>
          </p:cNvSpPr>
          <p:nvPr>
            <p:ph type="title"/>
          </p:nvPr>
        </p:nvSpPr>
        <p:spPr>
          <a:xfrm>
            <a:off x="369888" y="1104900"/>
            <a:ext cx="7313612" cy="750888"/>
          </a:xfrm>
        </p:spPr>
        <p:txBody>
          <a:bodyPr vert="horz" wrap="square" lIns="91440" tIns="45720" rIns="91440" bIns="45720" anchor="b"/>
          <a:p>
            <a:r>
              <a:rPr lang="en-US" altLang="zh-CN" sz="3200" dirty="0">
                <a:latin typeface="黑体" panose="02010609060101010101" pitchFamily="49" charset="-122"/>
              </a:rPr>
              <a:t>2.7.6 线程</a:t>
            </a:r>
            <a:r>
              <a:rPr lang="zh-CN" altLang="en-US" sz="3200" dirty="0">
                <a:latin typeface="黑体" panose="02010609060101010101" pitchFamily="49" charset="-122"/>
              </a:rPr>
              <a:t>的分类</a:t>
            </a:r>
            <a:endParaRPr lang="en-US" altLang="zh-CN" sz="3200" dirty="0">
              <a:latin typeface="黑体" panose="02010609060101010101" pitchFamily="49" charset="-122"/>
            </a:endParaRPr>
          </a:p>
        </p:txBody>
      </p:sp>
      <p:sp>
        <p:nvSpPr>
          <p:cNvPr id="164867" name="Rectangle 3"/>
          <p:cNvSpPr>
            <a:spLocks noGrp="1"/>
          </p:cNvSpPr>
          <p:nvPr>
            <p:ph type="subTitle" idx="4294967295"/>
          </p:nvPr>
        </p:nvSpPr>
        <p:spPr>
          <a:xfrm>
            <a:off x="369888" y="1979613"/>
            <a:ext cx="8523288" cy="502920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charset="0"/>
              <a:buChar char="n"/>
            </a:pPr>
            <a:r>
              <a:rPr kumimoji="0" lang="zh-CN" altLang="en-US" sz="2800" b="1" i="0" u="none" strike="noStrike" kern="0" cap="none" spc="0" normalizeH="0" baseline="0" noProof="1" dirty="0">
                <a:solidFill>
                  <a:srgbClr val="FF0000"/>
                </a:solidFill>
                <a:latin typeface="黑体" panose="02010609060101010101" pitchFamily="49" charset="-122"/>
                <a:ea typeface="黑体" panose="02010609060101010101" pitchFamily="49" charset="-122"/>
                <a:cs typeface="+mn-cs"/>
              </a:rPr>
              <a:t>内核级线程</a:t>
            </a:r>
            <a:r>
              <a:rPr kumimoji="0" lang="zh-CN" altLang="en-US" sz="28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mn-cs"/>
              </a:rPr>
              <a:t>(</a:t>
            </a:r>
            <a:r>
              <a:rPr kumimoji="0" lang="en-US" altLang="zh-CN" sz="28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mn-cs"/>
              </a:rPr>
              <a:t>Kernel-Supported Thread</a:t>
            </a:r>
            <a:r>
              <a:rPr kumimoji="0" lang="zh-CN" altLang="en-US" sz="28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mn-cs"/>
              </a:rPr>
              <a:t>，</a:t>
            </a:r>
            <a:r>
              <a:rPr kumimoji="0" lang="en-US" altLang="zh-CN" sz="28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mn-cs"/>
              </a:rPr>
              <a:t>K</a:t>
            </a:r>
            <a:r>
              <a:rPr kumimoji="0" lang="en-US" altLang="zh-CN" sz="28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mn-cs"/>
              </a:rPr>
              <a:t>ST</a:t>
            </a:r>
            <a:r>
              <a:rPr kumimoji="0" lang="en-US" altLang="zh-CN" sz="28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mn-cs"/>
              </a:rPr>
              <a:t>):</a:t>
            </a:r>
            <a:endParaRPr kumimoji="0" lang="en-US" altLang="zh-CN" sz="28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charset="0"/>
              <a:buChar char="n"/>
            </a:pPr>
            <a:r>
              <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rPr>
              <a:t>优点</a:t>
            </a:r>
            <a:endParaRPr kumimoji="0" lang="en-US" altLang="zh-CN"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514350" marR="0" lvl="0" indent="-514350" algn="l" defTabSz="914400" rtl="0" eaLnBrk="0" fontAlgn="base" latinLnBrk="0" hangingPunct="0">
              <a:lnSpc>
                <a:spcPct val="100000"/>
              </a:lnSpc>
              <a:spcBef>
                <a:spcPct val="20000"/>
              </a:spcBef>
              <a:spcAft>
                <a:spcPct val="0"/>
              </a:spcAft>
              <a:buClr>
                <a:schemeClr val="folHlink"/>
              </a:buClr>
              <a:buSzPct val="70000"/>
              <a:buFont typeface="+mj-ea"/>
              <a:buAutoNum type="circleNumDbPlain"/>
            </a:pPr>
            <a:r>
              <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rPr>
              <a:t>多处理机系统可以同时调度同一进程的多个线程</a:t>
            </a:r>
            <a:endPar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514350" marR="0" lvl="0" indent="-514350" algn="l" defTabSz="914400" rtl="0" eaLnBrk="0" fontAlgn="base" latinLnBrk="0" hangingPunct="0">
              <a:lnSpc>
                <a:spcPct val="100000"/>
              </a:lnSpc>
              <a:spcBef>
                <a:spcPct val="20000"/>
              </a:spcBef>
              <a:spcAft>
                <a:spcPct val="0"/>
              </a:spcAft>
              <a:buClr>
                <a:schemeClr val="folHlink"/>
              </a:buClr>
              <a:buSzPct val="70000"/>
              <a:buFont typeface="+mj-ea"/>
              <a:buAutoNum type="circleNumDbPlain"/>
            </a:pPr>
            <a:r>
              <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rPr>
              <a:t>进程中的一个线程阻塞了，可以调度同一进程的另一线程</a:t>
            </a:r>
            <a:endPar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514350" marR="0" lvl="0" indent="-514350" algn="l" defTabSz="914400" rtl="0" eaLnBrk="0" fontAlgn="base" latinLnBrk="0" hangingPunct="0">
              <a:lnSpc>
                <a:spcPct val="100000"/>
              </a:lnSpc>
              <a:spcBef>
                <a:spcPct val="20000"/>
              </a:spcBef>
              <a:spcAft>
                <a:spcPct val="0"/>
              </a:spcAft>
              <a:buClr>
                <a:schemeClr val="folHlink"/>
              </a:buClr>
              <a:buSzPct val="70000"/>
              <a:buFont typeface="+mj-ea"/>
              <a:buAutoNum type="circleNumDbPlain"/>
            </a:pPr>
            <a:r>
              <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rPr>
              <a:t>线程切换快，切换开销小</a:t>
            </a:r>
            <a:endPar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514350" marR="0" lvl="0" indent="-514350" algn="l" defTabSz="914400" rtl="0" eaLnBrk="0" fontAlgn="base" latinLnBrk="0" hangingPunct="0">
              <a:lnSpc>
                <a:spcPct val="100000"/>
              </a:lnSpc>
              <a:spcBef>
                <a:spcPct val="20000"/>
              </a:spcBef>
              <a:spcAft>
                <a:spcPct val="0"/>
              </a:spcAft>
              <a:buClr>
                <a:schemeClr val="folHlink"/>
              </a:buClr>
              <a:buSzPct val="70000"/>
              <a:buFont typeface="+mj-ea"/>
              <a:buAutoNum type="circleNumDbPlain"/>
            </a:pPr>
            <a:r>
              <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rPr>
              <a:t>内核也可以采用内核级线程实现</a:t>
            </a:r>
            <a:r>
              <a:rPr kumimoji="0" lang="zh-CN" altLang="en-US" sz="20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kumimoji="0" lang="zh-CN" altLang="en-US" sz="2000" b="1" i="0" u="none" strike="noStrike" kern="0" cap="none" spc="0" normalizeH="0" baseline="0" noProof="1" dirty="0">
                <a:solidFill>
                  <a:schemeClr val="tx1"/>
                </a:solidFill>
                <a:latin typeface="+mn-lt"/>
                <a:ea typeface="+mn-ea"/>
                <a:cs typeface="+mn-cs"/>
              </a:rPr>
              <a:t>                                                </a:t>
            </a:r>
            <a:endParaRPr kumimoji="0" lang="en-US" altLang="zh-CN" sz="2000" b="1" i="0" u="none" strike="noStrike" kern="0" cap="none" spc="0" normalizeH="0" baseline="0" noProof="1" dirty="0">
              <a:solidFill>
                <a:schemeClr val="tx1"/>
              </a:solidFill>
              <a:latin typeface="+mn-lt"/>
              <a:ea typeface="+mn-ea"/>
              <a:cs typeface="+mn-cs"/>
            </a:endParaRPr>
          </a:p>
        </p:txBody>
      </p:sp>
      <p:sp>
        <p:nvSpPr>
          <p:cNvPr id="205827"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05828" name="Rectangle 2"/>
          <p:cNvSpPr>
            <a:spLocks noGrp="1"/>
          </p:cNvSpPr>
          <p:nvPr/>
        </p:nvSpPr>
        <p:spPr>
          <a:xfrm>
            <a:off x="584200" y="130175"/>
            <a:ext cx="7313613" cy="750888"/>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05829" name="内容占位符 95235"/>
          <p:cNvGraphicFramePr>
            <a:graphicFrameLocks noGrp="1"/>
          </p:cNvGraphicFramePr>
          <p:nvPr/>
        </p:nvGraphicFramePr>
        <p:xfrm>
          <a:off x="698500" y="881063"/>
          <a:ext cx="7704138" cy="69850"/>
        </p:xfrm>
        <a:graphic>
          <a:graphicData uri="http://schemas.openxmlformats.org/presentationml/2006/ole">
            <mc:AlternateContent xmlns:mc="http://schemas.openxmlformats.org/markup-compatibility/2006">
              <mc:Choice xmlns:v="urn:schemas-microsoft-com:vml" Requires="v">
                <p:oleObj spid="_x0000_s3184" name="" r:id="rId1" imgW="6858000" imgH="48895" progId="MS_ClipArt_Gallery.2">
                  <p:embed/>
                </p:oleObj>
              </mc:Choice>
              <mc:Fallback>
                <p:oleObj name="" r:id="rId1" imgW="6858000" imgH="48895" progId="MS_ClipArt_Gallery.2">
                  <p:embed/>
                  <p:pic>
                    <p:nvPicPr>
                      <p:cNvPr id="0" name="图片 3183"/>
                      <p:cNvPicPr/>
                      <p:nvPr/>
                    </p:nvPicPr>
                    <p:blipFill>
                      <a:blip r:embed="rId2"/>
                      <a:stretch>
                        <a:fillRect/>
                      </a:stretch>
                    </p:blipFill>
                    <p:spPr>
                      <a:xfrm>
                        <a:off x="698500" y="881063"/>
                        <a:ext cx="7704138" cy="69850"/>
                      </a:xfrm>
                      <a:prstGeom prst="rect">
                        <a:avLst/>
                      </a:prstGeom>
                      <a:noFill/>
                      <a:ln w="38100">
                        <a:noFill/>
                        <a:miter/>
                      </a:ln>
                    </p:spPr>
                  </p:pic>
                </p:oleObj>
              </mc:Fallback>
            </mc:AlternateContent>
          </a:graphicData>
        </a:graphic>
      </p:graphicFrame>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Rectangle 2"/>
          <p:cNvSpPr>
            <a:spLocks noGrp="1"/>
          </p:cNvSpPr>
          <p:nvPr>
            <p:ph type="title"/>
          </p:nvPr>
        </p:nvSpPr>
        <p:spPr>
          <a:xfrm>
            <a:off x="252413" y="950913"/>
            <a:ext cx="7313612" cy="750887"/>
          </a:xfrm>
        </p:spPr>
        <p:txBody>
          <a:bodyPr vert="horz" wrap="square" lIns="91440" tIns="45720" rIns="91440" bIns="45720" anchor="b"/>
          <a:p>
            <a:r>
              <a:rPr lang="en-US" altLang="zh-CN" sz="3200" dirty="0">
                <a:latin typeface="黑体" panose="02010609060101010101" pitchFamily="49" charset="-122"/>
              </a:rPr>
              <a:t>2.7.6 线程</a:t>
            </a:r>
            <a:r>
              <a:rPr lang="zh-CN" altLang="en-US" sz="3200" dirty="0">
                <a:latin typeface="黑体" panose="02010609060101010101" pitchFamily="49" charset="-122"/>
              </a:rPr>
              <a:t>的分类</a:t>
            </a:r>
            <a:endParaRPr lang="en-US" altLang="zh-CN" sz="3200" dirty="0">
              <a:latin typeface="黑体" panose="02010609060101010101" pitchFamily="49" charset="-122"/>
            </a:endParaRPr>
          </a:p>
        </p:txBody>
      </p:sp>
      <p:sp>
        <p:nvSpPr>
          <p:cNvPr id="206850"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06851" name="Rectangle 2"/>
          <p:cNvSpPr>
            <a:spLocks noGrp="1"/>
          </p:cNvSpPr>
          <p:nvPr/>
        </p:nvSpPr>
        <p:spPr>
          <a:xfrm>
            <a:off x="584200" y="80963"/>
            <a:ext cx="7313613" cy="750887"/>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06852" name="内容占位符 95235"/>
          <p:cNvGraphicFramePr>
            <a:graphicFrameLocks noGrp="1"/>
          </p:cNvGraphicFramePr>
          <p:nvPr/>
        </p:nvGraphicFramePr>
        <p:xfrm>
          <a:off x="698500" y="881063"/>
          <a:ext cx="7704138" cy="69850"/>
        </p:xfrm>
        <a:graphic>
          <a:graphicData uri="http://schemas.openxmlformats.org/presentationml/2006/ole">
            <mc:AlternateContent xmlns:mc="http://schemas.openxmlformats.org/markup-compatibility/2006">
              <mc:Choice xmlns:v="urn:schemas-microsoft-com:vml" Requires="v">
                <p:oleObj spid="_x0000_s3186" name="" r:id="rId1" imgW="6858000" imgH="48895" progId="MS_ClipArt_Gallery.2">
                  <p:embed/>
                </p:oleObj>
              </mc:Choice>
              <mc:Fallback>
                <p:oleObj name="" r:id="rId1" imgW="6858000" imgH="48895" progId="MS_ClipArt_Gallery.2">
                  <p:embed/>
                  <p:pic>
                    <p:nvPicPr>
                      <p:cNvPr id="0" name="图片 3185"/>
                      <p:cNvPicPr/>
                      <p:nvPr/>
                    </p:nvPicPr>
                    <p:blipFill>
                      <a:blip r:embed="rId2"/>
                      <a:stretch>
                        <a:fillRect/>
                      </a:stretch>
                    </p:blipFill>
                    <p:spPr>
                      <a:xfrm>
                        <a:off x="698500" y="881063"/>
                        <a:ext cx="7704138" cy="69850"/>
                      </a:xfrm>
                      <a:prstGeom prst="rect">
                        <a:avLst/>
                      </a:prstGeom>
                      <a:noFill/>
                      <a:ln w="38100">
                        <a:noFill/>
                        <a:miter/>
                      </a:ln>
                    </p:spPr>
                  </p:pic>
                </p:oleObj>
              </mc:Fallback>
            </mc:AlternateContent>
          </a:graphicData>
        </a:graphic>
      </p:graphicFrame>
      <p:sp>
        <p:nvSpPr>
          <p:cNvPr id="135171" name="文本占位符 135170"/>
          <p:cNvSpPr>
            <a:spLocks noGrp="1"/>
          </p:cNvSpPr>
          <p:nvPr>
            <p:ph type="body" sz="half" idx="4294967295"/>
          </p:nvPr>
        </p:nvSpPr>
        <p:spPr>
          <a:xfrm>
            <a:off x="252413" y="1590675"/>
            <a:ext cx="8424862" cy="4745038"/>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lvl="0">
              <a:lnSpc>
                <a:spcPct val="145000"/>
              </a:lnSpc>
              <a:spcBef>
                <a:spcPct val="0"/>
              </a:spcBef>
              <a:buClrTx/>
              <a:buSzTx/>
              <a:buFont typeface="Monotype Sorts" pitchFamily="2" charset="2"/>
              <a:buNone/>
            </a:pPr>
            <a:r>
              <a:rPr lang="en-US" altLang="zh-CN" sz="2800">
                <a:solidFill>
                  <a:schemeClr val="tx2"/>
                </a:solidFill>
                <a:latin typeface="黑体" panose="02010609060101010101" pitchFamily="49" charset="-122"/>
                <a:ea typeface="黑体" panose="02010609060101010101" pitchFamily="49" charset="-122"/>
              </a:rPr>
              <a:t>1.</a:t>
            </a:r>
            <a:r>
              <a:rPr lang="zh-CN" altLang="en-US" sz="2800" dirty="0">
                <a:solidFill>
                  <a:srgbClr val="FF0000"/>
                </a:solidFill>
                <a:latin typeface="黑体" panose="02010609060101010101" pitchFamily="49" charset="-122"/>
                <a:ea typeface="黑体" panose="02010609060101010101" pitchFamily="49" charset="-122"/>
              </a:rPr>
              <a:t>用户级线程</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User-Level Thread</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ULT):</a:t>
            </a:r>
            <a:endParaRPr lang="zh-CN" altLang="en-US" sz="2800">
              <a:solidFill>
                <a:schemeClr val="tx2"/>
              </a:solidFill>
              <a:latin typeface="黑体" panose="02010609060101010101" pitchFamily="49" charset="-122"/>
              <a:ea typeface="黑体" panose="02010609060101010101" pitchFamily="49" charset="-122"/>
            </a:endParaRPr>
          </a:p>
          <a:p>
            <a:pPr lvl="0">
              <a:lnSpc>
                <a:spcPct val="120000"/>
              </a:lnSpc>
              <a:spcBef>
                <a:spcPct val="0"/>
              </a:spcBef>
              <a:buClr>
                <a:schemeClr val="tx1"/>
              </a:buClr>
              <a:buSzTx/>
            </a:pPr>
            <a:r>
              <a:rPr lang="zh-CN" altLang="en-US" sz="2400">
                <a:latin typeface="宋体" panose="02010600030101010101" pitchFamily="2" charset="-122"/>
              </a:rPr>
              <a:t>用户线程在内核之上支持，并在用户层通过线程库来实现。线程库提供对线程的创建、调度和管理的支持而无须内核支持。由于内核并不知道用户级的线程，所以所有线程的创建和调度都是在用户空间内进行的，而无须内核的干预。</a:t>
            </a:r>
            <a:endParaRPr lang="zh-CN" altLang="en-US" sz="2400">
              <a:latin typeface="宋体" panose="02010600030101010101" pitchFamily="2" charset="-122"/>
            </a:endParaRPr>
          </a:p>
          <a:p>
            <a:pPr lvl="0">
              <a:lnSpc>
                <a:spcPct val="120000"/>
              </a:lnSpc>
              <a:spcBef>
                <a:spcPct val="0"/>
              </a:spcBef>
              <a:buClr>
                <a:schemeClr val="tx1"/>
              </a:buClr>
              <a:buSzTx/>
            </a:pPr>
            <a:r>
              <a:rPr lang="zh-CN" altLang="en-US" sz="2400">
                <a:latin typeface="宋体" panose="02010600030101010101" pitchFamily="2" charset="-122"/>
              </a:rPr>
              <a:t>用户级线程通常能快速的创建和管理，但它们也有缺点。例如，如果内核是单线程的，那么任何一个用户级线程若执行阻塞系统调用，就会引起整个进程阻塞，即使还有其他线程可以在应用程序内运行。 </a:t>
            </a:r>
            <a:endParaRPr lang="zh-CN" altLang="en-US" sz="24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5171">
                                            <p:txEl>
                                              <p:charRg st="0" end="8"/>
                                            </p:txEl>
                                          </p:spTgt>
                                        </p:tgtEl>
                                        <p:attrNameLst>
                                          <p:attrName>style.visibility</p:attrName>
                                        </p:attrNameLst>
                                      </p:cBhvr>
                                      <p:to>
                                        <p:strVal val="visible"/>
                                      </p:to>
                                    </p:set>
                                    <p:anim calcmode="discrete" valueType="clr">
                                      <p:cBhvr override="childStyle">
                                        <p:cTn id="7" dur="80"/>
                                        <p:tgtEl>
                                          <p:spTgt spid="135171">
                                            <p:txEl>
                                              <p:charRg st="0"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5171">
                                            <p:txEl>
                                              <p:charRg st="0" end="8"/>
                                            </p:txEl>
                                          </p:spTgt>
                                        </p:tgtEl>
                                        <p:attrNameLst>
                                          <p:attrName>fillcolor</p:attrName>
                                        </p:attrNameLst>
                                      </p:cBhvr>
                                      <p:tavLst>
                                        <p:tav tm="0">
                                          <p:val>
                                            <p:clrVal>
                                              <a:schemeClr val="accent2"/>
                                            </p:clrVal>
                                          </p:val>
                                        </p:tav>
                                        <p:tav tm="50000">
                                          <p:val>
                                            <p:clrVal>
                                              <a:schemeClr val="hlink"/>
                                            </p:clrVal>
                                          </p:val>
                                        </p:tav>
                                      </p:tavLst>
                                    </p:anim>
                                    <p:set>
                                      <p:cBhvr>
                                        <p:cTn id="9" dur="80"/>
                                        <p:tgtEl>
                                          <p:spTgt spid="135171">
                                            <p:txEl>
                                              <p:charRg st="0" end="8"/>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35171">
                                            <p:txEl>
                                              <p:charRg st="32" end="135"/>
                                            </p:txEl>
                                          </p:spTgt>
                                        </p:tgtEl>
                                        <p:attrNameLst>
                                          <p:attrName>style.visibility</p:attrName>
                                        </p:attrNameLst>
                                      </p:cBhvr>
                                      <p:to>
                                        <p:strVal val="visible"/>
                                      </p:to>
                                    </p:set>
                                    <p:anim calcmode="discrete" valueType="clr">
                                      <p:cBhvr override="childStyle">
                                        <p:cTn id="14" dur="80"/>
                                        <p:tgtEl>
                                          <p:spTgt spid="135171">
                                            <p:txEl>
                                              <p:charRg st="32" end="13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35171">
                                            <p:txEl>
                                              <p:charRg st="32" end="135"/>
                                            </p:txEl>
                                          </p:spTgt>
                                        </p:tgtEl>
                                        <p:attrNameLst>
                                          <p:attrName>fillcolor</p:attrName>
                                        </p:attrNameLst>
                                      </p:cBhvr>
                                      <p:tavLst>
                                        <p:tav tm="0">
                                          <p:val>
                                            <p:clrVal>
                                              <a:schemeClr val="accent2"/>
                                            </p:clrVal>
                                          </p:val>
                                        </p:tav>
                                        <p:tav tm="50000">
                                          <p:val>
                                            <p:clrVal>
                                              <a:schemeClr val="hlink"/>
                                            </p:clrVal>
                                          </p:val>
                                        </p:tav>
                                      </p:tavLst>
                                    </p:anim>
                                    <p:set>
                                      <p:cBhvr>
                                        <p:cTn id="16" dur="80"/>
                                        <p:tgtEl>
                                          <p:spTgt spid="135171">
                                            <p:txEl>
                                              <p:charRg st="32" end="135"/>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35171">
                                            <p:txEl>
                                              <p:charRg st="135" end="226"/>
                                            </p:txEl>
                                          </p:spTgt>
                                        </p:tgtEl>
                                        <p:attrNameLst>
                                          <p:attrName>style.visibility</p:attrName>
                                        </p:attrNameLst>
                                      </p:cBhvr>
                                      <p:to>
                                        <p:strVal val="visible"/>
                                      </p:to>
                                    </p:set>
                                    <p:anim calcmode="discrete" valueType="clr">
                                      <p:cBhvr override="childStyle">
                                        <p:cTn id="21" dur="80"/>
                                        <p:tgtEl>
                                          <p:spTgt spid="135171">
                                            <p:txEl>
                                              <p:charRg st="135" end="22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35171">
                                            <p:txEl>
                                              <p:charRg st="135" end="226"/>
                                            </p:txEl>
                                          </p:spTgt>
                                        </p:tgtEl>
                                        <p:attrNameLst>
                                          <p:attrName>fillcolor</p:attrName>
                                        </p:attrNameLst>
                                      </p:cBhvr>
                                      <p:tavLst>
                                        <p:tav tm="0">
                                          <p:val>
                                            <p:clrVal>
                                              <a:schemeClr val="accent2"/>
                                            </p:clrVal>
                                          </p:val>
                                        </p:tav>
                                        <p:tav tm="50000">
                                          <p:val>
                                            <p:clrVal>
                                              <a:schemeClr val="hlink"/>
                                            </p:clrVal>
                                          </p:val>
                                        </p:tav>
                                      </p:tavLst>
                                    </p:anim>
                                    <p:set>
                                      <p:cBhvr>
                                        <p:cTn id="23" dur="80"/>
                                        <p:tgtEl>
                                          <p:spTgt spid="135171">
                                            <p:txEl>
                                              <p:charRg st="135" end="22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3" name="Rectangle 2"/>
          <p:cNvSpPr>
            <a:spLocks noGrp="1"/>
          </p:cNvSpPr>
          <p:nvPr>
            <p:ph type="title"/>
          </p:nvPr>
        </p:nvSpPr>
        <p:spPr>
          <a:xfrm>
            <a:off x="369888" y="1104900"/>
            <a:ext cx="7313612" cy="750888"/>
          </a:xfrm>
        </p:spPr>
        <p:txBody>
          <a:bodyPr vert="horz" wrap="square" lIns="91440" tIns="45720" rIns="91440" bIns="45720" anchor="b"/>
          <a:p>
            <a:r>
              <a:rPr lang="en-US" altLang="zh-CN" sz="3200" dirty="0">
                <a:latin typeface="黑体" panose="02010609060101010101" pitchFamily="49" charset="-122"/>
              </a:rPr>
              <a:t>2.7.6 线程</a:t>
            </a:r>
            <a:r>
              <a:rPr lang="zh-CN" altLang="en-US" sz="3200" dirty="0">
                <a:latin typeface="黑体" panose="02010609060101010101" pitchFamily="49" charset="-122"/>
              </a:rPr>
              <a:t>的分类</a:t>
            </a:r>
            <a:endParaRPr lang="en-US" altLang="zh-CN" sz="3200" dirty="0">
              <a:latin typeface="黑体" panose="02010609060101010101" pitchFamily="49" charset="-122"/>
            </a:endParaRPr>
          </a:p>
        </p:txBody>
      </p:sp>
      <p:sp>
        <p:nvSpPr>
          <p:cNvPr id="164867" name="Rectangle 3"/>
          <p:cNvSpPr>
            <a:spLocks noGrp="1"/>
          </p:cNvSpPr>
          <p:nvPr>
            <p:ph type="subTitle" idx="4294967295"/>
          </p:nvPr>
        </p:nvSpPr>
        <p:spPr>
          <a:xfrm>
            <a:off x="369888" y="1979613"/>
            <a:ext cx="8523288" cy="502920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charset="0"/>
              <a:buChar char="n"/>
            </a:pPr>
            <a:r>
              <a:rPr kumimoji="0" lang="zh-CN" altLang="en-US" sz="2800" b="1" i="0" u="none" strike="noStrike" kern="0" cap="none" spc="0" normalizeH="0" baseline="0" noProof="1" dirty="0">
                <a:solidFill>
                  <a:srgbClr val="FF0000"/>
                </a:solidFill>
                <a:latin typeface="黑体" panose="02010609060101010101" pitchFamily="49" charset="-122"/>
                <a:ea typeface="黑体" panose="02010609060101010101" pitchFamily="49" charset="-122"/>
                <a:cs typeface="+mn-cs"/>
                <a:sym typeface="+mn-ea"/>
              </a:rPr>
              <a:t>组合式线程</a:t>
            </a:r>
            <a:r>
              <a:rPr kumimoji="0" lang="zh-CN" altLang="en-US" sz="28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mn-cs"/>
                <a:sym typeface="+mn-ea"/>
              </a:rPr>
              <a:t>(</a:t>
            </a:r>
            <a:r>
              <a:rPr kumimoji="0" lang="en-US" altLang="zh-CN" sz="28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mn-cs"/>
                <a:sym typeface="+mn-ea"/>
              </a:rPr>
              <a:t>ULT/KST</a:t>
            </a:r>
            <a:r>
              <a:rPr kumimoji="0" lang="en-US" altLang="zh-CN" sz="28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mn-cs"/>
                <a:sym typeface="+mn-ea"/>
              </a:rPr>
              <a:t>):</a:t>
            </a:r>
            <a:endParaRPr kumimoji="0" lang="en-US" altLang="zh-CN" sz="28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charset="0"/>
              <a:buChar char="n"/>
            </a:pPr>
            <a:r>
              <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内核支持多个内核支持线程的建立、调度、管理，同时也允许用户应用程序建立、调度和管理用户级线程。</a:t>
            </a:r>
            <a:endPar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charset="0"/>
              <a:buChar char="n"/>
            </a:pPr>
            <a:r>
              <a:rPr kumimoji="0" lang="en-US" altLang="zh-CN"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ULT</a:t>
            </a:r>
            <a:r>
              <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通过时分多路复用</a:t>
            </a:r>
            <a:r>
              <a:rPr kumimoji="0" lang="en-US" altLang="zh-CN"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KST</a:t>
            </a:r>
            <a:r>
              <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实现</a:t>
            </a:r>
            <a:endPar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514350" marR="0" lvl="0" indent="-514350" algn="l" defTabSz="914400" rtl="0" eaLnBrk="0" fontAlgn="base" latinLnBrk="0" hangingPunct="0">
              <a:lnSpc>
                <a:spcPct val="100000"/>
              </a:lnSpc>
              <a:spcBef>
                <a:spcPct val="20000"/>
              </a:spcBef>
              <a:spcAft>
                <a:spcPct val="0"/>
              </a:spcAft>
              <a:buClr>
                <a:schemeClr val="tx2"/>
              </a:buClr>
              <a:buSzPct val="70000"/>
              <a:buFont typeface="+mj-ea"/>
              <a:buAutoNum type="circleNumDbPlain"/>
            </a:pPr>
            <a:r>
              <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多对一模型</a:t>
            </a:r>
            <a:endPar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514350" marR="0" lvl="0" indent="-514350" algn="l" defTabSz="914400" rtl="0" eaLnBrk="0" fontAlgn="base" latinLnBrk="0" hangingPunct="0">
              <a:lnSpc>
                <a:spcPct val="100000"/>
              </a:lnSpc>
              <a:spcBef>
                <a:spcPct val="20000"/>
              </a:spcBef>
              <a:spcAft>
                <a:spcPct val="0"/>
              </a:spcAft>
              <a:buClr>
                <a:schemeClr val="tx2"/>
              </a:buClr>
              <a:buSzPct val="70000"/>
              <a:buFont typeface="+mj-ea"/>
              <a:buAutoNum type="circleNumDbPlain"/>
            </a:pPr>
            <a:r>
              <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一对一模型</a:t>
            </a:r>
            <a:endPar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514350" marR="0" lvl="0" indent="-514350" algn="l" defTabSz="914400" rtl="0" eaLnBrk="0" fontAlgn="base" latinLnBrk="0" hangingPunct="0">
              <a:lnSpc>
                <a:spcPct val="100000"/>
              </a:lnSpc>
              <a:spcBef>
                <a:spcPct val="20000"/>
              </a:spcBef>
              <a:spcAft>
                <a:spcPct val="0"/>
              </a:spcAft>
              <a:buClr>
                <a:schemeClr val="tx2"/>
              </a:buClr>
              <a:buSzPct val="70000"/>
              <a:buFont typeface="+mj-ea"/>
              <a:buAutoNum type="circleNumDbPlain"/>
            </a:pPr>
            <a:r>
              <a:rPr kumimoji="0" lang="zh-CN" altLang="en-US" sz="28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多对多模型</a:t>
            </a:r>
            <a:r>
              <a:rPr kumimoji="0" lang="zh-CN" altLang="en-US" sz="2000" b="1" i="0" u="none" strike="noStrike" kern="0" cap="none" spc="0" normalizeH="0" baseline="0" noProof="1"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kumimoji="0" lang="zh-CN" altLang="en-US" sz="2000" b="1" i="0" u="none" strike="noStrike" kern="0" cap="none" spc="0" normalizeH="0" baseline="0" noProof="1" dirty="0">
                <a:solidFill>
                  <a:schemeClr val="tx1"/>
                </a:solidFill>
                <a:latin typeface="+mn-lt"/>
                <a:ea typeface="+mn-ea"/>
                <a:cs typeface="+mn-cs"/>
              </a:rPr>
              <a:t>                                              </a:t>
            </a:r>
            <a:endParaRPr kumimoji="0" lang="en-US" altLang="zh-CN" sz="2000" b="1" i="0" u="none" strike="noStrike" kern="0" cap="none" spc="0" normalizeH="0" baseline="0" noProof="1" dirty="0">
              <a:solidFill>
                <a:schemeClr val="tx1"/>
              </a:solidFill>
              <a:latin typeface="+mn-lt"/>
              <a:ea typeface="+mn-ea"/>
              <a:cs typeface="+mn-cs"/>
            </a:endParaRPr>
          </a:p>
        </p:txBody>
      </p:sp>
      <p:sp>
        <p:nvSpPr>
          <p:cNvPr id="20787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07876" name="Rectangle 2"/>
          <p:cNvSpPr>
            <a:spLocks noGrp="1"/>
          </p:cNvSpPr>
          <p:nvPr/>
        </p:nvSpPr>
        <p:spPr>
          <a:xfrm>
            <a:off x="584200" y="80963"/>
            <a:ext cx="7313613" cy="750887"/>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07877" name="内容占位符 95235"/>
          <p:cNvGraphicFramePr>
            <a:graphicFrameLocks noGrp="1"/>
          </p:cNvGraphicFramePr>
          <p:nvPr/>
        </p:nvGraphicFramePr>
        <p:xfrm>
          <a:off x="698500" y="881063"/>
          <a:ext cx="7704138" cy="69850"/>
        </p:xfrm>
        <a:graphic>
          <a:graphicData uri="http://schemas.openxmlformats.org/presentationml/2006/ole">
            <mc:AlternateContent xmlns:mc="http://schemas.openxmlformats.org/markup-compatibility/2006">
              <mc:Choice xmlns:v="urn:schemas-microsoft-com:vml" Requires="v">
                <p:oleObj spid="_x0000_s3187" name="" r:id="rId1" imgW="6858000" imgH="48895" progId="MS_ClipArt_Gallery.2">
                  <p:embed/>
                </p:oleObj>
              </mc:Choice>
              <mc:Fallback>
                <p:oleObj name="" r:id="rId1" imgW="6858000" imgH="48895" progId="MS_ClipArt_Gallery.2">
                  <p:embed/>
                  <p:pic>
                    <p:nvPicPr>
                      <p:cNvPr id="0" name="图片 3186"/>
                      <p:cNvPicPr/>
                      <p:nvPr/>
                    </p:nvPicPr>
                    <p:blipFill>
                      <a:blip r:embed="rId2"/>
                      <a:stretch>
                        <a:fillRect/>
                      </a:stretch>
                    </p:blipFill>
                    <p:spPr>
                      <a:xfrm>
                        <a:off x="698500" y="881063"/>
                        <a:ext cx="7704138" cy="69850"/>
                      </a:xfrm>
                      <a:prstGeom prst="rect">
                        <a:avLst/>
                      </a:prstGeom>
                      <a:noFill/>
                      <a:ln w="38100">
                        <a:noFill/>
                        <a:miter/>
                      </a:ln>
                    </p:spPr>
                  </p:pic>
                </p:oleObj>
              </mc:Fallback>
            </mc:AlternateContent>
          </a:graphicData>
        </a:graphic>
      </p:graphicFrame>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7" name="Rectangle 2"/>
          <p:cNvSpPr>
            <a:spLocks noGrp="1"/>
          </p:cNvSpPr>
          <p:nvPr>
            <p:ph type="title"/>
          </p:nvPr>
        </p:nvSpPr>
        <p:spPr>
          <a:xfrm>
            <a:off x="338138" y="950913"/>
            <a:ext cx="7313612" cy="628650"/>
          </a:xfrm>
        </p:spPr>
        <p:txBody>
          <a:bodyPr vert="horz" wrap="square" lIns="91440" tIns="45720" rIns="91440" bIns="45720" anchor="b"/>
          <a:p>
            <a:r>
              <a:rPr lang="en-US" altLang="zh-CN" sz="3200" dirty="0">
                <a:latin typeface="黑体" panose="02010609060101010101" pitchFamily="49" charset="-122"/>
              </a:rPr>
              <a:t>2.7.7 </a:t>
            </a:r>
            <a:r>
              <a:rPr lang="zh-CN" altLang="en-US" sz="3200" dirty="0">
                <a:latin typeface="黑体" panose="02010609060101010101" pitchFamily="49" charset="-122"/>
              </a:rPr>
              <a:t>多</a:t>
            </a:r>
            <a:r>
              <a:rPr lang="en-US" altLang="zh-CN" sz="3200" dirty="0">
                <a:latin typeface="黑体" panose="02010609060101010101" pitchFamily="49" charset="-122"/>
              </a:rPr>
              <a:t>线程</a:t>
            </a:r>
            <a:r>
              <a:rPr lang="zh-CN" altLang="en-US" sz="3200" dirty="0">
                <a:latin typeface="黑体" panose="02010609060101010101" pitchFamily="49" charset="-122"/>
              </a:rPr>
              <a:t>模型</a:t>
            </a:r>
            <a:endParaRPr lang="zh-CN" altLang="en-US" sz="3200" dirty="0">
              <a:latin typeface="黑体" panose="02010609060101010101" pitchFamily="49" charset="-122"/>
            </a:endParaRPr>
          </a:p>
        </p:txBody>
      </p:sp>
      <p:sp>
        <p:nvSpPr>
          <p:cNvPr id="208898"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08899" name="Rectangle 2"/>
          <p:cNvSpPr>
            <a:spLocks noGrp="1"/>
          </p:cNvSpPr>
          <p:nvPr/>
        </p:nvSpPr>
        <p:spPr>
          <a:xfrm>
            <a:off x="584200" y="80963"/>
            <a:ext cx="7313613" cy="750887"/>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08900" name="内容占位符 95235"/>
          <p:cNvGraphicFramePr>
            <a:graphicFrameLocks noGrp="1"/>
          </p:cNvGraphicFramePr>
          <p:nvPr/>
        </p:nvGraphicFramePr>
        <p:xfrm>
          <a:off x="698500" y="881063"/>
          <a:ext cx="7704138" cy="69850"/>
        </p:xfrm>
        <a:graphic>
          <a:graphicData uri="http://schemas.openxmlformats.org/presentationml/2006/ole">
            <mc:AlternateContent xmlns:mc="http://schemas.openxmlformats.org/markup-compatibility/2006">
              <mc:Choice xmlns:v="urn:schemas-microsoft-com:vml" Requires="v">
                <p:oleObj spid="_x0000_s3188" name="" r:id="rId1" imgW="6858000" imgH="48895" progId="MS_ClipArt_Gallery.2">
                  <p:embed/>
                </p:oleObj>
              </mc:Choice>
              <mc:Fallback>
                <p:oleObj name="" r:id="rId1" imgW="6858000" imgH="48895" progId="MS_ClipArt_Gallery.2">
                  <p:embed/>
                  <p:pic>
                    <p:nvPicPr>
                      <p:cNvPr id="0" name="图片 3187"/>
                      <p:cNvPicPr/>
                      <p:nvPr/>
                    </p:nvPicPr>
                    <p:blipFill>
                      <a:blip r:embed="rId2"/>
                      <a:stretch>
                        <a:fillRect/>
                      </a:stretch>
                    </p:blipFill>
                    <p:spPr>
                      <a:xfrm>
                        <a:off x="698500" y="881063"/>
                        <a:ext cx="7704138" cy="69850"/>
                      </a:xfrm>
                      <a:prstGeom prst="rect">
                        <a:avLst/>
                      </a:prstGeom>
                      <a:noFill/>
                      <a:ln w="38100">
                        <a:noFill/>
                        <a:miter/>
                      </a:ln>
                    </p:spPr>
                  </p:pic>
                </p:oleObj>
              </mc:Fallback>
            </mc:AlternateContent>
          </a:graphicData>
        </a:graphic>
      </p:graphicFrame>
      <p:sp>
        <p:nvSpPr>
          <p:cNvPr id="136195" name="文本占位符 136194"/>
          <p:cNvSpPr>
            <a:spLocks noGrp="1"/>
          </p:cNvSpPr>
          <p:nvPr>
            <p:ph type="body" sz="half" idx="4294967295"/>
          </p:nvPr>
        </p:nvSpPr>
        <p:spPr>
          <a:xfrm>
            <a:off x="358775" y="1579563"/>
            <a:ext cx="8956675" cy="5472112"/>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lvl="0">
              <a:lnSpc>
                <a:spcPct val="145000"/>
              </a:lnSpc>
              <a:spcBef>
                <a:spcPct val="0"/>
              </a:spcBef>
              <a:buClrTx/>
              <a:buSzTx/>
              <a:buFont typeface="Monotype Sorts" pitchFamily="2" charset="2"/>
              <a:buNone/>
            </a:pPr>
            <a:r>
              <a:rPr lang="en-US" altLang="zh-CN" sz="2400">
                <a:solidFill>
                  <a:srgbClr val="FF0000"/>
                </a:solidFill>
                <a:latin typeface="黑体" panose="02010609060101010101" pitchFamily="49" charset="-122"/>
                <a:ea typeface="黑体" panose="02010609060101010101" pitchFamily="49" charset="-122"/>
              </a:rPr>
              <a:t>1.</a:t>
            </a:r>
            <a:r>
              <a:rPr lang="zh-CN" altLang="en-US" sz="2400">
                <a:solidFill>
                  <a:srgbClr val="FF0000"/>
                </a:solidFill>
                <a:latin typeface="黑体" panose="02010609060101010101" pitchFamily="49" charset="-122"/>
                <a:ea typeface="黑体" panose="02010609060101010101" pitchFamily="49" charset="-122"/>
              </a:rPr>
              <a:t>多对一模型</a:t>
            </a:r>
            <a:endParaRPr lang="zh-CN" altLang="en-US" sz="2400">
              <a:solidFill>
                <a:srgbClr val="FF0000"/>
              </a:solidFill>
              <a:latin typeface="黑体" panose="02010609060101010101" pitchFamily="49" charset="-122"/>
              <a:ea typeface="黑体" panose="02010609060101010101" pitchFamily="49" charset="-122"/>
            </a:endParaRPr>
          </a:p>
          <a:p>
            <a:pPr lvl="0">
              <a:lnSpc>
                <a:spcPct val="130000"/>
              </a:lnSpc>
              <a:spcBef>
                <a:spcPct val="0"/>
              </a:spcBef>
              <a:buClr>
                <a:srgbClr val="333399"/>
              </a:buClr>
              <a:buSzTx/>
            </a:pPr>
            <a:r>
              <a:rPr lang="zh-CN" altLang="en-US" sz="2400">
                <a:latin typeface="宋体" panose="02010600030101010101" pitchFamily="2" charset="-122"/>
              </a:rPr>
              <a:t>多对一模型将许多用户级线程映射到一个内核线程。线程管理是在用户空间进行的，因而效率比较高，</a:t>
            </a:r>
            <a:endParaRPr lang="zh-CN" altLang="en-US" sz="2400">
              <a:latin typeface="宋体" panose="02010600030101010101" pitchFamily="2" charset="-122"/>
            </a:endParaRPr>
          </a:p>
          <a:p>
            <a:pPr lvl="0">
              <a:lnSpc>
                <a:spcPct val="130000"/>
              </a:lnSpc>
              <a:spcBef>
                <a:spcPct val="0"/>
              </a:spcBef>
              <a:buClr>
                <a:srgbClr val="333399"/>
              </a:buClr>
              <a:buSzTx/>
            </a:pPr>
            <a:r>
              <a:rPr lang="zh-CN" altLang="en-US" sz="2400">
                <a:latin typeface="宋体" panose="02010600030101010101" pitchFamily="2" charset="-122"/>
              </a:rPr>
              <a:t>如果一个线程执行了阻塞系统调用，那么整个进程就会阻塞。</a:t>
            </a:r>
            <a:endParaRPr lang="zh-CN" altLang="en-US" sz="2400">
              <a:latin typeface="宋体" panose="02010600030101010101" pitchFamily="2" charset="-122"/>
            </a:endParaRPr>
          </a:p>
          <a:p>
            <a:pPr lvl="0">
              <a:lnSpc>
                <a:spcPct val="130000"/>
              </a:lnSpc>
              <a:spcBef>
                <a:spcPct val="0"/>
              </a:spcBef>
              <a:buClr>
                <a:srgbClr val="333399"/>
              </a:buClr>
              <a:buSzTx/>
            </a:pPr>
            <a:r>
              <a:rPr lang="zh-CN" altLang="en-US" sz="2400">
                <a:latin typeface="宋体" panose="02010600030101010101" pitchFamily="2" charset="-122"/>
              </a:rPr>
              <a:t>任何时刻只有一个线程访问内核，多个线程不能并行运行在多处理器上。在这种模型中，处理机调度的单位仍然是进程。</a:t>
            </a:r>
            <a:endParaRPr lang="zh-CN" altLang="en-US" sz="2400">
              <a:latin typeface="宋体" panose="02010600030101010101" pitchFamily="2" charset="-122"/>
            </a:endParaRPr>
          </a:p>
          <a:p>
            <a:pPr lvl="0">
              <a:lnSpc>
                <a:spcPct val="130000"/>
              </a:lnSpc>
              <a:spcBef>
                <a:spcPct val="0"/>
              </a:spcBef>
              <a:buClr>
                <a:srgbClr val="333399"/>
              </a:buClr>
              <a:buSzTx/>
            </a:pPr>
            <a:r>
              <a:rPr lang="en-US" altLang="zh-CN" sz="2400">
                <a:latin typeface="宋体" panose="02010600030101010101" pitchFamily="2" charset="-122"/>
              </a:rPr>
              <a:t>Green thread,Solaris 2</a:t>
            </a:r>
            <a:r>
              <a:rPr lang="zh-CN" altLang="en-US" sz="2400">
                <a:latin typeface="宋体" panose="02010600030101010101" pitchFamily="2" charset="-122"/>
              </a:rPr>
              <a:t>所提供的线程库就是用了这种模型。另外，在不支持内核级线程的操作系统上所实现的用户级线程库也使用多对一模型。</a:t>
            </a:r>
            <a:endParaRPr lang="zh-CN" altLang="en-US" sz="24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6195">
                                            <p:txEl>
                                              <p:charRg st="12" end="20"/>
                                            </p:txEl>
                                          </p:spTgt>
                                        </p:tgtEl>
                                        <p:attrNameLst>
                                          <p:attrName>style.visibility</p:attrName>
                                        </p:attrNameLst>
                                      </p:cBhvr>
                                      <p:to>
                                        <p:strVal val="visible"/>
                                      </p:to>
                                    </p:set>
                                    <p:anim calcmode="discrete" valueType="clr">
                                      <p:cBhvr override="childStyle">
                                        <p:cTn id="7" dur="80"/>
                                        <p:tgtEl>
                                          <p:spTgt spid="136195">
                                            <p:txEl>
                                              <p:charRg st="12" end="2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6195">
                                            <p:txEl>
                                              <p:charRg st="12" end="20"/>
                                            </p:txEl>
                                          </p:spTgt>
                                        </p:tgtEl>
                                        <p:attrNameLst>
                                          <p:attrName>fillcolor</p:attrName>
                                        </p:attrNameLst>
                                      </p:cBhvr>
                                      <p:tavLst>
                                        <p:tav tm="0">
                                          <p:val>
                                            <p:clrVal>
                                              <a:schemeClr val="accent2"/>
                                            </p:clrVal>
                                          </p:val>
                                        </p:tav>
                                        <p:tav tm="50000">
                                          <p:val>
                                            <p:clrVal>
                                              <a:schemeClr val="hlink"/>
                                            </p:clrVal>
                                          </p:val>
                                        </p:tav>
                                      </p:tavLst>
                                    </p:anim>
                                    <p:set>
                                      <p:cBhvr>
                                        <p:cTn id="9" dur="80"/>
                                        <p:tgtEl>
                                          <p:spTgt spid="136195">
                                            <p:txEl>
                                              <p:charRg st="12" end="2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36195">
                                            <p:txEl>
                                              <p:charRg st="20" end="153"/>
                                            </p:txEl>
                                          </p:spTgt>
                                        </p:tgtEl>
                                        <p:attrNameLst>
                                          <p:attrName>style.visibility</p:attrName>
                                        </p:attrNameLst>
                                      </p:cBhvr>
                                      <p:to>
                                        <p:strVal val="visible"/>
                                      </p:to>
                                    </p:set>
                                    <p:anim calcmode="discrete" valueType="clr">
                                      <p:cBhvr override="childStyle">
                                        <p:cTn id="14" dur="80"/>
                                        <p:tgtEl>
                                          <p:spTgt spid="136195">
                                            <p:txEl>
                                              <p:charRg st="20" end="15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36195">
                                            <p:txEl>
                                              <p:charRg st="20" end="153"/>
                                            </p:txEl>
                                          </p:spTgt>
                                        </p:tgtEl>
                                        <p:attrNameLst>
                                          <p:attrName>fillcolor</p:attrName>
                                        </p:attrNameLst>
                                      </p:cBhvr>
                                      <p:tavLst>
                                        <p:tav tm="0">
                                          <p:val>
                                            <p:clrVal>
                                              <a:schemeClr val="accent2"/>
                                            </p:clrVal>
                                          </p:val>
                                        </p:tav>
                                        <p:tav tm="50000">
                                          <p:val>
                                            <p:clrVal>
                                              <a:schemeClr val="hlink"/>
                                            </p:clrVal>
                                          </p:val>
                                        </p:tav>
                                      </p:tavLst>
                                    </p:anim>
                                    <p:set>
                                      <p:cBhvr>
                                        <p:cTn id="16" dur="80"/>
                                        <p:tgtEl>
                                          <p:spTgt spid="136195">
                                            <p:txEl>
                                              <p:charRg st="20" end="15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36195">
                                            <p:txEl>
                                              <p:charRg st="54" end="82"/>
                                            </p:txEl>
                                          </p:spTgt>
                                        </p:tgtEl>
                                        <p:attrNameLst>
                                          <p:attrName>style.visibility</p:attrName>
                                        </p:attrNameLst>
                                      </p:cBhvr>
                                      <p:to>
                                        <p:strVal val="visible"/>
                                      </p:to>
                                    </p:set>
                                    <p:anim calcmode="discrete" valueType="clr">
                                      <p:cBhvr override="childStyle">
                                        <p:cTn id="21" dur="80"/>
                                        <p:tgtEl>
                                          <p:spTgt spid="136195">
                                            <p:txEl>
                                              <p:charRg st="54" end="8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36195">
                                            <p:txEl>
                                              <p:charRg st="54" end="82"/>
                                            </p:txEl>
                                          </p:spTgt>
                                        </p:tgtEl>
                                        <p:attrNameLst>
                                          <p:attrName>fillcolor</p:attrName>
                                        </p:attrNameLst>
                                      </p:cBhvr>
                                      <p:tavLst>
                                        <p:tav tm="0">
                                          <p:val>
                                            <p:clrVal>
                                              <a:schemeClr val="accent2"/>
                                            </p:clrVal>
                                          </p:val>
                                        </p:tav>
                                        <p:tav tm="50000">
                                          <p:val>
                                            <p:clrVal>
                                              <a:schemeClr val="hlink"/>
                                            </p:clrVal>
                                          </p:val>
                                        </p:tav>
                                      </p:tavLst>
                                    </p:anim>
                                    <p:set>
                                      <p:cBhvr>
                                        <p:cTn id="23" dur="80"/>
                                        <p:tgtEl>
                                          <p:spTgt spid="136195">
                                            <p:txEl>
                                              <p:charRg st="54" end="8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36195">
                                            <p:txEl>
                                              <p:charRg st="82" end="136"/>
                                            </p:txEl>
                                          </p:spTgt>
                                        </p:tgtEl>
                                        <p:attrNameLst>
                                          <p:attrName>style.visibility</p:attrName>
                                        </p:attrNameLst>
                                      </p:cBhvr>
                                      <p:to>
                                        <p:strVal val="visible"/>
                                      </p:to>
                                    </p:set>
                                    <p:anim calcmode="discrete" valueType="clr">
                                      <p:cBhvr override="childStyle">
                                        <p:cTn id="28" dur="80"/>
                                        <p:tgtEl>
                                          <p:spTgt spid="136195">
                                            <p:txEl>
                                              <p:charRg st="82" end="13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36195">
                                            <p:txEl>
                                              <p:charRg st="82" end="136"/>
                                            </p:txEl>
                                          </p:spTgt>
                                        </p:tgtEl>
                                        <p:attrNameLst>
                                          <p:attrName>fillcolor</p:attrName>
                                        </p:attrNameLst>
                                      </p:cBhvr>
                                      <p:tavLst>
                                        <p:tav tm="0">
                                          <p:val>
                                            <p:clrVal>
                                              <a:schemeClr val="accent2"/>
                                            </p:clrVal>
                                          </p:val>
                                        </p:tav>
                                        <p:tav tm="50000">
                                          <p:val>
                                            <p:clrVal>
                                              <a:schemeClr val="hlink"/>
                                            </p:clrVal>
                                          </p:val>
                                        </p:tav>
                                      </p:tavLst>
                                    </p:anim>
                                    <p:set>
                                      <p:cBhvr>
                                        <p:cTn id="30" dur="80"/>
                                        <p:tgtEl>
                                          <p:spTgt spid="136195">
                                            <p:txEl>
                                              <p:charRg st="82" end="136"/>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36195">
                                            <p:txEl>
                                              <p:charRg st="153" end="229"/>
                                            </p:txEl>
                                          </p:spTgt>
                                        </p:tgtEl>
                                        <p:attrNameLst>
                                          <p:attrName>style.visibility</p:attrName>
                                        </p:attrNameLst>
                                      </p:cBhvr>
                                      <p:to>
                                        <p:strVal val="visible"/>
                                      </p:to>
                                    </p:set>
                                    <p:anim calcmode="discrete" valueType="clr">
                                      <p:cBhvr override="childStyle">
                                        <p:cTn id="35" dur="80"/>
                                        <p:tgtEl>
                                          <p:spTgt spid="136195">
                                            <p:txEl>
                                              <p:charRg st="153" end="22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36195">
                                            <p:txEl>
                                              <p:charRg st="153" end="229"/>
                                            </p:txEl>
                                          </p:spTgt>
                                        </p:tgtEl>
                                        <p:attrNameLst>
                                          <p:attrName>fillcolor</p:attrName>
                                        </p:attrNameLst>
                                      </p:cBhvr>
                                      <p:tavLst>
                                        <p:tav tm="0">
                                          <p:val>
                                            <p:clrVal>
                                              <a:schemeClr val="accent2"/>
                                            </p:clrVal>
                                          </p:val>
                                        </p:tav>
                                        <p:tav tm="50000">
                                          <p:val>
                                            <p:clrVal>
                                              <a:schemeClr val="hlink"/>
                                            </p:clrVal>
                                          </p:val>
                                        </p:tav>
                                      </p:tavLst>
                                    </p:anim>
                                    <p:set>
                                      <p:cBhvr>
                                        <p:cTn id="37" dur="80"/>
                                        <p:tgtEl>
                                          <p:spTgt spid="136195">
                                            <p:txEl>
                                              <p:charRg st="153" end="22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Rectangle 2"/>
          <p:cNvSpPr>
            <a:spLocks noGrp="1"/>
          </p:cNvSpPr>
          <p:nvPr>
            <p:ph type="title"/>
          </p:nvPr>
        </p:nvSpPr>
        <p:spPr>
          <a:xfrm>
            <a:off x="349250" y="762000"/>
            <a:ext cx="7312025" cy="630238"/>
          </a:xfrm>
        </p:spPr>
        <p:txBody>
          <a:bodyPr vert="horz" wrap="square" lIns="91440" tIns="45720" rIns="91440" bIns="45720" anchor="b"/>
          <a:p>
            <a:r>
              <a:rPr lang="en-US" altLang="zh-CN" sz="3200" dirty="0">
                <a:latin typeface="黑体" panose="02010609060101010101" pitchFamily="49" charset="-122"/>
              </a:rPr>
              <a:t>2.7.7 </a:t>
            </a:r>
            <a:r>
              <a:rPr lang="zh-CN" altLang="en-US" sz="3200" dirty="0">
                <a:latin typeface="黑体" panose="02010609060101010101" pitchFamily="49" charset="-122"/>
              </a:rPr>
              <a:t>多</a:t>
            </a:r>
            <a:r>
              <a:rPr lang="en-US" altLang="zh-CN" sz="3200" dirty="0">
                <a:latin typeface="黑体" panose="02010609060101010101" pitchFamily="49" charset="-122"/>
              </a:rPr>
              <a:t>线程</a:t>
            </a:r>
            <a:r>
              <a:rPr lang="zh-CN" altLang="en-US" sz="3200" dirty="0">
                <a:latin typeface="黑体" panose="02010609060101010101" pitchFamily="49" charset="-122"/>
              </a:rPr>
              <a:t>模型</a:t>
            </a:r>
            <a:endParaRPr lang="zh-CN" altLang="en-US" sz="3200" dirty="0">
              <a:latin typeface="黑体" panose="02010609060101010101" pitchFamily="49" charset="-122"/>
            </a:endParaRPr>
          </a:p>
        </p:txBody>
      </p:sp>
      <p:sp>
        <p:nvSpPr>
          <p:cNvPr id="20992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09923" name="Rectangle 2"/>
          <p:cNvSpPr>
            <a:spLocks noGrp="1"/>
          </p:cNvSpPr>
          <p:nvPr/>
        </p:nvSpPr>
        <p:spPr>
          <a:xfrm>
            <a:off x="584200" y="80963"/>
            <a:ext cx="7313613" cy="750887"/>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09924" name="内容占位符 95235"/>
          <p:cNvGraphicFramePr>
            <a:graphicFrameLocks noGrp="1"/>
          </p:cNvGraphicFramePr>
          <p:nvPr/>
        </p:nvGraphicFramePr>
        <p:xfrm>
          <a:off x="719138" y="762000"/>
          <a:ext cx="7704137" cy="69850"/>
        </p:xfrm>
        <a:graphic>
          <a:graphicData uri="http://schemas.openxmlformats.org/presentationml/2006/ole">
            <mc:AlternateContent xmlns:mc="http://schemas.openxmlformats.org/markup-compatibility/2006">
              <mc:Choice xmlns:v="urn:schemas-microsoft-com:vml" Requires="v">
                <p:oleObj spid="_x0000_s3191" name="" r:id="rId1" imgW="6858000" imgH="48895" progId="MS_ClipArt_Gallery.2">
                  <p:embed/>
                </p:oleObj>
              </mc:Choice>
              <mc:Fallback>
                <p:oleObj name="" r:id="rId1" imgW="6858000" imgH="48895" progId="MS_ClipArt_Gallery.2">
                  <p:embed/>
                  <p:pic>
                    <p:nvPicPr>
                      <p:cNvPr id="0" name="图片 3190"/>
                      <p:cNvPicPr/>
                      <p:nvPr/>
                    </p:nvPicPr>
                    <p:blipFill>
                      <a:blip r:embed="rId2"/>
                      <a:stretch>
                        <a:fillRect/>
                      </a:stretch>
                    </p:blipFill>
                    <p:spPr>
                      <a:xfrm>
                        <a:off x="719138" y="762000"/>
                        <a:ext cx="7704137" cy="69850"/>
                      </a:xfrm>
                      <a:prstGeom prst="rect">
                        <a:avLst/>
                      </a:prstGeom>
                      <a:noFill/>
                      <a:ln w="38100">
                        <a:noFill/>
                        <a:miter/>
                      </a:ln>
                    </p:spPr>
                  </p:pic>
                </p:oleObj>
              </mc:Fallback>
            </mc:AlternateContent>
          </a:graphicData>
        </a:graphic>
      </p:graphicFrame>
      <p:sp>
        <p:nvSpPr>
          <p:cNvPr id="137219" name="文本占位符 137218"/>
          <p:cNvSpPr>
            <a:spLocks noGrp="1"/>
          </p:cNvSpPr>
          <p:nvPr>
            <p:ph type="body" sz="half" idx="4294967295"/>
          </p:nvPr>
        </p:nvSpPr>
        <p:spPr>
          <a:xfrm>
            <a:off x="347663" y="1176338"/>
            <a:ext cx="8280400" cy="5472112"/>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lvl="0">
              <a:lnSpc>
                <a:spcPct val="150000"/>
              </a:lnSpc>
              <a:spcBef>
                <a:spcPct val="0"/>
              </a:spcBef>
              <a:buClrTx/>
              <a:buSzTx/>
              <a:buFont typeface="Monotype Sorts" pitchFamily="2" charset="2"/>
              <a:buNone/>
            </a:pPr>
            <a:r>
              <a:rPr lang="en-US" altLang="zh-CN" sz="2400">
                <a:solidFill>
                  <a:srgbClr val="FF0000"/>
                </a:solidFill>
                <a:latin typeface="黑体" panose="02010609060101010101" pitchFamily="49" charset="-122"/>
                <a:ea typeface="黑体" panose="02010609060101010101" pitchFamily="49" charset="-122"/>
              </a:rPr>
              <a:t>2.</a:t>
            </a:r>
            <a:r>
              <a:rPr lang="zh-CN" altLang="en-US" sz="2400">
                <a:solidFill>
                  <a:srgbClr val="FF0000"/>
                </a:solidFill>
                <a:latin typeface="黑体" panose="02010609060101010101" pitchFamily="49" charset="-122"/>
                <a:ea typeface="黑体" panose="02010609060101010101" pitchFamily="49" charset="-122"/>
              </a:rPr>
              <a:t>一对一模型</a:t>
            </a:r>
            <a:endParaRPr lang="zh-CN" altLang="en-US" sz="2400">
              <a:solidFill>
                <a:srgbClr val="FF0000"/>
              </a:solidFill>
              <a:latin typeface="黑体" panose="02010609060101010101" pitchFamily="49" charset="-122"/>
              <a:ea typeface="黑体" panose="02010609060101010101" pitchFamily="49" charset="-122"/>
            </a:endParaRPr>
          </a:p>
          <a:p>
            <a:pPr lvl="0">
              <a:lnSpc>
                <a:spcPct val="150000"/>
              </a:lnSpc>
              <a:spcBef>
                <a:spcPct val="0"/>
              </a:spcBef>
              <a:buClr>
                <a:srgbClr val="0000FF"/>
              </a:buClr>
              <a:buSzTx/>
            </a:pPr>
            <a:r>
              <a:rPr lang="zh-CN" altLang="en-US" sz="2400">
                <a:latin typeface="宋体" panose="02010600030101010101" pitchFamily="2" charset="-122"/>
              </a:rPr>
              <a:t>一对一模型将每个用户线程映射到一个内核线程。该线程模型在一个线程执行阻塞时，能允许另一个线程继续执行，所以它提供了比多对一模型更好的并发功能。</a:t>
            </a:r>
            <a:endParaRPr lang="zh-CN" altLang="en-US" sz="2400">
              <a:latin typeface="宋体" panose="02010600030101010101" pitchFamily="2" charset="-122"/>
            </a:endParaRPr>
          </a:p>
          <a:p>
            <a:pPr lvl="0">
              <a:lnSpc>
                <a:spcPct val="150000"/>
              </a:lnSpc>
              <a:spcBef>
                <a:spcPct val="0"/>
              </a:spcBef>
              <a:buClr>
                <a:srgbClr val="0000FF"/>
              </a:buClr>
              <a:buSzTx/>
            </a:pPr>
            <a:r>
              <a:rPr lang="zh-CN" altLang="en-US" sz="2400">
                <a:latin typeface="宋体" panose="02010600030101010101" pitchFamily="2" charset="-122"/>
              </a:rPr>
              <a:t>也允许多个线程运行在多处理机系统上。这种模型的缺点是创建一个用户线程就需要创建一个相应的内核线程。</a:t>
            </a:r>
            <a:endParaRPr lang="zh-CN" altLang="en-US" sz="2400">
              <a:latin typeface="宋体" panose="02010600030101010101" pitchFamily="2" charset="-122"/>
            </a:endParaRPr>
          </a:p>
          <a:p>
            <a:pPr lvl="0">
              <a:lnSpc>
                <a:spcPct val="150000"/>
              </a:lnSpc>
              <a:spcBef>
                <a:spcPct val="0"/>
              </a:spcBef>
              <a:buClr>
                <a:srgbClr val="0000FF"/>
              </a:buClr>
              <a:buSzTx/>
            </a:pPr>
            <a:r>
              <a:rPr lang="zh-CN" altLang="en-US" sz="2400">
                <a:latin typeface="宋体" panose="02010600030101010101" pitchFamily="2" charset="-122"/>
              </a:rPr>
              <a:t>创建内核线程的开销会影响应用程序的性能，所以这种模型的绝大多数实现限制了系统所支持的线程数量。</a:t>
            </a:r>
            <a:endParaRPr lang="zh-CN" altLang="en-US" sz="2400">
              <a:latin typeface="宋体" panose="02010600030101010101" pitchFamily="2" charset="-122"/>
            </a:endParaRPr>
          </a:p>
          <a:p>
            <a:pPr lvl="0">
              <a:lnSpc>
                <a:spcPct val="150000"/>
              </a:lnSpc>
              <a:spcBef>
                <a:spcPct val="0"/>
              </a:spcBef>
              <a:buClr>
                <a:srgbClr val="0000FF"/>
              </a:buClr>
              <a:buSzTx/>
            </a:pPr>
            <a:r>
              <a:rPr lang="zh-CN" altLang="en-US" sz="2400">
                <a:latin typeface="宋体" panose="02010600030101010101" pitchFamily="2" charset="-122"/>
              </a:rPr>
              <a:t>Windows NT/2000/xp和OS/2实现了一对一模型。</a:t>
            </a:r>
            <a:endParaRPr lang="zh-CN" altLang="en-US" sz="240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7219">
                                            <p:txEl>
                                              <p:charRg st="0" end="8"/>
                                            </p:txEl>
                                          </p:spTgt>
                                        </p:tgtEl>
                                        <p:attrNameLst>
                                          <p:attrName>style.visibility</p:attrName>
                                        </p:attrNameLst>
                                      </p:cBhvr>
                                      <p:to>
                                        <p:strVal val="visible"/>
                                      </p:to>
                                    </p:set>
                                    <p:anim calcmode="discrete" valueType="clr">
                                      <p:cBhvr override="childStyle">
                                        <p:cTn id="7" dur="80"/>
                                        <p:tgtEl>
                                          <p:spTgt spid="137219">
                                            <p:txEl>
                                              <p:charRg st="0"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7219">
                                            <p:txEl>
                                              <p:charRg st="0" end="8"/>
                                            </p:txEl>
                                          </p:spTgt>
                                        </p:tgtEl>
                                        <p:attrNameLst>
                                          <p:attrName>fillcolor</p:attrName>
                                        </p:attrNameLst>
                                      </p:cBhvr>
                                      <p:tavLst>
                                        <p:tav tm="0">
                                          <p:val>
                                            <p:clrVal>
                                              <a:schemeClr val="accent2"/>
                                            </p:clrVal>
                                          </p:val>
                                        </p:tav>
                                        <p:tav tm="50000">
                                          <p:val>
                                            <p:clrVal>
                                              <a:schemeClr val="hlink"/>
                                            </p:clrVal>
                                          </p:val>
                                        </p:tav>
                                      </p:tavLst>
                                    </p:anim>
                                    <p:set>
                                      <p:cBhvr>
                                        <p:cTn id="9" dur="80"/>
                                        <p:tgtEl>
                                          <p:spTgt spid="137219">
                                            <p:txEl>
                                              <p:charRg st="0" end="8"/>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37219">
                                            <p:txEl>
                                              <p:charRg st="8" end="130"/>
                                            </p:txEl>
                                          </p:spTgt>
                                        </p:tgtEl>
                                        <p:attrNameLst>
                                          <p:attrName>style.visibility</p:attrName>
                                        </p:attrNameLst>
                                      </p:cBhvr>
                                      <p:to>
                                        <p:strVal val="visible"/>
                                      </p:to>
                                    </p:set>
                                    <p:anim calcmode="discrete" valueType="clr">
                                      <p:cBhvr override="childStyle">
                                        <p:cTn id="14" dur="80"/>
                                        <p:tgtEl>
                                          <p:spTgt spid="137219">
                                            <p:txEl>
                                              <p:charRg st="8" end="13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37219">
                                            <p:txEl>
                                              <p:charRg st="8" end="130"/>
                                            </p:txEl>
                                          </p:spTgt>
                                        </p:tgtEl>
                                        <p:attrNameLst>
                                          <p:attrName>fillcolor</p:attrName>
                                        </p:attrNameLst>
                                      </p:cBhvr>
                                      <p:tavLst>
                                        <p:tav tm="0">
                                          <p:val>
                                            <p:clrVal>
                                              <a:schemeClr val="accent2"/>
                                            </p:clrVal>
                                          </p:val>
                                        </p:tav>
                                        <p:tav tm="50000">
                                          <p:val>
                                            <p:clrVal>
                                              <a:schemeClr val="hlink"/>
                                            </p:clrVal>
                                          </p:val>
                                        </p:tav>
                                      </p:tavLst>
                                    </p:anim>
                                    <p:set>
                                      <p:cBhvr>
                                        <p:cTn id="16" dur="80"/>
                                        <p:tgtEl>
                                          <p:spTgt spid="137219">
                                            <p:txEl>
                                              <p:charRg st="8" end="13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37219">
                                            <p:txEl>
                                              <p:charRg st="80" end="130"/>
                                            </p:txEl>
                                          </p:spTgt>
                                        </p:tgtEl>
                                        <p:attrNameLst>
                                          <p:attrName>style.visibility</p:attrName>
                                        </p:attrNameLst>
                                      </p:cBhvr>
                                      <p:to>
                                        <p:strVal val="visible"/>
                                      </p:to>
                                    </p:set>
                                    <p:anim calcmode="discrete" valueType="clr">
                                      <p:cBhvr override="childStyle">
                                        <p:cTn id="21" dur="80"/>
                                        <p:tgtEl>
                                          <p:spTgt spid="137219">
                                            <p:txEl>
                                              <p:charRg st="80" end="13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37219">
                                            <p:txEl>
                                              <p:charRg st="80" end="130"/>
                                            </p:txEl>
                                          </p:spTgt>
                                        </p:tgtEl>
                                        <p:attrNameLst>
                                          <p:attrName>fillcolor</p:attrName>
                                        </p:attrNameLst>
                                      </p:cBhvr>
                                      <p:tavLst>
                                        <p:tav tm="0">
                                          <p:val>
                                            <p:clrVal>
                                              <a:schemeClr val="accent2"/>
                                            </p:clrVal>
                                          </p:val>
                                        </p:tav>
                                        <p:tav tm="50000">
                                          <p:val>
                                            <p:clrVal>
                                              <a:schemeClr val="hlink"/>
                                            </p:clrVal>
                                          </p:val>
                                        </p:tav>
                                      </p:tavLst>
                                    </p:anim>
                                    <p:set>
                                      <p:cBhvr>
                                        <p:cTn id="23" dur="80"/>
                                        <p:tgtEl>
                                          <p:spTgt spid="137219">
                                            <p:txEl>
                                              <p:charRg st="80" end="130"/>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37219">
                                            <p:txEl>
                                              <p:charRg st="130" end="178"/>
                                            </p:txEl>
                                          </p:spTgt>
                                        </p:tgtEl>
                                        <p:attrNameLst>
                                          <p:attrName>style.visibility</p:attrName>
                                        </p:attrNameLst>
                                      </p:cBhvr>
                                      <p:to>
                                        <p:strVal val="visible"/>
                                      </p:to>
                                    </p:set>
                                    <p:anim calcmode="discrete" valueType="clr">
                                      <p:cBhvr override="childStyle">
                                        <p:cTn id="28" dur="80"/>
                                        <p:tgtEl>
                                          <p:spTgt spid="137219">
                                            <p:txEl>
                                              <p:charRg st="130" end="17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37219">
                                            <p:txEl>
                                              <p:charRg st="130" end="178"/>
                                            </p:txEl>
                                          </p:spTgt>
                                        </p:tgtEl>
                                        <p:attrNameLst>
                                          <p:attrName>fillcolor</p:attrName>
                                        </p:attrNameLst>
                                      </p:cBhvr>
                                      <p:tavLst>
                                        <p:tav tm="0">
                                          <p:val>
                                            <p:clrVal>
                                              <a:schemeClr val="accent2"/>
                                            </p:clrVal>
                                          </p:val>
                                        </p:tav>
                                        <p:tav tm="50000">
                                          <p:val>
                                            <p:clrVal>
                                              <a:schemeClr val="hlink"/>
                                            </p:clrVal>
                                          </p:val>
                                        </p:tav>
                                      </p:tavLst>
                                    </p:anim>
                                    <p:set>
                                      <p:cBhvr>
                                        <p:cTn id="30" dur="80"/>
                                        <p:tgtEl>
                                          <p:spTgt spid="137219">
                                            <p:txEl>
                                              <p:charRg st="130" end="178"/>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37219">
                                            <p:txEl>
                                              <p:charRg st="178" end="211"/>
                                            </p:txEl>
                                          </p:spTgt>
                                        </p:tgtEl>
                                        <p:attrNameLst>
                                          <p:attrName>style.visibility</p:attrName>
                                        </p:attrNameLst>
                                      </p:cBhvr>
                                      <p:to>
                                        <p:strVal val="visible"/>
                                      </p:to>
                                    </p:set>
                                    <p:anim calcmode="discrete" valueType="clr">
                                      <p:cBhvr override="childStyle">
                                        <p:cTn id="35" dur="80"/>
                                        <p:tgtEl>
                                          <p:spTgt spid="137219">
                                            <p:txEl>
                                              <p:charRg st="178" end="2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37219">
                                            <p:txEl>
                                              <p:charRg st="178" end="211"/>
                                            </p:txEl>
                                          </p:spTgt>
                                        </p:tgtEl>
                                        <p:attrNameLst>
                                          <p:attrName>fillcolor</p:attrName>
                                        </p:attrNameLst>
                                      </p:cBhvr>
                                      <p:tavLst>
                                        <p:tav tm="0">
                                          <p:val>
                                            <p:clrVal>
                                              <a:schemeClr val="accent2"/>
                                            </p:clrVal>
                                          </p:val>
                                        </p:tav>
                                        <p:tav tm="50000">
                                          <p:val>
                                            <p:clrVal>
                                              <a:schemeClr val="hlink"/>
                                            </p:clrVal>
                                          </p:val>
                                        </p:tav>
                                      </p:tavLst>
                                    </p:anim>
                                    <p:set>
                                      <p:cBhvr>
                                        <p:cTn id="37" dur="80"/>
                                        <p:tgtEl>
                                          <p:spTgt spid="137219">
                                            <p:txEl>
                                              <p:charRg st="178" end="21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Rectangle 2"/>
          <p:cNvSpPr>
            <a:spLocks noGrp="1"/>
          </p:cNvSpPr>
          <p:nvPr>
            <p:ph type="title"/>
          </p:nvPr>
        </p:nvSpPr>
        <p:spPr>
          <a:xfrm>
            <a:off x="349250" y="762000"/>
            <a:ext cx="7312025" cy="630238"/>
          </a:xfrm>
        </p:spPr>
        <p:txBody>
          <a:bodyPr vert="horz" wrap="square" lIns="91440" tIns="45720" rIns="91440" bIns="45720" anchor="b"/>
          <a:p>
            <a:r>
              <a:rPr lang="en-US" altLang="zh-CN" sz="3200" dirty="0">
                <a:latin typeface="黑体" panose="02010609060101010101" pitchFamily="49" charset="-122"/>
              </a:rPr>
              <a:t>2.7.7 </a:t>
            </a:r>
            <a:r>
              <a:rPr lang="zh-CN" altLang="en-US" sz="3200" dirty="0">
                <a:latin typeface="黑体" panose="02010609060101010101" pitchFamily="49" charset="-122"/>
              </a:rPr>
              <a:t>多</a:t>
            </a:r>
            <a:r>
              <a:rPr lang="en-US" altLang="zh-CN" sz="3200" dirty="0">
                <a:latin typeface="黑体" panose="02010609060101010101" pitchFamily="49" charset="-122"/>
              </a:rPr>
              <a:t>线程</a:t>
            </a:r>
            <a:r>
              <a:rPr lang="zh-CN" altLang="en-US" sz="3200" dirty="0">
                <a:latin typeface="黑体" panose="02010609060101010101" pitchFamily="49" charset="-122"/>
              </a:rPr>
              <a:t>模型</a:t>
            </a:r>
            <a:endParaRPr lang="zh-CN" altLang="en-US" sz="3200" dirty="0">
              <a:latin typeface="黑体" panose="02010609060101010101" pitchFamily="49" charset="-122"/>
            </a:endParaRPr>
          </a:p>
        </p:txBody>
      </p:sp>
      <p:sp>
        <p:nvSpPr>
          <p:cNvPr id="21094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10947" name="Rectangle 2"/>
          <p:cNvSpPr>
            <a:spLocks noGrp="1"/>
          </p:cNvSpPr>
          <p:nvPr/>
        </p:nvSpPr>
        <p:spPr>
          <a:xfrm>
            <a:off x="584200" y="80963"/>
            <a:ext cx="7313613" cy="750887"/>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10948" name="内容占位符 95235"/>
          <p:cNvGraphicFramePr>
            <a:graphicFrameLocks noGrp="1"/>
          </p:cNvGraphicFramePr>
          <p:nvPr/>
        </p:nvGraphicFramePr>
        <p:xfrm>
          <a:off x="719138" y="762000"/>
          <a:ext cx="7704137" cy="69850"/>
        </p:xfrm>
        <a:graphic>
          <a:graphicData uri="http://schemas.openxmlformats.org/presentationml/2006/ole">
            <mc:AlternateContent xmlns:mc="http://schemas.openxmlformats.org/markup-compatibility/2006">
              <mc:Choice xmlns:v="urn:schemas-microsoft-com:vml" Requires="v">
                <p:oleObj spid="_x0000_s3190" name="" r:id="rId1" imgW="6858000" imgH="48895" progId="MS_ClipArt_Gallery.2">
                  <p:embed/>
                </p:oleObj>
              </mc:Choice>
              <mc:Fallback>
                <p:oleObj name="" r:id="rId1" imgW="6858000" imgH="48895" progId="MS_ClipArt_Gallery.2">
                  <p:embed/>
                  <p:pic>
                    <p:nvPicPr>
                      <p:cNvPr id="0" name="图片 3189"/>
                      <p:cNvPicPr/>
                      <p:nvPr/>
                    </p:nvPicPr>
                    <p:blipFill>
                      <a:blip r:embed="rId2"/>
                      <a:stretch>
                        <a:fillRect/>
                      </a:stretch>
                    </p:blipFill>
                    <p:spPr>
                      <a:xfrm>
                        <a:off x="719138" y="762000"/>
                        <a:ext cx="7704137" cy="69850"/>
                      </a:xfrm>
                      <a:prstGeom prst="rect">
                        <a:avLst/>
                      </a:prstGeom>
                      <a:noFill/>
                      <a:ln w="38100">
                        <a:noFill/>
                        <a:miter/>
                      </a:ln>
                    </p:spPr>
                  </p:pic>
                </p:oleObj>
              </mc:Fallback>
            </mc:AlternateContent>
          </a:graphicData>
        </a:graphic>
      </p:graphicFrame>
      <p:sp>
        <p:nvSpPr>
          <p:cNvPr id="138243" name="文本占位符 138242"/>
          <p:cNvSpPr>
            <a:spLocks noGrp="1"/>
          </p:cNvSpPr>
          <p:nvPr>
            <p:ph type="body" sz="half" idx="4294967295"/>
          </p:nvPr>
        </p:nvSpPr>
        <p:spPr>
          <a:xfrm>
            <a:off x="584200" y="1277938"/>
            <a:ext cx="8280400" cy="5472112"/>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lvl="0">
              <a:lnSpc>
                <a:spcPct val="150000"/>
              </a:lnSpc>
              <a:spcBef>
                <a:spcPct val="0"/>
              </a:spcBef>
              <a:buClrTx/>
              <a:buSzTx/>
              <a:buFont typeface="Monotype Sorts" pitchFamily="2" charset="2"/>
              <a:buNone/>
            </a:pPr>
            <a:r>
              <a:rPr lang="en-US" altLang="zh-CN" sz="2400">
                <a:solidFill>
                  <a:srgbClr val="FF0000"/>
                </a:solidFill>
                <a:latin typeface="黑体" panose="02010609060101010101" pitchFamily="49" charset="-122"/>
                <a:ea typeface="黑体" panose="02010609060101010101" pitchFamily="49" charset="-122"/>
              </a:rPr>
              <a:t>3.</a:t>
            </a:r>
            <a:r>
              <a:rPr lang="zh-CN" altLang="en-US" sz="2400">
                <a:solidFill>
                  <a:srgbClr val="FF0000"/>
                </a:solidFill>
                <a:latin typeface="黑体" panose="02010609060101010101" pitchFamily="49" charset="-122"/>
                <a:ea typeface="黑体" panose="02010609060101010101" pitchFamily="49" charset="-122"/>
              </a:rPr>
              <a:t>多对多模型</a:t>
            </a:r>
            <a:endParaRPr lang="zh-CN" altLang="en-US" sz="2400">
              <a:solidFill>
                <a:srgbClr val="FF0000"/>
              </a:solidFill>
              <a:latin typeface="黑体" panose="02010609060101010101" pitchFamily="49" charset="-122"/>
              <a:ea typeface="黑体" panose="02010609060101010101" pitchFamily="49" charset="-122"/>
            </a:endParaRPr>
          </a:p>
          <a:p>
            <a:pPr lvl="0">
              <a:lnSpc>
                <a:spcPct val="130000"/>
              </a:lnSpc>
              <a:spcBef>
                <a:spcPct val="0"/>
              </a:spcBef>
              <a:buClr>
                <a:srgbClr val="333399"/>
              </a:buClr>
              <a:buSzTx/>
            </a:pPr>
            <a:r>
              <a:rPr lang="zh-CN" altLang="en-US" sz="2400">
                <a:latin typeface="宋体" panose="02010600030101010101" pitchFamily="2" charset="-122"/>
              </a:rPr>
              <a:t>多对多模型多路复用了许多用户级线程到同样数量或更小数量的内核线程上。</a:t>
            </a:r>
            <a:endParaRPr lang="zh-CN" altLang="en-US" sz="2400">
              <a:latin typeface="宋体" panose="02010600030101010101" pitchFamily="2" charset="-122"/>
            </a:endParaRPr>
          </a:p>
          <a:p>
            <a:pPr lvl="0">
              <a:lnSpc>
                <a:spcPct val="130000"/>
              </a:lnSpc>
              <a:spcBef>
                <a:spcPct val="0"/>
              </a:spcBef>
              <a:buClr>
                <a:srgbClr val="333399"/>
              </a:buClr>
              <a:buSzTx/>
            </a:pPr>
            <a:r>
              <a:rPr lang="zh-CN" altLang="en-US" sz="2400">
                <a:latin typeface="宋体" panose="02010600030101010101" pitchFamily="2" charset="-122"/>
              </a:rPr>
              <a:t>内核线程的数量可能与特定应用程序或特定机器有关。</a:t>
            </a:r>
            <a:r>
              <a:rPr lang="zh-CN" altLang="en-US" sz="2400">
                <a:latin typeface="宋体" panose="02010600030101010101" pitchFamily="2" charset="-122"/>
              </a:rPr>
              <a:t> </a:t>
            </a:r>
            <a:endParaRPr lang="zh-CN" altLang="en-US" sz="2400">
              <a:latin typeface="宋体" panose="02010600030101010101" pitchFamily="2" charset="-122"/>
            </a:endParaRPr>
          </a:p>
          <a:p>
            <a:pPr lvl="0">
              <a:lnSpc>
                <a:spcPct val="130000"/>
              </a:lnSpc>
              <a:spcBef>
                <a:spcPct val="0"/>
              </a:spcBef>
              <a:buClr>
                <a:srgbClr val="333399"/>
              </a:buClr>
              <a:buSzTx/>
            </a:pPr>
            <a:r>
              <a:rPr lang="zh-CN" altLang="en-US" sz="2400">
                <a:latin typeface="宋体" panose="02010600030101010101" pitchFamily="2" charset="-122"/>
              </a:rPr>
              <a:t>多对多模型克服前面两种模型的缺点，开发人员可以创建任意多的必要的线程，并且相应内核线程能在多处理器系统上并行运行。而且，当一个线程执行阻塞系统调用时，内核能调度另一个线程来执行。</a:t>
            </a:r>
            <a:r>
              <a:rPr lang="zh-CN" altLang="en-US" sz="2400">
                <a:latin typeface="宋体" panose="02010600030101010101" pitchFamily="2" charset="-122"/>
              </a:rPr>
              <a:t> </a:t>
            </a:r>
            <a:endParaRPr lang="zh-CN" altLang="en-US" sz="240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8243">
                                            <p:txEl>
                                              <p:charRg st="0" end="8"/>
                                            </p:txEl>
                                          </p:spTgt>
                                        </p:tgtEl>
                                        <p:attrNameLst>
                                          <p:attrName>style.visibility</p:attrName>
                                        </p:attrNameLst>
                                      </p:cBhvr>
                                      <p:to>
                                        <p:strVal val="visible"/>
                                      </p:to>
                                    </p:set>
                                    <p:anim calcmode="discrete" valueType="clr">
                                      <p:cBhvr override="childStyle">
                                        <p:cTn id="7" dur="80"/>
                                        <p:tgtEl>
                                          <p:spTgt spid="138243">
                                            <p:txEl>
                                              <p:charRg st="0"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8243">
                                            <p:txEl>
                                              <p:charRg st="0" end="8"/>
                                            </p:txEl>
                                          </p:spTgt>
                                        </p:tgtEl>
                                        <p:attrNameLst>
                                          <p:attrName>fillcolor</p:attrName>
                                        </p:attrNameLst>
                                      </p:cBhvr>
                                      <p:tavLst>
                                        <p:tav tm="0">
                                          <p:val>
                                            <p:clrVal>
                                              <a:schemeClr val="accent2"/>
                                            </p:clrVal>
                                          </p:val>
                                        </p:tav>
                                        <p:tav tm="50000">
                                          <p:val>
                                            <p:clrVal>
                                              <a:schemeClr val="hlink"/>
                                            </p:clrVal>
                                          </p:val>
                                        </p:tav>
                                      </p:tavLst>
                                    </p:anim>
                                    <p:set>
                                      <p:cBhvr>
                                        <p:cTn id="9" dur="80"/>
                                        <p:tgtEl>
                                          <p:spTgt spid="138243">
                                            <p:txEl>
                                              <p:charRg st="0" end="8"/>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38243">
                                            <p:txEl>
                                              <p:charRg st="8" end="43"/>
                                            </p:txEl>
                                          </p:spTgt>
                                        </p:tgtEl>
                                        <p:attrNameLst>
                                          <p:attrName>style.visibility</p:attrName>
                                        </p:attrNameLst>
                                      </p:cBhvr>
                                      <p:to>
                                        <p:strVal val="visible"/>
                                      </p:to>
                                    </p:set>
                                    <p:anim calcmode="discrete" valueType="clr">
                                      <p:cBhvr override="childStyle">
                                        <p:cTn id="14" dur="80"/>
                                        <p:tgtEl>
                                          <p:spTgt spid="138243">
                                            <p:txEl>
                                              <p:charRg st="8" end="4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38243">
                                            <p:txEl>
                                              <p:charRg st="8" end="43"/>
                                            </p:txEl>
                                          </p:spTgt>
                                        </p:tgtEl>
                                        <p:attrNameLst>
                                          <p:attrName>fillcolor</p:attrName>
                                        </p:attrNameLst>
                                      </p:cBhvr>
                                      <p:tavLst>
                                        <p:tav tm="0">
                                          <p:val>
                                            <p:clrVal>
                                              <a:schemeClr val="accent2"/>
                                            </p:clrVal>
                                          </p:val>
                                        </p:tav>
                                        <p:tav tm="50000">
                                          <p:val>
                                            <p:clrVal>
                                              <a:schemeClr val="hlink"/>
                                            </p:clrVal>
                                          </p:val>
                                        </p:tav>
                                      </p:tavLst>
                                    </p:anim>
                                    <p:set>
                                      <p:cBhvr>
                                        <p:cTn id="16" dur="80"/>
                                        <p:tgtEl>
                                          <p:spTgt spid="138243">
                                            <p:txEl>
                                              <p:charRg st="8" end="4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38243">
                                            <p:txEl>
                                              <p:charRg st="43" end="69"/>
                                            </p:txEl>
                                          </p:spTgt>
                                        </p:tgtEl>
                                        <p:attrNameLst>
                                          <p:attrName>style.visibility</p:attrName>
                                        </p:attrNameLst>
                                      </p:cBhvr>
                                      <p:to>
                                        <p:strVal val="visible"/>
                                      </p:to>
                                    </p:set>
                                    <p:anim calcmode="discrete" valueType="clr">
                                      <p:cBhvr override="childStyle">
                                        <p:cTn id="21" dur="80"/>
                                        <p:tgtEl>
                                          <p:spTgt spid="138243">
                                            <p:txEl>
                                              <p:charRg st="43" end="6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38243">
                                            <p:txEl>
                                              <p:charRg st="43" end="69"/>
                                            </p:txEl>
                                          </p:spTgt>
                                        </p:tgtEl>
                                        <p:attrNameLst>
                                          <p:attrName>fillcolor</p:attrName>
                                        </p:attrNameLst>
                                      </p:cBhvr>
                                      <p:tavLst>
                                        <p:tav tm="0">
                                          <p:val>
                                            <p:clrVal>
                                              <a:schemeClr val="accent2"/>
                                            </p:clrVal>
                                          </p:val>
                                        </p:tav>
                                        <p:tav tm="50000">
                                          <p:val>
                                            <p:clrVal>
                                              <a:schemeClr val="hlink"/>
                                            </p:clrVal>
                                          </p:val>
                                        </p:tav>
                                      </p:tavLst>
                                    </p:anim>
                                    <p:set>
                                      <p:cBhvr>
                                        <p:cTn id="23" dur="80"/>
                                        <p:tgtEl>
                                          <p:spTgt spid="138243">
                                            <p:txEl>
                                              <p:charRg st="43" end="69"/>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38243">
                                            <p:txEl>
                                              <p:charRg st="69" end="160"/>
                                            </p:txEl>
                                          </p:spTgt>
                                        </p:tgtEl>
                                        <p:attrNameLst>
                                          <p:attrName>style.visibility</p:attrName>
                                        </p:attrNameLst>
                                      </p:cBhvr>
                                      <p:to>
                                        <p:strVal val="visible"/>
                                      </p:to>
                                    </p:set>
                                    <p:anim calcmode="discrete" valueType="clr">
                                      <p:cBhvr override="childStyle">
                                        <p:cTn id="28" dur="80"/>
                                        <p:tgtEl>
                                          <p:spTgt spid="138243">
                                            <p:txEl>
                                              <p:charRg st="69" end="16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38243">
                                            <p:txEl>
                                              <p:charRg st="69" end="160"/>
                                            </p:txEl>
                                          </p:spTgt>
                                        </p:tgtEl>
                                        <p:attrNameLst>
                                          <p:attrName>fillcolor</p:attrName>
                                        </p:attrNameLst>
                                      </p:cBhvr>
                                      <p:tavLst>
                                        <p:tav tm="0">
                                          <p:val>
                                            <p:clrVal>
                                              <a:schemeClr val="accent2"/>
                                            </p:clrVal>
                                          </p:val>
                                        </p:tav>
                                        <p:tav tm="50000">
                                          <p:val>
                                            <p:clrVal>
                                              <a:schemeClr val="hlink"/>
                                            </p:clrVal>
                                          </p:val>
                                        </p:tav>
                                      </p:tavLst>
                                    </p:anim>
                                    <p:set>
                                      <p:cBhvr>
                                        <p:cTn id="30" dur="80"/>
                                        <p:tgtEl>
                                          <p:spTgt spid="138243">
                                            <p:txEl>
                                              <p:charRg st="69" end="16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Rectangle 2"/>
          <p:cNvSpPr>
            <a:spLocks noGrp="1"/>
          </p:cNvSpPr>
          <p:nvPr>
            <p:ph type="title"/>
          </p:nvPr>
        </p:nvSpPr>
        <p:spPr>
          <a:xfrm>
            <a:off x="349250" y="762000"/>
            <a:ext cx="7312025" cy="630238"/>
          </a:xfrm>
        </p:spPr>
        <p:txBody>
          <a:bodyPr vert="horz" wrap="square" lIns="91440" tIns="45720" rIns="91440" bIns="45720" anchor="b"/>
          <a:p>
            <a:r>
              <a:rPr lang="en-US" altLang="zh-CN" sz="3200" dirty="0">
                <a:latin typeface="黑体" panose="02010609060101010101" pitchFamily="49" charset="-122"/>
              </a:rPr>
              <a:t>2.7.7 </a:t>
            </a:r>
            <a:r>
              <a:rPr lang="zh-CN" altLang="en-US" sz="3200" dirty="0">
                <a:latin typeface="黑体" panose="02010609060101010101" pitchFamily="49" charset="-122"/>
              </a:rPr>
              <a:t>多</a:t>
            </a:r>
            <a:r>
              <a:rPr lang="en-US" altLang="zh-CN" sz="3200" dirty="0">
                <a:latin typeface="黑体" panose="02010609060101010101" pitchFamily="49" charset="-122"/>
              </a:rPr>
              <a:t>线程</a:t>
            </a:r>
            <a:r>
              <a:rPr lang="zh-CN" altLang="en-US" sz="3200" dirty="0">
                <a:latin typeface="黑体" panose="02010609060101010101" pitchFamily="49" charset="-122"/>
              </a:rPr>
              <a:t>模型</a:t>
            </a:r>
            <a:endParaRPr lang="zh-CN" altLang="en-US" sz="3200" dirty="0">
              <a:latin typeface="黑体" panose="02010609060101010101" pitchFamily="49" charset="-122"/>
            </a:endParaRPr>
          </a:p>
        </p:txBody>
      </p:sp>
      <p:sp>
        <p:nvSpPr>
          <p:cNvPr id="211970"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11971" name="Rectangle 2"/>
          <p:cNvSpPr>
            <a:spLocks noGrp="1"/>
          </p:cNvSpPr>
          <p:nvPr/>
        </p:nvSpPr>
        <p:spPr>
          <a:xfrm>
            <a:off x="584200" y="80963"/>
            <a:ext cx="7313613" cy="750887"/>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11972" name="内容占位符 95235"/>
          <p:cNvGraphicFramePr>
            <a:graphicFrameLocks noGrp="1"/>
          </p:cNvGraphicFramePr>
          <p:nvPr/>
        </p:nvGraphicFramePr>
        <p:xfrm>
          <a:off x="719138" y="762000"/>
          <a:ext cx="7704137" cy="69850"/>
        </p:xfrm>
        <a:graphic>
          <a:graphicData uri="http://schemas.openxmlformats.org/presentationml/2006/ole">
            <mc:AlternateContent xmlns:mc="http://schemas.openxmlformats.org/markup-compatibility/2006">
              <mc:Choice xmlns:v="urn:schemas-microsoft-com:vml" Requires="v">
                <p:oleObj spid="_x0000_s3189" name="" r:id="rId1" imgW="6858000" imgH="48895" progId="MS_ClipArt_Gallery.2">
                  <p:embed/>
                </p:oleObj>
              </mc:Choice>
              <mc:Fallback>
                <p:oleObj name="" r:id="rId1" imgW="6858000" imgH="48895" progId="MS_ClipArt_Gallery.2">
                  <p:embed/>
                  <p:pic>
                    <p:nvPicPr>
                      <p:cNvPr id="0" name="图片 3188"/>
                      <p:cNvPicPr/>
                      <p:nvPr/>
                    </p:nvPicPr>
                    <p:blipFill>
                      <a:blip r:embed="rId2"/>
                      <a:stretch>
                        <a:fillRect/>
                      </a:stretch>
                    </p:blipFill>
                    <p:spPr>
                      <a:xfrm>
                        <a:off x="719138" y="762000"/>
                        <a:ext cx="7704137" cy="69850"/>
                      </a:xfrm>
                      <a:prstGeom prst="rect">
                        <a:avLst/>
                      </a:prstGeom>
                      <a:noFill/>
                      <a:ln w="38100">
                        <a:noFill/>
                        <a:miter/>
                      </a:ln>
                    </p:spPr>
                  </p:pic>
                </p:oleObj>
              </mc:Fallback>
            </mc:AlternateContent>
          </a:graphicData>
        </a:graphic>
      </p:graphicFrame>
      <p:grpSp>
        <p:nvGrpSpPr>
          <p:cNvPr id="211973" name="组合 139267"/>
          <p:cNvGrpSpPr/>
          <p:nvPr/>
        </p:nvGrpSpPr>
        <p:grpSpPr>
          <a:xfrm>
            <a:off x="754063" y="1473200"/>
            <a:ext cx="7323137" cy="4876800"/>
            <a:chOff x="0" y="0"/>
            <a:chExt cx="8610" cy="4422"/>
          </a:xfrm>
        </p:grpSpPr>
        <p:sp>
          <p:nvSpPr>
            <p:cNvPr id="211974" name="文本框 139268"/>
            <p:cNvSpPr txBox="1"/>
            <p:nvPr/>
          </p:nvSpPr>
          <p:spPr>
            <a:xfrm>
              <a:off x="5250" y="0"/>
              <a:ext cx="315" cy="1221"/>
            </a:xfrm>
            <a:prstGeom prst="rect">
              <a:avLst/>
            </a:prstGeom>
            <a:solidFill>
              <a:srgbClr val="FFFFFF"/>
            </a:solidFill>
            <a:ln w="9525">
              <a:noFill/>
            </a:ln>
          </p:spPr>
          <p:txBody>
            <a:bodyPr lIns="0" tIns="0" rIns="0" bIns="0" anchor="t"/>
            <a:p>
              <a:pPr algn="ctr" eaLnBrk="0" hangingPunct="0"/>
              <a:r>
                <a:rPr lang="zh-CN" altLang="en-US" sz="1400">
                  <a:solidFill>
                    <a:srgbClr val="6600FF"/>
                  </a:solidFill>
                  <a:latin typeface="宋体" panose="02010600030101010101" pitchFamily="2" charset="-122"/>
                  <a:ea typeface="宋体" panose="02010600030101010101" pitchFamily="2" charset="-122"/>
                </a:rPr>
                <a:t>用户空间</a:t>
              </a:r>
              <a:endParaRPr lang="zh-CN" altLang="en-US" sz="1400">
                <a:solidFill>
                  <a:srgbClr val="6600FF"/>
                </a:solidFill>
                <a:latin typeface="宋体" panose="02010600030101010101" pitchFamily="2" charset="-122"/>
                <a:ea typeface="宋体" panose="02010600030101010101" pitchFamily="2" charset="-122"/>
              </a:endParaRPr>
            </a:p>
          </p:txBody>
        </p:sp>
        <p:sp>
          <p:nvSpPr>
            <p:cNvPr id="211975" name="文本框 139269"/>
            <p:cNvSpPr txBox="1"/>
            <p:nvPr/>
          </p:nvSpPr>
          <p:spPr>
            <a:xfrm>
              <a:off x="3465" y="1248"/>
              <a:ext cx="732" cy="312"/>
            </a:xfrm>
            <a:prstGeom prst="rect">
              <a:avLst/>
            </a:prstGeom>
            <a:solidFill>
              <a:srgbClr val="FFFFFF"/>
            </a:solidFill>
            <a:ln w="9525">
              <a:noFill/>
            </a:ln>
          </p:spPr>
          <p:txBody>
            <a:bodyPr lIns="0" tIns="0" rIns="0" bIns="0" anchor="t"/>
            <a:p>
              <a:pPr algn="ctr" eaLnBrk="0" hangingPunct="0"/>
              <a:r>
                <a:rPr lang="zh-CN" altLang="en-US" sz="1400">
                  <a:solidFill>
                    <a:srgbClr val="6600FF"/>
                  </a:solidFill>
                  <a:latin typeface="宋体" panose="02010600030101010101" pitchFamily="2" charset="-122"/>
                  <a:ea typeface="宋体" panose="02010600030101010101" pitchFamily="2" charset="-122"/>
                </a:rPr>
                <a:t>线程库</a:t>
              </a:r>
              <a:endParaRPr lang="zh-CN" altLang="en-US" sz="1400">
                <a:solidFill>
                  <a:srgbClr val="6600FF"/>
                </a:solidFill>
                <a:latin typeface="宋体" panose="02010600030101010101" pitchFamily="2" charset="-122"/>
                <a:ea typeface="宋体" panose="02010600030101010101" pitchFamily="2" charset="-122"/>
              </a:endParaRPr>
            </a:p>
          </p:txBody>
        </p:sp>
        <p:sp>
          <p:nvSpPr>
            <p:cNvPr id="211976" name="直接连接符 139270"/>
            <p:cNvSpPr/>
            <p:nvPr/>
          </p:nvSpPr>
          <p:spPr>
            <a:xfrm>
              <a:off x="2940" y="1628"/>
              <a:ext cx="2730" cy="0"/>
            </a:xfrm>
            <a:prstGeom prst="line">
              <a:avLst/>
            </a:prstGeom>
            <a:ln w="19050" cap="flat" cmpd="sng">
              <a:solidFill>
                <a:srgbClr val="000000"/>
              </a:solidFill>
              <a:prstDash val="solid"/>
              <a:round/>
              <a:headEnd type="none" w="med" len="med"/>
              <a:tailEnd type="none" w="med" len="med"/>
            </a:ln>
          </p:spPr>
        </p:sp>
        <p:sp>
          <p:nvSpPr>
            <p:cNvPr id="211977" name="未知"/>
            <p:cNvSpPr/>
            <p:nvPr/>
          </p:nvSpPr>
          <p:spPr>
            <a:xfrm>
              <a:off x="3771" y="23"/>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11978" name="矩形 139272"/>
            <p:cNvSpPr/>
            <p:nvPr/>
          </p:nvSpPr>
          <p:spPr>
            <a:xfrm>
              <a:off x="3360" y="814"/>
              <a:ext cx="1890" cy="814"/>
            </a:xfrm>
            <a:prstGeom prst="rect">
              <a:avLst/>
            </a:prstGeom>
            <a:noFill/>
            <a:ln w="1905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11979" name="未知"/>
            <p:cNvSpPr/>
            <p:nvPr/>
          </p:nvSpPr>
          <p:spPr>
            <a:xfrm>
              <a:off x="4248" y="23"/>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11980" name="未知"/>
            <p:cNvSpPr/>
            <p:nvPr/>
          </p:nvSpPr>
          <p:spPr>
            <a:xfrm>
              <a:off x="4773" y="23"/>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11981" name="直接连接符 139275"/>
            <p:cNvSpPr/>
            <p:nvPr/>
          </p:nvSpPr>
          <p:spPr>
            <a:xfrm>
              <a:off x="3780" y="407"/>
              <a:ext cx="525" cy="814"/>
            </a:xfrm>
            <a:prstGeom prst="line">
              <a:avLst/>
            </a:prstGeom>
            <a:ln w="19050" cap="flat" cmpd="sng">
              <a:solidFill>
                <a:srgbClr val="000000"/>
              </a:solidFill>
              <a:prstDash val="solid"/>
              <a:round/>
              <a:headEnd type="none" w="med" len="med"/>
              <a:tailEnd type="none" w="med" len="med"/>
            </a:ln>
          </p:spPr>
        </p:sp>
        <p:grpSp>
          <p:nvGrpSpPr>
            <p:cNvPr id="211982" name="组合 139276"/>
            <p:cNvGrpSpPr/>
            <p:nvPr/>
          </p:nvGrpSpPr>
          <p:grpSpPr>
            <a:xfrm>
              <a:off x="4150" y="2849"/>
              <a:ext cx="361" cy="340"/>
              <a:chOff x="0" y="0"/>
              <a:chExt cx="361" cy="340"/>
            </a:xfrm>
          </p:grpSpPr>
          <p:sp>
            <p:nvSpPr>
              <p:cNvPr id="211983" name="文本框 139277"/>
              <p:cNvSpPr txBox="1"/>
              <p:nvPr/>
            </p:nvSpPr>
            <p:spPr>
              <a:xfrm>
                <a:off x="21" y="23"/>
                <a:ext cx="340" cy="283"/>
              </a:xfrm>
              <a:prstGeom prst="rect">
                <a:avLst/>
              </a:prstGeom>
              <a:solidFill>
                <a:srgbClr val="FFFFFF"/>
              </a:solidFill>
              <a:ln w="9525">
                <a:noFill/>
              </a:ln>
            </p:spPr>
            <p:txBody>
              <a:bodyPr lIns="0" tIns="0" rIns="0" bIns="0" anchor="t"/>
              <a:p>
                <a:pPr algn="ctr" eaLnBrk="0" hangingPunct="0"/>
                <a:r>
                  <a:rPr lang="en-US" altLang="zh-CN" sz="1400">
                    <a:solidFill>
                      <a:srgbClr val="6600FF"/>
                    </a:solidFill>
                    <a:latin typeface="宋体" panose="02010600030101010101" pitchFamily="2" charset="-122"/>
                    <a:ea typeface="宋体" panose="02010600030101010101" pitchFamily="2" charset="-122"/>
                  </a:rPr>
                  <a:t>P</a:t>
                </a:r>
                <a:endParaRPr lang="en-US" altLang="zh-CN" sz="1400">
                  <a:solidFill>
                    <a:srgbClr val="6600FF"/>
                  </a:solidFill>
                  <a:latin typeface="宋体" panose="02010600030101010101" pitchFamily="2" charset="-122"/>
                  <a:ea typeface="宋体" panose="02010600030101010101" pitchFamily="2" charset="-122"/>
                </a:endParaRPr>
              </a:p>
            </p:txBody>
          </p:sp>
          <p:sp>
            <p:nvSpPr>
              <p:cNvPr id="211984" name="椭圆 139278"/>
              <p:cNvSpPr/>
              <p:nvPr/>
            </p:nvSpPr>
            <p:spPr>
              <a:xfrm>
                <a:off x="0" y="0"/>
                <a:ext cx="340" cy="340"/>
              </a:xfrm>
              <a:prstGeom prst="ellipse">
                <a:avLst/>
              </a:prstGeom>
              <a:noFill/>
              <a:ln w="1905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211985" name="直接连接符 139279"/>
            <p:cNvSpPr/>
            <p:nvPr/>
          </p:nvSpPr>
          <p:spPr>
            <a:xfrm>
              <a:off x="4305" y="407"/>
              <a:ext cx="0" cy="2442"/>
            </a:xfrm>
            <a:prstGeom prst="line">
              <a:avLst/>
            </a:prstGeom>
            <a:ln w="19050" cap="flat" cmpd="sng">
              <a:solidFill>
                <a:srgbClr val="000000"/>
              </a:solidFill>
              <a:prstDash val="solid"/>
              <a:round/>
              <a:headEnd type="none" w="med" len="med"/>
              <a:tailEnd type="none" w="med" len="med"/>
            </a:ln>
          </p:spPr>
        </p:sp>
        <p:sp>
          <p:nvSpPr>
            <p:cNvPr id="211986" name="直接连接符 139280"/>
            <p:cNvSpPr/>
            <p:nvPr/>
          </p:nvSpPr>
          <p:spPr>
            <a:xfrm flipH="1">
              <a:off x="4305" y="407"/>
              <a:ext cx="525" cy="814"/>
            </a:xfrm>
            <a:prstGeom prst="line">
              <a:avLst/>
            </a:prstGeom>
            <a:ln w="19050" cap="flat" cmpd="sng">
              <a:solidFill>
                <a:srgbClr val="000000"/>
              </a:solidFill>
              <a:prstDash val="solid"/>
              <a:round/>
              <a:headEnd type="none" w="med" len="med"/>
              <a:tailEnd type="none" w="med" len="med"/>
            </a:ln>
          </p:spPr>
        </p:sp>
        <p:sp>
          <p:nvSpPr>
            <p:cNvPr id="211987" name="文本框 139281"/>
            <p:cNvSpPr txBox="1"/>
            <p:nvPr/>
          </p:nvSpPr>
          <p:spPr>
            <a:xfrm>
              <a:off x="5250" y="2035"/>
              <a:ext cx="315" cy="1221"/>
            </a:xfrm>
            <a:prstGeom prst="rect">
              <a:avLst/>
            </a:prstGeom>
            <a:solidFill>
              <a:srgbClr val="FFFFFF"/>
            </a:solidFill>
            <a:ln w="9525">
              <a:noFill/>
            </a:ln>
          </p:spPr>
          <p:txBody>
            <a:bodyPr lIns="0" tIns="0" rIns="0" bIns="0" anchor="t"/>
            <a:p>
              <a:pPr algn="ctr" eaLnBrk="0" hangingPunct="0"/>
              <a:r>
                <a:rPr lang="zh-CN" altLang="en-US" sz="1400">
                  <a:solidFill>
                    <a:srgbClr val="6600FF"/>
                  </a:solidFill>
                  <a:latin typeface="宋体" panose="02010600030101010101" pitchFamily="2" charset="-122"/>
                  <a:ea typeface="宋体" panose="02010600030101010101" pitchFamily="2" charset="-122"/>
                </a:rPr>
                <a:t>内核空间</a:t>
              </a:r>
              <a:endParaRPr lang="zh-CN" altLang="en-US" sz="1400">
                <a:solidFill>
                  <a:srgbClr val="6600FF"/>
                </a:solidFill>
                <a:latin typeface="宋体" panose="02010600030101010101" pitchFamily="2" charset="-122"/>
                <a:ea typeface="宋体" panose="02010600030101010101" pitchFamily="2" charset="-122"/>
              </a:endParaRPr>
            </a:p>
          </p:txBody>
        </p:sp>
        <p:sp>
          <p:nvSpPr>
            <p:cNvPr id="211988" name="文本框 139282"/>
            <p:cNvSpPr txBox="1"/>
            <p:nvPr/>
          </p:nvSpPr>
          <p:spPr>
            <a:xfrm>
              <a:off x="3675" y="3432"/>
              <a:ext cx="1467" cy="326"/>
            </a:xfrm>
            <a:prstGeom prst="rect">
              <a:avLst/>
            </a:prstGeom>
            <a:solidFill>
              <a:srgbClr val="FFFFFF"/>
            </a:solidFill>
            <a:ln w="9525">
              <a:noFill/>
            </a:ln>
          </p:spPr>
          <p:txBody>
            <a:bodyPr lIns="0" tIns="0" rIns="0" bIns="0" anchor="t"/>
            <a:p>
              <a:pPr algn="ctr" eaLnBrk="0" hangingPunct="0"/>
              <a:r>
                <a:rPr lang="en-US" altLang="zh-CN" sz="1400">
                  <a:solidFill>
                    <a:srgbClr val="6600FF"/>
                  </a:solidFill>
                  <a:latin typeface="宋体" panose="02010600030101010101" pitchFamily="2" charset="-122"/>
                  <a:ea typeface="宋体" panose="02010600030101010101" pitchFamily="2" charset="-122"/>
                </a:rPr>
                <a:t>2</a:t>
              </a:r>
              <a:r>
                <a:rPr lang="zh-CN" altLang="en-US" sz="1400">
                  <a:solidFill>
                    <a:srgbClr val="6600FF"/>
                  </a:solidFill>
                  <a:latin typeface="宋体" panose="02010600030101010101" pitchFamily="2" charset="-122"/>
                  <a:ea typeface="宋体" panose="02010600030101010101" pitchFamily="2" charset="-122"/>
                </a:rPr>
                <a:t>）用户级线程</a:t>
              </a:r>
              <a:endParaRPr lang="zh-CN" altLang="en-US" sz="1400">
                <a:solidFill>
                  <a:srgbClr val="6600FF"/>
                </a:solidFill>
                <a:latin typeface="宋体" panose="02010600030101010101" pitchFamily="2" charset="-122"/>
                <a:ea typeface="宋体" panose="02010600030101010101" pitchFamily="2" charset="-122"/>
              </a:endParaRPr>
            </a:p>
          </p:txBody>
        </p:sp>
        <p:sp>
          <p:nvSpPr>
            <p:cNvPr id="211989" name="直接连接符 139283"/>
            <p:cNvSpPr/>
            <p:nvPr/>
          </p:nvSpPr>
          <p:spPr>
            <a:xfrm>
              <a:off x="0" y="1628"/>
              <a:ext cx="2730" cy="0"/>
            </a:xfrm>
            <a:prstGeom prst="line">
              <a:avLst/>
            </a:prstGeom>
            <a:ln w="19050" cap="flat" cmpd="sng">
              <a:solidFill>
                <a:srgbClr val="000000"/>
              </a:solidFill>
              <a:prstDash val="solid"/>
              <a:round/>
              <a:headEnd type="none" w="med" len="med"/>
              <a:tailEnd type="none" w="med" len="med"/>
            </a:ln>
          </p:spPr>
        </p:sp>
        <p:sp>
          <p:nvSpPr>
            <p:cNvPr id="211990" name="文本框 139284"/>
            <p:cNvSpPr txBox="1"/>
            <p:nvPr/>
          </p:nvSpPr>
          <p:spPr>
            <a:xfrm>
              <a:off x="2310" y="0"/>
              <a:ext cx="315" cy="1221"/>
            </a:xfrm>
            <a:prstGeom prst="rect">
              <a:avLst/>
            </a:prstGeom>
            <a:solidFill>
              <a:srgbClr val="FFFFFF"/>
            </a:solidFill>
            <a:ln w="9525">
              <a:noFill/>
            </a:ln>
          </p:spPr>
          <p:txBody>
            <a:bodyPr lIns="0" tIns="0" rIns="0" bIns="0" anchor="t"/>
            <a:p>
              <a:pPr algn="ctr" eaLnBrk="0" hangingPunct="0"/>
              <a:r>
                <a:rPr lang="zh-CN" altLang="en-US" sz="1400">
                  <a:solidFill>
                    <a:srgbClr val="6600FF"/>
                  </a:solidFill>
                  <a:latin typeface="宋体" panose="02010600030101010101" pitchFamily="2" charset="-122"/>
                  <a:ea typeface="宋体" panose="02010600030101010101" pitchFamily="2" charset="-122"/>
                </a:rPr>
                <a:t>用户空间</a:t>
              </a:r>
              <a:endParaRPr lang="zh-CN" altLang="en-US" sz="1400">
                <a:solidFill>
                  <a:srgbClr val="6600FF"/>
                </a:solidFill>
                <a:latin typeface="宋体" panose="02010600030101010101" pitchFamily="2" charset="-122"/>
                <a:ea typeface="宋体" panose="02010600030101010101" pitchFamily="2" charset="-122"/>
              </a:endParaRPr>
            </a:p>
          </p:txBody>
        </p:sp>
        <p:sp>
          <p:nvSpPr>
            <p:cNvPr id="211991" name="未知"/>
            <p:cNvSpPr/>
            <p:nvPr/>
          </p:nvSpPr>
          <p:spPr>
            <a:xfrm>
              <a:off x="831" y="0"/>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11992" name="未知"/>
            <p:cNvSpPr/>
            <p:nvPr/>
          </p:nvSpPr>
          <p:spPr>
            <a:xfrm>
              <a:off x="1308" y="0"/>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11993" name="未知"/>
            <p:cNvSpPr/>
            <p:nvPr/>
          </p:nvSpPr>
          <p:spPr>
            <a:xfrm>
              <a:off x="1833" y="0"/>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grpSp>
          <p:nvGrpSpPr>
            <p:cNvPr id="211994" name="组合 139288"/>
            <p:cNvGrpSpPr/>
            <p:nvPr/>
          </p:nvGrpSpPr>
          <p:grpSpPr>
            <a:xfrm>
              <a:off x="666" y="2035"/>
              <a:ext cx="340" cy="340"/>
              <a:chOff x="0" y="0"/>
              <a:chExt cx="340" cy="340"/>
            </a:xfrm>
          </p:grpSpPr>
          <p:sp>
            <p:nvSpPr>
              <p:cNvPr id="211995" name="未知"/>
              <p:cNvSpPr/>
              <p:nvPr/>
            </p:nvSpPr>
            <p:spPr>
              <a:xfrm>
                <a:off x="135" y="0"/>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11996" name="椭圆 139290"/>
              <p:cNvSpPr/>
              <p:nvPr/>
            </p:nvSpPr>
            <p:spPr>
              <a:xfrm>
                <a:off x="0" y="0"/>
                <a:ext cx="340" cy="340"/>
              </a:xfrm>
              <a:prstGeom prst="ellipse">
                <a:avLst/>
              </a:prstGeom>
              <a:noFill/>
              <a:ln w="1905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211997" name="直接连接符 139291"/>
            <p:cNvSpPr/>
            <p:nvPr/>
          </p:nvSpPr>
          <p:spPr>
            <a:xfrm>
              <a:off x="840" y="407"/>
              <a:ext cx="0" cy="1628"/>
            </a:xfrm>
            <a:prstGeom prst="line">
              <a:avLst/>
            </a:prstGeom>
            <a:ln w="19050" cap="flat" cmpd="sng">
              <a:solidFill>
                <a:srgbClr val="000000"/>
              </a:solidFill>
              <a:prstDash val="solid"/>
              <a:round/>
              <a:headEnd type="none" w="med" len="med"/>
              <a:tailEnd type="none" w="med" len="med"/>
            </a:ln>
          </p:spPr>
        </p:sp>
        <p:grpSp>
          <p:nvGrpSpPr>
            <p:cNvPr id="211998" name="组合 139292"/>
            <p:cNvGrpSpPr/>
            <p:nvPr/>
          </p:nvGrpSpPr>
          <p:grpSpPr>
            <a:xfrm>
              <a:off x="1155" y="2035"/>
              <a:ext cx="340" cy="340"/>
              <a:chOff x="0" y="0"/>
              <a:chExt cx="340" cy="340"/>
            </a:xfrm>
          </p:grpSpPr>
          <p:sp>
            <p:nvSpPr>
              <p:cNvPr id="211999" name="未知"/>
              <p:cNvSpPr/>
              <p:nvPr/>
            </p:nvSpPr>
            <p:spPr>
              <a:xfrm>
                <a:off x="135" y="0"/>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12000" name="椭圆 139294"/>
              <p:cNvSpPr/>
              <p:nvPr/>
            </p:nvSpPr>
            <p:spPr>
              <a:xfrm>
                <a:off x="0" y="0"/>
                <a:ext cx="340" cy="340"/>
              </a:xfrm>
              <a:prstGeom prst="ellipse">
                <a:avLst/>
              </a:prstGeom>
              <a:noFill/>
              <a:ln w="1905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212001" name="直接连接符 139295"/>
            <p:cNvSpPr/>
            <p:nvPr/>
          </p:nvSpPr>
          <p:spPr>
            <a:xfrm>
              <a:off x="1329" y="407"/>
              <a:ext cx="0" cy="1628"/>
            </a:xfrm>
            <a:prstGeom prst="line">
              <a:avLst/>
            </a:prstGeom>
            <a:ln w="19050" cap="flat" cmpd="sng">
              <a:solidFill>
                <a:srgbClr val="000000"/>
              </a:solidFill>
              <a:prstDash val="solid"/>
              <a:round/>
              <a:headEnd type="none" w="med" len="med"/>
              <a:tailEnd type="none" w="med" len="med"/>
            </a:ln>
          </p:spPr>
        </p:sp>
        <p:grpSp>
          <p:nvGrpSpPr>
            <p:cNvPr id="212002" name="组合 139296"/>
            <p:cNvGrpSpPr/>
            <p:nvPr/>
          </p:nvGrpSpPr>
          <p:grpSpPr>
            <a:xfrm>
              <a:off x="1680" y="2035"/>
              <a:ext cx="340" cy="340"/>
              <a:chOff x="0" y="0"/>
              <a:chExt cx="340" cy="340"/>
            </a:xfrm>
          </p:grpSpPr>
          <p:sp>
            <p:nvSpPr>
              <p:cNvPr id="212003" name="未知"/>
              <p:cNvSpPr/>
              <p:nvPr/>
            </p:nvSpPr>
            <p:spPr>
              <a:xfrm>
                <a:off x="135" y="0"/>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12004" name="椭圆 139298"/>
              <p:cNvSpPr/>
              <p:nvPr/>
            </p:nvSpPr>
            <p:spPr>
              <a:xfrm>
                <a:off x="0" y="0"/>
                <a:ext cx="340" cy="340"/>
              </a:xfrm>
              <a:prstGeom prst="ellipse">
                <a:avLst/>
              </a:prstGeom>
              <a:noFill/>
              <a:ln w="1905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212005" name="直接连接符 139299"/>
            <p:cNvSpPr/>
            <p:nvPr/>
          </p:nvSpPr>
          <p:spPr>
            <a:xfrm>
              <a:off x="1854" y="407"/>
              <a:ext cx="0" cy="1628"/>
            </a:xfrm>
            <a:prstGeom prst="line">
              <a:avLst/>
            </a:prstGeom>
            <a:ln w="19050" cap="flat" cmpd="sng">
              <a:solidFill>
                <a:srgbClr val="000000"/>
              </a:solidFill>
              <a:prstDash val="solid"/>
              <a:round/>
              <a:headEnd type="none" w="med" len="med"/>
              <a:tailEnd type="none" w="med" len="med"/>
            </a:ln>
          </p:spPr>
        </p:sp>
        <p:grpSp>
          <p:nvGrpSpPr>
            <p:cNvPr id="212006" name="组合 139300"/>
            <p:cNvGrpSpPr/>
            <p:nvPr/>
          </p:nvGrpSpPr>
          <p:grpSpPr>
            <a:xfrm>
              <a:off x="1153" y="2849"/>
              <a:ext cx="361" cy="340"/>
              <a:chOff x="0" y="0"/>
              <a:chExt cx="361" cy="340"/>
            </a:xfrm>
          </p:grpSpPr>
          <p:sp>
            <p:nvSpPr>
              <p:cNvPr id="212007" name="文本框 139301"/>
              <p:cNvSpPr txBox="1"/>
              <p:nvPr/>
            </p:nvSpPr>
            <p:spPr>
              <a:xfrm>
                <a:off x="21" y="23"/>
                <a:ext cx="340" cy="283"/>
              </a:xfrm>
              <a:prstGeom prst="rect">
                <a:avLst/>
              </a:prstGeom>
              <a:solidFill>
                <a:srgbClr val="FFFFFF"/>
              </a:solidFill>
              <a:ln w="9525">
                <a:noFill/>
              </a:ln>
            </p:spPr>
            <p:txBody>
              <a:bodyPr lIns="0" tIns="0" rIns="0" bIns="0" anchor="t"/>
              <a:p>
                <a:pPr algn="ctr" eaLnBrk="0" hangingPunct="0"/>
                <a:r>
                  <a:rPr lang="en-US" altLang="zh-CN" sz="1400">
                    <a:solidFill>
                      <a:srgbClr val="6600FF"/>
                    </a:solidFill>
                    <a:latin typeface="宋体" panose="02010600030101010101" pitchFamily="2" charset="-122"/>
                    <a:ea typeface="宋体" panose="02010600030101010101" pitchFamily="2" charset="-122"/>
                  </a:rPr>
                  <a:t>P</a:t>
                </a:r>
                <a:endParaRPr lang="en-US" altLang="zh-CN" sz="1400">
                  <a:solidFill>
                    <a:srgbClr val="6600FF"/>
                  </a:solidFill>
                  <a:latin typeface="宋体" panose="02010600030101010101" pitchFamily="2" charset="-122"/>
                  <a:ea typeface="宋体" panose="02010600030101010101" pitchFamily="2" charset="-122"/>
                </a:endParaRPr>
              </a:p>
            </p:txBody>
          </p:sp>
          <p:sp>
            <p:nvSpPr>
              <p:cNvPr id="212008" name="椭圆 139302"/>
              <p:cNvSpPr/>
              <p:nvPr/>
            </p:nvSpPr>
            <p:spPr>
              <a:xfrm>
                <a:off x="0" y="0"/>
                <a:ext cx="340" cy="340"/>
              </a:xfrm>
              <a:prstGeom prst="ellipse">
                <a:avLst/>
              </a:prstGeom>
              <a:noFill/>
              <a:ln w="1905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212009" name="直接连接符 139303"/>
            <p:cNvSpPr/>
            <p:nvPr/>
          </p:nvSpPr>
          <p:spPr>
            <a:xfrm>
              <a:off x="1323" y="2408"/>
              <a:ext cx="0" cy="407"/>
            </a:xfrm>
            <a:prstGeom prst="line">
              <a:avLst/>
            </a:prstGeom>
            <a:ln w="19050" cap="flat" cmpd="sng">
              <a:solidFill>
                <a:srgbClr val="000000"/>
              </a:solidFill>
              <a:prstDash val="solid"/>
              <a:round/>
              <a:headEnd type="none" w="med" len="med"/>
              <a:tailEnd type="none" w="med" len="med"/>
            </a:ln>
          </p:spPr>
        </p:sp>
        <p:sp>
          <p:nvSpPr>
            <p:cNvPr id="212010" name="直接连接符 139304"/>
            <p:cNvSpPr/>
            <p:nvPr/>
          </p:nvSpPr>
          <p:spPr>
            <a:xfrm>
              <a:off x="840" y="2442"/>
              <a:ext cx="492" cy="407"/>
            </a:xfrm>
            <a:prstGeom prst="line">
              <a:avLst/>
            </a:prstGeom>
            <a:ln w="19050" cap="flat" cmpd="sng">
              <a:solidFill>
                <a:srgbClr val="000000"/>
              </a:solidFill>
              <a:prstDash val="solid"/>
              <a:round/>
              <a:headEnd type="none" w="med" len="med"/>
              <a:tailEnd type="none" w="med" len="med"/>
            </a:ln>
          </p:spPr>
        </p:sp>
        <p:sp>
          <p:nvSpPr>
            <p:cNvPr id="212011" name="直接连接符 139305"/>
            <p:cNvSpPr/>
            <p:nvPr/>
          </p:nvSpPr>
          <p:spPr>
            <a:xfrm flipH="1">
              <a:off x="1301" y="2442"/>
              <a:ext cx="525" cy="407"/>
            </a:xfrm>
            <a:prstGeom prst="line">
              <a:avLst/>
            </a:prstGeom>
            <a:ln w="19050" cap="flat" cmpd="sng">
              <a:solidFill>
                <a:srgbClr val="000000"/>
              </a:solidFill>
              <a:prstDash val="solid"/>
              <a:round/>
              <a:headEnd type="none" w="med" len="med"/>
              <a:tailEnd type="none" w="med" len="med"/>
            </a:ln>
          </p:spPr>
        </p:sp>
        <p:sp>
          <p:nvSpPr>
            <p:cNvPr id="212012" name="文本框 139306"/>
            <p:cNvSpPr txBox="1"/>
            <p:nvPr/>
          </p:nvSpPr>
          <p:spPr>
            <a:xfrm>
              <a:off x="2310" y="2035"/>
              <a:ext cx="315" cy="1221"/>
            </a:xfrm>
            <a:prstGeom prst="rect">
              <a:avLst/>
            </a:prstGeom>
            <a:solidFill>
              <a:srgbClr val="FFFFFF"/>
            </a:solidFill>
            <a:ln w="9525">
              <a:noFill/>
            </a:ln>
          </p:spPr>
          <p:txBody>
            <a:bodyPr lIns="0" tIns="0" rIns="0" bIns="0" anchor="t"/>
            <a:p>
              <a:pPr algn="ctr" eaLnBrk="0" hangingPunct="0"/>
              <a:r>
                <a:rPr lang="zh-CN" altLang="en-US" sz="1400">
                  <a:solidFill>
                    <a:srgbClr val="6600FF"/>
                  </a:solidFill>
                  <a:latin typeface="宋体" panose="02010600030101010101" pitchFamily="2" charset="-122"/>
                  <a:ea typeface="宋体" panose="02010600030101010101" pitchFamily="2" charset="-122"/>
                </a:rPr>
                <a:t>内核空间</a:t>
              </a:r>
              <a:endParaRPr lang="zh-CN" altLang="en-US" sz="1400">
                <a:solidFill>
                  <a:srgbClr val="6600FF"/>
                </a:solidFill>
                <a:latin typeface="宋体" panose="02010600030101010101" pitchFamily="2" charset="-122"/>
                <a:ea typeface="宋体" panose="02010600030101010101" pitchFamily="2" charset="-122"/>
              </a:endParaRPr>
            </a:p>
          </p:txBody>
        </p:sp>
        <p:sp>
          <p:nvSpPr>
            <p:cNvPr id="212013" name="文本框 139307"/>
            <p:cNvSpPr txBox="1"/>
            <p:nvPr/>
          </p:nvSpPr>
          <p:spPr>
            <a:xfrm>
              <a:off x="630" y="3432"/>
              <a:ext cx="1467" cy="326"/>
            </a:xfrm>
            <a:prstGeom prst="rect">
              <a:avLst/>
            </a:prstGeom>
            <a:solidFill>
              <a:srgbClr val="FFFFFF"/>
            </a:solidFill>
            <a:ln w="9525">
              <a:noFill/>
            </a:ln>
          </p:spPr>
          <p:txBody>
            <a:bodyPr lIns="0" tIns="0" rIns="0" bIns="0" anchor="t"/>
            <a:p>
              <a:pPr algn="ctr" eaLnBrk="0" hangingPunct="0"/>
              <a:r>
                <a:rPr lang="en-US" altLang="zh-CN" sz="1400">
                  <a:solidFill>
                    <a:srgbClr val="6600FF"/>
                  </a:solidFill>
                  <a:latin typeface="宋体" panose="02010600030101010101" pitchFamily="2" charset="-122"/>
                  <a:ea typeface="宋体" panose="02010600030101010101" pitchFamily="2" charset="-122"/>
                </a:rPr>
                <a:t>1</a:t>
              </a:r>
              <a:r>
                <a:rPr lang="zh-CN" altLang="en-US" sz="1400">
                  <a:solidFill>
                    <a:srgbClr val="6600FF"/>
                  </a:solidFill>
                  <a:latin typeface="宋体" panose="02010600030101010101" pitchFamily="2" charset="-122"/>
                  <a:ea typeface="宋体" panose="02010600030101010101" pitchFamily="2" charset="-122"/>
                </a:rPr>
                <a:t>）内核级线程</a:t>
              </a:r>
              <a:endParaRPr lang="zh-CN" altLang="en-US" sz="1400">
                <a:solidFill>
                  <a:srgbClr val="6600FF"/>
                </a:solidFill>
                <a:latin typeface="宋体" panose="02010600030101010101" pitchFamily="2" charset="-122"/>
                <a:ea typeface="宋体" panose="02010600030101010101" pitchFamily="2" charset="-122"/>
              </a:endParaRPr>
            </a:p>
          </p:txBody>
        </p:sp>
        <p:sp>
          <p:nvSpPr>
            <p:cNvPr id="212014" name="文本框 139308"/>
            <p:cNvSpPr txBox="1"/>
            <p:nvPr/>
          </p:nvSpPr>
          <p:spPr>
            <a:xfrm>
              <a:off x="8187" y="0"/>
              <a:ext cx="315" cy="1221"/>
            </a:xfrm>
            <a:prstGeom prst="rect">
              <a:avLst/>
            </a:prstGeom>
            <a:solidFill>
              <a:srgbClr val="FFFFFF"/>
            </a:solidFill>
            <a:ln w="9525">
              <a:noFill/>
            </a:ln>
          </p:spPr>
          <p:txBody>
            <a:bodyPr lIns="0" tIns="0" rIns="0" bIns="0" anchor="t"/>
            <a:p>
              <a:pPr algn="ctr" eaLnBrk="0" hangingPunct="0"/>
              <a:r>
                <a:rPr lang="zh-CN" altLang="en-US" sz="1400">
                  <a:solidFill>
                    <a:srgbClr val="6600FF"/>
                  </a:solidFill>
                  <a:latin typeface="宋体" panose="02010600030101010101" pitchFamily="2" charset="-122"/>
                  <a:ea typeface="宋体" panose="02010600030101010101" pitchFamily="2" charset="-122"/>
                </a:rPr>
                <a:t>用户空间</a:t>
              </a:r>
              <a:endParaRPr lang="zh-CN" altLang="en-US" sz="1400">
                <a:solidFill>
                  <a:srgbClr val="6600FF"/>
                </a:solidFill>
                <a:latin typeface="宋体" panose="02010600030101010101" pitchFamily="2" charset="-122"/>
                <a:ea typeface="宋体" panose="02010600030101010101" pitchFamily="2" charset="-122"/>
              </a:endParaRPr>
            </a:p>
          </p:txBody>
        </p:sp>
        <p:sp>
          <p:nvSpPr>
            <p:cNvPr id="212015" name="文本框 139309"/>
            <p:cNvSpPr txBox="1"/>
            <p:nvPr/>
          </p:nvSpPr>
          <p:spPr>
            <a:xfrm>
              <a:off x="7137" y="1248"/>
              <a:ext cx="732" cy="312"/>
            </a:xfrm>
            <a:prstGeom prst="rect">
              <a:avLst/>
            </a:prstGeom>
            <a:solidFill>
              <a:srgbClr val="FFFFFF"/>
            </a:solidFill>
            <a:ln w="9525">
              <a:noFill/>
            </a:ln>
          </p:spPr>
          <p:txBody>
            <a:bodyPr lIns="0" tIns="0" rIns="0" bIns="0" anchor="t"/>
            <a:p>
              <a:pPr algn="ctr" eaLnBrk="0" hangingPunct="0"/>
              <a:r>
                <a:rPr lang="zh-CN" altLang="en-US" sz="1400">
                  <a:solidFill>
                    <a:srgbClr val="6600FF"/>
                  </a:solidFill>
                  <a:latin typeface="宋体" panose="02010600030101010101" pitchFamily="2" charset="-122"/>
                  <a:ea typeface="宋体" panose="02010600030101010101" pitchFamily="2" charset="-122"/>
                </a:rPr>
                <a:t>线程库</a:t>
              </a:r>
              <a:endParaRPr lang="zh-CN" altLang="en-US" sz="1400">
                <a:solidFill>
                  <a:srgbClr val="6600FF"/>
                </a:solidFill>
                <a:latin typeface="宋体" panose="02010600030101010101" pitchFamily="2" charset="-122"/>
                <a:ea typeface="宋体" panose="02010600030101010101" pitchFamily="2" charset="-122"/>
              </a:endParaRPr>
            </a:p>
          </p:txBody>
        </p:sp>
        <p:sp>
          <p:nvSpPr>
            <p:cNvPr id="212016" name="直接连接符 139310"/>
            <p:cNvSpPr/>
            <p:nvPr/>
          </p:nvSpPr>
          <p:spPr>
            <a:xfrm>
              <a:off x="5880" y="1628"/>
              <a:ext cx="2730" cy="0"/>
            </a:xfrm>
            <a:prstGeom prst="line">
              <a:avLst/>
            </a:prstGeom>
            <a:ln w="19050" cap="flat" cmpd="sng">
              <a:solidFill>
                <a:srgbClr val="000000"/>
              </a:solidFill>
              <a:prstDash val="solid"/>
              <a:round/>
              <a:headEnd type="none" w="med" len="med"/>
              <a:tailEnd type="none" w="med" len="med"/>
            </a:ln>
          </p:spPr>
        </p:sp>
        <p:sp>
          <p:nvSpPr>
            <p:cNvPr id="212017" name="未知"/>
            <p:cNvSpPr/>
            <p:nvPr/>
          </p:nvSpPr>
          <p:spPr>
            <a:xfrm>
              <a:off x="6348" y="0"/>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12018" name="矩形 139312"/>
            <p:cNvSpPr/>
            <p:nvPr/>
          </p:nvSpPr>
          <p:spPr>
            <a:xfrm>
              <a:off x="6195" y="814"/>
              <a:ext cx="1890" cy="814"/>
            </a:xfrm>
            <a:prstGeom prst="rect">
              <a:avLst/>
            </a:prstGeom>
            <a:noFill/>
            <a:ln w="1905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12019" name="未知"/>
            <p:cNvSpPr/>
            <p:nvPr/>
          </p:nvSpPr>
          <p:spPr>
            <a:xfrm>
              <a:off x="6873" y="0"/>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12020" name="未知"/>
            <p:cNvSpPr/>
            <p:nvPr/>
          </p:nvSpPr>
          <p:spPr>
            <a:xfrm>
              <a:off x="7398" y="0"/>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12021" name="直接连接符 139315"/>
            <p:cNvSpPr/>
            <p:nvPr/>
          </p:nvSpPr>
          <p:spPr>
            <a:xfrm>
              <a:off x="6405" y="407"/>
              <a:ext cx="525" cy="1221"/>
            </a:xfrm>
            <a:prstGeom prst="line">
              <a:avLst/>
            </a:prstGeom>
            <a:ln w="19050" cap="flat" cmpd="sng">
              <a:solidFill>
                <a:srgbClr val="000000"/>
              </a:solidFill>
              <a:prstDash val="solid"/>
              <a:round/>
              <a:headEnd type="none" w="med" len="med"/>
              <a:tailEnd type="none" w="med" len="med"/>
            </a:ln>
          </p:spPr>
        </p:sp>
        <p:grpSp>
          <p:nvGrpSpPr>
            <p:cNvPr id="212022" name="组合 139316"/>
            <p:cNvGrpSpPr/>
            <p:nvPr/>
          </p:nvGrpSpPr>
          <p:grpSpPr>
            <a:xfrm>
              <a:off x="6806" y="2826"/>
              <a:ext cx="361" cy="340"/>
              <a:chOff x="0" y="0"/>
              <a:chExt cx="361" cy="340"/>
            </a:xfrm>
          </p:grpSpPr>
          <p:sp>
            <p:nvSpPr>
              <p:cNvPr id="212023" name="文本框 139317"/>
              <p:cNvSpPr txBox="1"/>
              <p:nvPr/>
            </p:nvSpPr>
            <p:spPr>
              <a:xfrm>
                <a:off x="21" y="23"/>
                <a:ext cx="340" cy="283"/>
              </a:xfrm>
              <a:prstGeom prst="rect">
                <a:avLst/>
              </a:prstGeom>
              <a:solidFill>
                <a:srgbClr val="FFFFFF"/>
              </a:solidFill>
              <a:ln w="9525">
                <a:noFill/>
              </a:ln>
            </p:spPr>
            <p:txBody>
              <a:bodyPr lIns="0" tIns="0" rIns="0" bIns="0" anchor="t"/>
              <a:p>
                <a:pPr algn="ctr" eaLnBrk="0" hangingPunct="0"/>
                <a:r>
                  <a:rPr lang="en-US" altLang="zh-CN" sz="1400">
                    <a:solidFill>
                      <a:srgbClr val="6600FF"/>
                    </a:solidFill>
                    <a:latin typeface="宋体" panose="02010600030101010101" pitchFamily="2" charset="-122"/>
                    <a:ea typeface="宋体" panose="02010600030101010101" pitchFamily="2" charset="-122"/>
                  </a:rPr>
                  <a:t>P</a:t>
                </a:r>
                <a:endParaRPr lang="en-US" altLang="zh-CN" sz="1400">
                  <a:solidFill>
                    <a:srgbClr val="6600FF"/>
                  </a:solidFill>
                  <a:latin typeface="宋体" panose="02010600030101010101" pitchFamily="2" charset="-122"/>
                  <a:ea typeface="宋体" panose="02010600030101010101" pitchFamily="2" charset="-122"/>
                </a:endParaRPr>
              </a:p>
            </p:txBody>
          </p:sp>
          <p:sp>
            <p:nvSpPr>
              <p:cNvPr id="212024" name="椭圆 139318"/>
              <p:cNvSpPr/>
              <p:nvPr/>
            </p:nvSpPr>
            <p:spPr>
              <a:xfrm>
                <a:off x="0" y="0"/>
                <a:ext cx="340" cy="340"/>
              </a:xfrm>
              <a:prstGeom prst="ellipse">
                <a:avLst/>
              </a:prstGeom>
              <a:noFill/>
              <a:ln w="1905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212025" name="直接连接符 139319"/>
            <p:cNvSpPr/>
            <p:nvPr/>
          </p:nvSpPr>
          <p:spPr>
            <a:xfrm>
              <a:off x="6930" y="407"/>
              <a:ext cx="0" cy="1221"/>
            </a:xfrm>
            <a:prstGeom prst="line">
              <a:avLst/>
            </a:prstGeom>
            <a:ln w="19050" cap="flat" cmpd="sng">
              <a:solidFill>
                <a:srgbClr val="000000"/>
              </a:solidFill>
              <a:prstDash val="solid"/>
              <a:round/>
              <a:headEnd type="none" w="med" len="med"/>
              <a:tailEnd type="none" w="med" len="med"/>
            </a:ln>
          </p:spPr>
        </p:sp>
        <p:sp>
          <p:nvSpPr>
            <p:cNvPr id="212026" name="直接连接符 139320"/>
            <p:cNvSpPr/>
            <p:nvPr/>
          </p:nvSpPr>
          <p:spPr>
            <a:xfrm flipH="1">
              <a:off x="6930" y="407"/>
              <a:ext cx="525" cy="1221"/>
            </a:xfrm>
            <a:prstGeom prst="line">
              <a:avLst/>
            </a:prstGeom>
            <a:ln w="19050" cap="flat" cmpd="sng">
              <a:solidFill>
                <a:srgbClr val="000000"/>
              </a:solidFill>
              <a:prstDash val="solid"/>
              <a:round/>
              <a:headEnd type="none" w="med" len="med"/>
              <a:tailEnd type="none" w="med" len="med"/>
            </a:ln>
          </p:spPr>
        </p:sp>
        <p:sp>
          <p:nvSpPr>
            <p:cNvPr id="212027" name="未知"/>
            <p:cNvSpPr/>
            <p:nvPr/>
          </p:nvSpPr>
          <p:spPr>
            <a:xfrm>
              <a:off x="7879" y="0"/>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grpSp>
          <p:nvGrpSpPr>
            <p:cNvPr id="212028" name="组合 139322"/>
            <p:cNvGrpSpPr/>
            <p:nvPr/>
          </p:nvGrpSpPr>
          <p:grpSpPr>
            <a:xfrm>
              <a:off x="7726" y="407"/>
              <a:ext cx="340" cy="1968"/>
              <a:chOff x="0" y="0"/>
              <a:chExt cx="340" cy="1968"/>
            </a:xfrm>
          </p:grpSpPr>
          <p:grpSp>
            <p:nvGrpSpPr>
              <p:cNvPr id="212029" name="组合 139323"/>
              <p:cNvGrpSpPr/>
              <p:nvPr/>
            </p:nvGrpSpPr>
            <p:grpSpPr>
              <a:xfrm>
                <a:off x="0" y="1628"/>
                <a:ext cx="340" cy="340"/>
                <a:chOff x="0" y="0"/>
                <a:chExt cx="340" cy="340"/>
              </a:xfrm>
            </p:grpSpPr>
            <p:sp>
              <p:nvSpPr>
                <p:cNvPr id="212030" name="未知"/>
                <p:cNvSpPr/>
                <p:nvPr/>
              </p:nvSpPr>
              <p:spPr>
                <a:xfrm>
                  <a:off x="135" y="0"/>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12031" name="椭圆 139325"/>
                <p:cNvSpPr/>
                <p:nvPr/>
              </p:nvSpPr>
              <p:spPr>
                <a:xfrm>
                  <a:off x="0" y="0"/>
                  <a:ext cx="340" cy="340"/>
                </a:xfrm>
                <a:prstGeom prst="ellipse">
                  <a:avLst/>
                </a:prstGeom>
                <a:noFill/>
                <a:ln w="1905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212032" name="直接连接符 139326"/>
              <p:cNvSpPr/>
              <p:nvPr/>
            </p:nvSpPr>
            <p:spPr>
              <a:xfrm>
                <a:off x="174" y="0"/>
                <a:ext cx="0" cy="1628"/>
              </a:xfrm>
              <a:prstGeom prst="line">
                <a:avLst/>
              </a:prstGeom>
              <a:ln w="19050" cap="flat" cmpd="sng">
                <a:solidFill>
                  <a:srgbClr val="000000"/>
                </a:solidFill>
                <a:prstDash val="solid"/>
                <a:round/>
                <a:headEnd type="none" w="med" len="med"/>
                <a:tailEnd type="none" w="med" len="med"/>
              </a:ln>
            </p:spPr>
          </p:sp>
        </p:grpSp>
        <p:grpSp>
          <p:nvGrpSpPr>
            <p:cNvPr id="212033" name="组合 139327"/>
            <p:cNvGrpSpPr/>
            <p:nvPr/>
          </p:nvGrpSpPr>
          <p:grpSpPr>
            <a:xfrm>
              <a:off x="7724" y="2849"/>
              <a:ext cx="361" cy="340"/>
              <a:chOff x="0" y="0"/>
              <a:chExt cx="361" cy="340"/>
            </a:xfrm>
          </p:grpSpPr>
          <p:sp>
            <p:nvSpPr>
              <p:cNvPr id="212034" name="文本框 139328"/>
              <p:cNvSpPr txBox="1"/>
              <p:nvPr/>
            </p:nvSpPr>
            <p:spPr>
              <a:xfrm>
                <a:off x="21" y="23"/>
                <a:ext cx="340" cy="283"/>
              </a:xfrm>
              <a:prstGeom prst="rect">
                <a:avLst/>
              </a:prstGeom>
              <a:solidFill>
                <a:srgbClr val="FFFFFF"/>
              </a:solidFill>
              <a:ln w="9525">
                <a:noFill/>
              </a:ln>
            </p:spPr>
            <p:txBody>
              <a:bodyPr lIns="0" tIns="0" rIns="0" bIns="0" anchor="t"/>
              <a:p>
                <a:pPr algn="ctr" eaLnBrk="0" hangingPunct="0"/>
                <a:r>
                  <a:rPr lang="en-US" altLang="zh-CN" sz="1400">
                    <a:solidFill>
                      <a:srgbClr val="6600FF"/>
                    </a:solidFill>
                    <a:latin typeface="宋体" panose="02010600030101010101" pitchFamily="2" charset="-122"/>
                    <a:ea typeface="宋体" panose="02010600030101010101" pitchFamily="2" charset="-122"/>
                  </a:rPr>
                  <a:t>P</a:t>
                </a:r>
                <a:endParaRPr lang="en-US" altLang="zh-CN" sz="1400">
                  <a:solidFill>
                    <a:srgbClr val="6600FF"/>
                  </a:solidFill>
                  <a:latin typeface="宋体" panose="02010600030101010101" pitchFamily="2" charset="-122"/>
                  <a:ea typeface="宋体" panose="02010600030101010101" pitchFamily="2" charset="-122"/>
                </a:endParaRPr>
              </a:p>
            </p:txBody>
          </p:sp>
          <p:sp>
            <p:nvSpPr>
              <p:cNvPr id="212035" name="椭圆 139329"/>
              <p:cNvSpPr/>
              <p:nvPr/>
            </p:nvSpPr>
            <p:spPr>
              <a:xfrm>
                <a:off x="0" y="0"/>
                <a:ext cx="340" cy="340"/>
              </a:xfrm>
              <a:prstGeom prst="ellipse">
                <a:avLst/>
              </a:prstGeom>
              <a:noFill/>
              <a:ln w="1905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212036" name="直接连接符 139330"/>
            <p:cNvSpPr/>
            <p:nvPr/>
          </p:nvSpPr>
          <p:spPr>
            <a:xfrm>
              <a:off x="7894" y="2408"/>
              <a:ext cx="0" cy="407"/>
            </a:xfrm>
            <a:prstGeom prst="line">
              <a:avLst/>
            </a:prstGeom>
            <a:ln w="19050" cap="flat" cmpd="sng">
              <a:solidFill>
                <a:srgbClr val="000000"/>
              </a:solidFill>
              <a:prstDash val="solid"/>
              <a:round/>
              <a:headEnd type="none" w="med" len="med"/>
              <a:tailEnd type="none" w="med" len="med"/>
            </a:ln>
          </p:spPr>
        </p:sp>
        <p:sp>
          <p:nvSpPr>
            <p:cNvPr id="212037" name="直接连接符 139331"/>
            <p:cNvSpPr/>
            <p:nvPr/>
          </p:nvSpPr>
          <p:spPr>
            <a:xfrm flipH="1">
              <a:off x="6615" y="1628"/>
              <a:ext cx="315" cy="407"/>
            </a:xfrm>
            <a:prstGeom prst="line">
              <a:avLst/>
            </a:prstGeom>
            <a:ln w="19050" cap="flat" cmpd="sng">
              <a:solidFill>
                <a:srgbClr val="000000"/>
              </a:solidFill>
              <a:prstDash val="solid"/>
              <a:round/>
              <a:headEnd type="none" w="med" len="med"/>
              <a:tailEnd type="none" w="med" len="med"/>
            </a:ln>
          </p:spPr>
        </p:sp>
        <p:sp>
          <p:nvSpPr>
            <p:cNvPr id="212038" name="直接连接符 139332"/>
            <p:cNvSpPr/>
            <p:nvPr/>
          </p:nvSpPr>
          <p:spPr>
            <a:xfrm>
              <a:off x="6930" y="1628"/>
              <a:ext cx="315" cy="407"/>
            </a:xfrm>
            <a:prstGeom prst="line">
              <a:avLst/>
            </a:prstGeom>
            <a:ln w="19050" cap="flat" cmpd="sng">
              <a:solidFill>
                <a:srgbClr val="000000"/>
              </a:solidFill>
              <a:prstDash val="solid"/>
              <a:round/>
              <a:headEnd type="none" w="med" len="med"/>
              <a:tailEnd type="none" w="med" len="med"/>
            </a:ln>
          </p:spPr>
        </p:sp>
        <p:grpSp>
          <p:nvGrpSpPr>
            <p:cNvPr id="212039" name="组合 139333"/>
            <p:cNvGrpSpPr/>
            <p:nvPr/>
          </p:nvGrpSpPr>
          <p:grpSpPr>
            <a:xfrm>
              <a:off x="6485" y="2035"/>
              <a:ext cx="340" cy="340"/>
              <a:chOff x="0" y="0"/>
              <a:chExt cx="340" cy="340"/>
            </a:xfrm>
          </p:grpSpPr>
          <p:sp>
            <p:nvSpPr>
              <p:cNvPr id="212040" name="未知"/>
              <p:cNvSpPr/>
              <p:nvPr/>
            </p:nvSpPr>
            <p:spPr>
              <a:xfrm>
                <a:off x="135" y="0"/>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12041" name="椭圆 139335"/>
              <p:cNvSpPr/>
              <p:nvPr/>
            </p:nvSpPr>
            <p:spPr>
              <a:xfrm>
                <a:off x="0" y="0"/>
                <a:ext cx="340" cy="340"/>
              </a:xfrm>
              <a:prstGeom prst="ellipse">
                <a:avLst/>
              </a:prstGeom>
              <a:noFill/>
              <a:ln w="1905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212042" name="组合 139336"/>
            <p:cNvGrpSpPr/>
            <p:nvPr/>
          </p:nvGrpSpPr>
          <p:grpSpPr>
            <a:xfrm>
              <a:off x="7115" y="2035"/>
              <a:ext cx="340" cy="340"/>
              <a:chOff x="0" y="0"/>
              <a:chExt cx="340" cy="340"/>
            </a:xfrm>
          </p:grpSpPr>
          <p:sp>
            <p:nvSpPr>
              <p:cNvPr id="212043" name="未知"/>
              <p:cNvSpPr/>
              <p:nvPr/>
            </p:nvSpPr>
            <p:spPr>
              <a:xfrm>
                <a:off x="135" y="0"/>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12044" name="椭圆 139338"/>
              <p:cNvSpPr/>
              <p:nvPr/>
            </p:nvSpPr>
            <p:spPr>
              <a:xfrm>
                <a:off x="0" y="0"/>
                <a:ext cx="340" cy="340"/>
              </a:xfrm>
              <a:prstGeom prst="ellipse">
                <a:avLst/>
              </a:prstGeom>
              <a:noFill/>
              <a:ln w="1905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212045" name="直接连接符 139339"/>
            <p:cNvSpPr/>
            <p:nvPr/>
          </p:nvSpPr>
          <p:spPr>
            <a:xfrm>
              <a:off x="6693" y="2442"/>
              <a:ext cx="210" cy="407"/>
            </a:xfrm>
            <a:prstGeom prst="line">
              <a:avLst/>
            </a:prstGeom>
            <a:ln w="19050" cap="flat" cmpd="sng">
              <a:solidFill>
                <a:srgbClr val="000000"/>
              </a:solidFill>
              <a:prstDash val="solid"/>
              <a:round/>
              <a:headEnd type="none" w="med" len="med"/>
              <a:tailEnd type="none" w="med" len="med"/>
            </a:ln>
          </p:spPr>
        </p:sp>
        <p:sp>
          <p:nvSpPr>
            <p:cNvPr id="212046" name="直接连接符 139340"/>
            <p:cNvSpPr/>
            <p:nvPr/>
          </p:nvSpPr>
          <p:spPr>
            <a:xfrm flipH="1">
              <a:off x="7035" y="2442"/>
              <a:ext cx="210" cy="407"/>
            </a:xfrm>
            <a:prstGeom prst="line">
              <a:avLst/>
            </a:prstGeom>
            <a:ln w="19050" cap="flat" cmpd="sng">
              <a:solidFill>
                <a:srgbClr val="000000"/>
              </a:solidFill>
              <a:prstDash val="solid"/>
              <a:round/>
              <a:headEnd type="none" w="med" len="med"/>
              <a:tailEnd type="none" w="med" len="med"/>
            </a:ln>
          </p:spPr>
        </p:sp>
        <p:sp>
          <p:nvSpPr>
            <p:cNvPr id="212047" name="文本框 139341"/>
            <p:cNvSpPr txBox="1"/>
            <p:nvPr/>
          </p:nvSpPr>
          <p:spPr>
            <a:xfrm>
              <a:off x="8190" y="2035"/>
              <a:ext cx="315" cy="1221"/>
            </a:xfrm>
            <a:prstGeom prst="rect">
              <a:avLst/>
            </a:prstGeom>
            <a:solidFill>
              <a:srgbClr val="FFFFFF"/>
            </a:solidFill>
            <a:ln w="9525">
              <a:noFill/>
            </a:ln>
          </p:spPr>
          <p:txBody>
            <a:bodyPr lIns="0" tIns="0" rIns="0" bIns="0" anchor="t"/>
            <a:p>
              <a:pPr algn="ctr" eaLnBrk="0" hangingPunct="0"/>
              <a:r>
                <a:rPr lang="zh-CN" altLang="en-US" sz="1400">
                  <a:solidFill>
                    <a:srgbClr val="6600FF"/>
                  </a:solidFill>
                  <a:latin typeface="宋体" panose="02010600030101010101" pitchFamily="2" charset="-122"/>
                  <a:ea typeface="宋体" panose="02010600030101010101" pitchFamily="2" charset="-122"/>
                </a:rPr>
                <a:t>内核空间</a:t>
              </a:r>
              <a:endParaRPr lang="zh-CN" altLang="en-US" sz="1400">
                <a:solidFill>
                  <a:srgbClr val="6600FF"/>
                </a:solidFill>
                <a:latin typeface="宋体" panose="02010600030101010101" pitchFamily="2" charset="-122"/>
                <a:ea typeface="宋体" panose="02010600030101010101" pitchFamily="2" charset="-122"/>
              </a:endParaRPr>
            </a:p>
          </p:txBody>
        </p:sp>
        <p:sp>
          <p:nvSpPr>
            <p:cNvPr id="212048" name="文本框 139342"/>
            <p:cNvSpPr txBox="1"/>
            <p:nvPr/>
          </p:nvSpPr>
          <p:spPr>
            <a:xfrm>
              <a:off x="6510" y="3432"/>
              <a:ext cx="1467" cy="326"/>
            </a:xfrm>
            <a:prstGeom prst="rect">
              <a:avLst/>
            </a:prstGeom>
            <a:solidFill>
              <a:srgbClr val="FFFFFF"/>
            </a:solidFill>
            <a:ln w="9525">
              <a:noFill/>
            </a:ln>
          </p:spPr>
          <p:txBody>
            <a:bodyPr lIns="0" tIns="0" rIns="0" bIns="0" anchor="t"/>
            <a:p>
              <a:pPr algn="ctr" eaLnBrk="0" hangingPunct="0"/>
              <a:r>
                <a:rPr lang="en-US" altLang="zh-CN" sz="1400">
                  <a:solidFill>
                    <a:srgbClr val="6600FF"/>
                  </a:solidFill>
                  <a:latin typeface="宋体" panose="02010600030101010101" pitchFamily="2" charset="-122"/>
                  <a:ea typeface="宋体" panose="02010600030101010101" pitchFamily="2" charset="-122"/>
                </a:rPr>
                <a:t>3</a:t>
              </a:r>
              <a:r>
                <a:rPr lang="zh-CN" altLang="en-US" sz="1400">
                  <a:solidFill>
                    <a:srgbClr val="6600FF"/>
                  </a:solidFill>
                  <a:latin typeface="宋体" panose="02010600030101010101" pitchFamily="2" charset="-122"/>
                  <a:ea typeface="宋体" panose="02010600030101010101" pitchFamily="2" charset="-122"/>
                </a:rPr>
                <a:t>）混合式线程</a:t>
              </a:r>
              <a:endParaRPr lang="zh-CN" altLang="en-US" sz="1400">
                <a:solidFill>
                  <a:srgbClr val="6600FF"/>
                </a:solidFill>
                <a:latin typeface="宋体" panose="02010600030101010101" pitchFamily="2" charset="-122"/>
                <a:ea typeface="宋体" panose="02010600030101010101" pitchFamily="2" charset="-122"/>
              </a:endParaRPr>
            </a:p>
          </p:txBody>
        </p:sp>
        <p:grpSp>
          <p:nvGrpSpPr>
            <p:cNvPr id="212049" name="组合 139343"/>
            <p:cNvGrpSpPr/>
            <p:nvPr/>
          </p:nvGrpSpPr>
          <p:grpSpPr>
            <a:xfrm>
              <a:off x="666" y="3900"/>
              <a:ext cx="7311" cy="522"/>
              <a:chOff x="0" y="0"/>
              <a:chExt cx="7140" cy="522"/>
            </a:xfrm>
          </p:grpSpPr>
          <p:sp>
            <p:nvSpPr>
              <p:cNvPr id="212050" name="矩形 139344"/>
              <p:cNvSpPr/>
              <p:nvPr/>
            </p:nvSpPr>
            <p:spPr>
              <a:xfrm>
                <a:off x="0" y="0"/>
                <a:ext cx="7140" cy="522"/>
              </a:xfrm>
              <a:prstGeom prst="rect">
                <a:avLst/>
              </a:prstGeom>
              <a:solidFill>
                <a:srgbClr val="FFFFFF"/>
              </a:solidFill>
              <a:ln w="1905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12051" name="未知"/>
              <p:cNvSpPr/>
              <p:nvPr/>
            </p:nvSpPr>
            <p:spPr>
              <a:xfrm>
                <a:off x="420" y="65"/>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grpSp>
            <p:nvGrpSpPr>
              <p:cNvPr id="212052" name="组合 139346"/>
              <p:cNvGrpSpPr/>
              <p:nvPr/>
            </p:nvGrpSpPr>
            <p:grpSpPr>
              <a:xfrm>
                <a:off x="2625" y="65"/>
                <a:ext cx="340" cy="365"/>
                <a:chOff x="0" y="0"/>
                <a:chExt cx="340" cy="365"/>
              </a:xfrm>
            </p:grpSpPr>
            <p:sp>
              <p:nvSpPr>
                <p:cNvPr id="212053" name="未知"/>
                <p:cNvSpPr/>
                <p:nvPr/>
              </p:nvSpPr>
              <p:spPr>
                <a:xfrm>
                  <a:off x="135" y="0"/>
                  <a:ext cx="57" cy="340"/>
                </a:xfrm>
                <a:custGeom>
                  <a:avLst/>
                  <a:gdLst/>
                  <a:ahLst/>
                  <a:cxnLst/>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12054" name="椭圆 139348"/>
                <p:cNvSpPr/>
                <p:nvPr/>
              </p:nvSpPr>
              <p:spPr>
                <a:xfrm>
                  <a:off x="0" y="25"/>
                  <a:ext cx="340" cy="340"/>
                </a:xfrm>
                <a:prstGeom prst="ellipse">
                  <a:avLst/>
                </a:prstGeom>
                <a:noFill/>
                <a:ln w="1905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212055" name="文本框 139349"/>
              <p:cNvSpPr txBox="1"/>
              <p:nvPr/>
            </p:nvSpPr>
            <p:spPr>
              <a:xfrm>
                <a:off x="630" y="90"/>
                <a:ext cx="945" cy="340"/>
              </a:xfrm>
              <a:prstGeom prst="rect">
                <a:avLst/>
              </a:prstGeom>
              <a:solidFill>
                <a:srgbClr val="FFFFFF"/>
              </a:solidFill>
              <a:ln w="9525">
                <a:noFill/>
              </a:ln>
            </p:spPr>
            <p:txBody>
              <a:bodyPr lIns="0" tIns="0" rIns="0" bIns="0" anchor="t"/>
              <a:p>
                <a:pPr algn="ctr" eaLnBrk="0" hangingPunct="0"/>
                <a:r>
                  <a:rPr lang="en-US" altLang="zh-CN" sz="1600">
                    <a:solidFill>
                      <a:srgbClr val="6600FF"/>
                    </a:solidFill>
                    <a:latin typeface="宋体" panose="02010600030101010101" pitchFamily="2" charset="-122"/>
                    <a:ea typeface="宋体" panose="02010600030101010101" pitchFamily="2" charset="-122"/>
                  </a:rPr>
                  <a:t>ULT</a:t>
                </a:r>
                <a:endParaRPr lang="en-US" altLang="zh-CN" sz="1600">
                  <a:solidFill>
                    <a:srgbClr val="6600FF"/>
                  </a:solidFill>
                  <a:latin typeface="宋体" panose="02010600030101010101" pitchFamily="2" charset="-122"/>
                  <a:ea typeface="宋体" panose="02010600030101010101" pitchFamily="2" charset="-122"/>
                </a:endParaRPr>
              </a:p>
            </p:txBody>
          </p:sp>
          <p:sp>
            <p:nvSpPr>
              <p:cNvPr id="212056" name="文本框 139350"/>
              <p:cNvSpPr txBox="1"/>
              <p:nvPr/>
            </p:nvSpPr>
            <p:spPr>
              <a:xfrm>
                <a:off x="3150" y="90"/>
                <a:ext cx="945" cy="340"/>
              </a:xfrm>
              <a:prstGeom prst="rect">
                <a:avLst/>
              </a:prstGeom>
              <a:solidFill>
                <a:srgbClr val="FFFFFF"/>
              </a:solidFill>
              <a:ln w="9525">
                <a:noFill/>
              </a:ln>
            </p:spPr>
            <p:txBody>
              <a:bodyPr lIns="0" tIns="0" rIns="0" bIns="0" anchor="t"/>
              <a:p>
                <a:pPr algn="ctr" eaLnBrk="0" hangingPunct="0"/>
                <a:r>
                  <a:rPr lang="en-US" altLang="zh-CN" sz="1600">
                    <a:solidFill>
                      <a:srgbClr val="6600FF"/>
                    </a:solidFill>
                    <a:latin typeface="宋体" panose="02010600030101010101" pitchFamily="2" charset="-122"/>
                    <a:ea typeface="宋体" panose="02010600030101010101" pitchFamily="2" charset="-122"/>
                  </a:rPr>
                  <a:t>KLT</a:t>
                </a:r>
                <a:endParaRPr lang="en-US" altLang="zh-CN" sz="1600">
                  <a:solidFill>
                    <a:srgbClr val="6600FF"/>
                  </a:solidFill>
                  <a:latin typeface="宋体" panose="02010600030101010101" pitchFamily="2" charset="-122"/>
                  <a:ea typeface="宋体" panose="02010600030101010101" pitchFamily="2" charset="-122"/>
                </a:endParaRPr>
              </a:p>
            </p:txBody>
          </p:sp>
          <p:sp>
            <p:nvSpPr>
              <p:cNvPr id="212057" name="文本框 139351"/>
              <p:cNvSpPr txBox="1"/>
              <p:nvPr/>
            </p:nvSpPr>
            <p:spPr>
              <a:xfrm>
                <a:off x="5880" y="90"/>
                <a:ext cx="945" cy="340"/>
              </a:xfrm>
              <a:prstGeom prst="rect">
                <a:avLst/>
              </a:prstGeom>
              <a:solidFill>
                <a:srgbClr val="FFFFFF"/>
              </a:solidFill>
              <a:ln w="9525">
                <a:noFill/>
              </a:ln>
            </p:spPr>
            <p:txBody>
              <a:bodyPr lIns="0" tIns="0" rIns="0" bIns="0" anchor="t"/>
              <a:p>
                <a:pPr algn="ctr" eaLnBrk="0" hangingPunct="0"/>
                <a:r>
                  <a:rPr lang="en-US" altLang="zh-CN" sz="1600">
                    <a:solidFill>
                      <a:srgbClr val="6600FF"/>
                    </a:solidFill>
                    <a:latin typeface="宋体" panose="02010600030101010101" pitchFamily="2" charset="-122"/>
                    <a:ea typeface="宋体" panose="02010600030101010101" pitchFamily="2" charset="-122"/>
                  </a:rPr>
                  <a:t>Process</a:t>
                </a:r>
                <a:endParaRPr lang="en-US" altLang="zh-CN" sz="1600">
                  <a:solidFill>
                    <a:srgbClr val="6600FF"/>
                  </a:solidFill>
                  <a:latin typeface="宋体" panose="02010600030101010101" pitchFamily="2" charset="-122"/>
                  <a:ea typeface="宋体" panose="02010600030101010101" pitchFamily="2" charset="-122"/>
                </a:endParaRPr>
              </a:p>
            </p:txBody>
          </p:sp>
          <p:grpSp>
            <p:nvGrpSpPr>
              <p:cNvPr id="212058" name="组合 139352"/>
              <p:cNvGrpSpPr/>
              <p:nvPr/>
            </p:nvGrpSpPr>
            <p:grpSpPr>
              <a:xfrm>
                <a:off x="5204" y="90"/>
                <a:ext cx="361" cy="340"/>
                <a:chOff x="0" y="0"/>
                <a:chExt cx="361" cy="340"/>
              </a:xfrm>
            </p:grpSpPr>
            <p:sp>
              <p:nvSpPr>
                <p:cNvPr id="212059" name="文本框 139353"/>
                <p:cNvSpPr txBox="1"/>
                <p:nvPr/>
              </p:nvSpPr>
              <p:spPr>
                <a:xfrm>
                  <a:off x="21" y="23"/>
                  <a:ext cx="340" cy="283"/>
                </a:xfrm>
                <a:prstGeom prst="rect">
                  <a:avLst/>
                </a:prstGeom>
                <a:solidFill>
                  <a:srgbClr val="FFFFFF"/>
                </a:solidFill>
                <a:ln w="9525">
                  <a:noFill/>
                </a:ln>
              </p:spPr>
              <p:txBody>
                <a:bodyPr lIns="0" tIns="0" rIns="0" bIns="0" anchor="t"/>
                <a:p>
                  <a:pPr algn="ctr" eaLnBrk="0" hangingPunct="0"/>
                  <a:r>
                    <a:rPr lang="en-US" altLang="zh-CN" sz="1200">
                      <a:solidFill>
                        <a:srgbClr val="6600FF"/>
                      </a:solidFill>
                      <a:latin typeface="宋体" panose="02010600030101010101" pitchFamily="2" charset="-122"/>
                      <a:ea typeface="宋体" panose="02010600030101010101" pitchFamily="2" charset="-122"/>
                    </a:rPr>
                    <a:t>P</a:t>
                  </a:r>
                  <a:endParaRPr lang="en-US" altLang="zh-CN" sz="1200">
                    <a:solidFill>
                      <a:srgbClr val="6600FF"/>
                    </a:solidFill>
                    <a:latin typeface="宋体" panose="02010600030101010101" pitchFamily="2" charset="-122"/>
                    <a:ea typeface="宋体" panose="02010600030101010101" pitchFamily="2" charset="-122"/>
                  </a:endParaRPr>
                </a:p>
              </p:txBody>
            </p:sp>
            <p:sp>
              <p:nvSpPr>
                <p:cNvPr id="212060" name="椭圆 139354"/>
                <p:cNvSpPr/>
                <p:nvPr/>
              </p:nvSpPr>
              <p:spPr>
                <a:xfrm>
                  <a:off x="0" y="0"/>
                  <a:ext cx="340" cy="340"/>
                </a:xfrm>
                <a:prstGeom prst="ellipse">
                  <a:avLst/>
                </a:prstGeom>
                <a:noFill/>
                <a:ln w="1905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xfrm>
            <a:off x="263525" y="369888"/>
            <a:ext cx="8458200" cy="606425"/>
          </a:xfrm>
        </p:spPr>
        <p:txBody>
          <a:bodyPr wrap="square" lIns="91440" tIns="45720" rIns="91440" bIns="45720" anchor="ctr"/>
          <a:p>
            <a:pPr algn="ctr" eaLnBrk="1" hangingPunct="1">
              <a:buClrTx/>
              <a:buSzTx/>
              <a:buFontTx/>
            </a:pPr>
            <a:r>
              <a:rPr lang="en-US" altLang="zh-CN" sz="3600">
                <a:solidFill>
                  <a:schemeClr val="tx1"/>
                </a:solidFill>
                <a:latin typeface="黑体" panose="02010609060101010101" pitchFamily="49" charset="-122"/>
              </a:rPr>
              <a:t>2.1  </a:t>
            </a:r>
            <a:r>
              <a:rPr lang="zh-CN" altLang="en-US" sz="3600">
                <a:solidFill>
                  <a:schemeClr val="tx1"/>
                </a:solidFill>
                <a:latin typeface="黑体" panose="02010609060101010101" pitchFamily="49" charset="-122"/>
              </a:rPr>
              <a:t>进程的基本概念</a:t>
            </a:r>
            <a:endParaRPr lang="zh-CN" altLang="en-US" sz="3600">
              <a:solidFill>
                <a:schemeClr val="tx1"/>
              </a:solidFill>
              <a:latin typeface="黑体" panose="02010609060101010101" pitchFamily="49" charset="-122"/>
            </a:endParaRPr>
          </a:p>
        </p:txBody>
      </p:sp>
      <p:sp>
        <p:nvSpPr>
          <p:cNvPr id="1716226" name="Rectangle 2"/>
          <p:cNvSpPr>
            <a:spLocks noGrp="1" noChangeArrowheads="1"/>
          </p:cNvSpPr>
          <p:nvPr>
            <p:ph idx="1"/>
          </p:nvPr>
        </p:nvSpPr>
        <p:spPr bwMode="auto">
          <a:xfrm>
            <a:off x="339725" y="1216025"/>
            <a:ext cx="8382000" cy="5641975"/>
          </a:xfrm>
        </p:spPr>
        <p:txBody>
          <a:bodyPr wrap="square" lIns="91440" tIns="45720" rIns="91440" bIns="45720" numCol="1" anchor="t" anchorCtr="0" compatLnSpc="1"/>
          <a:p>
            <a:pPr marL="287655" marR="0" lvl="0" indent="-287655" algn="l" defTabSz="914400" rtl="0" eaLnBrk="1" fontAlgn="base" latinLnBrk="0" hangingPunct="1">
              <a:lnSpc>
                <a:spcPct val="100000"/>
              </a:lnSpc>
              <a:spcBef>
                <a:spcPct val="20000"/>
              </a:spcBef>
              <a:spcAft>
                <a:spcPct val="0"/>
              </a:spcAft>
              <a:buClr>
                <a:schemeClr val="accent6"/>
              </a:buClr>
              <a:buSzTx/>
              <a:buFont typeface="Wingdings" panose="05000000000000000000" pitchFamily="2" charset="2"/>
              <a:buChar char="l"/>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为什么引入进程？</a:t>
            </a:r>
            <a:endParaRPr kumimoji="1"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graphicFrame>
        <p:nvGraphicFramePr>
          <p:cNvPr id="24579" name="对象 7"/>
          <p:cNvGraphicFramePr/>
          <p:nvPr>
            <p:custDataLst>
              <p:tags r:id="rId1"/>
            </p:custDataLst>
          </p:nvPr>
        </p:nvGraphicFramePr>
        <p:xfrm>
          <a:off x="1668463" y="2255838"/>
          <a:ext cx="5983287" cy="3670300"/>
        </p:xfrm>
        <a:graphic>
          <a:graphicData uri="http://schemas.openxmlformats.org/presentationml/2006/ole">
            <mc:AlternateContent xmlns:mc="http://schemas.openxmlformats.org/markup-compatibility/2006">
              <mc:Choice xmlns:v="urn:schemas-microsoft-com:vml" Requires="v">
                <p:oleObj spid="_x0000_s3077" name="" r:id="rId2" imgW="4584700" imgH="2343150" progId="Paint.Picture">
                  <p:embed/>
                </p:oleObj>
              </mc:Choice>
              <mc:Fallback>
                <p:oleObj name="" r:id="rId2" imgW="4584700" imgH="2343150" progId="Paint.Picture">
                  <p:embed/>
                  <p:pic>
                    <p:nvPicPr>
                      <p:cNvPr id="0" name="图片 3076"/>
                      <p:cNvPicPr/>
                      <p:nvPr/>
                    </p:nvPicPr>
                    <p:blipFill>
                      <a:blip r:embed="rId3"/>
                      <a:stretch>
                        <a:fillRect/>
                      </a:stretch>
                    </p:blipFill>
                    <p:spPr>
                      <a:xfrm>
                        <a:off x="1668463" y="2255838"/>
                        <a:ext cx="5983287" cy="3670300"/>
                      </a:xfrm>
                      <a:prstGeom prst="rect">
                        <a:avLst/>
                      </a:prstGeom>
                      <a:noFill/>
                      <a:ln w="38100">
                        <a:noFill/>
                        <a:miter/>
                      </a:ln>
                    </p:spPr>
                  </p:pic>
                </p:oleObj>
              </mc:Fallback>
            </mc:AlternateContent>
          </a:graphicData>
        </a:graphic>
      </p:graphicFrame>
      <p:sp>
        <p:nvSpPr>
          <p:cNvPr id="24580"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24581"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78" name="" r:id="rId4" imgW="6858000" imgH="48895" progId="MS_ClipArt_Gallery.2">
                  <p:embed/>
                </p:oleObj>
              </mc:Choice>
              <mc:Fallback>
                <p:oleObj name="" r:id="rId4" imgW="6858000" imgH="48895" progId="MS_ClipArt_Gallery.2">
                  <p:embed/>
                  <p:pic>
                    <p:nvPicPr>
                      <p:cNvPr id="0" name="图片 3077"/>
                      <p:cNvPicPr/>
                      <p:nvPr/>
                    </p:nvPicPr>
                    <p:blipFill>
                      <a:blip r:embed="rId5"/>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200" b="0" dirty="0">
                <a:latin typeface="Verdana" panose="020B0604030504040204" pitchFamily="34" charset="0"/>
              </a:rPr>
            </a:fld>
            <a:endParaRPr lang="en-US" altLang="zh-CN" sz="1200" b="0" dirty="0">
              <a:latin typeface="Verdana" panose="020B0604030504040204" pitchFamily="34" charset="0"/>
            </a:endParaRPr>
          </a:p>
        </p:txBody>
      </p:sp>
      <p:sp>
        <p:nvSpPr>
          <p:cNvPr id="40962" name="Text Box 2"/>
          <p:cNvSpPr txBox="1"/>
          <p:nvPr/>
        </p:nvSpPr>
        <p:spPr>
          <a:xfrm>
            <a:off x="323850" y="1412875"/>
            <a:ext cx="8458200" cy="5076825"/>
          </a:xfrm>
          <a:prstGeom prst="rect">
            <a:avLst/>
          </a:prstGeom>
          <a:noFill/>
          <a:ln w="9525">
            <a:noFill/>
          </a:ln>
        </p:spPr>
        <p:txBody>
          <a:bodyPr anchor="t">
            <a:spAutoFit/>
          </a:bodyPr>
          <a:p>
            <a:pPr marL="342900" indent="-342900">
              <a:buClr>
                <a:srgbClr val="00B050"/>
              </a:buClr>
              <a:buSzTx/>
              <a:buFont typeface="Wingdings" panose="05000000000000000000" charset="0"/>
              <a:buChar char="n"/>
            </a:pPr>
            <a:r>
              <a:rPr lang="zh-CN" altLang="en-US" sz="2400" dirty="0">
                <a:latin typeface="Comic Sans MS" panose="030F0702030302020204" pitchFamily="66" charset="0"/>
                <a:ea typeface="楷体_GB2312" pitchFamily="49" charset="-122"/>
              </a:rPr>
              <a:t>系统中需要有描述进程存在和能够反映其变化的物理实体，即</a:t>
            </a:r>
            <a:r>
              <a:rPr lang="zh-CN" altLang="en-US" sz="2400" dirty="0">
                <a:solidFill>
                  <a:srgbClr val="C00000"/>
                </a:solidFill>
                <a:latin typeface="Comic Sans MS" panose="030F0702030302020204" pitchFamily="66" charset="0"/>
                <a:ea typeface="楷体_GB2312" pitchFamily="49" charset="-122"/>
              </a:rPr>
              <a:t>进程的静态描述</a:t>
            </a:r>
            <a:r>
              <a:rPr lang="zh-CN" altLang="en-US" sz="2400" dirty="0">
                <a:latin typeface="Comic Sans MS" panose="030F0702030302020204" pitchFamily="66" charset="0"/>
                <a:ea typeface="楷体_GB2312" pitchFamily="49" charset="-122"/>
              </a:rPr>
              <a:t>。</a:t>
            </a:r>
            <a:endParaRPr lang="zh-CN" altLang="en-US" sz="2400" dirty="0">
              <a:latin typeface="Comic Sans MS" panose="030F0702030302020204" pitchFamily="66" charset="0"/>
              <a:ea typeface="楷体_GB2312" pitchFamily="49" charset="-122"/>
            </a:endParaRPr>
          </a:p>
          <a:p>
            <a:pPr marL="342900" indent="-342900">
              <a:buClr>
                <a:srgbClr val="00B050"/>
              </a:buClr>
              <a:buSzTx/>
              <a:buFont typeface="Wingdings" panose="05000000000000000000" charset="0"/>
              <a:buChar char="n"/>
            </a:pPr>
            <a:endParaRPr lang="zh-CN" altLang="en-US" sz="2000" dirty="0">
              <a:latin typeface="Comic Sans MS" panose="030F0702030302020204" pitchFamily="66" charset="0"/>
              <a:ea typeface="楷体_GB2312" pitchFamily="49" charset="-122"/>
            </a:endParaRPr>
          </a:p>
          <a:p>
            <a:pPr marL="342900" indent="-342900">
              <a:buClr>
                <a:srgbClr val="00B050"/>
              </a:buClr>
              <a:buSzTx/>
              <a:buFont typeface="Wingdings" panose="05000000000000000000" charset="0"/>
              <a:buChar char="n"/>
            </a:pPr>
            <a:r>
              <a:rPr lang="zh-CN" altLang="en-US" sz="2400" dirty="0">
                <a:latin typeface="Comic Sans MS" panose="030F0702030302020204" pitchFamily="66" charset="0"/>
                <a:ea typeface="楷体_GB2312" pitchFamily="49" charset="-122"/>
              </a:rPr>
              <a:t>进程的静态描述由三部分组成：</a:t>
            </a:r>
            <a:r>
              <a:rPr lang="zh-CN" altLang="en-US" sz="2400" dirty="0">
                <a:solidFill>
                  <a:srgbClr val="0000FF"/>
                </a:solidFill>
                <a:latin typeface="Comic Sans MS" panose="030F0702030302020204" pitchFamily="66" charset="0"/>
                <a:ea typeface="楷体_GB2312" pitchFamily="49" charset="-122"/>
              </a:rPr>
              <a:t>进程控制块</a:t>
            </a:r>
            <a:r>
              <a:rPr lang="en-US" altLang="zh-CN" sz="2400" dirty="0">
                <a:solidFill>
                  <a:srgbClr val="0000FF"/>
                </a:solidFill>
                <a:latin typeface="Comic Sans MS" panose="030F0702030302020204" pitchFamily="66" charset="0"/>
                <a:ea typeface="楷体_GB2312" pitchFamily="49" charset="-122"/>
              </a:rPr>
              <a:t>PCB</a:t>
            </a:r>
            <a:r>
              <a:rPr lang="zh-CN" altLang="en-US" sz="2400" dirty="0">
                <a:latin typeface="Comic Sans MS" panose="030F0702030302020204" pitchFamily="66" charset="0"/>
                <a:ea typeface="楷体_GB2312" pitchFamily="49" charset="-122"/>
              </a:rPr>
              <a:t>，</a:t>
            </a:r>
            <a:r>
              <a:rPr lang="zh-CN" altLang="en-US" sz="2400" dirty="0">
                <a:solidFill>
                  <a:srgbClr val="0000FF"/>
                </a:solidFill>
                <a:latin typeface="Comic Sans MS" panose="030F0702030302020204" pitchFamily="66" charset="0"/>
                <a:ea typeface="楷体_GB2312" pitchFamily="49" charset="-122"/>
              </a:rPr>
              <a:t>有关程序段</a:t>
            </a:r>
            <a:r>
              <a:rPr lang="zh-CN" altLang="en-US" sz="2400" dirty="0">
                <a:latin typeface="Comic Sans MS" panose="030F0702030302020204" pitchFamily="66" charset="0"/>
                <a:ea typeface="楷体_GB2312" pitchFamily="49" charset="-122"/>
              </a:rPr>
              <a:t>和该程序段对其进行操作的</a:t>
            </a:r>
            <a:r>
              <a:rPr lang="zh-CN" altLang="en-US" sz="2400" dirty="0">
                <a:solidFill>
                  <a:srgbClr val="0000FF"/>
                </a:solidFill>
                <a:latin typeface="Comic Sans MS" panose="030F0702030302020204" pitchFamily="66" charset="0"/>
                <a:ea typeface="楷体_GB2312" pitchFamily="49" charset="-122"/>
              </a:rPr>
              <a:t>数据结构集</a:t>
            </a:r>
            <a:r>
              <a:rPr lang="zh-CN" altLang="en-US" sz="2400" dirty="0">
                <a:latin typeface="Comic Sans MS" panose="030F0702030302020204" pitchFamily="66" charset="0"/>
                <a:ea typeface="楷体_GB2312" pitchFamily="49" charset="-122"/>
              </a:rPr>
              <a:t>。</a:t>
            </a:r>
            <a:endParaRPr lang="en-US" altLang="zh-CN" sz="2400" dirty="0">
              <a:latin typeface="Comic Sans MS" panose="030F0702030302020204" pitchFamily="66" charset="0"/>
              <a:ea typeface="楷体_GB2312" pitchFamily="49" charset="-122"/>
            </a:endParaRPr>
          </a:p>
          <a:p>
            <a:pPr marL="342900" indent="-342900">
              <a:buClr>
                <a:srgbClr val="00B050"/>
              </a:buClr>
              <a:buSzTx/>
              <a:buFont typeface="Wingdings" panose="05000000000000000000" charset="0"/>
              <a:buChar char="n"/>
            </a:pPr>
            <a:endParaRPr lang="en-US" altLang="zh-CN" sz="2000" dirty="0">
              <a:latin typeface="Comic Sans MS" panose="030F0702030302020204" pitchFamily="66" charset="0"/>
              <a:ea typeface="楷体_GB2312" pitchFamily="49" charset="-122"/>
            </a:endParaRPr>
          </a:p>
          <a:p>
            <a:pPr marL="342900" indent="-342900">
              <a:buClr>
                <a:srgbClr val="00B050"/>
              </a:buClr>
              <a:buSzTx/>
              <a:buFont typeface="Wingdings" panose="05000000000000000000" charset="0"/>
              <a:buChar char="n"/>
            </a:pPr>
            <a:r>
              <a:rPr lang="zh-CN" altLang="en-US" sz="2400" dirty="0">
                <a:latin typeface="Comic Sans MS" panose="030F0702030302020204" pitchFamily="66" charset="0"/>
                <a:ea typeface="楷体_GB2312" pitchFamily="49" charset="-122"/>
              </a:rPr>
              <a:t>进程控制块</a:t>
            </a:r>
            <a:r>
              <a:rPr lang="en-US" altLang="zh-CN" sz="2400" dirty="0">
                <a:latin typeface="Comic Sans MS" panose="030F0702030302020204" pitchFamily="66" charset="0"/>
                <a:ea typeface="楷体_GB2312" pitchFamily="49" charset="-122"/>
              </a:rPr>
              <a:t>PCB</a:t>
            </a:r>
            <a:r>
              <a:rPr lang="zh-CN" altLang="en-US" sz="2400" dirty="0">
                <a:latin typeface="Comic Sans MS" panose="030F0702030302020204" pitchFamily="66" charset="0"/>
                <a:ea typeface="楷体_GB2312" pitchFamily="49" charset="-122"/>
              </a:rPr>
              <a:t>包含了有关进程的描述信息、控制信息以及资源信息，是进程动态特征的集中反映。</a:t>
            </a:r>
            <a:endParaRPr lang="zh-CN" altLang="en-US" sz="2400" dirty="0">
              <a:latin typeface="Comic Sans MS" panose="030F0702030302020204" pitchFamily="66" charset="0"/>
              <a:ea typeface="楷体_GB2312" pitchFamily="49" charset="-122"/>
            </a:endParaRPr>
          </a:p>
          <a:p>
            <a:pPr marL="342900" indent="-342900">
              <a:buClr>
                <a:srgbClr val="00B050"/>
              </a:buClr>
              <a:buSzTx/>
              <a:buFont typeface="Wingdings" panose="05000000000000000000" charset="0"/>
              <a:buChar char="n"/>
            </a:pPr>
            <a:endParaRPr lang="en-US" altLang="zh-CN" sz="2400" dirty="0">
              <a:latin typeface="Comic Sans MS" panose="030F0702030302020204" pitchFamily="66" charset="0"/>
              <a:ea typeface="楷体_GB2312" pitchFamily="49" charset="-122"/>
            </a:endParaRPr>
          </a:p>
          <a:p>
            <a:pPr marL="342900" indent="-342900">
              <a:buClr>
                <a:srgbClr val="00B050"/>
              </a:buClr>
              <a:buSzTx/>
              <a:buFont typeface="Wingdings" panose="05000000000000000000" charset="0"/>
              <a:buChar char="n"/>
            </a:pPr>
            <a:r>
              <a:rPr lang="zh-CN" altLang="en-US" sz="2400" dirty="0">
                <a:latin typeface="Comic Sans MS" panose="030F0702030302020204" pitchFamily="66" charset="0"/>
                <a:ea typeface="楷体_GB2312" pitchFamily="49" charset="-122"/>
              </a:rPr>
              <a:t>系统根据</a:t>
            </a:r>
            <a:r>
              <a:rPr lang="en-US" altLang="zh-CN" sz="2400" dirty="0">
                <a:latin typeface="Comic Sans MS" panose="030F0702030302020204" pitchFamily="66" charset="0"/>
                <a:ea typeface="楷体_GB2312" pitchFamily="49" charset="-122"/>
              </a:rPr>
              <a:t>PCB</a:t>
            </a:r>
            <a:r>
              <a:rPr lang="zh-CN" altLang="en-US" sz="2400" dirty="0">
                <a:latin typeface="Comic Sans MS" panose="030F0702030302020204" pitchFamily="66" charset="0"/>
                <a:ea typeface="楷体_GB2312" pitchFamily="49" charset="-122"/>
              </a:rPr>
              <a:t>感知进程的存在和通过</a:t>
            </a:r>
            <a:r>
              <a:rPr lang="en-US" altLang="zh-CN" sz="2400" dirty="0">
                <a:latin typeface="Comic Sans MS" panose="030F0702030302020204" pitchFamily="66" charset="0"/>
                <a:ea typeface="楷体_GB2312" pitchFamily="49" charset="-122"/>
              </a:rPr>
              <a:t>PCB</a:t>
            </a:r>
            <a:r>
              <a:rPr lang="zh-CN" altLang="en-US" sz="2400" dirty="0">
                <a:latin typeface="Comic Sans MS" panose="030F0702030302020204" pitchFamily="66" charset="0"/>
                <a:ea typeface="楷体_GB2312" pitchFamily="49" charset="-122"/>
              </a:rPr>
              <a:t>中所包含的各项变量的变化，掌握进程所处的状态以达到控制进程活动的目的。</a:t>
            </a:r>
            <a:endParaRPr lang="en-US" altLang="zh-CN" sz="2400" dirty="0">
              <a:latin typeface="Comic Sans MS" panose="030F0702030302020204" pitchFamily="66" charset="0"/>
              <a:ea typeface="楷体_GB2312" pitchFamily="49" charset="-122"/>
            </a:endParaRPr>
          </a:p>
          <a:p>
            <a:pPr marL="342900" indent="-342900">
              <a:buClr>
                <a:srgbClr val="00B050"/>
              </a:buClr>
              <a:buSzTx/>
              <a:buFont typeface="Wingdings" panose="05000000000000000000" charset="0"/>
              <a:buChar char="n"/>
            </a:pPr>
            <a:endParaRPr lang="en-US" altLang="zh-CN" sz="2000" dirty="0">
              <a:latin typeface="Comic Sans MS" panose="030F0702030302020204" pitchFamily="66" charset="0"/>
              <a:ea typeface="楷体_GB2312" pitchFamily="49" charset="-122"/>
            </a:endParaRPr>
          </a:p>
          <a:p>
            <a:pPr marL="342900" indent="-342900">
              <a:buClr>
                <a:srgbClr val="00B050"/>
              </a:buClr>
              <a:buSzTx/>
              <a:buFont typeface="Wingdings" panose="05000000000000000000" charset="0"/>
              <a:buChar char="n"/>
            </a:pPr>
            <a:r>
              <a:rPr lang="zh-CN" altLang="en-US" sz="2400" dirty="0">
                <a:solidFill>
                  <a:srgbClr val="C00000"/>
                </a:solidFill>
                <a:latin typeface="Comic Sans MS" panose="030F0702030302020204" pitchFamily="66" charset="0"/>
                <a:ea typeface="楷体_GB2312" pitchFamily="49" charset="-122"/>
              </a:rPr>
              <a:t>进程的</a:t>
            </a:r>
            <a:r>
              <a:rPr lang="en-US" altLang="zh-CN" sz="2400" dirty="0">
                <a:solidFill>
                  <a:srgbClr val="C00000"/>
                </a:solidFill>
                <a:latin typeface="Comic Sans MS" panose="030F0702030302020204" pitchFamily="66" charset="0"/>
                <a:ea typeface="楷体_GB2312" pitchFamily="49" charset="-122"/>
              </a:rPr>
              <a:t>PCB </a:t>
            </a:r>
            <a:r>
              <a:rPr lang="zh-CN" altLang="en-US" sz="2400" dirty="0">
                <a:solidFill>
                  <a:srgbClr val="C00000"/>
                </a:solidFill>
                <a:latin typeface="Comic Sans MS" panose="030F0702030302020204" pitchFamily="66" charset="0"/>
                <a:ea typeface="楷体_GB2312" pitchFamily="49" charset="-122"/>
              </a:rPr>
              <a:t>是系统感知进程的唯一实体，常驻内存</a:t>
            </a:r>
            <a:r>
              <a:rPr lang="zh-CN" altLang="en-US" sz="2400" dirty="0">
                <a:latin typeface="Comic Sans MS" panose="030F0702030302020204" pitchFamily="66" charset="0"/>
                <a:ea typeface="楷体_GB2312" pitchFamily="49" charset="-122"/>
              </a:rPr>
              <a:t>  </a:t>
            </a:r>
            <a:endParaRPr lang="zh-CN" altLang="en-US" sz="2400" dirty="0">
              <a:latin typeface="Comic Sans MS" panose="030F0702030302020204" pitchFamily="66" charset="0"/>
              <a:ea typeface="楷体_GB2312" pitchFamily="49" charset="-122"/>
            </a:endParaRPr>
          </a:p>
        </p:txBody>
      </p:sp>
      <p:sp>
        <p:nvSpPr>
          <p:cNvPr id="44035" name="Rectangle 2"/>
          <p:cNvSpPr txBox="1"/>
          <p:nvPr/>
        </p:nvSpPr>
        <p:spPr>
          <a:xfrm>
            <a:off x="439738" y="452438"/>
            <a:ext cx="6896100" cy="606425"/>
          </a:xfrm>
          <a:prstGeom prst="rect">
            <a:avLst/>
          </a:prstGeom>
          <a:noFill/>
          <a:ln w="9525">
            <a:noFill/>
          </a:ln>
        </p:spPr>
        <p:txBody>
          <a:bodyPr anchor="b"/>
          <a:p>
            <a:pPr algn="ctr">
              <a:buSzTx/>
            </a:pPr>
            <a:r>
              <a:rPr lang="en-US" altLang="zh-CN" sz="3600" dirty="0">
                <a:solidFill>
                  <a:srgbClr val="000066"/>
                </a:solidFill>
                <a:latin typeface="黑体" panose="02010609060101010101" pitchFamily="49" charset="-122"/>
                <a:ea typeface="黑体" panose="02010609060101010101" pitchFamily="49" charset="-122"/>
              </a:rPr>
              <a:t>2.2  进程的</a:t>
            </a:r>
            <a:r>
              <a:rPr lang="zh-CN" altLang="en-US" sz="3600" dirty="0">
                <a:solidFill>
                  <a:srgbClr val="000066"/>
                </a:solidFill>
                <a:latin typeface="黑体" panose="02010609060101010101" pitchFamily="49" charset="-122"/>
                <a:ea typeface="黑体" panose="02010609060101010101" pitchFamily="49" charset="-122"/>
              </a:rPr>
              <a:t>描述</a:t>
            </a:r>
            <a:endParaRPr lang="zh-CN" altLang="en-US" sz="3600" dirty="0">
              <a:solidFill>
                <a:srgbClr val="000066"/>
              </a:solidFill>
              <a:latin typeface="黑体" panose="02010609060101010101" pitchFamily="49" charset="-122"/>
              <a:ea typeface="黑体" panose="02010609060101010101" pitchFamily="49" charset="-122"/>
            </a:endParaRPr>
          </a:p>
        </p:txBody>
      </p:sp>
      <p:sp>
        <p:nvSpPr>
          <p:cNvPr id="4403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44037"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5" name="" r:id="rId1" imgW="6858000" imgH="48895" progId="MS_ClipArt_Gallery.2">
                  <p:embed/>
                </p:oleObj>
              </mc:Choice>
              <mc:Fallback>
                <p:oleObj name="" r:id="rId1" imgW="6858000" imgH="48895" progId="MS_ClipArt_Gallery.2">
                  <p:embed/>
                  <p:pic>
                    <p:nvPicPr>
                      <p:cNvPr id="0" name="图片 3084"/>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charRg st="0" end="3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charRg st="37" end="8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charRg st="85" end="13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2">
                                            <p:txEl>
                                              <p:charRg st="132" end="18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2">
                                            <p:txEl>
                                              <p:charRg st="189" end="2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Rectangle 2"/>
          <p:cNvSpPr>
            <a:spLocks noGrp="1"/>
          </p:cNvSpPr>
          <p:nvPr>
            <p:ph type="title"/>
          </p:nvPr>
        </p:nvSpPr>
        <p:spPr>
          <a:xfrm>
            <a:off x="349250" y="762000"/>
            <a:ext cx="7312025" cy="630238"/>
          </a:xfrm>
        </p:spPr>
        <p:txBody>
          <a:bodyPr vert="horz" wrap="square" lIns="91440" tIns="45720" rIns="91440" bIns="45720" anchor="b"/>
          <a:p>
            <a:r>
              <a:rPr lang="en-US" altLang="zh-CN" sz="3200" dirty="0">
                <a:latin typeface="黑体" panose="02010609060101010101" pitchFamily="49" charset="-122"/>
              </a:rPr>
              <a:t>2.7.8 </a:t>
            </a:r>
            <a:r>
              <a:rPr lang="zh-CN" altLang="en-US" sz="3200" dirty="0">
                <a:latin typeface="黑体" panose="02010609060101010101" pitchFamily="49" charset="-122"/>
              </a:rPr>
              <a:t>线程的实现</a:t>
            </a:r>
            <a:endParaRPr lang="zh-CN" altLang="en-US" sz="3200" dirty="0">
              <a:latin typeface="黑体" panose="02010609060101010101" pitchFamily="49" charset="-122"/>
            </a:endParaRPr>
          </a:p>
        </p:txBody>
      </p:sp>
      <p:sp>
        <p:nvSpPr>
          <p:cNvPr id="212994"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12995" name="Rectangle 2"/>
          <p:cNvSpPr>
            <a:spLocks noGrp="1"/>
          </p:cNvSpPr>
          <p:nvPr/>
        </p:nvSpPr>
        <p:spPr>
          <a:xfrm>
            <a:off x="584200" y="80963"/>
            <a:ext cx="7313613" cy="750887"/>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12996" name="内容占位符 95235"/>
          <p:cNvGraphicFramePr>
            <a:graphicFrameLocks noGrp="1"/>
          </p:cNvGraphicFramePr>
          <p:nvPr/>
        </p:nvGraphicFramePr>
        <p:xfrm>
          <a:off x="719138" y="762000"/>
          <a:ext cx="7704137" cy="69850"/>
        </p:xfrm>
        <a:graphic>
          <a:graphicData uri="http://schemas.openxmlformats.org/presentationml/2006/ole">
            <mc:AlternateContent xmlns:mc="http://schemas.openxmlformats.org/markup-compatibility/2006">
              <mc:Choice xmlns:v="urn:schemas-microsoft-com:vml" Requires="v">
                <p:oleObj spid="_x0000_s3192" name="" r:id="rId1" imgW="6858000" imgH="48895" progId="MS_ClipArt_Gallery.2">
                  <p:embed/>
                </p:oleObj>
              </mc:Choice>
              <mc:Fallback>
                <p:oleObj name="" r:id="rId1" imgW="6858000" imgH="48895" progId="MS_ClipArt_Gallery.2">
                  <p:embed/>
                  <p:pic>
                    <p:nvPicPr>
                      <p:cNvPr id="0" name="图片 3191"/>
                      <p:cNvPicPr/>
                      <p:nvPr/>
                    </p:nvPicPr>
                    <p:blipFill>
                      <a:blip r:embed="rId2"/>
                      <a:stretch>
                        <a:fillRect/>
                      </a:stretch>
                    </p:blipFill>
                    <p:spPr>
                      <a:xfrm>
                        <a:off x="719138" y="762000"/>
                        <a:ext cx="7704137" cy="69850"/>
                      </a:xfrm>
                      <a:prstGeom prst="rect">
                        <a:avLst/>
                      </a:prstGeom>
                      <a:noFill/>
                      <a:ln w="38100">
                        <a:noFill/>
                        <a:miter/>
                      </a:ln>
                    </p:spPr>
                  </p:pic>
                </p:oleObj>
              </mc:Fallback>
            </mc:AlternateContent>
          </a:graphicData>
        </a:graphic>
      </p:graphicFrame>
      <p:sp>
        <p:nvSpPr>
          <p:cNvPr id="140291" name="文本占位符 140290"/>
          <p:cNvSpPr>
            <a:spLocks noGrp="1"/>
          </p:cNvSpPr>
          <p:nvPr>
            <p:ph type="body" sz="half" idx="4294967295"/>
          </p:nvPr>
        </p:nvSpPr>
        <p:spPr>
          <a:xfrm>
            <a:off x="349250" y="1222375"/>
            <a:ext cx="8640763" cy="5472113"/>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marL="342900" marR="0" lvl="0" indent="-342900" algn="l" defTabSz="914400" rtl="0" eaLnBrk="0" fontAlgn="base" latinLnBrk="0" hangingPunct="0">
              <a:lnSpc>
                <a:spcPct val="140000"/>
              </a:lnSpc>
              <a:spcBef>
                <a:spcPct val="0"/>
              </a:spcBef>
              <a:spcAft>
                <a:spcPct val="0"/>
              </a:spcAft>
              <a:buClr>
                <a:srgbClr val="0000FF"/>
              </a:buClr>
              <a:buSzPct val="60000"/>
              <a:buFont typeface="Wingdings" panose="05000000000000000000" pitchFamily="2" charset="2"/>
              <a:buChar char="n"/>
            </a:pPr>
            <a:r>
              <a:rPr kumimoji="0" lang="zh-CN" altLang="en-US" sz="2800" b="0" i="0" u="none" strike="noStrike" kern="0" cap="none" spc="0" normalizeH="0" baseline="0" noProof="1">
                <a:solidFill>
                  <a:srgbClr val="0033CC"/>
                </a:solidFill>
                <a:latin typeface="黑体" panose="02010609060101010101" pitchFamily="49" charset="-122"/>
                <a:ea typeface="黑体" panose="02010609060101010101" pitchFamily="49" charset="-122"/>
                <a:cs typeface="+mn-cs"/>
              </a:rPr>
              <a:t>内核支持线程的实现</a:t>
            </a:r>
            <a:endParaRPr kumimoji="0" lang="zh-CN" altLang="en-US" sz="2800" b="1" i="0" u="none" strike="noStrike" kern="0" cap="none" spc="0" normalizeH="0" baseline="0" noProof="1">
              <a:solidFill>
                <a:srgbClr val="0033CC"/>
              </a:solidFill>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40000"/>
              </a:lnSpc>
              <a:spcBef>
                <a:spcPct val="0"/>
              </a:spcBef>
              <a:spcAft>
                <a:spcPct val="0"/>
              </a:spcAft>
              <a:buClr>
                <a:schemeClr val="tx1"/>
              </a:buClr>
              <a:buSzTx/>
              <a:buFont typeface="Wingdings" panose="05000000000000000000" pitchFamily="2" charset="2"/>
              <a:buNone/>
            </a:pPr>
            <a:r>
              <a:rPr kumimoji="0" lang="zh-CN" altLang="en-US" sz="2800" b="1" i="0" u="none" strike="noStrike" kern="0" cap="none" spc="0" normalizeH="0" baseline="0" noProof="1">
                <a:solidFill>
                  <a:schemeClr val="tx1"/>
                </a:solidFill>
                <a:latin typeface="宋体" panose="02010600030101010101" pitchFamily="2" charset="-122"/>
                <a:ea typeface="+mn-ea"/>
                <a:cs typeface="+mn-cs"/>
              </a:rPr>
              <a:t>系统在创建一个新进程时，便为它分配一个任务数据区PTAD(Per Task Data Area)，其中包括若干个线程控制块TCB空间，其保存在内核空间中。</a:t>
            </a:r>
            <a:endParaRPr kumimoji="0" lang="zh-CN" altLang="en-US" sz="2800" b="1" i="0" u="none" strike="noStrike" kern="0" cap="none" spc="0" normalizeH="0" baseline="0" noProof="1">
              <a:solidFill>
                <a:schemeClr val="tx1"/>
              </a:solidFill>
              <a:latin typeface="宋体" panose="02010600030101010101" pitchFamily="2" charset="-122"/>
              <a:ea typeface="+mn-ea"/>
              <a:cs typeface="+mn-cs"/>
            </a:endParaRPr>
          </a:p>
          <a:p>
            <a:pPr marL="342900" marR="0" lvl="0" indent="-342900" algn="l" defTabSz="914400" rtl="0" eaLnBrk="0" fontAlgn="base" latinLnBrk="0" hangingPunct="0">
              <a:lnSpc>
                <a:spcPct val="140000"/>
              </a:lnSpc>
              <a:spcBef>
                <a:spcPct val="0"/>
              </a:spcBef>
              <a:spcAft>
                <a:spcPct val="0"/>
              </a:spcAft>
              <a:buClr>
                <a:srgbClr val="0000FF"/>
              </a:buClr>
              <a:buSzPct val="60000"/>
              <a:buFont typeface="Wingdings" panose="05000000000000000000" pitchFamily="2" charset="2"/>
              <a:buChar char="n"/>
            </a:pPr>
            <a:r>
              <a:rPr kumimoji="0" lang="zh-CN" altLang="en-US" sz="2800" b="1" i="0" u="none" strike="noStrike" kern="0" cap="none" spc="0" normalizeH="0" baseline="0" noProof="1">
                <a:solidFill>
                  <a:srgbClr val="0033CC"/>
                </a:solidFill>
                <a:latin typeface="黑体" panose="02010609060101010101" pitchFamily="49" charset="-122"/>
                <a:ea typeface="黑体" panose="02010609060101010101" pitchFamily="49" charset="-122"/>
                <a:cs typeface="+mn-cs"/>
              </a:rPr>
              <a:t>用户级线程的实现</a:t>
            </a:r>
            <a:endParaRPr kumimoji="0" lang="zh-CN" altLang="en-US" sz="2800" b="1" i="0" u="none" strike="noStrike" kern="0" cap="none" spc="0" normalizeH="0" baseline="0" noProof="1">
              <a:solidFill>
                <a:srgbClr val="0033CC"/>
              </a:solidFill>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40000"/>
              </a:lnSpc>
              <a:spcBef>
                <a:spcPct val="0"/>
              </a:spcBef>
              <a:spcAft>
                <a:spcPct val="0"/>
              </a:spcAft>
              <a:buClr>
                <a:srgbClr val="C00000"/>
              </a:buClr>
              <a:buSzPct val="60000"/>
              <a:buFont typeface="Wingdings" panose="05000000000000000000" charset="0"/>
              <a:buChar char="l"/>
            </a:pPr>
            <a:r>
              <a:rPr kumimoji="0" lang="zh-CN" altLang="en-US" sz="2800" b="1" i="0" u="none" strike="noStrike" kern="0" cap="none" spc="0" normalizeH="0" baseline="0" noProof="1">
                <a:solidFill>
                  <a:schemeClr val="tx1"/>
                </a:solidFill>
                <a:latin typeface="宋体" panose="02010600030101010101" pitchFamily="2" charset="-122"/>
                <a:ea typeface="+mn-ea"/>
                <a:cs typeface="+mn-cs"/>
              </a:rPr>
              <a:t>运行时系统（</a:t>
            </a:r>
            <a:r>
              <a:rPr kumimoji="0" lang="en-US" altLang="zh-CN" sz="2800" b="1" i="0" u="none" strike="noStrike" kern="0" cap="none" spc="0" normalizeH="0" baseline="0" noProof="1">
                <a:solidFill>
                  <a:schemeClr val="tx1"/>
                </a:solidFill>
                <a:latin typeface="宋体" panose="02010600030101010101" pitchFamily="2" charset="-122"/>
                <a:ea typeface="+mn-ea"/>
                <a:cs typeface="+mn-cs"/>
              </a:rPr>
              <a:t>runtime system</a:t>
            </a:r>
            <a:r>
              <a:rPr kumimoji="0" lang="zh-CN" altLang="en-US" sz="2800" b="1" i="0" u="none" strike="noStrike" kern="0" cap="none" spc="0" normalizeH="0" baseline="0" noProof="1">
                <a:solidFill>
                  <a:schemeClr val="tx1"/>
                </a:solidFill>
                <a:latin typeface="宋体" panose="02010600030101010101" pitchFamily="2" charset="-122"/>
                <a:ea typeface="+mn-ea"/>
                <a:cs typeface="+mn-cs"/>
              </a:rPr>
              <a:t>）</a:t>
            </a:r>
            <a:endParaRPr kumimoji="0" lang="zh-CN" altLang="en-US" sz="2800" b="1" i="0" u="none" strike="noStrike" kern="0" cap="none" spc="0" normalizeH="0" baseline="0" noProof="1">
              <a:solidFill>
                <a:schemeClr val="tx1"/>
              </a:solidFill>
              <a:latin typeface="宋体" panose="02010600030101010101" pitchFamily="2" charset="-122"/>
              <a:ea typeface="+mn-ea"/>
              <a:cs typeface="+mn-cs"/>
            </a:endParaRPr>
          </a:p>
          <a:p>
            <a:pPr marL="342900" marR="0" lvl="0" indent="-342900" algn="l" defTabSz="914400" rtl="0" eaLnBrk="0" fontAlgn="base" latinLnBrk="0" hangingPunct="0">
              <a:lnSpc>
                <a:spcPct val="140000"/>
              </a:lnSpc>
              <a:spcBef>
                <a:spcPct val="0"/>
              </a:spcBef>
              <a:spcAft>
                <a:spcPct val="0"/>
              </a:spcAft>
              <a:buClr>
                <a:srgbClr val="C00000"/>
              </a:buClr>
              <a:buSzPct val="60000"/>
              <a:buFont typeface="Wingdings" panose="05000000000000000000" charset="0"/>
              <a:buChar char="l"/>
            </a:pPr>
            <a:r>
              <a:rPr kumimoji="0" lang="zh-CN" altLang="en-US" sz="2800" b="1" i="0" u="none" strike="noStrike" kern="0" cap="none" spc="0" normalizeH="0" baseline="0" noProof="1">
                <a:solidFill>
                  <a:schemeClr val="tx1"/>
                </a:solidFill>
                <a:latin typeface="宋体" panose="02010600030101010101" pitchFamily="2" charset="-122"/>
                <a:ea typeface="+mn-ea"/>
                <a:cs typeface="+mn-cs"/>
              </a:rPr>
              <a:t>内核控制线程</a:t>
            </a:r>
            <a:r>
              <a:rPr kumimoji="0" lang="en-US" altLang="zh-CN" sz="2800" b="1" i="0" u="none" strike="noStrike" kern="0" cap="none" spc="0" normalizeH="0" baseline="0" noProof="1">
                <a:solidFill>
                  <a:schemeClr val="tx1"/>
                </a:solidFill>
                <a:latin typeface="宋体" panose="02010600030101010101" pitchFamily="2" charset="-122"/>
                <a:ea typeface="+mn-ea"/>
                <a:cs typeface="+mn-cs"/>
              </a:rPr>
              <a:t>(lWP)</a:t>
            </a:r>
            <a:endParaRPr kumimoji="0" lang="en-US" altLang="zh-CN" sz="2800" b="1" i="0" u="none" strike="noStrike" kern="0" cap="none" spc="0" normalizeH="0" baseline="0" noProof="1">
              <a:solidFill>
                <a:schemeClr val="tx1"/>
              </a:solidFill>
              <a:latin typeface="宋体" panose="02010600030101010101" pitchFamily="2"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40291">
                                            <p:txEl>
                                              <p:charRg st="10" end="166"/>
                                            </p:txEl>
                                          </p:spTgt>
                                        </p:tgtEl>
                                        <p:attrNameLst>
                                          <p:attrName>style.visibility</p:attrName>
                                        </p:attrNameLst>
                                      </p:cBhvr>
                                      <p:to>
                                        <p:strVal val="visible"/>
                                      </p:to>
                                    </p:set>
                                    <p:anim calcmode="discrete" valueType="clr">
                                      <p:cBhvr override="childStyle">
                                        <p:cTn id="7" dur="80"/>
                                        <p:tgtEl>
                                          <p:spTgt spid="140291">
                                            <p:txEl>
                                              <p:charRg st="10" end="16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0291">
                                            <p:txEl>
                                              <p:charRg st="10" end="166"/>
                                            </p:txEl>
                                          </p:spTgt>
                                        </p:tgtEl>
                                        <p:attrNameLst>
                                          <p:attrName>fillcolor</p:attrName>
                                        </p:attrNameLst>
                                      </p:cBhvr>
                                      <p:tavLst>
                                        <p:tav tm="0">
                                          <p:val>
                                            <p:clrVal>
                                              <a:schemeClr val="accent2"/>
                                            </p:clrVal>
                                          </p:val>
                                        </p:tav>
                                        <p:tav tm="50000">
                                          <p:val>
                                            <p:clrVal>
                                              <a:schemeClr val="hlink"/>
                                            </p:clrVal>
                                          </p:val>
                                        </p:tav>
                                      </p:tavLst>
                                    </p:anim>
                                    <p:set>
                                      <p:cBhvr>
                                        <p:cTn id="9" dur="80"/>
                                        <p:tgtEl>
                                          <p:spTgt spid="140291">
                                            <p:txEl>
                                              <p:charRg st="10" end="166"/>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40291">
                                            <p:txEl>
                                              <p:charRg st="88" end="97"/>
                                            </p:txEl>
                                          </p:spTgt>
                                        </p:tgtEl>
                                        <p:attrNameLst>
                                          <p:attrName>style.visibility</p:attrName>
                                        </p:attrNameLst>
                                      </p:cBhvr>
                                      <p:to>
                                        <p:strVal val="visible"/>
                                      </p:to>
                                    </p:set>
                                    <p:anim calcmode="discrete" valueType="clr">
                                      <p:cBhvr override="childStyle">
                                        <p:cTn id="14" dur="80"/>
                                        <p:tgtEl>
                                          <p:spTgt spid="140291">
                                            <p:txEl>
                                              <p:charRg st="88" end="9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40291">
                                            <p:txEl>
                                              <p:charRg st="88" end="97"/>
                                            </p:txEl>
                                          </p:spTgt>
                                        </p:tgtEl>
                                        <p:attrNameLst>
                                          <p:attrName>fillcolor</p:attrName>
                                        </p:attrNameLst>
                                      </p:cBhvr>
                                      <p:tavLst>
                                        <p:tav tm="0">
                                          <p:val>
                                            <p:clrVal>
                                              <a:schemeClr val="accent2"/>
                                            </p:clrVal>
                                          </p:val>
                                        </p:tav>
                                        <p:tav tm="50000">
                                          <p:val>
                                            <p:clrVal>
                                              <a:schemeClr val="hlink"/>
                                            </p:clrVal>
                                          </p:val>
                                        </p:tav>
                                      </p:tavLst>
                                    </p:anim>
                                    <p:set>
                                      <p:cBhvr>
                                        <p:cTn id="16" dur="80"/>
                                        <p:tgtEl>
                                          <p:spTgt spid="140291">
                                            <p:txEl>
                                              <p:charRg st="88" end="97"/>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40291">
                                            <p:txEl>
                                              <p:charRg st="97" end="119"/>
                                            </p:txEl>
                                          </p:spTgt>
                                        </p:tgtEl>
                                        <p:attrNameLst>
                                          <p:attrName>style.visibility</p:attrName>
                                        </p:attrNameLst>
                                      </p:cBhvr>
                                      <p:to>
                                        <p:strVal val="visible"/>
                                      </p:to>
                                    </p:set>
                                    <p:anim calcmode="discrete" valueType="clr">
                                      <p:cBhvr override="childStyle">
                                        <p:cTn id="21" dur="80"/>
                                        <p:tgtEl>
                                          <p:spTgt spid="140291">
                                            <p:txEl>
                                              <p:charRg st="97" end="11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40291">
                                            <p:txEl>
                                              <p:charRg st="97" end="119"/>
                                            </p:txEl>
                                          </p:spTgt>
                                        </p:tgtEl>
                                        <p:attrNameLst>
                                          <p:attrName>fillcolor</p:attrName>
                                        </p:attrNameLst>
                                      </p:cBhvr>
                                      <p:tavLst>
                                        <p:tav tm="0">
                                          <p:val>
                                            <p:clrVal>
                                              <a:schemeClr val="accent2"/>
                                            </p:clrVal>
                                          </p:val>
                                        </p:tav>
                                        <p:tav tm="50000">
                                          <p:val>
                                            <p:clrVal>
                                              <a:schemeClr val="hlink"/>
                                            </p:clrVal>
                                          </p:val>
                                        </p:tav>
                                      </p:tavLst>
                                    </p:anim>
                                    <p:set>
                                      <p:cBhvr>
                                        <p:cTn id="23" dur="80"/>
                                        <p:tgtEl>
                                          <p:spTgt spid="140291">
                                            <p:txEl>
                                              <p:charRg st="97" end="119"/>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40291">
                                            <p:txEl>
                                              <p:charRg st="119" end="131"/>
                                            </p:txEl>
                                          </p:spTgt>
                                        </p:tgtEl>
                                        <p:attrNameLst>
                                          <p:attrName>style.visibility</p:attrName>
                                        </p:attrNameLst>
                                      </p:cBhvr>
                                      <p:to>
                                        <p:strVal val="visible"/>
                                      </p:to>
                                    </p:set>
                                    <p:anim calcmode="discrete" valueType="clr">
                                      <p:cBhvr override="childStyle">
                                        <p:cTn id="28" dur="80"/>
                                        <p:tgtEl>
                                          <p:spTgt spid="140291">
                                            <p:txEl>
                                              <p:charRg st="119" end="13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40291">
                                            <p:txEl>
                                              <p:charRg st="119" end="131"/>
                                            </p:txEl>
                                          </p:spTgt>
                                        </p:tgtEl>
                                        <p:attrNameLst>
                                          <p:attrName>fillcolor</p:attrName>
                                        </p:attrNameLst>
                                      </p:cBhvr>
                                      <p:tavLst>
                                        <p:tav tm="0">
                                          <p:val>
                                            <p:clrVal>
                                              <a:schemeClr val="accent2"/>
                                            </p:clrVal>
                                          </p:val>
                                        </p:tav>
                                        <p:tav tm="50000">
                                          <p:val>
                                            <p:clrVal>
                                              <a:schemeClr val="hlink"/>
                                            </p:clrVal>
                                          </p:val>
                                        </p:tav>
                                      </p:tavLst>
                                    </p:anim>
                                    <p:set>
                                      <p:cBhvr>
                                        <p:cTn id="30" dur="80"/>
                                        <p:tgtEl>
                                          <p:spTgt spid="140291">
                                            <p:txEl>
                                              <p:charRg st="119" end="131"/>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40291">
                                            <p:txEl>
                                              <p:charRg st="119" end="131"/>
                                            </p:txEl>
                                          </p:spTgt>
                                        </p:tgtEl>
                                        <p:attrNameLst>
                                          <p:attrName>style.visibility</p:attrName>
                                        </p:attrNameLst>
                                      </p:cBhvr>
                                      <p:to>
                                        <p:strVal val="visible"/>
                                      </p:to>
                                    </p:set>
                                    <p:anim calcmode="discrete" valueType="clr">
                                      <p:cBhvr override="childStyle">
                                        <p:cTn id="35" dur="80"/>
                                        <p:tgtEl>
                                          <p:spTgt spid="140291">
                                            <p:txEl>
                                              <p:charRg st="119" end="13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40291">
                                            <p:txEl>
                                              <p:charRg st="119" end="131"/>
                                            </p:txEl>
                                          </p:spTgt>
                                        </p:tgtEl>
                                        <p:attrNameLst>
                                          <p:attrName>fillcolor</p:attrName>
                                        </p:attrNameLst>
                                      </p:cBhvr>
                                      <p:tavLst>
                                        <p:tav tm="0">
                                          <p:val>
                                            <p:clrVal>
                                              <a:schemeClr val="accent2"/>
                                            </p:clrVal>
                                          </p:val>
                                        </p:tav>
                                        <p:tav tm="50000">
                                          <p:val>
                                            <p:clrVal>
                                              <a:schemeClr val="hlink"/>
                                            </p:clrVal>
                                          </p:val>
                                        </p:tav>
                                      </p:tavLst>
                                    </p:anim>
                                    <p:set>
                                      <p:cBhvr>
                                        <p:cTn id="37" dur="80"/>
                                        <p:tgtEl>
                                          <p:spTgt spid="140291">
                                            <p:txEl>
                                              <p:charRg st="119" end="13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Rectangle 2"/>
          <p:cNvSpPr>
            <a:spLocks noGrp="1"/>
          </p:cNvSpPr>
          <p:nvPr>
            <p:ph type="title"/>
          </p:nvPr>
        </p:nvSpPr>
        <p:spPr>
          <a:xfrm>
            <a:off x="349250" y="762000"/>
            <a:ext cx="7312025" cy="630238"/>
          </a:xfrm>
        </p:spPr>
        <p:txBody>
          <a:bodyPr vert="horz" wrap="square" lIns="91440" tIns="45720" rIns="91440" bIns="45720" anchor="b"/>
          <a:p>
            <a:r>
              <a:rPr lang="en-US" altLang="zh-CN" sz="3200" dirty="0">
                <a:latin typeface="黑体" panose="02010609060101010101" pitchFamily="49" charset="-122"/>
              </a:rPr>
              <a:t>2.7.8 </a:t>
            </a:r>
            <a:r>
              <a:rPr lang="zh-CN" altLang="en-US" sz="3200" dirty="0">
                <a:latin typeface="黑体" panose="02010609060101010101" pitchFamily="49" charset="-122"/>
              </a:rPr>
              <a:t>用户级线程的实现</a:t>
            </a:r>
            <a:endParaRPr lang="en-US" altLang="zh-CN" sz="3200" dirty="0">
              <a:latin typeface="黑体" panose="02010609060101010101" pitchFamily="49" charset="-122"/>
            </a:endParaRPr>
          </a:p>
        </p:txBody>
      </p:sp>
      <p:sp>
        <p:nvSpPr>
          <p:cNvPr id="214018"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14019" name="Rectangle 2"/>
          <p:cNvSpPr>
            <a:spLocks noGrp="1"/>
          </p:cNvSpPr>
          <p:nvPr/>
        </p:nvSpPr>
        <p:spPr>
          <a:xfrm>
            <a:off x="584200" y="80963"/>
            <a:ext cx="7313613" cy="750887"/>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14020" name="内容占位符 95235"/>
          <p:cNvGraphicFramePr>
            <a:graphicFrameLocks noGrp="1"/>
          </p:cNvGraphicFramePr>
          <p:nvPr/>
        </p:nvGraphicFramePr>
        <p:xfrm>
          <a:off x="719138" y="762000"/>
          <a:ext cx="7704137" cy="69850"/>
        </p:xfrm>
        <a:graphic>
          <a:graphicData uri="http://schemas.openxmlformats.org/presentationml/2006/ole">
            <mc:AlternateContent xmlns:mc="http://schemas.openxmlformats.org/markup-compatibility/2006">
              <mc:Choice xmlns:v="urn:schemas-microsoft-com:vml" Requires="v">
                <p:oleObj spid="_x0000_s3195" name="" r:id="rId1" imgW="6858000" imgH="48895" progId="MS_ClipArt_Gallery.2">
                  <p:embed/>
                </p:oleObj>
              </mc:Choice>
              <mc:Fallback>
                <p:oleObj name="" r:id="rId1" imgW="6858000" imgH="48895" progId="MS_ClipArt_Gallery.2">
                  <p:embed/>
                  <p:pic>
                    <p:nvPicPr>
                      <p:cNvPr id="0" name="图片 3194"/>
                      <p:cNvPicPr/>
                      <p:nvPr/>
                    </p:nvPicPr>
                    <p:blipFill>
                      <a:blip r:embed="rId2"/>
                      <a:stretch>
                        <a:fillRect/>
                      </a:stretch>
                    </p:blipFill>
                    <p:spPr>
                      <a:xfrm>
                        <a:off x="719138" y="762000"/>
                        <a:ext cx="7704137" cy="69850"/>
                      </a:xfrm>
                      <a:prstGeom prst="rect">
                        <a:avLst/>
                      </a:prstGeom>
                      <a:noFill/>
                      <a:ln w="38100">
                        <a:noFill/>
                        <a:miter/>
                      </a:ln>
                    </p:spPr>
                  </p:pic>
                </p:oleObj>
              </mc:Fallback>
            </mc:AlternateContent>
          </a:graphicData>
        </a:graphic>
      </p:graphicFrame>
      <p:sp>
        <p:nvSpPr>
          <p:cNvPr id="140291" name="文本占位符 140290"/>
          <p:cNvSpPr>
            <a:spLocks noGrp="1"/>
          </p:cNvSpPr>
          <p:nvPr>
            <p:ph type="body" sz="half" idx="4294967295"/>
          </p:nvPr>
        </p:nvSpPr>
        <p:spPr>
          <a:xfrm>
            <a:off x="251460" y="1522095"/>
            <a:ext cx="8641080" cy="3814445"/>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marR="0" lvl="0" algn="l" defTabSz="914400" rtl="0" eaLnBrk="0" fontAlgn="base" latinLnBrk="0" hangingPunct="0">
              <a:lnSpc>
                <a:spcPct val="140000"/>
              </a:lnSpc>
              <a:spcBef>
                <a:spcPct val="0"/>
              </a:spcBef>
              <a:spcAft>
                <a:spcPct val="0"/>
              </a:spcAft>
              <a:buSzTx/>
              <a:buFont typeface="Wingdings" panose="05000000000000000000" charset="0"/>
              <a:buChar char="n"/>
            </a:pPr>
            <a:r>
              <a:rPr kumimoji="0" lang="zh-CN" altLang="en-US" sz="2800" b="1" i="0" u="none" strike="noStrike" kern="0" cap="none" spc="0" normalizeH="0" baseline="0" noProof="1">
                <a:solidFill>
                  <a:srgbClr val="0033CC"/>
                </a:solidFill>
                <a:latin typeface="宋体" panose="02010600030101010101" pitchFamily="2" charset="-122"/>
                <a:ea typeface="+mn-ea"/>
                <a:cs typeface="+mn-cs"/>
              </a:rPr>
              <a:t>运行时系统（</a:t>
            </a:r>
            <a:r>
              <a:rPr kumimoji="0" lang="en-US" altLang="zh-CN" sz="2800" b="1" i="0" u="none" strike="noStrike" kern="0" cap="none" spc="0" normalizeH="0" baseline="0" noProof="1">
                <a:solidFill>
                  <a:srgbClr val="0033CC"/>
                </a:solidFill>
                <a:latin typeface="宋体" panose="02010600030101010101" pitchFamily="2" charset="-122"/>
                <a:ea typeface="+mn-ea"/>
                <a:cs typeface="+mn-cs"/>
              </a:rPr>
              <a:t>runtime system</a:t>
            </a:r>
            <a:r>
              <a:rPr kumimoji="0" lang="zh-CN" altLang="en-US" sz="2800" b="1" i="0" u="none" strike="noStrike" kern="0" cap="none" spc="0" normalizeH="0" baseline="0" noProof="1">
                <a:solidFill>
                  <a:srgbClr val="0033CC"/>
                </a:solidFill>
                <a:latin typeface="宋体" panose="02010600030101010101" pitchFamily="2" charset="-122"/>
                <a:ea typeface="+mn-ea"/>
                <a:cs typeface="+mn-cs"/>
              </a:rPr>
              <a:t>）</a:t>
            </a:r>
            <a:endParaRPr kumimoji="0" lang="zh-CN" altLang="en-US" sz="2800" b="1" i="0" u="none" strike="noStrike" kern="0" cap="none" spc="0" normalizeH="0" baseline="0" noProof="1">
              <a:solidFill>
                <a:srgbClr val="0033CC"/>
              </a:solidFill>
              <a:latin typeface="宋体" panose="02010600030101010101" pitchFamily="2" charset="-122"/>
              <a:ea typeface="+mn-ea"/>
              <a:cs typeface="+mn-cs"/>
            </a:endParaRPr>
          </a:p>
          <a:p>
            <a:pPr marR="0" lvl="0" algn="l" defTabSz="914400" rtl="0" eaLnBrk="0" fontAlgn="base" latinLnBrk="0" hangingPunct="0">
              <a:lnSpc>
                <a:spcPct val="100000"/>
              </a:lnSpc>
              <a:spcBef>
                <a:spcPct val="0"/>
              </a:spcBef>
              <a:spcAft>
                <a:spcPct val="0"/>
              </a:spcAft>
              <a:buClr>
                <a:schemeClr val="folHlink"/>
              </a:buClr>
              <a:buSzTx/>
              <a:buFont typeface="Arial" panose="020B0604020202020204" pitchFamily="34" charset="0"/>
              <a:buChar char="•"/>
            </a:pPr>
            <a:r>
              <a:rPr kumimoji="0" lang="en-US" altLang="zh-CN" sz="2800" b="1" i="0" u="none" strike="noStrike" kern="0" cap="none" spc="0" normalizeH="0" baseline="0" noProof="1">
                <a:solidFill>
                  <a:schemeClr val="tx1"/>
                </a:solidFill>
                <a:latin typeface="宋体" panose="02010600030101010101" pitchFamily="2" charset="-122"/>
                <a:ea typeface="+mn-ea"/>
                <a:cs typeface="+mn-cs"/>
              </a:rPr>
              <a:t>运行时系统是用于管理和控制线程的函数（过程）的集合，其中包括用于创建和撤销线程的函数、线程同步和通信的函数以及实现线程调度的函数等</a:t>
            </a:r>
            <a:endParaRPr kumimoji="0" lang="en-US" altLang="zh-CN" sz="2800" b="1" i="0" u="none" strike="noStrike" kern="0" cap="none" spc="0" normalizeH="0" baseline="0" noProof="1">
              <a:solidFill>
                <a:schemeClr val="tx1"/>
              </a:solidFill>
              <a:latin typeface="宋体" panose="02010600030101010101" pitchFamily="2" charset="-122"/>
              <a:ea typeface="+mn-ea"/>
              <a:cs typeface="+mn-cs"/>
            </a:endParaRPr>
          </a:p>
          <a:p>
            <a:pPr marR="0" lvl="0" algn="l" defTabSz="914400" rtl="0" eaLnBrk="0" fontAlgn="base" latinLnBrk="0" hangingPunct="0">
              <a:lnSpc>
                <a:spcPct val="100000"/>
              </a:lnSpc>
              <a:spcBef>
                <a:spcPct val="0"/>
              </a:spcBef>
              <a:spcAft>
                <a:spcPct val="0"/>
              </a:spcAft>
              <a:buClr>
                <a:schemeClr val="folHlink"/>
              </a:buClr>
              <a:buSzTx/>
              <a:buFont typeface="Arial" panose="020B0604020202020204" pitchFamily="34" charset="0"/>
              <a:buChar char="•"/>
            </a:pPr>
            <a:r>
              <a:rPr kumimoji="0" lang="en-US" altLang="zh-CN" sz="2800" b="1" i="0" u="none" strike="noStrike" kern="0" cap="none" spc="0" normalizeH="0" baseline="0" noProof="1">
                <a:solidFill>
                  <a:schemeClr val="tx1"/>
                </a:solidFill>
                <a:latin typeface="宋体" panose="02010600030101010101" pitchFamily="2" charset="-122"/>
                <a:ea typeface="+mn-ea"/>
                <a:cs typeface="+mn-cs"/>
              </a:rPr>
              <a:t>运行时系统中的所有函数都驻留在用户空间，并作为用户级线程与内核之间的接口。</a:t>
            </a:r>
            <a:endParaRPr kumimoji="0" lang="en-US" altLang="zh-CN" sz="2800" b="1" i="0" u="none" strike="noStrike" kern="0" cap="none" spc="0" normalizeH="0" baseline="0" noProof="1">
              <a:solidFill>
                <a:schemeClr val="tx1"/>
              </a:solidFill>
              <a:latin typeface="宋体" panose="02010600030101010101" pitchFamily="2" charset="-122"/>
              <a:ea typeface="+mn-ea"/>
              <a:cs typeface="+mn-cs"/>
            </a:endParaRPr>
          </a:p>
          <a:p>
            <a:pPr marR="0" lvl="0" algn="l" defTabSz="914400" rtl="0" eaLnBrk="0" fontAlgn="base" latinLnBrk="0" hangingPunct="0">
              <a:lnSpc>
                <a:spcPct val="100000"/>
              </a:lnSpc>
              <a:spcBef>
                <a:spcPct val="0"/>
              </a:spcBef>
              <a:spcAft>
                <a:spcPct val="0"/>
              </a:spcAft>
              <a:buClr>
                <a:schemeClr val="folHlink"/>
              </a:buClr>
              <a:buSzTx/>
              <a:buFont typeface="Arial" panose="020B0604020202020204" pitchFamily="34" charset="0"/>
              <a:buChar char="•"/>
            </a:pPr>
            <a:r>
              <a:rPr kumimoji="0" lang="en-US" altLang="zh-CN" sz="2800" b="1" i="0" u="none" strike="noStrike" kern="0" cap="none" spc="0" normalizeH="0" baseline="0" noProof="1">
                <a:solidFill>
                  <a:schemeClr val="tx1"/>
                </a:solidFill>
                <a:latin typeface="宋体" panose="02010600030101010101" pitchFamily="2" charset="-122"/>
                <a:ea typeface="+mn-ea"/>
                <a:cs typeface="+mn-cs"/>
              </a:rPr>
              <a:t>用户级线程在切换时不需要转入核心态，而是由运行时系统中的线程切换过程来执行切换任务</a:t>
            </a:r>
            <a:r>
              <a:rPr kumimoji="0" lang="zh-CN" altLang="en-US" sz="2800" b="1" i="0" u="none" strike="noStrike" kern="0" cap="none" spc="0" normalizeH="0" baseline="0" noProof="1">
                <a:solidFill>
                  <a:schemeClr val="tx1"/>
                </a:solidFill>
                <a:latin typeface="宋体" panose="02010600030101010101" pitchFamily="2" charset="-122"/>
                <a:ea typeface="+mn-ea"/>
                <a:cs typeface="+mn-cs"/>
              </a:rPr>
              <a:t>。</a:t>
            </a:r>
            <a:endParaRPr kumimoji="0" lang="zh-CN" altLang="en-US" sz="2800" b="1" i="0" u="none" strike="noStrike" kern="0" cap="none" spc="0" normalizeH="0" baseline="0" noProof="1">
              <a:solidFill>
                <a:schemeClr val="tx1"/>
              </a:solidFill>
              <a:latin typeface="宋体" panose="02010600030101010101" pitchFamily="2"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40291">
                                            <p:txEl>
                                              <p:charRg st="10" end="166"/>
                                            </p:txEl>
                                          </p:spTgt>
                                        </p:tgtEl>
                                        <p:attrNameLst>
                                          <p:attrName>style.visibility</p:attrName>
                                        </p:attrNameLst>
                                      </p:cBhvr>
                                      <p:to>
                                        <p:strVal val="visible"/>
                                      </p:to>
                                    </p:set>
                                    <p:anim calcmode="discrete" valueType="clr">
                                      <p:cBhvr override="childStyle">
                                        <p:cTn id="7" dur="80"/>
                                        <p:tgtEl>
                                          <p:spTgt spid="140291">
                                            <p:txEl>
                                              <p:charRg st="10" end="16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0291">
                                            <p:txEl>
                                              <p:charRg st="10" end="166"/>
                                            </p:txEl>
                                          </p:spTgt>
                                        </p:tgtEl>
                                        <p:attrNameLst>
                                          <p:attrName>fillcolor</p:attrName>
                                        </p:attrNameLst>
                                      </p:cBhvr>
                                      <p:tavLst>
                                        <p:tav tm="0">
                                          <p:val>
                                            <p:clrVal>
                                              <a:schemeClr val="accent2"/>
                                            </p:clrVal>
                                          </p:val>
                                        </p:tav>
                                        <p:tav tm="50000">
                                          <p:val>
                                            <p:clrVal>
                                              <a:schemeClr val="hlink"/>
                                            </p:clrVal>
                                          </p:val>
                                        </p:tav>
                                      </p:tavLst>
                                    </p:anim>
                                    <p:set>
                                      <p:cBhvr>
                                        <p:cTn id="9" dur="80"/>
                                        <p:tgtEl>
                                          <p:spTgt spid="140291">
                                            <p:txEl>
                                              <p:charRg st="10" end="166"/>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40291">
                                            <p:txEl>
                                              <p:charRg st="22" end="167"/>
                                            </p:txEl>
                                          </p:spTgt>
                                        </p:tgtEl>
                                        <p:attrNameLst>
                                          <p:attrName>style.visibility</p:attrName>
                                        </p:attrNameLst>
                                      </p:cBhvr>
                                      <p:to>
                                        <p:strVal val="visible"/>
                                      </p:to>
                                    </p:set>
                                    <p:anim calcmode="discrete" valueType="clr">
                                      <p:cBhvr override="childStyle">
                                        <p:cTn id="14" dur="80"/>
                                        <p:tgtEl>
                                          <p:spTgt spid="140291">
                                            <p:txEl>
                                              <p:charRg st="22" end="16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40291">
                                            <p:txEl>
                                              <p:charRg st="22" end="167"/>
                                            </p:txEl>
                                          </p:spTgt>
                                        </p:tgtEl>
                                        <p:attrNameLst>
                                          <p:attrName>fillcolor</p:attrName>
                                        </p:attrNameLst>
                                      </p:cBhvr>
                                      <p:tavLst>
                                        <p:tav tm="0">
                                          <p:val>
                                            <p:clrVal>
                                              <a:schemeClr val="accent2"/>
                                            </p:clrVal>
                                          </p:val>
                                        </p:tav>
                                        <p:tav tm="50000">
                                          <p:val>
                                            <p:clrVal>
                                              <a:schemeClr val="hlink"/>
                                            </p:clrVal>
                                          </p:val>
                                        </p:tav>
                                      </p:tavLst>
                                    </p:anim>
                                    <p:set>
                                      <p:cBhvr>
                                        <p:cTn id="16" dur="80"/>
                                        <p:tgtEl>
                                          <p:spTgt spid="140291">
                                            <p:txEl>
                                              <p:charRg st="22" end="167"/>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40291">
                                            <p:txEl>
                                              <p:charRg st="2" end="2"/>
                                            </p:txEl>
                                          </p:spTgt>
                                        </p:tgtEl>
                                        <p:attrNameLst>
                                          <p:attrName>style.visibility</p:attrName>
                                        </p:attrNameLst>
                                      </p:cBhvr>
                                      <p:to>
                                        <p:strVal val="visible"/>
                                      </p:to>
                                    </p:set>
                                    <p:anim calcmode="discrete" valueType="clr">
                                      <p:cBhvr override="childStyle">
                                        <p:cTn id="21" dur="80"/>
                                        <p:tgtEl>
                                          <p:spTgt spid="140291">
                                            <p:txEl>
                                              <p:char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40291">
                                            <p:txEl>
                                              <p:char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40291">
                                            <p:txEl>
                                              <p:char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40291">
                                            <p:txEl>
                                              <p:charRg st="3" end="3"/>
                                            </p:txEl>
                                          </p:spTgt>
                                        </p:tgtEl>
                                        <p:attrNameLst>
                                          <p:attrName>style.visibility</p:attrName>
                                        </p:attrNameLst>
                                      </p:cBhvr>
                                      <p:to>
                                        <p:strVal val="visible"/>
                                      </p:to>
                                    </p:set>
                                    <p:anim calcmode="discrete" valueType="clr">
                                      <p:cBhvr override="childStyle">
                                        <p:cTn id="28" dur="80"/>
                                        <p:tgtEl>
                                          <p:spTgt spid="140291">
                                            <p:txEl>
                                              <p:char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40291">
                                            <p:txEl>
                                              <p:char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140291">
                                            <p:txEl>
                                              <p:char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40291">
                                            <p:txEl>
                                              <p:charRg st="22" end="167"/>
                                            </p:txEl>
                                          </p:spTgt>
                                        </p:tgtEl>
                                        <p:attrNameLst>
                                          <p:attrName>style.visibility</p:attrName>
                                        </p:attrNameLst>
                                      </p:cBhvr>
                                      <p:to>
                                        <p:strVal val="visible"/>
                                      </p:to>
                                    </p:set>
                                    <p:anim calcmode="discrete" valueType="clr">
                                      <p:cBhvr override="childStyle">
                                        <p:cTn id="35" dur="80"/>
                                        <p:tgtEl>
                                          <p:spTgt spid="140291">
                                            <p:txEl>
                                              <p:charRg st="22" end="16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40291">
                                            <p:txEl>
                                              <p:charRg st="22" end="167"/>
                                            </p:txEl>
                                          </p:spTgt>
                                        </p:tgtEl>
                                        <p:attrNameLst>
                                          <p:attrName>fillcolor</p:attrName>
                                        </p:attrNameLst>
                                      </p:cBhvr>
                                      <p:tavLst>
                                        <p:tav tm="0">
                                          <p:val>
                                            <p:clrVal>
                                              <a:schemeClr val="accent2"/>
                                            </p:clrVal>
                                          </p:val>
                                        </p:tav>
                                        <p:tav tm="50000">
                                          <p:val>
                                            <p:clrVal>
                                              <a:schemeClr val="hlink"/>
                                            </p:clrVal>
                                          </p:val>
                                        </p:tav>
                                      </p:tavLst>
                                    </p:anim>
                                    <p:set>
                                      <p:cBhvr>
                                        <p:cTn id="37" dur="80"/>
                                        <p:tgtEl>
                                          <p:spTgt spid="140291">
                                            <p:txEl>
                                              <p:charRg st="22" end="167"/>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140291">
                                            <p:txEl>
                                              <p:charRg st="2" end="2"/>
                                            </p:txEl>
                                          </p:spTgt>
                                        </p:tgtEl>
                                        <p:attrNameLst>
                                          <p:attrName>style.visibility</p:attrName>
                                        </p:attrNameLst>
                                      </p:cBhvr>
                                      <p:to>
                                        <p:strVal val="visible"/>
                                      </p:to>
                                    </p:set>
                                    <p:anim calcmode="discrete" valueType="clr">
                                      <p:cBhvr override="childStyle">
                                        <p:cTn id="42" dur="80"/>
                                        <p:tgtEl>
                                          <p:spTgt spid="140291">
                                            <p:txEl>
                                              <p:char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40291">
                                            <p:txEl>
                                              <p:charRg st="2" end="2"/>
                                            </p:txEl>
                                          </p:spTgt>
                                        </p:tgtEl>
                                        <p:attrNameLst>
                                          <p:attrName>fillcolor</p:attrName>
                                        </p:attrNameLst>
                                      </p:cBhvr>
                                      <p:tavLst>
                                        <p:tav tm="0">
                                          <p:val>
                                            <p:clrVal>
                                              <a:schemeClr val="accent2"/>
                                            </p:clrVal>
                                          </p:val>
                                        </p:tav>
                                        <p:tav tm="50000">
                                          <p:val>
                                            <p:clrVal>
                                              <a:schemeClr val="hlink"/>
                                            </p:clrVal>
                                          </p:val>
                                        </p:tav>
                                      </p:tavLst>
                                    </p:anim>
                                    <p:set>
                                      <p:cBhvr>
                                        <p:cTn id="44" dur="80"/>
                                        <p:tgtEl>
                                          <p:spTgt spid="140291">
                                            <p:txEl>
                                              <p:charRg st="2" end="2"/>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140291">
                                            <p:txEl>
                                              <p:charRg st="3" end="3"/>
                                            </p:txEl>
                                          </p:spTgt>
                                        </p:tgtEl>
                                        <p:attrNameLst>
                                          <p:attrName>style.visibility</p:attrName>
                                        </p:attrNameLst>
                                      </p:cBhvr>
                                      <p:to>
                                        <p:strVal val="visible"/>
                                      </p:to>
                                    </p:set>
                                    <p:anim calcmode="discrete" valueType="clr">
                                      <p:cBhvr override="childStyle">
                                        <p:cTn id="49" dur="80"/>
                                        <p:tgtEl>
                                          <p:spTgt spid="140291">
                                            <p:txEl>
                                              <p:char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140291">
                                            <p:txEl>
                                              <p:charRg st="3" end="3"/>
                                            </p:txEl>
                                          </p:spTgt>
                                        </p:tgtEl>
                                        <p:attrNameLst>
                                          <p:attrName>fillcolor</p:attrName>
                                        </p:attrNameLst>
                                      </p:cBhvr>
                                      <p:tavLst>
                                        <p:tav tm="0">
                                          <p:val>
                                            <p:clrVal>
                                              <a:schemeClr val="accent2"/>
                                            </p:clrVal>
                                          </p:val>
                                        </p:tav>
                                        <p:tav tm="50000">
                                          <p:val>
                                            <p:clrVal>
                                              <a:schemeClr val="hlink"/>
                                            </p:clrVal>
                                          </p:val>
                                        </p:tav>
                                      </p:tavLst>
                                    </p:anim>
                                    <p:set>
                                      <p:cBhvr>
                                        <p:cTn id="51" dur="80"/>
                                        <p:tgtEl>
                                          <p:spTgt spid="140291">
                                            <p:txEl>
                                              <p:charRg st="3" end="3"/>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140291">
                                            <p:txEl>
                                              <p:charRg st="22" end="167"/>
                                            </p:txEl>
                                          </p:spTgt>
                                        </p:tgtEl>
                                        <p:attrNameLst>
                                          <p:attrName>style.visibility</p:attrName>
                                        </p:attrNameLst>
                                      </p:cBhvr>
                                      <p:to>
                                        <p:strVal val="visible"/>
                                      </p:to>
                                    </p:set>
                                    <p:anim calcmode="discrete" valueType="clr">
                                      <p:cBhvr override="childStyle">
                                        <p:cTn id="56" dur="80"/>
                                        <p:tgtEl>
                                          <p:spTgt spid="140291">
                                            <p:txEl>
                                              <p:charRg st="22" end="16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140291">
                                            <p:txEl>
                                              <p:charRg st="22" end="167"/>
                                            </p:txEl>
                                          </p:spTgt>
                                        </p:tgtEl>
                                        <p:attrNameLst>
                                          <p:attrName>fillcolor</p:attrName>
                                        </p:attrNameLst>
                                      </p:cBhvr>
                                      <p:tavLst>
                                        <p:tav tm="0">
                                          <p:val>
                                            <p:clrVal>
                                              <a:schemeClr val="accent2"/>
                                            </p:clrVal>
                                          </p:val>
                                        </p:tav>
                                        <p:tav tm="50000">
                                          <p:val>
                                            <p:clrVal>
                                              <a:schemeClr val="hlink"/>
                                            </p:clrVal>
                                          </p:val>
                                        </p:tav>
                                      </p:tavLst>
                                    </p:anim>
                                    <p:set>
                                      <p:cBhvr>
                                        <p:cTn id="58" dur="80"/>
                                        <p:tgtEl>
                                          <p:spTgt spid="140291">
                                            <p:txEl>
                                              <p:charRg st="22" end="167"/>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140291">
                                            <p:txEl>
                                              <p:charRg st="2" end="2"/>
                                            </p:txEl>
                                          </p:spTgt>
                                        </p:tgtEl>
                                        <p:attrNameLst>
                                          <p:attrName>style.visibility</p:attrName>
                                        </p:attrNameLst>
                                      </p:cBhvr>
                                      <p:to>
                                        <p:strVal val="visible"/>
                                      </p:to>
                                    </p:set>
                                    <p:anim calcmode="discrete" valueType="clr">
                                      <p:cBhvr override="childStyle">
                                        <p:cTn id="63" dur="80"/>
                                        <p:tgtEl>
                                          <p:spTgt spid="140291">
                                            <p:txEl>
                                              <p:char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140291">
                                            <p:txEl>
                                              <p:charRg st="2" end="2"/>
                                            </p:txEl>
                                          </p:spTgt>
                                        </p:tgtEl>
                                        <p:attrNameLst>
                                          <p:attrName>fillcolor</p:attrName>
                                        </p:attrNameLst>
                                      </p:cBhvr>
                                      <p:tavLst>
                                        <p:tav tm="0">
                                          <p:val>
                                            <p:clrVal>
                                              <a:schemeClr val="accent2"/>
                                            </p:clrVal>
                                          </p:val>
                                        </p:tav>
                                        <p:tav tm="50000">
                                          <p:val>
                                            <p:clrVal>
                                              <a:schemeClr val="hlink"/>
                                            </p:clrVal>
                                          </p:val>
                                        </p:tav>
                                      </p:tavLst>
                                    </p:anim>
                                    <p:set>
                                      <p:cBhvr>
                                        <p:cTn id="65" dur="80"/>
                                        <p:tgtEl>
                                          <p:spTgt spid="140291">
                                            <p:txEl>
                                              <p:charRg st="2" end="2"/>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nodeType="clickEffect">
                                  <p:stCondLst>
                                    <p:cond delay="0"/>
                                  </p:stCondLst>
                                  <p:iterate type="lt">
                                    <p:tmPct val="50000"/>
                                  </p:iterate>
                                  <p:childTnLst>
                                    <p:set>
                                      <p:cBhvr>
                                        <p:cTn id="69" dur="1" fill="hold">
                                          <p:stCondLst>
                                            <p:cond delay="0"/>
                                          </p:stCondLst>
                                        </p:cTn>
                                        <p:tgtEl>
                                          <p:spTgt spid="140291">
                                            <p:txEl>
                                              <p:charRg st="3" end="3"/>
                                            </p:txEl>
                                          </p:spTgt>
                                        </p:tgtEl>
                                        <p:attrNameLst>
                                          <p:attrName>style.visibility</p:attrName>
                                        </p:attrNameLst>
                                      </p:cBhvr>
                                      <p:to>
                                        <p:strVal val="visible"/>
                                      </p:to>
                                    </p:set>
                                    <p:anim calcmode="discrete" valueType="clr">
                                      <p:cBhvr override="childStyle">
                                        <p:cTn id="70" dur="80"/>
                                        <p:tgtEl>
                                          <p:spTgt spid="140291">
                                            <p:txEl>
                                              <p:char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140291">
                                            <p:txEl>
                                              <p:charRg st="3" end="3"/>
                                            </p:txEl>
                                          </p:spTgt>
                                        </p:tgtEl>
                                        <p:attrNameLst>
                                          <p:attrName>fillcolor</p:attrName>
                                        </p:attrNameLst>
                                      </p:cBhvr>
                                      <p:tavLst>
                                        <p:tav tm="0">
                                          <p:val>
                                            <p:clrVal>
                                              <a:schemeClr val="accent2"/>
                                            </p:clrVal>
                                          </p:val>
                                        </p:tav>
                                        <p:tav tm="50000">
                                          <p:val>
                                            <p:clrVal>
                                              <a:schemeClr val="hlink"/>
                                            </p:clrVal>
                                          </p:val>
                                        </p:tav>
                                      </p:tavLst>
                                    </p:anim>
                                    <p:set>
                                      <p:cBhvr>
                                        <p:cTn id="72" dur="80"/>
                                        <p:tgtEl>
                                          <p:spTgt spid="140291">
                                            <p:txEl>
                                              <p:char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1" name="Rectangle 2"/>
          <p:cNvSpPr>
            <a:spLocks noGrp="1"/>
          </p:cNvSpPr>
          <p:nvPr>
            <p:ph type="title"/>
          </p:nvPr>
        </p:nvSpPr>
        <p:spPr>
          <a:xfrm>
            <a:off x="349250" y="762000"/>
            <a:ext cx="7312025" cy="630238"/>
          </a:xfrm>
        </p:spPr>
        <p:txBody>
          <a:bodyPr vert="horz" wrap="square" lIns="91440" tIns="45720" rIns="91440" bIns="45720" anchor="b"/>
          <a:p>
            <a:r>
              <a:rPr lang="en-US" altLang="zh-CN" sz="3200" dirty="0">
                <a:latin typeface="黑体" panose="02010609060101010101" pitchFamily="49" charset="-122"/>
              </a:rPr>
              <a:t>2.7.8 </a:t>
            </a:r>
            <a:r>
              <a:rPr lang="zh-CN" altLang="en-US" sz="3200" dirty="0">
                <a:latin typeface="黑体" panose="02010609060101010101" pitchFamily="49" charset="-122"/>
              </a:rPr>
              <a:t>用户级</a:t>
            </a:r>
            <a:r>
              <a:rPr lang="zh-CN" altLang="en-US" sz="3200" dirty="0">
                <a:latin typeface="黑体" panose="02010609060101010101" pitchFamily="49" charset="-122"/>
              </a:rPr>
              <a:t>线程的实现</a:t>
            </a:r>
            <a:endParaRPr lang="zh-CN" altLang="en-US" sz="3200" dirty="0">
              <a:latin typeface="黑体" panose="02010609060101010101" pitchFamily="49" charset="-122"/>
            </a:endParaRPr>
          </a:p>
        </p:txBody>
      </p:sp>
      <p:sp>
        <p:nvSpPr>
          <p:cNvPr id="21504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15043" name="Rectangle 2"/>
          <p:cNvSpPr>
            <a:spLocks noGrp="1"/>
          </p:cNvSpPr>
          <p:nvPr/>
        </p:nvSpPr>
        <p:spPr>
          <a:xfrm>
            <a:off x="584200" y="80963"/>
            <a:ext cx="7313613" cy="750887"/>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15044" name="内容占位符 95235"/>
          <p:cNvGraphicFramePr>
            <a:graphicFrameLocks noGrp="1"/>
          </p:cNvGraphicFramePr>
          <p:nvPr/>
        </p:nvGraphicFramePr>
        <p:xfrm>
          <a:off x="719138" y="762000"/>
          <a:ext cx="7704137" cy="69850"/>
        </p:xfrm>
        <a:graphic>
          <a:graphicData uri="http://schemas.openxmlformats.org/presentationml/2006/ole">
            <mc:AlternateContent xmlns:mc="http://schemas.openxmlformats.org/markup-compatibility/2006">
              <mc:Choice xmlns:v="urn:schemas-microsoft-com:vml" Requires="v">
                <p:oleObj spid="_x0000_s3193" name="" r:id="rId1" imgW="6858000" imgH="48895" progId="MS_ClipArt_Gallery.2">
                  <p:embed/>
                </p:oleObj>
              </mc:Choice>
              <mc:Fallback>
                <p:oleObj name="" r:id="rId1" imgW="6858000" imgH="48895" progId="MS_ClipArt_Gallery.2">
                  <p:embed/>
                  <p:pic>
                    <p:nvPicPr>
                      <p:cNvPr id="0" name="图片 3192"/>
                      <p:cNvPicPr/>
                      <p:nvPr/>
                    </p:nvPicPr>
                    <p:blipFill>
                      <a:blip r:embed="rId2"/>
                      <a:stretch>
                        <a:fillRect/>
                      </a:stretch>
                    </p:blipFill>
                    <p:spPr>
                      <a:xfrm>
                        <a:off x="719138" y="762000"/>
                        <a:ext cx="7704137" cy="69850"/>
                      </a:xfrm>
                      <a:prstGeom prst="rect">
                        <a:avLst/>
                      </a:prstGeom>
                      <a:noFill/>
                      <a:ln w="38100">
                        <a:noFill/>
                        <a:miter/>
                      </a:ln>
                    </p:spPr>
                  </p:pic>
                </p:oleObj>
              </mc:Fallback>
            </mc:AlternateContent>
          </a:graphicData>
        </a:graphic>
      </p:graphicFrame>
      <p:sp>
        <p:nvSpPr>
          <p:cNvPr id="140291" name="文本占位符 140290"/>
          <p:cNvSpPr>
            <a:spLocks noGrp="1"/>
          </p:cNvSpPr>
          <p:nvPr>
            <p:ph type="body" sz="half" idx="4294967295"/>
          </p:nvPr>
        </p:nvSpPr>
        <p:spPr>
          <a:xfrm>
            <a:off x="349250" y="1232535"/>
            <a:ext cx="8640763" cy="5472113"/>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marL="342900" marR="0" lvl="0" indent="-342900" algn="l" defTabSz="914400" rtl="0" eaLnBrk="0" fontAlgn="base" latinLnBrk="0" hangingPunct="0">
              <a:lnSpc>
                <a:spcPct val="140000"/>
              </a:lnSpc>
              <a:spcBef>
                <a:spcPct val="0"/>
              </a:spcBef>
              <a:spcAft>
                <a:spcPct val="0"/>
              </a:spcAft>
              <a:buClr>
                <a:srgbClr val="C00000"/>
              </a:buClr>
              <a:buSzPct val="60000"/>
              <a:buFont typeface="Wingdings" panose="05000000000000000000" charset="0"/>
              <a:buChar char="l"/>
            </a:pPr>
            <a:r>
              <a:rPr kumimoji="0" lang="zh-CN" altLang="en-US" sz="2800" b="1" i="0" u="none" strike="noStrike" kern="0" cap="none" spc="0" normalizeH="0" baseline="0" noProof="1">
                <a:solidFill>
                  <a:srgbClr val="0033CC"/>
                </a:solidFill>
                <a:latin typeface="宋体" panose="02010600030101010101" pitchFamily="2" charset="-122"/>
                <a:ea typeface="+mn-ea"/>
                <a:cs typeface="+mn-cs"/>
              </a:rPr>
              <a:t>内核控制线程</a:t>
            </a:r>
            <a:endParaRPr kumimoji="0" lang="zh-CN" altLang="en-US" sz="2800" b="1" i="0" u="none" strike="noStrike" kern="0" cap="none" spc="0" normalizeH="0" baseline="0" noProof="1">
              <a:solidFill>
                <a:srgbClr val="0033CC"/>
              </a:solidFill>
              <a:latin typeface="宋体" panose="02010600030101010101" pitchFamily="2" charset="-122"/>
              <a:ea typeface="+mn-ea"/>
              <a:cs typeface="+mn-cs"/>
            </a:endParaRPr>
          </a:p>
          <a:p>
            <a:pPr marR="0" lvl="0" algn="l" defTabSz="914400" rtl="0" eaLnBrk="0" fontAlgn="base" latinLnBrk="0" hangingPunct="0">
              <a:lnSpc>
                <a:spcPct val="100000"/>
              </a:lnSpc>
              <a:spcBef>
                <a:spcPct val="0"/>
              </a:spcBef>
              <a:spcAft>
                <a:spcPct val="0"/>
              </a:spcAft>
              <a:buClr>
                <a:schemeClr val="folHlink"/>
              </a:buClr>
              <a:buSzTx/>
              <a:buFont typeface="Arial" panose="020B0604020202020204" pitchFamily="34" charset="0"/>
              <a:buChar char="•"/>
            </a:pPr>
            <a:r>
              <a:rPr kumimoji="0" lang="en-US" altLang="zh-CN" b="1" i="0" u="none" strike="noStrike" kern="0" cap="none" spc="0" normalizeH="0" baseline="0" noProof="1">
                <a:solidFill>
                  <a:schemeClr val="tx1"/>
                </a:solidFill>
                <a:latin typeface="宋体" panose="02010600030101010101" pitchFamily="2" charset="-122"/>
                <a:ea typeface="+mn-ea"/>
                <a:cs typeface="+mn-cs"/>
              </a:rPr>
              <a:t>内核控制线程又称为轻型进程LWP（Light Weight Process），每一个进程都可拥有多个LWP，同用户级线程一样，每个LWP都有自己的数据结构（如TCB），其中包括线程标识符，优先级，状态、栈、局部存储区等。</a:t>
            </a:r>
            <a:endParaRPr kumimoji="0" lang="en-US" altLang="zh-CN" b="1" i="0" u="none" strike="noStrike" kern="0" cap="none" spc="0" normalizeH="0" baseline="0" noProof="1">
              <a:solidFill>
                <a:schemeClr val="tx1"/>
              </a:solidFill>
              <a:latin typeface="宋体" panose="02010600030101010101" pitchFamily="2" charset="-122"/>
              <a:ea typeface="+mn-ea"/>
              <a:cs typeface="+mn-cs"/>
            </a:endParaRPr>
          </a:p>
          <a:p>
            <a:pPr marR="0" lvl="0" algn="l" defTabSz="914400" rtl="0" eaLnBrk="0" fontAlgn="base" latinLnBrk="0" hangingPunct="0">
              <a:lnSpc>
                <a:spcPct val="100000"/>
              </a:lnSpc>
              <a:spcBef>
                <a:spcPct val="0"/>
              </a:spcBef>
              <a:spcAft>
                <a:spcPct val="0"/>
              </a:spcAft>
              <a:buClr>
                <a:schemeClr val="folHlink"/>
              </a:buClr>
              <a:buSzTx/>
              <a:buFont typeface="Arial" panose="020B0604020202020204" pitchFamily="34" charset="0"/>
              <a:buChar char="•"/>
            </a:pPr>
            <a:r>
              <a:rPr kumimoji="0" lang="zh-CN" altLang="en-US" b="1" i="0" u="none" strike="noStrike" kern="0" cap="none" spc="0" normalizeH="0" baseline="0" noProof="1">
                <a:solidFill>
                  <a:schemeClr val="tx1"/>
                </a:solidFill>
                <a:latin typeface="宋体" panose="02010600030101010101" pitchFamily="2" charset="-122"/>
                <a:ea typeface="+mn-ea"/>
                <a:cs typeface="+mn-cs"/>
              </a:rPr>
              <a:t>用户级线程</a:t>
            </a:r>
            <a:r>
              <a:rPr kumimoji="0" lang="en-US" altLang="zh-CN" b="1" i="0" u="none" strike="noStrike" kern="0" cap="none" spc="0" normalizeH="0" baseline="0" noProof="1">
                <a:solidFill>
                  <a:schemeClr val="tx1"/>
                </a:solidFill>
                <a:latin typeface="宋体" panose="02010600030101010101" pitchFamily="2" charset="-122"/>
                <a:ea typeface="+mn-ea"/>
                <a:cs typeface="+mn-cs"/>
              </a:rPr>
              <a:t>也可以享受进程所拥有的资源，LWP可通过系统调用来获得内核提供的服务，当一个用户级线程运行时，只要将它连接到一个LWP上，此时它便具有了内核提供支持线程的所有属性，这种线程实现方式就是组合方式</a:t>
            </a:r>
            <a:r>
              <a:rPr kumimoji="0" lang="zh-CN" altLang="en-US" b="1" i="0" u="none" strike="noStrike" kern="0" cap="none" spc="0" normalizeH="0" baseline="0" noProof="1">
                <a:solidFill>
                  <a:schemeClr val="tx1"/>
                </a:solidFill>
                <a:latin typeface="宋体" panose="02010600030101010101" pitchFamily="2" charset="-122"/>
                <a:ea typeface="+mn-ea"/>
                <a:cs typeface="+mn-cs"/>
              </a:rPr>
              <a:t>。</a:t>
            </a:r>
            <a:endParaRPr kumimoji="0" lang="zh-CN" altLang="en-US" b="1" i="0" u="none" strike="noStrike" kern="0" cap="none" spc="0" normalizeH="0" baseline="0" noProof="1">
              <a:solidFill>
                <a:schemeClr val="tx1"/>
              </a:solidFill>
              <a:latin typeface="宋体" panose="02010600030101010101" pitchFamily="2"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40291">
                                            <p:txEl>
                                              <p:charRg st="10" end="166"/>
                                            </p:txEl>
                                          </p:spTgt>
                                        </p:tgtEl>
                                        <p:attrNameLst>
                                          <p:attrName>style.visibility</p:attrName>
                                        </p:attrNameLst>
                                      </p:cBhvr>
                                      <p:to>
                                        <p:strVal val="visible"/>
                                      </p:to>
                                    </p:set>
                                    <p:anim calcmode="discrete" valueType="clr">
                                      <p:cBhvr override="childStyle">
                                        <p:cTn id="7" dur="80"/>
                                        <p:tgtEl>
                                          <p:spTgt spid="140291">
                                            <p:txEl>
                                              <p:charRg st="10" end="16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0291">
                                            <p:txEl>
                                              <p:charRg st="10" end="166"/>
                                            </p:txEl>
                                          </p:spTgt>
                                        </p:tgtEl>
                                        <p:attrNameLst>
                                          <p:attrName>fillcolor</p:attrName>
                                        </p:attrNameLst>
                                      </p:cBhvr>
                                      <p:tavLst>
                                        <p:tav tm="0">
                                          <p:val>
                                            <p:clrVal>
                                              <a:schemeClr val="accent2"/>
                                            </p:clrVal>
                                          </p:val>
                                        </p:tav>
                                        <p:tav tm="50000">
                                          <p:val>
                                            <p:clrVal>
                                              <a:schemeClr val="hlink"/>
                                            </p:clrVal>
                                          </p:val>
                                        </p:tav>
                                      </p:tavLst>
                                    </p:anim>
                                    <p:set>
                                      <p:cBhvr>
                                        <p:cTn id="9" dur="80"/>
                                        <p:tgtEl>
                                          <p:spTgt spid="140291">
                                            <p:txEl>
                                              <p:charRg st="10" end="166"/>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40291">
                                            <p:txEl>
                                              <p:charRg st="118" end="220"/>
                                            </p:txEl>
                                          </p:spTgt>
                                        </p:tgtEl>
                                        <p:attrNameLst>
                                          <p:attrName>style.visibility</p:attrName>
                                        </p:attrNameLst>
                                      </p:cBhvr>
                                      <p:to>
                                        <p:strVal val="visible"/>
                                      </p:to>
                                    </p:set>
                                    <p:anim calcmode="discrete" valueType="clr">
                                      <p:cBhvr override="childStyle">
                                        <p:cTn id="14" dur="80"/>
                                        <p:tgtEl>
                                          <p:spTgt spid="140291">
                                            <p:txEl>
                                              <p:charRg st="118" end="22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40291">
                                            <p:txEl>
                                              <p:charRg st="118" end="220"/>
                                            </p:txEl>
                                          </p:spTgt>
                                        </p:tgtEl>
                                        <p:attrNameLst>
                                          <p:attrName>fillcolor</p:attrName>
                                        </p:attrNameLst>
                                      </p:cBhvr>
                                      <p:tavLst>
                                        <p:tav tm="0">
                                          <p:val>
                                            <p:clrVal>
                                              <a:schemeClr val="accent2"/>
                                            </p:clrVal>
                                          </p:val>
                                        </p:tav>
                                        <p:tav tm="50000">
                                          <p:val>
                                            <p:clrVal>
                                              <a:schemeClr val="hlink"/>
                                            </p:clrVal>
                                          </p:val>
                                        </p:tav>
                                      </p:tavLst>
                                    </p:anim>
                                    <p:set>
                                      <p:cBhvr>
                                        <p:cTn id="16" dur="80"/>
                                        <p:tgtEl>
                                          <p:spTgt spid="140291">
                                            <p:txEl>
                                              <p:charRg st="118" end="22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40291">
                                            <p:txEl>
                                              <p:charRg st="118" end="220"/>
                                            </p:txEl>
                                          </p:spTgt>
                                        </p:tgtEl>
                                        <p:attrNameLst>
                                          <p:attrName>style.visibility</p:attrName>
                                        </p:attrNameLst>
                                      </p:cBhvr>
                                      <p:to>
                                        <p:strVal val="visible"/>
                                      </p:to>
                                    </p:set>
                                    <p:anim calcmode="discrete" valueType="clr">
                                      <p:cBhvr override="childStyle">
                                        <p:cTn id="21" dur="80"/>
                                        <p:tgtEl>
                                          <p:spTgt spid="140291">
                                            <p:txEl>
                                              <p:charRg st="118" end="22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40291">
                                            <p:txEl>
                                              <p:charRg st="118" end="220"/>
                                            </p:txEl>
                                          </p:spTgt>
                                        </p:tgtEl>
                                        <p:attrNameLst>
                                          <p:attrName>fillcolor</p:attrName>
                                        </p:attrNameLst>
                                      </p:cBhvr>
                                      <p:tavLst>
                                        <p:tav tm="0">
                                          <p:val>
                                            <p:clrVal>
                                              <a:schemeClr val="accent2"/>
                                            </p:clrVal>
                                          </p:val>
                                        </p:tav>
                                        <p:tav tm="50000">
                                          <p:val>
                                            <p:clrVal>
                                              <a:schemeClr val="hlink"/>
                                            </p:clrVal>
                                          </p:val>
                                        </p:tav>
                                      </p:tavLst>
                                    </p:anim>
                                    <p:set>
                                      <p:cBhvr>
                                        <p:cTn id="23" dur="80"/>
                                        <p:tgtEl>
                                          <p:spTgt spid="140291">
                                            <p:txEl>
                                              <p:charRg st="118" end="220"/>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40291">
                                            <p:txEl>
                                              <p:charRg st="118" end="220"/>
                                            </p:txEl>
                                          </p:spTgt>
                                        </p:tgtEl>
                                        <p:attrNameLst>
                                          <p:attrName>style.visibility</p:attrName>
                                        </p:attrNameLst>
                                      </p:cBhvr>
                                      <p:to>
                                        <p:strVal val="visible"/>
                                      </p:to>
                                    </p:set>
                                    <p:anim calcmode="discrete" valueType="clr">
                                      <p:cBhvr override="childStyle">
                                        <p:cTn id="28" dur="80"/>
                                        <p:tgtEl>
                                          <p:spTgt spid="140291">
                                            <p:txEl>
                                              <p:charRg st="118" end="22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40291">
                                            <p:txEl>
                                              <p:charRg st="118" end="220"/>
                                            </p:txEl>
                                          </p:spTgt>
                                        </p:tgtEl>
                                        <p:attrNameLst>
                                          <p:attrName>fillcolor</p:attrName>
                                        </p:attrNameLst>
                                      </p:cBhvr>
                                      <p:tavLst>
                                        <p:tav tm="0">
                                          <p:val>
                                            <p:clrVal>
                                              <a:schemeClr val="accent2"/>
                                            </p:clrVal>
                                          </p:val>
                                        </p:tav>
                                        <p:tav tm="50000">
                                          <p:val>
                                            <p:clrVal>
                                              <a:schemeClr val="hlink"/>
                                            </p:clrVal>
                                          </p:val>
                                        </p:tav>
                                      </p:tavLst>
                                    </p:anim>
                                    <p:set>
                                      <p:cBhvr>
                                        <p:cTn id="30" dur="80"/>
                                        <p:tgtEl>
                                          <p:spTgt spid="140291">
                                            <p:txEl>
                                              <p:charRg st="118" end="22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89" name="Rectangle 2"/>
          <p:cNvSpPr>
            <a:spLocks noGrp="1"/>
          </p:cNvSpPr>
          <p:nvPr>
            <p:ph type="title"/>
          </p:nvPr>
        </p:nvSpPr>
        <p:spPr>
          <a:xfrm>
            <a:off x="349250" y="762000"/>
            <a:ext cx="7312025" cy="630238"/>
          </a:xfrm>
        </p:spPr>
        <p:txBody>
          <a:bodyPr vert="horz" wrap="square" lIns="91440" tIns="45720" rIns="91440" bIns="45720" anchor="b"/>
          <a:p>
            <a:r>
              <a:rPr lang="en-US" altLang="zh-CN" sz="3200" dirty="0">
                <a:latin typeface="黑体" panose="02010609060101010101" pitchFamily="49" charset="-122"/>
              </a:rPr>
              <a:t>2.7.9 </a:t>
            </a:r>
            <a:r>
              <a:rPr lang="zh-CN" altLang="en-US" sz="3200" dirty="0">
                <a:latin typeface="黑体" panose="02010609060101010101" pitchFamily="49" charset="-122"/>
              </a:rPr>
              <a:t>多</a:t>
            </a:r>
            <a:r>
              <a:rPr lang="en-US" altLang="zh-CN" sz="3200" dirty="0">
                <a:latin typeface="黑体" panose="02010609060101010101" pitchFamily="49" charset="-122"/>
              </a:rPr>
              <a:t>线程</a:t>
            </a:r>
            <a:r>
              <a:rPr lang="zh-CN" altLang="en-US" sz="3200" dirty="0">
                <a:latin typeface="黑体" panose="02010609060101010101" pitchFamily="49" charset="-122"/>
              </a:rPr>
              <a:t>模型</a:t>
            </a:r>
            <a:endParaRPr lang="zh-CN" altLang="en-US" sz="3200" dirty="0">
              <a:latin typeface="黑体" panose="02010609060101010101" pitchFamily="49" charset="-122"/>
            </a:endParaRPr>
          </a:p>
        </p:txBody>
      </p:sp>
      <p:sp>
        <p:nvSpPr>
          <p:cNvPr id="217090"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17091" name="Rectangle 2"/>
          <p:cNvSpPr>
            <a:spLocks noGrp="1"/>
          </p:cNvSpPr>
          <p:nvPr/>
        </p:nvSpPr>
        <p:spPr>
          <a:xfrm>
            <a:off x="584200" y="80963"/>
            <a:ext cx="7313613" cy="750887"/>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17092" name="内容占位符 95235"/>
          <p:cNvGraphicFramePr>
            <a:graphicFrameLocks noGrp="1"/>
          </p:cNvGraphicFramePr>
          <p:nvPr/>
        </p:nvGraphicFramePr>
        <p:xfrm>
          <a:off x="719138" y="762000"/>
          <a:ext cx="7704137" cy="69850"/>
        </p:xfrm>
        <a:graphic>
          <a:graphicData uri="http://schemas.openxmlformats.org/presentationml/2006/ole">
            <mc:AlternateContent xmlns:mc="http://schemas.openxmlformats.org/markup-compatibility/2006">
              <mc:Choice xmlns:v="urn:schemas-microsoft-com:vml" Requires="v">
                <p:oleObj spid="_x0000_s3205" name="" r:id="rId1" imgW="6858000" imgH="48895" progId="MS_ClipArt_Gallery.2">
                  <p:embed/>
                </p:oleObj>
              </mc:Choice>
              <mc:Fallback>
                <p:oleObj name="" r:id="rId1" imgW="6858000" imgH="48895" progId="MS_ClipArt_Gallery.2">
                  <p:embed/>
                  <p:pic>
                    <p:nvPicPr>
                      <p:cNvPr id="0" name="图片 3204"/>
                      <p:cNvPicPr/>
                      <p:nvPr/>
                    </p:nvPicPr>
                    <p:blipFill>
                      <a:blip r:embed="rId2"/>
                      <a:stretch>
                        <a:fillRect/>
                      </a:stretch>
                    </p:blipFill>
                    <p:spPr>
                      <a:xfrm>
                        <a:off x="719138" y="762000"/>
                        <a:ext cx="7704137" cy="69850"/>
                      </a:xfrm>
                      <a:prstGeom prst="rect">
                        <a:avLst/>
                      </a:prstGeom>
                      <a:noFill/>
                      <a:ln w="38100">
                        <a:noFill/>
                        <a:miter/>
                      </a:ln>
                    </p:spPr>
                  </p:pic>
                </p:oleObj>
              </mc:Fallback>
            </mc:AlternateContent>
          </a:graphicData>
        </a:graphic>
      </p:graphicFrame>
      <p:sp>
        <p:nvSpPr>
          <p:cNvPr id="140291" name="文本占位符 140290"/>
          <p:cNvSpPr>
            <a:spLocks noGrp="1"/>
          </p:cNvSpPr>
          <p:nvPr>
            <p:ph type="body" sz="half" idx="4294967295"/>
          </p:nvPr>
        </p:nvSpPr>
        <p:spPr>
          <a:xfrm>
            <a:off x="349250" y="1222375"/>
            <a:ext cx="8640763" cy="5472113"/>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lvl="0">
              <a:lnSpc>
                <a:spcPct val="140000"/>
              </a:lnSpc>
              <a:spcBef>
                <a:spcPct val="0"/>
              </a:spcBef>
              <a:buClrTx/>
              <a:buSzTx/>
              <a:buFont typeface="Monotype Sorts" pitchFamily="2" charset="2"/>
              <a:buNone/>
            </a:pPr>
            <a:r>
              <a:rPr lang="en-US" altLang="zh-CN" sz="2800">
                <a:solidFill>
                  <a:srgbClr val="FF0000"/>
                </a:solidFill>
                <a:latin typeface="黑体" panose="02010609060101010101" pitchFamily="49" charset="-122"/>
                <a:ea typeface="黑体" panose="02010609060101010101" pitchFamily="49" charset="-122"/>
              </a:rPr>
              <a:t>4 </a:t>
            </a:r>
            <a:r>
              <a:rPr lang="zh-CN" altLang="en-US" sz="2800">
                <a:solidFill>
                  <a:srgbClr val="FF0000"/>
                </a:solidFill>
                <a:latin typeface="黑体" panose="02010609060101010101" pitchFamily="49" charset="-122"/>
                <a:ea typeface="黑体" panose="02010609060101010101" pitchFamily="49" charset="-122"/>
              </a:rPr>
              <a:t>线程池</a:t>
            </a:r>
            <a:endParaRPr lang="zh-CN" altLang="en-US" sz="2800">
              <a:solidFill>
                <a:srgbClr val="FF0000"/>
              </a:solidFill>
              <a:latin typeface="黑体" panose="02010609060101010101" pitchFamily="49" charset="-122"/>
              <a:ea typeface="黑体" panose="02010609060101010101" pitchFamily="49" charset="-122"/>
            </a:endParaRPr>
          </a:p>
          <a:p>
            <a:pPr lvl="0">
              <a:lnSpc>
                <a:spcPct val="140000"/>
              </a:lnSpc>
              <a:spcBef>
                <a:spcPct val="0"/>
              </a:spcBef>
              <a:buClr>
                <a:schemeClr val="tx1"/>
              </a:buClr>
              <a:buSzTx/>
            </a:pPr>
            <a:r>
              <a:rPr lang="zh-CN" altLang="en-US" sz="2400">
                <a:latin typeface="宋体" panose="02010600030101010101" pitchFamily="2" charset="-122"/>
              </a:rPr>
              <a:t>线程池：在进程建立时就创建若干线程，把它们放在一个“池中”，它们在那里等待工作。当服务器收到一个请求时，就唤醒池中的一个线程（如果有可用线程的话），并将要处理的请求传给它。一旦线程完成了它的任务，它会返回到池中再等待其他工作。如果池中没有可用的线程，那么服务器就会一直等到直到有空闲线程为止。</a:t>
            </a:r>
            <a:endParaRPr lang="zh-CN" altLang="en-US" sz="2400">
              <a:latin typeface="宋体" panose="02010600030101010101" pitchFamily="2" charset="-122"/>
            </a:endParaRPr>
          </a:p>
          <a:p>
            <a:pPr lvl="0">
              <a:lnSpc>
                <a:spcPct val="140000"/>
              </a:lnSpc>
              <a:spcBef>
                <a:spcPct val="0"/>
              </a:spcBef>
              <a:buClr>
                <a:schemeClr val="tx1"/>
              </a:buClr>
              <a:buSzTx/>
            </a:pPr>
            <a:r>
              <a:rPr lang="zh-CN" altLang="en-US" sz="2400">
                <a:latin typeface="宋体" panose="02010600030101010101" pitchFamily="2" charset="-122"/>
              </a:rPr>
              <a:t>线程池优点：</a:t>
            </a:r>
            <a:r>
              <a:rPr lang="zh-CN" altLang="en-US" sz="2400">
                <a:latin typeface="宋体" panose="02010600030101010101" pitchFamily="2" charset="-122"/>
                <a:sym typeface="Wingdings" panose="05000000000000000000" pitchFamily="2" charset="2"/>
              </a:rPr>
              <a:t>（1）通常用现有线程处理请求比等待创建新线程要快；（2）线程池限定了任何时候可存在线程的数量。</a:t>
            </a:r>
            <a:endParaRPr lang="zh-CN" altLang="en-US" sz="24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40291">
                                            <p:txEl>
                                              <p:charRg st="0" end="10"/>
                                            </p:txEl>
                                          </p:spTgt>
                                        </p:tgtEl>
                                        <p:attrNameLst>
                                          <p:attrName>style.visibility</p:attrName>
                                        </p:attrNameLst>
                                      </p:cBhvr>
                                      <p:to>
                                        <p:strVal val="visible"/>
                                      </p:to>
                                    </p:set>
                                    <p:anim calcmode="discrete" valueType="clr">
                                      <p:cBhvr override="childStyle">
                                        <p:cTn id="7" dur="80"/>
                                        <p:tgtEl>
                                          <p:spTgt spid="140291">
                                            <p:txEl>
                                              <p:charRg st="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0291">
                                            <p:txEl>
                                              <p:charRg st="0" end="10"/>
                                            </p:txEl>
                                          </p:spTgt>
                                        </p:tgtEl>
                                        <p:attrNameLst>
                                          <p:attrName>fillcolor</p:attrName>
                                        </p:attrNameLst>
                                      </p:cBhvr>
                                      <p:tavLst>
                                        <p:tav tm="0">
                                          <p:val>
                                            <p:clrVal>
                                              <a:schemeClr val="accent2"/>
                                            </p:clrVal>
                                          </p:val>
                                        </p:tav>
                                        <p:tav tm="50000">
                                          <p:val>
                                            <p:clrVal>
                                              <a:schemeClr val="hlink"/>
                                            </p:clrVal>
                                          </p:val>
                                        </p:tav>
                                      </p:tavLst>
                                    </p:anim>
                                    <p:set>
                                      <p:cBhvr>
                                        <p:cTn id="9" dur="80"/>
                                        <p:tgtEl>
                                          <p:spTgt spid="140291">
                                            <p:txEl>
                                              <p:charRg st="0" end="1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40291">
                                            <p:txEl>
                                              <p:charRg st="10" end="166"/>
                                            </p:txEl>
                                          </p:spTgt>
                                        </p:tgtEl>
                                        <p:attrNameLst>
                                          <p:attrName>style.visibility</p:attrName>
                                        </p:attrNameLst>
                                      </p:cBhvr>
                                      <p:to>
                                        <p:strVal val="visible"/>
                                      </p:to>
                                    </p:set>
                                    <p:anim calcmode="discrete" valueType="clr">
                                      <p:cBhvr override="childStyle">
                                        <p:cTn id="14" dur="80"/>
                                        <p:tgtEl>
                                          <p:spTgt spid="140291">
                                            <p:txEl>
                                              <p:charRg st="10" end="16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40291">
                                            <p:txEl>
                                              <p:charRg st="10" end="166"/>
                                            </p:txEl>
                                          </p:spTgt>
                                        </p:tgtEl>
                                        <p:attrNameLst>
                                          <p:attrName>fillcolor</p:attrName>
                                        </p:attrNameLst>
                                      </p:cBhvr>
                                      <p:tavLst>
                                        <p:tav tm="0">
                                          <p:val>
                                            <p:clrVal>
                                              <a:schemeClr val="accent2"/>
                                            </p:clrVal>
                                          </p:val>
                                        </p:tav>
                                        <p:tav tm="50000">
                                          <p:val>
                                            <p:clrVal>
                                              <a:schemeClr val="hlink"/>
                                            </p:clrVal>
                                          </p:val>
                                        </p:tav>
                                      </p:tavLst>
                                    </p:anim>
                                    <p:set>
                                      <p:cBhvr>
                                        <p:cTn id="16" dur="80"/>
                                        <p:tgtEl>
                                          <p:spTgt spid="140291">
                                            <p:txEl>
                                              <p:charRg st="10" end="166"/>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40291">
                                            <p:txEl>
                                              <p:charRg st="166" end="224"/>
                                            </p:txEl>
                                          </p:spTgt>
                                        </p:tgtEl>
                                        <p:attrNameLst>
                                          <p:attrName>style.visibility</p:attrName>
                                        </p:attrNameLst>
                                      </p:cBhvr>
                                      <p:to>
                                        <p:strVal val="visible"/>
                                      </p:to>
                                    </p:set>
                                    <p:anim calcmode="discrete" valueType="clr">
                                      <p:cBhvr override="childStyle">
                                        <p:cTn id="21" dur="80"/>
                                        <p:tgtEl>
                                          <p:spTgt spid="140291">
                                            <p:txEl>
                                              <p:charRg st="166" end="22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40291">
                                            <p:txEl>
                                              <p:charRg st="166" end="224"/>
                                            </p:txEl>
                                          </p:spTgt>
                                        </p:tgtEl>
                                        <p:attrNameLst>
                                          <p:attrName>fillcolor</p:attrName>
                                        </p:attrNameLst>
                                      </p:cBhvr>
                                      <p:tavLst>
                                        <p:tav tm="0">
                                          <p:val>
                                            <p:clrVal>
                                              <a:schemeClr val="accent2"/>
                                            </p:clrVal>
                                          </p:val>
                                        </p:tav>
                                        <p:tav tm="50000">
                                          <p:val>
                                            <p:clrVal>
                                              <a:schemeClr val="hlink"/>
                                            </p:clrVal>
                                          </p:val>
                                        </p:tav>
                                      </p:tavLst>
                                    </p:anim>
                                    <p:set>
                                      <p:cBhvr>
                                        <p:cTn id="23" dur="80"/>
                                        <p:tgtEl>
                                          <p:spTgt spid="140291">
                                            <p:txEl>
                                              <p:charRg st="166" end="22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3" name="Rectangle 2"/>
          <p:cNvSpPr>
            <a:spLocks noGrp="1"/>
          </p:cNvSpPr>
          <p:nvPr>
            <p:ph type="title"/>
          </p:nvPr>
        </p:nvSpPr>
        <p:spPr>
          <a:xfrm>
            <a:off x="349250" y="762000"/>
            <a:ext cx="7312025" cy="630238"/>
          </a:xfrm>
        </p:spPr>
        <p:txBody>
          <a:bodyPr vert="horz" wrap="square" lIns="91440" tIns="45720" rIns="91440" bIns="45720" anchor="b"/>
          <a:p>
            <a:r>
              <a:rPr lang="en-US" altLang="zh-CN" sz="3200" dirty="0">
                <a:latin typeface="黑体" panose="02010609060101010101" pitchFamily="49" charset="-122"/>
              </a:rPr>
              <a:t>2.7.8 </a:t>
            </a:r>
            <a:r>
              <a:rPr lang="zh-CN" altLang="en-US" sz="3200" dirty="0">
                <a:latin typeface="黑体" panose="02010609060101010101" pitchFamily="49" charset="-122"/>
              </a:rPr>
              <a:t>实例</a:t>
            </a:r>
            <a:endParaRPr lang="zh-CN" altLang="en-US" sz="3200" dirty="0">
              <a:latin typeface="黑体" panose="02010609060101010101" pitchFamily="49" charset="-122"/>
            </a:endParaRPr>
          </a:p>
        </p:txBody>
      </p:sp>
      <p:sp>
        <p:nvSpPr>
          <p:cNvPr id="218114"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18115" name="Rectangle 2"/>
          <p:cNvSpPr>
            <a:spLocks noGrp="1"/>
          </p:cNvSpPr>
          <p:nvPr/>
        </p:nvSpPr>
        <p:spPr>
          <a:xfrm>
            <a:off x="584200" y="80963"/>
            <a:ext cx="7313613" cy="750887"/>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18116" name="内容占位符 95235"/>
          <p:cNvGraphicFramePr>
            <a:graphicFrameLocks noGrp="1"/>
          </p:cNvGraphicFramePr>
          <p:nvPr/>
        </p:nvGraphicFramePr>
        <p:xfrm>
          <a:off x="719138" y="762000"/>
          <a:ext cx="7704137" cy="69850"/>
        </p:xfrm>
        <a:graphic>
          <a:graphicData uri="http://schemas.openxmlformats.org/presentationml/2006/ole">
            <mc:AlternateContent xmlns:mc="http://schemas.openxmlformats.org/markup-compatibility/2006">
              <mc:Choice xmlns:v="urn:schemas-microsoft-com:vml" Requires="v">
                <p:oleObj spid="_x0000_s3202" name="" r:id="rId1" imgW="6858000" imgH="48895" progId="MS_ClipArt_Gallery.2">
                  <p:embed/>
                </p:oleObj>
              </mc:Choice>
              <mc:Fallback>
                <p:oleObj name="" r:id="rId1" imgW="6858000" imgH="48895" progId="MS_ClipArt_Gallery.2">
                  <p:embed/>
                  <p:pic>
                    <p:nvPicPr>
                      <p:cNvPr id="0" name="图片 3201"/>
                      <p:cNvPicPr/>
                      <p:nvPr/>
                    </p:nvPicPr>
                    <p:blipFill>
                      <a:blip r:embed="rId2"/>
                      <a:stretch>
                        <a:fillRect/>
                      </a:stretch>
                    </p:blipFill>
                    <p:spPr>
                      <a:xfrm>
                        <a:off x="719138" y="762000"/>
                        <a:ext cx="7704137" cy="69850"/>
                      </a:xfrm>
                      <a:prstGeom prst="rect">
                        <a:avLst/>
                      </a:prstGeom>
                      <a:noFill/>
                      <a:ln w="38100">
                        <a:noFill/>
                        <a:miter/>
                      </a:ln>
                    </p:spPr>
                  </p:pic>
                </p:oleObj>
              </mc:Fallback>
            </mc:AlternateContent>
          </a:graphicData>
        </a:graphic>
      </p:graphicFrame>
      <p:sp>
        <p:nvSpPr>
          <p:cNvPr id="141315" name="文本占位符 141314"/>
          <p:cNvSpPr>
            <a:spLocks noGrp="1"/>
          </p:cNvSpPr>
          <p:nvPr>
            <p:ph type="body" sz="half" idx="4294967295"/>
          </p:nvPr>
        </p:nvSpPr>
        <p:spPr>
          <a:xfrm>
            <a:off x="349250" y="1206500"/>
            <a:ext cx="8424863" cy="5472113"/>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lvl="0">
              <a:lnSpc>
                <a:spcPct val="120000"/>
              </a:lnSpc>
              <a:spcBef>
                <a:spcPct val="0"/>
              </a:spcBef>
              <a:buClrTx/>
              <a:buSzTx/>
              <a:buFont typeface="Monotype Sorts" pitchFamily="2" charset="2"/>
              <a:buNone/>
            </a:pPr>
            <a:r>
              <a:rPr lang="en-US" altLang="zh-CN" sz="2400">
                <a:solidFill>
                  <a:srgbClr val="FF0000"/>
                </a:solidFill>
                <a:latin typeface="黑体" panose="02010609060101010101" pitchFamily="49" charset="-122"/>
                <a:ea typeface="黑体" panose="02010609060101010101" pitchFamily="49" charset="-122"/>
              </a:rPr>
              <a:t>1.Windows Server </a:t>
            </a:r>
            <a:r>
              <a:rPr lang="zh-CN" altLang="en-US" sz="2400">
                <a:solidFill>
                  <a:srgbClr val="FF0000"/>
                </a:solidFill>
                <a:latin typeface="黑体" panose="02010609060101010101" pitchFamily="49" charset="-122"/>
                <a:ea typeface="黑体" panose="02010609060101010101" pitchFamily="49" charset="-122"/>
              </a:rPr>
              <a:t>线程</a:t>
            </a:r>
            <a:endParaRPr lang="zh-CN" altLang="en-US" sz="2400">
              <a:solidFill>
                <a:srgbClr val="FF0000"/>
              </a:solidFill>
              <a:latin typeface="黑体" panose="02010609060101010101" pitchFamily="49" charset="-122"/>
              <a:ea typeface="黑体" panose="02010609060101010101" pitchFamily="49" charset="-122"/>
            </a:endParaRPr>
          </a:p>
          <a:p>
            <a:pPr lvl="0">
              <a:lnSpc>
                <a:spcPct val="120000"/>
              </a:lnSpc>
              <a:spcBef>
                <a:spcPct val="0"/>
              </a:spcBef>
              <a:buClr>
                <a:srgbClr val="333399"/>
              </a:buClr>
              <a:buSzTx/>
            </a:pPr>
            <a:r>
              <a:rPr lang="en-US" altLang="zh-CN" sz="2400">
                <a:latin typeface="宋体" panose="02010600030101010101" pitchFamily="2" charset="-122"/>
              </a:rPr>
              <a:t>Windows Server </a:t>
            </a:r>
            <a:r>
              <a:rPr lang="zh-CN" altLang="en-US" sz="2400">
                <a:latin typeface="宋体" panose="02010600030101010101" pitchFamily="2" charset="-122"/>
              </a:rPr>
              <a:t>的线程是内核线程，系统的处理机调度对象为线程。线程的上下文主要包括寄存器、线程环境块、核心栈和用户栈。</a:t>
            </a:r>
            <a:endParaRPr lang="zh-CN" altLang="en-US" sz="2400">
              <a:latin typeface="宋体" panose="02010600030101010101" pitchFamily="2" charset="-122"/>
            </a:endParaRPr>
          </a:p>
          <a:p>
            <a:pPr lvl="0">
              <a:lnSpc>
                <a:spcPct val="120000"/>
              </a:lnSpc>
              <a:spcBef>
                <a:spcPct val="0"/>
              </a:spcBef>
              <a:buClr>
                <a:srgbClr val="333399"/>
              </a:buClr>
              <a:buSzTx/>
            </a:pPr>
            <a:r>
              <a:rPr lang="en-US" altLang="zh-CN" sz="2400">
                <a:latin typeface="宋体" panose="02010600030101010101" pitchFamily="2" charset="-122"/>
              </a:rPr>
              <a:t>Windows Server </a:t>
            </a:r>
            <a:r>
              <a:rPr lang="zh-CN" altLang="en-US" sz="2400">
                <a:latin typeface="宋体" panose="02010600030101010101" pitchFamily="2" charset="-122"/>
              </a:rPr>
              <a:t>把线程的状态分成待调度就绪状态、就绪状态、备用状态、运行状态、等待状态、就绪挂起状态、转换状态、终止状态和初始化状态。</a:t>
            </a:r>
            <a:endParaRPr lang="zh-CN" altLang="en-US" sz="2400">
              <a:latin typeface="宋体" panose="02010600030101010101" pitchFamily="2" charset="-122"/>
            </a:endParaRPr>
          </a:p>
          <a:p>
            <a:pPr lvl="0">
              <a:lnSpc>
                <a:spcPct val="120000"/>
              </a:lnSpc>
              <a:spcBef>
                <a:spcPct val="0"/>
              </a:spcBef>
              <a:buClr>
                <a:srgbClr val="333399"/>
              </a:buClr>
              <a:buSzTx/>
            </a:pPr>
            <a:r>
              <a:rPr lang="en-US" altLang="zh-CN" sz="2400">
                <a:latin typeface="宋体" panose="02010600030101010101" pitchFamily="2" charset="-122"/>
              </a:rPr>
              <a:t>Windows Server </a:t>
            </a:r>
            <a:r>
              <a:rPr lang="zh-CN" altLang="en-US" sz="2400">
                <a:latin typeface="宋体" panose="02010600030101010101" pitchFamily="2" charset="-122"/>
              </a:rPr>
              <a:t>内核中与线程调度相关的主要数据结构有处理机数据结构和几个全局数据结构。它们是一个待调度就绪线程队列、一个分成</a:t>
            </a:r>
            <a:r>
              <a:rPr lang="en-US" altLang="zh-CN" sz="2400">
                <a:latin typeface="宋体" panose="02010600030101010101" pitchFamily="2" charset="-122"/>
              </a:rPr>
              <a:t>32</a:t>
            </a:r>
            <a:r>
              <a:rPr lang="zh-CN" altLang="en-US" sz="2400">
                <a:latin typeface="宋体" panose="02010600030101010101" pitchFamily="2" charset="-122"/>
              </a:rPr>
              <a:t>个优先级的就绪线程队列、一个备用线程变量和一个运行线程变量。</a:t>
            </a:r>
            <a:endParaRPr lang="zh-CN" altLang="en-US" sz="24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41315">
                                            <p:txEl>
                                              <p:charRg st="11" end="36"/>
                                            </p:txEl>
                                          </p:spTgt>
                                        </p:tgtEl>
                                        <p:attrNameLst>
                                          <p:attrName>style.visibility</p:attrName>
                                        </p:attrNameLst>
                                      </p:cBhvr>
                                      <p:to>
                                        <p:strVal val="visible"/>
                                      </p:to>
                                    </p:set>
                                    <p:anim calcmode="discrete" valueType="clr">
                                      <p:cBhvr override="childStyle">
                                        <p:cTn id="7" dur="80"/>
                                        <p:tgtEl>
                                          <p:spTgt spid="141315">
                                            <p:txEl>
                                              <p:charRg st="11" end="3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1315">
                                            <p:txEl>
                                              <p:charRg st="11" end="36"/>
                                            </p:txEl>
                                          </p:spTgt>
                                        </p:tgtEl>
                                        <p:attrNameLst>
                                          <p:attrName>fillcolor</p:attrName>
                                        </p:attrNameLst>
                                      </p:cBhvr>
                                      <p:tavLst>
                                        <p:tav tm="0">
                                          <p:val>
                                            <p:clrVal>
                                              <a:schemeClr val="accent2"/>
                                            </p:clrVal>
                                          </p:val>
                                        </p:tav>
                                        <p:tav tm="50000">
                                          <p:val>
                                            <p:clrVal>
                                              <a:schemeClr val="hlink"/>
                                            </p:clrVal>
                                          </p:val>
                                        </p:tav>
                                      </p:tavLst>
                                    </p:anim>
                                    <p:set>
                                      <p:cBhvr>
                                        <p:cTn id="9" dur="80"/>
                                        <p:tgtEl>
                                          <p:spTgt spid="141315">
                                            <p:txEl>
                                              <p:charRg st="11" end="36"/>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41315">
                                            <p:txEl>
                                              <p:charRg st="36" end="107"/>
                                            </p:txEl>
                                          </p:spTgt>
                                        </p:tgtEl>
                                        <p:attrNameLst>
                                          <p:attrName>style.visibility</p:attrName>
                                        </p:attrNameLst>
                                      </p:cBhvr>
                                      <p:to>
                                        <p:strVal val="visible"/>
                                      </p:to>
                                    </p:set>
                                    <p:anim calcmode="discrete" valueType="clr">
                                      <p:cBhvr override="childStyle">
                                        <p:cTn id="14" dur="80"/>
                                        <p:tgtEl>
                                          <p:spTgt spid="141315">
                                            <p:txEl>
                                              <p:charRg st="36" end="10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41315">
                                            <p:txEl>
                                              <p:charRg st="36" end="107"/>
                                            </p:txEl>
                                          </p:spTgt>
                                        </p:tgtEl>
                                        <p:attrNameLst>
                                          <p:attrName>fillcolor</p:attrName>
                                        </p:attrNameLst>
                                      </p:cBhvr>
                                      <p:tavLst>
                                        <p:tav tm="0">
                                          <p:val>
                                            <p:clrVal>
                                              <a:schemeClr val="accent2"/>
                                            </p:clrVal>
                                          </p:val>
                                        </p:tav>
                                        <p:tav tm="50000">
                                          <p:val>
                                            <p:clrVal>
                                              <a:schemeClr val="hlink"/>
                                            </p:clrVal>
                                          </p:val>
                                        </p:tav>
                                      </p:tavLst>
                                    </p:anim>
                                    <p:set>
                                      <p:cBhvr>
                                        <p:cTn id="16" dur="80"/>
                                        <p:tgtEl>
                                          <p:spTgt spid="141315">
                                            <p:txEl>
                                              <p:charRg st="36" end="107"/>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41315">
                                            <p:txEl>
                                              <p:charRg st="107" end="186"/>
                                            </p:txEl>
                                          </p:spTgt>
                                        </p:tgtEl>
                                        <p:attrNameLst>
                                          <p:attrName>style.visibility</p:attrName>
                                        </p:attrNameLst>
                                      </p:cBhvr>
                                      <p:to>
                                        <p:strVal val="visible"/>
                                      </p:to>
                                    </p:set>
                                    <p:anim calcmode="discrete" valueType="clr">
                                      <p:cBhvr override="childStyle">
                                        <p:cTn id="21" dur="80"/>
                                        <p:tgtEl>
                                          <p:spTgt spid="141315">
                                            <p:txEl>
                                              <p:charRg st="107" end="18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41315">
                                            <p:txEl>
                                              <p:charRg st="107" end="186"/>
                                            </p:txEl>
                                          </p:spTgt>
                                        </p:tgtEl>
                                        <p:attrNameLst>
                                          <p:attrName>fillcolor</p:attrName>
                                        </p:attrNameLst>
                                      </p:cBhvr>
                                      <p:tavLst>
                                        <p:tav tm="0">
                                          <p:val>
                                            <p:clrVal>
                                              <a:schemeClr val="accent2"/>
                                            </p:clrVal>
                                          </p:val>
                                        </p:tav>
                                        <p:tav tm="50000">
                                          <p:val>
                                            <p:clrVal>
                                              <a:schemeClr val="hlink"/>
                                            </p:clrVal>
                                          </p:val>
                                        </p:tav>
                                      </p:tavLst>
                                    </p:anim>
                                    <p:set>
                                      <p:cBhvr>
                                        <p:cTn id="23" dur="80"/>
                                        <p:tgtEl>
                                          <p:spTgt spid="141315">
                                            <p:txEl>
                                              <p:charRg st="107" end="186"/>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41315">
                                            <p:txEl>
                                              <p:charRg st="186" end="292"/>
                                            </p:txEl>
                                          </p:spTgt>
                                        </p:tgtEl>
                                        <p:attrNameLst>
                                          <p:attrName>style.visibility</p:attrName>
                                        </p:attrNameLst>
                                      </p:cBhvr>
                                      <p:to>
                                        <p:strVal val="visible"/>
                                      </p:to>
                                    </p:set>
                                    <p:anim calcmode="discrete" valueType="clr">
                                      <p:cBhvr override="childStyle">
                                        <p:cTn id="28" dur="80"/>
                                        <p:tgtEl>
                                          <p:spTgt spid="141315">
                                            <p:txEl>
                                              <p:charRg st="186" end="29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41315">
                                            <p:txEl>
                                              <p:charRg st="186" end="292"/>
                                            </p:txEl>
                                          </p:spTgt>
                                        </p:tgtEl>
                                        <p:attrNameLst>
                                          <p:attrName>fillcolor</p:attrName>
                                        </p:attrNameLst>
                                      </p:cBhvr>
                                      <p:tavLst>
                                        <p:tav tm="0">
                                          <p:val>
                                            <p:clrVal>
                                              <a:schemeClr val="accent2"/>
                                            </p:clrVal>
                                          </p:val>
                                        </p:tav>
                                        <p:tav tm="50000">
                                          <p:val>
                                            <p:clrVal>
                                              <a:schemeClr val="hlink"/>
                                            </p:clrVal>
                                          </p:val>
                                        </p:tav>
                                      </p:tavLst>
                                    </p:anim>
                                    <p:set>
                                      <p:cBhvr>
                                        <p:cTn id="30" dur="80"/>
                                        <p:tgtEl>
                                          <p:spTgt spid="141315">
                                            <p:txEl>
                                              <p:charRg st="186" end="29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7" name="Rectangle 2"/>
          <p:cNvSpPr>
            <a:spLocks noGrp="1"/>
          </p:cNvSpPr>
          <p:nvPr>
            <p:ph type="title"/>
          </p:nvPr>
        </p:nvSpPr>
        <p:spPr>
          <a:xfrm>
            <a:off x="349250" y="762000"/>
            <a:ext cx="7312025" cy="630238"/>
          </a:xfrm>
        </p:spPr>
        <p:txBody>
          <a:bodyPr vert="horz" wrap="square" lIns="91440" tIns="45720" rIns="91440" bIns="45720" anchor="b"/>
          <a:p>
            <a:r>
              <a:rPr lang="en-US" altLang="zh-CN" sz="3200" dirty="0">
                <a:latin typeface="黑体" panose="02010609060101010101" pitchFamily="49" charset="-122"/>
              </a:rPr>
              <a:t>2.7.8 </a:t>
            </a:r>
            <a:r>
              <a:rPr lang="zh-CN" altLang="en-US" sz="3200" dirty="0">
                <a:latin typeface="黑体" panose="02010609060101010101" pitchFamily="49" charset="-122"/>
              </a:rPr>
              <a:t>实例</a:t>
            </a:r>
            <a:endParaRPr lang="zh-CN" altLang="en-US" sz="3200" dirty="0">
              <a:latin typeface="黑体" panose="02010609060101010101" pitchFamily="49" charset="-122"/>
            </a:endParaRPr>
          </a:p>
        </p:txBody>
      </p:sp>
      <p:sp>
        <p:nvSpPr>
          <p:cNvPr id="219138"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19139" name="Rectangle 2"/>
          <p:cNvSpPr>
            <a:spLocks noGrp="1"/>
          </p:cNvSpPr>
          <p:nvPr/>
        </p:nvSpPr>
        <p:spPr>
          <a:xfrm>
            <a:off x="584200" y="80963"/>
            <a:ext cx="7313613" cy="750887"/>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19140" name="内容占位符 95235"/>
          <p:cNvGraphicFramePr>
            <a:graphicFrameLocks noGrp="1"/>
          </p:cNvGraphicFramePr>
          <p:nvPr/>
        </p:nvGraphicFramePr>
        <p:xfrm>
          <a:off x="719138" y="762000"/>
          <a:ext cx="7704137" cy="69850"/>
        </p:xfrm>
        <a:graphic>
          <a:graphicData uri="http://schemas.openxmlformats.org/presentationml/2006/ole">
            <mc:AlternateContent xmlns:mc="http://schemas.openxmlformats.org/markup-compatibility/2006">
              <mc:Choice xmlns:v="urn:schemas-microsoft-com:vml" Requires="v">
                <p:oleObj spid="_x0000_s3203" name="" r:id="rId1" imgW="6858000" imgH="48895" progId="MS_ClipArt_Gallery.2">
                  <p:embed/>
                </p:oleObj>
              </mc:Choice>
              <mc:Fallback>
                <p:oleObj name="" r:id="rId1" imgW="6858000" imgH="48895" progId="MS_ClipArt_Gallery.2">
                  <p:embed/>
                  <p:pic>
                    <p:nvPicPr>
                      <p:cNvPr id="0" name="图片 3202"/>
                      <p:cNvPicPr/>
                      <p:nvPr/>
                    </p:nvPicPr>
                    <p:blipFill>
                      <a:blip r:embed="rId2"/>
                      <a:stretch>
                        <a:fillRect/>
                      </a:stretch>
                    </p:blipFill>
                    <p:spPr>
                      <a:xfrm>
                        <a:off x="719138" y="762000"/>
                        <a:ext cx="7704137" cy="69850"/>
                      </a:xfrm>
                      <a:prstGeom prst="rect">
                        <a:avLst/>
                      </a:prstGeom>
                      <a:noFill/>
                      <a:ln w="38100">
                        <a:noFill/>
                        <a:miter/>
                      </a:ln>
                    </p:spPr>
                  </p:pic>
                </p:oleObj>
              </mc:Fallback>
            </mc:AlternateContent>
          </a:graphicData>
        </a:graphic>
      </p:graphicFrame>
      <p:sp>
        <p:nvSpPr>
          <p:cNvPr id="141315" name="文本占位符 141314"/>
          <p:cNvSpPr>
            <a:spLocks noGrp="1"/>
          </p:cNvSpPr>
          <p:nvPr>
            <p:ph type="body" sz="half" idx="4294967295"/>
          </p:nvPr>
        </p:nvSpPr>
        <p:spPr>
          <a:xfrm>
            <a:off x="349250" y="1385888"/>
            <a:ext cx="8424863" cy="5472112"/>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lvl="0">
              <a:lnSpc>
                <a:spcPct val="120000"/>
              </a:lnSpc>
              <a:spcBef>
                <a:spcPct val="0"/>
              </a:spcBef>
              <a:buClr>
                <a:srgbClr val="333399"/>
              </a:buClr>
              <a:buSzTx/>
            </a:pPr>
            <a:r>
              <a:rPr lang="en-US" altLang="zh-CN" sz="2400">
                <a:latin typeface="宋体" panose="02010600030101010101" pitchFamily="2" charset="-122"/>
              </a:rPr>
              <a:t>Windows Server </a:t>
            </a:r>
            <a:r>
              <a:rPr lang="zh-CN" altLang="en-US" sz="2400">
                <a:latin typeface="宋体" panose="02010600030101010101" pitchFamily="2" charset="-122"/>
                <a:sym typeface="宋体" panose="02010600030101010101" pitchFamily="2" charset="-122"/>
              </a:rPr>
              <a:t>线程控制</a:t>
            </a:r>
            <a:r>
              <a:rPr lang="zh-CN" altLang="en-US" sz="2400">
                <a:latin typeface="宋体" panose="02010600030101010101" pitchFamily="2" charset="-122"/>
              </a:rPr>
              <a:t>相关的系统调用，应用程序可用它们来进行。</a:t>
            </a:r>
            <a:endParaRPr lang="zh-CN" altLang="en-US" sz="2400">
              <a:latin typeface="宋体" panose="02010600030101010101" pitchFamily="2" charset="-122"/>
            </a:endParaRPr>
          </a:p>
          <a:p>
            <a:pPr marL="914400" lvl="1" indent="-457200">
              <a:lnSpc>
                <a:spcPct val="120000"/>
              </a:lnSpc>
              <a:spcBef>
                <a:spcPct val="0"/>
              </a:spcBef>
              <a:buClr>
                <a:schemeClr val="folHlink"/>
              </a:buClr>
              <a:buSzPct val="60000"/>
              <a:buFont typeface="Wingdings" panose="05000000000000000000" pitchFamily="2" charset="2"/>
              <a:buAutoNum type="circleNumDbPlain"/>
            </a:pPr>
            <a:r>
              <a:rPr lang="en-US" altLang="zh-CN" sz="2400">
                <a:latin typeface="宋体" panose="02010600030101010101" pitchFamily="2" charset="-122"/>
              </a:rPr>
              <a:t>CreateThread</a:t>
            </a:r>
            <a:r>
              <a:rPr lang="zh-CN" altLang="en-US" sz="2400">
                <a:latin typeface="宋体" panose="02010600030101010101" pitchFamily="2" charset="-122"/>
              </a:rPr>
              <a:t>完成线程的创建，在调用进程的地址空间上创建一个线程，以执行指定的函数，它的返回值为所创建线程的句柄。</a:t>
            </a:r>
            <a:endParaRPr lang="zh-CN" altLang="en-US" sz="2400">
              <a:latin typeface="宋体" panose="02010600030101010101" pitchFamily="2" charset="-122"/>
            </a:endParaRPr>
          </a:p>
          <a:p>
            <a:pPr marL="914400" lvl="1" indent="-457200">
              <a:lnSpc>
                <a:spcPct val="120000"/>
              </a:lnSpc>
              <a:spcBef>
                <a:spcPct val="0"/>
              </a:spcBef>
              <a:buClr>
                <a:schemeClr val="folHlink"/>
              </a:buClr>
              <a:buSzPct val="60000"/>
              <a:buFont typeface="Wingdings" panose="05000000000000000000" pitchFamily="2" charset="2"/>
              <a:buAutoNum type="circleNumDbPlain"/>
            </a:pPr>
            <a:r>
              <a:rPr lang="en-US" altLang="zh-CN" sz="2400">
                <a:latin typeface="宋体" panose="02010600030101010101" pitchFamily="2" charset="-122"/>
              </a:rPr>
              <a:t>ExitThread</a:t>
            </a:r>
            <a:r>
              <a:rPr lang="zh-CN" altLang="en-US" sz="2400">
                <a:latin typeface="宋体" panose="02010600030101010101" pitchFamily="2" charset="-122"/>
              </a:rPr>
              <a:t>用于结束当前线程。</a:t>
            </a:r>
            <a:endParaRPr lang="zh-CN" altLang="en-US" sz="2400">
              <a:latin typeface="宋体" panose="02010600030101010101" pitchFamily="2" charset="-122"/>
            </a:endParaRPr>
          </a:p>
          <a:p>
            <a:pPr marL="914400" lvl="1" indent="-457200">
              <a:lnSpc>
                <a:spcPct val="120000"/>
              </a:lnSpc>
              <a:spcBef>
                <a:spcPct val="0"/>
              </a:spcBef>
              <a:buClr>
                <a:schemeClr val="folHlink"/>
              </a:buClr>
              <a:buSzPct val="60000"/>
              <a:buFont typeface="Wingdings" panose="05000000000000000000" pitchFamily="2" charset="2"/>
              <a:buAutoNum type="circleNumDbPlain"/>
            </a:pPr>
            <a:r>
              <a:rPr lang="en-US" altLang="zh-CN" sz="2400">
                <a:latin typeface="宋体" panose="02010600030101010101" pitchFamily="2" charset="-122"/>
              </a:rPr>
              <a:t>SuspendThread</a:t>
            </a:r>
            <a:r>
              <a:rPr lang="zh-CN" altLang="en-US" sz="2400">
                <a:latin typeface="宋体" panose="02010600030101010101" pitchFamily="2" charset="-122"/>
              </a:rPr>
              <a:t>可挂起指定线程。</a:t>
            </a:r>
            <a:endParaRPr lang="zh-CN" altLang="en-US" sz="2400">
              <a:latin typeface="宋体" panose="02010600030101010101" pitchFamily="2" charset="-122"/>
            </a:endParaRPr>
          </a:p>
          <a:p>
            <a:pPr marL="914400" lvl="1" indent="-457200">
              <a:lnSpc>
                <a:spcPct val="120000"/>
              </a:lnSpc>
              <a:spcBef>
                <a:spcPct val="0"/>
              </a:spcBef>
              <a:buClr>
                <a:schemeClr val="folHlink"/>
              </a:buClr>
              <a:buSzPct val="60000"/>
              <a:buFont typeface="Wingdings" panose="05000000000000000000" pitchFamily="2" charset="2"/>
              <a:buAutoNum type="circleNumDbPlain"/>
            </a:pPr>
            <a:r>
              <a:rPr lang="en-US" altLang="zh-CN" sz="2400">
                <a:latin typeface="宋体" panose="02010600030101010101" pitchFamily="2" charset="-122"/>
              </a:rPr>
              <a:t>ResumeThread</a:t>
            </a:r>
            <a:r>
              <a:rPr lang="zh-CN" altLang="en-US" sz="2400">
                <a:latin typeface="宋体" panose="02010600030101010101" pitchFamily="2" charset="-122"/>
              </a:rPr>
              <a:t>可激活指定线程，它的对应操作是递减指定线程的挂起计数，当挂起计数为</a:t>
            </a:r>
            <a:r>
              <a:rPr lang="en-US" altLang="zh-CN" sz="2400">
                <a:latin typeface="宋体" panose="02010600030101010101" pitchFamily="2" charset="-122"/>
              </a:rPr>
              <a:t>0</a:t>
            </a:r>
            <a:r>
              <a:rPr lang="zh-CN" altLang="en-US" sz="2400">
                <a:latin typeface="宋体" panose="02010600030101010101" pitchFamily="2" charset="-122"/>
              </a:rPr>
              <a:t>时，线程恢复执行。</a:t>
            </a:r>
            <a:endParaRPr lang="zh-CN" altLang="en-US" sz="24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41315">
                                            <p:txEl>
                                              <p:charRg st="11" end="36"/>
                                            </p:txEl>
                                          </p:spTgt>
                                        </p:tgtEl>
                                        <p:attrNameLst>
                                          <p:attrName>style.visibility</p:attrName>
                                        </p:attrNameLst>
                                      </p:cBhvr>
                                      <p:to>
                                        <p:strVal val="visible"/>
                                      </p:to>
                                    </p:set>
                                    <p:anim calcmode="discrete" valueType="clr">
                                      <p:cBhvr override="childStyle">
                                        <p:cTn id="7" dur="80"/>
                                        <p:tgtEl>
                                          <p:spTgt spid="141315">
                                            <p:txEl>
                                              <p:charRg st="11" end="3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1315">
                                            <p:txEl>
                                              <p:charRg st="11" end="36"/>
                                            </p:txEl>
                                          </p:spTgt>
                                        </p:tgtEl>
                                        <p:attrNameLst>
                                          <p:attrName>fillcolor</p:attrName>
                                        </p:attrNameLst>
                                      </p:cBhvr>
                                      <p:tavLst>
                                        <p:tav tm="0">
                                          <p:val>
                                            <p:clrVal>
                                              <a:schemeClr val="accent2"/>
                                            </p:clrVal>
                                          </p:val>
                                        </p:tav>
                                        <p:tav tm="50000">
                                          <p:val>
                                            <p:clrVal>
                                              <a:schemeClr val="hlink"/>
                                            </p:clrVal>
                                          </p:val>
                                        </p:tav>
                                      </p:tavLst>
                                    </p:anim>
                                    <p:set>
                                      <p:cBhvr>
                                        <p:cTn id="9" dur="80"/>
                                        <p:tgtEl>
                                          <p:spTgt spid="141315">
                                            <p:txEl>
                                              <p:charRg st="11" end="36"/>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41315">
                                            <p:txEl>
                                              <p:charRg st="36" end="107"/>
                                            </p:txEl>
                                          </p:spTgt>
                                        </p:tgtEl>
                                        <p:attrNameLst>
                                          <p:attrName>style.visibility</p:attrName>
                                        </p:attrNameLst>
                                      </p:cBhvr>
                                      <p:to>
                                        <p:strVal val="visible"/>
                                      </p:to>
                                    </p:set>
                                    <p:anim calcmode="discrete" valueType="clr">
                                      <p:cBhvr override="childStyle">
                                        <p:cTn id="14" dur="80"/>
                                        <p:tgtEl>
                                          <p:spTgt spid="141315">
                                            <p:txEl>
                                              <p:charRg st="36" end="10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41315">
                                            <p:txEl>
                                              <p:charRg st="36" end="107"/>
                                            </p:txEl>
                                          </p:spTgt>
                                        </p:tgtEl>
                                        <p:attrNameLst>
                                          <p:attrName>fillcolor</p:attrName>
                                        </p:attrNameLst>
                                      </p:cBhvr>
                                      <p:tavLst>
                                        <p:tav tm="0">
                                          <p:val>
                                            <p:clrVal>
                                              <a:schemeClr val="accent2"/>
                                            </p:clrVal>
                                          </p:val>
                                        </p:tav>
                                        <p:tav tm="50000">
                                          <p:val>
                                            <p:clrVal>
                                              <a:schemeClr val="hlink"/>
                                            </p:clrVal>
                                          </p:val>
                                        </p:tav>
                                      </p:tavLst>
                                    </p:anim>
                                    <p:set>
                                      <p:cBhvr>
                                        <p:cTn id="16" dur="80"/>
                                        <p:tgtEl>
                                          <p:spTgt spid="141315">
                                            <p:txEl>
                                              <p:charRg st="36" end="107"/>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41315">
                                            <p:txEl>
                                              <p:charRg st="107" end="186"/>
                                            </p:txEl>
                                          </p:spTgt>
                                        </p:tgtEl>
                                        <p:attrNameLst>
                                          <p:attrName>style.visibility</p:attrName>
                                        </p:attrNameLst>
                                      </p:cBhvr>
                                      <p:to>
                                        <p:strVal val="visible"/>
                                      </p:to>
                                    </p:set>
                                    <p:anim calcmode="discrete" valueType="clr">
                                      <p:cBhvr override="childStyle">
                                        <p:cTn id="21" dur="80"/>
                                        <p:tgtEl>
                                          <p:spTgt spid="141315">
                                            <p:txEl>
                                              <p:charRg st="107" end="18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41315">
                                            <p:txEl>
                                              <p:charRg st="107" end="186"/>
                                            </p:txEl>
                                          </p:spTgt>
                                        </p:tgtEl>
                                        <p:attrNameLst>
                                          <p:attrName>fillcolor</p:attrName>
                                        </p:attrNameLst>
                                      </p:cBhvr>
                                      <p:tavLst>
                                        <p:tav tm="0">
                                          <p:val>
                                            <p:clrVal>
                                              <a:schemeClr val="accent2"/>
                                            </p:clrVal>
                                          </p:val>
                                        </p:tav>
                                        <p:tav tm="50000">
                                          <p:val>
                                            <p:clrVal>
                                              <a:schemeClr val="hlink"/>
                                            </p:clrVal>
                                          </p:val>
                                        </p:tav>
                                      </p:tavLst>
                                    </p:anim>
                                    <p:set>
                                      <p:cBhvr>
                                        <p:cTn id="23" dur="80"/>
                                        <p:tgtEl>
                                          <p:spTgt spid="141315">
                                            <p:txEl>
                                              <p:charRg st="107" end="186"/>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41315">
                                            <p:txEl>
                                              <p:charRg st="186" end="292"/>
                                            </p:txEl>
                                          </p:spTgt>
                                        </p:tgtEl>
                                        <p:attrNameLst>
                                          <p:attrName>style.visibility</p:attrName>
                                        </p:attrNameLst>
                                      </p:cBhvr>
                                      <p:to>
                                        <p:strVal val="visible"/>
                                      </p:to>
                                    </p:set>
                                    <p:anim calcmode="discrete" valueType="clr">
                                      <p:cBhvr override="childStyle">
                                        <p:cTn id="28" dur="80"/>
                                        <p:tgtEl>
                                          <p:spTgt spid="141315">
                                            <p:txEl>
                                              <p:charRg st="186" end="29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41315">
                                            <p:txEl>
                                              <p:charRg st="186" end="292"/>
                                            </p:txEl>
                                          </p:spTgt>
                                        </p:tgtEl>
                                        <p:attrNameLst>
                                          <p:attrName>fillcolor</p:attrName>
                                        </p:attrNameLst>
                                      </p:cBhvr>
                                      <p:tavLst>
                                        <p:tav tm="0">
                                          <p:val>
                                            <p:clrVal>
                                              <a:schemeClr val="accent2"/>
                                            </p:clrVal>
                                          </p:val>
                                        </p:tav>
                                        <p:tav tm="50000">
                                          <p:val>
                                            <p:clrVal>
                                              <a:schemeClr val="hlink"/>
                                            </p:clrVal>
                                          </p:val>
                                        </p:tav>
                                      </p:tavLst>
                                    </p:anim>
                                    <p:set>
                                      <p:cBhvr>
                                        <p:cTn id="30" dur="80"/>
                                        <p:tgtEl>
                                          <p:spTgt spid="141315">
                                            <p:txEl>
                                              <p:charRg st="186" end="29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Rectangle 2"/>
          <p:cNvSpPr>
            <a:spLocks noGrp="1"/>
          </p:cNvSpPr>
          <p:nvPr>
            <p:ph type="title"/>
          </p:nvPr>
        </p:nvSpPr>
        <p:spPr>
          <a:xfrm>
            <a:off x="349250" y="762000"/>
            <a:ext cx="7312025" cy="630238"/>
          </a:xfrm>
        </p:spPr>
        <p:txBody>
          <a:bodyPr vert="horz" wrap="square" lIns="91440" tIns="45720" rIns="91440" bIns="45720" anchor="b"/>
          <a:p>
            <a:r>
              <a:rPr lang="en-US" altLang="zh-CN" sz="3200" dirty="0">
                <a:latin typeface="黑体" panose="02010609060101010101" pitchFamily="49" charset="-122"/>
              </a:rPr>
              <a:t>2.7.8 </a:t>
            </a:r>
            <a:r>
              <a:rPr lang="zh-CN" altLang="en-US" sz="3200" dirty="0">
                <a:latin typeface="黑体" panose="02010609060101010101" pitchFamily="49" charset="-122"/>
              </a:rPr>
              <a:t>实例</a:t>
            </a:r>
            <a:endParaRPr lang="zh-CN" altLang="en-US" sz="3200" dirty="0">
              <a:latin typeface="黑体" panose="02010609060101010101" pitchFamily="49" charset="-122"/>
            </a:endParaRPr>
          </a:p>
        </p:txBody>
      </p:sp>
      <p:sp>
        <p:nvSpPr>
          <p:cNvPr id="22016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第七次课</a:t>
            </a:r>
            <a:endParaRPr lang="zh-CN" altLang="en-US" sz="1800">
              <a:latin typeface="Verdana" panose="020B0604030504040204" pitchFamily="34" charset="0"/>
              <a:ea typeface="宋体" panose="02010600030101010101" pitchFamily="2" charset="-122"/>
            </a:endParaRPr>
          </a:p>
        </p:txBody>
      </p:sp>
      <p:sp>
        <p:nvSpPr>
          <p:cNvPr id="220163" name="Rectangle 2"/>
          <p:cNvSpPr>
            <a:spLocks noGrp="1"/>
          </p:cNvSpPr>
          <p:nvPr/>
        </p:nvSpPr>
        <p:spPr>
          <a:xfrm>
            <a:off x="584200" y="80963"/>
            <a:ext cx="7313613" cy="750887"/>
          </a:xfrm>
          <a:prstGeom prst="rect">
            <a:avLst/>
          </a:prstGeom>
          <a:noFill/>
          <a:ln w="9525">
            <a:noFill/>
          </a:ln>
        </p:spPr>
        <p:txBody>
          <a:bodyPr wrap="square" lIns="91440" tIns="45720" rIns="91440" bIns="45720" anchor="b"/>
          <a:p>
            <a:pPr algn="ctr" eaLnBrk="0" hangingPunct="0"/>
            <a:r>
              <a:rPr lang="en-US" altLang="zh-CN" sz="3600" dirty="0">
                <a:solidFill>
                  <a:srgbClr val="000066"/>
                </a:solidFill>
                <a:latin typeface="黑体" panose="02010609060101010101" pitchFamily="49" charset="-122"/>
                <a:ea typeface="黑体" panose="02010609060101010101" pitchFamily="49" charset="-122"/>
              </a:rPr>
              <a:t>2.7 线程</a:t>
            </a:r>
            <a:endParaRPr lang="zh-CN" altLang="en-US" sz="3600" dirty="0">
              <a:solidFill>
                <a:srgbClr val="000066"/>
              </a:solidFill>
              <a:latin typeface="Tahoma" panose="020B0604030504040204" pitchFamily="34" charset="0"/>
              <a:ea typeface="黑体" panose="02010609060101010101" pitchFamily="49" charset="-122"/>
            </a:endParaRPr>
          </a:p>
        </p:txBody>
      </p:sp>
      <p:graphicFrame>
        <p:nvGraphicFramePr>
          <p:cNvPr id="220164" name="内容占位符 95235"/>
          <p:cNvGraphicFramePr>
            <a:graphicFrameLocks noGrp="1"/>
          </p:cNvGraphicFramePr>
          <p:nvPr/>
        </p:nvGraphicFramePr>
        <p:xfrm>
          <a:off x="719138" y="762000"/>
          <a:ext cx="7704137" cy="69850"/>
        </p:xfrm>
        <a:graphic>
          <a:graphicData uri="http://schemas.openxmlformats.org/presentationml/2006/ole">
            <mc:AlternateContent xmlns:mc="http://schemas.openxmlformats.org/markup-compatibility/2006">
              <mc:Choice xmlns:v="urn:schemas-microsoft-com:vml" Requires="v">
                <p:oleObj spid="_x0000_s3204" name="" r:id="rId1" imgW="6858000" imgH="48895" progId="MS_ClipArt_Gallery.2">
                  <p:embed/>
                </p:oleObj>
              </mc:Choice>
              <mc:Fallback>
                <p:oleObj name="" r:id="rId1" imgW="6858000" imgH="48895" progId="MS_ClipArt_Gallery.2">
                  <p:embed/>
                  <p:pic>
                    <p:nvPicPr>
                      <p:cNvPr id="0" name="图片 3203"/>
                      <p:cNvPicPr/>
                      <p:nvPr/>
                    </p:nvPicPr>
                    <p:blipFill>
                      <a:blip r:embed="rId2"/>
                      <a:stretch>
                        <a:fillRect/>
                      </a:stretch>
                    </p:blipFill>
                    <p:spPr>
                      <a:xfrm>
                        <a:off x="719138" y="762000"/>
                        <a:ext cx="7704137" cy="69850"/>
                      </a:xfrm>
                      <a:prstGeom prst="rect">
                        <a:avLst/>
                      </a:prstGeom>
                      <a:noFill/>
                      <a:ln w="38100">
                        <a:noFill/>
                        <a:miter/>
                      </a:ln>
                    </p:spPr>
                  </p:pic>
                </p:oleObj>
              </mc:Fallback>
            </mc:AlternateContent>
          </a:graphicData>
        </a:graphic>
      </p:graphicFrame>
      <p:sp>
        <p:nvSpPr>
          <p:cNvPr id="141315" name="文本占位符 141314"/>
          <p:cNvSpPr>
            <a:spLocks noGrp="1"/>
          </p:cNvSpPr>
          <p:nvPr>
            <p:ph type="body" sz="half" idx="4294967295"/>
          </p:nvPr>
        </p:nvSpPr>
        <p:spPr>
          <a:xfrm>
            <a:off x="349250" y="1385888"/>
            <a:ext cx="8424863" cy="5472112"/>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lvl="0">
              <a:lnSpc>
                <a:spcPct val="120000"/>
              </a:lnSpc>
              <a:spcBef>
                <a:spcPct val="0"/>
              </a:spcBef>
              <a:buSzTx/>
            </a:pPr>
            <a:r>
              <a:rPr lang="en-US" altLang="zh-CN" sz="2400">
                <a:latin typeface="宋体" panose="02010600030101010101" pitchFamily="2" charset="-122"/>
                <a:sym typeface="宋体" panose="02010600030101010101" pitchFamily="2" charset="-122"/>
              </a:rPr>
              <a:t>LINUX</a:t>
            </a:r>
            <a:r>
              <a:rPr lang="en-US" altLang="zh-CN" sz="2400">
                <a:latin typeface="宋体" panose="02010600030101010101" pitchFamily="2" charset="-122"/>
                <a:sym typeface="宋体" panose="02010600030101010101" pitchFamily="2" charset="-122"/>
              </a:rPr>
              <a:t> </a:t>
            </a:r>
            <a:r>
              <a:rPr lang="zh-CN" altLang="en-US" sz="2400">
                <a:latin typeface="宋体" panose="02010600030101010101" pitchFamily="2" charset="-122"/>
                <a:sym typeface="宋体" panose="02010600030101010101" pitchFamily="2" charset="-122"/>
              </a:rPr>
              <a:t>线程控制</a:t>
            </a:r>
            <a:r>
              <a:rPr lang="zh-CN" altLang="en-US" sz="2400">
                <a:latin typeface="宋体" panose="02010600030101010101" pitchFamily="2" charset="-122"/>
                <a:sym typeface="宋体" panose="02010600030101010101" pitchFamily="2" charset="-122"/>
              </a:rPr>
              <a:t>相关的系统调用，应用程序可用它们来进行。</a:t>
            </a:r>
            <a:endParaRPr lang="zh-CN" altLang="en-US" sz="2400">
              <a:latin typeface="宋体" panose="02010600030101010101" pitchFamily="2" charset="-122"/>
            </a:endParaRPr>
          </a:p>
          <a:p>
            <a:pPr lvl="0">
              <a:lnSpc>
                <a:spcPct val="130000"/>
              </a:lnSpc>
              <a:spcBef>
                <a:spcPct val="0"/>
              </a:spcBef>
              <a:buClrTx/>
              <a:buSzTx/>
              <a:buFont typeface="Monotype Sorts" pitchFamily="2" charset="2"/>
              <a:buNone/>
            </a:pPr>
            <a:r>
              <a:rPr lang="zh-CN" altLang="en-US" sz="2400">
                <a:latin typeface="仿宋_GB2312" pitchFamily="49" charset="-122"/>
                <a:ea typeface="仿宋_GB2312" pitchFamily="49" charset="-122"/>
              </a:rPr>
              <a:t>  </a:t>
            </a:r>
            <a:r>
              <a:rPr lang="zh-CN" altLang="en-US" sz="2400">
                <a:latin typeface="宋体" panose="02010600030101010101" pitchFamily="2" charset="-122"/>
              </a:rPr>
              <a:t>（</a:t>
            </a:r>
            <a:r>
              <a:rPr lang="en-US" altLang="zh-CN" sz="2400">
                <a:latin typeface="宋体" panose="02010600030101010101" pitchFamily="2" charset="-122"/>
              </a:rPr>
              <a:t>1</a:t>
            </a:r>
            <a:r>
              <a:rPr lang="zh-CN" altLang="en-US" sz="2400">
                <a:latin typeface="宋体" panose="02010600030101010101" pitchFamily="2" charset="-122"/>
              </a:rPr>
              <a:t>）</a:t>
            </a:r>
            <a:r>
              <a:rPr lang="en-US" altLang="zh-CN" sz="2400">
                <a:latin typeface="宋体" panose="02010600030101010101" pitchFamily="2" charset="-122"/>
              </a:rPr>
              <a:t>Pthread_create()</a:t>
            </a:r>
            <a:r>
              <a:rPr lang="zh-CN" altLang="en-US" sz="2400">
                <a:latin typeface="宋体" panose="02010600030101010101" pitchFamily="2" charset="-122"/>
              </a:rPr>
              <a:t>函数</a:t>
            </a:r>
            <a:r>
              <a:rPr lang="en-US" altLang="zh-CN" sz="2400">
                <a:latin typeface="宋体" panose="02010600030101010101" pitchFamily="2" charset="-122"/>
              </a:rPr>
              <a:t>——</a:t>
            </a:r>
            <a:r>
              <a:rPr lang="zh-CN" altLang="en-US" sz="2400">
                <a:latin typeface="宋体" panose="02010600030101010101" pitchFamily="2" charset="-122"/>
              </a:rPr>
              <a:t>创建一个线程</a:t>
            </a:r>
            <a:endParaRPr lang="zh-CN" altLang="en-US" sz="2400">
              <a:latin typeface="宋体" panose="02010600030101010101" pitchFamily="2" charset="-122"/>
            </a:endParaRPr>
          </a:p>
          <a:p>
            <a:pPr lvl="0">
              <a:lnSpc>
                <a:spcPct val="130000"/>
              </a:lnSpc>
              <a:spcBef>
                <a:spcPct val="0"/>
              </a:spcBef>
              <a:buClrTx/>
              <a:buSzTx/>
              <a:buFont typeface="Monotype Sorts" pitchFamily="2" charset="2"/>
              <a:buNone/>
            </a:pPr>
            <a:r>
              <a:rPr lang="zh-CN" altLang="en-US" sz="2400">
                <a:latin typeface="宋体" panose="02010600030101010101" pitchFamily="2" charset="-122"/>
              </a:rPr>
              <a:t>  （</a:t>
            </a:r>
            <a:r>
              <a:rPr lang="en-US" altLang="zh-CN" sz="2400">
                <a:latin typeface="宋体" panose="02010600030101010101" pitchFamily="2" charset="-122"/>
              </a:rPr>
              <a:t>2</a:t>
            </a:r>
            <a:r>
              <a:rPr lang="zh-CN" altLang="en-US" sz="2400">
                <a:latin typeface="宋体" panose="02010600030101010101" pitchFamily="2" charset="-122"/>
              </a:rPr>
              <a:t>）</a:t>
            </a:r>
            <a:r>
              <a:rPr lang="en-US" altLang="zh-CN" sz="2400">
                <a:latin typeface="宋体" panose="02010600030101010101" pitchFamily="2" charset="-122"/>
              </a:rPr>
              <a:t>Pthread_join()</a:t>
            </a:r>
            <a:r>
              <a:rPr lang="zh-CN" altLang="en-US" sz="2400">
                <a:latin typeface="宋体" panose="02010600030101010101" pitchFamily="2" charset="-122"/>
              </a:rPr>
              <a:t>函数</a:t>
            </a:r>
            <a:r>
              <a:rPr lang="en-US" altLang="zh-CN" sz="2400">
                <a:latin typeface="宋体" panose="02010600030101010101" pitchFamily="2" charset="-122"/>
              </a:rPr>
              <a:t>——</a:t>
            </a:r>
            <a:r>
              <a:rPr lang="zh-CN" altLang="en-US" sz="2400">
                <a:latin typeface="宋体" panose="02010600030101010101" pitchFamily="2" charset="-122"/>
              </a:rPr>
              <a:t>挂起当前线程直到所等待线程结束</a:t>
            </a:r>
            <a:endParaRPr lang="zh-CN" altLang="en-US" sz="2400">
              <a:latin typeface="宋体" panose="02010600030101010101" pitchFamily="2" charset="-122"/>
            </a:endParaRPr>
          </a:p>
          <a:p>
            <a:pPr lvl="0">
              <a:lnSpc>
                <a:spcPct val="130000"/>
              </a:lnSpc>
              <a:spcBef>
                <a:spcPct val="0"/>
              </a:spcBef>
              <a:buClrTx/>
              <a:buSzTx/>
              <a:buFont typeface="Monotype Sorts" pitchFamily="2" charset="2"/>
              <a:buNone/>
            </a:pPr>
            <a:r>
              <a:rPr lang="zh-CN" altLang="en-US" sz="2400">
                <a:latin typeface="宋体" panose="02010600030101010101" pitchFamily="2" charset="-122"/>
              </a:rPr>
              <a:t>  （</a:t>
            </a:r>
            <a:r>
              <a:rPr lang="en-US" altLang="zh-CN" sz="2400">
                <a:latin typeface="宋体" panose="02010600030101010101" pitchFamily="2" charset="-122"/>
              </a:rPr>
              <a:t>3</a:t>
            </a:r>
            <a:r>
              <a:rPr lang="zh-CN" altLang="en-US" sz="2400">
                <a:latin typeface="宋体" panose="02010600030101010101" pitchFamily="2" charset="-122"/>
              </a:rPr>
              <a:t>）</a:t>
            </a:r>
            <a:r>
              <a:rPr lang="en-US" altLang="zh-CN" sz="2400">
                <a:latin typeface="宋体" panose="02010600030101010101" pitchFamily="2" charset="-122"/>
              </a:rPr>
              <a:t>Pthread_exit()</a:t>
            </a:r>
            <a:r>
              <a:rPr lang="zh-CN" altLang="en-US" sz="2400">
                <a:latin typeface="宋体" panose="02010600030101010101" pitchFamily="2" charset="-122"/>
              </a:rPr>
              <a:t>函数</a:t>
            </a:r>
            <a:r>
              <a:rPr lang="en-US" altLang="zh-CN" sz="2400">
                <a:latin typeface="宋体" panose="02010600030101010101" pitchFamily="2" charset="-122"/>
              </a:rPr>
              <a:t>——</a:t>
            </a:r>
            <a:r>
              <a:rPr lang="zh-CN" altLang="en-US" sz="2400">
                <a:latin typeface="宋体" panose="02010600030101010101" pitchFamily="2" charset="-122"/>
              </a:rPr>
              <a:t>终止当前线程</a:t>
            </a:r>
            <a:endParaRPr lang="zh-CN" altLang="en-US" sz="24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41315">
                                            <p:txEl>
                                              <p:charRg st="11" end="36"/>
                                            </p:txEl>
                                          </p:spTgt>
                                        </p:tgtEl>
                                        <p:attrNameLst>
                                          <p:attrName>style.visibility</p:attrName>
                                        </p:attrNameLst>
                                      </p:cBhvr>
                                      <p:to>
                                        <p:strVal val="visible"/>
                                      </p:to>
                                    </p:set>
                                    <p:anim calcmode="discrete" valueType="clr">
                                      <p:cBhvr override="childStyle">
                                        <p:cTn id="7" dur="80"/>
                                        <p:tgtEl>
                                          <p:spTgt spid="141315">
                                            <p:txEl>
                                              <p:charRg st="11" end="3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1315">
                                            <p:txEl>
                                              <p:charRg st="11" end="36"/>
                                            </p:txEl>
                                          </p:spTgt>
                                        </p:tgtEl>
                                        <p:attrNameLst>
                                          <p:attrName>fillcolor</p:attrName>
                                        </p:attrNameLst>
                                      </p:cBhvr>
                                      <p:tavLst>
                                        <p:tav tm="0">
                                          <p:val>
                                            <p:clrVal>
                                              <a:schemeClr val="accent2"/>
                                            </p:clrVal>
                                          </p:val>
                                        </p:tav>
                                        <p:tav tm="50000">
                                          <p:val>
                                            <p:clrVal>
                                              <a:schemeClr val="hlink"/>
                                            </p:clrVal>
                                          </p:val>
                                        </p:tav>
                                      </p:tavLst>
                                    </p:anim>
                                    <p:set>
                                      <p:cBhvr>
                                        <p:cTn id="9" dur="80"/>
                                        <p:tgtEl>
                                          <p:spTgt spid="141315">
                                            <p:txEl>
                                              <p:charRg st="11" end="36"/>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41315">
                                            <p:txEl>
                                              <p:charRg st="36" end="107"/>
                                            </p:txEl>
                                          </p:spTgt>
                                        </p:tgtEl>
                                        <p:attrNameLst>
                                          <p:attrName>style.visibility</p:attrName>
                                        </p:attrNameLst>
                                      </p:cBhvr>
                                      <p:to>
                                        <p:strVal val="visible"/>
                                      </p:to>
                                    </p:set>
                                    <p:anim calcmode="discrete" valueType="clr">
                                      <p:cBhvr override="childStyle">
                                        <p:cTn id="14" dur="80"/>
                                        <p:tgtEl>
                                          <p:spTgt spid="141315">
                                            <p:txEl>
                                              <p:charRg st="36" end="10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41315">
                                            <p:txEl>
                                              <p:charRg st="36" end="107"/>
                                            </p:txEl>
                                          </p:spTgt>
                                        </p:tgtEl>
                                        <p:attrNameLst>
                                          <p:attrName>fillcolor</p:attrName>
                                        </p:attrNameLst>
                                      </p:cBhvr>
                                      <p:tavLst>
                                        <p:tav tm="0">
                                          <p:val>
                                            <p:clrVal>
                                              <a:schemeClr val="accent2"/>
                                            </p:clrVal>
                                          </p:val>
                                        </p:tav>
                                        <p:tav tm="50000">
                                          <p:val>
                                            <p:clrVal>
                                              <a:schemeClr val="hlink"/>
                                            </p:clrVal>
                                          </p:val>
                                        </p:tav>
                                      </p:tavLst>
                                    </p:anim>
                                    <p:set>
                                      <p:cBhvr>
                                        <p:cTn id="16" dur="80"/>
                                        <p:tgtEl>
                                          <p:spTgt spid="141315">
                                            <p:txEl>
                                              <p:charRg st="36" end="107"/>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41315">
                                            <p:txEl>
                                              <p:charRg st="107" end="186"/>
                                            </p:txEl>
                                          </p:spTgt>
                                        </p:tgtEl>
                                        <p:attrNameLst>
                                          <p:attrName>style.visibility</p:attrName>
                                        </p:attrNameLst>
                                      </p:cBhvr>
                                      <p:to>
                                        <p:strVal val="visible"/>
                                      </p:to>
                                    </p:set>
                                    <p:anim calcmode="discrete" valueType="clr">
                                      <p:cBhvr override="childStyle">
                                        <p:cTn id="21" dur="80"/>
                                        <p:tgtEl>
                                          <p:spTgt spid="141315">
                                            <p:txEl>
                                              <p:charRg st="107" end="18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41315">
                                            <p:txEl>
                                              <p:charRg st="107" end="186"/>
                                            </p:txEl>
                                          </p:spTgt>
                                        </p:tgtEl>
                                        <p:attrNameLst>
                                          <p:attrName>fillcolor</p:attrName>
                                        </p:attrNameLst>
                                      </p:cBhvr>
                                      <p:tavLst>
                                        <p:tav tm="0">
                                          <p:val>
                                            <p:clrVal>
                                              <a:schemeClr val="accent2"/>
                                            </p:clrVal>
                                          </p:val>
                                        </p:tav>
                                        <p:tav tm="50000">
                                          <p:val>
                                            <p:clrVal>
                                              <a:schemeClr val="hlink"/>
                                            </p:clrVal>
                                          </p:val>
                                        </p:tav>
                                      </p:tavLst>
                                    </p:anim>
                                    <p:set>
                                      <p:cBhvr>
                                        <p:cTn id="23" dur="80"/>
                                        <p:tgtEl>
                                          <p:spTgt spid="141315">
                                            <p:txEl>
                                              <p:charRg st="107" end="186"/>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41315">
                                            <p:txEl>
                                              <p:charRg st="186" end="292"/>
                                            </p:txEl>
                                          </p:spTgt>
                                        </p:tgtEl>
                                        <p:attrNameLst>
                                          <p:attrName>style.visibility</p:attrName>
                                        </p:attrNameLst>
                                      </p:cBhvr>
                                      <p:to>
                                        <p:strVal val="visible"/>
                                      </p:to>
                                    </p:set>
                                    <p:anim calcmode="discrete" valueType="clr">
                                      <p:cBhvr override="childStyle">
                                        <p:cTn id="28" dur="80"/>
                                        <p:tgtEl>
                                          <p:spTgt spid="141315">
                                            <p:txEl>
                                              <p:charRg st="186" end="29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41315">
                                            <p:txEl>
                                              <p:charRg st="186" end="292"/>
                                            </p:txEl>
                                          </p:spTgt>
                                        </p:tgtEl>
                                        <p:attrNameLst>
                                          <p:attrName>fillcolor</p:attrName>
                                        </p:attrNameLst>
                                      </p:cBhvr>
                                      <p:tavLst>
                                        <p:tav tm="0">
                                          <p:val>
                                            <p:clrVal>
                                              <a:schemeClr val="accent2"/>
                                            </p:clrVal>
                                          </p:val>
                                        </p:tav>
                                        <p:tav tm="50000">
                                          <p:val>
                                            <p:clrVal>
                                              <a:schemeClr val="hlink"/>
                                            </p:clrVal>
                                          </p:val>
                                        </p:tav>
                                      </p:tavLst>
                                    </p:anim>
                                    <p:set>
                                      <p:cBhvr>
                                        <p:cTn id="30" dur="80"/>
                                        <p:tgtEl>
                                          <p:spTgt spid="141315">
                                            <p:txEl>
                                              <p:charRg st="186" end="29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ext Box 2"/>
          <p:cNvSpPr txBox="1"/>
          <p:nvPr/>
        </p:nvSpPr>
        <p:spPr>
          <a:xfrm>
            <a:off x="323850" y="1196975"/>
            <a:ext cx="8280400" cy="5151120"/>
          </a:xfrm>
          <a:prstGeom prst="rect">
            <a:avLst/>
          </a:prstGeom>
          <a:solidFill>
            <a:srgbClr val="000000"/>
          </a:solidFill>
          <a:ln w="19050" cap="flat" cmpd="sng">
            <a:solidFill>
              <a:srgbClr val="FFCC00"/>
            </a:solidFill>
            <a:prstDash val="solid"/>
            <a:miter/>
            <a:headEnd type="none" w="med" len="med"/>
            <a:tailEnd type="none" w="med" len="med"/>
          </a:ln>
        </p:spPr>
        <p:txBody>
          <a:bodyPr tIns="82800" bIns="82800">
            <a:spAutoFit/>
          </a:bodyPr>
          <a:p>
            <a:pPr>
              <a:lnSpc>
                <a:spcPct val="100000"/>
              </a:lnSpc>
            </a:pP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a:t>
            </a:r>
            <a:r>
              <a:rPr lang="zh-CN" altLang="en-US" sz="1800" dirty="0">
                <a:solidFill>
                  <a:schemeClr val="bg1"/>
                </a:solidFill>
                <a:latin typeface="Courier New" panose="02070309020205020404" pitchFamily="49" charset="0"/>
              </a:rPr>
              <a:t>客户端程序</a:t>
            </a:r>
            <a:r>
              <a:rPr lang="en-US" altLang="zh-CN" sz="1800" dirty="0">
                <a:solidFill>
                  <a:schemeClr val="bg1"/>
                </a:solidFill>
                <a:latin typeface="Courier New" panose="02070309020205020404" pitchFamily="49" charset="0"/>
              </a:rPr>
              <a:t>msg_client.c</a:t>
            </a:r>
            <a:endParaRPr lang="en-US" altLang="zh-CN" sz="1800" dirty="0">
              <a:solidFill>
                <a:schemeClr val="bg1"/>
              </a:solidFill>
              <a:latin typeface="Courier New" panose="02070309020205020404" pitchFamily="49" charset="0"/>
            </a:endParaRPr>
          </a:p>
          <a:p>
            <a:pPr>
              <a:lnSpc>
                <a:spcPct val="100000"/>
              </a:lnSpc>
            </a:pPr>
            <a:r>
              <a:rPr lang="zh-CN" altLang="en-US" sz="1800" dirty="0">
                <a:solidFill>
                  <a:schemeClr val="bg1"/>
                </a:solidFill>
                <a:latin typeface="Courier New" panose="02070309020205020404" pitchFamily="49" charset="0"/>
              </a:rPr>
              <a:t>＃</a:t>
            </a:r>
            <a:r>
              <a:rPr lang="en-US" altLang="zh-CN" sz="1800" dirty="0">
                <a:solidFill>
                  <a:schemeClr val="bg1"/>
                </a:solidFill>
                <a:latin typeface="Courier New" panose="02070309020205020404" pitchFamily="49" charset="0"/>
              </a:rPr>
              <a:t>include &lt;sys/types.h&gt;</a:t>
            </a:r>
            <a:endParaRPr lang="en-US" altLang="zh-CN" sz="1800" dirty="0">
              <a:solidFill>
                <a:schemeClr val="bg1"/>
              </a:solidFill>
              <a:latin typeface="Courier New" panose="02070309020205020404" pitchFamily="49" charset="0"/>
            </a:endParaRPr>
          </a:p>
          <a:p>
            <a:pPr>
              <a:lnSpc>
                <a:spcPct val="100000"/>
              </a:lnSpc>
            </a:pPr>
            <a:r>
              <a:rPr lang="zh-CN" altLang="en-US" sz="1800" dirty="0">
                <a:solidFill>
                  <a:schemeClr val="bg1"/>
                </a:solidFill>
                <a:latin typeface="Courier New" panose="02070309020205020404" pitchFamily="49" charset="0"/>
              </a:rPr>
              <a:t>＃</a:t>
            </a:r>
            <a:r>
              <a:rPr lang="en-US" altLang="zh-CN" sz="1800" dirty="0">
                <a:solidFill>
                  <a:schemeClr val="bg1"/>
                </a:solidFill>
                <a:latin typeface="Courier New" panose="02070309020205020404" pitchFamily="49" charset="0"/>
              </a:rPr>
              <a:t>include &lt;sys/ipc.h&gt;</a:t>
            </a:r>
            <a:endParaRPr lang="en-US" altLang="zh-CN" sz="1800" dirty="0">
              <a:solidFill>
                <a:schemeClr val="bg1"/>
              </a:solidFill>
              <a:latin typeface="Courier New" panose="02070309020205020404" pitchFamily="49" charset="0"/>
            </a:endParaRPr>
          </a:p>
          <a:p>
            <a:pPr>
              <a:lnSpc>
                <a:spcPct val="100000"/>
              </a:lnSpc>
            </a:pPr>
            <a:r>
              <a:rPr lang="zh-CN" altLang="en-US" sz="1800" dirty="0">
                <a:solidFill>
                  <a:schemeClr val="bg1"/>
                </a:solidFill>
                <a:latin typeface="Courier New" panose="02070309020205020404" pitchFamily="49" charset="0"/>
              </a:rPr>
              <a:t>＃</a:t>
            </a:r>
            <a:r>
              <a:rPr lang="en-US" altLang="zh-CN" sz="1800" dirty="0">
                <a:solidFill>
                  <a:schemeClr val="bg1"/>
                </a:solidFill>
                <a:latin typeface="Courier New" panose="02070309020205020404" pitchFamily="49" charset="0"/>
              </a:rPr>
              <a:t>include &lt;sys/Msg.h&gt;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define MSGKEY 75</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struct msgform</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long mtype;</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char mtext[256];</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main()</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struct msgform msg;</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int msgqid,pid,*pint;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msgqid=msgget(MSGKEY,0777);</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pid=getpid();</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printf(“client:pid=%d\n”,pid);</a:t>
            </a:r>
            <a:endParaRPr lang="en-US" altLang="zh-CN" sz="1800" dirty="0">
              <a:solidFill>
                <a:schemeClr val="bg1"/>
              </a:solidFill>
              <a:latin typeface="Courier New" panose="02070309020205020404" pitchFamily="49" charset="0"/>
            </a:endParaRPr>
          </a:p>
        </p:txBody>
      </p:sp>
      <p:sp>
        <p:nvSpPr>
          <p:cNvPr id="52227" name="Text Box 2"/>
          <p:cNvSpPr txBox="1"/>
          <p:nvPr/>
        </p:nvSpPr>
        <p:spPr>
          <a:xfrm>
            <a:off x="323850" y="188913"/>
            <a:ext cx="8280400" cy="829945"/>
          </a:xfrm>
          <a:prstGeom prst="rect">
            <a:avLst/>
          </a:prstGeom>
          <a:noFill/>
          <a:ln w="9525">
            <a:noFill/>
          </a:ln>
        </p:spPr>
        <p:txBody>
          <a:bodyPr>
            <a:spAutoFit/>
          </a:bodyPr>
          <a:p>
            <a:pPr algn="l">
              <a:lnSpc>
                <a:spcPct val="100000"/>
              </a:lnSpc>
              <a:spcBef>
                <a:spcPct val="0"/>
              </a:spcBef>
            </a:pPr>
            <a:r>
              <a:rPr lang="zh-CN" altLang="en-US" sz="2400" dirty="0">
                <a:solidFill>
                  <a:srgbClr val="000000"/>
                </a:solidFill>
                <a:latin typeface="楷体" panose="02010609060101010101" pitchFamily="49" charset="-122"/>
                <a:ea typeface="楷体" panose="02010609060101010101" pitchFamily="49" charset="-122"/>
              </a:rPr>
              <a:t>示例</a:t>
            </a:r>
            <a:r>
              <a:rPr lang="en-US" altLang="zh-CN" sz="2400" dirty="0">
                <a:solidFill>
                  <a:srgbClr val="000000"/>
                </a:solidFill>
                <a:latin typeface="楷体" panose="02010609060101010101" pitchFamily="49" charset="-122"/>
                <a:ea typeface="楷体" panose="02010609060101010101" pitchFamily="49" charset="-122"/>
              </a:rPr>
              <a:t>2</a:t>
            </a:r>
            <a:r>
              <a:rPr lang="zh-CN" altLang="en-US" sz="2400" dirty="0">
                <a:solidFill>
                  <a:srgbClr val="000000"/>
                </a:solidFill>
                <a:latin typeface="楷体" panose="02010609060101010101" pitchFamily="49" charset="-122"/>
                <a:ea typeface="楷体" panose="02010609060101010101" pitchFamily="49" charset="-122"/>
              </a:rPr>
              <a:t>：使用客户进程和服务器进程，用消息队列机制完成进程间通信。</a:t>
            </a:r>
            <a:endParaRPr lang="zh-CN" altLang="en-US" sz="2400" dirty="0">
              <a:solidFill>
                <a:srgbClr val="000000"/>
              </a:solidFill>
              <a:latin typeface="楷体" panose="02010609060101010101" pitchFamily="49" charset="-122"/>
              <a:ea typeface="楷体" panose="02010609060101010101" pitchFamily="49" charset="-122"/>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Text Box 2"/>
          <p:cNvSpPr txBox="1"/>
          <p:nvPr/>
        </p:nvSpPr>
        <p:spPr>
          <a:xfrm>
            <a:off x="323850" y="188913"/>
            <a:ext cx="8280400" cy="829945"/>
          </a:xfrm>
          <a:prstGeom prst="rect">
            <a:avLst/>
          </a:prstGeom>
          <a:noFill/>
          <a:ln w="9525">
            <a:noFill/>
          </a:ln>
        </p:spPr>
        <p:txBody>
          <a:bodyPr>
            <a:spAutoFit/>
          </a:bodyPr>
          <a:p>
            <a:pPr algn="l">
              <a:lnSpc>
                <a:spcPct val="100000"/>
              </a:lnSpc>
              <a:spcBef>
                <a:spcPct val="0"/>
              </a:spcBef>
            </a:pPr>
            <a:r>
              <a:rPr lang="zh-CN" altLang="en-US" sz="2400" dirty="0">
                <a:solidFill>
                  <a:srgbClr val="000000"/>
                </a:solidFill>
                <a:latin typeface="楷体" panose="02010609060101010101" pitchFamily="49" charset="-122"/>
                <a:ea typeface="楷体" panose="02010609060101010101" pitchFamily="49" charset="-122"/>
              </a:rPr>
              <a:t>示例</a:t>
            </a:r>
            <a:r>
              <a:rPr lang="en-US" altLang="zh-CN" sz="2400" dirty="0">
                <a:solidFill>
                  <a:srgbClr val="000000"/>
                </a:solidFill>
                <a:latin typeface="楷体" panose="02010609060101010101" pitchFamily="49" charset="-122"/>
                <a:ea typeface="楷体" panose="02010609060101010101" pitchFamily="49" charset="-122"/>
              </a:rPr>
              <a:t>2</a:t>
            </a:r>
            <a:r>
              <a:rPr lang="zh-CN" altLang="en-US" sz="2400" dirty="0">
                <a:solidFill>
                  <a:srgbClr val="000000"/>
                </a:solidFill>
                <a:latin typeface="楷体" panose="02010609060101010101" pitchFamily="49" charset="-122"/>
                <a:ea typeface="楷体" panose="02010609060101010101" pitchFamily="49" charset="-122"/>
              </a:rPr>
              <a:t>：使用客户进程和服务器进程，用消息队列机制完成进程间通信。</a:t>
            </a:r>
            <a:endParaRPr lang="zh-CN" altLang="en-US" sz="2400" dirty="0">
              <a:solidFill>
                <a:srgbClr val="000000"/>
              </a:solidFill>
              <a:latin typeface="楷体" panose="02010609060101010101" pitchFamily="49" charset="-122"/>
              <a:ea typeface="楷体" panose="02010609060101010101" pitchFamily="49" charset="-122"/>
            </a:endParaRPr>
          </a:p>
        </p:txBody>
      </p:sp>
      <p:sp>
        <p:nvSpPr>
          <p:cNvPr id="53250" name="Text Box 2"/>
          <p:cNvSpPr txBox="1"/>
          <p:nvPr/>
        </p:nvSpPr>
        <p:spPr>
          <a:xfrm>
            <a:off x="431483" y="1170623"/>
            <a:ext cx="8280400" cy="2380615"/>
          </a:xfrm>
          <a:prstGeom prst="rect">
            <a:avLst/>
          </a:prstGeom>
          <a:solidFill>
            <a:srgbClr val="000000"/>
          </a:solidFill>
          <a:ln w="19050" cap="flat" cmpd="sng">
            <a:solidFill>
              <a:srgbClr val="FFCC00"/>
            </a:solidFill>
            <a:prstDash val="solid"/>
            <a:miter/>
            <a:headEnd type="none" w="med" len="med"/>
            <a:tailEnd type="none" w="med" len="med"/>
          </a:ln>
        </p:spPr>
        <p:txBody>
          <a:bodyPr tIns="82800" bIns="82800">
            <a:spAutoFit/>
          </a:bodyPr>
          <a:p>
            <a:pPr>
              <a:lnSpc>
                <a:spcPct val="100000"/>
              </a:lnSpc>
            </a:pP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pint=(int*)msg.mtext;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*pint=pid;   /*</a:t>
            </a:r>
            <a:r>
              <a:rPr lang="zh-CN" altLang="en-US" sz="1800" dirty="0">
                <a:solidFill>
                  <a:schemeClr val="bg1"/>
                </a:solidFill>
                <a:latin typeface="Courier New" panose="02070309020205020404" pitchFamily="49" charset="0"/>
              </a:rPr>
              <a:t>将进程</a:t>
            </a:r>
            <a:r>
              <a:rPr lang="en-US" altLang="zh-CN" sz="1800" dirty="0">
                <a:solidFill>
                  <a:schemeClr val="bg1"/>
                </a:solidFill>
                <a:latin typeface="Courier New" panose="02070309020205020404" pitchFamily="49" charset="0"/>
              </a:rPr>
              <a:t>pid</a:t>
            </a:r>
            <a:r>
              <a:rPr lang="zh-CN" altLang="en-US" sz="1800" dirty="0">
                <a:solidFill>
                  <a:schemeClr val="bg1"/>
                </a:solidFill>
                <a:latin typeface="Courier New" panose="02070309020205020404" pitchFamily="49" charset="0"/>
              </a:rPr>
              <a:t>拷贝到缓冲区*</a:t>
            </a:r>
            <a:r>
              <a:rPr lang="en-US" altLang="zh-CN" sz="1800" dirty="0">
                <a:solidFill>
                  <a:schemeClr val="bg1"/>
                </a:solidFill>
                <a:latin typeface="Courier New" panose="02070309020205020404" pitchFamily="49" charset="0"/>
              </a:rPr>
              <a: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msg.mtype=1;</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msgsnd(msgqid,&amp;msg,sizeof(int),0);</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msgrcv(msgqid,&amp;msg,256,pid,0);</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printf(“client:receive from pid%d\n”,*pint);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a:t>
            </a:r>
            <a:endParaRPr lang="en-US" altLang="zh-CN" sz="1800" dirty="0">
              <a:solidFill>
                <a:schemeClr val="bg1"/>
              </a:solidFill>
              <a:latin typeface="Courier New" panose="02070309020205020404" pitchFamily="49" charset="0"/>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ext Box 2"/>
          <p:cNvSpPr txBox="1"/>
          <p:nvPr/>
        </p:nvSpPr>
        <p:spPr>
          <a:xfrm>
            <a:off x="457200" y="609600"/>
            <a:ext cx="8280400" cy="5427980"/>
          </a:xfrm>
          <a:prstGeom prst="rect">
            <a:avLst/>
          </a:prstGeom>
          <a:solidFill>
            <a:srgbClr val="000000"/>
          </a:solidFill>
          <a:ln w="19050" cap="flat" cmpd="sng">
            <a:solidFill>
              <a:srgbClr val="FFCC00"/>
            </a:solidFill>
            <a:prstDash val="solid"/>
            <a:miter/>
            <a:headEnd type="none" w="med" len="med"/>
            <a:tailEnd type="none" w="med" len="med"/>
          </a:ln>
        </p:spPr>
        <p:txBody>
          <a:bodyPr tIns="82800" bIns="82800">
            <a:spAutoFit/>
          </a:bodyPr>
          <a:p>
            <a:pPr>
              <a:lnSpc>
                <a:spcPct val="100000"/>
              </a:lnSpc>
            </a:pP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a:t>
            </a:r>
            <a:r>
              <a:rPr lang="zh-CN" altLang="en-US" sz="1800" dirty="0">
                <a:solidFill>
                  <a:schemeClr val="bg1"/>
                </a:solidFill>
                <a:latin typeface="Courier New" panose="02070309020205020404" pitchFamily="49" charset="0"/>
              </a:rPr>
              <a:t>服务端程序</a:t>
            </a:r>
            <a:r>
              <a:rPr lang="en-US" altLang="zh-CN" sz="1800" dirty="0">
                <a:solidFill>
                  <a:schemeClr val="bg1"/>
                </a:solidFill>
                <a:latin typeface="Courier New" panose="02070309020205020404" pitchFamily="49" charset="0"/>
              </a:rPr>
              <a:t>msg_server.c</a:t>
            </a:r>
            <a:endParaRPr lang="en-US" altLang="zh-CN" sz="1800" dirty="0">
              <a:solidFill>
                <a:schemeClr val="bg1"/>
              </a:solidFill>
              <a:latin typeface="Courier New" panose="02070309020205020404" pitchFamily="49" charset="0"/>
            </a:endParaRPr>
          </a:p>
          <a:p>
            <a:pPr>
              <a:lnSpc>
                <a:spcPct val="100000"/>
              </a:lnSpc>
            </a:pPr>
            <a:r>
              <a:rPr lang="zh-CN" altLang="en-US" sz="1800" dirty="0">
                <a:solidFill>
                  <a:schemeClr val="bg1"/>
                </a:solidFill>
                <a:latin typeface="Courier New" panose="02070309020205020404" pitchFamily="49" charset="0"/>
              </a:rPr>
              <a:t>＃</a:t>
            </a:r>
            <a:r>
              <a:rPr lang="en-US" altLang="zh-CN" sz="1800" dirty="0">
                <a:solidFill>
                  <a:schemeClr val="bg1"/>
                </a:solidFill>
                <a:latin typeface="Courier New" panose="02070309020205020404" pitchFamily="49" charset="0"/>
              </a:rPr>
              <a:t>include &lt;sys/types.h&gt;</a:t>
            </a:r>
            <a:endParaRPr lang="en-US" altLang="zh-CN" sz="1800" dirty="0">
              <a:solidFill>
                <a:schemeClr val="bg1"/>
              </a:solidFill>
              <a:latin typeface="Courier New" panose="02070309020205020404" pitchFamily="49" charset="0"/>
            </a:endParaRPr>
          </a:p>
          <a:p>
            <a:pPr>
              <a:lnSpc>
                <a:spcPct val="100000"/>
              </a:lnSpc>
            </a:pPr>
            <a:r>
              <a:rPr lang="zh-CN" altLang="en-US" sz="1800" dirty="0">
                <a:solidFill>
                  <a:schemeClr val="bg1"/>
                </a:solidFill>
                <a:latin typeface="Courier New" panose="02070309020205020404" pitchFamily="49" charset="0"/>
              </a:rPr>
              <a:t>＃</a:t>
            </a:r>
            <a:r>
              <a:rPr lang="en-US" altLang="zh-CN" sz="1800" dirty="0">
                <a:solidFill>
                  <a:schemeClr val="bg1"/>
                </a:solidFill>
                <a:latin typeface="Courier New" panose="02070309020205020404" pitchFamily="49" charset="0"/>
              </a:rPr>
              <a:t>include &lt;sys/ipc.h&gt;</a:t>
            </a:r>
            <a:endParaRPr lang="en-US" altLang="zh-CN" sz="1800" dirty="0">
              <a:solidFill>
                <a:schemeClr val="bg1"/>
              </a:solidFill>
              <a:latin typeface="Courier New" panose="02070309020205020404" pitchFamily="49" charset="0"/>
            </a:endParaRPr>
          </a:p>
          <a:p>
            <a:pPr>
              <a:lnSpc>
                <a:spcPct val="100000"/>
              </a:lnSpc>
            </a:pPr>
            <a:r>
              <a:rPr lang="zh-CN" altLang="en-US" sz="1800" dirty="0">
                <a:solidFill>
                  <a:schemeClr val="bg1"/>
                </a:solidFill>
                <a:latin typeface="Courier New" panose="02070309020205020404" pitchFamily="49" charset="0"/>
              </a:rPr>
              <a:t>＃</a:t>
            </a:r>
            <a:r>
              <a:rPr lang="en-US" altLang="zh-CN" sz="1800" dirty="0">
                <a:solidFill>
                  <a:schemeClr val="bg1"/>
                </a:solidFill>
                <a:latin typeface="Courier New" panose="02070309020205020404" pitchFamily="49" charset="0"/>
              </a:rPr>
              <a:t>include &lt;sys/Msg.h&gt;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define MSGKEY 75</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struct msgform</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long mtype;</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char mtext[256];</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main()</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struct msgform msg;</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int msgqid,pid,*pint,i;</a:t>
            </a:r>
            <a:endParaRPr lang="en-US" altLang="zh-CN" sz="1800" dirty="0">
              <a:solidFill>
                <a:schemeClr val="bg1"/>
              </a:solidFill>
              <a:latin typeface="Courier New" panose="02070309020205020404" pitchFamily="49" charset="0"/>
            </a:endParaRPr>
          </a:p>
          <a:p>
            <a:pPr>
              <a:lnSpc>
                <a:spcPct val="100000"/>
              </a:lnSpc>
            </a:pP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extern cleanup();</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for(i=0;i&lt;23;i++)</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signal(i,cleanup);</a:t>
            </a:r>
            <a:endParaRPr lang="en-US" altLang="zh-CN" sz="1800" dirty="0">
              <a:solidFill>
                <a:schemeClr val="bg1"/>
              </a:solidFill>
              <a:latin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Text Box 2"/>
          <p:cNvSpPr txBox="1"/>
          <p:nvPr/>
        </p:nvSpPr>
        <p:spPr>
          <a:xfrm>
            <a:off x="447675" y="406400"/>
            <a:ext cx="7813675" cy="644525"/>
          </a:xfrm>
          <a:prstGeom prst="rect">
            <a:avLst/>
          </a:prstGeom>
          <a:noFill/>
          <a:ln w="9525">
            <a:noFill/>
          </a:ln>
        </p:spPr>
        <p:txBody>
          <a:bodyPr wrap="square" anchor="t">
            <a:spAutoFit/>
          </a:bodyPr>
          <a:p>
            <a:pPr algn="ctr">
              <a:spcBef>
                <a:spcPct val="50000"/>
              </a:spcBef>
              <a:buSzTx/>
            </a:pPr>
            <a:r>
              <a:rPr lang="en-US" altLang="zh-CN" sz="3600" dirty="0">
                <a:solidFill>
                  <a:srgbClr val="0033CC"/>
                </a:solidFill>
                <a:latin typeface="黑体" panose="02010609060101010101" pitchFamily="49" charset="-122"/>
                <a:ea typeface="黑体" panose="02010609060101010101" pitchFamily="49" charset="-122"/>
              </a:rPr>
              <a:t>2.2.1 进程控制块</a:t>
            </a:r>
            <a:endParaRPr lang="en-US" altLang="zh-CN" sz="3600" dirty="0">
              <a:solidFill>
                <a:srgbClr val="0033CC"/>
              </a:solidFill>
              <a:latin typeface="黑体" panose="02010609060101010101" pitchFamily="49" charset="-122"/>
              <a:ea typeface="黑体" panose="02010609060101010101" pitchFamily="49" charset="-122"/>
            </a:endParaRPr>
          </a:p>
        </p:txBody>
      </p:sp>
      <p:sp>
        <p:nvSpPr>
          <p:cNvPr id="45058" name="Text Box 3"/>
          <p:cNvSpPr txBox="1"/>
          <p:nvPr/>
        </p:nvSpPr>
        <p:spPr>
          <a:xfrm>
            <a:off x="288925" y="1154113"/>
            <a:ext cx="8683625" cy="4646612"/>
          </a:xfrm>
          <a:prstGeom prst="rect">
            <a:avLst/>
          </a:prstGeom>
          <a:noFill/>
          <a:ln w="9525">
            <a:noFill/>
          </a:ln>
        </p:spPr>
        <p:txBody>
          <a:bodyPr wrap="square" anchor="t">
            <a:spAutoFit/>
          </a:bodyPr>
          <a:p>
            <a:pPr>
              <a:spcBef>
                <a:spcPct val="50000"/>
              </a:spcBef>
              <a:buSzTx/>
            </a:pPr>
            <a:r>
              <a:rPr lang="en-US" altLang="zh-CN" sz="2400" dirty="0">
                <a:solidFill>
                  <a:srgbClr val="FF0000"/>
                </a:solidFill>
                <a:latin typeface="宋体" panose="02010600030101010101" pitchFamily="2" charset="-122"/>
                <a:ea typeface="宋体" panose="02010600030101010101" pitchFamily="2" charset="-122"/>
              </a:rPr>
              <a:t>PCB</a:t>
            </a:r>
            <a:r>
              <a:rPr lang="zh-CN" altLang="en-US" sz="2400" dirty="0">
                <a:latin typeface="宋体" panose="02010600030101010101" pitchFamily="2" charset="-122"/>
                <a:ea typeface="宋体" panose="02010600030101010101" pitchFamily="2" charset="-122"/>
              </a:rPr>
              <a:t>中记录了操作系统所需的、用于描述进程当前情况以及控制进程运行的描述信息、控制信息和资源信息。</a:t>
            </a:r>
            <a:endParaRPr lang="en-US" altLang="zh-CN" sz="2400" dirty="0">
              <a:latin typeface="宋体" panose="02010600030101010101" pitchFamily="2" charset="-122"/>
              <a:ea typeface="宋体" panose="02010600030101010101" pitchFamily="2" charset="-122"/>
            </a:endParaRPr>
          </a:p>
          <a:p>
            <a:pPr>
              <a:spcBef>
                <a:spcPct val="50000"/>
              </a:spcBef>
              <a:buSzTx/>
            </a:pPr>
            <a:r>
              <a:rPr lang="zh-CN" altLang="en-US" sz="2400" dirty="0">
                <a:latin typeface="Comic Sans MS" panose="030F0702030302020204" pitchFamily="66" charset="0"/>
                <a:ea typeface="楷体_GB2312" pitchFamily="49" charset="-122"/>
              </a:rPr>
              <a:t>具体包括下述四方面的信息： </a:t>
            </a:r>
            <a:endParaRPr lang="en-US" altLang="zh-CN" sz="2400" dirty="0">
              <a:latin typeface="Comic Sans MS" panose="030F0702030302020204" pitchFamily="66" charset="0"/>
              <a:ea typeface="楷体_GB2312" pitchFamily="49" charset="-122"/>
            </a:endParaRPr>
          </a:p>
          <a:p>
            <a:pPr>
              <a:spcBef>
                <a:spcPct val="50000"/>
              </a:spcBef>
              <a:buSzTx/>
            </a:pPr>
            <a:r>
              <a:rPr lang="zh-CN" altLang="en-US" sz="2400" dirty="0">
                <a:latin typeface="Comic Sans MS" panose="030F0702030302020204" pitchFamily="66" charset="0"/>
                <a:ea typeface="楷体_GB2312" pitchFamily="49" charset="-122"/>
              </a:rPr>
              <a:t>（</a:t>
            </a:r>
            <a:r>
              <a:rPr lang="en-US" altLang="zh-CN" sz="2400" dirty="0">
                <a:latin typeface="Comic Sans MS" panose="030F0702030302020204" pitchFamily="66" charset="0"/>
                <a:ea typeface="楷体_GB2312" pitchFamily="49" charset="-122"/>
              </a:rPr>
              <a:t>1</a:t>
            </a:r>
            <a:r>
              <a:rPr lang="zh-CN" altLang="en-US" sz="2400" dirty="0">
                <a:latin typeface="Comic Sans MS" panose="030F0702030302020204" pitchFamily="66" charset="0"/>
                <a:ea typeface="楷体_GB2312" pitchFamily="49" charset="-122"/>
              </a:rPr>
              <a:t>）</a:t>
            </a:r>
            <a:r>
              <a:rPr lang="zh-CN" altLang="en-US" sz="2400" dirty="0">
                <a:solidFill>
                  <a:srgbClr val="C00000"/>
                </a:solidFill>
                <a:latin typeface="Comic Sans MS" panose="030F0702030302020204" pitchFamily="66" charset="0"/>
                <a:ea typeface="楷体_GB2312" pitchFamily="49" charset="-122"/>
              </a:rPr>
              <a:t>进程标识符</a:t>
            </a:r>
            <a:r>
              <a:rPr lang="zh-CN" altLang="en-US" sz="2400" dirty="0">
                <a:latin typeface="Comic Sans MS" panose="030F0702030302020204" pitchFamily="66" charset="0"/>
                <a:ea typeface="楷体_GB2312" pitchFamily="49" charset="-122"/>
              </a:rPr>
              <a:t>：内部标识符（进程号）；外部标识符（名）；</a:t>
            </a:r>
            <a:endParaRPr lang="zh-CN" altLang="en-US" sz="2400" dirty="0">
              <a:latin typeface="Comic Sans MS" panose="030F0702030302020204" pitchFamily="66" charset="0"/>
              <a:ea typeface="楷体_GB2312" pitchFamily="49" charset="-122"/>
            </a:endParaRPr>
          </a:p>
          <a:p>
            <a:pPr>
              <a:buSzTx/>
            </a:pPr>
            <a:r>
              <a:rPr lang="zh-CN" altLang="en-US" sz="2400" dirty="0">
                <a:latin typeface="Comic Sans MS" panose="030F0702030302020204" pitchFamily="66" charset="0"/>
                <a:ea typeface="楷体_GB2312" pitchFamily="49" charset="-122"/>
              </a:rPr>
              <a:t>父进程标识及子进程标识；用户标识 </a:t>
            </a:r>
            <a:endParaRPr lang="en-US" altLang="zh-CN" sz="2400" dirty="0">
              <a:latin typeface="Comic Sans MS" panose="030F0702030302020204" pitchFamily="66" charset="0"/>
              <a:ea typeface="楷体_GB2312" pitchFamily="49" charset="-122"/>
            </a:endParaRPr>
          </a:p>
          <a:p>
            <a:pPr>
              <a:buSzTx/>
            </a:pPr>
            <a:endParaRPr lang="en-US" altLang="zh-CN" sz="2000" dirty="0">
              <a:latin typeface="Comic Sans MS" panose="030F0702030302020204" pitchFamily="66" charset="0"/>
              <a:ea typeface="楷体_GB2312" pitchFamily="49" charset="-122"/>
            </a:endParaRPr>
          </a:p>
          <a:p>
            <a:pPr>
              <a:buSzTx/>
            </a:pPr>
            <a:r>
              <a:rPr lang="zh-CN" altLang="en-US" sz="2400" dirty="0">
                <a:latin typeface="Comic Sans MS" panose="030F0702030302020204" pitchFamily="66" charset="0"/>
                <a:ea typeface="楷体_GB2312" pitchFamily="49" charset="-122"/>
              </a:rPr>
              <a:t>（</a:t>
            </a:r>
            <a:r>
              <a:rPr lang="en-US" altLang="zh-CN" sz="2400" dirty="0">
                <a:latin typeface="Comic Sans MS" panose="030F0702030302020204" pitchFamily="66" charset="0"/>
                <a:ea typeface="楷体_GB2312" pitchFamily="49" charset="-122"/>
              </a:rPr>
              <a:t>2</a:t>
            </a:r>
            <a:r>
              <a:rPr lang="zh-CN" altLang="en-US" sz="2400" dirty="0">
                <a:latin typeface="Comic Sans MS" panose="030F0702030302020204" pitchFamily="66" charset="0"/>
                <a:ea typeface="楷体_GB2312" pitchFamily="49" charset="-122"/>
              </a:rPr>
              <a:t>）</a:t>
            </a:r>
            <a:r>
              <a:rPr lang="zh-CN" altLang="en-US" sz="2400" dirty="0">
                <a:solidFill>
                  <a:srgbClr val="C00000"/>
                </a:solidFill>
                <a:latin typeface="Comic Sans MS" panose="030F0702030302020204" pitchFamily="66" charset="0"/>
                <a:ea typeface="楷体_GB2312" pitchFamily="49" charset="-122"/>
              </a:rPr>
              <a:t>处理机状态</a:t>
            </a:r>
            <a:r>
              <a:rPr lang="zh-CN" altLang="en-US" sz="2400" dirty="0">
                <a:latin typeface="Comic Sans MS" panose="030F0702030302020204" pitchFamily="66" charset="0"/>
                <a:ea typeface="楷体_GB2312" pitchFamily="49" charset="-122"/>
              </a:rPr>
              <a:t>：处理机状态信息主要由处理机的各种寄存器中的内容组成的。寄存器包括：通用寄存器、指令计数器、程序状态字</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PSW</a:t>
            </a:r>
            <a:r>
              <a:rPr lang="zh-CN" altLang="en-US" sz="2400" dirty="0">
                <a:latin typeface="宋体" panose="02010600030101010101" pitchFamily="2" charset="-122"/>
                <a:ea typeface="宋体" panose="02010600030101010101" pitchFamily="2" charset="-122"/>
              </a:rPr>
              <a:t>）</a:t>
            </a:r>
            <a:r>
              <a:rPr lang="zh-CN" altLang="en-US" sz="2400" dirty="0">
                <a:latin typeface="Comic Sans MS" panose="030F0702030302020204" pitchFamily="66" charset="0"/>
                <a:ea typeface="楷体_GB2312" pitchFamily="49" charset="-122"/>
              </a:rPr>
              <a:t>寄存器、用户栈指针。</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保护、恢复现场</a:t>
            </a:r>
            <a:r>
              <a:rPr lang="en-US" altLang="zh-CN" sz="2400" dirty="0">
                <a:latin typeface="宋体" panose="02010600030101010101" pitchFamily="2" charset="-122"/>
                <a:ea typeface="宋体" panose="02010600030101010101" pitchFamily="2" charset="-122"/>
              </a:rPr>
              <a:t>)</a:t>
            </a:r>
            <a:r>
              <a:rPr lang="zh-CN" altLang="en-US" sz="2400" dirty="0">
                <a:latin typeface="Comic Sans MS" panose="030F0702030302020204" pitchFamily="66" charset="0"/>
                <a:ea typeface="楷体_GB2312" pitchFamily="49" charset="-122"/>
              </a:rPr>
              <a:t>。</a:t>
            </a:r>
            <a:endParaRPr lang="en-US" altLang="zh-CN" sz="2400" dirty="0">
              <a:latin typeface="Comic Sans MS" panose="030F0702030302020204" pitchFamily="66" charset="0"/>
              <a:ea typeface="楷体_GB2312" pitchFamily="49" charset="-122"/>
            </a:endParaRPr>
          </a:p>
          <a:p>
            <a:pPr>
              <a:buSzTx/>
            </a:pPr>
            <a:endParaRPr lang="en-US" altLang="zh-CN" sz="2000" dirty="0">
              <a:latin typeface="Comic Sans MS" panose="030F0702030302020204" pitchFamily="66" charset="0"/>
              <a:ea typeface="楷体_GB2312" pitchFamily="49" charset="-122"/>
            </a:endParaRPr>
          </a:p>
          <a:p>
            <a:pPr>
              <a:buSzTx/>
            </a:pPr>
            <a:r>
              <a:rPr lang="zh-CN" altLang="en-US" sz="2000" dirty="0">
                <a:latin typeface="Comic Sans MS" panose="030F0702030302020204" pitchFamily="66" charset="0"/>
                <a:ea typeface="楷体_GB2312" pitchFamily="49" charset="-122"/>
              </a:rPr>
              <a:t>    </a:t>
            </a:r>
            <a:r>
              <a:rPr lang="zh-CN" altLang="en-US" sz="2400" dirty="0">
                <a:latin typeface="Comic Sans MS" panose="030F0702030302020204" pitchFamily="66" charset="0"/>
                <a:ea typeface="楷体_GB2312" pitchFamily="49" charset="-122"/>
              </a:rPr>
              <a:t>当处理机被中断时，这些信息都必须保存到PCB中，以便该进程重新执行时，能从断点继续执行。 </a:t>
            </a:r>
            <a:endParaRPr lang="zh-CN" altLang="en-US" sz="2400" dirty="0">
              <a:latin typeface="Comic Sans MS" panose="030F0702030302020204" pitchFamily="66" charset="0"/>
              <a:ea typeface="楷体_GB2312" pitchFamily="49" charset="-122"/>
            </a:endParaRPr>
          </a:p>
        </p:txBody>
      </p:sp>
      <p:sp>
        <p:nvSpPr>
          <p:cNvPr id="4505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45060"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4" name="" r:id="rId1" imgW="6858000" imgH="48895" progId="MS_ClipArt_Gallery.2">
                  <p:embed/>
                </p:oleObj>
              </mc:Choice>
              <mc:Fallback>
                <p:oleObj name="" r:id="rId1" imgW="6858000" imgH="48895" progId="MS_ClipArt_Gallery.2">
                  <p:embed/>
                  <p:pic>
                    <p:nvPicPr>
                      <p:cNvPr id="0" name="图片 3083"/>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ext Box 2"/>
          <p:cNvSpPr txBox="1"/>
          <p:nvPr/>
        </p:nvSpPr>
        <p:spPr>
          <a:xfrm>
            <a:off x="457200" y="533400"/>
            <a:ext cx="8280400" cy="5704840"/>
          </a:xfrm>
          <a:prstGeom prst="rect">
            <a:avLst/>
          </a:prstGeom>
          <a:solidFill>
            <a:srgbClr val="000000"/>
          </a:solidFill>
          <a:ln w="19050" cap="flat" cmpd="sng">
            <a:solidFill>
              <a:srgbClr val="FFCC00"/>
            </a:solidFill>
            <a:prstDash val="solid"/>
            <a:miter/>
            <a:headEnd type="none" w="med" len="med"/>
            <a:tailEnd type="none" w="med" len="med"/>
          </a:ln>
        </p:spPr>
        <p:txBody>
          <a:bodyPr tIns="82800" bIns="82800">
            <a:spAutoFit/>
          </a:bodyPr>
          <a:p>
            <a:pPr>
              <a:lnSpc>
                <a:spcPct val="100000"/>
              </a:lnSpc>
            </a:pP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msgqid=msgget(MSGKEY,0777|IPC_CREAT);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printf(“server:pid=%d\n”,getpid()); </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for(;;)</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msgrcv(msgqid,&amp;msg,256,1,0);</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pint=(int*)msg.mtext; </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pid=*pint; </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printf(“server:receive from pid%d\n”,pid);</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msg.mtype=pid; /*</a:t>
            </a:r>
            <a:r>
              <a:rPr lang="zh-CN" altLang="en-US" sz="1800" dirty="0">
                <a:solidFill>
                  <a:schemeClr val="bg1"/>
                </a:solidFill>
                <a:latin typeface="Courier New" panose="02070309020205020404" pitchFamily="49" charset="0"/>
              </a:rPr>
              <a:t>将接收的客户进程的</a:t>
            </a:r>
            <a:r>
              <a:rPr lang="en-US" altLang="zh-CN" sz="1800" dirty="0">
                <a:solidFill>
                  <a:schemeClr val="bg1"/>
                </a:solidFill>
                <a:latin typeface="Courier New" panose="02070309020205020404" pitchFamily="49" charset="0"/>
              </a:rPr>
              <a:t>pid</a:t>
            </a:r>
            <a:r>
              <a:rPr lang="zh-CN" altLang="en-US" sz="1800" dirty="0">
                <a:solidFill>
                  <a:schemeClr val="bg1"/>
                </a:solidFill>
                <a:latin typeface="Courier New" panose="02070309020205020404" pitchFamily="49" charset="0"/>
              </a:rPr>
              <a:t>为消息类型*</a:t>
            </a:r>
            <a:r>
              <a:rPr lang="en-US" altLang="zh-CN" sz="1800" dirty="0">
                <a:solidFill>
                  <a:schemeClr val="bg1"/>
                </a:solidFill>
                <a:latin typeface="Courier New" panose="02070309020205020404" pitchFamily="49" charset="0"/>
              </a:rPr>
              <a: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*pint=getpid();</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msgsnd(msgqid,&amp;msg,sizeof(int),0);</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cleanup()</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msgctl(msgqid,IPC_RMID,0); /*</a:t>
            </a:r>
            <a:r>
              <a:rPr lang="zh-CN" altLang="en-US" sz="1800" dirty="0">
                <a:solidFill>
                  <a:schemeClr val="bg1"/>
                </a:solidFill>
                <a:latin typeface="Courier New" panose="02070309020205020404" pitchFamily="49" charset="0"/>
              </a:rPr>
              <a:t>删除队列*</a:t>
            </a:r>
            <a:r>
              <a:rPr lang="en-US" altLang="zh-CN" sz="1800" dirty="0">
                <a:solidFill>
                  <a:schemeClr val="bg1"/>
                </a:solidFill>
                <a:latin typeface="Courier New" panose="02070309020205020404" pitchFamily="49" charset="0"/>
              </a:rPr>
              <a:t>/</a:t>
            </a:r>
            <a:endParaRPr lang="en-US" altLang="zh-CN" sz="1800" dirty="0">
              <a:solidFill>
                <a:schemeClr val="bg1"/>
              </a:solidFill>
              <a:latin typeface="Courier New" panose="02070309020205020404" pitchFamily="49" charset="0"/>
            </a:endParaRPr>
          </a:p>
          <a:p>
            <a:pPr>
              <a:lnSpc>
                <a:spcPct val="100000"/>
              </a:lnSpc>
            </a:pP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   exit();</a:t>
            </a:r>
            <a:endParaRPr lang="en-US" altLang="zh-CN" sz="1800" dirty="0">
              <a:solidFill>
                <a:schemeClr val="bg1"/>
              </a:solidFill>
              <a:latin typeface="Courier New" panose="02070309020205020404" pitchFamily="49" charset="0"/>
            </a:endParaRPr>
          </a:p>
          <a:p>
            <a:pPr>
              <a:lnSpc>
                <a:spcPct val="100000"/>
              </a:lnSpc>
            </a:pPr>
            <a:r>
              <a:rPr lang="en-US" altLang="zh-CN" sz="1800" dirty="0">
                <a:solidFill>
                  <a:schemeClr val="bg1"/>
                </a:solidFill>
                <a:latin typeface="Courier New" panose="02070309020205020404" pitchFamily="49" charset="0"/>
              </a:rPr>
              <a:t>}</a:t>
            </a:r>
            <a:endParaRPr lang="en-US" altLang="zh-CN" sz="1800" dirty="0">
              <a:solidFill>
                <a:schemeClr val="bg1"/>
              </a:solidFill>
              <a:latin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Text Box 2"/>
          <p:cNvSpPr txBox="1"/>
          <p:nvPr/>
        </p:nvSpPr>
        <p:spPr>
          <a:xfrm>
            <a:off x="395288" y="1196975"/>
            <a:ext cx="4311650" cy="460375"/>
          </a:xfrm>
          <a:prstGeom prst="rect">
            <a:avLst/>
          </a:prstGeom>
          <a:noFill/>
          <a:ln w="9525">
            <a:noFill/>
          </a:ln>
        </p:spPr>
        <p:txBody>
          <a:bodyPr anchor="t">
            <a:spAutoFit/>
          </a:bodyPr>
          <a:p>
            <a:pPr>
              <a:spcBef>
                <a:spcPct val="50000"/>
              </a:spcBef>
              <a:buSzTx/>
            </a:pPr>
            <a:r>
              <a:rPr lang="en-US" altLang="zh-CN" sz="2400" dirty="0">
                <a:latin typeface="Comic Sans MS" panose="030F0702030302020204" pitchFamily="66" charset="0"/>
                <a:ea typeface="楷体_GB2312" pitchFamily="49" charset="-122"/>
              </a:rPr>
              <a:t>3</a:t>
            </a:r>
            <a:r>
              <a:rPr lang="zh-CN" altLang="en-US" sz="2400" dirty="0">
                <a:latin typeface="Comic Sans MS" panose="030F0702030302020204" pitchFamily="66" charset="0"/>
                <a:ea typeface="楷体_GB2312" pitchFamily="49" charset="-122"/>
              </a:rPr>
              <a:t>）</a:t>
            </a:r>
            <a:r>
              <a:rPr lang="zh-CN" altLang="en-US" sz="2400" dirty="0">
                <a:solidFill>
                  <a:srgbClr val="C00000"/>
                </a:solidFill>
                <a:latin typeface="Comic Sans MS" panose="030F0702030302020204" pitchFamily="66" charset="0"/>
                <a:ea typeface="楷体_GB2312" pitchFamily="49" charset="-122"/>
              </a:rPr>
              <a:t>进程调度信息</a:t>
            </a:r>
            <a:endParaRPr lang="zh-CN" altLang="en-US" sz="2400" dirty="0">
              <a:solidFill>
                <a:srgbClr val="C00000"/>
              </a:solidFill>
              <a:latin typeface="Comic Sans MS" panose="030F0702030302020204" pitchFamily="66" charset="0"/>
              <a:ea typeface="楷体_GB2312" pitchFamily="49" charset="-122"/>
            </a:endParaRPr>
          </a:p>
        </p:txBody>
      </p:sp>
      <p:sp>
        <p:nvSpPr>
          <p:cNvPr id="46082" name="Text Box 3"/>
          <p:cNvSpPr txBox="1"/>
          <p:nvPr/>
        </p:nvSpPr>
        <p:spPr>
          <a:xfrm>
            <a:off x="381000" y="1773238"/>
            <a:ext cx="8763000" cy="892175"/>
          </a:xfrm>
          <a:prstGeom prst="rect">
            <a:avLst/>
          </a:prstGeom>
          <a:noFill/>
          <a:ln w="9525">
            <a:noFill/>
          </a:ln>
        </p:spPr>
        <p:txBody>
          <a:bodyPr lIns="0" rIns="0" anchor="t">
            <a:spAutoFit/>
          </a:bodyPr>
          <a:p>
            <a:pPr>
              <a:spcBef>
                <a:spcPct val="50000"/>
              </a:spcBef>
              <a:buSzTx/>
            </a:pPr>
            <a:r>
              <a:rPr lang="zh-CN" altLang="en-US" sz="2400" dirty="0">
                <a:latin typeface="Comic Sans MS" panose="030F0702030302020204" pitchFamily="66" charset="0"/>
                <a:ea typeface="楷体_GB2312" pitchFamily="49" charset="-122"/>
              </a:rPr>
              <a:t>在</a:t>
            </a:r>
            <a:r>
              <a:rPr lang="en-US" altLang="zh-CN" sz="2400" dirty="0">
                <a:latin typeface="宋体" panose="02010600030101010101" pitchFamily="2" charset="-122"/>
                <a:ea typeface="宋体" panose="02010600030101010101" pitchFamily="2" charset="-122"/>
              </a:rPr>
              <a:t>PCB</a:t>
            </a:r>
            <a:r>
              <a:rPr lang="zh-CN" altLang="en-US" sz="2400" dirty="0">
                <a:latin typeface="Comic Sans MS" panose="030F0702030302020204" pitchFamily="66" charset="0"/>
                <a:ea typeface="楷体_GB2312" pitchFamily="49" charset="-122"/>
              </a:rPr>
              <a:t>中还存放一些与进程调度和进程对换有关的信息。包括</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a:buClr>
                <a:srgbClr val="C00000"/>
              </a:buClr>
              <a:buSzTx/>
              <a:buFont typeface="Arial" panose="020B0604020202020204" pitchFamily="34" charset="0"/>
            </a:pPr>
            <a:r>
              <a:rPr lang="zh-CN" altLang="en-US" sz="2400" dirty="0">
                <a:latin typeface="Comic Sans MS" panose="030F0702030302020204" pitchFamily="66" charset="0"/>
                <a:ea typeface="楷体_GB2312" pitchFamily="49" charset="-122"/>
              </a:rPr>
              <a:t>进程状态 ，进程优先级，进程调度所需的其它信息，事件；</a:t>
            </a:r>
            <a:r>
              <a:rPr lang="zh-CN" altLang="en-US" sz="2400" dirty="0">
                <a:latin typeface="Tahoma" panose="020B0604030504040204" pitchFamily="34" charset="0"/>
                <a:ea typeface="宋体" panose="02010600030101010101" pitchFamily="2" charset="-122"/>
              </a:rPr>
              <a:t> </a:t>
            </a:r>
            <a:endParaRPr lang="zh-CN" altLang="en-US" sz="2400" dirty="0">
              <a:latin typeface="Tahoma" panose="020B0604030504040204" pitchFamily="34" charset="0"/>
              <a:ea typeface="宋体" panose="02010600030101010101" pitchFamily="2" charset="-122"/>
            </a:endParaRPr>
          </a:p>
        </p:txBody>
      </p:sp>
      <p:sp>
        <p:nvSpPr>
          <p:cNvPr id="46083" name="Text Box 2"/>
          <p:cNvSpPr txBox="1"/>
          <p:nvPr/>
        </p:nvSpPr>
        <p:spPr>
          <a:xfrm>
            <a:off x="588963" y="406400"/>
            <a:ext cx="7651750" cy="644525"/>
          </a:xfrm>
          <a:prstGeom prst="rect">
            <a:avLst/>
          </a:prstGeom>
          <a:noFill/>
          <a:ln w="9525">
            <a:noFill/>
          </a:ln>
        </p:spPr>
        <p:txBody>
          <a:bodyPr wrap="square" anchor="t">
            <a:spAutoFit/>
          </a:bodyPr>
          <a:p>
            <a:pPr algn="ctr">
              <a:spcBef>
                <a:spcPct val="50000"/>
              </a:spcBef>
              <a:buSzTx/>
            </a:pPr>
            <a:r>
              <a:rPr lang="en-US" altLang="zh-CN" sz="3600" dirty="0">
                <a:solidFill>
                  <a:srgbClr val="0033CC"/>
                </a:solidFill>
                <a:latin typeface="黑体" panose="02010609060101010101" pitchFamily="49" charset="-122"/>
                <a:ea typeface="黑体" panose="02010609060101010101" pitchFamily="49" charset="-122"/>
              </a:rPr>
              <a:t>2.2.1 进程控制块</a:t>
            </a:r>
            <a:endParaRPr lang="en-US" altLang="zh-CN" sz="3600" dirty="0">
              <a:solidFill>
                <a:srgbClr val="0033CC"/>
              </a:solidFill>
              <a:latin typeface="黑体" panose="02010609060101010101" pitchFamily="49" charset="-122"/>
              <a:ea typeface="黑体" panose="02010609060101010101" pitchFamily="49" charset="-122"/>
            </a:endParaRPr>
          </a:p>
        </p:txBody>
      </p:sp>
      <p:sp>
        <p:nvSpPr>
          <p:cNvPr id="46084" name="Text Box 2"/>
          <p:cNvSpPr txBox="1"/>
          <p:nvPr/>
        </p:nvSpPr>
        <p:spPr>
          <a:xfrm>
            <a:off x="395288" y="2832100"/>
            <a:ext cx="3989387" cy="460375"/>
          </a:xfrm>
          <a:prstGeom prst="rect">
            <a:avLst/>
          </a:prstGeom>
          <a:noFill/>
          <a:ln w="9525">
            <a:noFill/>
          </a:ln>
        </p:spPr>
        <p:txBody>
          <a:bodyPr anchor="t">
            <a:spAutoFit/>
          </a:bodyPr>
          <a:p>
            <a:pPr marL="457200" indent="-457200">
              <a:buClr>
                <a:srgbClr val="C00000"/>
              </a:buClr>
              <a:buSzTx/>
            </a:pPr>
            <a:r>
              <a:rPr lang="zh-CN" altLang="en-US" sz="2400" dirty="0">
                <a:latin typeface="Comic Sans MS" panose="030F0702030302020204" pitchFamily="66" charset="0"/>
                <a:ea typeface="楷体_GB2312" pitchFamily="49" charset="-122"/>
              </a:rPr>
              <a:t>4）</a:t>
            </a:r>
            <a:r>
              <a:rPr lang="zh-CN" altLang="en-US" sz="2400" dirty="0">
                <a:solidFill>
                  <a:srgbClr val="C00000"/>
                </a:solidFill>
                <a:latin typeface="Comic Sans MS" panose="030F0702030302020204" pitchFamily="66" charset="0"/>
                <a:ea typeface="楷体_GB2312" pitchFamily="49" charset="-122"/>
              </a:rPr>
              <a:t>进程控制信息</a:t>
            </a:r>
            <a:r>
              <a:rPr lang="zh-CN" altLang="en-US" sz="2000" dirty="0">
                <a:latin typeface="Comic Sans MS" panose="030F0702030302020204" pitchFamily="66" charset="0"/>
                <a:ea typeface="楷体_GB2312" pitchFamily="49" charset="-122"/>
              </a:rPr>
              <a:t> </a:t>
            </a:r>
            <a:endParaRPr lang="zh-CN" altLang="en-US" sz="2000" dirty="0">
              <a:latin typeface="Comic Sans MS" panose="030F0702030302020204" pitchFamily="66" charset="0"/>
              <a:ea typeface="楷体_GB2312" pitchFamily="49" charset="-122"/>
            </a:endParaRPr>
          </a:p>
        </p:txBody>
      </p:sp>
      <p:sp>
        <p:nvSpPr>
          <p:cNvPr id="46085" name="Text Box 3"/>
          <p:cNvSpPr txBox="1"/>
          <p:nvPr/>
        </p:nvSpPr>
        <p:spPr>
          <a:xfrm>
            <a:off x="395288" y="3292475"/>
            <a:ext cx="8153400" cy="3046413"/>
          </a:xfrm>
          <a:prstGeom prst="rect">
            <a:avLst/>
          </a:prstGeom>
          <a:noFill/>
          <a:ln w="9525">
            <a:noFill/>
          </a:ln>
        </p:spPr>
        <p:txBody>
          <a:bodyPr anchor="t">
            <a:spAutoFit/>
          </a:bodyPr>
          <a:p>
            <a:pPr marL="457200" indent="-457200">
              <a:buClr>
                <a:srgbClr val="C00000"/>
              </a:buClr>
              <a:buSzTx/>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程序和数据的地址</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指程序和数据所在的内存或外存首地址； </a:t>
            </a:r>
            <a:endParaRPr lang="zh-CN" altLang="en-US" sz="2400" dirty="0">
              <a:latin typeface="宋体" panose="02010600030101010101" pitchFamily="2" charset="-122"/>
              <a:ea typeface="宋体" panose="02010600030101010101" pitchFamily="2" charset="-122"/>
            </a:endParaRPr>
          </a:p>
          <a:p>
            <a:pPr marL="457200" indent="-457200">
              <a:buClr>
                <a:srgbClr val="C00000"/>
              </a:buClr>
              <a:buSzTx/>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进程同步和通信机制</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如信号量、消息队列指针等，它们可能全部或部分地存放在</a:t>
            </a:r>
            <a:r>
              <a:rPr lang="en-US" altLang="zh-CN" sz="2400" dirty="0">
                <a:latin typeface="宋体" panose="02010600030101010101" pitchFamily="2" charset="-122"/>
                <a:ea typeface="宋体" panose="02010600030101010101" pitchFamily="2" charset="-122"/>
              </a:rPr>
              <a:t>PCB</a:t>
            </a:r>
            <a:r>
              <a:rPr lang="zh-CN" altLang="en-US" sz="2400" dirty="0">
                <a:latin typeface="宋体" panose="02010600030101010101" pitchFamily="2" charset="-122"/>
                <a:ea typeface="宋体" panose="02010600030101010101" pitchFamily="2" charset="-122"/>
              </a:rPr>
              <a:t>中； </a:t>
            </a:r>
            <a:endParaRPr lang="zh-CN" altLang="en-US" sz="2400" dirty="0">
              <a:latin typeface="宋体" panose="02010600030101010101" pitchFamily="2" charset="-122"/>
              <a:ea typeface="宋体" panose="02010600030101010101" pitchFamily="2" charset="-122"/>
            </a:endParaRPr>
          </a:p>
          <a:p>
            <a:pPr marL="457200" indent="-457200">
              <a:buClr>
                <a:srgbClr val="C00000"/>
              </a:buClr>
              <a:buSzTx/>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资源清单</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是一张列出了除</a:t>
            </a:r>
            <a:r>
              <a:rPr lang="en-US" altLang="zh-CN" sz="2400" dirty="0">
                <a:latin typeface="宋体" panose="02010600030101010101" pitchFamily="2" charset="-122"/>
                <a:ea typeface="宋体" panose="02010600030101010101" pitchFamily="2" charset="-122"/>
              </a:rPr>
              <a:t>CPU</a:t>
            </a:r>
            <a:r>
              <a:rPr lang="zh-CN" altLang="en-US" sz="2400" dirty="0">
                <a:latin typeface="宋体" panose="02010600030101010101" pitchFamily="2" charset="-122"/>
                <a:ea typeface="宋体" panose="02010600030101010101" pitchFamily="2" charset="-122"/>
              </a:rPr>
              <a:t>外的、进程所需的全部资源及已经分配到该进程的资源的清单； </a:t>
            </a:r>
            <a:endParaRPr lang="zh-CN" altLang="en-US" sz="2400" dirty="0">
              <a:latin typeface="宋体" panose="02010600030101010101" pitchFamily="2" charset="-122"/>
              <a:ea typeface="宋体" panose="02010600030101010101" pitchFamily="2" charset="-122"/>
            </a:endParaRPr>
          </a:p>
          <a:p>
            <a:pPr marL="457200" indent="-457200">
              <a:buClr>
                <a:srgbClr val="C00000"/>
              </a:buClr>
              <a:buSzTx/>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链接指针</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它给出本进程（</a:t>
            </a:r>
            <a:r>
              <a:rPr lang="en-US" altLang="zh-CN" sz="2400" dirty="0">
                <a:latin typeface="宋体" panose="02010600030101010101" pitchFamily="2" charset="-122"/>
                <a:ea typeface="宋体" panose="02010600030101010101" pitchFamily="2" charset="-122"/>
              </a:rPr>
              <a:t>PCB</a:t>
            </a:r>
            <a:r>
              <a:rPr lang="zh-CN" altLang="en-US" sz="2400" dirty="0">
                <a:latin typeface="宋体" panose="02010600030101010101" pitchFamily="2" charset="-122"/>
                <a:ea typeface="宋体" panose="02010600030101010101" pitchFamily="2" charset="-122"/>
              </a:rPr>
              <a:t>）所在队列中下一个进程的</a:t>
            </a:r>
            <a:r>
              <a:rPr lang="en-US" altLang="zh-CN" sz="2400" dirty="0">
                <a:latin typeface="宋体" panose="02010600030101010101" pitchFamily="2" charset="-122"/>
                <a:ea typeface="宋体" panose="02010600030101010101" pitchFamily="2" charset="-122"/>
              </a:rPr>
              <a:t>PCB</a:t>
            </a:r>
            <a:r>
              <a:rPr lang="zh-CN" altLang="en-US" sz="2400" dirty="0">
                <a:latin typeface="宋体" panose="02010600030101010101" pitchFamily="2" charset="-122"/>
                <a:ea typeface="宋体" panose="02010600030101010101" pitchFamily="2" charset="-122"/>
              </a:rPr>
              <a:t>的首址。 </a:t>
            </a:r>
            <a:endParaRPr lang="zh-CN" altLang="en-US" sz="2400" dirty="0">
              <a:latin typeface="宋体" panose="02010600030101010101" pitchFamily="2" charset="-122"/>
              <a:ea typeface="宋体" panose="02010600030101010101" pitchFamily="2" charset="-122"/>
            </a:endParaRPr>
          </a:p>
        </p:txBody>
      </p:sp>
      <p:sp>
        <p:nvSpPr>
          <p:cNvPr id="4608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46087"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8" name="" r:id="rId1" imgW="6858000" imgH="48895" progId="MS_ClipArt_Gallery.2">
                  <p:embed/>
                </p:oleObj>
              </mc:Choice>
              <mc:Fallback>
                <p:oleObj name="" r:id="rId1" imgW="6858000" imgH="48895" progId="MS_ClipArt_Gallery.2">
                  <p:embed/>
                  <p:pic>
                    <p:nvPicPr>
                      <p:cNvPr id="0" name="图片 3087"/>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 Box 2"/>
          <p:cNvSpPr txBox="1"/>
          <p:nvPr/>
        </p:nvSpPr>
        <p:spPr>
          <a:xfrm>
            <a:off x="477838" y="406400"/>
            <a:ext cx="7910512" cy="584200"/>
          </a:xfrm>
          <a:prstGeom prst="rect">
            <a:avLst/>
          </a:prstGeom>
          <a:noFill/>
          <a:ln w="9525">
            <a:noFill/>
          </a:ln>
        </p:spPr>
        <p:txBody>
          <a:bodyPr wrap="square" anchor="t">
            <a:spAutoFit/>
          </a:bodyPr>
          <a:p>
            <a:pPr algn="ctr">
              <a:spcBef>
                <a:spcPct val="50000"/>
              </a:spcBef>
              <a:buSzTx/>
            </a:pPr>
            <a:r>
              <a:rPr lang="en-US" altLang="zh-CN" sz="3200" dirty="0">
                <a:solidFill>
                  <a:srgbClr val="0033CC"/>
                </a:solidFill>
                <a:latin typeface="黑体" panose="02010609060101010101" pitchFamily="49" charset="-122"/>
                <a:ea typeface="黑体" panose="02010609060101010101" pitchFamily="49" charset="-122"/>
              </a:rPr>
              <a:t>2.2.1 进程控制块</a:t>
            </a:r>
            <a:endParaRPr lang="zh-CN" altLang="en-US" dirty="0">
              <a:solidFill>
                <a:srgbClr val="0033CC"/>
              </a:solidFill>
              <a:latin typeface="Comic Sans MS" panose="030F0702030302020204" pitchFamily="66" charset="0"/>
              <a:ea typeface="楷体_GB2312" pitchFamily="49" charset="-122"/>
            </a:endParaRPr>
          </a:p>
        </p:txBody>
      </p:sp>
      <p:sp>
        <p:nvSpPr>
          <p:cNvPr id="4710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pic>
        <p:nvPicPr>
          <p:cNvPr id="108548" name="图片 108547" descr="process_image"/>
          <p:cNvPicPr>
            <a:picLocks noChangeAspect="1"/>
          </p:cNvPicPr>
          <p:nvPr/>
        </p:nvPicPr>
        <p:blipFill>
          <a:blip r:embed="rId1"/>
          <a:srcRect l="10793" t="6607" r="1616" b="3268"/>
          <a:stretch>
            <a:fillRect/>
          </a:stretch>
        </p:blipFill>
        <p:spPr>
          <a:xfrm>
            <a:off x="733425" y="1073150"/>
            <a:ext cx="7286625" cy="5621338"/>
          </a:xfrm>
          <a:prstGeom prst="rect">
            <a:avLst/>
          </a:prstGeom>
          <a:noFill/>
          <a:ln w="9525">
            <a:noFill/>
          </a:ln>
        </p:spPr>
      </p:pic>
      <p:graphicFrame>
        <p:nvGraphicFramePr>
          <p:cNvPr id="47108"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7" name="" r:id="rId2" imgW="6858000" imgH="48895" progId="MS_ClipArt_Gallery.2">
                  <p:embed/>
                </p:oleObj>
              </mc:Choice>
              <mc:Fallback>
                <p:oleObj name="" r:id="rId2" imgW="6858000" imgH="48895" progId="MS_ClipArt_Gallery.2">
                  <p:embed/>
                  <p:pic>
                    <p:nvPicPr>
                      <p:cNvPr id="0" name="图片 3086"/>
                      <p:cNvPicPr/>
                      <p:nvPr/>
                    </p:nvPicPr>
                    <p:blipFill>
                      <a:blip r:embed="rId3"/>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08548"/>
                                        </p:tgtEl>
                                        <p:attrNameLst>
                                          <p:attrName>style.visibility</p:attrName>
                                        </p:attrNameLst>
                                      </p:cBhvr>
                                      <p:to>
                                        <p:strVal val="visible"/>
                                      </p:to>
                                    </p:set>
                                    <p:anim calcmode="lin" valueType="num">
                                      <p:cBhvr>
                                        <p:cTn id="7" dur="1000" fill="hold"/>
                                        <p:tgtEl>
                                          <p:spTgt spid="108548"/>
                                        </p:tgtEl>
                                        <p:attrNameLst>
                                          <p:attrName>ppt_w</p:attrName>
                                        </p:attrNameLst>
                                      </p:cBhvr>
                                      <p:tavLst>
                                        <p:tav tm="0">
                                          <p:val>
                                            <p:fltVal val="0.000000"/>
                                          </p:val>
                                        </p:tav>
                                        <p:tav tm="100000">
                                          <p:val>
                                            <p:strVal val="#ppt_w"/>
                                          </p:val>
                                        </p:tav>
                                      </p:tavLst>
                                    </p:anim>
                                    <p:anim calcmode="lin" valueType="num">
                                      <p:cBhvr>
                                        <p:cTn id="8" dur="1000" fill="hold"/>
                                        <p:tgtEl>
                                          <p:spTgt spid="108548"/>
                                        </p:tgtEl>
                                        <p:attrNameLst>
                                          <p:attrName>ppt_h</p:attrName>
                                        </p:attrNameLst>
                                      </p:cBhvr>
                                      <p:tavLst>
                                        <p:tav tm="0">
                                          <p:val>
                                            <p:fltVal val="0.000000"/>
                                          </p:val>
                                        </p:tav>
                                        <p:tav tm="100000">
                                          <p:val>
                                            <p:strVal val="#ppt_h"/>
                                          </p:val>
                                        </p:tav>
                                      </p:tavLst>
                                    </p:anim>
                                    <p:anim calcmode="lin" valueType="num">
                                      <p:cBhvr>
                                        <p:cTn id="9" dur="1000" fill="hold"/>
                                        <p:tgtEl>
                                          <p:spTgt spid="108548"/>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0854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 Box 2"/>
          <p:cNvSpPr txBox="1"/>
          <p:nvPr/>
        </p:nvSpPr>
        <p:spPr>
          <a:xfrm>
            <a:off x="477838" y="406400"/>
            <a:ext cx="7910512" cy="584200"/>
          </a:xfrm>
          <a:prstGeom prst="rect">
            <a:avLst/>
          </a:prstGeom>
          <a:noFill/>
          <a:ln w="9525">
            <a:noFill/>
          </a:ln>
        </p:spPr>
        <p:txBody>
          <a:bodyPr wrap="square" anchor="t">
            <a:spAutoFit/>
          </a:bodyPr>
          <a:p>
            <a:pPr algn="ctr">
              <a:spcBef>
                <a:spcPct val="50000"/>
              </a:spcBef>
              <a:buSzTx/>
            </a:pPr>
            <a:r>
              <a:rPr lang="en-US" altLang="zh-CN" sz="3200" dirty="0">
                <a:solidFill>
                  <a:srgbClr val="0033CC"/>
                </a:solidFill>
                <a:latin typeface="黑体" panose="02010609060101010101" pitchFamily="49" charset="-122"/>
                <a:ea typeface="黑体" panose="02010609060101010101" pitchFamily="49" charset="-122"/>
              </a:rPr>
              <a:t>2.2.1 进程控制块</a:t>
            </a:r>
            <a:endParaRPr lang="zh-CN" altLang="en-US" dirty="0">
              <a:solidFill>
                <a:srgbClr val="0033CC"/>
              </a:solidFill>
              <a:latin typeface="Comic Sans MS" panose="030F0702030302020204" pitchFamily="66" charset="0"/>
              <a:ea typeface="楷体_GB2312" pitchFamily="49" charset="-122"/>
            </a:endParaRPr>
          </a:p>
        </p:txBody>
      </p:sp>
      <p:sp>
        <p:nvSpPr>
          <p:cNvPr id="4710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47108"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7" name="" r:id="rId1" imgW="6858000" imgH="48895" progId="MS_ClipArt_Gallery.2">
                  <p:embed/>
                </p:oleObj>
              </mc:Choice>
              <mc:Fallback>
                <p:oleObj name="" r:id="rId1" imgW="6858000" imgH="48895" progId="MS_ClipArt_Gallery.2">
                  <p:embed/>
                  <p:pic>
                    <p:nvPicPr>
                      <p:cNvPr id="0" name="图片 3086"/>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
        <p:nvSpPr>
          <p:cNvPr id="2" name="Text Box 7"/>
          <p:cNvSpPr txBox="1">
            <a:spLocks noChangeArrowheads="1"/>
          </p:cNvSpPr>
          <p:nvPr/>
        </p:nvSpPr>
        <p:spPr bwMode="auto">
          <a:xfrm>
            <a:off x="179388" y="1260475"/>
            <a:ext cx="8604250" cy="2006600"/>
          </a:xfrm>
          <a:prstGeom prst="rect">
            <a:avLst/>
          </a:prstGeom>
          <a:noFill/>
          <a:ln w="12700" cap="sq">
            <a:noFill/>
            <a:miter lim="800000"/>
            <a:headEnd type="none" w="sm" len="sm"/>
            <a:tailEnd type="none" w="sm" len="sm"/>
          </a:ln>
        </p:spPr>
        <p:txBody>
          <a:bodyPr>
            <a:spAutoFit/>
          </a:bodyPr>
          <a:p>
            <a:pPr marL="457200" marR="0" indent="-457200" defTabSz="914400" fontAlgn="auto">
              <a:lnSpc>
                <a:spcPct val="85000"/>
              </a:lnSpc>
              <a:spcAft>
                <a:spcPts val="0"/>
              </a:spcAft>
              <a:buClr>
                <a:srgbClr val="FFC000"/>
              </a:buClr>
              <a:buSzTx/>
              <a:buFont typeface="Wingdings" panose="05000000000000000000" charset="0"/>
              <a:buChar char="n"/>
              <a:defRPr/>
            </a:pPr>
            <a:r>
              <a:rPr lang="en-US" altLang="zh-CN" sz="2800" b="1" noProof="1" dirty="0">
                <a:solidFill>
                  <a:srgbClr val="00B0F0"/>
                </a:solidFill>
                <a:latin typeface="楷体" panose="02010609060101010101" pitchFamily="49" charset="-122"/>
                <a:ea typeface="楷体" panose="02010609060101010101" pitchFamily="49" charset="-122"/>
                <a:cs typeface="+mn-cs"/>
                <a:sym typeface="+mn-ea"/>
              </a:rPr>
              <a:t>Linux</a:t>
            </a:r>
            <a:r>
              <a:rPr lang="zh-CN" altLang="en-US" sz="2800" b="1" noProof="1" dirty="0">
                <a:solidFill>
                  <a:srgbClr val="00B0F0"/>
                </a:solidFill>
                <a:latin typeface="楷体" panose="02010609060101010101" pitchFamily="49" charset="-122"/>
                <a:ea typeface="楷体" panose="02010609060101010101" pitchFamily="49" charset="-122"/>
                <a:cs typeface="+mn-cs"/>
                <a:sym typeface="+mn-ea"/>
              </a:rPr>
              <a:t>的进程描述符</a:t>
            </a:r>
            <a:endParaRPr lang="zh-CN" altLang="en-US" sz="2800" b="1" noProof="1" dirty="0">
              <a:solidFill>
                <a:srgbClr val="00B0F0"/>
              </a:solidFill>
              <a:latin typeface="楷体" panose="02010609060101010101" pitchFamily="49" charset="-122"/>
              <a:ea typeface="楷体" panose="02010609060101010101" pitchFamily="49" charset="-122"/>
              <a:sym typeface="+mn-ea"/>
            </a:endParaRPr>
          </a:p>
          <a:p>
            <a:pPr marL="914400" marR="0" lvl="1" indent="-457200" defTabSz="914400" fontAlgn="auto">
              <a:lnSpc>
                <a:spcPct val="105000"/>
              </a:lnSpc>
              <a:spcAft>
                <a:spcPts val="0"/>
              </a:spcAft>
              <a:buClr>
                <a:srgbClr val="FFC000"/>
              </a:buClr>
              <a:buSzTx/>
              <a:buFont typeface="Wingdings" panose="05000000000000000000" charset="0"/>
              <a:buChar char="l"/>
              <a:defRPr/>
            </a:pPr>
            <a:r>
              <a:rPr lang="zh-CN" altLang="en-US" sz="2400" b="1" i="0" u="none" strike="noStrike" kern="1200" cap="none" spc="0" normalizeH="0" baseline="0" dirty="0">
                <a:ea typeface="楷体_GB2312" pitchFamily="49" charset="-122"/>
                <a:cs typeface="Times New Roman" panose="02020603050405020304" pitchFamily="18" charset="0"/>
              </a:rPr>
              <a:t>Linux进程描述符</a:t>
            </a:r>
            <a:r>
              <a:rPr lang="zh-CN" altLang="en-US" sz="2400" b="1" strike="noStrike" kern="1200" cap="none" spc="0" normalizeH="0" baseline="0" dirty="0">
                <a:ea typeface="楷体_GB2312" pitchFamily="49" charset="-122"/>
                <a:cs typeface="Times New Roman" panose="02020603050405020304" pitchFamily="18" charset="0"/>
              </a:rPr>
              <a:t>由一个</a:t>
            </a:r>
            <a:r>
              <a:rPr lang="zh-CN" altLang="en-US" sz="2400" b="1" strike="noStrike" kern="1200" cap="none" spc="0" normalizeH="0" baseline="0" dirty="0">
                <a:solidFill>
                  <a:srgbClr val="C00000"/>
                </a:solidFill>
                <a:ea typeface="楷体_GB2312" pitchFamily="49" charset="-122"/>
                <a:cs typeface="Times New Roman" panose="02020603050405020304" pitchFamily="18" charset="0"/>
              </a:rPr>
              <a:t>task_struct</a:t>
            </a:r>
            <a:r>
              <a:rPr lang="zh-CN" altLang="en-US" sz="2400" b="1" strike="noStrike" kern="1200" cap="none" spc="0" normalizeH="0" baseline="0" dirty="0">
                <a:ea typeface="楷体_GB2312" pitchFamily="49" charset="-122"/>
                <a:cs typeface="Times New Roman" panose="02020603050405020304" pitchFamily="18" charset="0"/>
              </a:rPr>
              <a:t>结构表示。task_struct结构是一个复杂的结构，占一千多字节，其各个成员用来准确描述进程在各方面的信息.主要有以下几个部分：</a:t>
            </a:r>
            <a:endParaRPr kumimoji="1" lang="zh-CN" altLang="en-US" sz="2800" b="1" strike="noStrike" kern="1200" cap="none" spc="0" normalizeH="0" baseline="0" noProof="0" dirty="0">
              <a:solidFill>
                <a:schemeClr val="bg2"/>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 Box 2"/>
          <p:cNvSpPr txBox="1"/>
          <p:nvPr/>
        </p:nvSpPr>
        <p:spPr>
          <a:xfrm>
            <a:off x="477838" y="406400"/>
            <a:ext cx="7910512" cy="584200"/>
          </a:xfrm>
          <a:prstGeom prst="rect">
            <a:avLst/>
          </a:prstGeom>
          <a:noFill/>
          <a:ln w="9525">
            <a:noFill/>
          </a:ln>
        </p:spPr>
        <p:txBody>
          <a:bodyPr wrap="square" anchor="t">
            <a:spAutoFit/>
          </a:bodyPr>
          <a:p>
            <a:pPr algn="ctr">
              <a:spcBef>
                <a:spcPct val="50000"/>
              </a:spcBef>
              <a:buSzTx/>
            </a:pPr>
            <a:r>
              <a:rPr lang="en-US" altLang="zh-CN" sz="3200" dirty="0">
                <a:solidFill>
                  <a:srgbClr val="0033CC"/>
                </a:solidFill>
                <a:latin typeface="黑体" panose="02010609060101010101" pitchFamily="49" charset="-122"/>
                <a:ea typeface="黑体" panose="02010609060101010101" pitchFamily="49" charset="-122"/>
              </a:rPr>
              <a:t>2.2.1 进程控制块</a:t>
            </a:r>
            <a:endParaRPr lang="zh-CN" altLang="en-US" dirty="0">
              <a:solidFill>
                <a:srgbClr val="0033CC"/>
              </a:solidFill>
              <a:latin typeface="Comic Sans MS" panose="030F0702030302020204" pitchFamily="66" charset="0"/>
              <a:ea typeface="楷体_GB2312" pitchFamily="49" charset="-122"/>
            </a:endParaRPr>
          </a:p>
        </p:txBody>
      </p:sp>
      <p:sp>
        <p:nvSpPr>
          <p:cNvPr id="4710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47108"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7" name="" r:id="rId1" imgW="6858000" imgH="48895" progId="MS_ClipArt_Gallery.2">
                  <p:embed/>
                </p:oleObj>
              </mc:Choice>
              <mc:Fallback>
                <p:oleObj name="" r:id="rId1" imgW="6858000" imgH="48895" progId="MS_ClipArt_Gallery.2">
                  <p:embed/>
                  <p:pic>
                    <p:nvPicPr>
                      <p:cNvPr id="0" name="图片 3086"/>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pic>
        <p:nvPicPr>
          <p:cNvPr id="19457" name="Picture 2"/>
          <p:cNvPicPr>
            <a:picLocks noChangeAspect="1"/>
          </p:cNvPicPr>
          <p:nvPr/>
        </p:nvPicPr>
        <p:blipFill>
          <a:blip r:embed="rId3"/>
          <a:stretch>
            <a:fillRect/>
          </a:stretch>
        </p:blipFill>
        <p:spPr>
          <a:xfrm>
            <a:off x="0" y="0"/>
            <a:ext cx="9144000" cy="6858000"/>
          </a:xfrm>
          <a:prstGeom prst="rect">
            <a:avLst/>
          </a:prstGeom>
          <a:noFill/>
          <a:ln w="9525">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noChangeArrowheads="1"/>
          </p:cNvSpPr>
          <p:nvPr>
            <p:ph type="title"/>
          </p:nvPr>
        </p:nvSpPr>
        <p:spPr>
          <a:xfrm>
            <a:off x="554038" y="528638"/>
            <a:ext cx="7313613" cy="522288"/>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2.2.2 PCB的组织方式</a:t>
            </a:r>
            <a:endParaRPr kumimoji="0" lang="en-US" altLang="zh-CN" sz="36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48130" name="Rectangle 3"/>
          <p:cNvSpPr>
            <a:spLocks noGrp="1"/>
          </p:cNvSpPr>
          <p:nvPr>
            <p:ph type="subTitle" idx="4294967295"/>
          </p:nvPr>
        </p:nvSpPr>
        <p:spPr>
          <a:xfrm>
            <a:off x="492125" y="1314450"/>
            <a:ext cx="8208963" cy="1163638"/>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eaLnBrk="1" hangingPunct="1">
              <a:lnSpc>
                <a:spcPct val="100000"/>
              </a:lnSpc>
              <a:buClr>
                <a:schemeClr val="tx2"/>
              </a:buClr>
              <a:buSzPct val="70000"/>
              <a:buNone/>
            </a:pPr>
            <a:r>
              <a:rPr lang="zh-CN" altLang="en-US" sz="2400" dirty="0">
                <a:latin typeface="Comic Sans MS" panose="030F0702030302020204" pitchFamily="66" charset="0"/>
              </a:rPr>
              <a:t>1、</a:t>
            </a:r>
            <a:r>
              <a:rPr lang="zh-CN" altLang="en-US" sz="2400" dirty="0">
                <a:solidFill>
                  <a:srgbClr val="C00000"/>
                </a:solidFill>
                <a:latin typeface="Comic Sans MS" panose="030F0702030302020204" pitchFamily="66" charset="0"/>
              </a:rPr>
              <a:t>链接方式</a:t>
            </a:r>
            <a:r>
              <a:rPr lang="zh-CN" altLang="en-US" sz="2400" dirty="0">
                <a:latin typeface="Comic Sans MS" panose="030F0702030302020204" pitchFamily="66" charset="0"/>
              </a:rPr>
              <a:t>：</a:t>
            </a:r>
            <a:r>
              <a:rPr lang="zh-CN" altLang="en-US" sz="2400" dirty="0">
                <a:latin typeface="宋体" panose="02010600030101010101" pitchFamily="2" charset="-122"/>
              </a:rPr>
              <a:t>把具有同一状态的</a:t>
            </a:r>
            <a:r>
              <a:rPr lang="en-US" altLang="zh-CN" sz="2400" dirty="0"/>
              <a:t>PCB</a:t>
            </a:r>
            <a:r>
              <a:rPr lang="zh-CN" altLang="en-US" sz="2400" dirty="0">
                <a:latin typeface="宋体" panose="02010600030101010101" pitchFamily="2" charset="-122"/>
              </a:rPr>
              <a:t>，用其中的链接字链接成一个队列。形成：就绪队列、阻塞队列、空白队列等 </a:t>
            </a:r>
            <a:endParaRPr lang="zh-CN" altLang="en-US" sz="2400" dirty="0">
              <a:latin typeface="宋体" panose="02010600030101010101" pitchFamily="2" charset="-122"/>
            </a:endParaRPr>
          </a:p>
        </p:txBody>
      </p:sp>
      <p:pic>
        <p:nvPicPr>
          <p:cNvPr id="48131" name="Picture 13"/>
          <p:cNvPicPr>
            <a:picLocks noChangeAspect="1"/>
          </p:cNvPicPr>
          <p:nvPr/>
        </p:nvPicPr>
        <p:blipFill>
          <a:blip r:embed="rId1"/>
          <a:stretch>
            <a:fillRect/>
          </a:stretch>
        </p:blipFill>
        <p:spPr>
          <a:xfrm>
            <a:off x="1954213" y="2478088"/>
            <a:ext cx="4514850" cy="2857500"/>
          </a:xfrm>
          <a:prstGeom prst="rect">
            <a:avLst/>
          </a:prstGeom>
          <a:noFill/>
          <a:ln w="9525">
            <a:noFill/>
          </a:ln>
        </p:spPr>
      </p:pic>
      <p:sp>
        <p:nvSpPr>
          <p:cNvPr id="4813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48133"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9" name="" r:id="rId2" imgW="6858000" imgH="48895" progId="MS_ClipArt_Gallery.2">
                  <p:embed/>
                </p:oleObj>
              </mc:Choice>
              <mc:Fallback>
                <p:oleObj name="" r:id="rId2" imgW="6858000" imgH="48895" progId="MS_ClipArt_Gallery.2">
                  <p:embed/>
                  <p:pic>
                    <p:nvPicPr>
                      <p:cNvPr id="0" name="图片 3088"/>
                      <p:cNvPicPr/>
                      <p:nvPr/>
                    </p:nvPicPr>
                    <p:blipFill>
                      <a:blip r:embed="rId3"/>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noChangeArrowheads="1"/>
          </p:cNvSpPr>
          <p:nvPr>
            <p:ph type="title"/>
          </p:nvPr>
        </p:nvSpPr>
        <p:spPr>
          <a:xfrm>
            <a:off x="611188" y="1052513"/>
            <a:ext cx="8064500" cy="1655763"/>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10000"/>
              </a:spcBef>
              <a:spcAft>
                <a:spcPct val="0"/>
              </a:spcAft>
              <a:buClrTx/>
              <a:buSzTx/>
              <a:buFontTx/>
              <a:buNone/>
              <a:defRPr/>
            </a:pPr>
            <a:r>
              <a:rPr kumimoji="0" lang="en-US" altLang="zh-CN" sz="2400" b="1" i="0" u="none" strike="noStrike" kern="0" cap="none" spc="0" normalizeH="0" baseline="0" noProof="0" dirty="0" smtClean="0">
                <a:ln>
                  <a:noFill/>
                </a:ln>
                <a:solidFill>
                  <a:srgbClr val="C00000"/>
                </a:solidFill>
                <a:effectLst/>
                <a:uLnTx/>
                <a:uFillTx/>
                <a:latin typeface="+mj-lt"/>
                <a:ea typeface="+mn-ea"/>
                <a:cs typeface="+mn-cs"/>
              </a:rPr>
              <a:t>2</a:t>
            </a:r>
            <a:r>
              <a:rPr kumimoji="0" lang="zh-CN" altLang="en-US" sz="2400" b="1" i="0" u="none" strike="noStrike" kern="0" cap="none" spc="0" normalizeH="0" baseline="0" noProof="0" dirty="0" smtClean="0">
                <a:ln>
                  <a:noFill/>
                </a:ln>
                <a:solidFill>
                  <a:srgbClr val="C00000"/>
                </a:solidFill>
                <a:effectLst/>
                <a:uLnTx/>
                <a:uFillTx/>
                <a:latin typeface="+mj-lt"/>
                <a:ea typeface="+mn-ea"/>
                <a:cs typeface="+mn-cs"/>
              </a:rPr>
              <a:t>、索引方式</a:t>
            </a:r>
            <a:r>
              <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系统根据所有进程的状态建立几张索引表。如就绪索引表、 阻塞索引表等。索引表的首址记录在专用单元中；每个索引表的表目中，记录具有相应状态的某个</a:t>
            </a: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PCB</a:t>
            </a:r>
            <a:r>
              <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的首址。</a:t>
            </a:r>
            <a:r>
              <a:rPr kumimoji="0" lang="zh-CN" altLang="en-US" sz="2800" b="1" i="0" u="none" strike="noStrike" kern="0" cap="none" spc="0" normalizeH="0" baseline="0" noProof="0" dirty="0" smtClean="0">
                <a:ln>
                  <a:noFill/>
                </a:ln>
                <a:solidFill>
                  <a:srgbClr val="0033CC"/>
                </a:solidFill>
                <a:effectLst/>
                <a:uLnTx/>
                <a:uFillTx/>
                <a:latin typeface="Tahoma" panose="020B0604030504040204" pitchFamily="34" charset="0"/>
                <a:ea typeface="+mj-ea"/>
                <a:cs typeface="+mj-cs"/>
              </a:rPr>
              <a:t> </a:t>
            </a:r>
            <a:endParaRPr kumimoji="0" lang="zh-CN" altLang="en-US" sz="2800" b="1" i="0" u="none" strike="noStrike" kern="0" cap="none" spc="0" normalizeH="0" baseline="0" noProof="0" dirty="0" smtClean="0">
              <a:ln>
                <a:noFill/>
              </a:ln>
              <a:solidFill>
                <a:schemeClr val="tx1"/>
              </a:solidFill>
              <a:effectLst/>
              <a:uLnTx/>
              <a:uFillTx/>
              <a:latin typeface="+mj-lt"/>
              <a:ea typeface="+mj-ea"/>
              <a:cs typeface="+mj-cs"/>
            </a:endParaRPr>
          </a:p>
        </p:txBody>
      </p:sp>
      <p:pic>
        <p:nvPicPr>
          <p:cNvPr id="49154" name="Picture 43"/>
          <p:cNvPicPr>
            <a:picLocks noChangeAspect="1"/>
          </p:cNvPicPr>
          <p:nvPr/>
        </p:nvPicPr>
        <p:blipFill>
          <a:blip r:embed="rId1"/>
          <a:stretch>
            <a:fillRect/>
          </a:stretch>
        </p:blipFill>
        <p:spPr>
          <a:xfrm>
            <a:off x="1908175" y="2997200"/>
            <a:ext cx="6192838" cy="3095625"/>
          </a:xfrm>
          <a:prstGeom prst="rect">
            <a:avLst/>
          </a:prstGeom>
          <a:noFill/>
          <a:ln w="9525">
            <a:noFill/>
          </a:ln>
        </p:spPr>
      </p:pic>
      <p:sp>
        <p:nvSpPr>
          <p:cNvPr id="49155" name="Rectangle 2"/>
          <p:cNvSpPr txBox="1"/>
          <p:nvPr/>
        </p:nvSpPr>
        <p:spPr>
          <a:xfrm>
            <a:off x="611188" y="434975"/>
            <a:ext cx="7313612" cy="522288"/>
          </a:xfrm>
          <a:prstGeom prst="rect">
            <a:avLst/>
          </a:prstGeom>
          <a:noFill/>
          <a:ln w="9525">
            <a:noFill/>
          </a:ln>
        </p:spPr>
        <p:txBody>
          <a:bodyPr anchor="b"/>
          <a:p>
            <a:pPr algn="ctr">
              <a:buSzTx/>
            </a:pPr>
            <a:r>
              <a:rPr lang="en-US" altLang="zh-CN" sz="3200" dirty="0">
                <a:solidFill>
                  <a:srgbClr val="0033CC"/>
                </a:solidFill>
                <a:latin typeface="黑体" panose="02010609060101010101" pitchFamily="49" charset="-122"/>
                <a:ea typeface="黑体" panose="02010609060101010101" pitchFamily="49" charset="-122"/>
              </a:rPr>
              <a:t>2.2.2 PCB的组织方式</a:t>
            </a:r>
            <a:endParaRPr lang="zh-CN" altLang="en-US" dirty="0">
              <a:solidFill>
                <a:srgbClr val="0033CC"/>
              </a:solidFill>
              <a:latin typeface="Comic Sans MS" panose="030F0702030302020204" pitchFamily="66" charset="0"/>
              <a:ea typeface="楷体_GB2312" pitchFamily="49" charset="-122"/>
            </a:endParaRPr>
          </a:p>
        </p:txBody>
      </p:sp>
      <p:sp>
        <p:nvSpPr>
          <p:cNvPr id="4915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49157"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90" name="" r:id="rId2" imgW="6858000" imgH="48895" progId="MS_ClipArt_Gallery.2">
                  <p:embed/>
                </p:oleObj>
              </mc:Choice>
              <mc:Fallback>
                <p:oleObj name="" r:id="rId2" imgW="6858000" imgH="48895" progId="MS_ClipArt_Gallery.2">
                  <p:embed/>
                  <p:pic>
                    <p:nvPicPr>
                      <p:cNvPr id="0" name="图片 3089"/>
                      <p:cNvPicPr/>
                      <p:nvPr/>
                    </p:nvPicPr>
                    <p:blipFill>
                      <a:blip r:embed="rId3"/>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a:xfrm>
            <a:off x="474663" y="300038"/>
            <a:ext cx="7313612" cy="750887"/>
          </a:xfrm>
        </p:spPr>
        <p:txBody>
          <a:bodyPr vert="horz" wrap="square" lIns="91440" tIns="45720" rIns="91440" bIns="45720" anchor="b"/>
          <a:p>
            <a:pPr algn="ctr" eaLnBrk="1" hangingPunct="1"/>
            <a:r>
              <a:rPr lang="en-US" altLang="zh-CN" sz="3600" dirty="0">
                <a:latin typeface="黑体" panose="02010609060101010101" pitchFamily="49" charset="-122"/>
              </a:rPr>
              <a:t>2.3 进程的</a:t>
            </a:r>
            <a:r>
              <a:rPr lang="zh-CN" altLang="en-US" sz="3600" dirty="0">
                <a:latin typeface="黑体" panose="02010609060101010101" pitchFamily="49" charset="-122"/>
              </a:rPr>
              <a:t>控制</a:t>
            </a:r>
            <a:endParaRPr lang="zh-CN" altLang="en-US" sz="3600" dirty="0">
              <a:latin typeface="黑体" panose="02010609060101010101" pitchFamily="49" charset="-122"/>
            </a:endParaRPr>
          </a:p>
        </p:txBody>
      </p:sp>
      <p:sp>
        <p:nvSpPr>
          <p:cNvPr id="50178" name="Text Box 2"/>
          <p:cNvSpPr txBox="1"/>
          <p:nvPr/>
        </p:nvSpPr>
        <p:spPr>
          <a:xfrm>
            <a:off x="611188" y="1246188"/>
            <a:ext cx="5589587" cy="582612"/>
          </a:xfrm>
          <a:prstGeom prst="rect">
            <a:avLst/>
          </a:prstGeom>
          <a:noFill/>
          <a:ln w="9525">
            <a:noFill/>
          </a:ln>
        </p:spPr>
        <p:txBody>
          <a:bodyPr anchor="t">
            <a:spAutoFit/>
          </a:bodyPr>
          <a:p>
            <a:pPr>
              <a:spcBef>
                <a:spcPct val="50000"/>
              </a:spcBef>
              <a:buSzTx/>
            </a:pPr>
            <a:r>
              <a:rPr lang="en-US" altLang="zh-CN" sz="3200" dirty="0">
                <a:solidFill>
                  <a:srgbClr val="0033CC"/>
                </a:solidFill>
                <a:latin typeface="黑体" panose="02010609060101010101" pitchFamily="49" charset="-122"/>
                <a:ea typeface="黑体" panose="02010609060101010101" pitchFamily="49" charset="-122"/>
              </a:rPr>
              <a:t>2.3.1 进程的基本状态</a:t>
            </a:r>
            <a:endParaRPr lang="zh-CN" altLang="en-US" dirty="0">
              <a:solidFill>
                <a:srgbClr val="0033CC"/>
              </a:solidFill>
              <a:latin typeface="Comic Sans MS" panose="030F0702030302020204" pitchFamily="66" charset="0"/>
              <a:ea typeface="楷体_GB2312" pitchFamily="49" charset="-122"/>
            </a:endParaRPr>
          </a:p>
        </p:txBody>
      </p:sp>
      <p:sp>
        <p:nvSpPr>
          <p:cNvPr id="50179" name="Text Box 3"/>
          <p:cNvSpPr txBox="1"/>
          <p:nvPr/>
        </p:nvSpPr>
        <p:spPr>
          <a:xfrm>
            <a:off x="611188" y="2133600"/>
            <a:ext cx="7429500" cy="1660525"/>
          </a:xfrm>
          <a:prstGeom prst="rect">
            <a:avLst/>
          </a:prstGeom>
          <a:noFill/>
          <a:ln w="9525">
            <a:noFill/>
          </a:ln>
        </p:spPr>
        <p:txBody>
          <a:bodyPr wrap="square" rIns="18000" anchor="t">
            <a:spAutoFit/>
          </a:bodyPr>
          <a:p>
            <a:pPr>
              <a:spcBef>
                <a:spcPct val="50000"/>
              </a:spcBef>
              <a:buSzTx/>
            </a:pPr>
            <a:r>
              <a:rPr lang="zh-CN" altLang="en-US" sz="2400" dirty="0">
                <a:latin typeface="宋体" panose="02010600030101010101" pitchFamily="2" charset="-122"/>
                <a:ea typeface="楷体_GB2312" pitchFamily="49" charset="-122"/>
              </a:rPr>
              <a:t>（</a:t>
            </a:r>
            <a:r>
              <a:rPr lang="en-US" altLang="zh-CN" sz="2400" dirty="0">
                <a:latin typeface="宋体" panose="02010600030101010101" pitchFamily="2" charset="-122"/>
                <a:ea typeface="楷体_GB2312" pitchFamily="49" charset="-122"/>
              </a:rPr>
              <a:t>1</a:t>
            </a:r>
            <a:r>
              <a:rPr lang="zh-CN" altLang="en-US" sz="2400" dirty="0">
                <a:latin typeface="宋体" panose="02010600030101010101" pitchFamily="2" charset="-122"/>
                <a:ea typeface="楷体_GB2312" pitchFamily="49" charset="-122"/>
              </a:rPr>
              <a:t>）</a:t>
            </a:r>
            <a:r>
              <a:rPr lang="zh-CN" altLang="en-US" sz="2400" dirty="0">
                <a:solidFill>
                  <a:srgbClr val="C00000"/>
                </a:solidFill>
                <a:latin typeface="宋体" panose="02010600030101010101" pitchFamily="2" charset="-122"/>
                <a:ea typeface="楷体_GB2312" pitchFamily="49" charset="-122"/>
              </a:rPr>
              <a:t>就绪（</a:t>
            </a:r>
            <a:r>
              <a:rPr lang="en-US" altLang="zh-CN" sz="2400" dirty="0">
                <a:solidFill>
                  <a:srgbClr val="C00000"/>
                </a:solidFill>
                <a:latin typeface="宋体" panose="02010600030101010101" pitchFamily="2" charset="-122"/>
                <a:ea typeface="楷体_GB2312" pitchFamily="49" charset="-122"/>
              </a:rPr>
              <a:t>Ready</a:t>
            </a:r>
            <a:r>
              <a:rPr lang="zh-CN" altLang="en-US" sz="2400" dirty="0">
                <a:solidFill>
                  <a:srgbClr val="C00000"/>
                </a:solidFill>
                <a:latin typeface="宋体" panose="02010600030101010101" pitchFamily="2" charset="-122"/>
                <a:ea typeface="楷体_GB2312" pitchFamily="49" charset="-122"/>
              </a:rPr>
              <a:t>）状态：</a:t>
            </a:r>
            <a:r>
              <a:rPr lang="zh-CN" altLang="en-US" sz="2400" dirty="0">
                <a:latin typeface="宋体" panose="02010600030101010101" pitchFamily="2" charset="-122"/>
                <a:ea typeface="楷体_GB2312" pitchFamily="49" charset="-122"/>
              </a:rPr>
              <a:t>当进程已分配到除</a:t>
            </a:r>
            <a:r>
              <a:rPr lang="en-US" altLang="zh-CN" sz="2400" dirty="0">
                <a:latin typeface="宋体" panose="02010600030101010101" pitchFamily="2" charset="-122"/>
                <a:ea typeface="楷体_GB2312" pitchFamily="49" charset="-122"/>
              </a:rPr>
              <a:t>CPU</a:t>
            </a:r>
            <a:r>
              <a:rPr lang="zh-CN" altLang="en-US" sz="2400" dirty="0">
                <a:latin typeface="宋体" panose="02010600030101010101" pitchFamily="2" charset="-122"/>
                <a:ea typeface="楷体_GB2312" pitchFamily="49" charset="-122"/>
              </a:rPr>
              <a:t>以外的所有资源后，只要再获得</a:t>
            </a:r>
            <a:r>
              <a:rPr lang="en-US" altLang="zh-CN" sz="2400" dirty="0">
                <a:latin typeface="宋体" panose="02010600030101010101" pitchFamily="2" charset="-122"/>
                <a:ea typeface="楷体_GB2312" pitchFamily="49" charset="-122"/>
              </a:rPr>
              <a:t>CPU</a:t>
            </a:r>
            <a:r>
              <a:rPr lang="zh-CN" altLang="en-US" sz="2400" dirty="0">
                <a:latin typeface="宋体" panose="02010600030101010101" pitchFamily="2" charset="-122"/>
                <a:ea typeface="楷体_GB2312" pitchFamily="49" charset="-122"/>
              </a:rPr>
              <a:t>，便可立即执行，进程这时的状态称为就绪状态。 </a:t>
            </a:r>
            <a:endParaRPr lang="zh-CN" altLang="en-US" sz="2400" dirty="0">
              <a:latin typeface="宋体" panose="02010600030101010101" pitchFamily="2" charset="-122"/>
              <a:ea typeface="楷体_GB2312" pitchFamily="49" charset="-122"/>
            </a:endParaRPr>
          </a:p>
          <a:p>
            <a:pPr>
              <a:spcBef>
                <a:spcPct val="50000"/>
              </a:spcBef>
              <a:buSzTx/>
            </a:pPr>
            <a:r>
              <a:rPr lang="zh-CN" altLang="en-US" sz="2000" dirty="0">
                <a:solidFill>
                  <a:srgbClr val="000066"/>
                </a:solidFill>
                <a:latin typeface="Tahoma" panose="020B0604030504040204" pitchFamily="34" charset="0"/>
                <a:ea typeface="宋体" panose="02010600030101010101" pitchFamily="2" charset="-122"/>
              </a:rPr>
              <a:t> </a:t>
            </a:r>
            <a:endParaRPr lang="zh-CN" altLang="en-US" sz="2000" dirty="0">
              <a:solidFill>
                <a:srgbClr val="000066"/>
              </a:solidFill>
              <a:latin typeface="Tahoma" panose="020B0604030504040204" pitchFamily="34" charset="0"/>
              <a:ea typeface="宋体" panose="02010600030101010101" pitchFamily="2" charset="-122"/>
            </a:endParaRPr>
          </a:p>
        </p:txBody>
      </p:sp>
      <p:sp>
        <p:nvSpPr>
          <p:cNvPr id="50180" name="Text Box 5"/>
          <p:cNvSpPr txBox="1"/>
          <p:nvPr/>
        </p:nvSpPr>
        <p:spPr>
          <a:xfrm>
            <a:off x="611188" y="3355975"/>
            <a:ext cx="7588250" cy="830263"/>
          </a:xfrm>
          <a:prstGeom prst="rect">
            <a:avLst/>
          </a:prstGeom>
          <a:noFill/>
          <a:ln w="9525">
            <a:noFill/>
          </a:ln>
        </p:spPr>
        <p:txBody>
          <a:bodyPr anchor="t">
            <a:spAutoFit/>
          </a:bodyPr>
          <a:p>
            <a:pPr>
              <a:spcBef>
                <a:spcPct val="50000"/>
              </a:spcBef>
              <a:buSzTx/>
            </a:pPr>
            <a:r>
              <a:rPr lang="zh-CN" altLang="en-US" sz="2400" dirty="0">
                <a:latin typeface="宋体" panose="02010600030101010101" pitchFamily="2" charset="-122"/>
                <a:ea typeface="楷体_GB2312" pitchFamily="49" charset="-122"/>
              </a:rPr>
              <a:t>（</a:t>
            </a:r>
            <a:r>
              <a:rPr lang="en-US" altLang="zh-CN" sz="2400" dirty="0">
                <a:latin typeface="宋体" panose="02010600030101010101" pitchFamily="2" charset="-122"/>
                <a:ea typeface="楷体_GB2312" pitchFamily="49" charset="-122"/>
              </a:rPr>
              <a:t>2</a:t>
            </a:r>
            <a:r>
              <a:rPr lang="zh-CN" altLang="en-US" sz="2400" dirty="0">
                <a:latin typeface="宋体" panose="02010600030101010101" pitchFamily="2" charset="-122"/>
                <a:ea typeface="楷体_GB2312" pitchFamily="49" charset="-122"/>
              </a:rPr>
              <a:t>）</a:t>
            </a:r>
            <a:r>
              <a:rPr lang="zh-CN" altLang="en-US" sz="2400" dirty="0">
                <a:solidFill>
                  <a:srgbClr val="C00000"/>
                </a:solidFill>
                <a:latin typeface="宋体" panose="02010600030101010101" pitchFamily="2" charset="-122"/>
                <a:ea typeface="楷体_GB2312" pitchFamily="49" charset="-122"/>
              </a:rPr>
              <a:t>执行（</a:t>
            </a:r>
            <a:r>
              <a:rPr lang="en-US" altLang="zh-CN" sz="2400" dirty="0">
                <a:solidFill>
                  <a:srgbClr val="C00000"/>
                </a:solidFill>
                <a:latin typeface="宋体" panose="02010600030101010101" pitchFamily="2" charset="-122"/>
                <a:ea typeface="楷体_GB2312" pitchFamily="49" charset="-122"/>
              </a:rPr>
              <a:t>Running</a:t>
            </a:r>
            <a:r>
              <a:rPr lang="zh-CN" altLang="en-US" sz="2400" dirty="0">
                <a:solidFill>
                  <a:srgbClr val="C00000"/>
                </a:solidFill>
                <a:latin typeface="宋体" panose="02010600030101010101" pitchFamily="2" charset="-122"/>
                <a:ea typeface="楷体_GB2312" pitchFamily="49" charset="-122"/>
              </a:rPr>
              <a:t>）状态：</a:t>
            </a:r>
            <a:r>
              <a:rPr lang="zh-CN" altLang="en-US" sz="2400" dirty="0">
                <a:latin typeface="宋体" panose="02010600030101010101" pitchFamily="2" charset="-122"/>
                <a:ea typeface="楷体_GB2312" pitchFamily="49" charset="-122"/>
              </a:rPr>
              <a:t>进程已获得</a:t>
            </a:r>
            <a:r>
              <a:rPr lang="en-US" altLang="zh-CN" sz="2400" dirty="0">
                <a:latin typeface="宋体" panose="02010600030101010101" pitchFamily="2" charset="-122"/>
                <a:ea typeface="楷体_GB2312" pitchFamily="49" charset="-122"/>
              </a:rPr>
              <a:t>CPU</a:t>
            </a:r>
            <a:r>
              <a:rPr lang="zh-CN" altLang="en-US" sz="2400" dirty="0">
                <a:latin typeface="宋体" panose="02010600030101010101" pitchFamily="2" charset="-122"/>
                <a:ea typeface="楷体_GB2312" pitchFamily="49" charset="-122"/>
              </a:rPr>
              <a:t>，其程序正在执行。 </a:t>
            </a:r>
            <a:endParaRPr lang="zh-CN" altLang="en-US" sz="2400" dirty="0">
              <a:latin typeface="宋体" panose="02010600030101010101" pitchFamily="2" charset="-122"/>
              <a:ea typeface="楷体_GB2312" pitchFamily="49" charset="-122"/>
            </a:endParaRPr>
          </a:p>
        </p:txBody>
      </p:sp>
      <p:sp>
        <p:nvSpPr>
          <p:cNvPr id="50181" name="Text Box 7"/>
          <p:cNvSpPr txBox="1"/>
          <p:nvPr/>
        </p:nvSpPr>
        <p:spPr>
          <a:xfrm>
            <a:off x="690563" y="4186238"/>
            <a:ext cx="7429500" cy="1568450"/>
          </a:xfrm>
          <a:prstGeom prst="rect">
            <a:avLst/>
          </a:prstGeom>
          <a:noFill/>
          <a:ln w="9525">
            <a:noFill/>
          </a:ln>
        </p:spPr>
        <p:txBody>
          <a:bodyPr wrap="square" anchor="t">
            <a:spAutoFit/>
          </a:bodyPr>
          <a:p>
            <a:pPr algn="just">
              <a:spcBef>
                <a:spcPct val="50000"/>
              </a:spcBef>
              <a:buSzTx/>
            </a:pPr>
            <a:r>
              <a:rPr lang="zh-CN" altLang="en-US" sz="2400" dirty="0">
                <a:latin typeface="宋体" panose="02010600030101010101" pitchFamily="2" charset="-122"/>
                <a:ea typeface="楷体_GB2312" pitchFamily="49" charset="-122"/>
              </a:rPr>
              <a:t>（</a:t>
            </a:r>
            <a:r>
              <a:rPr lang="en-US" altLang="zh-CN" sz="2400" dirty="0">
                <a:latin typeface="宋体" panose="02010600030101010101" pitchFamily="2" charset="-122"/>
                <a:ea typeface="楷体_GB2312" pitchFamily="49" charset="-122"/>
              </a:rPr>
              <a:t>3</a:t>
            </a:r>
            <a:r>
              <a:rPr lang="zh-CN" altLang="en-US" sz="2400" dirty="0">
                <a:latin typeface="宋体" panose="02010600030101010101" pitchFamily="2" charset="-122"/>
                <a:ea typeface="楷体_GB2312" pitchFamily="49" charset="-122"/>
              </a:rPr>
              <a:t>）</a:t>
            </a:r>
            <a:r>
              <a:rPr lang="zh-CN" altLang="en-US" sz="2400" dirty="0">
                <a:solidFill>
                  <a:srgbClr val="C00000"/>
                </a:solidFill>
                <a:latin typeface="宋体" panose="02010600030101010101" pitchFamily="2" charset="-122"/>
                <a:ea typeface="楷体_GB2312" pitchFamily="49" charset="-122"/>
              </a:rPr>
              <a:t>阻塞（</a:t>
            </a:r>
            <a:r>
              <a:rPr lang="en-US" altLang="zh-CN" sz="2400" dirty="0">
                <a:solidFill>
                  <a:srgbClr val="C00000"/>
                </a:solidFill>
                <a:latin typeface="宋体" panose="02010600030101010101" pitchFamily="2" charset="-122"/>
                <a:ea typeface="楷体_GB2312" pitchFamily="49" charset="-122"/>
              </a:rPr>
              <a:t>Blocked</a:t>
            </a:r>
            <a:r>
              <a:rPr lang="zh-CN" altLang="en-US" sz="2400" dirty="0">
                <a:solidFill>
                  <a:srgbClr val="C00000"/>
                </a:solidFill>
                <a:latin typeface="宋体" panose="02010600030101010101" pitchFamily="2" charset="-122"/>
                <a:ea typeface="楷体_GB2312" pitchFamily="49" charset="-122"/>
              </a:rPr>
              <a:t>）状态</a:t>
            </a:r>
            <a:r>
              <a:rPr lang="en-US" altLang="zh-CN" sz="2400" dirty="0">
                <a:latin typeface="宋体" panose="02010600030101010101" pitchFamily="2" charset="-122"/>
                <a:ea typeface="楷体_GB2312" pitchFamily="49" charset="-122"/>
              </a:rPr>
              <a:t>:</a:t>
            </a:r>
            <a:r>
              <a:rPr lang="zh-CN" altLang="en-US" sz="2400" dirty="0">
                <a:latin typeface="宋体" panose="02010600030101010101" pitchFamily="2" charset="-122"/>
                <a:ea typeface="楷体_GB2312" pitchFamily="49" charset="-122"/>
              </a:rPr>
              <a:t>正在执行的进程由于发生某事件而暂时无法继续执行时，便放弃处理机而处于暂停状态，亦即进程的执行受到阻塞，把这种暂停状态称为阻塞状态（或等待状态）。</a:t>
            </a:r>
            <a:r>
              <a:rPr lang="en-US" altLang="zh-CN" sz="2000" dirty="0">
                <a:solidFill>
                  <a:srgbClr val="000066"/>
                </a:solidFill>
                <a:latin typeface="Tahoma" panose="020B0604030504040204" pitchFamily="34" charset="0"/>
                <a:ea typeface="宋体" panose="02010600030101010101" pitchFamily="2" charset="-122"/>
              </a:rPr>
              <a:t> </a:t>
            </a:r>
            <a:endParaRPr lang="en-US" altLang="zh-CN" sz="2000" dirty="0">
              <a:solidFill>
                <a:srgbClr val="000066"/>
              </a:solidFill>
              <a:latin typeface="Tahoma" panose="020B0604030504040204" pitchFamily="34" charset="0"/>
              <a:ea typeface="宋体" panose="02010600030101010101" pitchFamily="2" charset="-122"/>
            </a:endParaRPr>
          </a:p>
        </p:txBody>
      </p:sp>
      <p:sp>
        <p:nvSpPr>
          <p:cNvPr id="5018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50183"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91" name="" r:id="rId1" imgW="6858000" imgH="48895" progId="MS_ClipArt_Gallery.2">
                  <p:embed/>
                </p:oleObj>
              </mc:Choice>
              <mc:Fallback>
                <p:oleObj name="" r:id="rId1" imgW="6858000" imgH="48895" progId="MS_ClipArt_Gallery.2">
                  <p:embed/>
                  <p:pic>
                    <p:nvPicPr>
                      <p:cNvPr id="0" name="图片 3090"/>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Text Box 9"/>
          <p:cNvSpPr txBox="1"/>
          <p:nvPr/>
        </p:nvSpPr>
        <p:spPr>
          <a:xfrm>
            <a:off x="611188" y="1566863"/>
            <a:ext cx="7866063" cy="4154488"/>
          </a:xfrm>
          <a:prstGeom prst="rect">
            <a:avLst/>
          </a:prstGeom>
          <a:noFill/>
          <a:ln w="9525">
            <a:noFill/>
          </a:ln>
        </p:spPr>
        <p:txBody>
          <a:bodyPr wrap="square" anchor="t">
            <a:spAutoFit/>
          </a:bodyPr>
          <a:p>
            <a:pPr>
              <a:spcBef>
                <a:spcPct val="50000"/>
              </a:spcBef>
              <a:buSzTx/>
            </a:pPr>
            <a:r>
              <a:rPr lang="en-US" altLang="zh-CN" sz="2400" noProof="1" dirty="0">
                <a:solidFill>
                  <a:srgbClr val="C00000"/>
                </a:solidFill>
                <a:latin typeface="宋体" panose="02010600030101010101" pitchFamily="2" charset="-122"/>
                <a:ea typeface="楷体_GB2312" pitchFamily="49" charset="-122"/>
                <a:cs typeface="+mn-cs"/>
              </a:rPr>
              <a:t>4</a:t>
            </a:r>
            <a:r>
              <a:rPr lang="zh-CN" altLang="en-US" sz="2400" noProof="1" dirty="0">
                <a:solidFill>
                  <a:srgbClr val="C00000"/>
                </a:solidFill>
                <a:latin typeface="宋体" panose="02010600030101010101" pitchFamily="2" charset="-122"/>
                <a:ea typeface="楷体_GB2312" pitchFamily="49" charset="-122"/>
                <a:cs typeface="+mn-cs"/>
              </a:rPr>
              <a:t>）创建状态：</a:t>
            </a:r>
            <a:endParaRPr lang="zh-CN" altLang="en-US" sz="2400" noProof="1" dirty="0">
              <a:solidFill>
                <a:srgbClr val="C00000"/>
              </a:solidFill>
              <a:latin typeface="宋体" panose="02010600030101010101" pitchFamily="2" charset="-122"/>
              <a:ea typeface="楷体_GB2312" pitchFamily="49" charset="-122"/>
            </a:endParaRPr>
          </a:p>
          <a:p>
            <a:pPr marL="342900" indent="-342900">
              <a:lnSpc>
                <a:spcPct val="150000"/>
              </a:lnSpc>
              <a:spcBef>
                <a:spcPct val="50000"/>
              </a:spcBef>
              <a:buClr>
                <a:srgbClr val="00B050"/>
              </a:buClr>
              <a:buSzTx/>
              <a:buFont typeface="Wingdings" panose="05000000000000000000" charset="0"/>
              <a:buChar char="n"/>
            </a:pPr>
            <a:r>
              <a:rPr lang="zh-CN" altLang="en-US" sz="2400" noProof="1" dirty="0">
                <a:latin typeface="宋体" panose="02010600030101010101" pitchFamily="2" charset="-122"/>
                <a:ea typeface="楷体_GB2312" pitchFamily="49" charset="-122"/>
                <a:cs typeface="+mn-cs"/>
              </a:rPr>
              <a:t>当一个新进程被创建时，系统</a:t>
            </a:r>
            <a:r>
              <a:rPr lang="zh-CN" altLang="en-US" sz="2400" noProof="1" dirty="0">
                <a:solidFill>
                  <a:srgbClr val="FF0000"/>
                </a:solidFill>
                <a:latin typeface="宋体" panose="02010600030101010101" pitchFamily="2" charset="-122"/>
                <a:ea typeface="楷体_GB2312" pitchFamily="49" charset="-122"/>
                <a:cs typeface="+mn-cs"/>
              </a:rPr>
              <a:t>已经为其分配了</a:t>
            </a:r>
            <a:r>
              <a:rPr lang="en-US" altLang="zh-CN" sz="2400" noProof="1" dirty="0">
                <a:solidFill>
                  <a:srgbClr val="FF0000"/>
                </a:solidFill>
                <a:latin typeface="宋体" panose="02010600030101010101" pitchFamily="2" charset="-122"/>
                <a:ea typeface="楷体_GB2312" pitchFamily="49" charset="-122"/>
                <a:cs typeface="+mn-cs"/>
              </a:rPr>
              <a:t>PC</a:t>
            </a:r>
            <a:r>
              <a:rPr lang="en-US" altLang="zh-CN" sz="2400" noProof="1" dirty="0">
                <a:latin typeface="宋体" panose="02010600030101010101" pitchFamily="2" charset="-122"/>
                <a:ea typeface="楷体_GB2312" pitchFamily="49" charset="-122"/>
                <a:cs typeface="+mn-cs"/>
              </a:rPr>
              <a:t>B,</a:t>
            </a:r>
            <a:r>
              <a:rPr lang="zh-CN" altLang="en-US" sz="2400" noProof="1" dirty="0">
                <a:latin typeface="宋体" panose="02010600030101010101" pitchFamily="2" charset="-122"/>
                <a:ea typeface="楷体_GB2312" pitchFamily="49" charset="-122"/>
                <a:cs typeface="+mn-cs"/>
              </a:rPr>
              <a:t>填写了进程标识等信息，但是</a:t>
            </a:r>
            <a:r>
              <a:rPr lang="zh-CN" altLang="en-US" sz="2400" noProof="1" dirty="0">
                <a:solidFill>
                  <a:srgbClr val="FF0000"/>
                </a:solidFill>
                <a:latin typeface="宋体" panose="02010600030101010101" pitchFamily="2" charset="-122"/>
                <a:ea typeface="楷体_GB2312" pitchFamily="49" charset="-122"/>
                <a:cs typeface="+mn-cs"/>
              </a:rPr>
              <a:t>该进程所必须的资源或其他信息如主存资源等尚未分配</a:t>
            </a:r>
            <a:endParaRPr lang="zh-CN" altLang="en-US" sz="2400" noProof="1" dirty="0">
              <a:latin typeface="宋体" panose="02010600030101010101" pitchFamily="2" charset="-122"/>
              <a:ea typeface="楷体_GB2312" pitchFamily="49" charset="-122"/>
              <a:cs typeface="+mn-cs"/>
            </a:endParaRPr>
          </a:p>
          <a:p>
            <a:pPr marL="342900" indent="-342900">
              <a:lnSpc>
                <a:spcPct val="150000"/>
              </a:lnSpc>
              <a:spcBef>
                <a:spcPct val="50000"/>
              </a:spcBef>
              <a:buClr>
                <a:srgbClr val="00B050"/>
              </a:buClr>
              <a:buSzTx/>
              <a:buFont typeface="Wingdings" panose="05000000000000000000" charset="0"/>
              <a:buChar char="n"/>
            </a:pPr>
            <a:r>
              <a:rPr lang="zh-CN" altLang="en-US" sz="2400" noProof="1" dirty="0">
                <a:latin typeface="宋体" panose="02010600030101010101" pitchFamily="2" charset="-122"/>
                <a:ea typeface="楷体_GB2312" pitchFamily="49" charset="-122"/>
                <a:cs typeface="+mn-cs"/>
              </a:rPr>
              <a:t>此时的进程已经拥有了自己的</a:t>
            </a:r>
            <a:r>
              <a:rPr lang="en-US" altLang="zh-CN" sz="2400" noProof="1" dirty="0">
                <a:latin typeface="宋体" panose="02010600030101010101" pitchFamily="2" charset="-122"/>
                <a:ea typeface="楷体_GB2312" pitchFamily="49" charset="-122"/>
                <a:cs typeface="+mn-cs"/>
              </a:rPr>
              <a:t>PCB,</a:t>
            </a:r>
            <a:r>
              <a:rPr lang="zh-CN" altLang="en-US" sz="2400" noProof="1" dirty="0">
                <a:latin typeface="宋体" panose="02010600030101010101" pitchFamily="2" charset="-122"/>
                <a:ea typeface="楷体_GB2312" pitchFamily="49" charset="-122"/>
                <a:cs typeface="+mn-cs"/>
              </a:rPr>
              <a:t>但进程自身还未进入主存，即进程创建工作尚未完成，进程不能被调度执行，其所处的状态就是创建状态。</a:t>
            </a:r>
            <a:endParaRPr lang="zh-CN" altLang="en-US" sz="2400" noProof="1" dirty="0">
              <a:latin typeface="宋体" panose="02010600030101010101" pitchFamily="2" charset="-122"/>
              <a:ea typeface="楷体_GB2312" pitchFamily="49" charset="-122"/>
            </a:endParaRPr>
          </a:p>
        </p:txBody>
      </p:sp>
      <p:sp>
        <p:nvSpPr>
          <p:cNvPr id="51202" name="Text Box 2"/>
          <p:cNvSpPr txBox="1"/>
          <p:nvPr/>
        </p:nvSpPr>
        <p:spPr>
          <a:xfrm>
            <a:off x="550863" y="982663"/>
            <a:ext cx="5589587" cy="584200"/>
          </a:xfrm>
          <a:prstGeom prst="rect">
            <a:avLst/>
          </a:prstGeom>
          <a:noFill/>
          <a:ln w="9525">
            <a:noFill/>
          </a:ln>
        </p:spPr>
        <p:txBody>
          <a:bodyPr anchor="t">
            <a:spAutoFit/>
          </a:bodyPr>
          <a:p>
            <a:pPr>
              <a:spcBef>
                <a:spcPct val="50000"/>
              </a:spcBef>
              <a:buSzTx/>
            </a:pPr>
            <a:r>
              <a:rPr lang="en-US" altLang="zh-CN" sz="3200" dirty="0">
                <a:solidFill>
                  <a:srgbClr val="0033CC"/>
                </a:solidFill>
                <a:latin typeface="黑体" panose="02010609060101010101" pitchFamily="49" charset="-122"/>
                <a:ea typeface="黑体" panose="02010609060101010101" pitchFamily="49" charset="-122"/>
              </a:rPr>
              <a:t>2.3.1 进程的基本状态</a:t>
            </a:r>
            <a:endParaRPr lang="zh-CN" altLang="en-US" dirty="0">
              <a:solidFill>
                <a:srgbClr val="0033CC"/>
              </a:solidFill>
              <a:latin typeface="Comic Sans MS" panose="030F0702030302020204" pitchFamily="66" charset="0"/>
              <a:ea typeface="楷体_GB2312" pitchFamily="49" charset="-122"/>
            </a:endParaRPr>
          </a:p>
        </p:txBody>
      </p:sp>
      <p:sp>
        <p:nvSpPr>
          <p:cNvPr id="5120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51204" name="Rectangle 2"/>
          <p:cNvSpPr>
            <a:spLocks noGrp="1"/>
          </p:cNvSpPr>
          <p:nvPr>
            <p:ph type="title"/>
          </p:nvPr>
        </p:nvSpPr>
        <p:spPr>
          <a:xfrm>
            <a:off x="474663" y="157163"/>
            <a:ext cx="7313612" cy="750887"/>
          </a:xfrm>
        </p:spPr>
        <p:txBody>
          <a:bodyPr vert="horz" wrap="square" lIns="91440" tIns="45720" rIns="91440" bIns="45720" anchor="b"/>
          <a:p>
            <a:pPr algn="ctr" eaLnBrk="1" hangingPunct="1"/>
            <a:r>
              <a:rPr lang="en-US" altLang="zh-CN" sz="3600" dirty="0">
                <a:latin typeface="黑体" panose="02010609060101010101" pitchFamily="49" charset="-122"/>
              </a:rPr>
              <a:t>2.3 进程的</a:t>
            </a:r>
            <a:r>
              <a:rPr lang="zh-CN" altLang="en-US" sz="3600" dirty="0">
                <a:latin typeface="黑体" panose="02010609060101010101" pitchFamily="49" charset="-122"/>
              </a:rPr>
              <a:t>控制</a:t>
            </a:r>
            <a:endParaRPr lang="zh-CN" altLang="en-US" sz="3600" dirty="0">
              <a:latin typeface="黑体" panose="02010609060101010101" pitchFamily="49" charset="-122"/>
            </a:endParaRPr>
          </a:p>
        </p:txBody>
      </p:sp>
      <p:graphicFrame>
        <p:nvGraphicFramePr>
          <p:cNvPr id="51205" name="内容占位符 95235"/>
          <p:cNvGraphicFramePr>
            <a:graphicFrameLocks noGrp="1"/>
          </p:cNvGraphicFramePr>
          <p:nvPr>
            <p:ph sz="half" idx="4294967295"/>
          </p:nvPr>
        </p:nvGraphicFramePr>
        <p:xfrm>
          <a:off x="684213" y="838200"/>
          <a:ext cx="7704137" cy="69850"/>
        </p:xfrm>
        <a:graphic>
          <a:graphicData uri="http://schemas.openxmlformats.org/presentationml/2006/ole">
            <mc:AlternateContent xmlns:mc="http://schemas.openxmlformats.org/markup-compatibility/2006">
              <mc:Choice xmlns:v="urn:schemas-microsoft-com:vml" Requires="v">
                <p:oleObj spid="_x0000_s3094" name="" r:id="rId1" imgW="6858000" imgH="48895" progId="MS_ClipArt_Gallery.2">
                  <p:embed/>
                </p:oleObj>
              </mc:Choice>
              <mc:Fallback>
                <p:oleObj name="" r:id="rId1" imgW="6858000" imgH="48895" progId="MS_ClipArt_Gallery.2">
                  <p:embed/>
                  <p:pic>
                    <p:nvPicPr>
                      <p:cNvPr id="0" name="图片 3093"/>
                      <p:cNvPicPr/>
                      <p:nvPr/>
                    </p:nvPicPr>
                    <p:blipFill>
                      <a:blip r:embed="rId2"/>
                      <a:stretch>
                        <a:fillRect/>
                      </a:stretch>
                    </p:blipFill>
                    <p:spPr>
                      <a:xfrm>
                        <a:off x="684213" y="838200"/>
                        <a:ext cx="7704137" cy="69850"/>
                      </a:xfrm>
                      <a:prstGeom prst="rect">
                        <a:avLst/>
                      </a:prstGeom>
                      <a:noFill/>
                      <a:ln w="38100">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xfrm>
            <a:off x="382588" y="222250"/>
            <a:ext cx="7313612" cy="750888"/>
          </a:xfrm>
        </p:spPr>
        <p:txBody>
          <a:bodyPr vert="horz" wrap="square" lIns="91440" tIns="45720" rIns="91440" bIns="45720" anchor="b"/>
          <a:p>
            <a:pPr marL="0" indent="0" algn="ctr" defTabSz="914400" eaLnBrk="1" latinLnBrk="0" hangingPunct="1">
              <a:lnSpc>
                <a:spcPct val="100000"/>
              </a:lnSpc>
              <a:buClrTx/>
              <a:buSzTx/>
              <a:buNone/>
            </a:pPr>
            <a:r>
              <a:rPr lang="zh-CN" altLang="en-US" sz="3600" baseline="0" dirty="0">
                <a:latin typeface="黑体" panose="02010609060101010101" pitchFamily="49" charset="-122"/>
              </a:rPr>
              <a:t>2.1.1 前趋图(Procedence Graph)</a:t>
            </a:r>
            <a:endParaRPr lang="zh-CN" altLang="en-US" sz="3600" baseline="0" dirty="0">
              <a:latin typeface="黑体" panose="02010609060101010101" pitchFamily="49" charset="-122"/>
            </a:endParaRPr>
          </a:p>
        </p:txBody>
      </p:sp>
      <p:sp>
        <p:nvSpPr>
          <p:cNvPr id="24578" name="Rectangle 3"/>
          <p:cNvSpPr>
            <a:spLocks noGrp="1"/>
          </p:cNvSpPr>
          <p:nvPr>
            <p:ph type="subTitle" idx="4294967295"/>
          </p:nvPr>
        </p:nvSpPr>
        <p:spPr>
          <a:xfrm>
            <a:off x="725488" y="1397000"/>
            <a:ext cx="8081962" cy="346075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eaLnBrk="1" hangingPunct="1">
              <a:lnSpc>
                <a:spcPct val="150000"/>
              </a:lnSpc>
              <a:buClr>
                <a:schemeClr val="tx2"/>
              </a:buClr>
              <a:buSzPct val="70000"/>
              <a:buFont typeface="Wingdings" panose="05000000000000000000" charset="0"/>
              <a:buChar char="n"/>
            </a:pPr>
            <a:r>
              <a:rPr lang="zh-CN" altLang="en-US" sz="2400" dirty="0">
                <a:latin typeface="宋体" panose="02010600030101010101" pitchFamily="2" charset="-122"/>
              </a:rPr>
              <a:t>由多个结点构成的有向无循环图，称为</a:t>
            </a:r>
            <a:r>
              <a:rPr lang="zh-CN" altLang="en-US" sz="2400" dirty="0">
                <a:solidFill>
                  <a:srgbClr val="FF0000"/>
                </a:solidFill>
                <a:latin typeface="宋体" panose="02010600030101010101" pitchFamily="2" charset="-122"/>
              </a:rPr>
              <a:t>前趋图</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0" lvl="0" indent="0" algn="l" eaLnBrk="1" hangingPunct="1">
              <a:lnSpc>
                <a:spcPct val="150000"/>
              </a:lnSpc>
              <a:buClr>
                <a:schemeClr val="tx2"/>
              </a:buClr>
              <a:buSzPct val="70000"/>
              <a:buFont typeface="Wingdings" panose="05000000000000000000" charset="0"/>
              <a:buChar char="n"/>
            </a:pPr>
            <a:r>
              <a:rPr lang="zh-CN" altLang="en-US" sz="2400" dirty="0">
                <a:latin typeface="宋体" panose="02010600030101010101" pitchFamily="2" charset="-122"/>
              </a:rPr>
              <a:t>前趋图可用于描述</a:t>
            </a:r>
            <a:r>
              <a:rPr lang="zh-CN" altLang="en-US" sz="2400" dirty="0">
                <a:solidFill>
                  <a:srgbClr val="FF0000"/>
                </a:solidFill>
                <a:latin typeface="宋体" panose="02010600030101010101" pitchFamily="2" charset="-122"/>
              </a:rPr>
              <a:t>程序中操作间的关系</a:t>
            </a:r>
            <a:r>
              <a:rPr lang="zh-CN" altLang="en-US" sz="2400" dirty="0">
                <a:latin typeface="宋体" panose="02010600030101010101" pitchFamily="2" charset="-122"/>
              </a:rPr>
              <a:t>。图中每个结点可以表示一条语句、一个程序段或进程。</a:t>
            </a:r>
            <a:endParaRPr lang="zh-CN" altLang="en-US" sz="2400" dirty="0">
              <a:latin typeface="宋体" panose="02010600030101010101" pitchFamily="2" charset="-122"/>
            </a:endParaRPr>
          </a:p>
          <a:p>
            <a:pPr marL="0" lvl="0" indent="0" algn="l" eaLnBrk="1" hangingPunct="1">
              <a:lnSpc>
                <a:spcPct val="150000"/>
              </a:lnSpc>
              <a:buClr>
                <a:schemeClr val="tx2"/>
              </a:buClr>
              <a:buSzPct val="70000"/>
              <a:buFont typeface="Wingdings" panose="05000000000000000000" charset="0"/>
              <a:buChar char="n"/>
            </a:pPr>
            <a:r>
              <a:rPr lang="zh-CN" altLang="en-US" sz="2400" dirty="0">
                <a:latin typeface="宋体" panose="02010600030101010101" pitchFamily="2" charset="-122"/>
              </a:rPr>
              <a:t>若两个结点</a:t>
            </a:r>
            <a:r>
              <a:rPr lang="en-US" altLang="zh-CN" sz="2400" dirty="0">
                <a:latin typeface="宋体" panose="02010600030101010101" pitchFamily="2" charset="-122"/>
              </a:rPr>
              <a:t>Pi、Pj，</a:t>
            </a:r>
            <a:r>
              <a:rPr lang="zh-CN" altLang="en-US" sz="2400" dirty="0">
                <a:latin typeface="宋体" panose="02010600030101010101" pitchFamily="2" charset="-122"/>
              </a:rPr>
              <a:t>仅当</a:t>
            </a:r>
            <a:r>
              <a:rPr lang="en-US" altLang="zh-CN" sz="2400" dirty="0">
                <a:latin typeface="宋体" panose="02010600030101010101" pitchFamily="2" charset="-122"/>
              </a:rPr>
              <a:t>Pi</a:t>
            </a:r>
            <a:r>
              <a:rPr lang="zh-CN" altLang="en-US" sz="2400" dirty="0">
                <a:latin typeface="宋体" panose="02010600030101010101" pitchFamily="2" charset="-122"/>
              </a:rPr>
              <a:t>操作完成后，才能执行</a:t>
            </a:r>
            <a:r>
              <a:rPr lang="en-US" altLang="zh-CN" sz="2400" dirty="0">
                <a:latin typeface="宋体" panose="02010600030101010101" pitchFamily="2" charset="-122"/>
              </a:rPr>
              <a:t>Pj</a:t>
            </a:r>
            <a:r>
              <a:rPr lang="zh-CN" altLang="en-US" sz="2400" dirty="0">
                <a:latin typeface="宋体" panose="02010600030101010101" pitchFamily="2" charset="-122"/>
              </a:rPr>
              <a:t>结点的操作，称</a:t>
            </a:r>
            <a:r>
              <a:rPr lang="en-US" altLang="zh-CN" sz="2400" dirty="0">
                <a:latin typeface="宋体" panose="02010600030101010101" pitchFamily="2" charset="-122"/>
              </a:rPr>
              <a:t>Pi，Pj</a:t>
            </a:r>
            <a:r>
              <a:rPr lang="zh-CN" altLang="en-US" sz="2400" dirty="0">
                <a:latin typeface="宋体" panose="02010600030101010101" pitchFamily="2" charset="-122"/>
              </a:rPr>
              <a:t>之间存在前趋关系。表示为：</a:t>
            </a:r>
            <a:r>
              <a:rPr lang="en-US" altLang="zh-CN" sz="2400" dirty="0">
                <a:latin typeface="宋体" panose="02010600030101010101" pitchFamily="2" charset="-122"/>
              </a:rPr>
              <a:t>Pi   Pj。  </a:t>
            </a:r>
            <a:endParaRPr lang="zh-CN" altLang="en-US" sz="2400" dirty="0">
              <a:latin typeface="宋体" panose="02010600030101010101" pitchFamily="2" charset="-122"/>
            </a:endParaRPr>
          </a:p>
          <a:p>
            <a:pPr marL="0" lvl="0" indent="0" algn="l" eaLnBrk="1" hangingPunct="1">
              <a:buClr>
                <a:schemeClr val="tx2"/>
              </a:buClr>
              <a:buSzPct val="70000"/>
              <a:buNone/>
            </a:pPr>
            <a:r>
              <a:rPr lang="zh-CN" altLang="en-US" sz="2400" dirty="0">
                <a:latin typeface="宋体" panose="02010600030101010101" pitchFamily="2" charset="-122"/>
              </a:rPr>
              <a:t>        </a:t>
            </a:r>
            <a:endParaRPr lang="en-US" altLang="zh-CN" sz="2400" dirty="0">
              <a:latin typeface="宋体" panose="02010600030101010101" pitchFamily="2" charset="-122"/>
            </a:endParaRPr>
          </a:p>
        </p:txBody>
      </p:sp>
      <p:sp>
        <p:nvSpPr>
          <p:cNvPr id="24579" name="Line 4"/>
          <p:cNvSpPr/>
          <p:nvPr/>
        </p:nvSpPr>
        <p:spPr>
          <a:xfrm>
            <a:off x="7550150" y="4110038"/>
            <a:ext cx="457200" cy="0"/>
          </a:xfrm>
          <a:prstGeom prst="line">
            <a:avLst/>
          </a:prstGeom>
          <a:ln w="38100" cap="sq" cmpd="sng">
            <a:solidFill>
              <a:schemeClr val="tx1"/>
            </a:solidFill>
            <a:prstDash val="solid"/>
            <a:round/>
            <a:headEnd type="none" w="med" len="med"/>
            <a:tailEnd type="triangle" w="med" len="med"/>
          </a:ln>
        </p:spPr>
      </p:sp>
      <p:sp>
        <p:nvSpPr>
          <p:cNvPr id="2" name="文本框 1"/>
          <p:cNvSpPr txBox="1"/>
          <p:nvPr/>
        </p:nvSpPr>
        <p:spPr>
          <a:xfrm>
            <a:off x="681038" y="4397375"/>
            <a:ext cx="6345237" cy="644525"/>
          </a:xfrm>
          <a:prstGeom prst="rect">
            <a:avLst/>
          </a:prstGeom>
          <a:noFill/>
          <a:ln w="9525">
            <a:noFill/>
          </a:ln>
        </p:spPr>
        <p:txBody>
          <a:bodyPr wrap="none" anchor="t">
            <a:spAutoFit/>
          </a:bodyPr>
          <a:p>
            <a:pPr>
              <a:lnSpc>
                <a:spcPct val="150000"/>
              </a:lnSpc>
              <a:buClr>
                <a:srgbClr val="333399"/>
              </a:buClr>
              <a:buSzPct val="80000"/>
              <a:buFont typeface="Wingdings" panose="05000000000000000000" charset="0"/>
              <a:buChar char="n"/>
            </a:pPr>
            <a:r>
              <a:rPr lang="zh-CN" altLang="en-US" sz="2400" dirty="0">
                <a:latin typeface="宋体" panose="02010600030101010101" pitchFamily="2" charset="-122"/>
                <a:ea typeface="宋体" panose="02010600030101010101" pitchFamily="2" charset="-122"/>
              </a:rPr>
              <a:t>前趋关系（</a:t>
            </a:r>
            <a:r>
              <a:rPr lang="en-US" altLang="zh-CN" sz="2400" dirty="0">
                <a:latin typeface="宋体" panose="02010600030101010101" pitchFamily="2" charset="-122"/>
                <a:ea typeface="宋体" panose="02010600030101010101" pitchFamily="2" charset="-122"/>
              </a:rPr>
              <a:t>Procedence Relation）</a:t>
            </a:r>
            <a:r>
              <a:rPr lang="zh-CN" altLang="en-US" sz="2400" dirty="0">
                <a:latin typeface="宋体" panose="02010600030101010101" pitchFamily="2" charset="-122"/>
                <a:ea typeface="宋体" panose="02010600030101010101" pitchFamily="2" charset="-122"/>
              </a:rPr>
              <a:t>是偏序：</a:t>
            </a:r>
            <a:endParaRPr lang="zh-CN" altLang="en-US" sz="2400" dirty="0">
              <a:latin typeface="宋体" panose="02010600030101010101" pitchFamily="2" charset="-122"/>
              <a:ea typeface="宋体" panose="02010600030101010101" pitchFamily="2" charset="-122"/>
            </a:endParaRPr>
          </a:p>
        </p:txBody>
      </p:sp>
      <p:sp>
        <p:nvSpPr>
          <p:cNvPr id="2662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26630"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76" name="" r:id="rId1" imgW="6858000" imgH="48895" progId="MS_ClipArt_Gallery.2">
                  <p:embed/>
                </p:oleObj>
              </mc:Choice>
              <mc:Fallback>
                <p:oleObj name="" r:id="rId1" imgW="6858000" imgH="48895" progId="MS_ClipArt_Gallery.2">
                  <p:embed/>
                  <p:pic>
                    <p:nvPicPr>
                      <p:cNvPr id="0" name="图片 3075"/>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charRg st="22" end="6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charRg st="65" end="12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charRg st="0"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200" b="0" dirty="0">
                <a:latin typeface="Verdana" panose="020B0604030504040204" pitchFamily="34" charset="0"/>
              </a:rPr>
            </a:fld>
            <a:endParaRPr lang="en-US" altLang="zh-CN" sz="1200" b="0" dirty="0">
              <a:latin typeface="Verdana" panose="020B0604030504040204" pitchFamily="34" charset="0"/>
            </a:endParaRPr>
          </a:p>
        </p:txBody>
      </p:sp>
      <p:sp>
        <p:nvSpPr>
          <p:cNvPr id="35842" name="Text Box 3"/>
          <p:cNvSpPr txBox="1"/>
          <p:nvPr/>
        </p:nvSpPr>
        <p:spPr>
          <a:xfrm>
            <a:off x="893763" y="5270500"/>
            <a:ext cx="6488113" cy="892175"/>
          </a:xfrm>
          <a:prstGeom prst="rect">
            <a:avLst/>
          </a:prstGeom>
          <a:noFill/>
          <a:ln w="9525">
            <a:noFill/>
          </a:ln>
        </p:spPr>
        <p:txBody>
          <a:bodyPr rIns="18000" anchor="t">
            <a:spAutoFit/>
          </a:bodyPr>
          <a:p>
            <a:pPr marL="342900" indent="-342900">
              <a:spcBef>
                <a:spcPct val="50000"/>
              </a:spcBef>
              <a:buClr>
                <a:srgbClr val="00B050"/>
              </a:buClr>
              <a:buSzTx/>
              <a:buFont typeface="Wingdings" panose="05000000000000000000" charset="0"/>
              <a:buChar char="n"/>
            </a:pPr>
            <a:endParaRPr lang="zh-CN" altLang="en-US" sz="2200" noProof="1" dirty="0">
              <a:latin typeface="宋体" panose="02010600030101010101" pitchFamily="2" charset="-122"/>
              <a:ea typeface="楷体_GB2312" pitchFamily="49" charset="-122"/>
            </a:endParaRPr>
          </a:p>
          <a:p>
            <a:pPr>
              <a:spcBef>
                <a:spcPct val="50000"/>
              </a:spcBef>
              <a:buSzTx/>
            </a:pPr>
            <a:r>
              <a:rPr lang="zh-CN" altLang="en-US" sz="2000" noProof="1" dirty="0">
                <a:latin typeface="宋体" panose="02010600030101010101" pitchFamily="2" charset="-122"/>
                <a:ea typeface="楷体_GB2312" pitchFamily="49" charset="-122"/>
                <a:cs typeface="+mn-cs"/>
              </a:rPr>
              <a:t> </a:t>
            </a:r>
            <a:endParaRPr lang="zh-CN" altLang="en-US" sz="2000" noProof="1" dirty="0">
              <a:latin typeface="宋体" panose="02010600030101010101" pitchFamily="2" charset="-122"/>
              <a:ea typeface="楷体_GB2312" pitchFamily="49" charset="-122"/>
            </a:endParaRPr>
          </a:p>
        </p:txBody>
      </p:sp>
      <p:sp>
        <p:nvSpPr>
          <p:cNvPr id="35843" name="Text Box 9"/>
          <p:cNvSpPr txBox="1"/>
          <p:nvPr/>
        </p:nvSpPr>
        <p:spPr>
          <a:xfrm>
            <a:off x="639763" y="2030413"/>
            <a:ext cx="7866063" cy="4354513"/>
          </a:xfrm>
          <a:prstGeom prst="rect">
            <a:avLst/>
          </a:prstGeom>
          <a:noFill/>
          <a:ln w="9525">
            <a:noFill/>
          </a:ln>
        </p:spPr>
        <p:txBody>
          <a:bodyPr anchor="t">
            <a:spAutoFit/>
          </a:bodyPr>
          <a:p>
            <a:pPr>
              <a:spcBef>
                <a:spcPct val="50000"/>
              </a:spcBef>
              <a:buSzTx/>
            </a:pPr>
            <a:r>
              <a:rPr lang="en-US" altLang="zh-CN" sz="2400" noProof="1" dirty="0">
                <a:solidFill>
                  <a:srgbClr val="C00000"/>
                </a:solidFill>
                <a:latin typeface="宋体" panose="02010600030101010101" pitchFamily="2" charset="-122"/>
                <a:ea typeface="楷体_GB2312" pitchFamily="49" charset="-122"/>
                <a:cs typeface="+mn-cs"/>
              </a:rPr>
              <a:t>5</a:t>
            </a:r>
            <a:r>
              <a:rPr lang="zh-CN" altLang="en-US" sz="2400" noProof="1" dirty="0">
                <a:solidFill>
                  <a:srgbClr val="C00000"/>
                </a:solidFill>
                <a:latin typeface="宋体" panose="02010600030101010101" pitchFamily="2" charset="-122"/>
                <a:ea typeface="楷体_GB2312" pitchFamily="49" charset="-122"/>
                <a:cs typeface="+mn-cs"/>
              </a:rPr>
              <a:t>）终止状态：</a:t>
            </a:r>
            <a:endParaRPr lang="zh-CN" altLang="en-US" sz="2400" noProof="1" dirty="0">
              <a:solidFill>
                <a:srgbClr val="C00000"/>
              </a:solidFill>
              <a:latin typeface="宋体" panose="02010600030101010101" pitchFamily="2" charset="-122"/>
              <a:ea typeface="楷体_GB2312" pitchFamily="49" charset="-122"/>
            </a:endParaRPr>
          </a:p>
          <a:p>
            <a:pPr marL="342900" indent="-342900">
              <a:lnSpc>
                <a:spcPct val="150000"/>
              </a:lnSpc>
              <a:spcBef>
                <a:spcPct val="50000"/>
              </a:spcBef>
              <a:buClr>
                <a:srgbClr val="00B050"/>
              </a:buClr>
              <a:buSzTx/>
              <a:buFont typeface="Wingdings" panose="05000000000000000000" charset="0"/>
              <a:buChar char="n"/>
            </a:pPr>
            <a:r>
              <a:rPr lang="zh-CN" altLang="en-US" sz="2200" noProof="1" dirty="0">
                <a:latin typeface="宋体" panose="02010600030101010101" pitchFamily="2" charset="-122"/>
                <a:ea typeface="楷体_GB2312" pitchFamily="49" charset="-122"/>
                <a:cs typeface="+mn-cs"/>
              </a:rPr>
              <a:t>当一个进程到达了自然结束点，或是出现了无法克服的错误，或是被操作系统所终结，或是被其他有终止权的进程所终结，它将进入终止状态。</a:t>
            </a:r>
            <a:endParaRPr lang="zh-CN" altLang="en-US" sz="2400" noProof="1" dirty="0">
              <a:latin typeface="宋体" panose="02010600030101010101" pitchFamily="2" charset="-122"/>
              <a:ea typeface="楷体_GB2312" pitchFamily="49" charset="-122"/>
            </a:endParaRPr>
          </a:p>
          <a:p>
            <a:pPr marL="342900" indent="-342900">
              <a:lnSpc>
                <a:spcPct val="150000"/>
              </a:lnSpc>
              <a:spcBef>
                <a:spcPct val="50000"/>
              </a:spcBef>
              <a:buClr>
                <a:srgbClr val="00B050"/>
              </a:buClr>
              <a:buSzTx/>
              <a:buFont typeface="Wingdings" panose="05000000000000000000" charset="0"/>
              <a:buChar char="n"/>
            </a:pPr>
            <a:r>
              <a:rPr lang="zh-CN" altLang="en-US" sz="2200" noProof="1" dirty="0">
                <a:latin typeface="宋体" panose="02010600030101010101" pitchFamily="2" charset="-122"/>
                <a:ea typeface="楷体_GB2312" pitchFamily="49" charset="-122"/>
                <a:cs typeface="+mn-cs"/>
              </a:rPr>
              <a:t>进入</a:t>
            </a:r>
            <a:r>
              <a:rPr lang="zh-CN" altLang="en-US" sz="2200" noProof="1" dirty="0">
                <a:solidFill>
                  <a:srgbClr val="FF0000"/>
                </a:solidFill>
                <a:latin typeface="宋体" panose="02010600030101010101" pitchFamily="2" charset="-122"/>
                <a:ea typeface="楷体_GB2312" pitchFamily="49" charset="-122"/>
                <a:cs typeface="+mn-cs"/>
              </a:rPr>
              <a:t>终止状态的进程以后不能执行</a:t>
            </a:r>
            <a:r>
              <a:rPr lang="zh-CN" altLang="en-US" sz="2200" noProof="1" dirty="0">
                <a:latin typeface="宋体" panose="02010600030101010101" pitchFamily="2" charset="-122"/>
                <a:ea typeface="楷体_GB2312" pitchFamily="49" charset="-122"/>
                <a:cs typeface="+mn-cs"/>
              </a:rPr>
              <a:t>，但在</a:t>
            </a:r>
            <a:r>
              <a:rPr lang="zh-CN" altLang="en-US" sz="2200" noProof="1" dirty="0">
                <a:solidFill>
                  <a:srgbClr val="FF0000"/>
                </a:solidFill>
                <a:latin typeface="宋体" panose="02010600030101010101" pitchFamily="2" charset="-122"/>
                <a:ea typeface="楷体_GB2312" pitchFamily="49" charset="-122"/>
                <a:cs typeface="+mn-cs"/>
              </a:rPr>
              <a:t>操作系统中依然保留一个记录，其中保存状态码和一些计时统计数据，供其他进程收集</a:t>
            </a:r>
            <a:r>
              <a:rPr lang="zh-CN" altLang="en-US" sz="2200" noProof="1" dirty="0">
                <a:latin typeface="宋体" panose="02010600030101010101" pitchFamily="2" charset="-122"/>
                <a:ea typeface="楷体_GB2312" pitchFamily="49" charset="-122"/>
                <a:cs typeface="+mn-cs"/>
              </a:rPr>
              <a:t>。一旦其他进程完成了对终止状态进程的信息提取之后，操作系统将删除该进程。</a:t>
            </a:r>
            <a:endParaRPr lang="zh-CN" altLang="en-US" sz="2400" noProof="1" dirty="0">
              <a:latin typeface="宋体" panose="02010600030101010101" pitchFamily="2" charset="-122"/>
              <a:ea typeface="楷体_GB2312" pitchFamily="49" charset="-122"/>
            </a:endParaRPr>
          </a:p>
        </p:txBody>
      </p:sp>
      <p:sp>
        <p:nvSpPr>
          <p:cNvPr id="52228" name="Text Box 2"/>
          <p:cNvSpPr txBox="1"/>
          <p:nvPr/>
        </p:nvSpPr>
        <p:spPr>
          <a:xfrm>
            <a:off x="541338" y="1336675"/>
            <a:ext cx="5589587" cy="584200"/>
          </a:xfrm>
          <a:prstGeom prst="rect">
            <a:avLst/>
          </a:prstGeom>
          <a:noFill/>
          <a:ln w="9525">
            <a:noFill/>
          </a:ln>
        </p:spPr>
        <p:txBody>
          <a:bodyPr anchor="t">
            <a:spAutoFit/>
          </a:bodyPr>
          <a:p>
            <a:pPr>
              <a:spcBef>
                <a:spcPct val="50000"/>
              </a:spcBef>
              <a:buSzTx/>
            </a:pPr>
            <a:r>
              <a:rPr lang="en-US" altLang="zh-CN" sz="3200" dirty="0">
                <a:solidFill>
                  <a:srgbClr val="0033CC"/>
                </a:solidFill>
                <a:latin typeface="黑体" panose="02010609060101010101" pitchFamily="49" charset="-122"/>
                <a:ea typeface="黑体" panose="02010609060101010101" pitchFamily="49" charset="-122"/>
              </a:rPr>
              <a:t>2.3.1 进程的基本状态</a:t>
            </a:r>
            <a:endParaRPr lang="zh-CN" altLang="en-US" dirty="0">
              <a:solidFill>
                <a:srgbClr val="0033CC"/>
              </a:solidFill>
              <a:latin typeface="Comic Sans MS" panose="030F0702030302020204" pitchFamily="66" charset="0"/>
              <a:ea typeface="楷体_GB2312" pitchFamily="49" charset="-122"/>
            </a:endParaRPr>
          </a:p>
        </p:txBody>
      </p:sp>
      <p:sp>
        <p:nvSpPr>
          <p:cNvPr id="5222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52230" name="Rectangle 2"/>
          <p:cNvSpPr>
            <a:spLocks noGrp="1"/>
          </p:cNvSpPr>
          <p:nvPr>
            <p:ph type="title"/>
          </p:nvPr>
        </p:nvSpPr>
        <p:spPr>
          <a:xfrm>
            <a:off x="474663" y="300038"/>
            <a:ext cx="7313612" cy="750887"/>
          </a:xfrm>
        </p:spPr>
        <p:txBody>
          <a:bodyPr vert="horz" wrap="square" lIns="91440" tIns="45720" rIns="91440" bIns="45720" anchor="b"/>
          <a:p>
            <a:pPr algn="ctr" eaLnBrk="1" hangingPunct="1"/>
            <a:r>
              <a:rPr lang="en-US" altLang="zh-CN" sz="3600" dirty="0">
                <a:latin typeface="黑体" panose="02010609060101010101" pitchFamily="49" charset="-122"/>
              </a:rPr>
              <a:t>2.3 进程的</a:t>
            </a:r>
            <a:r>
              <a:rPr lang="zh-CN" altLang="en-US" sz="3600" dirty="0">
                <a:latin typeface="黑体" panose="02010609060101010101" pitchFamily="49" charset="-122"/>
              </a:rPr>
              <a:t>控制</a:t>
            </a:r>
            <a:endParaRPr lang="zh-CN" altLang="en-US" sz="3600" dirty="0">
              <a:latin typeface="黑体" panose="02010609060101010101" pitchFamily="49" charset="-122"/>
            </a:endParaRPr>
          </a:p>
        </p:txBody>
      </p:sp>
      <p:graphicFrame>
        <p:nvGraphicFramePr>
          <p:cNvPr id="52231"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92" name="" r:id="rId1" imgW="6858000" imgH="48895" progId="MS_ClipArt_Gallery.2">
                  <p:embed/>
                </p:oleObj>
              </mc:Choice>
              <mc:Fallback>
                <p:oleObj name="" r:id="rId1" imgW="6858000" imgH="48895" progId="MS_ClipArt_Gallery.2">
                  <p:embed/>
                  <p:pic>
                    <p:nvPicPr>
                      <p:cNvPr id="0" name="图片 3091"/>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noChangeArrowheads="1"/>
          </p:cNvSpPr>
          <p:nvPr>
            <p:ph type="title"/>
          </p:nvPr>
        </p:nvSpPr>
        <p:spPr>
          <a:xfrm>
            <a:off x="744538" y="1590675"/>
            <a:ext cx="7313613" cy="534988"/>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0" cap="none" spc="0" normalizeH="0" baseline="0" noProof="0" dirty="0" smtClean="0">
                <a:ln>
                  <a:noFill/>
                </a:ln>
                <a:solidFill>
                  <a:srgbClr val="C00000"/>
                </a:solidFill>
                <a:effectLst/>
                <a:uLnTx/>
                <a:uFillTx/>
                <a:latin typeface="宋体" panose="02010600030101010101" pitchFamily="2" charset="-122"/>
                <a:ea typeface="+mj-ea"/>
                <a:cs typeface="+mj-cs"/>
              </a:rPr>
              <a:t>6</a:t>
            </a:r>
            <a:r>
              <a:rPr kumimoji="0" lang="zh-CN" altLang="en-US" sz="2400" b="1" i="0" u="none" strike="noStrike" kern="0" cap="none" spc="0" normalizeH="0" baseline="0" noProof="0" dirty="0" smtClean="0">
                <a:ln>
                  <a:noFill/>
                </a:ln>
                <a:solidFill>
                  <a:srgbClr val="C00000"/>
                </a:solidFill>
                <a:effectLst/>
                <a:uLnTx/>
                <a:uFillTx/>
                <a:latin typeface="宋体" panose="02010600030101010101" pitchFamily="2" charset="-122"/>
                <a:ea typeface="+mj-ea"/>
                <a:cs typeface="+mj-cs"/>
              </a:rPr>
              <a:t>）</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进程的挂起/解挂状态</a:t>
            </a:r>
            <a:endPar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endParaRPr>
          </a:p>
        </p:txBody>
      </p:sp>
      <p:sp>
        <p:nvSpPr>
          <p:cNvPr id="53250" name="Rectangle 3"/>
          <p:cNvSpPr>
            <a:spLocks noGrp="1"/>
          </p:cNvSpPr>
          <p:nvPr>
            <p:ph type="subTitle" idx="4294967295"/>
          </p:nvPr>
        </p:nvSpPr>
        <p:spPr>
          <a:xfrm>
            <a:off x="1042988" y="2197100"/>
            <a:ext cx="7272337" cy="4824413"/>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eaLnBrk="1" hangingPunct="1">
              <a:buClr>
                <a:schemeClr val="tx2"/>
              </a:buClr>
              <a:buSzPct val="70000"/>
              <a:buNone/>
            </a:pPr>
            <a:r>
              <a:rPr lang="zh-CN" altLang="en-US" sz="2400" dirty="0">
                <a:latin typeface="Comic Sans MS" panose="030F0702030302020204" pitchFamily="66" charset="0"/>
              </a:rPr>
              <a:t>一、设置原因</a:t>
            </a:r>
            <a:endParaRPr lang="zh-CN" altLang="en-US" sz="2400" dirty="0">
              <a:latin typeface="Comic Sans MS" panose="030F0702030302020204" pitchFamily="66" charset="0"/>
            </a:endParaRPr>
          </a:p>
          <a:p>
            <a:pPr marL="0" lvl="0" indent="0" algn="l" eaLnBrk="1" hangingPunct="1">
              <a:spcBef>
                <a:spcPct val="0"/>
              </a:spcBef>
              <a:buClr>
                <a:schemeClr val="tx2"/>
              </a:buClr>
              <a:buSzPct val="70000"/>
              <a:buNone/>
            </a:pPr>
            <a:r>
              <a:rPr lang="zh-CN" altLang="en-US" dirty="0">
                <a:latin typeface="Comic Sans MS" panose="030F0702030302020204" pitchFamily="66" charset="0"/>
              </a:rPr>
              <a:t>  </a:t>
            </a:r>
            <a:r>
              <a:rPr lang="zh-CN" altLang="en-US" sz="2000" dirty="0">
                <a:latin typeface="Comic Sans MS" panose="030F0702030302020204" pitchFamily="66" charset="0"/>
              </a:rPr>
              <a:t>1、用户需要 ：中间结果与预期不符；                                                            </a:t>
            </a:r>
            <a:endParaRPr lang="zh-CN" altLang="en-US" sz="2000" dirty="0">
              <a:latin typeface="Comic Sans MS" panose="030F0702030302020204" pitchFamily="66" charset="0"/>
            </a:endParaRPr>
          </a:p>
          <a:p>
            <a:pPr marL="0" lvl="0" indent="0" algn="l" eaLnBrk="1" hangingPunct="1">
              <a:buClr>
                <a:schemeClr val="tx2"/>
              </a:buClr>
              <a:buSzPct val="70000"/>
              <a:buNone/>
            </a:pPr>
            <a:r>
              <a:rPr lang="zh-CN" altLang="en-US" sz="2000" dirty="0">
                <a:latin typeface="Comic Sans MS" panose="030F0702030302020204" pitchFamily="66" charset="0"/>
              </a:rPr>
              <a:t>   2、操作系统需要：系统某些功能故障；</a:t>
            </a:r>
            <a:endParaRPr lang="zh-CN" altLang="en-US" sz="2000" dirty="0">
              <a:latin typeface="Comic Sans MS" panose="030F0702030302020204" pitchFamily="66" charset="0"/>
            </a:endParaRPr>
          </a:p>
          <a:p>
            <a:pPr marL="0" lvl="0" indent="0" algn="l" eaLnBrk="1" hangingPunct="1">
              <a:buClr>
                <a:schemeClr val="tx2"/>
              </a:buClr>
              <a:buSzPct val="70000"/>
              <a:buNone/>
            </a:pPr>
            <a:r>
              <a:rPr lang="zh-CN" altLang="en-US" sz="2000" dirty="0">
                <a:latin typeface="Comic Sans MS" panose="030F0702030302020204" pitchFamily="66" charset="0"/>
              </a:rPr>
              <a:t>   3、系统负荷过重</a:t>
            </a:r>
            <a:endParaRPr lang="zh-CN" altLang="en-US" sz="2000" dirty="0">
              <a:latin typeface="Comic Sans MS" panose="030F0702030302020204" pitchFamily="66" charset="0"/>
            </a:endParaRPr>
          </a:p>
          <a:p>
            <a:pPr marL="0" lvl="0" indent="0" algn="l" eaLnBrk="1" hangingPunct="1">
              <a:buClr>
                <a:schemeClr val="tx2"/>
              </a:buClr>
              <a:buSzPct val="70000"/>
              <a:buNone/>
            </a:pPr>
            <a:r>
              <a:rPr lang="zh-CN" altLang="en-US" sz="2000" dirty="0">
                <a:latin typeface="Comic Sans MS" panose="030F0702030302020204" pitchFamily="66" charset="0"/>
              </a:rPr>
              <a:t>   4、父进程需要                                                                 </a:t>
            </a:r>
            <a:endParaRPr lang="zh-CN" altLang="en-US" sz="2000" dirty="0">
              <a:latin typeface="Comic Sans MS" panose="030F0702030302020204" pitchFamily="66" charset="0"/>
            </a:endParaRPr>
          </a:p>
          <a:p>
            <a:pPr marL="0" lvl="0" indent="0" algn="l" eaLnBrk="1" hangingPunct="1">
              <a:buClr>
                <a:schemeClr val="tx2"/>
              </a:buClr>
              <a:buSzPct val="70000"/>
              <a:buNone/>
            </a:pPr>
            <a:r>
              <a:rPr lang="zh-CN" altLang="en-US" sz="2000" dirty="0">
                <a:latin typeface="Comic Sans MS" panose="030F0702030302020204" pitchFamily="66" charset="0"/>
              </a:rPr>
              <a:t>   5、对换的需要</a:t>
            </a:r>
            <a:endParaRPr lang="zh-CN" altLang="en-US" sz="2000" dirty="0">
              <a:latin typeface="Comic Sans MS" panose="030F0702030302020204" pitchFamily="66" charset="0"/>
            </a:endParaRPr>
          </a:p>
          <a:p>
            <a:pPr marL="0" lvl="0" indent="0" algn="l" eaLnBrk="1" hangingPunct="1">
              <a:buClr>
                <a:schemeClr val="tx2"/>
              </a:buClr>
              <a:buSzPct val="70000"/>
              <a:buNone/>
            </a:pPr>
            <a:r>
              <a:rPr lang="zh-CN" altLang="en-US" sz="2400" dirty="0"/>
              <a:t>二、设置挂起状态后进程状态的转换</a:t>
            </a:r>
            <a:endParaRPr lang="zh-CN" altLang="en-US" sz="2400" dirty="0"/>
          </a:p>
          <a:p>
            <a:pPr marL="0" lvl="0" indent="0" algn="l" eaLnBrk="1" hangingPunct="1">
              <a:buClr>
                <a:schemeClr val="tx2"/>
              </a:buClr>
              <a:buSzPct val="70000"/>
              <a:buNone/>
            </a:pPr>
            <a:r>
              <a:rPr lang="zh-CN" altLang="en-US" sz="2000" dirty="0">
                <a:latin typeface="Comic Sans MS" panose="030F0702030302020204" pitchFamily="66" charset="0"/>
              </a:rPr>
              <a:t>    设置挂起状态后，进程的就绪、阻塞状态分别分为：</a:t>
            </a:r>
            <a:endParaRPr lang="zh-CN" altLang="en-US" sz="2000" dirty="0">
              <a:latin typeface="Comic Sans MS" panose="030F0702030302020204" pitchFamily="66" charset="0"/>
            </a:endParaRPr>
          </a:p>
          <a:p>
            <a:pPr marL="0" lvl="0" indent="0" algn="l" eaLnBrk="1" hangingPunct="1">
              <a:buClr>
                <a:schemeClr val="tx2"/>
              </a:buClr>
              <a:buSzPct val="70000"/>
              <a:buNone/>
            </a:pPr>
            <a:r>
              <a:rPr lang="zh-CN" altLang="en-US" sz="2000" dirty="0">
                <a:latin typeface="Comic Sans MS" panose="030F0702030302020204" pitchFamily="66" charset="0"/>
              </a:rPr>
              <a:t>         就绪：活动就绪  </a:t>
            </a:r>
            <a:r>
              <a:rPr lang="en-US" altLang="zh-CN" sz="2000" dirty="0">
                <a:latin typeface="Comic Sans MS" panose="030F0702030302020204" pitchFamily="66" charset="0"/>
              </a:rPr>
              <a:t>Ready</a:t>
            </a:r>
            <a:r>
              <a:rPr lang="en-US" altLang="en-US" sz="2000" dirty="0">
                <a:latin typeface="Comic Sans MS" panose="030F0702030302020204" pitchFamily="66" charset="0"/>
              </a:rPr>
              <a:t>a       </a:t>
            </a:r>
            <a:endParaRPr lang="en-US" altLang="zh-CN" sz="2000" dirty="0">
              <a:latin typeface="Comic Sans MS" panose="030F0702030302020204" pitchFamily="66" charset="0"/>
            </a:endParaRPr>
          </a:p>
          <a:p>
            <a:pPr marL="0" lvl="0" indent="0" algn="l" eaLnBrk="1" hangingPunct="1">
              <a:buClr>
                <a:schemeClr val="tx2"/>
              </a:buClr>
              <a:buSzPct val="70000"/>
              <a:buNone/>
            </a:pPr>
            <a:r>
              <a:rPr lang="zh-CN" altLang="en-US" sz="2000" dirty="0">
                <a:latin typeface="Comic Sans MS" panose="030F0702030302020204" pitchFamily="66" charset="0"/>
              </a:rPr>
              <a:t>                静止就绪  </a:t>
            </a:r>
            <a:r>
              <a:rPr lang="en-US" altLang="zh-CN" sz="2000" dirty="0">
                <a:latin typeface="Comic Sans MS" panose="030F0702030302020204" pitchFamily="66" charset="0"/>
              </a:rPr>
              <a:t>Readys        </a:t>
            </a:r>
            <a:endParaRPr lang="en-US" altLang="zh-CN" sz="2000" dirty="0">
              <a:latin typeface="Comic Sans MS" panose="030F0702030302020204" pitchFamily="66" charset="0"/>
            </a:endParaRPr>
          </a:p>
          <a:p>
            <a:pPr marL="0" lvl="0" indent="0" algn="l" eaLnBrk="1" hangingPunct="1">
              <a:buClr>
                <a:schemeClr val="tx2"/>
              </a:buClr>
              <a:buSzPct val="70000"/>
              <a:buNone/>
            </a:pPr>
            <a:r>
              <a:rPr lang="en-US" altLang="zh-CN" sz="2000" dirty="0">
                <a:latin typeface="Comic Sans MS" panose="030F0702030302020204" pitchFamily="66" charset="0"/>
              </a:rPr>
              <a:t>         </a:t>
            </a:r>
            <a:r>
              <a:rPr lang="zh-CN" altLang="en-US" sz="2000" dirty="0">
                <a:latin typeface="Comic Sans MS" panose="030F0702030302020204" pitchFamily="66" charset="0"/>
              </a:rPr>
              <a:t>阻塞：活动阻塞  </a:t>
            </a:r>
            <a:r>
              <a:rPr lang="zh-CN" altLang="zh-CN" sz="2000" dirty="0">
                <a:latin typeface="Comic Sans MS" panose="030F0702030302020204" pitchFamily="66" charset="0"/>
              </a:rPr>
              <a:t>B</a:t>
            </a:r>
            <a:r>
              <a:rPr lang="en-US" altLang="zh-CN" sz="2000" dirty="0">
                <a:latin typeface="Comic Sans MS" panose="030F0702030302020204" pitchFamily="66" charset="0"/>
              </a:rPr>
              <a:t>lockeda</a:t>
            </a:r>
            <a:endParaRPr lang="en-US" altLang="zh-CN" sz="2000" dirty="0">
              <a:latin typeface="Comic Sans MS" panose="030F0702030302020204" pitchFamily="66" charset="0"/>
            </a:endParaRPr>
          </a:p>
          <a:p>
            <a:pPr marL="0" lvl="0" indent="0" algn="l" eaLnBrk="1" hangingPunct="1">
              <a:buClr>
                <a:schemeClr val="tx2"/>
              </a:buClr>
              <a:buSzPct val="70000"/>
              <a:buNone/>
            </a:pPr>
            <a:r>
              <a:rPr lang="zh-CN" altLang="en-US" sz="2000" dirty="0">
                <a:latin typeface="Comic Sans MS" panose="030F0702030302020204" pitchFamily="66" charset="0"/>
              </a:rPr>
              <a:t>                静止阻塞  </a:t>
            </a:r>
            <a:r>
              <a:rPr lang="en-US" altLang="zh-CN" sz="2000" dirty="0">
                <a:latin typeface="Comic Sans MS" panose="030F0702030302020204" pitchFamily="66" charset="0"/>
              </a:rPr>
              <a:t>Blockeds</a:t>
            </a:r>
            <a:endParaRPr lang="zh-CN" altLang="en-US" sz="2000" dirty="0">
              <a:latin typeface="Comic Sans MS" panose="030F0702030302020204" pitchFamily="66" charset="0"/>
            </a:endParaRPr>
          </a:p>
        </p:txBody>
      </p:sp>
      <p:sp>
        <p:nvSpPr>
          <p:cNvPr id="53251" name="Text Box 2"/>
          <p:cNvSpPr txBox="1"/>
          <p:nvPr/>
        </p:nvSpPr>
        <p:spPr>
          <a:xfrm>
            <a:off x="744538" y="936625"/>
            <a:ext cx="5589587" cy="584200"/>
          </a:xfrm>
          <a:prstGeom prst="rect">
            <a:avLst/>
          </a:prstGeom>
          <a:noFill/>
          <a:ln w="9525">
            <a:noFill/>
          </a:ln>
        </p:spPr>
        <p:txBody>
          <a:bodyPr anchor="t">
            <a:spAutoFit/>
          </a:bodyPr>
          <a:p>
            <a:pPr>
              <a:spcBef>
                <a:spcPct val="50000"/>
              </a:spcBef>
              <a:buSzTx/>
            </a:pPr>
            <a:r>
              <a:rPr lang="en-US" altLang="zh-CN" sz="3200" dirty="0">
                <a:solidFill>
                  <a:srgbClr val="0033CC"/>
                </a:solidFill>
                <a:latin typeface="黑体" panose="02010609060101010101" pitchFamily="49" charset="-122"/>
                <a:ea typeface="黑体" panose="02010609060101010101" pitchFamily="49" charset="-122"/>
              </a:rPr>
              <a:t>2.3.1 进程的基本状态</a:t>
            </a:r>
            <a:endParaRPr lang="en-US" altLang="zh-CN" sz="3200" dirty="0">
              <a:solidFill>
                <a:srgbClr val="0033CC"/>
              </a:solidFill>
              <a:latin typeface="黑体" panose="02010609060101010101" pitchFamily="49" charset="-122"/>
              <a:ea typeface="黑体" panose="02010609060101010101" pitchFamily="49" charset="-122"/>
            </a:endParaRPr>
          </a:p>
        </p:txBody>
      </p:sp>
      <p:sp>
        <p:nvSpPr>
          <p:cNvPr id="5325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53253" name="Rectangle 2"/>
          <p:cNvSpPr>
            <a:spLocks noGrp="1"/>
          </p:cNvSpPr>
          <p:nvPr/>
        </p:nvSpPr>
        <p:spPr>
          <a:xfrm>
            <a:off x="474663" y="122238"/>
            <a:ext cx="7313612" cy="750887"/>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53254" name="内容占位符 95235"/>
          <p:cNvGraphicFramePr>
            <a:graphicFrameLocks noGrp="1"/>
          </p:cNvGraphicFramePr>
          <p:nvPr>
            <p:ph sz="half" idx="4294967295"/>
          </p:nvPr>
        </p:nvGraphicFramePr>
        <p:xfrm>
          <a:off x="684213" y="803275"/>
          <a:ext cx="7704137" cy="69850"/>
        </p:xfrm>
        <a:graphic>
          <a:graphicData uri="http://schemas.openxmlformats.org/presentationml/2006/ole">
            <mc:AlternateContent xmlns:mc="http://schemas.openxmlformats.org/markup-compatibility/2006">
              <mc:Choice xmlns:v="urn:schemas-microsoft-com:vml" Requires="v">
                <p:oleObj spid="_x0000_s3093" name="" r:id="rId1" imgW="6858000" imgH="48895" progId="MS_ClipArt_Gallery.2">
                  <p:embed/>
                </p:oleObj>
              </mc:Choice>
              <mc:Fallback>
                <p:oleObj name="" r:id="rId1" imgW="6858000" imgH="48895" progId="MS_ClipArt_Gallery.2">
                  <p:embed/>
                  <p:pic>
                    <p:nvPicPr>
                      <p:cNvPr id="0" name="图片 3092"/>
                      <p:cNvPicPr/>
                      <p:nvPr/>
                    </p:nvPicPr>
                    <p:blipFill>
                      <a:blip r:embed="rId2"/>
                      <a:stretch>
                        <a:fillRect/>
                      </a:stretch>
                    </p:blipFill>
                    <p:spPr>
                      <a:xfrm>
                        <a:off x="684213" y="803275"/>
                        <a:ext cx="7704137" cy="69850"/>
                      </a:xfrm>
                      <a:prstGeom prst="rect">
                        <a:avLst/>
                      </a:prstGeom>
                      <a:noFill/>
                      <a:ln w="38100">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5"/>
          <p:cNvSpPr/>
          <p:nvPr/>
        </p:nvSpPr>
        <p:spPr>
          <a:xfrm>
            <a:off x="2667000" y="2251075"/>
            <a:ext cx="5867400" cy="4953000"/>
          </a:xfrm>
          <a:prstGeom prst="rect">
            <a:avLst/>
          </a:prstGeom>
          <a:noFill/>
          <a:ln w="38100">
            <a:noFill/>
          </a:ln>
        </p:spPr>
        <p:txBody>
          <a:bodyPr wrap="none" anchor="ctr"/>
          <a:p>
            <a:pPr>
              <a:buSzTx/>
            </a:pPr>
            <a:endParaRPr lang="zh-CN" altLang="en-US" dirty="0">
              <a:latin typeface="Verdana" panose="020B0604030504040204" pitchFamily="34" charset="0"/>
              <a:ea typeface="宋体" panose="02010600030101010101" pitchFamily="2" charset="-122"/>
            </a:endParaRPr>
          </a:p>
        </p:txBody>
      </p:sp>
      <p:sp>
        <p:nvSpPr>
          <p:cNvPr id="54274" name="Text Box 2"/>
          <p:cNvSpPr txBox="1"/>
          <p:nvPr/>
        </p:nvSpPr>
        <p:spPr>
          <a:xfrm>
            <a:off x="665163" y="1239838"/>
            <a:ext cx="5589587" cy="584200"/>
          </a:xfrm>
          <a:prstGeom prst="rect">
            <a:avLst/>
          </a:prstGeom>
          <a:noFill/>
          <a:ln w="9525">
            <a:noFill/>
          </a:ln>
        </p:spPr>
        <p:txBody>
          <a:bodyPr anchor="t">
            <a:spAutoFit/>
          </a:bodyPr>
          <a:p>
            <a:pPr>
              <a:spcBef>
                <a:spcPct val="50000"/>
              </a:spcBef>
              <a:buSzTx/>
            </a:pPr>
            <a:r>
              <a:rPr lang="en-US" altLang="zh-CN" sz="3200" dirty="0">
                <a:solidFill>
                  <a:srgbClr val="0033CC"/>
                </a:solidFill>
                <a:latin typeface="黑体" panose="02010609060101010101" pitchFamily="49" charset="-122"/>
                <a:ea typeface="黑体" panose="02010609060101010101" pitchFamily="49" charset="-122"/>
              </a:rPr>
              <a:t>2.3.2 进程状态转换</a:t>
            </a:r>
            <a:endParaRPr lang="zh-CN" altLang="en-US" dirty="0">
              <a:solidFill>
                <a:srgbClr val="0033CC"/>
              </a:solidFill>
              <a:latin typeface="Comic Sans MS" panose="030F0702030302020204" pitchFamily="66" charset="0"/>
              <a:ea typeface="楷体_GB2312" pitchFamily="49" charset="-122"/>
            </a:endParaRPr>
          </a:p>
        </p:txBody>
      </p:sp>
      <p:pic>
        <p:nvPicPr>
          <p:cNvPr id="54275" name="Picture 3" descr="OS图2-1"/>
          <p:cNvPicPr>
            <a:picLocks noChangeAspect="1"/>
          </p:cNvPicPr>
          <p:nvPr/>
        </p:nvPicPr>
        <p:blipFill>
          <a:blip r:embed="rId1"/>
          <a:stretch>
            <a:fillRect/>
          </a:stretch>
        </p:blipFill>
        <p:spPr>
          <a:xfrm>
            <a:off x="2268538" y="2233613"/>
            <a:ext cx="4232275" cy="3721100"/>
          </a:xfrm>
          <a:prstGeom prst="rect">
            <a:avLst/>
          </a:prstGeom>
          <a:noFill/>
          <a:ln w="9525">
            <a:noFill/>
          </a:ln>
        </p:spPr>
      </p:pic>
      <p:sp>
        <p:nvSpPr>
          <p:cNvPr id="5427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54277" name="Rectangle 2"/>
          <p:cNvSpPr>
            <a:spLocks noGrp="1"/>
          </p:cNvSpPr>
          <p:nvPr>
            <p:ph type="title"/>
          </p:nvPr>
        </p:nvSpPr>
        <p:spPr>
          <a:xfrm>
            <a:off x="423863" y="300038"/>
            <a:ext cx="7313612" cy="750887"/>
          </a:xfrm>
        </p:spPr>
        <p:txBody>
          <a:bodyPr vert="horz" wrap="square" lIns="91440" tIns="45720" rIns="91440" bIns="45720" anchor="b"/>
          <a:p>
            <a:pPr algn="ctr" eaLnBrk="1" hangingPunct="1"/>
            <a:r>
              <a:rPr lang="en-US" altLang="zh-CN" sz="3600" dirty="0">
                <a:latin typeface="黑体" panose="02010609060101010101" pitchFamily="49" charset="-122"/>
              </a:rPr>
              <a:t>2.3 进程的</a:t>
            </a:r>
            <a:r>
              <a:rPr lang="zh-CN" altLang="en-US" sz="3600" dirty="0">
                <a:latin typeface="黑体" panose="02010609060101010101" pitchFamily="49" charset="-122"/>
              </a:rPr>
              <a:t>控制</a:t>
            </a:r>
            <a:endParaRPr lang="zh-CN" altLang="en-US" sz="3600" dirty="0">
              <a:latin typeface="黑体" panose="02010609060101010101" pitchFamily="49" charset="-122"/>
            </a:endParaRPr>
          </a:p>
        </p:txBody>
      </p:sp>
      <p:graphicFrame>
        <p:nvGraphicFramePr>
          <p:cNvPr id="54278" name="内容占位符 95235"/>
          <p:cNvGraphicFramePr>
            <a:graphicFrameLocks noGrp="1"/>
          </p:cNvGraphicFramePr>
          <p:nvPr>
            <p:ph sz="half" idx="4294967295"/>
          </p:nvPr>
        </p:nvGraphicFramePr>
        <p:xfrm>
          <a:off x="633413" y="981075"/>
          <a:ext cx="7704137" cy="69850"/>
        </p:xfrm>
        <a:graphic>
          <a:graphicData uri="http://schemas.openxmlformats.org/presentationml/2006/ole">
            <mc:AlternateContent xmlns:mc="http://schemas.openxmlformats.org/markup-compatibility/2006">
              <mc:Choice xmlns:v="urn:schemas-microsoft-com:vml" Requires="v">
                <p:oleObj spid="_x0000_s3098" name="" r:id="rId2" imgW="6858000" imgH="48895" progId="MS_ClipArt_Gallery.2">
                  <p:embed/>
                </p:oleObj>
              </mc:Choice>
              <mc:Fallback>
                <p:oleObj name="" r:id="rId2" imgW="6858000" imgH="48895" progId="MS_ClipArt_Gallery.2">
                  <p:embed/>
                  <p:pic>
                    <p:nvPicPr>
                      <p:cNvPr id="0" name="图片 3097"/>
                      <p:cNvPicPr/>
                      <p:nvPr/>
                    </p:nvPicPr>
                    <p:blipFill>
                      <a:blip r:embed="rId3"/>
                      <a:stretch>
                        <a:fillRect/>
                      </a:stretch>
                    </p:blipFill>
                    <p:spPr>
                      <a:xfrm>
                        <a:off x="633413" y="981075"/>
                        <a:ext cx="7704137" cy="69850"/>
                      </a:xfrm>
                      <a:prstGeom prst="rect">
                        <a:avLst/>
                      </a:prstGeom>
                      <a:noFill/>
                      <a:ln w="38100">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5"/>
          <p:cNvSpPr/>
          <p:nvPr/>
        </p:nvSpPr>
        <p:spPr>
          <a:xfrm>
            <a:off x="2667000" y="1219200"/>
            <a:ext cx="5867400" cy="4953000"/>
          </a:xfrm>
          <a:prstGeom prst="rect">
            <a:avLst/>
          </a:prstGeom>
          <a:noFill/>
          <a:ln w="38100">
            <a:noFill/>
          </a:ln>
        </p:spPr>
        <p:txBody>
          <a:bodyPr wrap="none" anchor="ctr"/>
          <a:p>
            <a:pPr>
              <a:buSzTx/>
            </a:pPr>
            <a:endParaRPr lang="zh-CN" altLang="en-US" dirty="0">
              <a:latin typeface="Verdana" panose="020B0604030504040204" pitchFamily="34" charset="0"/>
              <a:ea typeface="宋体" panose="02010600030101010101" pitchFamily="2" charset="-122"/>
            </a:endParaRPr>
          </a:p>
        </p:txBody>
      </p:sp>
      <p:sp>
        <p:nvSpPr>
          <p:cNvPr id="55298" name="Text Box 2"/>
          <p:cNvSpPr txBox="1"/>
          <p:nvPr/>
        </p:nvSpPr>
        <p:spPr>
          <a:xfrm>
            <a:off x="704850" y="1106488"/>
            <a:ext cx="5589588" cy="582612"/>
          </a:xfrm>
          <a:prstGeom prst="rect">
            <a:avLst/>
          </a:prstGeom>
          <a:noFill/>
          <a:ln w="9525">
            <a:noFill/>
          </a:ln>
        </p:spPr>
        <p:txBody>
          <a:bodyPr anchor="t">
            <a:spAutoFit/>
          </a:bodyPr>
          <a:p>
            <a:pPr>
              <a:spcBef>
                <a:spcPct val="50000"/>
              </a:spcBef>
              <a:buSzTx/>
            </a:pPr>
            <a:r>
              <a:rPr lang="en-US" altLang="zh-CN" sz="3200" dirty="0">
                <a:solidFill>
                  <a:srgbClr val="0033CC"/>
                </a:solidFill>
                <a:latin typeface="黑体" panose="02010609060101010101" pitchFamily="49" charset="-122"/>
                <a:ea typeface="黑体" panose="02010609060101010101" pitchFamily="49" charset="-122"/>
              </a:rPr>
              <a:t>2.3.2 进程状态转换</a:t>
            </a:r>
            <a:endParaRPr lang="zh-CN" altLang="en-US" dirty="0">
              <a:solidFill>
                <a:srgbClr val="0033CC"/>
              </a:solidFill>
              <a:latin typeface="Comic Sans MS" panose="030F0702030302020204" pitchFamily="66" charset="0"/>
              <a:ea typeface="楷体_GB2312" pitchFamily="49" charset="-122"/>
            </a:endParaRPr>
          </a:p>
        </p:txBody>
      </p:sp>
      <p:sp>
        <p:nvSpPr>
          <p:cNvPr id="55299" name="Text Box 7"/>
          <p:cNvSpPr txBox="1"/>
          <p:nvPr/>
        </p:nvSpPr>
        <p:spPr>
          <a:xfrm>
            <a:off x="1547813" y="5876925"/>
            <a:ext cx="6488112" cy="398463"/>
          </a:xfrm>
          <a:prstGeom prst="rect">
            <a:avLst/>
          </a:prstGeom>
          <a:noFill/>
          <a:ln w="9525">
            <a:noFill/>
          </a:ln>
        </p:spPr>
        <p:txBody>
          <a:bodyPr rIns="18000" anchor="t">
            <a:spAutoFit/>
          </a:bodyPr>
          <a:p>
            <a:pPr algn="ctr">
              <a:spcBef>
                <a:spcPct val="50000"/>
              </a:spcBef>
              <a:buSzTx/>
            </a:pPr>
            <a:r>
              <a:rPr lang="zh-CN" altLang="en-US" sz="2000" dirty="0">
                <a:latin typeface="Tahoma" panose="020B0604030504040204" pitchFamily="34"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2-3 </a:t>
            </a:r>
            <a:r>
              <a:rPr lang="zh-CN" altLang="en-US" sz="2000" dirty="0">
                <a:latin typeface="Tahoma" panose="020B0604030504040204" pitchFamily="34" charset="0"/>
                <a:ea typeface="宋体" panose="02010600030101010101" pitchFamily="2" charset="-122"/>
              </a:rPr>
              <a:t>具有创建、终止和挂起状态的进程状态图 </a:t>
            </a:r>
            <a:endParaRPr lang="zh-CN" altLang="en-US" sz="2000" dirty="0">
              <a:latin typeface="Tahoma" panose="020B0604030504040204" pitchFamily="34" charset="0"/>
              <a:ea typeface="宋体" panose="02010600030101010101" pitchFamily="2" charset="-122"/>
            </a:endParaRPr>
          </a:p>
        </p:txBody>
      </p:sp>
      <p:sp>
        <p:nvSpPr>
          <p:cNvPr id="55300"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55301" name="对象 1"/>
          <p:cNvGraphicFramePr/>
          <p:nvPr>
            <p:custDataLst>
              <p:tags r:id="rId1"/>
            </p:custDataLst>
          </p:nvPr>
        </p:nvGraphicFramePr>
        <p:xfrm>
          <a:off x="758825" y="2119630"/>
          <a:ext cx="7555865" cy="3449320"/>
        </p:xfrm>
        <a:graphic>
          <a:graphicData uri="http://schemas.openxmlformats.org/presentationml/2006/ole">
            <mc:AlternateContent xmlns:mc="http://schemas.openxmlformats.org/markup-compatibility/2006">
              <mc:Choice xmlns:v="urn:schemas-microsoft-com:vml" Requires="v">
                <p:oleObj spid="_x0000_s3095" name="" r:id="rId2" imgW="0" imgH="0" progId="Paint.Picture">
                  <p:embed/>
                </p:oleObj>
              </mc:Choice>
              <mc:Fallback>
                <p:oleObj name="" r:id="rId2" imgW="0" imgH="0" progId="Paint.Picture">
                  <p:embed/>
                  <p:pic>
                    <p:nvPicPr>
                      <p:cNvPr id="0" name="图片 3094"/>
                      <p:cNvPicPr/>
                      <p:nvPr/>
                    </p:nvPicPr>
                    <p:blipFill>
                      <a:blip r:embed="rId3"/>
                      <a:stretch>
                        <a:fillRect/>
                      </a:stretch>
                    </p:blipFill>
                    <p:spPr>
                      <a:xfrm>
                        <a:off x="758825" y="2119630"/>
                        <a:ext cx="7555865" cy="3449320"/>
                      </a:xfrm>
                      <a:prstGeom prst="rect">
                        <a:avLst/>
                      </a:prstGeom>
                      <a:noFill/>
                      <a:ln w="38100">
                        <a:noFill/>
                        <a:miter/>
                      </a:ln>
                    </p:spPr>
                  </p:pic>
                </p:oleObj>
              </mc:Fallback>
            </mc:AlternateContent>
          </a:graphicData>
        </a:graphic>
      </p:graphicFrame>
      <p:sp>
        <p:nvSpPr>
          <p:cNvPr id="55302" name="Rectangle 2"/>
          <p:cNvSpPr>
            <a:spLocks noGrp="1"/>
          </p:cNvSpPr>
          <p:nvPr>
            <p:ph type="title"/>
          </p:nvPr>
        </p:nvSpPr>
        <p:spPr>
          <a:xfrm>
            <a:off x="474663" y="300038"/>
            <a:ext cx="7313612" cy="750887"/>
          </a:xfrm>
        </p:spPr>
        <p:txBody>
          <a:bodyPr vert="horz" wrap="square" lIns="91440" tIns="45720" rIns="91440" bIns="45720" anchor="b"/>
          <a:p>
            <a:pPr algn="ctr" eaLnBrk="1" hangingPunct="1"/>
            <a:r>
              <a:rPr lang="en-US" altLang="zh-CN" sz="3600" dirty="0">
                <a:latin typeface="黑体" panose="02010609060101010101" pitchFamily="49" charset="-122"/>
              </a:rPr>
              <a:t>2.3 进程的</a:t>
            </a:r>
            <a:r>
              <a:rPr lang="zh-CN" altLang="en-US" sz="3600" dirty="0">
                <a:latin typeface="黑体" panose="02010609060101010101" pitchFamily="49" charset="-122"/>
              </a:rPr>
              <a:t>控制</a:t>
            </a:r>
            <a:endParaRPr lang="zh-CN" altLang="en-US" sz="3600" dirty="0">
              <a:latin typeface="黑体" panose="02010609060101010101" pitchFamily="49" charset="-122"/>
            </a:endParaRPr>
          </a:p>
        </p:txBody>
      </p:sp>
      <p:graphicFrame>
        <p:nvGraphicFramePr>
          <p:cNvPr id="55303"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99" name="" r:id="rId4" imgW="6858000" imgH="48895" progId="MS_ClipArt_Gallery.2">
                  <p:embed/>
                </p:oleObj>
              </mc:Choice>
              <mc:Fallback>
                <p:oleObj name="" r:id="rId4" imgW="6858000" imgH="48895" progId="MS_ClipArt_Gallery.2">
                  <p:embed/>
                  <p:pic>
                    <p:nvPicPr>
                      <p:cNvPr id="0" name="图片 3098"/>
                      <p:cNvPicPr/>
                      <p:nvPr/>
                    </p:nvPicPr>
                    <p:blipFill>
                      <a:blip r:embed="rId5"/>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5"/>
          <p:cNvSpPr/>
          <p:nvPr/>
        </p:nvSpPr>
        <p:spPr>
          <a:xfrm>
            <a:off x="2667000" y="1219200"/>
            <a:ext cx="5867400" cy="4953000"/>
          </a:xfrm>
          <a:prstGeom prst="rect">
            <a:avLst/>
          </a:prstGeom>
          <a:noFill/>
          <a:ln w="38100">
            <a:noFill/>
          </a:ln>
        </p:spPr>
        <p:txBody>
          <a:bodyPr wrap="none" anchor="ctr"/>
          <a:p>
            <a:pPr>
              <a:buSzTx/>
            </a:pPr>
            <a:endParaRPr lang="zh-CN" altLang="en-US" dirty="0">
              <a:latin typeface="Verdana" panose="020B0604030504040204" pitchFamily="34" charset="0"/>
              <a:ea typeface="宋体" panose="02010600030101010101" pitchFamily="2" charset="-122"/>
            </a:endParaRPr>
          </a:p>
        </p:txBody>
      </p:sp>
      <p:sp>
        <p:nvSpPr>
          <p:cNvPr id="56322" name="Text Box 2"/>
          <p:cNvSpPr txBox="1"/>
          <p:nvPr/>
        </p:nvSpPr>
        <p:spPr>
          <a:xfrm>
            <a:off x="238125" y="865188"/>
            <a:ext cx="5589588" cy="584200"/>
          </a:xfrm>
          <a:prstGeom prst="rect">
            <a:avLst/>
          </a:prstGeom>
          <a:noFill/>
          <a:ln w="9525">
            <a:noFill/>
          </a:ln>
        </p:spPr>
        <p:txBody>
          <a:bodyPr anchor="t">
            <a:spAutoFit/>
          </a:bodyPr>
          <a:p>
            <a:pPr>
              <a:spcBef>
                <a:spcPct val="50000"/>
              </a:spcBef>
              <a:buSzTx/>
            </a:pPr>
            <a:r>
              <a:rPr lang="en-US" altLang="zh-CN" sz="3200" dirty="0">
                <a:solidFill>
                  <a:srgbClr val="0033CC"/>
                </a:solidFill>
                <a:latin typeface="黑体" panose="02010609060101010101" pitchFamily="49" charset="-122"/>
                <a:ea typeface="黑体" panose="02010609060101010101" pitchFamily="49" charset="-122"/>
              </a:rPr>
              <a:t>2.3.2 进程状态转换</a:t>
            </a:r>
            <a:endParaRPr lang="en-US" altLang="zh-CN" sz="3200" dirty="0">
              <a:solidFill>
                <a:srgbClr val="0033CC"/>
              </a:solidFill>
              <a:latin typeface="黑体" panose="02010609060101010101" pitchFamily="49" charset="-122"/>
              <a:ea typeface="黑体" panose="02010609060101010101" pitchFamily="49" charset="-122"/>
            </a:endParaRPr>
          </a:p>
        </p:txBody>
      </p:sp>
      <p:pic>
        <p:nvPicPr>
          <p:cNvPr id="56323" name="Picture 3" descr="OS图2-2"/>
          <p:cNvPicPr>
            <a:picLocks noChangeAspect="1"/>
          </p:cNvPicPr>
          <p:nvPr/>
        </p:nvPicPr>
        <p:blipFill>
          <a:blip r:embed="rId1"/>
          <a:stretch>
            <a:fillRect/>
          </a:stretch>
        </p:blipFill>
        <p:spPr>
          <a:xfrm>
            <a:off x="2411413" y="1557338"/>
            <a:ext cx="4703762" cy="4605337"/>
          </a:xfrm>
          <a:prstGeom prst="rect">
            <a:avLst/>
          </a:prstGeom>
          <a:noFill/>
          <a:ln w="9525">
            <a:noFill/>
          </a:ln>
        </p:spPr>
      </p:pic>
      <p:sp>
        <p:nvSpPr>
          <p:cNvPr id="56324"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56325" name="Rectangle 2"/>
          <p:cNvSpPr>
            <a:spLocks noGrp="1"/>
          </p:cNvSpPr>
          <p:nvPr>
            <p:ph type="title"/>
          </p:nvPr>
        </p:nvSpPr>
        <p:spPr>
          <a:xfrm>
            <a:off x="423863" y="50800"/>
            <a:ext cx="7313612" cy="750888"/>
          </a:xfrm>
        </p:spPr>
        <p:txBody>
          <a:bodyPr vert="horz" wrap="square" lIns="91440" tIns="45720" rIns="91440" bIns="45720" anchor="b"/>
          <a:p>
            <a:pPr algn="ctr" eaLnBrk="1" hangingPunct="1"/>
            <a:r>
              <a:rPr lang="en-US" altLang="zh-CN" sz="3600" dirty="0">
                <a:latin typeface="黑体" panose="02010609060101010101" pitchFamily="49" charset="-122"/>
              </a:rPr>
              <a:t>2.3 进程的</a:t>
            </a:r>
            <a:r>
              <a:rPr lang="zh-CN" altLang="en-US" sz="3600" dirty="0">
                <a:latin typeface="黑体" panose="02010609060101010101" pitchFamily="49" charset="-122"/>
              </a:rPr>
              <a:t>控制</a:t>
            </a:r>
            <a:endParaRPr lang="zh-CN" altLang="en-US" sz="3600" dirty="0">
              <a:latin typeface="黑体" panose="02010609060101010101" pitchFamily="49" charset="-122"/>
            </a:endParaRPr>
          </a:p>
        </p:txBody>
      </p:sp>
      <p:graphicFrame>
        <p:nvGraphicFramePr>
          <p:cNvPr id="56326" name="内容占位符 95235"/>
          <p:cNvGraphicFramePr>
            <a:graphicFrameLocks noGrp="1"/>
          </p:cNvGraphicFramePr>
          <p:nvPr>
            <p:ph sz="half" idx="4294967295"/>
          </p:nvPr>
        </p:nvGraphicFramePr>
        <p:xfrm>
          <a:off x="633413" y="731838"/>
          <a:ext cx="7704137" cy="69850"/>
        </p:xfrm>
        <a:graphic>
          <a:graphicData uri="http://schemas.openxmlformats.org/presentationml/2006/ole">
            <mc:AlternateContent xmlns:mc="http://schemas.openxmlformats.org/markup-compatibility/2006">
              <mc:Choice xmlns:v="urn:schemas-microsoft-com:vml" Requires="v">
                <p:oleObj spid="_x0000_s3097" name="" r:id="rId2" imgW="6858000" imgH="48895" progId="MS_ClipArt_Gallery.2">
                  <p:embed/>
                </p:oleObj>
              </mc:Choice>
              <mc:Fallback>
                <p:oleObj name="" r:id="rId2" imgW="6858000" imgH="48895" progId="MS_ClipArt_Gallery.2">
                  <p:embed/>
                  <p:pic>
                    <p:nvPicPr>
                      <p:cNvPr id="0" name="图片 3096"/>
                      <p:cNvPicPr/>
                      <p:nvPr/>
                    </p:nvPicPr>
                    <p:blipFill>
                      <a:blip r:embed="rId3"/>
                      <a:stretch>
                        <a:fillRect/>
                      </a:stretch>
                    </p:blipFill>
                    <p:spPr>
                      <a:xfrm>
                        <a:off x="633413" y="731838"/>
                        <a:ext cx="7704137" cy="69850"/>
                      </a:xfrm>
                      <a:prstGeom prst="rect">
                        <a:avLst/>
                      </a:prstGeom>
                      <a:noFill/>
                      <a:ln w="38100">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xfrm>
            <a:off x="492125" y="1143000"/>
            <a:ext cx="7313613" cy="649288"/>
          </a:xfrm>
        </p:spPr>
        <p:txBody>
          <a:bodyPr vert="horz" wrap="square" lIns="91440" tIns="45720" rIns="91440" bIns="45720" anchor="b"/>
          <a:p>
            <a:pPr eaLnBrk="1" hangingPunct="1"/>
            <a:r>
              <a:rPr lang="en-US" altLang="zh-CN" sz="3200" dirty="0">
                <a:solidFill>
                  <a:srgbClr val="0033CC"/>
                </a:solidFill>
                <a:latin typeface="黑体" panose="02010609060101010101" pitchFamily="49" charset="-122"/>
              </a:rPr>
              <a:t>2.3.3 进程控制原语</a:t>
            </a:r>
            <a:endParaRPr lang="zh-CN" altLang="en-US" sz="3600" dirty="0">
              <a:latin typeface="黑体" panose="02010609060101010101" pitchFamily="49" charset="-122"/>
            </a:endParaRPr>
          </a:p>
        </p:txBody>
      </p:sp>
      <p:sp>
        <p:nvSpPr>
          <p:cNvPr id="40965" name="Rectangle 3"/>
          <p:cNvSpPr>
            <a:spLocks noGrp="1" noChangeArrowheads="1"/>
          </p:cNvSpPr>
          <p:nvPr>
            <p:ph type="subTitle" idx="1"/>
          </p:nvPr>
        </p:nvSpPr>
        <p:spPr>
          <a:xfrm>
            <a:off x="971550" y="1874838"/>
            <a:ext cx="7488238" cy="46021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00B050"/>
              </a:buClr>
              <a:buSzPct val="70000"/>
              <a:buFont typeface="Wingdings" panose="05000000000000000000" charset="0"/>
              <a:buChar char="n"/>
              <a:defRPr/>
            </a:pP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进程控制</a:t>
            </a:r>
            <a:r>
              <a:rPr kumimoji="0" lang="zh-CN" altLang="en-US" sz="2400" b="1"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rPr>
              <a:t>就是</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系统使用一些具有特定功能的程序段来创建、撤销进程以及完成进程各状态间的转换</a:t>
            </a:r>
            <a:r>
              <a:rPr kumimoji="0" lang="zh-CN" altLang="en-US" sz="2400" b="1"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rPr>
              <a:t>，从而达到多进程高效率地并发执行和协调，实现资源共享的目的。</a:t>
            </a:r>
            <a:endParaRPr kumimoji="0" lang="en-US" altLang="zh-CN" sz="2000" b="1"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B050"/>
              </a:buClr>
              <a:buSzPct val="70000"/>
              <a:buFont typeface="Wingdings" panose="05000000000000000000" charset="0"/>
              <a:buChar char="n"/>
              <a:defRPr/>
            </a:pPr>
            <a:endParaRPr kumimoji="0" lang="en-US" altLang="zh-CN" sz="2000" b="1"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B050"/>
              </a:buClr>
              <a:buSzPct val="70000"/>
              <a:buFont typeface="Wingdings" panose="05000000000000000000" charset="0"/>
              <a:buChar char="n"/>
              <a:defRPr/>
            </a:pPr>
            <a:r>
              <a:rPr kumimoji="0" lang="zh-CN" altLang="en-US" sz="2400" b="1"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rPr>
              <a:t>把系统态下执行的某些具有特定功能的程序段称为</a:t>
            </a:r>
            <a:r>
              <a:rPr kumimoji="0" lang="zh-CN" altLang="en-US" sz="2400" b="1" i="0" u="none" strike="noStrike" kern="0" cap="none" spc="0" normalizeH="0" baseline="0" noProof="0" dirty="0" smtClean="0">
                <a:ln>
                  <a:noFill/>
                </a:ln>
                <a:solidFill>
                  <a:srgbClr val="C00000"/>
                </a:solidFill>
                <a:effectLst/>
                <a:uLnTx/>
                <a:uFillTx/>
                <a:latin typeface="Comic Sans MS" panose="030F0702030302020204" pitchFamily="66" charset="0"/>
                <a:ea typeface="+mn-ea"/>
                <a:cs typeface="+mn-cs"/>
              </a:rPr>
              <a:t>原语</a:t>
            </a:r>
            <a:r>
              <a:rPr kumimoji="0" lang="zh-CN" altLang="en-US" sz="2400" b="1"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rPr>
              <a:t>，原语有指令级和功能级的（程序段</a:t>
            </a:r>
            <a:r>
              <a:rPr kumimoji="0" lang="en-US" altLang="zh-CN" sz="2400" b="1"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rPr>
              <a:t>)</a:t>
            </a:r>
            <a:r>
              <a:rPr kumimoji="0" lang="zh-CN" altLang="en-US" sz="2400" b="1"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rPr>
              <a:t>。这两类原语都在系统态下执行，完成某个系统管理所需要的功能和被高层软件调用。</a:t>
            </a:r>
            <a:endParaRPr kumimoji="0" lang="en-US" altLang="zh-CN" sz="2000" b="1"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B050"/>
              </a:buClr>
              <a:buSzPct val="70000"/>
              <a:buFont typeface="Wingdings" panose="05000000000000000000" charset="0"/>
              <a:buChar char="n"/>
              <a:defRPr/>
            </a:pPr>
            <a:endParaRPr kumimoji="0" lang="en-US" altLang="zh-CN" sz="2000" b="1"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B050"/>
              </a:buClr>
              <a:buSzPct val="70000"/>
              <a:buFont typeface="Wingdings" panose="05000000000000000000" charset="0"/>
              <a:buChar char="n"/>
              <a:defRPr/>
            </a:pPr>
            <a:r>
              <a:rPr kumimoji="0" lang="zh-CN" altLang="en-US" sz="2400" b="1"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rPr>
              <a:t>在操作系统中，</a:t>
            </a:r>
            <a:r>
              <a:rPr kumimoji="0" lang="zh-CN" altLang="en-US" sz="2400" b="1" i="0" u="none" strike="noStrike" kern="0" cap="none" spc="0" normalizeH="0" baseline="0" noProof="0" dirty="0" smtClean="0">
                <a:ln>
                  <a:noFill/>
                </a:ln>
                <a:solidFill>
                  <a:srgbClr val="C00000"/>
                </a:solidFill>
                <a:effectLst/>
                <a:uLnTx/>
                <a:uFillTx/>
                <a:latin typeface="Comic Sans MS" panose="030F0702030302020204" pitchFamily="66" charset="0"/>
                <a:ea typeface="+mn-ea"/>
                <a:cs typeface="+mn-cs"/>
              </a:rPr>
              <a:t>通常把进程控制用程序段做成原语</a:t>
            </a:r>
            <a:r>
              <a:rPr kumimoji="0" lang="zh-CN" altLang="en-US" sz="2400" b="1"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rPr>
              <a:t>。用于进程控制的原语有创建、撤销阻塞和唤醒原语。</a:t>
            </a:r>
            <a:endParaRPr kumimoji="0" lang="zh-CN" altLang="en-US" sz="2400" b="1"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endParaRPr>
          </a:p>
        </p:txBody>
      </p:sp>
      <p:sp>
        <p:nvSpPr>
          <p:cNvPr id="57347"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57348"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57349" name="内容占位符 95235"/>
          <p:cNvGraphicFramePr>
            <a:graphicFrameLocks noGrp="1"/>
          </p:cNvGraphicFramePr>
          <p:nvPr>
            <p:ph sz="half" idx="4294967295"/>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096" name="" r:id="rId1" imgW="6858000" imgH="48895" progId="MS_ClipArt_Gallery.2">
                  <p:embed/>
                </p:oleObj>
              </mc:Choice>
              <mc:Fallback>
                <p:oleObj name="" r:id="rId1" imgW="6858000" imgH="48895" progId="MS_ClipArt_Gallery.2">
                  <p:embed/>
                  <p:pic>
                    <p:nvPicPr>
                      <p:cNvPr id="0" name="图片 3095"/>
                      <p:cNvPicPr/>
                      <p:nvPr/>
                    </p:nvPicPr>
                    <p:blipFill>
                      <a:blip r:embed="rId2"/>
                      <a:stretch>
                        <a:fillRect/>
                      </a:stretch>
                    </p:blipFill>
                    <p:spPr>
                      <a:xfrm>
                        <a:off x="644525" y="731838"/>
                        <a:ext cx="7704138"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5">
                                            <p:txEl>
                                              <p:charRg st="0" end="7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5">
                                            <p:txEl>
                                              <p:charRg st="75" end="15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5">
                                            <p:txEl>
                                              <p:charRg st="156" end="20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6"/>
          <p:cNvSpPr/>
          <p:nvPr/>
        </p:nvSpPr>
        <p:spPr>
          <a:xfrm>
            <a:off x="0" y="0"/>
            <a:ext cx="9144000" cy="457200"/>
          </a:xfrm>
          <a:prstGeom prst="rect">
            <a:avLst/>
          </a:prstGeom>
          <a:noFill/>
          <a:ln w="9525">
            <a:noFill/>
          </a:ln>
        </p:spPr>
        <p:txBody>
          <a:bodyPr wrap="none" anchor="ctr">
            <a:spAutoFit/>
          </a:bodyPr>
          <a:p>
            <a:pPr eaLnBrk="0" hangingPunct="0">
              <a:buSzTx/>
            </a:pPr>
            <a:endParaRPr lang="zh-CN" altLang="zh-CN" dirty="0">
              <a:latin typeface="Verdana" panose="020B0604030504040204" pitchFamily="34" charset="0"/>
              <a:ea typeface="宋体" panose="02010600030101010101" pitchFamily="2" charset="-122"/>
            </a:endParaRPr>
          </a:p>
        </p:txBody>
      </p:sp>
      <p:sp>
        <p:nvSpPr>
          <p:cNvPr id="58370" name="Rectangle 2"/>
          <p:cNvSpPr txBox="1"/>
          <p:nvPr/>
        </p:nvSpPr>
        <p:spPr>
          <a:xfrm>
            <a:off x="539750" y="1873250"/>
            <a:ext cx="8147050" cy="5051425"/>
          </a:xfrm>
          <a:prstGeom prst="rect">
            <a:avLst/>
          </a:prstGeom>
          <a:noFill/>
          <a:ln w="9525">
            <a:noFill/>
          </a:ln>
        </p:spPr>
        <p:txBody>
          <a:bodyPr anchor="t"/>
          <a:p>
            <a:pPr marL="342900" indent="-342900" eaLnBrk="0" hangingPunct="0">
              <a:spcBef>
                <a:spcPct val="20000"/>
              </a:spcBef>
              <a:buClr>
                <a:schemeClr val="tx2"/>
              </a:buClr>
              <a:buSzPct val="70000"/>
            </a:pPr>
            <a:r>
              <a:rPr lang="en-US" altLang="zh-CN" dirty="0">
                <a:solidFill>
                  <a:srgbClr val="0033CC"/>
                </a:solidFill>
                <a:latin typeface="黑体" panose="02010609060101010101" pitchFamily="49" charset="-122"/>
                <a:ea typeface="黑体" panose="02010609060101010101" pitchFamily="49" charset="-122"/>
              </a:rPr>
              <a:t>2.3.3.1 进程创建原语create（）</a:t>
            </a:r>
            <a:endParaRPr lang="en-US" altLang="zh-CN" dirty="0">
              <a:solidFill>
                <a:srgbClr val="0033CC"/>
              </a:solidFill>
              <a:latin typeface="黑体" panose="02010609060101010101" pitchFamily="49" charset="-122"/>
              <a:ea typeface="黑体" panose="02010609060101010101" pitchFamily="49" charset="-122"/>
            </a:endParaRPr>
          </a:p>
          <a:p>
            <a:pPr marL="342900" indent="-342900" eaLnBrk="0" hangingPunct="0">
              <a:spcBef>
                <a:spcPct val="20000"/>
              </a:spcBef>
              <a:buClr>
                <a:srgbClr val="00B050"/>
              </a:buClr>
              <a:buSzPct val="70000"/>
              <a:buFont typeface="Wingdings" panose="05000000000000000000" charset="0"/>
              <a:buChar char="n"/>
            </a:pPr>
            <a:r>
              <a:rPr lang="zh-CN" altLang="en-US" sz="2400" dirty="0">
                <a:latin typeface="Comic Sans MS" panose="030F0702030302020204" pitchFamily="66" charset="0"/>
                <a:ea typeface="楷体_GB2312" pitchFamily="49" charset="-122"/>
              </a:rPr>
              <a:t>由</a:t>
            </a:r>
            <a:r>
              <a:rPr lang="zh-CN" altLang="en-US" sz="2400" noProof="0" dirty="0" smtClean="0">
                <a:ln>
                  <a:noFill/>
                </a:ln>
                <a:solidFill>
                  <a:srgbClr val="C00000"/>
                </a:solidFill>
                <a:effectLst/>
                <a:uLnTx/>
                <a:uFillTx/>
                <a:latin typeface="宋体" panose="02010600030101010101" pitchFamily="2" charset="-122"/>
                <a:ea typeface="+mn-ea"/>
              </a:rPr>
              <a:t>系统程序模块统一创建</a:t>
            </a:r>
            <a:r>
              <a:rPr lang="zh-CN" altLang="en-US" sz="2400" dirty="0">
                <a:latin typeface="Comic Sans MS" panose="030F0702030302020204" pitchFamily="66" charset="0"/>
                <a:ea typeface="楷体_GB2312" pitchFamily="49" charset="-122"/>
              </a:rPr>
              <a:t>，例如在批处理系统中，由操作系统的作业调度程序作业创建相应的进程以完成用户作业所要求的功能。</a:t>
            </a:r>
            <a:endParaRPr lang="zh-CN" altLang="en-US" sz="2400" dirty="0">
              <a:latin typeface="Comic Sans MS" panose="030F0702030302020204" pitchFamily="66" charset="0"/>
              <a:ea typeface="楷体_GB2312" pitchFamily="49" charset="-122"/>
            </a:endParaRPr>
          </a:p>
          <a:p>
            <a:pPr marL="342900" indent="-342900" eaLnBrk="0" hangingPunct="0">
              <a:spcBef>
                <a:spcPct val="20000"/>
              </a:spcBef>
              <a:buClr>
                <a:srgbClr val="00B050"/>
              </a:buClr>
              <a:buSzPct val="70000"/>
              <a:buFont typeface="Wingdings" panose="05000000000000000000" charset="0"/>
              <a:buChar char="n"/>
            </a:pPr>
            <a:r>
              <a:rPr lang="zh-CN" altLang="en-US" sz="2400" dirty="0">
                <a:latin typeface="Comic Sans MS" panose="030F0702030302020204" pitchFamily="66" charset="0"/>
                <a:ea typeface="楷体_GB2312" pitchFamily="49" charset="-122"/>
              </a:rPr>
              <a:t>由</a:t>
            </a:r>
            <a:r>
              <a:rPr lang="zh-CN" altLang="en-US" sz="2400" noProof="0" dirty="0" smtClean="0">
                <a:ln>
                  <a:noFill/>
                </a:ln>
                <a:solidFill>
                  <a:srgbClr val="C00000"/>
                </a:solidFill>
                <a:effectLst/>
                <a:uLnTx/>
                <a:uFillTx/>
                <a:latin typeface="宋体" panose="02010600030101010101" pitchFamily="2" charset="-122"/>
                <a:ea typeface="+mn-ea"/>
              </a:rPr>
              <a:t>父进程创建</a:t>
            </a:r>
            <a:r>
              <a:rPr lang="zh-CN" altLang="en-US" sz="2400" dirty="0">
                <a:latin typeface="Comic Sans MS" panose="030F0702030302020204" pitchFamily="66" charset="0"/>
                <a:ea typeface="楷体_GB2312" pitchFamily="49" charset="-122"/>
              </a:rPr>
              <a:t>，例如在层次结构的系统中，父进程创建子进程以完成并行工作。父进程创建的进程之间则存在隶属关系，且互相构成树型结构的家族关系。属于某个家族的一个进程可以继承其父进程所拥有的资源。</a:t>
            </a:r>
            <a:endParaRPr lang="en-US" altLang="zh-CN" sz="2400" dirty="0">
              <a:latin typeface="Comic Sans MS" panose="030F0702030302020204" pitchFamily="66" charset="0"/>
              <a:ea typeface="楷体_GB2312" pitchFamily="49" charset="-122"/>
            </a:endParaRPr>
          </a:p>
          <a:p>
            <a:pPr marL="342900" indent="-342900" eaLnBrk="0" hangingPunct="0">
              <a:spcBef>
                <a:spcPct val="20000"/>
              </a:spcBef>
              <a:buClr>
                <a:srgbClr val="00B050"/>
              </a:buClr>
              <a:buSzPct val="70000"/>
              <a:buFont typeface="Wingdings" panose="05000000000000000000" charset="0"/>
              <a:buChar char="n"/>
            </a:pPr>
            <a:r>
              <a:rPr lang="zh-CN" altLang="en-US" sz="2400" dirty="0">
                <a:latin typeface="Comic Sans MS" panose="030F0702030302020204" pitchFamily="66" charset="0"/>
                <a:ea typeface="楷体_GB2312" pitchFamily="49" charset="-122"/>
              </a:rPr>
              <a:t>无论是哪一种方式创建进程，在系统生成时，都必须由操作系统创建一部分承担系统资源分配和管理工作的系统进程</a:t>
            </a:r>
            <a:r>
              <a:rPr lang="en-US" altLang="zh-CN" sz="2400" dirty="0">
                <a:latin typeface="Comic Sans MS" panose="030F0702030302020204" pitchFamily="66" charset="0"/>
                <a:ea typeface="楷体_GB2312" pitchFamily="49" charset="-122"/>
              </a:rPr>
              <a:t>,</a:t>
            </a:r>
            <a:r>
              <a:rPr lang="zh-CN" altLang="en-US" sz="2400" dirty="0">
                <a:latin typeface="Comic Sans MS" panose="030F0702030302020204" pitchFamily="66" charset="0"/>
                <a:ea typeface="楷体_GB2312" pitchFamily="49" charset="-122"/>
              </a:rPr>
              <a:t>通过调用创建原语实现。</a:t>
            </a:r>
            <a:endParaRPr lang="zh-CN" altLang="en-US" sz="2400" dirty="0">
              <a:latin typeface="Comic Sans MS" panose="030F0702030302020204" pitchFamily="66" charset="0"/>
              <a:ea typeface="楷体_GB2312" pitchFamily="49" charset="-122"/>
            </a:endParaRPr>
          </a:p>
        </p:txBody>
      </p:sp>
      <p:sp>
        <p:nvSpPr>
          <p:cNvPr id="58371" name="Rectangle 2"/>
          <p:cNvSpPr>
            <a:spLocks noGrp="1"/>
          </p:cNvSpPr>
          <p:nvPr>
            <p:ph type="title"/>
          </p:nvPr>
        </p:nvSpPr>
        <p:spPr>
          <a:xfrm>
            <a:off x="379413" y="1133475"/>
            <a:ext cx="7313612" cy="649288"/>
          </a:xfrm>
        </p:spPr>
        <p:txBody>
          <a:bodyPr vert="horz" wrap="square" lIns="91440" tIns="45720" rIns="91440" bIns="45720" anchor="b"/>
          <a:p>
            <a:pPr eaLnBrk="1" hangingPunct="1"/>
            <a:r>
              <a:rPr lang="en-US" altLang="zh-CN" sz="3200" dirty="0">
                <a:solidFill>
                  <a:srgbClr val="0033CC"/>
                </a:solidFill>
                <a:latin typeface="黑体" panose="02010609060101010101" pitchFamily="49" charset="-122"/>
              </a:rPr>
              <a:t>2.3.3 进程控制原语</a:t>
            </a:r>
            <a:endParaRPr lang="zh-CN" altLang="en-US" sz="3600" dirty="0">
              <a:latin typeface="黑体" panose="02010609060101010101" pitchFamily="49" charset="-122"/>
            </a:endParaRPr>
          </a:p>
        </p:txBody>
      </p:sp>
      <p:sp>
        <p:nvSpPr>
          <p:cNvPr id="5837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58373"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58374" name="内容占位符 95235"/>
          <p:cNvGraphicFramePr>
            <a:graphicFrameLocks noGrp="1"/>
          </p:cNvGraphicFramePr>
          <p:nvPr>
            <p:ph sz="half" idx="4294967295"/>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102" name="" r:id="rId1" imgW="6858000" imgH="48895" progId="MS_ClipArt_Gallery.2">
                  <p:embed/>
                </p:oleObj>
              </mc:Choice>
              <mc:Fallback>
                <p:oleObj name="" r:id="rId1" imgW="6858000" imgH="48895" progId="MS_ClipArt_Gallery.2">
                  <p:embed/>
                  <p:pic>
                    <p:nvPicPr>
                      <p:cNvPr id="0" name="图片 3101"/>
                      <p:cNvPicPr/>
                      <p:nvPr/>
                    </p:nvPicPr>
                    <p:blipFill>
                      <a:blip r:embed="rId2"/>
                      <a:stretch>
                        <a:fillRect/>
                      </a:stretch>
                    </p:blipFill>
                    <p:spPr>
                      <a:xfrm>
                        <a:off x="644525" y="731838"/>
                        <a:ext cx="7704138"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txBox="1"/>
          <p:nvPr/>
        </p:nvSpPr>
        <p:spPr>
          <a:xfrm>
            <a:off x="611188" y="908050"/>
            <a:ext cx="8382000" cy="5867400"/>
          </a:xfrm>
          <a:prstGeom prst="rect">
            <a:avLst/>
          </a:prstGeom>
          <a:noFill/>
          <a:ln w="9525">
            <a:noFill/>
          </a:ln>
        </p:spPr>
        <p:txBody>
          <a:bodyPr anchor="t"/>
          <a:p>
            <a:pPr marL="342900" indent="-342900" eaLnBrk="0" hangingPunct="0">
              <a:spcBef>
                <a:spcPct val="20000"/>
              </a:spcBef>
              <a:buClr>
                <a:schemeClr val="tx2"/>
              </a:buClr>
              <a:buSzPct val="70000"/>
            </a:pPr>
            <a:endParaRPr lang="zh-CN" altLang="en-US" sz="2000" dirty="0">
              <a:latin typeface="Comic Sans MS" panose="030F0702030302020204" pitchFamily="66" charset="0"/>
              <a:ea typeface="楷体_GB2312" pitchFamily="49" charset="-122"/>
            </a:endParaRPr>
          </a:p>
        </p:txBody>
      </p:sp>
      <p:sp>
        <p:nvSpPr>
          <p:cNvPr id="59394" name="Text Box 2"/>
          <p:cNvSpPr txBox="1"/>
          <p:nvPr/>
        </p:nvSpPr>
        <p:spPr>
          <a:xfrm>
            <a:off x="611188" y="1600200"/>
            <a:ext cx="4968875" cy="522288"/>
          </a:xfrm>
          <a:prstGeom prst="rect">
            <a:avLst/>
          </a:prstGeom>
          <a:noFill/>
          <a:ln w="9525">
            <a:noFill/>
          </a:ln>
        </p:spPr>
        <p:txBody>
          <a:bodyPr anchor="t">
            <a:spAutoFit/>
          </a:bodyPr>
          <a:p>
            <a:pPr marL="342900" indent="-342900" eaLnBrk="0" hangingPunct="0">
              <a:spcBef>
                <a:spcPct val="20000"/>
              </a:spcBef>
              <a:buClr>
                <a:schemeClr val="tx2"/>
              </a:buClr>
              <a:buSzPct val="70000"/>
            </a:pPr>
            <a:r>
              <a:rPr lang="en-US" altLang="zh-CN" dirty="0">
                <a:solidFill>
                  <a:srgbClr val="0033CC"/>
                </a:solidFill>
                <a:latin typeface="黑体" panose="02010609060101010101" pitchFamily="49" charset="-122"/>
                <a:ea typeface="黑体" panose="02010609060101010101" pitchFamily="49" charset="-122"/>
              </a:rPr>
              <a:t>2.3.3.1 进程创建过程</a:t>
            </a:r>
            <a:endParaRPr lang="en-US" altLang="zh-CN" dirty="0">
              <a:solidFill>
                <a:srgbClr val="0033CC"/>
              </a:solidFill>
              <a:latin typeface="黑体" panose="02010609060101010101" pitchFamily="49" charset="-122"/>
              <a:ea typeface="黑体" panose="02010609060101010101" pitchFamily="49" charset="-122"/>
            </a:endParaRPr>
          </a:p>
        </p:txBody>
      </p:sp>
      <p:sp>
        <p:nvSpPr>
          <p:cNvPr id="59395" name="Text Box 4"/>
          <p:cNvSpPr txBox="1"/>
          <p:nvPr/>
        </p:nvSpPr>
        <p:spPr>
          <a:xfrm>
            <a:off x="611188" y="2122488"/>
            <a:ext cx="8240712" cy="4400550"/>
          </a:xfrm>
          <a:prstGeom prst="rect">
            <a:avLst/>
          </a:prstGeom>
          <a:noFill/>
          <a:ln w="9525">
            <a:noFill/>
          </a:ln>
        </p:spPr>
        <p:txBody>
          <a:bodyPr wrap="square" anchor="t">
            <a:spAutoFit/>
          </a:bodyPr>
          <a:p>
            <a:pPr>
              <a:buSzTx/>
            </a:pPr>
            <a:r>
              <a:rPr lang="zh-CN" altLang="en-US" sz="2400" dirty="0">
                <a:latin typeface="Comic Sans MS" panose="030F0702030302020204" pitchFamily="66" charset="0"/>
                <a:ea typeface="楷体_GB2312" pitchFamily="49" charset="-122"/>
              </a:rPr>
              <a:t>（</a:t>
            </a:r>
            <a:r>
              <a:rPr lang="en-US" altLang="zh-CN" sz="2400" dirty="0">
                <a:latin typeface="Comic Sans MS" panose="030F0702030302020204" pitchFamily="66" charset="0"/>
                <a:ea typeface="楷体_GB2312" pitchFamily="49" charset="-122"/>
              </a:rPr>
              <a:t>1</a:t>
            </a:r>
            <a:r>
              <a:rPr lang="zh-CN" altLang="en-US" sz="2400" dirty="0">
                <a:latin typeface="Comic Sans MS" panose="030F0702030302020204" pitchFamily="66" charset="0"/>
                <a:ea typeface="楷体_GB2312" pitchFamily="49" charset="-122"/>
              </a:rPr>
              <a:t>）</a:t>
            </a:r>
            <a:r>
              <a:rPr lang="zh-CN" altLang="en-US" sz="2400" dirty="0">
                <a:latin typeface="Times New Roman" panose="02020603050405020304" pitchFamily="18" charset="0"/>
                <a:ea typeface="楷体_GB2312" pitchFamily="49" charset="-122"/>
              </a:rPr>
              <a:t>申请空白</a:t>
            </a:r>
            <a:r>
              <a:rPr lang="en-US" altLang="zh-CN" sz="2400" dirty="0">
                <a:latin typeface="Times New Roman" panose="02020603050405020304" pitchFamily="18" charset="0"/>
                <a:ea typeface="楷体_GB2312" pitchFamily="49" charset="-122"/>
              </a:rPr>
              <a:t>PCB</a:t>
            </a:r>
            <a:r>
              <a:rPr lang="zh-CN" altLang="en-US" sz="2400" dirty="0">
                <a:latin typeface="Times New Roman" panose="02020603050405020304" pitchFamily="18" charset="0"/>
                <a:ea typeface="楷体_GB2312" pitchFamily="49" charset="-122"/>
              </a:rPr>
              <a:t>；</a:t>
            </a:r>
            <a:endParaRPr lang="zh-CN" altLang="en-US" sz="2400" dirty="0">
              <a:latin typeface="Times New Roman" panose="02020603050405020304" pitchFamily="18" charset="0"/>
              <a:ea typeface="楷体_GB2312" pitchFamily="49" charset="-122"/>
            </a:endParaRPr>
          </a:p>
          <a:p>
            <a:pPr>
              <a:buSzTx/>
            </a:pP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2</a:t>
            </a:r>
            <a:r>
              <a:rPr lang="zh-CN" altLang="en-US" sz="2400" dirty="0">
                <a:latin typeface="Times New Roman" panose="02020603050405020304" pitchFamily="18" charset="0"/>
                <a:ea typeface="楷体_GB2312" pitchFamily="49" charset="-122"/>
              </a:rPr>
              <a:t>）为新进程分配资源。主要是内存空间。 </a:t>
            </a:r>
            <a:endParaRPr lang="zh-CN" altLang="en-US" sz="2400" dirty="0">
              <a:latin typeface="Times New Roman" panose="02020603050405020304" pitchFamily="18" charset="0"/>
              <a:ea typeface="楷体_GB2312" pitchFamily="49" charset="-122"/>
            </a:endParaRPr>
          </a:p>
          <a:p>
            <a:pPr>
              <a:buSzTx/>
            </a:pP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3</a:t>
            </a:r>
            <a:r>
              <a:rPr lang="zh-CN" altLang="en-US" sz="2400" dirty="0">
                <a:latin typeface="Times New Roman" panose="02020603050405020304" pitchFamily="18" charset="0"/>
                <a:ea typeface="楷体_GB2312" pitchFamily="49" charset="-122"/>
              </a:rPr>
              <a:t>）初始化</a:t>
            </a:r>
            <a:r>
              <a:rPr lang="en-US" altLang="zh-CN" sz="2400" dirty="0">
                <a:latin typeface="Times New Roman" panose="02020603050405020304" pitchFamily="18" charset="0"/>
                <a:ea typeface="楷体_GB2312" pitchFamily="49" charset="-122"/>
              </a:rPr>
              <a:t>PCB</a:t>
            </a:r>
            <a:r>
              <a:rPr lang="zh-CN" altLang="en-US" sz="2400" dirty="0">
                <a:latin typeface="Times New Roman" panose="02020603050405020304" pitchFamily="18" charset="0"/>
                <a:ea typeface="楷体_GB2312" pitchFamily="49" charset="-122"/>
              </a:rPr>
              <a:t>。包括：</a:t>
            </a:r>
            <a:endParaRPr lang="en-US" altLang="zh-CN" sz="2400" dirty="0">
              <a:latin typeface="Comic Sans MS" panose="030F0702030302020204" pitchFamily="66" charset="0"/>
              <a:ea typeface="楷体_GB2312" pitchFamily="49" charset="-122"/>
            </a:endParaRPr>
          </a:p>
          <a:p>
            <a:pPr>
              <a:buSzTx/>
            </a:pPr>
            <a:r>
              <a:rPr lang="en-US" altLang="zh-CN" sz="2400" dirty="0">
                <a:latin typeface="Comic Sans MS" panose="030F0702030302020204" pitchFamily="66" charset="0"/>
                <a:ea typeface="楷体_GB2312" pitchFamily="49" charset="-122"/>
              </a:rPr>
              <a:t>        </a:t>
            </a:r>
            <a:r>
              <a:rPr lang="zh-CN" altLang="en-US" sz="2400" dirty="0">
                <a:latin typeface="Comic Sans MS" panose="030F0702030302020204" pitchFamily="66" charset="0"/>
                <a:ea typeface="楷体_GB2312" pitchFamily="49" charset="-122"/>
              </a:rPr>
              <a:t>初始化标识信息 </a:t>
            </a:r>
            <a:endParaRPr lang="zh-CN" altLang="en-US" sz="2400" dirty="0">
              <a:latin typeface="Comic Sans MS" panose="030F0702030302020204" pitchFamily="66" charset="0"/>
              <a:ea typeface="楷体_GB2312" pitchFamily="49" charset="-122"/>
            </a:endParaRPr>
          </a:p>
          <a:p>
            <a:pPr>
              <a:buSzTx/>
            </a:pPr>
            <a:r>
              <a:rPr lang="zh-CN" altLang="en-US" sz="2400" dirty="0">
                <a:latin typeface="Comic Sans MS" panose="030F0702030302020204" pitchFamily="66" charset="0"/>
                <a:ea typeface="楷体_GB2312" pitchFamily="49" charset="-122"/>
              </a:rPr>
              <a:t>        初始化处理机状态信息</a:t>
            </a:r>
            <a:endParaRPr lang="en-US" altLang="zh-CN" sz="2400" dirty="0">
              <a:latin typeface="Comic Sans MS" panose="030F0702030302020204" pitchFamily="66" charset="0"/>
              <a:ea typeface="楷体_GB2312" pitchFamily="49" charset="-122"/>
            </a:endParaRPr>
          </a:p>
          <a:p>
            <a:pPr>
              <a:buSzTx/>
            </a:pPr>
            <a:r>
              <a:rPr lang="en-US" altLang="zh-CN" sz="2400" dirty="0">
                <a:latin typeface="Comic Sans MS" panose="030F0702030302020204" pitchFamily="66" charset="0"/>
                <a:ea typeface="楷体_GB2312" pitchFamily="49" charset="-122"/>
              </a:rPr>
              <a:t>        </a:t>
            </a:r>
            <a:r>
              <a:rPr lang="zh-CN" altLang="en-US" sz="2400" dirty="0">
                <a:latin typeface="Comic Sans MS" panose="030F0702030302020204" pitchFamily="66" charset="0"/>
                <a:ea typeface="楷体_GB2312" pitchFamily="49" charset="-122"/>
              </a:rPr>
              <a:t>初始化处理机控制信息：</a:t>
            </a:r>
            <a:endParaRPr lang="en-US" altLang="zh-CN" sz="2400" dirty="0">
              <a:latin typeface="Comic Sans MS" panose="030F0702030302020204" pitchFamily="66" charset="0"/>
              <a:ea typeface="楷体_GB2312" pitchFamily="49" charset="-122"/>
            </a:endParaRPr>
          </a:p>
          <a:p>
            <a:pPr>
              <a:buSzTx/>
            </a:pPr>
            <a:r>
              <a:rPr lang="en-US" altLang="zh-CN" sz="2400" dirty="0">
                <a:latin typeface="Comic Sans MS" panose="030F0702030302020204" pitchFamily="66" charset="0"/>
                <a:ea typeface="楷体_GB2312" pitchFamily="49" charset="-122"/>
              </a:rPr>
              <a:t>        </a:t>
            </a:r>
            <a:r>
              <a:rPr lang="zh-CN" altLang="en-US" sz="2400" dirty="0">
                <a:latin typeface="Comic Sans MS" panose="030F0702030302020204" pitchFamily="66" charset="0"/>
                <a:ea typeface="楷体_GB2312" pitchFamily="49" charset="-122"/>
              </a:rPr>
              <a:t>程序计数器，</a:t>
            </a:r>
            <a:endParaRPr lang="en-US" altLang="zh-CN" sz="2400" dirty="0">
              <a:latin typeface="Comic Sans MS" panose="030F0702030302020204" pitchFamily="66" charset="0"/>
              <a:ea typeface="楷体_GB2312" pitchFamily="49" charset="-122"/>
            </a:endParaRPr>
          </a:p>
          <a:p>
            <a:pPr>
              <a:buSzTx/>
            </a:pPr>
            <a:r>
              <a:rPr lang="en-US" altLang="zh-CN" sz="2400" dirty="0">
                <a:latin typeface="Comic Sans MS" panose="030F0702030302020204" pitchFamily="66" charset="0"/>
                <a:ea typeface="楷体_GB2312" pitchFamily="49" charset="-122"/>
              </a:rPr>
              <a:t>        </a:t>
            </a:r>
            <a:r>
              <a:rPr lang="zh-CN" altLang="en-US" sz="2400" dirty="0">
                <a:latin typeface="Comic Sans MS" panose="030F0702030302020204" pitchFamily="66" charset="0"/>
                <a:ea typeface="楷体_GB2312" pitchFamily="49" charset="-122"/>
              </a:rPr>
              <a:t>堆栈指针等进程状态</a:t>
            </a:r>
            <a:r>
              <a:rPr lang="en-US" altLang="zh-CN" sz="2400" dirty="0">
                <a:latin typeface="Comic Sans MS" panose="030F0702030302020204" pitchFamily="66" charset="0"/>
                <a:ea typeface="楷体_GB2312" pitchFamily="49" charset="-122"/>
              </a:rPr>
              <a:t>——</a:t>
            </a:r>
            <a:r>
              <a:rPr lang="zh-CN" altLang="en-US" sz="2400" dirty="0">
                <a:latin typeface="Comic Sans MS" panose="030F0702030302020204" pitchFamily="66" charset="0"/>
                <a:ea typeface="楷体_GB2312" pitchFamily="49" charset="-122"/>
              </a:rPr>
              <a:t>就绪或静止就绪、优先级等、</a:t>
            </a:r>
            <a:endParaRPr lang="en-US" altLang="zh-CN" sz="2400" dirty="0">
              <a:latin typeface="Comic Sans MS" panose="030F0702030302020204" pitchFamily="66" charset="0"/>
              <a:ea typeface="楷体_GB2312" pitchFamily="49" charset="-122"/>
            </a:endParaRPr>
          </a:p>
          <a:p>
            <a:pPr>
              <a:buSzTx/>
            </a:pPr>
            <a:r>
              <a:rPr lang="zh-CN" altLang="en-US" sz="2400" dirty="0">
                <a:latin typeface="Comic Sans MS" panose="030F0702030302020204" pitchFamily="66" charset="0"/>
                <a:ea typeface="楷体_GB2312" pitchFamily="49" charset="-122"/>
              </a:rPr>
              <a:t>（</a:t>
            </a:r>
            <a:r>
              <a:rPr lang="en-US" altLang="zh-CN" sz="2400" dirty="0">
                <a:latin typeface="Comic Sans MS" panose="030F0702030302020204" pitchFamily="66" charset="0"/>
                <a:ea typeface="楷体_GB2312" pitchFamily="49" charset="-122"/>
              </a:rPr>
              <a:t>4</a:t>
            </a:r>
            <a:r>
              <a:rPr lang="zh-CN" altLang="en-US" sz="2400" dirty="0">
                <a:latin typeface="Comic Sans MS" panose="030F0702030302020204" pitchFamily="66" charset="0"/>
                <a:ea typeface="楷体_GB2312" pitchFamily="49" charset="-122"/>
              </a:rPr>
              <a:t>）将新进程插入就绪队列</a:t>
            </a:r>
            <a:endParaRPr lang="zh-CN" altLang="en-US" sz="2400" dirty="0">
              <a:latin typeface="Comic Sans MS" panose="030F0702030302020204" pitchFamily="66" charset="0"/>
              <a:ea typeface="楷体_GB2312" pitchFamily="49" charset="-122"/>
            </a:endParaRPr>
          </a:p>
          <a:p>
            <a:pPr>
              <a:buSzTx/>
            </a:pPr>
            <a:endParaRPr lang="zh-CN" altLang="en-US" sz="2000" dirty="0">
              <a:solidFill>
                <a:schemeClr val="tx2"/>
              </a:solidFill>
              <a:latin typeface="黑体" panose="02010609060101010101" pitchFamily="49" charset="-122"/>
              <a:ea typeface="黑体" panose="02010609060101010101" pitchFamily="49" charset="-122"/>
            </a:endParaRPr>
          </a:p>
          <a:p>
            <a:pPr>
              <a:buSzTx/>
            </a:pPr>
            <a:endParaRPr lang="zh-CN" altLang="en-US" sz="2000" dirty="0">
              <a:solidFill>
                <a:schemeClr val="tx2"/>
              </a:solidFill>
              <a:latin typeface="黑体" panose="02010609060101010101" pitchFamily="49" charset="-122"/>
              <a:ea typeface="黑体" panose="02010609060101010101" pitchFamily="49" charset="-122"/>
            </a:endParaRPr>
          </a:p>
          <a:p>
            <a:pPr>
              <a:spcBef>
                <a:spcPct val="20000"/>
              </a:spcBef>
              <a:buSzTx/>
            </a:pPr>
            <a:r>
              <a:rPr lang="zh-CN" altLang="en-US" sz="2000" dirty="0">
                <a:latin typeface="Tahoma" panose="020B0604030504040204" pitchFamily="34" charset="0"/>
                <a:ea typeface="宋体" panose="02010600030101010101" pitchFamily="2" charset="-122"/>
              </a:rPr>
              <a:t> </a:t>
            </a:r>
            <a:endParaRPr lang="zh-CN" altLang="en-US" sz="2000" dirty="0">
              <a:latin typeface="Tahoma" panose="020B0604030504040204" pitchFamily="34" charset="0"/>
              <a:ea typeface="宋体" panose="02010600030101010101" pitchFamily="2" charset="-122"/>
            </a:endParaRPr>
          </a:p>
        </p:txBody>
      </p:sp>
      <p:sp>
        <p:nvSpPr>
          <p:cNvPr id="59396" name="Rectangle 2"/>
          <p:cNvSpPr>
            <a:spLocks noGrp="1"/>
          </p:cNvSpPr>
          <p:nvPr>
            <p:ph type="title"/>
          </p:nvPr>
        </p:nvSpPr>
        <p:spPr>
          <a:xfrm>
            <a:off x="423863" y="950913"/>
            <a:ext cx="7313612" cy="649287"/>
          </a:xfrm>
        </p:spPr>
        <p:txBody>
          <a:bodyPr vert="horz" wrap="square" lIns="91440" tIns="45720" rIns="91440" bIns="45720" anchor="b"/>
          <a:p>
            <a:pPr eaLnBrk="1" hangingPunct="1"/>
            <a:r>
              <a:rPr lang="en-US" altLang="zh-CN" sz="3200" dirty="0">
                <a:solidFill>
                  <a:srgbClr val="0033CC"/>
                </a:solidFill>
                <a:latin typeface="黑体" panose="02010609060101010101" pitchFamily="49" charset="-122"/>
              </a:rPr>
              <a:t>2.3.3 进程控制原语</a:t>
            </a:r>
            <a:endParaRPr lang="zh-CN" altLang="en-US" sz="3600" dirty="0">
              <a:latin typeface="黑体" panose="02010609060101010101" pitchFamily="49" charset="-122"/>
            </a:endParaRPr>
          </a:p>
        </p:txBody>
      </p:sp>
      <p:sp>
        <p:nvSpPr>
          <p:cNvPr id="59397"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59398"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59399" name="内容占位符 95235"/>
          <p:cNvGraphicFramePr>
            <a:graphicFrameLocks noGrp="1"/>
          </p:cNvGraphicFramePr>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101" name="" r:id="rId1" imgW="6858000" imgH="48895" progId="MS_ClipArt_Gallery.2">
                  <p:embed/>
                </p:oleObj>
              </mc:Choice>
              <mc:Fallback>
                <p:oleObj name="" r:id="rId1" imgW="6858000" imgH="48895" progId="MS_ClipArt_Gallery.2">
                  <p:embed/>
                  <p:pic>
                    <p:nvPicPr>
                      <p:cNvPr id="0" name="图片 3100"/>
                      <p:cNvPicPr/>
                      <p:nvPr/>
                    </p:nvPicPr>
                    <p:blipFill>
                      <a:blip r:embed="rId2"/>
                      <a:stretch>
                        <a:fillRect/>
                      </a:stretch>
                    </p:blipFill>
                    <p:spPr>
                      <a:xfrm>
                        <a:off x="644525" y="731838"/>
                        <a:ext cx="7704138" cy="69850"/>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txBox="1"/>
          <p:nvPr/>
        </p:nvSpPr>
        <p:spPr>
          <a:xfrm>
            <a:off x="644525" y="908050"/>
            <a:ext cx="8382000" cy="5867400"/>
          </a:xfrm>
          <a:prstGeom prst="rect">
            <a:avLst/>
          </a:prstGeom>
          <a:noFill/>
          <a:ln w="9525">
            <a:noFill/>
          </a:ln>
        </p:spPr>
        <p:txBody>
          <a:bodyPr anchor="t"/>
          <a:p>
            <a:pPr marL="342900" indent="-342900" eaLnBrk="0" hangingPunct="0">
              <a:spcBef>
                <a:spcPct val="20000"/>
              </a:spcBef>
              <a:buClr>
                <a:schemeClr val="tx2"/>
              </a:buClr>
              <a:buSzPct val="70000"/>
            </a:pPr>
            <a:endParaRPr lang="zh-CN" altLang="en-US" sz="2000" dirty="0">
              <a:latin typeface="Comic Sans MS" panose="030F0702030302020204" pitchFamily="66" charset="0"/>
              <a:ea typeface="楷体_GB2312" pitchFamily="49" charset="-122"/>
            </a:endParaRPr>
          </a:p>
        </p:txBody>
      </p:sp>
      <p:sp>
        <p:nvSpPr>
          <p:cNvPr id="60418" name="Text Box 2"/>
          <p:cNvSpPr txBox="1"/>
          <p:nvPr/>
        </p:nvSpPr>
        <p:spPr>
          <a:xfrm>
            <a:off x="423863" y="1709738"/>
            <a:ext cx="4376737" cy="522287"/>
          </a:xfrm>
          <a:prstGeom prst="rect">
            <a:avLst/>
          </a:prstGeom>
          <a:noFill/>
          <a:ln w="9525">
            <a:noFill/>
          </a:ln>
        </p:spPr>
        <p:txBody>
          <a:bodyPr wrap="square" anchor="t">
            <a:spAutoFit/>
          </a:bodyPr>
          <a:p>
            <a:pPr marL="342900" indent="-342900" eaLnBrk="0" hangingPunct="0">
              <a:spcBef>
                <a:spcPct val="20000"/>
              </a:spcBef>
              <a:buClr>
                <a:schemeClr val="tx2"/>
              </a:buClr>
              <a:buSzPct val="70000"/>
            </a:pPr>
            <a:r>
              <a:rPr lang="en-US" altLang="zh-CN" dirty="0">
                <a:solidFill>
                  <a:srgbClr val="0033CC"/>
                </a:solidFill>
                <a:latin typeface="黑体" panose="02010609060101010101" pitchFamily="49" charset="-122"/>
                <a:ea typeface="黑体" panose="02010609060101010101" pitchFamily="49" charset="-122"/>
              </a:rPr>
              <a:t>2.3.3.1 进程创建过程</a:t>
            </a:r>
            <a:endParaRPr lang="en-US" altLang="zh-CN" dirty="0">
              <a:solidFill>
                <a:srgbClr val="0033CC"/>
              </a:solidFill>
              <a:latin typeface="黑体" panose="02010609060101010101" pitchFamily="49" charset="-122"/>
              <a:ea typeface="黑体" panose="02010609060101010101" pitchFamily="49" charset="-122"/>
            </a:endParaRPr>
          </a:p>
        </p:txBody>
      </p:sp>
      <p:sp>
        <p:nvSpPr>
          <p:cNvPr id="60419" name="Rectangle 6"/>
          <p:cNvSpPr/>
          <p:nvPr/>
        </p:nvSpPr>
        <p:spPr>
          <a:xfrm>
            <a:off x="0" y="0"/>
            <a:ext cx="9144000" cy="457200"/>
          </a:xfrm>
          <a:prstGeom prst="rect">
            <a:avLst/>
          </a:prstGeom>
          <a:noFill/>
          <a:ln w="9525">
            <a:noFill/>
          </a:ln>
        </p:spPr>
        <p:txBody>
          <a:bodyPr wrap="none" anchor="ctr">
            <a:spAutoFit/>
          </a:bodyPr>
          <a:p>
            <a:pPr eaLnBrk="0" hangingPunct="0">
              <a:buSzTx/>
            </a:pPr>
            <a:endParaRPr lang="zh-CN" altLang="zh-CN" dirty="0">
              <a:latin typeface="Verdana" panose="020B0604030504040204" pitchFamily="34" charset="0"/>
              <a:ea typeface="宋体" panose="02010600030101010101" pitchFamily="2" charset="-122"/>
            </a:endParaRPr>
          </a:p>
        </p:txBody>
      </p:sp>
      <p:pic>
        <p:nvPicPr>
          <p:cNvPr id="60420" name="Picture 3" descr="图3"/>
          <p:cNvPicPr>
            <a:picLocks noChangeAspect="1"/>
          </p:cNvPicPr>
          <p:nvPr/>
        </p:nvPicPr>
        <p:blipFill>
          <a:blip r:embed="rId1"/>
          <a:stretch>
            <a:fillRect/>
          </a:stretch>
        </p:blipFill>
        <p:spPr>
          <a:xfrm>
            <a:off x="4800600" y="627063"/>
            <a:ext cx="4775200" cy="5943600"/>
          </a:xfrm>
          <a:prstGeom prst="rect">
            <a:avLst/>
          </a:prstGeom>
          <a:noFill/>
          <a:ln w="9525">
            <a:noFill/>
          </a:ln>
        </p:spPr>
      </p:pic>
      <p:sp>
        <p:nvSpPr>
          <p:cNvPr id="60421" name="矩形 15"/>
          <p:cNvSpPr/>
          <p:nvPr/>
        </p:nvSpPr>
        <p:spPr>
          <a:xfrm>
            <a:off x="4856163" y="6308725"/>
            <a:ext cx="3276600" cy="398463"/>
          </a:xfrm>
          <a:prstGeom prst="rect">
            <a:avLst/>
          </a:prstGeom>
          <a:noFill/>
          <a:ln w="9525">
            <a:noFill/>
          </a:ln>
        </p:spPr>
        <p:txBody>
          <a:bodyPr wrap="none" anchor="t">
            <a:spAutoFit/>
          </a:bodyPr>
          <a:p>
            <a:pPr algn="ctr">
              <a:buSzTx/>
            </a:pPr>
            <a:r>
              <a:rPr lang="zh-CN" altLang="en-US" sz="2000" dirty="0">
                <a:latin typeface="Verdana" panose="020B0604030504040204" pitchFamily="34" charset="0"/>
                <a:ea typeface="宋体" panose="02010600030101010101" pitchFamily="2" charset="-122"/>
              </a:rPr>
              <a:t>图</a:t>
            </a:r>
            <a:r>
              <a:rPr lang="en-US" altLang="zh-CN" sz="2000" dirty="0">
                <a:latin typeface="Verdana" panose="020B0604030504040204" pitchFamily="34" charset="0"/>
                <a:ea typeface="宋体" panose="02010600030101010101" pitchFamily="2" charset="-122"/>
              </a:rPr>
              <a:t>2.3 </a:t>
            </a:r>
            <a:r>
              <a:rPr lang="zh-CN" altLang="en-US" sz="2000" dirty="0">
                <a:latin typeface="Verdana" panose="020B0604030504040204" pitchFamily="34" charset="0"/>
                <a:ea typeface="宋体" panose="02010600030101010101" pitchFamily="2" charset="-122"/>
              </a:rPr>
              <a:t>进程创建原语流程图</a:t>
            </a:r>
            <a:endParaRPr lang="zh-CN" altLang="en-US" sz="2000" dirty="0">
              <a:latin typeface="Verdana" panose="020B0604030504040204" pitchFamily="34" charset="0"/>
              <a:ea typeface="宋体" panose="02010600030101010101" pitchFamily="2" charset="-122"/>
            </a:endParaRPr>
          </a:p>
        </p:txBody>
      </p:sp>
      <p:sp>
        <p:nvSpPr>
          <p:cNvPr id="60422" name="Rectangle 2"/>
          <p:cNvSpPr>
            <a:spLocks noGrp="1"/>
          </p:cNvSpPr>
          <p:nvPr>
            <p:ph type="title"/>
          </p:nvPr>
        </p:nvSpPr>
        <p:spPr>
          <a:xfrm>
            <a:off x="304800" y="981075"/>
            <a:ext cx="7313613" cy="649288"/>
          </a:xfrm>
        </p:spPr>
        <p:txBody>
          <a:bodyPr vert="horz" wrap="square" lIns="91440" tIns="45720" rIns="91440" bIns="45720" anchor="b"/>
          <a:p>
            <a:pPr eaLnBrk="1" hangingPunct="1"/>
            <a:r>
              <a:rPr lang="en-US" altLang="zh-CN" sz="3200" dirty="0">
                <a:solidFill>
                  <a:srgbClr val="0033CC"/>
                </a:solidFill>
                <a:latin typeface="黑体" panose="02010609060101010101" pitchFamily="49" charset="-122"/>
              </a:rPr>
              <a:t>2.3.3 进程控制原语</a:t>
            </a:r>
            <a:endParaRPr lang="zh-CN" altLang="en-US" sz="3600" dirty="0">
              <a:latin typeface="黑体" panose="02010609060101010101" pitchFamily="49" charset="-122"/>
            </a:endParaRPr>
          </a:p>
        </p:txBody>
      </p:sp>
      <p:sp>
        <p:nvSpPr>
          <p:cNvPr id="6042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60424"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60425" name="内容占位符 95235"/>
          <p:cNvGraphicFramePr>
            <a:graphicFrameLocks noGrp="1"/>
          </p:cNvGraphicFramePr>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100" name="" r:id="rId2" imgW="6858000" imgH="48895" progId="MS_ClipArt_Gallery.2">
                  <p:embed/>
                </p:oleObj>
              </mc:Choice>
              <mc:Fallback>
                <p:oleObj name="" r:id="rId2" imgW="6858000" imgH="48895" progId="MS_ClipArt_Gallery.2">
                  <p:embed/>
                  <p:pic>
                    <p:nvPicPr>
                      <p:cNvPr id="0" name="图片 3099"/>
                      <p:cNvPicPr/>
                      <p:nvPr/>
                    </p:nvPicPr>
                    <p:blipFill>
                      <a:blip r:embed="rId3"/>
                      <a:stretch>
                        <a:fillRect/>
                      </a:stretch>
                    </p:blipFill>
                    <p:spPr>
                      <a:xfrm>
                        <a:off x="644525" y="731838"/>
                        <a:ext cx="7704138" cy="69850"/>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Text Box 2"/>
          <p:cNvSpPr txBox="1"/>
          <p:nvPr/>
        </p:nvSpPr>
        <p:spPr>
          <a:xfrm>
            <a:off x="304800" y="1122363"/>
            <a:ext cx="4376738" cy="522287"/>
          </a:xfrm>
          <a:prstGeom prst="rect">
            <a:avLst/>
          </a:prstGeom>
          <a:noFill/>
          <a:ln w="9525">
            <a:noFill/>
          </a:ln>
        </p:spPr>
        <p:txBody>
          <a:bodyPr wrap="square" anchor="t">
            <a:spAutoFit/>
          </a:bodyPr>
          <a:p>
            <a:pPr marL="342900" indent="-342900" eaLnBrk="0" hangingPunct="0">
              <a:spcBef>
                <a:spcPct val="20000"/>
              </a:spcBef>
              <a:buClr>
                <a:schemeClr val="tx2"/>
              </a:buClr>
              <a:buSzPct val="70000"/>
            </a:pPr>
            <a:r>
              <a:rPr lang="en-US" altLang="zh-CN" sz="2400" dirty="0">
                <a:solidFill>
                  <a:srgbClr val="0033CC"/>
                </a:solidFill>
                <a:latin typeface="黑体" panose="02010609060101010101" pitchFamily="49" charset="-122"/>
                <a:ea typeface="黑体" panose="02010609060101010101" pitchFamily="49" charset="-122"/>
              </a:rPr>
              <a:t>2.3.3.1 </a:t>
            </a:r>
            <a:r>
              <a:rPr lang="en-US" altLang="zh-CN" dirty="0">
                <a:solidFill>
                  <a:srgbClr val="0033CC"/>
                </a:solidFill>
                <a:latin typeface="黑体" panose="02010609060101010101" pitchFamily="49" charset="-122"/>
                <a:ea typeface="黑体" panose="02010609060101010101" pitchFamily="49" charset="-122"/>
              </a:rPr>
              <a:t>进程创建过程</a:t>
            </a:r>
            <a:endParaRPr lang="en-US" altLang="zh-CN" dirty="0">
              <a:solidFill>
                <a:srgbClr val="0033CC"/>
              </a:solidFill>
              <a:latin typeface="黑体" panose="02010609060101010101" pitchFamily="49" charset="-122"/>
              <a:ea typeface="黑体" panose="02010609060101010101" pitchFamily="49" charset="-122"/>
            </a:endParaRPr>
          </a:p>
        </p:txBody>
      </p:sp>
      <p:sp>
        <p:nvSpPr>
          <p:cNvPr id="61442" name="Rectangle 6"/>
          <p:cNvSpPr/>
          <p:nvPr/>
        </p:nvSpPr>
        <p:spPr>
          <a:xfrm>
            <a:off x="0" y="0"/>
            <a:ext cx="9144000" cy="457200"/>
          </a:xfrm>
          <a:prstGeom prst="rect">
            <a:avLst/>
          </a:prstGeom>
          <a:noFill/>
          <a:ln w="9525">
            <a:noFill/>
          </a:ln>
        </p:spPr>
        <p:txBody>
          <a:bodyPr wrap="none" anchor="ctr">
            <a:spAutoFit/>
          </a:bodyPr>
          <a:p>
            <a:pPr eaLnBrk="0" hangingPunct="0">
              <a:buSzTx/>
            </a:pPr>
            <a:endParaRPr lang="zh-CN" altLang="zh-CN" dirty="0">
              <a:latin typeface="Verdana" panose="020B0604030504040204" pitchFamily="34" charset="0"/>
              <a:ea typeface="宋体" panose="02010600030101010101" pitchFamily="2" charset="-122"/>
            </a:endParaRPr>
          </a:p>
        </p:txBody>
      </p:sp>
      <p:sp>
        <p:nvSpPr>
          <p:cNvPr id="61443" name="Rectangle 2"/>
          <p:cNvSpPr>
            <a:spLocks noGrp="1"/>
          </p:cNvSpPr>
          <p:nvPr>
            <p:ph type="title"/>
          </p:nvPr>
        </p:nvSpPr>
        <p:spPr>
          <a:xfrm>
            <a:off x="304800" y="333375"/>
            <a:ext cx="7313613" cy="649288"/>
          </a:xfrm>
        </p:spPr>
        <p:txBody>
          <a:bodyPr vert="horz" wrap="square" lIns="91440" tIns="45720" rIns="91440" bIns="45720" anchor="b"/>
          <a:p>
            <a:pPr eaLnBrk="1" hangingPunct="1"/>
            <a:r>
              <a:rPr lang="en-US" altLang="zh-CN" sz="3200" dirty="0">
                <a:solidFill>
                  <a:srgbClr val="0033CC"/>
                </a:solidFill>
                <a:latin typeface="黑体" panose="02010609060101010101" pitchFamily="49" charset="-122"/>
              </a:rPr>
              <a:t>2.3.3 进程控制原语</a:t>
            </a:r>
            <a:endParaRPr lang="zh-CN" altLang="en-US" sz="3600" dirty="0">
              <a:latin typeface="黑体" panose="02010609060101010101" pitchFamily="49" charset="-122"/>
            </a:endParaRPr>
          </a:p>
        </p:txBody>
      </p:sp>
      <p:sp>
        <p:nvSpPr>
          <p:cNvPr id="61444"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61445" name="文本框 2"/>
          <p:cNvSpPr txBox="1"/>
          <p:nvPr/>
        </p:nvSpPr>
        <p:spPr>
          <a:xfrm>
            <a:off x="395288" y="1784350"/>
            <a:ext cx="6778625" cy="4154488"/>
          </a:xfrm>
          <a:prstGeom prst="rect">
            <a:avLst/>
          </a:prstGeom>
          <a:noFill/>
          <a:ln w="9525">
            <a:noFill/>
          </a:ln>
        </p:spPr>
        <p:txBody>
          <a:bodyPr wrap="square" anchor="t">
            <a:spAutoFit/>
          </a:bodyPr>
          <a:p>
            <a:pPr lvl="2" indent="0">
              <a:lnSpc>
                <a:spcPct val="110000"/>
              </a:lnSpc>
              <a:buNone/>
            </a:pPr>
            <a:r>
              <a:rPr lang="zh-CN" altLang="en-US" sz="2000" dirty="0">
                <a:latin typeface="Times New Roman" panose="02020603050405020304" pitchFamily="18" charset="0"/>
                <a:ea typeface="宋体" panose="02010600030101010101" pitchFamily="2" charset="-122"/>
              </a:rPr>
              <a:t>Create (s0,m0,pi)  {</a:t>
            </a:r>
            <a:endParaRPr lang="zh-CN" altLang="en-US" sz="2000" dirty="0">
              <a:latin typeface="Times New Roman" panose="02020603050405020304" pitchFamily="18" charset="0"/>
              <a:ea typeface="宋体" panose="02010600030101010101" pitchFamily="2" charset="-122"/>
            </a:endParaRPr>
          </a:p>
          <a:p>
            <a:pPr lvl="2" indent="0">
              <a:lnSpc>
                <a:spcPct val="110000"/>
              </a:lnSpc>
              <a:buNone/>
            </a:pPr>
            <a:r>
              <a:rPr lang="zh-CN" altLang="en-US" sz="2000" dirty="0">
                <a:latin typeface="Times New Roman" panose="02020603050405020304" pitchFamily="18" charset="0"/>
                <a:ea typeface="宋体" panose="02010600030101010101" pitchFamily="2" charset="-122"/>
              </a:rPr>
              <a:t>    p=Get_New_PCB();      //分配新的PCB</a:t>
            </a:r>
            <a:endParaRPr lang="zh-CN" altLang="en-US" sz="2000" dirty="0">
              <a:latin typeface="Times New Roman" panose="02020603050405020304" pitchFamily="18" charset="0"/>
              <a:ea typeface="宋体" panose="02010600030101010101" pitchFamily="2" charset="-122"/>
            </a:endParaRPr>
          </a:p>
          <a:p>
            <a:pPr lvl="2" indent="0">
              <a:lnSpc>
                <a:spcPct val="110000"/>
              </a:lnSpc>
              <a:buNone/>
            </a:pPr>
            <a:r>
              <a:rPr lang="zh-CN" altLang="en-US" sz="2000" dirty="0">
                <a:latin typeface="Times New Roman" panose="02020603050405020304" pitchFamily="18" charset="0"/>
                <a:ea typeface="宋体" panose="02010600030101010101" pitchFamily="2" charset="-122"/>
              </a:rPr>
              <a:t>    pid=Get_New_PID();     //分配进程的PID</a:t>
            </a:r>
            <a:endParaRPr lang="zh-CN" altLang="en-US" sz="2000" dirty="0">
              <a:latin typeface="Times New Roman" panose="02020603050405020304" pitchFamily="18" charset="0"/>
              <a:ea typeface="宋体" panose="02010600030101010101" pitchFamily="2" charset="-122"/>
            </a:endParaRPr>
          </a:p>
          <a:p>
            <a:pPr lvl="2" indent="0">
              <a:lnSpc>
                <a:spcPct val="110000"/>
              </a:lnSpc>
              <a:buNone/>
            </a:pPr>
            <a:r>
              <a:rPr lang="zh-CN" altLang="en-US" sz="2000" dirty="0">
                <a:latin typeface="Times New Roman" panose="02020603050405020304" pitchFamily="18" charset="0"/>
                <a:ea typeface="宋体" panose="02010600030101010101" pitchFamily="2" charset="-122"/>
              </a:rPr>
              <a:t>    p</a:t>
            </a:r>
            <a:r>
              <a:rPr lang="zh-CN" altLang="en-US" sz="2000" dirty="0">
                <a:latin typeface="Arial" panose="020B0604020202020204" pitchFamily="34"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&gt;ID=pid;            //设置进程的PID</a:t>
            </a:r>
            <a:endParaRPr lang="zh-CN" altLang="en-US" sz="2000" dirty="0">
              <a:latin typeface="Times New Roman" panose="02020603050405020304" pitchFamily="18" charset="0"/>
              <a:ea typeface="宋体" panose="02010600030101010101" pitchFamily="2" charset="-122"/>
            </a:endParaRPr>
          </a:p>
          <a:p>
            <a:pPr lvl="2" indent="0">
              <a:lnSpc>
                <a:spcPct val="110000"/>
              </a:lnSpc>
              <a:buNone/>
            </a:pPr>
            <a:r>
              <a:rPr lang="zh-CN" altLang="en-US" sz="2000" dirty="0">
                <a:latin typeface="Times New Roman" panose="02020603050405020304" pitchFamily="18" charset="0"/>
                <a:ea typeface="宋体" panose="02010600030101010101" pitchFamily="2" charset="-122"/>
              </a:rPr>
              <a:t>    p-&gt;CPU_State=s0;         //CPU的状态</a:t>
            </a:r>
            <a:endParaRPr lang="zh-CN" altLang="en-US" sz="2000" dirty="0">
              <a:latin typeface="Times New Roman" panose="02020603050405020304" pitchFamily="18" charset="0"/>
              <a:ea typeface="宋体" panose="02010600030101010101" pitchFamily="2" charset="-122"/>
            </a:endParaRPr>
          </a:p>
          <a:p>
            <a:pPr lvl="2" indent="0">
              <a:lnSpc>
                <a:spcPct val="110000"/>
              </a:lnSpc>
              <a:buNone/>
            </a:pPr>
            <a:r>
              <a:rPr lang="zh-CN" altLang="en-US" sz="2000" dirty="0">
                <a:latin typeface="Times New Roman" panose="02020603050405020304" pitchFamily="18" charset="0"/>
                <a:ea typeface="宋体" panose="02010600030101010101" pitchFamily="2" charset="-122"/>
              </a:rPr>
              <a:t>    p -&gt;Memory=m0;        //内存</a:t>
            </a:r>
            <a:endParaRPr lang="zh-CN" altLang="en-US" sz="2000" dirty="0">
              <a:latin typeface="Times New Roman" panose="02020603050405020304" pitchFamily="18" charset="0"/>
              <a:ea typeface="宋体" panose="02010600030101010101" pitchFamily="2" charset="-122"/>
            </a:endParaRPr>
          </a:p>
          <a:p>
            <a:pPr lvl="2" indent="0">
              <a:lnSpc>
                <a:spcPct val="110000"/>
              </a:lnSpc>
              <a:buNone/>
            </a:pPr>
            <a:r>
              <a:rPr lang="zh-CN" altLang="en-US" sz="2000" dirty="0">
                <a:latin typeface="Times New Roman" panose="02020603050405020304" pitchFamily="18" charset="0"/>
                <a:ea typeface="宋体" panose="02010600030101010101" pitchFamily="2" charset="-122"/>
              </a:rPr>
              <a:t>    p -&gt;Priority=pi;          //优先级</a:t>
            </a:r>
            <a:endParaRPr lang="zh-CN" altLang="en-US" sz="2000" dirty="0">
              <a:latin typeface="Times New Roman" panose="02020603050405020304" pitchFamily="18" charset="0"/>
              <a:ea typeface="宋体" panose="02010600030101010101" pitchFamily="2" charset="-122"/>
            </a:endParaRPr>
          </a:p>
          <a:p>
            <a:pPr lvl="2" indent="0">
              <a:lnSpc>
                <a:spcPct val="110000"/>
              </a:lnSpc>
              <a:buNone/>
            </a:pPr>
            <a:r>
              <a:rPr lang="zh-CN" altLang="en-US" sz="2000" dirty="0">
                <a:latin typeface="Times New Roman" panose="02020603050405020304" pitchFamily="18" charset="0"/>
                <a:ea typeface="宋体" panose="02010600030101010101" pitchFamily="2" charset="-122"/>
              </a:rPr>
              <a:t>    p -&gt;Status.Type=‘Ready’;     //进程状态</a:t>
            </a:r>
            <a:endParaRPr lang="zh-CN" altLang="en-US" sz="2000" dirty="0">
              <a:latin typeface="Times New Roman" panose="02020603050405020304" pitchFamily="18" charset="0"/>
              <a:ea typeface="宋体" panose="02010600030101010101" pitchFamily="2" charset="-122"/>
            </a:endParaRPr>
          </a:p>
          <a:p>
            <a:pPr lvl="2" indent="0">
              <a:lnSpc>
                <a:spcPct val="110000"/>
              </a:lnSpc>
              <a:buNone/>
            </a:pPr>
            <a:r>
              <a:rPr lang="zh-CN" altLang="en-US" sz="2000" dirty="0">
                <a:latin typeface="Times New Roman" panose="02020603050405020304" pitchFamily="18" charset="0"/>
                <a:ea typeface="宋体" panose="02010600030101010101" pitchFamily="2" charset="-122"/>
              </a:rPr>
              <a:t>    p -&gt;Status.List=RL;              //进程队列</a:t>
            </a:r>
            <a:endParaRPr lang="zh-CN" altLang="en-US" sz="2000" dirty="0">
              <a:latin typeface="Times New Roman" panose="02020603050405020304" pitchFamily="18" charset="0"/>
              <a:ea typeface="宋体" panose="02010600030101010101" pitchFamily="2" charset="-122"/>
            </a:endParaRPr>
          </a:p>
          <a:p>
            <a:pPr lvl="2" indent="0">
              <a:lnSpc>
                <a:spcPct val="110000"/>
              </a:lnSpc>
              <a:buNone/>
            </a:pPr>
            <a:r>
              <a:rPr lang="zh-CN" altLang="en-US" sz="2000" dirty="0">
                <a:latin typeface="Times New Roman" panose="02020603050405020304" pitchFamily="18"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a:p>
            <a:pPr lvl="2" indent="0">
              <a:lnSpc>
                <a:spcPct val="110000"/>
              </a:lnSpc>
              <a:buNone/>
            </a:pPr>
            <a:r>
              <a:rPr lang="zh-CN" altLang="en-US" sz="2000" dirty="0">
                <a:latin typeface="Times New Roman" panose="02020603050405020304" pitchFamily="18" charset="0"/>
                <a:ea typeface="宋体" panose="02010600030101010101" pitchFamily="2" charset="-122"/>
              </a:rPr>
              <a:t>   Insert(RL,p);         //将进程p插入就绪队列</a:t>
            </a:r>
            <a:endParaRPr lang="zh-CN" altLang="en-US" sz="2000" dirty="0">
              <a:latin typeface="Times New Roman" panose="02020603050405020304" pitchFamily="18" charset="0"/>
              <a:ea typeface="宋体" panose="02010600030101010101" pitchFamily="2" charset="-122"/>
            </a:endParaRPr>
          </a:p>
          <a:p>
            <a:pPr lvl="2" indent="0">
              <a:lnSpc>
                <a:spcPct val="110000"/>
              </a:lnSpc>
              <a:buNone/>
            </a:pPr>
            <a:r>
              <a:rPr lang="zh-CN" altLang="en-US" sz="2000" dirty="0">
                <a:latin typeface="Times New Roman" panose="02020603050405020304" pitchFamily="18" charset="0"/>
                <a:ea typeface="宋体" panose="02010600030101010101" pitchFamily="2" charset="-122"/>
              </a:rPr>
              <a:t>   Scheduler();          //调度程序  </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xfrm>
            <a:off x="838200" y="869950"/>
            <a:ext cx="7313613" cy="612775"/>
          </a:xfrm>
        </p:spPr>
        <p:txBody>
          <a:bodyPr vert="horz" wrap="square" lIns="91440" tIns="45720" rIns="91440" bIns="45720" anchor="b"/>
          <a:p>
            <a:pPr eaLnBrk="1" hangingPunct="1"/>
            <a:r>
              <a:rPr lang="zh-CN" altLang="en-US" sz="2800" dirty="0">
                <a:solidFill>
                  <a:schemeClr val="tx1"/>
                </a:solidFill>
                <a:latin typeface="宋体" panose="02010600030101010101" pitchFamily="2" charset="-122"/>
                <a:ea typeface="宋体" panose="02010600030101010101" pitchFamily="2" charset="-122"/>
              </a:rPr>
              <a:t>前趋图图例</a:t>
            </a:r>
            <a:endParaRPr lang="zh-CN" altLang="en-US" sz="2800" dirty="0">
              <a:solidFill>
                <a:schemeClr val="tx1"/>
              </a:solidFill>
              <a:latin typeface="宋体" panose="02010600030101010101" pitchFamily="2" charset="-122"/>
              <a:ea typeface="宋体" panose="02010600030101010101" pitchFamily="2" charset="-122"/>
            </a:endParaRPr>
          </a:p>
        </p:txBody>
      </p:sp>
      <p:sp>
        <p:nvSpPr>
          <p:cNvPr id="27650" name="Rectangle 3"/>
          <p:cNvSpPr>
            <a:spLocks noGrp="1"/>
          </p:cNvSpPr>
          <p:nvPr>
            <p:ph type="subTitle" idx="4294967295"/>
          </p:nvPr>
        </p:nvSpPr>
        <p:spPr>
          <a:xfrm>
            <a:off x="915988" y="3808413"/>
            <a:ext cx="7343775" cy="175260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eaLnBrk="1" hangingPunct="1">
              <a:buClr>
                <a:schemeClr val="tx2"/>
              </a:buClr>
              <a:buSzPct val="70000"/>
              <a:buNone/>
            </a:pPr>
            <a:r>
              <a:rPr lang="zh-CN" altLang="en-US" sz="2800" dirty="0">
                <a:latin typeface="宋体" panose="02010600030101010101" pitchFamily="2" charset="-122"/>
              </a:rPr>
              <a:t>直接前趋；直接后继；初始结点；终止结点；</a:t>
            </a:r>
            <a:endParaRPr lang="zh-CN" altLang="en-US" sz="2800" dirty="0">
              <a:latin typeface="宋体" panose="02010600030101010101" pitchFamily="2" charset="-122"/>
            </a:endParaRPr>
          </a:p>
        </p:txBody>
      </p:sp>
      <p:sp>
        <p:nvSpPr>
          <p:cNvPr id="27651" name="Oval 4"/>
          <p:cNvSpPr/>
          <p:nvPr/>
        </p:nvSpPr>
        <p:spPr>
          <a:xfrm>
            <a:off x="2057400" y="1676400"/>
            <a:ext cx="609600" cy="533400"/>
          </a:xfrm>
          <a:prstGeom prst="ellipse">
            <a:avLst/>
          </a:prstGeom>
          <a:solidFill>
            <a:schemeClr val="accent1"/>
          </a:solidFill>
          <a:ln w="12700" cap="sq" cmpd="sng">
            <a:solidFill>
              <a:schemeClr val="tx1"/>
            </a:solidFill>
            <a:prstDash val="solid"/>
            <a:round/>
            <a:headEnd type="none" w="med" len="med"/>
            <a:tailEnd type="none" w="med" len="med"/>
          </a:ln>
        </p:spPr>
        <p:txBody>
          <a:bodyPr wrap="none" lIns="82927" tIns="41463" rIns="82927" bIns="41463" anchor="ctr"/>
          <a:p>
            <a:pPr algn="ctr" defTabSz="828675">
              <a:buSzTx/>
            </a:pPr>
            <a:r>
              <a:rPr lang="en-US" altLang="zh-CN" sz="2500" dirty="0">
                <a:latin typeface="Comic Sans MS" panose="030F0702030302020204" pitchFamily="66" charset="0"/>
                <a:ea typeface="宋体" panose="02010600030101010101" pitchFamily="2" charset="-122"/>
              </a:rPr>
              <a:t>P1</a:t>
            </a:r>
            <a:endParaRPr lang="en-US" altLang="zh-CN" sz="2500" dirty="0">
              <a:latin typeface="Comic Sans MS" panose="030F0702030302020204" pitchFamily="66" charset="0"/>
              <a:ea typeface="宋体" panose="02010600030101010101" pitchFamily="2" charset="-122"/>
            </a:endParaRPr>
          </a:p>
        </p:txBody>
      </p:sp>
      <p:sp>
        <p:nvSpPr>
          <p:cNvPr id="27652" name="Oval 5"/>
          <p:cNvSpPr/>
          <p:nvPr/>
        </p:nvSpPr>
        <p:spPr>
          <a:xfrm>
            <a:off x="3505200" y="2895600"/>
            <a:ext cx="609600" cy="533400"/>
          </a:xfrm>
          <a:prstGeom prst="ellipse">
            <a:avLst/>
          </a:prstGeom>
          <a:solidFill>
            <a:schemeClr val="accent1"/>
          </a:solidFill>
          <a:ln w="12700" cap="sq" cmpd="sng">
            <a:solidFill>
              <a:schemeClr val="tx1"/>
            </a:solidFill>
            <a:prstDash val="solid"/>
            <a:round/>
            <a:headEnd type="none" w="med" len="med"/>
            <a:tailEnd type="none" w="med" len="med"/>
          </a:ln>
        </p:spPr>
        <p:txBody>
          <a:bodyPr wrap="none" lIns="82927" tIns="41463" rIns="82927" bIns="41463" anchor="ctr"/>
          <a:p>
            <a:pPr algn="ctr" defTabSz="828675">
              <a:buSzTx/>
            </a:pPr>
            <a:r>
              <a:rPr lang="en-US" altLang="zh-CN" sz="2500" dirty="0">
                <a:latin typeface="Comic Sans MS" panose="030F0702030302020204" pitchFamily="66" charset="0"/>
                <a:ea typeface="宋体" panose="02010600030101010101" pitchFamily="2" charset="-122"/>
              </a:rPr>
              <a:t>P3</a:t>
            </a:r>
            <a:endParaRPr lang="en-US" altLang="zh-CN" sz="2500" dirty="0">
              <a:latin typeface="Comic Sans MS" panose="030F0702030302020204" pitchFamily="66" charset="0"/>
              <a:ea typeface="宋体" panose="02010600030101010101" pitchFamily="2" charset="-122"/>
            </a:endParaRPr>
          </a:p>
        </p:txBody>
      </p:sp>
      <p:sp>
        <p:nvSpPr>
          <p:cNvPr id="27653" name="Oval 6"/>
          <p:cNvSpPr/>
          <p:nvPr/>
        </p:nvSpPr>
        <p:spPr>
          <a:xfrm>
            <a:off x="4876800" y="2895600"/>
            <a:ext cx="609600" cy="533400"/>
          </a:xfrm>
          <a:prstGeom prst="ellipse">
            <a:avLst/>
          </a:prstGeom>
          <a:solidFill>
            <a:schemeClr val="accent1"/>
          </a:solidFill>
          <a:ln w="12700" cap="sq" cmpd="sng">
            <a:solidFill>
              <a:schemeClr val="tx1"/>
            </a:solidFill>
            <a:prstDash val="solid"/>
            <a:round/>
            <a:headEnd type="none" w="med" len="med"/>
            <a:tailEnd type="none" w="med" len="med"/>
          </a:ln>
        </p:spPr>
        <p:txBody>
          <a:bodyPr wrap="none" lIns="82927" tIns="41463" rIns="82927" bIns="41463" anchor="ctr"/>
          <a:p>
            <a:pPr algn="ctr" defTabSz="828675">
              <a:buSzTx/>
            </a:pPr>
            <a:r>
              <a:rPr lang="en-US" altLang="zh-CN" sz="2500" dirty="0">
                <a:latin typeface="Comic Sans MS" panose="030F0702030302020204" pitchFamily="66" charset="0"/>
                <a:ea typeface="宋体" panose="02010600030101010101" pitchFamily="2" charset="-122"/>
              </a:rPr>
              <a:t>P4</a:t>
            </a:r>
            <a:endParaRPr lang="en-US" altLang="zh-CN" sz="2500" dirty="0">
              <a:latin typeface="Comic Sans MS" panose="030F0702030302020204" pitchFamily="66" charset="0"/>
              <a:ea typeface="宋体" panose="02010600030101010101" pitchFamily="2" charset="-122"/>
            </a:endParaRPr>
          </a:p>
        </p:txBody>
      </p:sp>
      <p:sp>
        <p:nvSpPr>
          <p:cNvPr id="27654" name="Oval 7"/>
          <p:cNvSpPr/>
          <p:nvPr/>
        </p:nvSpPr>
        <p:spPr>
          <a:xfrm>
            <a:off x="3429000" y="1676400"/>
            <a:ext cx="609600" cy="533400"/>
          </a:xfrm>
          <a:prstGeom prst="ellipse">
            <a:avLst/>
          </a:prstGeom>
          <a:solidFill>
            <a:schemeClr val="accent1"/>
          </a:solidFill>
          <a:ln w="12700" cap="sq" cmpd="sng">
            <a:solidFill>
              <a:schemeClr val="tx1"/>
            </a:solidFill>
            <a:prstDash val="solid"/>
            <a:round/>
            <a:headEnd type="none" w="med" len="med"/>
            <a:tailEnd type="none" w="med" len="med"/>
          </a:ln>
        </p:spPr>
        <p:txBody>
          <a:bodyPr wrap="none" lIns="82927" tIns="41463" rIns="82927" bIns="41463" anchor="ctr"/>
          <a:p>
            <a:pPr algn="ctr" defTabSz="828675">
              <a:buSzTx/>
            </a:pPr>
            <a:r>
              <a:rPr lang="en-US" altLang="zh-CN" sz="2500" dirty="0">
                <a:latin typeface="Comic Sans MS" panose="030F0702030302020204" pitchFamily="66" charset="0"/>
                <a:ea typeface="宋体" panose="02010600030101010101" pitchFamily="2" charset="-122"/>
              </a:rPr>
              <a:t>P2</a:t>
            </a:r>
            <a:endParaRPr lang="en-US" altLang="zh-CN" sz="2500" dirty="0">
              <a:latin typeface="Comic Sans MS" panose="030F0702030302020204" pitchFamily="66" charset="0"/>
              <a:ea typeface="宋体" panose="02010600030101010101" pitchFamily="2" charset="-122"/>
            </a:endParaRPr>
          </a:p>
        </p:txBody>
      </p:sp>
      <p:sp>
        <p:nvSpPr>
          <p:cNvPr id="27655" name="Line 8"/>
          <p:cNvSpPr/>
          <p:nvPr/>
        </p:nvSpPr>
        <p:spPr>
          <a:xfrm>
            <a:off x="2667000" y="1905000"/>
            <a:ext cx="762000" cy="0"/>
          </a:xfrm>
          <a:prstGeom prst="line">
            <a:avLst/>
          </a:prstGeom>
          <a:ln w="38100" cap="sq" cmpd="sng">
            <a:solidFill>
              <a:schemeClr val="tx1"/>
            </a:solidFill>
            <a:prstDash val="solid"/>
            <a:round/>
            <a:headEnd type="none" w="med" len="med"/>
            <a:tailEnd type="triangle" w="med" len="med"/>
          </a:ln>
        </p:spPr>
      </p:sp>
      <p:sp>
        <p:nvSpPr>
          <p:cNvPr id="27656" name="Line 9"/>
          <p:cNvSpPr/>
          <p:nvPr/>
        </p:nvSpPr>
        <p:spPr>
          <a:xfrm>
            <a:off x="3733800" y="2209800"/>
            <a:ext cx="0" cy="685800"/>
          </a:xfrm>
          <a:prstGeom prst="line">
            <a:avLst/>
          </a:prstGeom>
          <a:ln w="38100" cap="sq" cmpd="sng">
            <a:solidFill>
              <a:schemeClr val="tx1"/>
            </a:solidFill>
            <a:prstDash val="solid"/>
            <a:round/>
            <a:headEnd type="none" w="med" len="med"/>
            <a:tailEnd type="triangle" w="med" len="med"/>
          </a:ln>
        </p:spPr>
      </p:sp>
      <p:sp>
        <p:nvSpPr>
          <p:cNvPr id="27657" name="Line 10"/>
          <p:cNvSpPr/>
          <p:nvPr/>
        </p:nvSpPr>
        <p:spPr>
          <a:xfrm>
            <a:off x="2362200" y="2209800"/>
            <a:ext cx="1143000" cy="838200"/>
          </a:xfrm>
          <a:prstGeom prst="line">
            <a:avLst/>
          </a:prstGeom>
          <a:ln w="38100" cap="sq" cmpd="sng">
            <a:solidFill>
              <a:schemeClr val="tx1"/>
            </a:solidFill>
            <a:prstDash val="solid"/>
            <a:round/>
            <a:headEnd type="none" w="med" len="med"/>
            <a:tailEnd type="triangle" w="med" len="med"/>
          </a:ln>
        </p:spPr>
      </p:sp>
      <p:sp>
        <p:nvSpPr>
          <p:cNvPr id="27658" name="Line 11"/>
          <p:cNvSpPr/>
          <p:nvPr/>
        </p:nvSpPr>
        <p:spPr>
          <a:xfrm>
            <a:off x="4038600" y="2057400"/>
            <a:ext cx="990600" cy="838200"/>
          </a:xfrm>
          <a:prstGeom prst="line">
            <a:avLst/>
          </a:prstGeom>
          <a:ln w="38100" cap="sq" cmpd="sng">
            <a:solidFill>
              <a:schemeClr val="tx1"/>
            </a:solidFill>
            <a:prstDash val="solid"/>
            <a:round/>
            <a:headEnd type="none" w="med" len="med"/>
            <a:tailEnd type="triangle" w="med" len="med"/>
          </a:ln>
        </p:spPr>
      </p:sp>
      <p:sp>
        <p:nvSpPr>
          <p:cNvPr id="27659" name="Line 12"/>
          <p:cNvSpPr/>
          <p:nvPr/>
        </p:nvSpPr>
        <p:spPr>
          <a:xfrm>
            <a:off x="4114800" y="3124200"/>
            <a:ext cx="762000" cy="0"/>
          </a:xfrm>
          <a:prstGeom prst="line">
            <a:avLst/>
          </a:prstGeom>
          <a:ln w="38100" cap="sq" cmpd="sng">
            <a:solidFill>
              <a:schemeClr val="tx1"/>
            </a:solidFill>
            <a:prstDash val="solid"/>
            <a:round/>
            <a:headEnd type="none" w="med" len="med"/>
            <a:tailEnd type="triangle" w="med" len="med"/>
          </a:ln>
        </p:spPr>
      </p:sp>
      <p:sp>
        <p:nvSpPr>
          <p:cNvPr id="27660" name="Text Box 13"/>
          <p:cNvSpPr txBox="1"/>
          <p:nvPr/>
        </p:nvSpPr>
        <p:spPr>
          <a:xfrm>
            <a:off x="1600200" y="4675188"/>
            <a:ext cx="7180263" cy="463550"/>
          </a:xfrm>
          <a:prstGeom prst="rect">
            <a:avLst/>
          </a:prstGeom>
          <a:noFill/>
          <a:ln w="12700">
            <a:noFill/>
          </a:ln>
        </p:spPr>
        <p:txBody>
          <a:bodyPr wrap="none" lIns="82927" tIns="41463" rIns="82927" bIns="41463" anchor="ctr">
            <a:spAutoFit/>
          </a:bodyPr>
          <a:p>
            <a:pPr defTabSz="828675">
              <a:buSzTx/>
            </a:pPr>
            <a:r>
              <a:rPr lang="zh-CN" altLang="en-US" sz="2500" dirty="0">
                <a:latin typeface="Comic Sans MS" panose="030F0702030302020204" pitchFamily="66" charset="0"/>
                <a:ea typeface="宋体" panose="02010600030101010101" pitchFamily="2" charset="-122"/>
              </a:rPr>
              <a:t>={(</a:t>
            </a:r>
            <a:r>
              <a:rPr lang="en-US" altLang="zh-CN" sz="2500" dirty="0">
                <a:latin typeface="Comic Sans MS" panose="030F0702030302020204" pitchFamily="66" charset="0"/>
                <a:ea typeface="宋体" panose="02010600030101010101" pitchFamily="2" charset="-122"/>
              </a:rPr>
              <a:t>P1,P2), (P1,P3), (P2,P3), (P2,P4), (P3,P4)}</a:t>
            </a:r>
            <a:endParaRPr lang="en-US" altLang="zh-CN" sz="2500" dirty="0">
              <a:latin typeface="Comic Sans MS" panose="030F0702030302020204" pitchFamily="66" charset="0"/>
              <a:ea typeface="宋体" panose="02010600030101010101" pitchFamily="2" charset="-122"/>
            </a:endParaRPr>
          </a:p>
        </p:txBody>
      </p:sp>
      <p:sp>
        <p:nvSpPr>
          <p:cNvPr id="27661" name="Line 14"/>
          <p:cNvSpPr/>
          <p:nvPr/>
        </p:nvSpPr>
        <p:spPr>
          <a:xfrm>
            <a:off x="1219200" y="4918075"/>
            <a:ext cx="381000" cy="0"/>
          </a:xfrm>
          <a:prstGeom prst="line">
            <a:avLst/>
          </a:prstGeom>
          <a:ln w="38100" cap="sq" cmpd="sng">
            <a:solidFill>
              <a:schemeClr val="tx1"/>
            </a:solidFill>
            <a:prstDash val="solid"/>
            <a:round/>
            <a:headEnd type="none" w="med" len="med"/>
            <a:tailEnd type="triangle" w="med" len="med"/>
          </a:ln>
        </p:spPr>
      </p:sp>
      <p:sp>
        <p:nvSpPr>
          <p:cNvPr id="27662" name="Rectangle 2"/>
          <p:cNvSpPr>
            <a:spLocks noGrp="1"/>
          </p:cNvSpPr>
          <p:nvPr/>
        </p:nvSpPr>
        <p:spPr>
          <a:xfrm>
            <a:off x="382588" y="222250"/>
            <a:ext cx="7313612" cy="750888"/>
          </a:xfrm>
          <a:prstGeom prst="rect">
            <a:avLst/>
          </a:prstGeom>
          <a:noFill/>
          <a:ln w="9525">
            <a:noFill/>
          </a:ln>
        </p:spPr>
        <p:txBody>
          <a:bodyPr wrap="square" lIns="91440" tIns="45720" rIns="91440" bIns="45720" anchor="b"/>
          <a:p>
            <a:pPr algn="ctr">
              <a:buSzTx/>
            </a:pPr>
            <a:r>
              <a:rPr lang="zh-CN" altLang="en-US" sz="3600" dirty="0">
                <a:solidFill>
                  <a:srgbClr val="000066"/>
                </a:solidFill>
                <a:latin typeface="黑体" panose="02010609060101010101" pitchFamily="49" charset="-122"/>
                <a:ea typeface="黑体" panose="02010609060101010101" pitchFamily="49" charset="-122"/>
              </a:rPr>
              <a:t>2.1.1 前趋图(Procedence Graph)</a:t>
            </a:r>
            <a:endParaRPr lang="zh-CN" altLang="en-US" sz="3600" dirty="0">
              <a:solidFill>
                <a:srgbClr val="000066"/>
              </a:solidFill>
              <a:latin typeface="黑体" panose="02010609060101010101" pitchFamily="49" charset="-122"/>
              <a:ea typeface="黑体" panose="02010609060101010101" pitchFamily="49" charset="-122"/>
            </a:endParaRPr>
          </a:p>
        </p:txBody>
      </p:sp>
      <p:sp>
        <p:nvSpPr>
          <p:cNvPr id="2766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27664"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0" name="" r:id="rId1" imgW="6858000" imgH="48895" progId="MS_ClipArt_Gallery.2">
                  <p:embed/>
                </p:oleObj>
              </mc:Choice>
              <mc:Fallback>
                <p:oleObj name="" r:id="rId1" imgW="6858000" imgH="48895" progId="MS_ClipArt_Gallery.2">
                  <p:embed/>
                  <p:pic>
                    <p:nvPicPr>
                      <p:cNvPr id="0" name="图片 3079"/>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6"/>
          <p:cNvSpPr/>
          <p:nvPr/>
        </p:nvSpPr>
        <p:spPr>
          <a:xfrm>
            <a:off x="0" y="0"/>
            <a:ext cx="9144000" cy="457200"/>
          </a:xfrm>
          <a:prstGeom prst="rect">
            <a:avLst/>
          </a:prstGeom>
          <a:noFill/>
          <a:ln w="9525">
            <a:noFill/>
          </a:ln>
        </p:spPr>
        <p:txBody>
          <a:bodyPr wrap="none" anchor="ctr">
            <a:spAutoFit/>
          </a:bodyPr>
          <a:p>
            <a:pPr eaLnBrk="0" hangingPunct="0">
              <a:buSzTx/>
            </a:pPr>
            <a:endParaRPr lang="zh-CN" altLang="zh-CN" dirty="0">
              <a:latin typeface="Verdana" panose="020B0604030504040204" pitchFamily="34" charset="0"/>
              <a:ea typeface="宋体" panose="02010600030101010101" pitchFamily="2" charset="-122"/>
            </a:endParaRPr>
          </a:p>
        </p:txBody>
      </p:sp>
      <p:sp>
        <p:nvSpPr>
          <p:cNvPr id="6" name="Rectangle 3"/>
          <p:cNvSpPr txBox="1">
            <a:spLocks noChangeArrowheads="1"/>
          </p:cNvSpPr>
          <p:nvPr/>
        </p:nvSpPr>
        <p:spPr bwMode="auto">
          <a:xfrm>
            <a:off x="684213" y="981075"/>
            <a:ext cx="8064500" cy="4968875"/>
          </a:xfrm>
          <a:prstGeom prst="rect">
            <a:avLst/>
          </a:prstGeom>
          <a:noFill/>
          <a:ln w="9525">
            <a:noFill/>
            <a:miter lim="800000"/>
          </a:ln>
        </p:spPr>
        <p:txBody>
          <a:bodyPr/>
          <a:lstStyle/>
          <a:p>
            <a:pPr marR="0" defTabSz="914400">
              <a:spcBef>
                <a:spcPct val="20000"/>
              </a:spcBef>
              <a:buClr>
                <a:schemeClr val="tx2"/>
              </a:buClr>
              <a:buSzPct val="70000"/>
              <a:buFontTx/>
              <a:defRPr/>
            </a:pPr>
            <a:r>
              <a:rPr kumimoji="0" lang="en-US" altLang="zh-CN" kern="0" cap="none" spc="0" normalizeH="0" baseline="0" noProof="0" dirty="0" smtClean="0">
                <a:solidFill>
                  <a:srgbClr val="0033CC"/>
                </a:solidFill>
                <a:latin typeface="黑体" panose="02010609060101010101" pitchFamily="49" charset="-122"/>
                <a:ea typeface="黑体" panose="02010609060101010101" pitchFamily="49" charset="-122"/>
                <a:cs typeface="黑体" panose="02010609060101010101" pitchFamily="49" charset="-122"/>
              </a:rPr>
              <a:t>2.3.3.2 进程终止原语kill( )</a:t>
            </a:r>
            <a:endParaRPr kumimoji="0" lang="en-US" altLang="zh-CN" sz="3200" kern="0" cap="none" spc="0" normalizeH="0" baseline="0" noProof="0" dirty="0" smtClean="0">
              <a:solidFill>
                <a:srgbClr val="0033CC"/>
              </a:solidFill>
              <a:latin typeface="黑体" panose="02010609060101010101" pitchFamily="49" charset="-122"/>
              <a:ea typeface="黑体" panose="02010609060101010101" pitchFamily="49" charset="-122"/>
              <a:cs typeface="黑体" panose="02010609060101010101" pitchFamily="49" charset="-122"/>
            </a:endParaRPr>
          </a:p>
          <a:p>
            <a:pPr marR="0" defTabSz="914400">
              <a:spcBef>
                <a:spcPct val="20000"/>
              </a:spcBef>
              <a:buClr>
                <a:schemeClr val="tx2"/>
              </a:buClr>
              <a:buSzPct val="70000"/>
              <a:buFont typeface="Wingdings" panose="05000000000000000000" pitchFamily="2" charset="2"/>
              <a:defRPr/>
            </a:pPr>
            <a:r>
              <a:rPr kumimoji="0" lang="zh-CN" altLang="en-US" sz="2400" kern="0" cap="none" spc="0" normalizeH="0" baseline="0" noProof="0" dirty="0">
                <a:latin typeface="Times New Roman" panose="02020603050405020304" pitchFamily="18" charset="0"/>
                <a:ea typeface="+mn-ea"/>
                <a:cs typeface="Times New Roman" panose="02020603050405020304" pitchFamily="18" charset="0"/>
              </a:rPr>
              <a:t>一、</a:t>
            </a:r>
            <a:r>
              <a:rPr kumimoji="0" lang="zh-CN" altLang="en-US" sz="2400" cap="none" spc="0" normalizeH="0" baseline="0" noProof="0" dirty="0" smtClean="0">
                <a:ln>
                  <a:noFill/>
                </a:ln>
                <a:solidFill>
                  <a:srgbClr val="C00000"/>
                </a:solidFill>
                <a:effectLst/>
                <a:uLnTx/>
                <a:uFillTx/>
                <a:latin typeface="宋体" panose="02010600030101010101" pitchFamily="2" charset="-122"/>
                <a:ea typeface="+mn-ea"/>
              </a:rPr>
              <a:t>引起进程终止的事件</a:t>
            </a:r>
            <a:endParaRPr kumimoji="0" lang="zh-CN" altLang="en-US" sz="2400" kern="0" cap="none" spc="0" normalizeH="0" baseline="0" noProof="0" dirty="0">
              <a:latin typeface="Times New Roman" panose="02020603050405020304" pitchFamily="18" charset="0"/>
              <a:ea typeface="+mn-ea"/>
              <a:cs typeface="Times New Roman" panose="02020603050405020304" pitchFamily="18" charset="0"/>
            </a:endParaRPr>
          </a:p>
          <a:p>
            <a:pPr marL="457200" marR="0" lvl="1" indent="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1、正常结束；</a:t>
            </a:r>
            <a:endPar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2、异常结束：越界错误、特权指令错、算术运算错等；</a:t>
            </a:r>
            <a:endPar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3、外界干预：操作员或操作系统干预、父进程干预；</a:t>
            </a:r>
            <a:endPar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defTabSz="914400">
              <a:spcBef>
                <a:spcPct val="20000"/>
              </a:spcBef>
              <a:buClr>
                <a:schemeClr val="tx2"/>
              </a:buClr>
              <a:buSzPct val="70000"/>
              <a:buFont typeface="Wingdings" panose="05000000000000000000" pitchFamily="2" charset="2"/>
              <a:defRPr/>
            </a:pPr>
            <a:r>
              <a:rPr kumimoji="0" lang="zh-CN" altLang="en-US" sz="2400" kern="0" cap="none" spc="0" normalizeH="0" baseline="0" noProof="0" dirty="0">
                <a:latin typeface="Times New Roman" panose="02020603050405020304" pitchFamily="18" charset="0"/>
                <a:ea typeface="+mn-ea"/>
                <a:cs typeface="Times New Roman" panose="02020603050405020304" pitchFamily="18" charset="0"/>
              </a:rPr>
              <a:t>二、</a:t>
            </a:r>
            <a:r>
              <a:rPr kumimoji="0" lang="zh-CN" altLang="en-US" sz="2400" cap="none" spc="0" normalizeH="0" baseline="0" noProof="0" dirty="0" smtClean="0">
                <a:ln>
                  <a:noFill/>
                </a:ln>
                <a:solidFill>
                  <a:srgbClr val="C00000"/>
                </a:solidFill>
                <a:effectLst/>
                <a:uLnTx/>
                <a:uFillTx/>
                <a:latin typeface="宋体" panose="02010600030101010101" pitchFamily="2" charset="-122"/>
                <a:ea typeface="+mn-ea"/>
              </a:rPr>
              <a:t>进程的终止处理</a:t>
            </a:r>
            <a:endParaRPr kumimoji="0" lang="zh-CN" altLang="en-US" sz="2400" kern="0" cap="none" spc="0" normalizeH="0" baseline="0" noProof="0" dirty="0">
              <a:latin typeface="Times New Roman" panose="02020603050405020304" pitchFamily="18" charset="0"/>
              <a:ea typeface="+mn-ea"/>
              <a:cs typeface="Times New Roman" panose="02020603050405020304" pitchFamily="18" charset="0"/>
            </a:endParaRPr>
          </a:p>
          <a:p>
            <a:pPr marL="457200" marR="0" lvl="1" indent="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进程被终止时，应将该进程撤销，以便及时释放出它所占用的资源。撤销原语有两种策略：</a:t>
            </a:r>
            <a:endPar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4400" marR="0" lvl="2"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defRPr/>
            </a:pPr>
            <a:r>
              <a:rPr kumimoji="0" lang="zh-C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1、撤消一个具有指定标识符的进程；</a:t>
            </a:r>
            <a:endParaRPr kumimoji="0" lang="zh-C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4400" marR="0" lvl="2"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defRPr/>
            </a:pPr>
            <a:r>
              <a:rPr kumimoji="0" lang="zh-C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2、撤消一个进程及该进程的所有子孙进程；</a:t>
            </a:r>
            <a:endParaRPr kumimoji="0" lang="zh-C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系统设置被撤消进程状态标识</a:t>
            </a:r>
            <a:r>
              <a:rPr kumimoji="0" lang="en-US" altLang="zh-CN" sz="2000" b="1" i="0" u="none" strike="noStrike" kern="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Sched</a:t>
            </a:r>
            <a:r>
              <a:rPr kumimoji="0"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0"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1800" b="1" i="0" u="none" strike="noStrike" kern="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Sched</a:t>
            </a:r>
            <a:r>
              <a:rPr kumimoji="0" lang="en-US" altLang="zh-CN"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=True;</a:t>
            </a:r>
            <a:r>
              <a:rPr kumimoji="0" lang="zh-C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被撤消进程原处于运行状态；</a:t>
            </a:r>
            <a:endParaRPr kumimoji="0" lang="zh-C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defRPr/>
            </a:pPr>
            <a:r>
              <a:rPr kumimoji="0" lang="zh-C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1800" b="1" i="0" u="none" strike="noStrike" kern="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Sched</a:t>
            </a:r>
            <a:r>
              <a:rPr kumimoji="0" lang="en-US" altLang="zh-CN"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=False;</a:t>
            </a:r>
            <a:r>
              <a:rPr kumimoji="0" lang="zh-C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被撤消进程原处于非执行状态；</a:t>
            </a:r>
            <a:endParaRPr kumimoji="0" lang="zh-C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defTabSz="914400">
              <a:spcBef>
                <a:spcPct val="20000"/>
              </a:spcBef>
              <a:buClr>
                <a:schemeClr val="tx2"/>
              </a:buClr>
              <a:buSzPct val="70000"/>
              <a:buFont typeface="Wingdings" panose="05000000000000000000" pitchFamily="2" charset="2"/>
              <a:defRPr/>
            </a:pPr>
            <a:r>
              <a:rPr kumimoji="0" lang="zh-CN" altLang="en-US" sz="2400" kern="0" cap="none" spc="0" normalizeH="0" baseline="0" noProof="0" dirty="0">
                <a:latin typeface="Comic Sans MS" panose="030F0702030302020204" pitchFamily="66" charset="0"/>
                <a:ea typeface="+mn-ea"/>
                <a:cs typeface="+mn-cs"/>
              </a:rPr>
              <a:t>问题：</a:t>
            </a:r>
            <a:r>
              <a:rPr kumimoji="0" lang="zh-CN" altLang="en-US" sz="2400" cap="none" spc="0" normalizeH="0" baseline="0" noProof="0" dirty="0" smtClean="0">
                <a:ln>
                  <a:noFill/>
                </a:ln>
                <a:solidFill>
                  <a:srgbClr val="C00000"/>
                </a:solidFill>
                <a:effectLst/>
                <a:uLnTx/>
                <a:uFillTx/>
                <a:latin typeface="宋体" panose="02010600030101010101" pitchFamily="2" charset="-122"/>
                <a:ea typeface="+mn-ea"/>
                <a:cs typeface="+mn-cs"/>
              </a:rPr>
              <a:t>被撤消进程在上述两种不同状态的撤消有何区别？</a:t>
            </a:r>
            <a:endParaRPr kumimoji="0" lang="zh-CN" altLang="en-US" sz="2400" kern="0" cap="none" spc="0" normalizeH="0" baseline="0" noProof="0" dirty="0">
              <a:latin typeface="Comic Sans MS" panose="030F0702030302020204" pitchFamily="66" charset="0"/>
              <a:ea typeface="+mn-ea"/>
              <a:cs typeface="+mn-cs"/>
            </a:endParaRPr>
          </a:p>
        </p:txBody>
      </p:sp>
      <p:sp>
        <p:nvSpPr>
          <p:cNvPr id="62467" name="Rectangle 2"/>
          <p:cNvSpPr>
            <a:spLocks noGrp="1"/>
          </p:cNvSpPr>
          <p:nvPr>
            <p:ph type="title"/>
          </p:nvPr>
        </p:nvSpPr>
        <p:spPr>
          <a:xfrm>
            <a:off x="377825" y="331788"/>
            <a:ext cx="7313613" cy="649287"/>
          </a:xfrm>
        </p:spPr>
        <p:txBody>
          <a:bodyPr vert="horz" wrap="square" lIns="91440" tIns="45720" rIns="91440" bIns="45720" anchor="b"/>
          <a:p>
            <a:pPr eaLnBrk="1" hangingPunct="1"/>
            <a:r>
              <a:rPr lang="en-US" altLang="zh-CN" sz="3200" dirty="0">
                <a:solidFill>
                  <a:srgbClr val="0033CC"/>
                </a:solidFill>
                <a:latin typeface="黑体" panose="02010609060101010101" pitchFamily="49" charset="-122"/>
              </a:rPr>
              <a:t>2.3.3 进程控制原语</a:t>
            </a:r>
            <a:endParaRPr lang="zh-CN" altLang="en-US" sz="3600" dirty="0">
              <a:latin typeface="黑体" panose="02010609060101010101" pitchFamily="49" charset="-122"/>
            </a:endParaRPr>
          </a:p>
        </p:txBody>
      </p:sp>
      <p:sp>
        <p:nvSpPr>
          <p:cNvPr id="62468"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txBox="1"/>
          <p:nvPr/>
        </p:nvSpPr>
        <p:spPr>
          <a:xfrm>
            <a:off x="611188" y="908050"/>
            <a:ext cx="8382000" cy="3502025"/>
          </a:xfrm>
          <a:prstGeom prst="rect">
            <a:avLst/>
          </a:prstGeom>
          <a:noFill/>
          <a:ln w="9525">
            <a:noFill/>
          </a:ln>
        </p:spPr>
        <p:txBody>
          <a:bodyPr anchor="t"/>
          <a:p>
            <a:pPr marL="342900" indent="-342900" eaLnBrk="0" hangingPunct="0">
              <a:spcBef>
                <a:spcPct val="20000"/>
              </a:spcBef>
              <a:buClr>
                <a:schemeClr val="tx2"/>
              </a:buClr>
              <a:buSzPct val="70000"/>
            </a:pPr>
            <a:endParaRPr lang="zh-CN" altLang="en-US" sz="2000" dirty="0">
              <a:latin typeface="Comic Sans MS" panose="030F0702030302020204" pitchFamily="66" charset="0"/>
              <a:ea typeface="楷体_GB2312" pitchFamily="49" charset="-122"/>
            </a:endParaRPr>
          </a:p>
        </p:txBody>
      </p:sp>
      <p:sp>
        <p:nvSpPr>
          <p:cNvPr id="63490" name="Text Box 2"/>
          <p:cNvSpPr txBox="1"/>
          <p:nvPr/>
        </p:nvSpPr>
        <p:spPr>
          <a:xfrm>
            <a:off x="755650" y="1976438"/>
            <a:ext cx="4579938" cy="522287"/>
          </a:xfrm>
          <a:prstGeom prst="rect">
            <a:avLst/>
          </a:prstGeom>
          <a:noFill/>
          <a:ln w="9525">
            <a:noFill/>
          </a:ln>
        </p:spPr>
        <p:txBody>
          <a:bodyPr wrap="square" anchor="t">
            <a:spAutoFit/>
          </a:bodyPr>
          <a:p>
            <a:pPr marL="342900" indent="-342900" eaLnBrk="0" hangingPunct="0">
              <a:spcBef>
                <a:spcPct val="20000"/>
              </a:spcBef>
              <a:buClr>
                <a:schemeClr val="tx2"/>
              </a:buClr>
              <a:buSzPct val="70000"/>
            </a:pPr>
            <a:r>
              <a:rPr lang="en-US" altLang="zh-CN" dirty="0">
                <a:solidFill>
                  <a:srgbClr val="0033CC"/>
                </a:solidFill>
                <a:latin typeface="黑体" panose="02010609060101010101" pitchFamily="49" charset="-122"/>
                <a:ea typeface="黑体" panose="02010609060101010101" pitchFamily="49" charset="-122"/>
              </a:rPr>
              <a:t>2.3.3.4 进程终止过程</a:t>
            </a:r>
            <a:endParaRPr lang="en-US" altLang="zh-CN" dirty="0">
              <a:solidFill>
                <a:srgbClr val="0033CC"/>
              </a:solidFill>
              <a:latin typeface="黑体" panose="02010609060101010101" pitchFamily="49" charset="-122"/>
              <a:ea typeface="黑体" panose="02010609060101010101" pitchFamily="49" charset="-122"/>
            </a:endParaRPr>
          </a:p>
        </p:txBody>
      </p:sp>
      <p:sp>
        <p:nvSpPr>
          <p:cNvPr id="63491" name="Text Box 7"/>
          <p:cNvSpPr txBox="1"/>
          <p:nvPr/>
        </p:nvSpPr>
        <p:spPr>
          <a:xfrm>
            <a:off x="4716463" y="4076700"/>
            <a:ext cx="3810000" cy="400050"/>
          </a:xfrm>
          <a:prstGeom prst="rect">
            <a:avLst/>
          </a:prstGeom>
          <a:noFill/>
          <a:ln w="9525">
            <a:noFill/>
          </a:ln>
        </p:spPr>
        <p:txBody>
          <a:bodyPr anchor="t">
            <a:spAutoFit/>
          </a:bodyPr>
          <a:p>
            <a:pPr>
              <a:spcBef>
                <a:spcPct val="50000"/>
              </a:spcBef>
              <a:buSzTx/>
            </a:pPr>
            <a:r>
              <a:rPr lang="zh-CN" altLang="en-US" sz="2000" dirty="0">
                <a:latin typeface="宋体" panose="02010600030101010101" pitchFamily="2" charset="-122"/>
                <a:ea typeface="宋体" panose="02010600030101010101" pitchFamily="2" charset="-122"/>
              </a:rPr>
              <a:t>。</a:t>
            </a:r>
            <a:endParaRPr lang="zh-CN" altLang="en-US" sz="2000" dirty="0">
              <a:latin typeface="Tahoma" panose="020B0604030504040204" pitchFamily="34" charset="0"/>
              <a:ea typeface="宋体" panose="02010600030101010101" pitchFamily="2" charset="-122"/>
            </a:endParaRPr>
          </a:p>
        </p:txBody>
      </p:sp>
      <p:sp>
        <p:nvSpPr>
          <p:cNvPr id="63492" name="Rectangle 6"/>
          <p:cNvSpPr/>
          <p:nvPr/>
        </p:nvSpPr>
        <p:spPr>
          <a:xfrm>
            <a:off x="0" y="0"/>
            <a:ext cx="9144000" cy="457200"/>
          </a:xfrm>
          <a:prstGeom prst="rect">
            <a:avLst/>
          </a:prstGeom>
          <a:noFill/>
          <a:ln w="9525">
            <a:noFill/>
          </a:ln>
        </p:spPr>
        <p:txBody>
          <a:bodyPr wrap="none" anchor="ctr">
            <a:spAutoFit/>
          </a:bodyPr>
          <a:p>
            <a:pPr eaLnBrk="0" hangingPunct="0">
              <a:buSzTx/>
            </a:pPr>
            <a:endParaRPr lang="zh-CN" altLang="zh-CN" dirty="0">
              <a:latin typeface="Verdana" panose="020B0604030504040204" pitchFamily="34" charset="0"/>
              <a:ea typeface="宋体" panose="02010600030101010101" pitchFamily="2" charset="-122"/>
            </a:endParaRPr>
          </a:p>
        </p:txBody>
      </p:sp>
      <p:sp>
        <p:nvSpPr>
          <p:cNvPr id="63493" name="Rectangle 3"/>
          <p:cNvSpPr txBox="1"/>
          <p:nvPr/>
        </p:nvSpPr>
        <p:spPr>
          <a:xfrm>
            <a:off x="684213" y="2624138"/>
            <a:ext cx="7467600" cy="2376487"/>
          </a:xfrm>
          <a:prstGeom prst="rect">
            <a:avLst/>
          </a:prstGeom>
          <a:noFill/>
          <a:ln w="9525">
            <a:noFill/>
          </a:ln>
        </p:spPr>
        <p:txBody>
          <a:bodyPr anchor="t"/>
          <a:p>
            <a:pPr>
              <a:spcBef>
                <a:spcPct val="20000"/>
              </a:spcBef>
              <a:buClr>
                <a:schemeClr val="tx2"/>
              </a:buClr>
              <a:buSzPct val="70000"/>
              <a:buFont typeface="Wingdings" panose="05000000000000000000" pitchFamily="2" charset="2"/>
            </a:pPr>
            <a:r>
              <a:rPr lang="zh-CN" altLang="en-US" sz="2400" dirty="0">
                <a:latin typeface="Comic Sans MS" panose="030F0702030302020204" pitchFamily="66" charset="0"/>
                <a:ea typeface="楷体_GB2312" pitchFamily="49" charset="-122"/>
              </a:rPr>
              <a:t>（1）</a:t>
            </a:r>
            <a:r>
              <a:rPr lang="zh-CN" altLang="en-US" sz="2400" dirty="0">
                <a:latin typeface="Times New Roman" panose="02020603050405020304" pitchFamily="18" charset="0"/>
                <a:ea typeface="楷体_GB2312" pitchFamily="49" charset="-122"/>
              </a:rPr>
              <a:t>根据终止进程标识符</a:t>
            </a:r>
            <a:r>
              <a:rPr lang="en-US" altLang="en-US" sz="2400" dirty="0">
                <a:latin typeface="Times New Roman" panose="02020603050405020304" pitchFamily="18" charset="0"/>
                <a:ea typeface="楷体_GB2312" pitchFamily="49" charset="-122"/>
              </a:rPr>
              <a:t>n,</a:t>
            </a:r>
            <a:r>
              <a:rPr lang="zh-CN" altLang="en-US" sz="2400" dirty="0">
                <a:latin typeface="Times New Roman" panose="02020603050405020304" pitchFamily="18" charset="0"/>
                <a:ea typeface="楷体_GB2312" pitchFamily="49" charset="-122"/>
              </a:rPr>
              <a:t>找</a:t>
            </a:r>
            <a:r>
              <a:rPr lang="en-US" altLang="zh-CN" sz="2400" dirty="0">
                <a:latin typeface="Times New Roman" panose="02020603050405020304" pitchFamily="18" charset="0"/>
                <a:ea typeface="楷体_GB2312" pitchFamily="49" charset="-122"/>
              </a:rPr>
              <a:t>PCB；</a:t>
            </a:r>
            <a:endParaRPr lang="en-US" altLang="zh-CN" sz="2400" dirty="0">
              <a:latin typeface="Times New Roman" panose="02020603050405020304" pitchFamily="18" charset="0"/>
              <a:ea typeface="楷体_GB2312" pitchFamily="49" charset="-122"/>
            </a:endParaRPr>
          </a:p>
          <a:p>
            <a:pPr>
              <a:spcBef>
                <a:spcPct val="20000"/>
              </a:spcBef>
              <a:buClr>
                <a:schemeClr val="tx2"/>
              </a:buClr>
              <a:buSzPct val="70000"/>
              <a:buFont typeface="Wingdings" panose="05000000000000000000" pitchFamily="2" charset="2"/>
            </a:pP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2</a:t>
            </a:r>
            <a:r>
              <a:rPr lang="zh-CN" altLang="en-US" sz="2400" dirty="0">
                <a:latin typeface="Times New Roman" panose="02020603050405020304" pitchFamily="18" charset="0"/>
                <a:ea typeface="楷体_GB2312" pitchFamily="49" charset="-122"/>
              </a:rPr>
              <a:t>）若该进程正在执行，终止，设调度标志为真；</a:t>
            </a:r>
            <a:endParaRPr lang="zh-CN" altLang="en-US" sz="2400" dirty="0">
              <a:latin typeface="Times New Roman" panose="02020603050405020304" pitchFamily="18" charset="0"/>
              <a:ea typeface="楷体_GB2312" pitchFamily="49" charset="-122"/>
            </a:endParaRPr>
          </a:p>
          <a:p>
            <a:pPr>
              <a:spcBef>
                <a:spcPct val="20000"/>
              </a:spcBef>
              <a:buClr>
                <a:schemeClr val="tx2"/>
              </a:buClr>
              <a:buSzPct val="70000"/>
              <a:buFont typeface="Wingdings" panose="05000000000000000000" pitchFamily="2" charset="2"/>
            </a:pPr>
            <a:r>
              <a:rPr lang="zh-CN" altLang="en-US" sz="2400" dirty="0">
                <a:latin typeface="Times New Roman" panose="02020603050405020304" pitchFamily="18" charset="0"/>
                <a:ea typeface="楷体_GB2312" pitchFamily="49" charset="-122"/>
              </a:rPr>
              <a:t>（3）撤消其所有子孙；</a:t>
            </a:r>
            <a:endParaRPr lang="zh-CN" altLang="en-US" sz="2400" dirty="0">
              <a:latin typeface="Times New Roman" panose="02020603050405020304" pitchFamily="18" charset="0"/>
              <a:ea typeface="楷体_GB2312" pitchFamily="49" charset="-122"/>
            </a:endParaRPr>
          </a:p>
          <a:p>
            <a:pPr>
              <a:spcBef>
                <a:spcPct val="20000"/>
              </a:spcBef>
              <a:buClr>
                <a:schemeClr val="tx2"/>
              </a:buClr>
              <a:buSzPct val="70000"/>
              <a:buFont typeface="Wingdings" panose="05000000000000000000" pitchFamily="2" charset="2"/>
            </a:pPr>
            <a:r>
              <a:rPr lang="zh-CN" altLang="en-US" sz="2400" dirty="0">
                <a:latin typeface="Times New Roman" panose="02020603050405020304" pitchFamily="18" charset="0"/>
                <a:ea typeface="楷体_GB2312" pitchFamily="49" charset="-122"/>
              </a:rPr>
              <a:t>（4）回收所有资源，归还父进程或系统；</a:t>
            </a:r>
            <a:endParaRPr lang="zh-CN" altLang="en-US" sz="2400" dirty="0">
              <a:latin typeface="Times New Roman" panose="02020603050405020304" pitchFamily="18" charset="0"/>
              <a:ea typeface="楷体_GB2312" pitchFamily="49" charset="-122"/>
            </a:endParaRPr>
          </a:p>
          <a:p>
            <a:pPr>
              <a:spcBef>
                <a:spcPct val="20000"/>
              </a:spcBef>
              <a:buClr>
                <a:schemeClr val="tx2"/>
              </a:buClr>
              <a:buSzPct val="70000"/>
              <a:buFont typeface="Wingdings" panose="05000000000000000000" pitchFamily="2" charset="2"/>
            </a:pPr>
            <a:r>
              <a:rPr lang="zh-CN" altLang="en-US" sz="2400" dirty="0">
                <a:latin typeface="Times New Roman" panose="02020603050405020304" pitchFamily="18" charset="0"/>
                <a:ea typeface="楷体_GB2312" pitchFamily="49" charset="-122"/>
              </a:rPr>
              <a:t>（5）将</a:t>
            </a:r>
            <a:r>
              <a:rPr lang="en-US" altLang="zh-CN" sz="2400" dirty="0">
                <a:latin typeface="Times New Roman" panose="02020603050405020304" pitchFamily="18" charset="0"/>
                <a:ea typeface="楷体_GB2312" pitchFamily="49" charset="-122"/>
              </a:rPr>
              <a:t>PCB</a:t>
            </a:r>
            <a:r>
              <a:rPr lang="zh-CN" altLang="en-US" sz="2400" dirty="0">
                <a:latin typeface="Times New Roman" panose="02020603050405020304" pitchFamily="18" charset="0"/>
                <a:ea typeface="楷体_GB2312" pitchFamily="49" charset="-122"/>
              </a:rPr>
              <a:t>移出原所在队列；</a:t>
            </a:r>
            <a:endParaRPr lang="zh-CN" altLang="en-US" sz="2400" dirty="0">
              <a:latin typeface="Times New Roman" panose="02020603050405020304" pitchFamily="18" charset="0"/>
              <a:ea typeface="楷体_GB2312" pitchFamily="49" charset="-122"/>
            </a:endParaRPr>
          </a:p>
        </p:txBody>
      </p:sp>
      <p:sp>
        <p:nvSpPr>
          <p:cNvPr id="63494" name="Rectangle 2"/>
          <p:cNvSpPr>
            <a:spLocks noGrp="1"/>
          </p:cNvSpPr>
          <p:nvPr>
            <p:ph type="title"/>
          </p:nvPr>
        </p:nvSpPr>
        <p:spPr>
          <a:xfrm>
            <a:off x="503238" y="1182688"/>
            <a:ext cx="7313612" cy="649287"/>
          </a:xfrm>
        </p:spPr>
        <p:txBody>
          <a:bodyPr vert="horz" wrap="square" lIns="91440" tIns="45720" rIns="91440" bIns="45720" anchor="b"/>
          <a:p>
            <a:pPr eaLnBrk="1" hangingPunct="1"/>
            <a:r>
              <a:rPr lang="en-US" altLang="zh-CN" sz="3200" dirty="0">
                <a:solidFill>
                  <a:srgbClr val="0033CC"/>
                </a:solidFill>
                <a:latin typeface="黑体" panose="02010609060101010101" pitchFamily="49" charset="-122"/>
              </a:rPr>
              <a:t>2.3.3 进程控制原语</a:t>
            </a:r>
            <a:endParaRPr lang="zh-CN" altLang="en-US" sz="3600" dirty="0">
              <a:latin typeface="黑体" panose="02010609060101010101" pitchFamily="49" charset="-122"/>
            </a:endParaRPr>
          </a:p>
        </p:txBody>
      </p:sp>
      <p:sp>
        <p:nvSpPr>
          <p:cNvPr id="6349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63496"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63497" name="内容占位符 95235"/>
          <p:cNvGraphicFramePr>
            <a:graphicFrameLocks noGrp="1"/>
          </p:cNvGraphicFramePr>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104" name="" r:id="rId1" imgW="6858000" imgH="48895" progId="MS_ClipArt_Gallery.2">
                  <p:embed/>
                </p:oleObj>
              </mc:Choice>
              <mc:Fallback>
                <p:oleObj name="" r:id="rId1" imgW="6858000" imgH="48895" progId="MS_ClipArt_Gallery.2">
                  <p:embed/>
                  <p:pic>
                    <p:nvPicPr>
                      <p:cNvPr id="0" name="图片 3103"/>
                      <p:cNvPicPr/>
                      <p:nvPr/>
                    </p:nvPicPr>
                    <p:blipFill>
                      <a:blip r:embed="rId2"/>
                      <a:stretch>
                        <a:fillRect/>
                      </a:stretch>
                    </p:blipFill>
                    <p:spPr>
                      <a:xfrm>
                        <a:off x="644525" y="731838"/>
                        <a:ext cx="7704138" cy="69850"/>
                      </a:xfrm>
                      <a:prstGeom prst="rect">
                        <a:avLst/>
                      </a:prstGeom>
                      <a:noFill/>
                      <a:ln w="38100">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txBox="1"/>
          <p:nvPr/>
        </p:nvSpPr>
        <p:spPr>
          <a:xfrm>
            <a:off x="671513" y="908050"/>
            <a:ext cx="8382000" cy="5867400"/>
          </a:xfrm>
          <a:prstGeom prst="rect">
            <a:avLst/>
          </a:prstGeom>
          <a:noFill/>
          <a:ln w="9525">
            <a:noFill/>
          </a:ln>
        </p:spPr>
        <p:txBody>
          <a:bodyPr anchor="t"/>
          <a:p>
            <a:pPr marL="342900" indent="-342900" eaLnBrk="0" hangingPunct="0">
              <a:spcBef>
                <a:spcPct val="20000"/>
              </a:spcBef>
              <a:buClr>
                <a:schemeClr val="tx2"/>
              </a:buClr>
              <a:buSzPct val="70000"/>
            </a:pPr>
            <a:endParaRPr lang="zh-CN" altLang="en-US" sz="2000" dirty="0">
              <a:latin typeface="Comic Sans MS" panose="030F0702030302020204" pitchFamily="66" charset="0"/>
              <a:ea typeface="楷体_GB2312" pitchFamily="49" charset="-122"/>
            </a:endParaRPr>
          </a:p>
        </p:txBody>
      </p:sp>
      <p:sp>
        <p:nvSpPr>
          <p:cNvPr id="64514" name="Text Box 2"/>
          <p:cNvSpPr txBox="1"/>
          <p:nvPr/>
        </p:nvSpPr>
        <p:spPr>
          <a:xfrm>
            <a:off x="423863" y="1477963"/>
            <a:ext cx="4900612" cy="582612"/>
          </a:xfrm>
          <a:prstGeom prst="rect">
            <a:avLst/>
          </a:prstGeom>
          <a:noFill/>
          <a:ln w="9525">
            <a:noFill/>
          </a:ln>
        </p:spPr>
        <p:txBody>
          <a:bodyPr wrap="square" anchor="t">
            <a:spAutoFit/>
          </a:bodyPr>
          <a:p>
            <a:pPr marL="342900" indent="-342900" eaLnBrk="0" hangingPunct="0">
              <a:spcBef>
                <a:spcPct val="20000"/>
              </a:spcBef>
              <a:buClr>
                <a:schemeClr val="tx2"/>
              </a:buClr>
              <a:buSzPct val="70000"/>
            </a:pPr>
            <a:r>
              <a:rPr lang="en-US" altLang="zh-CN" dirty="0">
                <a:solidFill>
                  <a:srgbClr val="0033CC"/>
                </a:solidFill>
                <a:latin typeface="黑体" panose="02010609060101010101" pitchFamily="49" charset="-122"/>
                <a:ea typeface="黑体" panose="02010609060101010101" pitchFamily="49" charset="-122"/>
              </a:rPr>
              <a:t>2.3.3.4 进程终止过</a:t>
            </a:r>
            <a:r>
              <a:rPr lang="en-US" altLang="zh-CN" sz="3200" dirty="0">
                <a:solidFill>
                  <a:srgbClr val="0033CC"/>
                </a:solidFill>
                <a:latin typeface="黑体" panose="02010609060101010101" pitchFamily="49" charset="-122"/>
                <a:ea typeface="黑体" panose="02010609060101010101" pitchFamily="49" charset="-122"/>
              </a:rPr>
              <a:t>程</a:t>
            </a:r>
            <a:endParaRPr lang="en-US" altLang="zh-CN" sz="3200" dirty="0">
              <a:solidFill>
                <a:srgbClr val="0033CC"/>
              </a:solidFill>
              <a:latin typeface="黑体" panose="02010609060101010101" pitchFamily="49" charset="-122"/>
              <a:ea typeface="黑体" panose="02010609060101010101" pitchFamily="49" charset="-122"/>
            </a:endParaRPr>
          </a:p>
        </p:txBody>
      </p:sp>
      <p:sp>
        <p:nvSpPr>
          <p:cNvPr id="64515" name="Rectangle 6"/>
          <p:cNvSpPr/>
          <p:nvPr/>
        </p:nvSpPr>
        <p:spPr>
          <a:xfrm>
            <a:off x="0" y="0"/>
            <a:ext cx="9144000" cy="457200"/>
          </a:xfrm>
          <a:prstGeom prst="rect">
            <a:avLst/>
          </a:prstGeom>
          <a:noFill/>
          <a:ln w="9525">
            <a:noFill/>
          </a:ln>
        </p:spPr>
        <p:txBody>
          <a:bodyPr wrap="none" anchor="ctr">
            <a:spAutoFit/>
          </a:bodyPr>
          <a:p>
            <a:pPr eaLnBrk="0" hangingPunct="0">
              <a:buSzTx/>
            </a:pPr>
            <a:endParaRPr lang="zh-CN" altLang="zh-CN" dirty="0">
              <a:latin typeface="Verdana" panose="020B0604030504040204" pitchFamily="34" charset="0"/>
              <a:ea typeface="宋体" panose="02010600030101010101" pitchFamily="2" charset="-122"/>
            </a:endParaRPr>
          </a:p>
        </p:txBody>
      </p:sp>
      <p:sp>
        <p:nvSpPr>
          <p:cNvPr id="64516" name="矩形 15"/>
          <p:cNvSpPr/>
          <p:nvPr/>
        </p:nvSpPr>
        <p:spPr>
          <a:xfrm>
            <a:off x="4979988" y="6100763"/>
            <a:ext cx="3276600" cy="398462"/>
          </a:xfrm>
          <a:prstGeom prst="rect">
            <a:avLst/>
          </a:prstGeom>
          <a:noFill/>
          <a:ln w="9525">
            <a:noFill/>
          </a:ln>
        </p:spPr>
        <p:txBody>
          <a:bodyPr wrap="none" anchor="t">
            <a:spAutoFit/>
          </a:bodyPr>
          <a:p>
            <a:pPr algn="ctr">
              <a:buSzTx/>
            </a:pPr>
            <a:r>
              <a:rPr lang="zh-CN" altLang="en-US" sz="2000" dirty="0">
                <a:latin typeface="Verdana" panose="020B0604030504040204" pitchFamily="34" charset="0"/>
                <a:ea typeface="宋体" panose="02010600030101010101" pitchFamily="2" charset="-122"/>
              </a:rPr>
              <a:t>图</a:t>
            </a:r>
            <a:r>
              <a:rPr lang="en-US" altLang="zh-CN" sz="2000" dirty="0">
                <a:latin typeface="Verdana" panose="020B0604030504040204" pitchFamily="34" charset="0"/>
                <a:ea typeface="宋体" panose="02010600030101010101" pitchFamily="2" charset="-122"/>
              </a:rPr>
              <a:t>2.3 </a:t>
            </a:r>
            <a:r>
              <a:rPr lang="zh-CN" altLang="en-US" sz="2000" dirty="0">
                <a:latin typeface="Verdana" panose="020B0604030504040204" pitchFamily="34" charset="0"/>
                <a:ea typeface="宋体" panose="02010600030101010101" pitchFamily="2" charset="-122"/>
              </a:rPr>
              <a:t>进程终止原语流程图</a:t>
            </a:r>
            <a:endParaRPr lang="zh-CN" altLang="en-US" sz="2000" dirty="0">
              <a:latin typeface="Verdana" panose="020B0604030504040204" pitchFamily="34" charset="0"/>
              <a:ea typeface="宋体" panose="02010600030101010101" pitchFamily="2" charset="-122"/>
            </a:endParaRPr>
          </a:p>
        </p:txBody>
      </p:sp>
      <p:pic>
        <p:nvPicPr>
          <p:cNvPr id="64517" name="Picture 3" descr="图3"/>
          <p:cNvPicPr>
            <a:picLocks noChangeAspect="1"/>
          </p:cNvPicPr>
          <p:nvPr/>
        </p:nvPicPr>
        <p:blipFill>
          <a:blip r:embed="rId1"/>
          <a:stretch>
            <a:fillRect/>
          </a:stretch>
        </p:blipFill>
        <p:spPr>
          <a:xfrm>
            <a:off x="4323715" y="1052513"/>
            <a:ext cx="4810125" cy="5048250"/>
          </a:xfrm>
          <a:prstGeom prst="rect">
            <a:avLst/>
          </a:prstGeom>
          <a:noFill/>
          <a:ln w="9525">
            <a:noFill/>
          </a:ln>
        </p:spPr>
      </p:pic>
      <p:sp>
        <p:nvSpPr>
          <p:cNvPr id="64518" name="Rectangle 2"/>
          <p:cNvSpPr>
            <a:spLocks noGrp="1"/>
          </p:cNvSpPr>
          <p:nvPr>
            <p:ph type="title"/>
          </p:nvPr>
        </p:nvSpPr>
        <p:spPr>
          <a:xfrm>
            <a:off x="155575" y="801688"/>
            <a:ext cx="7313613" cy="649287"/>
          </a:xfrm>
        </p:spPr>
        <p:txBody>
          <a:bodyPr vert="horz" wrap="square" lIns="91440" tIns="45720" rIns="91440" bIns="45720" anchor="b"/>
          <a:p>
            <a:pPr eaLnBrk="1" hangingPunct="1"/>
            <a:r>
              <a:rPr lang="en-US" altLang="zh-CN" sz="3200" dirty="0">
                <a:solidFill>
                  <a:srgbClr val="0033CC"/>
                </a:solidFill>
                <a:latin typeface="黑体" panose="02010609060101010101" pitchFamily="49" charset="-122"/>
              </a:rPr>
              <a:t>2.3.3 进程控制原语</a:t>
            </a:r>
            <a:endParaRPr lang="zh-CN" altLang="en-US" sz="3600" dirty="0">
              <a:latin typeface="黑体" panose="02010609060101010101" pitchFamily="49" charset="-122"/>
            </a:endParaRPr>
          </a:p>
        </p:txBody>
      </p:sp>
      <p:sp>
        <p:nvSpPr>
          <p:cNvPr id="6451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64520"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64521" name="内容占位符 95235"/>
          <p:cNvGraphicFramePr>
            <a:graphicFrameLocks noGrp="1"/>
          </p:cNvGraphicFramePr>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103" name="" r:id="rId2" imgW="6858000" imgH="48895" progId="MS_ClipArt_Gallery.2">
                  <p:embed/>
                </p:oleObj>
              </mc:Choice>
              <mc:Fallback>
                <p:oleObj name="" r:id="rId2" imgW="6858000" imgH="48895" progId="MS_ClipArt_Gallery.2">
                  <p:embed/>
                  <p:pic>
                    <p:nvPicPr>
                      <p:cNvPr id="0" name="图片 3102"/>
                      <p:cNvPicPr/>
                      <p:nvPr/>
                    </p:nvPicPr>
                    <p:blipFill>
                      <a:blip r:embed="rId3"/>
                      <a:stretch>
                        <a:fillRect/>
                      </a:stretch>
                    </p:blipFill>
                    <p:spPr>
                      <a:xfrm>
                        <a:off x="644525" y="731838"/>
                        <a:ext cx="7704138" cy="69850"/>
                      </a:xfrm>
                      <a:prstGeom prst="rect">
                        <a:avLst/>
                      </a:prstGeom>
                      <a:noFill/>
                      <a:ln w="38100">
                        <a:noFill/>
                        <a:miter/>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txBox="1"/>
          <p:nvPr/>
        </p:nvSpPr>
        <p:spPr>
          <a:xfrm>
            <a:off x="557213" y="1825625"/>
            <a:ext cx="7248525" cy="4664075"/>
          </a:xfrm>
          <a:prstGeom prst="rect">
            <a:avLst/>
          </a:prstGeom>
          <a:noFill/>
          <a:ln w="9525">
            <a:noFill/>
          </a:ln>
        </p:spPr>
        <p:txBody>
          <a:bodyPr anchor="t"/>
          <a:p>
            <a:pPr lvl="1" indent="0">
              <a:lnSpc>
                <a:spcPct val="150000"/>
              </a:lnSpc>
              <a:buNone/>
            </a:pPr>
            <a:r>
              <a:rPr lang="en-US" altLang="zh-CN" sz="2000">
                <a:latin typeface="Times New Roman" panose="02020603050405020304" pitchFamily="18" charset="0"/>
                <a:ea typeface="宋体" panose="02010600030101010101" pitchFamily="2" charset="-122"/>
              </a:rPr>
              <a:t>Destroy ( pid ){</a:t>
            </a:r>
            <a:endParaRPr lang="en-US" altLang="zh-CN" sz="2000">
              <a:latin typeface="Times New Roman" panose="02020603050405020304" pitchFamily="18" charset="0"/>
              <a:ea typeface="宋体" panose="02010600030101010101" pitchFamily="2" charset="-122"/>
            </a:endParaRPr>
          </a:p>
          <a:p>
            <a:pPr lvl="1" indent="0">
              <a:lnSpc>
                <a:spcPct val="150000"/>
              </a:lnSpc>
              <a:buNone/>
            </a:pPr>
            <a:r>
              <a:rPr lang="en-US" altLang="zh-CN" sz="2000">
                <a:latin typeface="Times New Roman" panose="02020603050405020304" pitchFamily="18" charset="0"/>
                <a:ea typeface="宋体" panose="02010600030101010101" pitchFamily="2" charset="-122"/>
              </a:rPr>
              <a:t>   P=Get_PCB(pid);        //</a:t>
            </a:r>
            <a:r>
              <a:rPr lang="zh-CN" altLang="en-US" sz="2000">
                <a:latin typeface="Times New Roman" panose="02020603050405020304" pitchFamily="18" charset="0"/>
                <a:ea typeface="宋体" panose="02010600030101010101" pitchFamily="2" charset="-122"/>
              </a:rPr>
              <a:t>获取进程控制块</a:t>
            </a:r>
            <a:endParaRPr lang="zh-CN" altLang="en-US" sz="2000">
              <a:latin typeface="Times New Roman" panose="02020603050405020304" pitchFamily="18" charset="0"/>
              <a:ea typeface="宋体" panose="02010600030101010101" pitchFamily="2" charset="-122"/>
            </a:endParaRPr>
          </a:p>
          <a:p>
            <a:pPr lvl="1" indent="0">
              <a:lnSpc>
                <a:spcPct val="150000"/>
              </a:lnSpc>
              <a:buNone/>
            </a:pPr>
            <a:r>
              <a:rPr lang="zh-CN" altLang="en-US" sz="2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Kill_Tree(p);              //</a:t>
            </a:r>
            <a:r>
              <a:rPr lang="zh-CN" altLang="en-US" sz="2000">
                <a:latin typeface="Times New Roman" panose="02020603050405020304" pitchFamily="18" charset="0"/>
                <a:ea typeface="宋体" panose="02010600030101010101" pitchFamily="2" charset="-122"/>
              </a:rPr>
              <a:t>删除整个进程树</a:t>
            </a:r>
            <a:endParaRPr lang="zh-CN" altLang="en-US" sz="2000">
              <a:latin typeface="Times New Roman" panose="02020603050405020304" pitchFamily="18" charset="0"/>
              <a:ea typeface="宋体" panose="02010600030101010101" pitchFamily="2" charset="-122"/>
            </a:endParaRPr>
          </a:p>
          <a:p>
            <a:pPr lvl="1" indent="0">
              <a:lnSpc>
                <a:spcPct val="150000"/>
              </a:lnSpc>
              <a:buNone/>
            </a:pPr>
            <a:r>
              <a:rPr lang="zh-CN" altLang="en-US" sz="2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Scheduler();              //</a:t>
            </a:r>
            <a:r>
              <a:rPr lang="zh-CN" altLang="en-US" sz="2000">
                <a:latin typeface="Times New Roman" panose="02020603050405020304" pitchFamily="18" charset="0"/>
                <a:ea typeface="宋体" panose="02010600030101010101" pitchFamily="2" charset="-122"/>
              </a:rPr>
              <a:t>调度器</a:t>
            </a:r>
            <a:endParaRPr lang="zh-CN" altLang="en-US" sz="2000">
              <a:latin typeface="Times New Roman" panose="02020603050405020304" pitchFamily="18" charset="0"/>
              <a:ea typeface="宋体" panose="02010600030101010101" pitchFamily="2" charset="-122"/>
            </a:endParaRPr>
          </a:p>
          <a:p>
            <a:pPr lvl="1" indent="0">
              <a:lnSpc>
                <a:spcPct val="150000"/>
              </a:lnSpc>
              <a:buNone/>
            </a:pPr>
            <a:r>
              <a:rPr lang="en-US" altLang="zh-CN" sz="2000">
                <a:latin typeface="Times New Roman" panose="02020603050405020304" pitchFamily="18" charset="0"/>
                <a:ea typeface="宋体" panose="02010600030101010101" pitchFamily="2" charset="-122"/>
              </a:rPr>
              <a:t>}</a:t>
            </a:r>
            <a:endParaRPr lang="zh-CN" altLang="en-US" sz="2000" dirty="0">
              <a:latin typeface="Comic Sans MS" panose="030F0702030302020204" pitchFamily="66" charset="0"/>
              <a:ea typeface="楷体_GB2312" pitchFamily="49" charset="-122"/>
            </a:endParaRPr>
          </a:p>
        </p:txBody>
      </p:sp>
      <p:sp>
        <p:nvSpPr>
          <p:cNvPr id="65538" name="Text Box 2"/>
          <p:cNvSpPr txBox="1"/>
          <p:nvPr/>
        </p:nvSpPr>
        <p:spPr>
          <a:xfrm>
            <a:off x="485775" y="1446213"/>
            <a:ext cx="4900613" cy="522287"/>
          </a:xfrm>
          <a:prstGeom prst="rect">
            <a:avLst/>
          </a:prstGeom>
          <a:noFill/>
          <a:ln w="9525">
            <a:noFill/>
          </a:ln>
        </p:spPr>
        <p:txBody>
          <a:bodyPr wrap="square" anchor="t">
            <a:spAutoFit/>
          </a:bodyPr>
          <a:p>
            <a:pPr marL="342900" indent="-342900" eaLnBrk="0" hangingPunct="0">
              <a:spcBef>
                <a:spcPct val="20000"/>
              </a:spcBef>
              <a:buClr>
                <a:schemeClr val="tx2"/>
              </a:buClr>
              <a:buSzPct val="70000"/>
            </a:pPr>
            <a:r>
              <a:rPr lang="en-US" altLang="zh-CN" dirty="0">
                <a:solidFill>
                  <a:srgbClr val="0033CC"/>
                </a:solidFill>
                <a:latin typeface="黑体" panose="02010609060101010101" pitchFamily="49" charset="-122"/>
                <a:ea typeface="黑体" panose="02010609060101010101" pitchFamily="49" charset="-122"/>
              </a:rPr>
              <a:t>2.3.3.4 进程终止过程</a:t>
            </a:r>
            <a:endParaRPr lang="en-US" altLang="zh-CN" dirty="0">
              <a:solidFill>
                <a:srgbClr val="0033CC"/>
              </a:solidFill>
              <a:latin typeface="黑体" panose="02010609060101010101" pitchFamily="49" charset="-122"/>
              <a:ea typeface="黑体" panose="02010609060101010101" pitchFamily="49" charset="-122"/>
            </a:endParaRPr>
          </a:p>
        </p:txBody>
      </p:sp>
      <p:sp>
        <p:nvSpPr>
          <p:cNvPr id="65539" name="Rectangle 6"/>
          <p:cNvSpPr/>
          <p:nvPr/>
        </p:nvSpPr>
        <p:spPr>
          <a:xfrm>
            <a:off x="0" y="0"/>
            <a:ext cx="9144000" cy="457200"/>
          </a:xfrm>
          <a:prstGeom prst="rect">
            <a:avLst/>
          </a:prstGeom>
          <a:noFill/>
          <a:ln w="9525">
            <a:noFill/>
          </a:ln>
        </p:spPr>
        <p:txBody>
          <a:bodyPr wrap="none" anchor="ctr">
            <a:spAutoFit/>
          </a:bodyPr>
          <a:p>
            <a:pPr eaLnBrk="0" hangingPunct="0">
              <a:buSzTx/>
            </a:pPr>
            <a:endParaRPr lang="zh-CN" altLang="zh-CN" dirty="0">
              <a:latin typeface="Verdana" panose="020B0604030504040204" pitchFamily="34" charset="0"/>
              <a:ea typeface="宋体" panose="02010600030101010101" pitchFamily="2" charset="-122"/>
            </a:endParaRPr>
          </a:p>
        </p:txBody>
      </p:sp>
      <p:sp>
        <p:nvSpPr>
          <p:cNvPr id="65540" name="Rectangle 2"/>
          <p:cNvSpPr>
            <a:spLocks noGrp="1"/>
          </p:cNvSpPr>
          <p:nvPr>
            <p:ph type="title"/>
          </p:nvPr>
        </p:nvSpPr>
        <p:spPr>
          <a:xfrm>
            <a:off x="215900" y="801688"/>
            <a:ext cx="7313613" cy="649287"/>
          </a:xfrm>
        </p:spPr>
        <p:txBody>
          <a:bodyPr vert="horz" wrap="square" lIns="91440" tIns="45720" rIns="91440" bIns="45720" anchor="b"/>
          <a:p>
            <a:pPr eaLnBrk="1" hangingPunct="1"/>
            <a:r>
              <a:rPr lang="en-US" altLang="zh-CN" sz="3200" dirty="0">
                <a:solidFill>
                  <a:srgbClr val="0033CC"/>
                </a:solidFill>
                <a:latin typeface="黑体" panose="02010609060101010101" pitchFamily="49" charset="-122"/>
              </a:rPr>
              <a:t>2.3.3 进程控制原语</a:t>
            </a:r>
            <a:endParaRPr lang="zh-CN" altLang="en-US" sz="3600" dirty="0">
              <a:latin typeface="黑体" panose="02010609060101010101" pitchFamily="49" charset="-122"/>
            </a:endParaRPr>
          </a:p>
        </p:txBody>
      </p:sp>
      <p:sp>
        <p:nvSpPr>
          <p:cNvPr id="6554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65542"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65543" name="内容占位符 95235"/>
          <p:cNvGraphicFramePr>
            <a:graphicFrameLocks noGrp="1"/>
          </p:cNvGraphicFramePr>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130" name="" r:id="rId1" imgW="6858000" imgH="48895" progId="MS_ClipArt_Gallery.2">
                  <p:embed/>
                </p:oleObj>
              </mc:Choice>
              <mc:Fallback>
                <p:oleObj name="" r:id="rId1" imgW="6858000" imgH="48895" progId="MS_ClipArt_Gallery.2">
                  <p:embed/>
                  <p:pic>
                    <p:nvPicPr>
                      <p:cNvPr id="0" name="图片 3129"/>
                      <p:cNvPicPr/>
                      <p:nvPr/>
                    </p:nvPicPr>
                    <p:blipFill>
                      <a:blip r:embed="rId2"/>
                      <a:stretch>
                        <a:fillRect/>
                      </a:stretch>
                    </p:blipFill>
                    <p:spPr>
                      <a:xfrm>
                        <a:off x="644525" y="731838"/>
                        <a:ext cx="7704138" cy="69850"/>
                      </a:xfrm>
                      <a:prstGeom prst="rect">
                        <a:avLst/>
                      </a:prstGeom>
                      <a:no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6"/>
          <p:cNvSpPr/>
          <p:nvPr/>
        </p:nvSpPr>
        <p:spPr>
          <a:xfrm>
            <a:off x="0" y="0"/>
            <a:ext cx="9144000" cy="457200"/>
          </a:xfrm>
          <a:prstGeom prst="rect">
            <a:avLst/>
          </a:prstGeom>
          <a:noFill/>
          <a:ln w="9525">
            <a:noFill/>
          </a:ln>
        </p:spPr>
        <p:txBody>
          <a:bodyPr wrap="none" anchor="ctr">
            <a:spAutoFit/>
          </a:bodyPr>
          <a:p>
            <a:pPr eaLnBrk="0" hangingPunct="0">
              <a:buSzTx/>
            </a:pPr>
            <a:endParaRPr lang="zh-CN" altLang="zh-CN" dirty="0">
              <a:latin typeface="Verdana" panose="020B0604030504040204" pitchFamily="34" charset="0"/>
              <a:ea typeface="宋体" panose="02010600030101010101" pitchFamily="2" charset="-122"/>
            </a:endParaRPr>
          </a:p>
        </p:txBody>
      </p:sp>
      <p:sp>
        <p:nvSpPr>
          <p:cNvPr id="6" name="Rectangle 3"/>
          <p:cNvSpPr txBox="1">
            <a:spLocks noChangeArrowheads="1"/>
          </p:cNvSpPr>
          <p:nvPr/>
        </p:nvSpPr>
        <p:spPr bwMode="auto">
          <a:xfrm>
            <a:off x="539750" y="1629093"/>
            <a:ext cx="8064500" cy="2714625"/>
          </a:xfrm>
          <a:prstGeom prst="rect">
            <a:avLst/>
          </a:prstGeom>
          <a:noFill/>
          <a:ln w="9525">
            <a:noFill/>
            <a:miter lim="800000"/>
          </a:ln>
        </p:spPr>
        <p:txBody>
          <a:bodyPr/>
          <a:lstStyle/>
          <a:p>
            <a:pPr marL="342900" marR="0" indent="-342900" defTabSz="914400" eaLnBrk="0" hangingPunct="0">
              <a:spcBef>
                <a:spcPct val="20000"/>
              </a:spcBef>
              <a:buClr>
                <a:schemeClr val="tx2"/>
              </a:buClr>
              <a:buSzPct val="70000"/>
              <a:buFontTx/>
              <a:defRPr/>
            </a:pPr>
            <a:r>
              <a:rPr kumimoji="0" lang="en-US" altLang="zh-CN" kern="0" cap="none" spc="0" normalizeH="0" baseline="0" noProof="0" dirty="0" smtClean="0">
                <a:solidFill>
                  <a:srgbClr val="0033CC"/>
                </a:solidFill>
                <a:latin typeface="黑体" panose="02010609060101010101" pitchFamily="49" charset="-122"/>
                <a:ea typeface="黑体" panose="02010609060101010101" pitchFamily="49" charset="-122"/>
                <a:cs typeface="黑体" panose="02010609060101010101" pitchFamily="49" charset="-122"/>
              </a:rPr>
              <a:t>2.3.3.5 进程阻塞原语Block（）</a:t>
            </a:r>
            <a:endParaRPr kumimoji="0" lang="en-US" altLang="zh-CN" sz="3200" kern="0" cap="none" spc="0" normalizeH="0" baseline="0" noProof="0" dirty="0" smtClean="0">
              <a:solidFill>
                <a:srgbClr val="0033CC"/>
              </a:solidFill>
              <a:latin typeface="黑体" panose="02010609060101010101" pitchFamily="49" charset="-122"/>
              <a:ea typeface="黑体" panose="02010609060101010101" pitchFamily="49" charset="-122"/>
              <a:cs typeface="黑体" panose="02010609060101010101" pitchFamily="49" charset="-122"/>
            </a:endParaRPr>
          </a:p>
          <a:p>
            <a:pPr marR="0" defTabSz="914400">
              <a:spcBef>
                <a:spcPct val="20000"/>
              </a:spcBef>
              <a:buClr>
                <a:schemeClr val="tx2"/>
              </a:buClr>
              <a:buSzPct val="70000"/>
              <a:buFont typeface="Wingdings" panose="05000000000000000000" pitchFamily="2" charset="2"/>
              <a:defRPr/>
            </a:pPr>
            <a:r>
              <a:rPr kumimoji="0" lang="zh-CN" altLang="en-US" sz="2400" kern="0" cap="none" spc="0" normalizeH="0" baseline="0" noProof="0" dirty="0">
                <a:solidFill>
                  <a:srgbClr val="0000FF"/>
                </a:solidFill>
                <a:latin typeface="Comic Sans MS" panose="030F0702030302020204" pitchFamily="66" charset="0"/>
                <a:ea typeface="+mn-ea"/>
                <a:cs typeface="+mn-cs"/>
              </a:rPr>
              <a:t>一、</a:t>
            </a:r>
            <a:r>
              <a:rPr kumimoji="0" lang="zh-CN" altLang="en-US" sz="2400" cap="none" spc="0" normalizeH="0" baseline="0" noProof="0" dirty="0" smtClean="0">
                <a:ln>
                  <a:noFill/>
                </a:ln>
                <a:solidFill>
                  <a:srgbClr val="C00000"/>
                </a:solidFill>
                <a:effectLst/>
                <a:uLnTx/>
                <a:uFillTx/>
                <a:latin typeface="宋体" panose="02010600030101010101" pitchFamily="2" charset="-122"/>
                <a:ea typeface="+mn-ea"/>
                <a:cs typeface="+mn-cs"/>
              </a:rPr>
              <a:t>引起进程阻塞的事件</a:t>
            </a:r>
            <a:endParaRPr kumimoji="0" lang="zh-CN" altLang="en-US" sz="2400" kern="0" cap="none" spc="0" normalizeH="0" baseline="0" noProof="0" dirty="0">
              <a:solidFill>
                <a:srgbClr val="0000FF"/>
              </a:solidFill>
              <a:latin typeface="Comic Sans MS" panose="030F0702030302020204" pitchFamily="66" charset="0"/>
              <a:ea typeface="+mn-ea"/>
              <a:cs typeface="+mn-cs"/>
            </a:endParaRPr>
          </a:p>
          <a:p>
            <a:pPr marL="457200" marR="0" lvl="1" indent="0" algn="l" defTabSz="914400" rtl="0" eaLnBrk="1" fontAlgn="base" latinLnBrk="0" hangingPunct="1">
              <a:lnSpc>
                <a:spcPct val="100000"/>
              </a:lnSpc>
              <a:spcBef>
                <a:spcPct val="20000"/>
              </a:spcBef>
              <a:spcAft>
                <a:spcPct val="0"/>
              </a:spcAft>
              <a:buClr>
                <a:schemeClr val="accent2"/>
              </a:buClr>
              <a:buSzPct val="70000"/>
              <a:buFontTx/>
              <a:buNone/>
              <a:defRPr/>
            </a:pPr>
            <a:r>
              <a:rPr kumimoji="0" lang="zh-CN" altLang="en-US" sz="2000" b="1" i="0" u="none" strike="noStrike" kern="0" cap="none" spc="0" normalizeH="0" baseline="0" noProof="0" dirty="0">
                <a:ln>
                  <a:noFill/>
                </a:ln>
                <a:solidFill>
                  <a:schemeClr val="tx1"/>
                </a:solidFill>
                <a:effectLst/>
                <a:uLnTx/>
                <a:uFillTx/>
                <a:latin typeface="+mj-lt"/>
                <a:ea typeface="+mn-ea"/>
                <a:cs typeface="+mn-cs"/>
              </a:rPr>
              <a:t>  </a:t>
            </a:r>
            <a:r>
              <a:rPr kumimoji="0" lang="zh-CN" altLang="en-US" sz="2400" b="1" i="0" u="none" strike="noStrike" kern="0" cap="none" spc="0" normalizeH="0" baseline="0" noProof="0" dirty="0">
                <a:ln>
                  <a:noFill/>
                </a:ln>
                <a:solidFill>
                  <a:schemeClr val="tx1"/>
                </a:solidFill>
                <a:effectLst/>
                <a:uLnTx/>
                <a:uFillTx/>
                <a:latin typeface="+mj-lt"/>
                <a:ea typeface="+mn-ea"/>
                <a:cs typeface="+mn-cs"/>
              </a:rPr>
              <a:t>1、请求系统服务</a:t>
            </a:r>
            <a:endParaRPr kumimoji="0" lang="en-US" altLang="zh-CN" sz="2400" b="1" i="0" u="none" strike="noStrike" kern="0" cap="none" spc="0" normalizeH="0" baseline="0" noProof="0" dirty="0">
              <a:ln>
                <a:noFill/>
              </a:ln>
              <a:solidFill>
                <a:schemeClr val="tx1"/>
              </a:solidFill>
              <a:effectLst/>
              <a:uLnTx/>
              <a:uFillTx/>
              <a:latin typeface="+mj-lt"/>
              <a:ea typeface="+mn-ea"/>
              <a:cs typeface="+mn-cs"/>
            </a:endParaRPr>
          </a:p>
          <a:p>
            <a:pPr marL="457200" marR="0" lvl="1" indent="0" algn="l" defTabSz="914400" rtl="0" eaLnBrk="1" fontAlgn="base" latinLnBrk="0" hangingPunct="1">
              <a:lnSpc>
                <a:spcPct val="100000"/>
              </a:lnSpc>
              <a:spcBef>
                <a:spcPct val="20000"/>
              </a:spcBef>
              <a:spcAft>
                <a:spcPct val="0"/>
              </a:spcAft>
              <a:buClr>
                <a:schemeClr val="accent2"/>
              </a:buClr>
              <a:buSzPct val="70000"/>
              <a:buFontTx/>
              <a:buNone/>
              <a:defRPr/>
            </a:pPr>
            <a:r>
              <a:rPr kumimoji="0" lang="en-US" altLang="zh-CN" sz="2400" b="1" i="0" u="none" strike="noStrike" kern="0" cap="none" spc="0" normalizeH="0" baseline="0" noProof="0" dirty="0">
                <a:ln>
                  <a:noFill/>
                </a:ln>
                <a:solidFill>
                  <a:schemeClr val="tx1"/>
                </a:solidFill>
                <a:effectLst/>
                <a:uLnTx/>
                <a:uFillTx/>
                <a:latin typeface="+mj-lt"/>
                <a:ea typeface="+mn-ea"/>
                <a:cs typeface="+mn-cs"/>
              </a:rPr>
              <a:t>  2</a:t>
            </a:r>
            <a:r>
              <a:rPr kumimoji="0" lang="zh-CN" altLang="en-US" sz="2400" b="1" i="0" u="none" strike="noStrike" kern="0" cap="none" spc="0" normalizeH="0" baseline="0" noProof="0" dirty="0">
                <a:ln>
                  <a:noFill/>
                </a:ln>
                <a:solidFill>
                  <a:schemeClr val="tx1"/>
                </a:solidFill>
                <a:effectLst/>
                <a:uLnTx/>
                <a:uFillTx/>
                <a:latin typeface="+mj-lt"/>
                <a:ea typeface="+mn-ea"/>
                <a:cs typeface="+mn-cs"/>
              </a:rPr>
              <a:t>、启动某种操作</a:t>
            </a:r>
            <a:endParaRPr kumimoji="0" lang="en-US" altLang="zh-CN" sz="2400" b="1" i="0" u="none" strike="noStrike" kern="0" cap="none" spc="0" normalizeH="0" baseline="0" noProof="0" dirty="0">
              <a:ln>
                <a:noFill/>
              </a:ln>
              <a:solidFill>
                <a:schemeClr val="tx1"/>
              </a:solidFill>
              <a:effectLst/>
              <a:uLnTx/>
              <a:uFillTx/>
              <a:latin typeface="+mj-lt"/>
              <a:ea typeface="+mn-ea"/>
              <a:cs typeface="+mn-cs"/>
            </a:endParaRPr>
          </a:p>
          <a:p>
            <a:pPr marL="457200" marR="0" lvl="1" indent="0" algn="l" defTabSz="914400" rtl="0" eaLnBrk="1" fontAlgn="base" latinLnBrk="0" hangingPunct="1">
              <a:lnSpc>
                <a:spcPct val="100000"/>
              </a:lnSpc>
              <a:spcBef>
                <a:spcPct val="20000"/>
              </a:spcBef>
              <a:spcAft>
                <a:spcPct val="0"/>
              </a:spcAft>
              <a:buClr>
                <a:schemeClr val="accent2"/>
              </a:buClr>
              <a:buSzPct val="70000"/>
              <a:buFontTx/>
              <a:buNone/>
              <a:defRPr/>
            </a:pPr>
            <a:r>
              <a:rPr kumimoji="0" lang="en-US" altLang="zh-CN" sz="2400" b="1" i="0" u="none" strike="noStrike" kern="0" cap="none" spc="0" normalizeH="0" baseline="0" noProof="0" dirty="0">
                <a:ln>
                  <a:noFill/>
                </a:ln>
                <a:solidFill>
                  <a:schemeClr val="tx1"/>
                </a:solidFill>
                <a:effectLst/>
                <a:uLnTx/>
                <a:uFillTx/>
                <a:latin typeface="+mj-lt"/>
                <a:ea typeface="+mn-ea"/>
                <a:cs typeface="+mn-cs"/>
              </a:rPr>
              <a:t>  3</a:t>
            </a:r>
            <a:r>
              <a:rPr kumimoji="0" lang="zh-CN" altLang="en-US" sz="2400" b="1" i="0" u="none" strike="noStrike" kern="0" cap="none" spc="0" normalizeH="0" baseline="0" noProof="0" dirty="0">
                <a:ln>
                  <a:noFill/>
                </a:ln>
                <a:solidFill>
                  <a:schemeClr val="tx1"/>
                </a:solidFill>
                <a:effectLst/>
                <a:uLnTx/>
                <a:uFillTx/>
                <a:latin typeface="+mj-lt"/>
                <a:ea typeface="+mn-ea"/>
                <a:cs typeface="+mn-cs"/>
              </a:rPr>
              <a:t>、新数据尚未到达</a:t>
            </a:r>
            <a:endParaRPr kumimoji="0" lang="en-US" altLang="zh-CN" sz="2400" b="1" i="0" u="none" strike="noStrike" kern="0" cap="none" spc="0" normalizeH="0" baseline="0" noProof="0" dirty="0">
              <a:ln>
                <a:noFill/>
              </a:ln>
              <a:solidFill>
                <a:schemeClr val="tx1"/>
              </a:solidFill>
              <a:effectLst/>
              <a:uLnTx/>
              <a:uFillTx/>
              <a:latin typeface="+mj-lt"/>
              <a:ea typeface="+mn-ea"/>
              <a:cs typeface="+mn-cs"/>
            </a:endParaRPr>
          </a:p>
          <a:p>
            <a:pPr marL="457200" marR="0" lvl="1" indent="0" algn="l" defTabSz="914400" rtl="0" eaLnBrk="1" fontAlgn="base" latinLnBrk="0" hangingPunct="1">
              <a:lnSpc>
                <a:spcPct val="100000"/>
              </a:lnSpc>
              <a:spcBef>
                <a:spcPct val="20000"/>
              </a:spcBef>
              <a:spcAft>
                <a:spcPct val="0"/>
              </a:spcAft>
              <a:buClr>
                <a:schemeClr val="accent2"/>
              </a:buClr>
              <a:buSzPct val="70000"/>
              <a:buFontTx/>
              <a:buNone/>
              <a:defRPr/>
            </a:pPr>
            <a:r>
              <a:rPr kumimoji="0" lang="en-US" altLang="zh-CN" sz="2400" b="1" i="0" u="none" strike="noStrike" kern="0" cap="none" spc="0" normalizeH="0" baseline="0" noProof="0" dirty="0">
                <a:ln>
                  <a:noFill/>
                </a:ln>
                <a:solidFill>
                  <a:schemeClr val="tx1"/>
                </a:solidFill>
                <a:effectLst/>
                <a:uLnTx/>
                <a:uFillTx/>
                <a:latin typeface="+mj-lt"/>
                <a:ea typeface="+mn-ea"/>
                <a:cs typeface="+mn-cs"/>
              </a:rPr>
              <a:t>  4</a:t>
            </a:r>
            <a:r>
              <a:rPr kumimoji="0" lang="zh-CN" altLang="en-US" sz="2400" b="1" i="0" u="none" strike="noStrike" kern="0" cap="none" spc="0" normalizeH="0" baseline="0" noProof="0" dirty="0">
                <a:ln>
                  <a:noFill/>
                </a:ln>
                <a:solidFill>
                  <a:schemeClr val="tx1"/>
                </a:solidFill>
                <a:effectLst/>
                <a:uLnTx/>
                <a:uFillTx/>
                <a:latin typeface="+mj-lt"/>
                <a:ea typeface="+mn-ea"/>
                <a:cs typeface="+mn-cs"/>
              </a:rPr>
              <a:t>、无新工作可做</a:t>
            </a:r>
            <a:endParaRPr kumimoji="0" lang="zh-CN" altLang="en-US" sz="2400" b="1" i="0" u="none" strike="noStrike" kern="0" cap="none" spc="0" normalizeH="0" baseline="0" noProof="0" dirty="0">
              <a:ln>
                <a:noFill/>
              </a:ln>
              <a:solidFill>
                <a:schemeClr val="tx1"/>
              </a:solidFill>
              <a:effectLst/>
              <a:uLnTx/>
              <a:uFillTx/>
              <a:latin typeface="+mj-lt"/>
              <a:ea typeface="+mn-ea"/>
              <a:cs typeface="+mn-cs"/>
            </a:endParaRPr>
          </a:p>
        </p:txBody>
      </p:sp>
      <p:sp>
        <p:nvSpPr>
          <p:cNvPr id="66563" name="Rectangle 2"/>
          <p:cNvSpPr>
            <a:spLocks noGrp="1"/>
          </p:cNvSpPr>
          <p:nvPr>
            <p:ph type="title"/>
          </p:nvPr>
        </p:nvSpPr>
        <p:spPr>
          <a:xfrm>
            <a:off x="282575" y="909638"/>
            <a:ext cx="7313613" cy="649287"/>
          </a:xfrm>
        </p:spPr>
        <p:txBody>
          <a:bodyPr vert="horz" wrap="square" lIns="91440" tIns="45720" rIns="91440" bIns="45720" anchor="b"/>
          <a:p>
            <a:pPr eaLnBrk="1" hangingPunct="1"/>
            <a:r>
              <a:rPr lang="en-US" altLang="zh-CN" sz="3200" dirty="0">
                <a:solidFill>
                  <a:srgbClr val="0033CC"/>
                </a:solidFill>
                <a:latin typeface="黑体" panose="02010609060101010101" pitchFamily="49" charset="-122"/>
              </a:rPr>
              <a:t>2.3.3 进程控制原语</a:t>
            </a:r>
            <a:endParaRPr lang="zh-CN" altLang="en-US" sz="3600" dirty="0">
              <a:latin typeface="黑体" panose="02010609060101010101" pitchFamily="49" charset="-122"/>
            </a:endParaRPr>
          </a:p>
        </p:txBody>
      </p:sp>
      <p:sp>
        <p:nvSpPr>
          <p:cNvPr id="66564"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66565"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66566" name="内容占位符 95235"/>
          <p:cNvGraphicFramePr>
            <a:graphicFrameLocks noGrp="1"/>
          </p:cNvGraphicFramePr>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131" name="" r:id="rId1" imgW="6858000" imgH="48895" progId="MS_ClipArt_Gallery.2">
                  <p:embed/>
                </p:oleObj>
              </mc:Choice>
              <mc:Fallback>
                <p:oleObj name="" r:id="rId1" imgW="6858000" imgH="48895" progId="MS_ClipArt_Gallery.2">
                  <p:embed/>
                  <p:pic>
                    <p:nvPicPr>
                      <p:cNvPr id="0" name="图片 3130"/>
                      <p:cNvPicPr/>
                      <p:nvPr/>
                    </p:nvPicPr>
                    <p:blipFill>
                      <a:blip r:embed="rId2"/>
                      <a:stretch>
                        <a:fillRect/>
                      </a:stretch>
                    </p:blipFill>
                    <p:spPr>
                      <a:xfrm>
                        <a:off x="644525" y="731838"/>
                        <a:ext cx="7704138" cy="69850"/>
                      </a:xfrm>
                      <a:prstGeom prst="rect">
                        <a:avLst/>
                      </a:prstGeom>
                      <a:no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6"/>
          <p:cNvSpPr/>
          <p:nvPr/>
        </p:nvSpPr>
        <p:spPr>
          <a:xfrm>
            <a:off x="0" y="0"/>
            <a:ext cx="9144000" cy="457200"/>
          </a:xfrm>
          <a:prstGeom prst="rect">
            <a:avLst/>
          </a:prstGeom>
          <a:noFill/>
          <a:ln w="9525">
            <a:noFill/>
          </a:ln>
        </p:spPr>
        <p:txBody>
          <a:bodyPr wrap="none" anchor="ctr">
            <a:spAutoFit/>
          </a:bodyPr>
          <a:p>
            <a:pPr eaLnBrk="0" hangingPunct="0">
              <a:buSzTx/>
            </a:pPr>
            <a:endParaRPr lang="zh-CN" altLang="zh-CN" dirty="0">
              <a:latin typeface="Verdana" panose="020B0604030504040204" pitchFamily="34" charset="0"/>
              <a:ea typeface="宋体" panose="02010600030101010101" pitchFamily="2" charset="-122"/>
            </a:endParaRPr>
          </a:p>
        </p:txBody>
      </p:sp>
      <p:sp>
        <p:nvSpPr>
          <p:cNvPr id="67586" name="Text Box 3"/>
          <p:cNvSpPr txBox="1"/>
          <p:nvPr/>
        </p:nvSpPr>
        <p:spPr>
          <a:xfrm>
            <a:off x="708025" y="1919288"/>
            <a:ext cx="8077200" cy="460375"/>
          </a:xfrm>
          <a:prstGeom prst="rect">
            <a:avLst/>
          </a:prstGeom>
          <a:noFill/>
          <a:ln w="9525">
            <a:noFill/>
          </a:ln>
        </p:spPr>
        <p:txBody>
          <a:bodyPr anchor="t">
            <a:spAutoFit/>
          </a:bodyPr>
          <a:p>
            <a:pPr marL="457200" indent="-457200">
              <a:spcBef>
                <a:spcPct val="10000"/>
              </a:spcBef>
              <a:buClr>
                <a:srgbClr val="CC3300"/>
              </a:buClr>
              <a:buSzTx/>
            </a:pPr>
            <a:r>
              <a:rPr lang="zh-CN" altLang="en-US" sz="2400" dirty="0">
                <a:latin typeface="Times New Roman" panose="02020603050405020304" pitchFamily="18" charset="0"/>
                <a:ea typeface="楷体_GB2312" pitchFamily="49" charset="-122"/>
              </a:rPr>
              <a:t>调用阻塞原语</a:t>
            </a:r>
            <a:r>
              <a:rPr lang="en-US" altLang="zh-CN" sz="2400" dirty="0">
                <a:latin typeface="Times New Roman" panose="02020603050405020304" pitchFamily="18" charset="0"/>
                <a:ea typeface="楷体_GB2312" pitchFamily="49" charset="-122"/>
              </a:rPr>
              <a:t>block</a:t>
            </a:r>
            <a:r>
              <a:rPr lang="zh-CN" altLang="en-US" sz="2400" dirty="0">
                <a:latin typeface="Times New Roman" panose="02020603050405020304" pitchFamily="18" charset="0"/>
                <a:ea typeface="楷体_GB2312" pitchFamily="49" charset="-122"/>
              </a:rPr>
              <a:t>把自己阻塞。</a:t>
            </a:r>
            <a:r>
              <a:rPr lang="zh-CN" altLang="en-US" sz="2400" dirty="0">
                <a:latin typeface="Comic Sans MS" panose="030F0702030302020204" pitchFamily="66" charset="0"/>
                <a:ea typeface="楷体_GB2312" pitchFamily="49" charset="-122"/>
              </a:rPr>
              <a:t>（</a:t>
            </a:r>
            <a:r>
              <a:rPr lang="zh-CN" altLang="en-US" sz="2400" dirty="0">
                <a:solidFill>
                  <a:srgbClr val="C00000"/>
                </a:solidFill>
                <a:latin typeface="Comic Sans MS" panose="030F0702030302020204" pitchFamily="66" charset="0"/>
                <a:ea typeface="楷体_GB2312" pitchFamily="49" charset="-122"/>
              </a:rPr>
              <a:t>主动行为</a:t>
            </a:r>
            <a:r>
              <a:rPr lang="zh-CN" altLang="en-US" sz="2400" dirty="0">
                <a:latin typeface="Comic Sans MS" panose="030F0702030302020204" pitchFamily="66" charset="0"/>
                <a:ea typeface="楷体_GB2312" pitchFamily="49" charset="-122"/>
              </a:rPr>
              <a:t>） </a:t>
            </a:r>
            <a:endParaRPr lang="zh-CN" altLang="en-US" sz="2400" dirty="0">
              <a:latin typeface="Comic Sans MS" panose="030F0702030302020204" pitchFamily="66" charset="0"/>
              <a:ea typeface="楷体_GB2312" pitchFamily="49" charset="-122"/>
            </a:endParaRPr>
          </a:p>
        </p:txBody>
      </p:sp>
      <p:sp>
        <p:nvSpPr>
          <p:cNvPr id="67587" name="Text Box 4"/>
          <p:cNvSpPr txBox="1"/>
          <p:nvPr/>
        </p:nvSpPr>
        <p:spPr>
          <a:xfrm>
            <a:off x="708025" y="2486025"/>
            <a:ext cx="4267200" cy="460375"/>
          </a:xfrm>
          <a:prstGeom prst="rect">
            <a:avLst/>
          </a:prstGeom>
          <a:noFill/>
          <a:ln w="9525">
            <a:noFill/>
          </a:ln>
        </p:spPr>
        <p:txBody>
          <a:bodyPr anchor="t">
            <a:spAutoFit/>
          </a:bodyPr>
          <a:p>
            <a:pPr marL="457200" indent="-457200">
              <a:spcBef>
                <a:spcPct val="10000"/>
              </a:spcBef>
              <a:buClr>
                <a:srgbClr val="CC3300"/>
              </a:buClr>
              <a:buSzTx/>
            </a:pPr>
            <a:r>
              <a:rPr lang="zh-CN" altLang="en-US" sz="2400" noProof="0" dirty="0" smtClean="0">
                <a:ln>
                  <a:noFill/>
                </a:ln>
                <a:solidFill>
                  <a:srgbClr val="C00000"/>
                </a:solidFill>
                <a:effectLst/>
                <a:uLnTx/>
                <a:uFillTx/>
                <a:latin typeface="宋体" panose="02010600030101010101" pitchFamily="2" charset="-122"/>
                <a:ea typeface="+mn-ea"/>
              </a:rPr>
              <a:t>阻塞（block）过程：</a:t>
            </a:r>
            <a:r>
              <a:rPr lang="zh-CN" altLang="en-US" sz="2400" dirty="0">
                <a:latin typeface="Comic Sans MS" panose="030F0702030302020204" pitchFamily="66" charset="0"/>
                <a:ea typeface="楷体_GB2312" pitchFamily="49" charset="-122"/>
              </a:rPr>
              <a:t> </a:t>
            </a:r>
            <a:endParaRPr lang="zh-CN" altLang="en-US" sz="2400" dirty="0">
              <a:latin typeface="Comic Sans MS" panose="030F0702030302020204" pitchFamily="66" charset="0"/>
              <a:ea typeface="楷体_GB2312" pitchFamily="49" charset="-122"/>
            </a:endParaRPr>
          </a:p>
        </p:txBody>
      </p:sp>
      <p:sp>
        <p:nvSpPr>
          <p:cNvPr id="67588" name="Text Box 5"/>
          <p:cNvSpPr txBox="1"/>
          <p:nvPr/>
        </p:nvSpPr>
        <p:spPr>
          <a:xfrm>
            <a:off x="568325" y="3113088"/>
            <a:ext cx="8216900" cy="2416175"/>
          </a:xfrm>
          <a:prstGeom prst="rect">
            <a:avLst/>
          </a:prstGeom>
          <a:noFill/>
          <a:ln w="9525">
            <a:noFill/>
          </a:ln>
        </p:spPr>
        <p:txBody>
          <a:bodyPr wrap="square" anchor="t">
            <a:spAutoFit/>
          </a:bodyPr>
          <a:p>
            <a:pPr marL="457200" indent="-457200" algn="just">
              <a:spcBef>
                <a:spcPct val="10000"/>
              </a:spcBef>
              <a:buClr>
                <a:srgbClr val="CC3300"/>
              </a:buClr>
              <a:buSzTx/>
            </a:pPr>
            <a:r>
              <a:rPr lang="zh-CN" altLang="en-US" sz="2400" dirty="0">
                <a:latin typeface="Comic Sans MS" panose="030F0702030302020204" pitchFamily="66" charset="0"/>
                <a:ea typeface="楷体_GB2312" pitchFamily="49" charset="-122"/>
              </a:rPr>
              <a:t> </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立即停止执行；</a:t>
            </a:r>
            <a:endParaRPr lang="zh-CN" altLang="en-US" sz="2400" dirty="0">
              <a:latin typeface="Times New Roman" panose="02020603050405020304" pitchFamily="18" charset="0"/>
              <a:ea typeface="宋体" panose="02010600030101010101" pitchFamily="2" charset="-122"/>
            </a:endParaRPr>
          </a:p>
          <a:p>
            <a:pPr marL="457200" indent="-457200" algn="just">
              <a:spcBef>
                <a:spcPct val="10000"/>
              </a:spcBef>
              <a:buClr>
                <a:srgbClr val="CC3300"/>
              </a:buClr>
              <a:buSzTx/>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）把</a:t>
            </a:r>
            <a:r>
              <a:rPr lang="en-US" altLang="zh-CN" sz="2400" dirty="0">
                <a:latin typeface="Times New Roman" panose="02020603050405020304" pitchFamily="18" charset="0"/>
                <a:ea typeface="宋体" panose="02010600030101010101" pitchFamily="2" charset="-122"/>
              </a:rPr>
              <a:t>PCB</a:t>
            </a:r>
            <a:r>
              <a:rPr lang="zh-CN" altLang="en-US" sz="2400" dirty="0">
                <a:latin typeface="Times New Roman" panose="02020603050405020304" pitchFamily="18" charset="0"/>
                <a:ea typeface="宋体" panose="02010600030101010101" pitchFamily="2" charset="-122"/>
              </a:rPr>
              <a:t>中进程状态由“执行”改为“阻塞”； </a:t>
            </a:r>
            <a:endParaRPr lang="zh-CN" altLang="en-US" sz="2400" dirty="0">
              <a:latin typeface="Times New Roman" panose="02020603050405020304" pitchFamily="18" charset="0"/>
              <a:ea typeface="宋体" panose="02010600030101010101" pitchFamily="2" charset="-122"/>
            </a:endParaRPr>
          </a:p>
          <a:p>
            <a:pPr marL="457200" indent="-457200" algn="just">
              <a:spcBef>
                <a:spcPct val="10000"/>
              </a:spcBef>
              <a:buClr>
                <a:srgbClr val="CC3300"/>
              </a:buClr>
              <a:buSzTx/>
            </a:pPr>
            <a:r>
              <a:rPr lang="en-US" altLang="zh-CN" sz="2400" dirty="0">
                <a:latin typeface="Times New Roman" panose="02020603050405020304" pitchFamily="18" charset="0"/>
                <a:ea typeface="宋体" panose="02010600030101010101" pitchFamily="2" charset="-122"/>
              </a:rPr>
              <a:t>  3</a:t>
            </a:r>
            <a:r>
              <a:rPr lang="zh-CN" altLang="en-US" sz="2400" dirty="0">
                <a:latin typeface="Times New Roman" panose="02020603050405020304" pitchFamily="18" charset="0"/>
                <a:ea typeface="宋体" panose="02010600030101010101" pitchFamily="2" charset="-122"/>
              </a:rPr>
              <a:t>）将</a:t>
            </a:r>
            <a:r>
              <a:rPr lang="en-US" altLang="zh-CN" sz="2400" dirty="0">
                <a:latin typeface="Times New Roman" panose="02020603050405020304" pitchFamily="18" charset="0"/>
                <a:ea typeface="宋体" panose="02010600030101010101" pitchFamily="2" charset="-122"/>
              </a:rPr>
              <a:t>PCB</a:t>
            </a:r>
            <a:r>
              <a:rPr lang="zh-CN" altLang="en-US" sz="2400" dirty="0">
                <a:latin typeface="Times New Roman" panose="02020603050405020304" pitchFamily="18" charset="0"/>
                <a:ea typeface="宋体" panose="02010600030101010101" pitchFamily="2" charset="-122"/>
              </a:rPr>
              <a:t>插入具有相同事件的阻塞队列； </a:t>
            </a:r>
            <a:endParaRPr lang="zh-CN" altLang="en-US" sz="2400" dirty="0">
              <a:latin typeface="Times New Roman" panose="02020603050405020304" pitchFamily="18" charset="0"/>
              <a:ea typeface="宋体" panose="02010600030101010101" pitchFamily="2" charset="-122"/>
            </a:endParaRPr>
          </a:p>
          <a:p>
            <a:pPr marL="457200" indent="-457200" algn="just">
              <a:spcBef>
                <a:spcPct val="10000"/>
              </a:spcBef>
              <a:buClr>
                <a:srgbClr val="CC3300"/>
              </a:buClr>
              <a:buSzTx/>
            </a:pPr>
            <a:r>
              <a:rPr lang="en-US" altLang="zh-CN" sz="2400" dirty="0">
                <a:latin typeface="Times New Roman" panose="02020603050405020304" pitchFamily="18" charset="0"/>
                <a:ea typeface="宋体" panose="02010600030101010101" pitchFamily="2" charset="-122"/>
              </a:rPr>
              <a:t>  4</a:t>
            </a:r>
            <a:r>
              <a:rPr lang="zh-CN" altLang="en-US" sz="2400" dirty="0">
                <a:latin typeface="Times New Roman" panose="02020603050405020304" pitchFamily="18" charset="0"/>
                <a:ea typeface="宋体" panose="02010600030101010101" pitchFamily="2" charset="-122"/>
              </a:rPr>
              <a:t>）转进程调度程序，将处理机分配给某个就绪进程，并进行进程切换</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保留被阻塞进程的处理机状态（在</a:t>
            </a:r>
            <a:r>
              <a:rPr lang="en-US" altLang="zh-CN" sz="2400" dirty="0">
                <a:latin typeface="Times New Roman" panose="02020603050405020304" pitchFamily="18" charset="0"/>
                <a:ea typeface="宋体" panose="02010600030101010101" pitchFamily="2" charset="-122"/>
              </a:rPr>
              <a:t>PCB</a:t>
            </a:r>
            <a:r>
              <a:rPr lang="zh-CN" altLang="en-US" sz="2400" dirty="0">
                <a:latin typeface="Times New Roman" panose="02020603050405020304" pitchFamily="18" charset="0"/>
                <a:ea typeface="宋体" panose="02010600030101010101" pitchFamily="2" charset="-122"/>
              </a:rPr>
              <a:t>中），再按新进程的</a:t>
            </a:r>
            <a:r>
              <a:rPr lang="en-US" altLang="zh-CN" sz="2400" dirty="0">
                <a:latin typeface="Times New Roman" panose="02020603050405020304" pitchFamily="18" charset="0"/>
                <a:ea typeface="宋体" panose="02010600030101010101" pitchFamily="2" charset="-122"/>
              </a:rPr>
              <a:t>PCB</a:t>
            </a:r>
            <a:r>
              <a:rPr lang="zh-CN" altLang="en-US" sz="2400" dirty="0">
                <a:latin typeface="Times New Roman" panose="02020603050405020304" pitchFamily="18" charset="0"/>
                <a:ea typeface="宋体" panose="02010600030101010101" pitchFamily="2" charset="-122"/>
              </a:rPr>
              <a:t>中处理机状态设置</a:t>
            </a:r>
            <a:r>
              <a:rPr lang="en-US" altLang="zh-CN" sz="2400" dirty="0">
                <a:latin typeface="Times New Roman" panose="02020603050405020304" pitchFamily="18" charset="0"/>
                <a:ea typeface="宋体" panose="02010600030101010101" pitchFamily="2" charset="-122"/>
              </a:rPr>
              <a:t>CPU</a:t>
            </a:r>
            <a:r>
              <a:rPr lang="zh-CN" altLang="en-US" sz="2400" dirty="0">
                <a:latin typeface="Times New Roman" panose="02020603050405020304" pitchFamily="18" charset="0"/>
                <a:ea typeface="宋体" panose="02010600030101010101" pitchFamily="2" charset="-122"/>
              </a:rPr>
              <a:t>的环境。</a:t>
            </a:r>
            <a:r>
              <a:rPr lang="zh-CN" altLang="en-US" sz="2400" dirty="0">
                <a:latin typeface="宋体" panose="02010600030101010101" pitchFamily="2" charset="-122"/>
                <a:ea typeface="宋体" panose="02010600030101010101" pitchFamily="2" charset="-122"/>
              </a:rPr>
              <a:t> </a:t>
            </a:r>
            <a:r>
              <a:rPr lang="zh-CN" altLang="en-US" sz="2400" dirty="0">
                <a:latin typeface="Comic Sans MS" panose="030F0702030302020204" pitchFamily="66" charset="0"/>
                <a:ea typeface="楷体_GB2312" pitchFamily="49" charset="-122"/>
              </a:rPr>
              <a:t> </a:t>
            </a:r>
            <a:endParaRPr lang="zh-CN" altLang="en-US" sz="2400" dirty="0">
              <a:latin typeface="Comic Sans MS" panose="030F0702030302020204" pitchFamily="66" charset="0"/>
              <a:ea typeface="楷体_GB2312" pitchFamily="49" charset="-122"/>
            </a:endParaRPr>
          </a:p>
        </p:txBody>
      </p:sp>
      <p:sp>
        <p:nvSpPr>
          <p:cNvPr id="11" name="矩形 10"/>
          <p:cNvSpPr/>
          <p:nvPr/>
        </p:nvSpPr>
        <p:spPr>
          <a:xfrm>
            <a:off x="644525" y="1458913"/>
            <a:ext cx="2659063" cy="460375"/>
          </a:xfrm>
          <a:prstGeom prst="rect">
            <a:avLst/>
          </a:prstGeom>
        </p:spPr>
        <p:txBody>
          <a:bodyPr wrap="none">
            <a:spAutoFit/>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defRPr/>
            </a:pPr>
            <a:r>
              <a:rPr kumimoji="0" lang="zh-CN" altLang="en-US" sz="2400" b="1" i="0" u="none" strike="noStrike" kern="0" cap="none" spc="0" normalizeH="0" baseline="0" noProof="0" dirty="0">
                <a:ln>
                  <a:noFill/>
                </a:ln>
                <a:solidFill>
                  <a:srgbClr val="0000FF"/>
                </a:solidFill>
                <a:effectLst/>
                <a:uLnTx/>
                <a:uFillTx/>
                <a:latin typeface="Comic Sans MS" panose="030F0702030302020204" pitchFamily="66" charset="0"/>
                <a:ea typeface="+mn-ea"/>
                <a:cs typeface="+mn-cs"/>
              </a:rPr>
              <a:t>二、进程阻塞过程</a:t>
            </a:r>
            <a:endParaRPr kumimoji="0" lang="zh-CN" altLang="en-US" sz="2400" b="1" i="0" u="none" strike="noStrike" kern="0" cap="none" spc="0" normalizeH="0" baseline="0" noProof="0" dirty="0">
              <a:ln>
                <a:noFill/>
              </a:ln>
              <a:solidFill>
                <a:srgbClr val="0000FF"/>
              </a:solidFill>
              <a:effectLst/>
              <a:uLnTx/>
              <a:uFillTx/>
              <a:latin typeface="Comic Sans MS" panose="030F0702030302020204" pitchFamily="66" charset="0"/>
              <a:ea typeface="+mn-ea"/>
              <a:cs typeface="+mn-cs"/>
            </a:endParaRPr>
          </a:p>
        </p:txBody>
      </p:sp>
      <p:sp>
        <p:nvSpPr>
          <p:cNvPr id="67590" name="Rectangle 2"/>
          <p:cNvSpPr>
            <a:spLocks noGrp="1"/>
          </p:cNvSpPr>
          <p:nvPr>
            <p:ph type="title"/>
          </p:nvPr>
        </p:nvSpPr>
        <p:spPr>
          <a:xfrm>
            <a:off x="423863" y="801688"/>
            <a:ext cx="7313612" cy="649287"/>
          </a:xfrm>
        </p:spPr>
        <p:txBody>
          <a:bodyPr vert="horz" wrap="square" lIns="91440" tIns="45720" rIns="91440" bIns="45720" anchor="b"/>
          <a:p>
            <a:pPr eaLnBrk="1" hangingPunct="1"/>
            <a:r>
              <a:rPr lang="en-US" altLang="zh-CN" sz="3200" dirty="0">
                <a:solidFill>
                  <a:srgbClr val="0033CC"/>
                </a:solidFill>
                <a:latin typeface="黑体" panose="02010609060101010101" pitchFamily="49" charset="-122"/>
              </a:rPr>
              <a:t>2.3.3 进程阻塞原语Block（）</a:t>
            </a:r>
            <a:endParaRPr lang="zh-CN" altLang="en-US" sz="3600" dirty="0">
              <a:latin typeface="黑体" panose="02010609060101010101" pitchFamily="49" charset="-122"/>
            </a:endParaRPr>
          </a:p>
        </p:txBody>
      </p:sp>
      <p:sp>
        <p:nvSpPr>
          <p:cNvPr id="6759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67592"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67593" name="内容占位符 95235"/>
          <p:cNvGraphicFramePr>
            <a:graphicFrameLocks noGrp="1"/>
          </p:cNvGraphicFramePr>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132" name="" r:id="rId1" imgW="6858000" imgH="48895" progId="MS_ClipArt_Gallery.2">
                  <p:embed/>
                </p:oleObj>
              </mc:Choice>
              <mc:Fallback>
                <p:oleObj name="" r:id="rId1" imgW="6858000" imgH="48895" progId="MS_ClipArt_Gallery.2">
                  <p:embed/>
                  <p:pic>
                    <p:nvPicPr>
                      <p:cNvPr id="0" name="图片 3131"/>
                      <p:cNvPicPr/>
                      <p:nvPr/>
                    </p:nvPicPr>
                    <p:blipFill>
                      <a:blip r:embed="rId2"/>
                      <a:stretch>
                        <a:fillRect/>
                      </a:stretch>
                    </p:blipFill>
                    <p:spPr>
                      <a:xfrm>
                        <a:off x="644525" y="731838"/>
                        <a:ext cx="7704138"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p:bldP spid="6758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200" b="0" dirty="0">
                <a:latin typeface="Verdana" panose="020B0604030504040204" pitchFamily="34" charset="0"/>
              </a:rPr>
            </a:fld>
            <a:endParaRPr lang="en-US" altLang="zh-CN" sz="1200" b="0" dirty="0">
              <a:latin typeface="Verdana" panose="020B0604030504040204" pitchFamily="34" charset="0"/>
            </a:endParaRPr>
          </a:p>
        </p:txBody>
      </p:sp>
      <p:sp>
        <p:nvSpPr>
          <p:cNvPr id="68610" name="Text Box 2"/>
          <p:cNvSpPr txBox="1"/>
          <p:nvPr/>
        </p:nvSpPr>
        <p:spPr>
          <a:xfrm>
            <a:off x="549275" y="1608138"/>
            <a:ext cx="5341938" cy="522287"/>
          </a:xfrm>
          <a:prstGeom prst="rect">
            <a:avLst/>
          </a:prstGeom>
          <a:noFill/>
          <a:ln w="9525">
            <a:noFill/>
          </a:ln>
        </p:spPr>
        <p:txBody>
          <a:bodyPr anchor="t">
            <a:spAutoFit/>
          </a:bodyPr>
          <a:p>
            <a:pPr marL="342900" indent="-342900" eaLnBrk="0" hangingPunct="0">
              <a:spcBef>
                <a:spcPct val="20000"/>
              </a:spcBef>
              <a:buClr>
                <a:schemeClr val="tx2"/>
              </a:buClr>
              <a:buSzPct val="70000"/>
            </a:pPr>
            <a:r>
              <a:rPr lang="en-US" altLang="zh-CN" dirty="0">
                <a:solidFill>
                  <a:srgbClr val="0033CC"/>
                </a:solidFill>
                <a:latin typeface="黑体" panose="02010609060101010101" pitchFamily="49" charset="-122"/>
                <a:ea typeface="黑体" panose="02010609060101010101" pitchFamily="49" charset="-122"/>
              </a:rPr>
              <a:t>2.3.3.5 进程阻塞过程</a:t>
            </a:r>
            <a:endParaRPr lang="en-US" altLang="zh-CN" dirty="0">
              <a:solidFill>
                <a:srgbClr val="0033CC"/>
              </a:solidFill>
              <a:latin typeface="黑体" panose="02010609060101010101" pitchFamily="49" charset="-122"/>
              <a:ea typeface="黑体" panose="02010609060101010101" pitchFamily="49" charset="-122"/>
            </a:endParaRPr>
          </a:p>
        </p:txBody>
      </p:sp>
      <p:pic>
        <p:nvPicPr>
          <p:cNvPr id="68611" name="Picture 3" descr="图3"/>
          <p:cNvPicPr>
            <a:picLocks noChangeAspect="1"/>
          </p:cNvPicPr>
          <p:nvPr/>
        </p:nvPicPr>
        <p:blipFill>
          <a:blip r:embed="rId1"/>
          <a:srcRect r="50240"/>
          <a:stretch>
            <a:fillRect/>
          </a:stretch>
        </p:blipFill>
        <p:spPr>
          <a:xfrm>
            <a:off x="4379913" y="1512888"/>
            <a:ext cx="4094162" cy="4125912"/>
          </a:xfrm>
          <a:prstGeom prst="rect">
            <a:avLst/>
          </a:prstGeom>
          <a:noFill/>
          <a:ln w="9525">
            <a:noFill/>
          </a:ln>
        </p:spPr>
      </p:pic>
      <p:sp>
        <p:nvSpPr>
          <p:cNvPr id="68612" name="矩形 10"/>
          <p:cNvSpPr/>
          <p:nvPr/>
        </p:nvSpPr>
        <p:spPr>
          <a:xfrm>
            <a:off x="4279900" y="5805488"/>
            <a:ext cx="3276600" cy="398462"/>
          </a:xfrm>
          <a:prstGeom prst="rect">
            <a:avLst/>
          </a:prstGeom>
          <a:noFill/>
          <a:ln w="9525">
            <a:noFill/>
          </a:ln>
        </p:spPr>
        <p:txBody>
          <a:bodyPr wrap="none" anchor="t">
            <a:spAutoFit/>
          </a:bodyPr>
          <a:p>
            <a:pPr algn="ctr">
              <a:buSzTx/>
            </a:pPr>
            <a:r>
              <a:rPr lang="zh-CN" altLang="en-US" sz="2000" dirty="0">
                <a:latin typeface="Verdana" panose="020B0604030504040204" pitchFamily="34" charset="0"/>
                <a:ea typeface="宋体" panose="02010600030101010101" pitchFamily="2" charset="-122"/>
              </a:rPr>
              <a:t>图</a:t>
            </a:r>
            <a:r>
              <a:rPr lang="en-US" altLang="zh-CN" sz="2000" dirty="0">
                <a:latin typeface="Verdana" panose="020B0604030504040204" pitchFamily="34" charset="0"/>
                <a:ea typeface="宋体" panose="02010600030101010101" pitchFamily="2" charset="-122"/>
              </a:rPr>
              <a:t>2.4 </a:t>
            </a:r>
            <a:r>
              <a:rPr lang="zh-CN" altLang="en-US" sz="2000" dirty="0">
                <a:latin typeface="Verdana" panose="020B0604030504040204" pitchFamily="34" charset="0"/>
                <a:ea typeface="宋体" panose="02010600030101010101" pitchFamily="2" charset="-122"/>
              </a:rPr>
              <a:t>进程阻塞原语流程图</a:t>
            </a:r>
            <a:endParaRPr lang="zh-CN" altLang="en-US" sz="2000" dirty="0">
              <a:latin typeface="Verdana" panose="020B0604030504040204" pitchFamily="34" charset="0"/>
              <a:ea typeface="宋体" panose="02010600030101010101" pitchFamily="2" charset="-122"/>
            </a:endParaRPr>
          </a:p>
        </p:txBody>
      </p:sp>
      <p:sp>
        <p:nvSpPr>
          <p:cNvPr id="68613" name="Rectangle 2"/>
          <p:cNvSpPr>
            <a:spLocks noGrp="1"/>
          </p:cNvSpPr>
          <p:nvPr>
            <p:ph type="title"/>
          </p:nvPr>
        </p:nvSpPr>
        <p:spPr>
          <a:xfrm>
            <a:off x="549275" y="863600"/>
            <a:ext cx="7313613" cy="649288"/>
          </a:xfrm>
        </p:spPr>
        <p:txBody>
          <a:bodyPr vert="horz" wrap="square" lIns="91440" tIns="45720" rIns="91440" bIns="45720" anchor="b"/>
          <a:p>
            <a:pPr eaLnBrk="1" hangingPunct="1"/>
            <a:r>
              <a:rPr lang="en-US" altLang="zh-CN" sz="3200" dirty="0">
                <a:solidFill>
                  <a:srgbClr val="0033CC"/>
                </a:solidFill>
                <a:latin typeface="黑体" panose="02010609060101010101" pitchFamily="49" charset="-122"/>
              </a:rPr>
              <a:t>2.3.3 进程控制原语</a:t>
            </a:r>
            <a:endParaRPr lang="zh-CN" altLang="en-US" sz="3600" dirty="0">
              <a:latin typeface="黑体" panose="02010609060101010101" pitchFamily="49" charset="-122"/>
            </a:endParaRPr>
          </a:p>
        </p:txBody>
      </p:sp>
      <p:sp>
        <p:nvSpPr>
          <p:cNvPr id="68614"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68615"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68616" name="内容占位符 95235"/>
          <p:cNvGraphicFramePr>
            <a:graphicFrameLocks noGrp="1"/>
          </p:cNvGraphicFramePr>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133" name="" r:id="rId2" imgW="6858000" imgH="48895" progId="MS_ClipArt_Gallery.2">
                  <p:embed/>
                </p:oleObj>
              </mc:Choice>
              <mc:Fallback>
                <p:oleObj name="" r:id="rId2" imgW="6858000" imgH="48895" progId="MS_ClipArt_Gallery.2">
                  <p:embed/>
                  <p:pic>
                    <p:nvPicPr>
                      <p:cNvPr id="0" name="图片 3132"/>
                      <p:cNvPicPr/>
                      <p:nvPr/>
                    </p:nvPicPr>
                    <p:blipFill>
                      <a:blip r:embed="rId3"/>
                      <a:stretch>
                        <a:fillRect/>
                      </a:stretch>
                    </p:blipFill>
                    <p:spPr>
                      <a:xfrm>
                        <a:off x="644525" y="731838"/>
                        <a:ext cx="7704138" cy="69850"/>
                      </a:xfrm>
                      <a:prstGeom prst="rect">
                        <a:avLst/>
                      </a:prstGeom>
                      <a:noFill/>
                      <a:ln w="38100">
                        <a:noFill/>
                        <a:miter/>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200" b="0" dirty="0">
                <a:latin typeface="Verdana" panose="020B0604030504040204" pitchFamily="34" charset="0"/>
              </a:rPr>
            </a:fld>
            <a:endParaRPr lang="en-US" altLang="zh-CN" sz="1200" b="0" dirty="0">
              <a:latin typeface="Verdana" panose="020B0604030504040204" pitchFamily="34" charset="0"/>
            </a:endParaRPr>
          </a:p>
        </p:txBody>
      </p:sp>
      <p:sp>
        <p:nvSpPr>
          <p:cNvPr id="69634" name="Text Box 2"/>
          <p:cNvSpPr txBox="1"/>
          <p:nvPr/>
        </p:nvSpPr>
        <p:spPr>
          <a:xfrm>
            <a:off x="423863" y="1309688"/>
            <a:ext cx="5341937" cy="522287"/>
          </a:xfrm>
          <a:prstGeom prst="rect">
            <a:avLst/>
          </a:prstGeom>
          <a:noFill/>
          <a:ln w="9525">
            <a:noFill/>
          </a:ln>
        </p:spPr>
        <p:txBody>
          <a:bodyPr anchor="t">
            <a:spAutoFit/>
          </a:bodyPr>
          <a:p>
            <a:pPr marL="342900" indent="-342900" eaLnBrk="0" hangingPunct="0">
              <a:spcBef>
                <a:spcPct val="20000"/>
              </a:spcBef>
              <a:buClr>
                <a:schemeClr val="tx2"/>
              </a:buClr>
              <a:buSzPct val="70000"/>
            </a:pPr>
            <a:r>
              <a:rPr lang="en-US" altLang="zh-CN" dirty="0">
                <a:solidFill>
                  <a:srgbClr val="0033CC"/>
                </a:solidFill>
                <a:latin typeface="黑体" panose="02010609060101010101" pitchFamily="49" charset="-122"/>
                <a:ea typeface="黑体" panose="02010609060101010101" pitchFamily="49" charset="-122"/>
              </a:rPr>
              <a:t>2.3.3.5 进程阻塞过程</a:t>
            </a:r>
            <a:endParaRPr lang="en-US" altLang="zh-CN" dirty="0">
              <a:solidFill>
                <a:srgbClr val="0033CC"/>
              </a:solidFill>
              <a:latin typeface="黑体" panose="02010609060101010101" pitchFamily="49" charset="-122"/>
              <a:ea typeface="黑体" panose="02010609060101010101" pitchFamily="49" charset="-122"/>
            </a:endParaRPr>
          </a:p>
        </p:txBody>
      </p:sp>
      <p:sp>
        <p:nvSpPr>
          <p:cNvPr id="69635" name="Rectangle 2"/>
          <p:cNvSpPr>
            <a:spLocks noGrp="1"/>
          </p:cNvSpPr>
          <p:nvPr>
            <p:ph type="title"/>
          </p:nvPr>
        </p:nvSpPr>
        <p:spPr>
          <a:xfrm>
            <a:off x="423863" y="731838"/>
            <a:ext cx="7313612" cy="649287"/>
          </a:xfrm>
        </p:spPr>
        <p:txBody>
          <a:bodyPr vert="horz" wrap="square" lIns="91440" tIns="45720" rIns="91440" bIns="45720" anchor="b"/>
          <a:p>
            <a:pPr eaLnBrk="1" hangingPunct="1"/>
            <a:r>
              <a:rPr lang="en-US" altLang="zh-CN" sz="3200" dirty="0">
                <a:solidFill>
                  <a:srgbClr val="0033CC"/>
                </a:solidFill>
                <a:latin typeface="黑体" panose="02010609060101010101" pitchFamily="49" charset="-122"/>
              </a:rPr>
              <a:t>2.3.3 进程控制原语</a:t>
            </a:r>
            <a:endParaRPr lang="zh-CN" altLang="en-US" sz="3600" dirty="0">
              <a:latin typeface="黑体" panose="02010609060101010101" pitchFamily="49" charset="-122"/>
            </a:endParaRPr>
          </a:p>
        </p:txBody>
      </p:sp>
      <p:sp>
        <p:nvSpPr>
          <p:cNvPr id="6963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69637" name="文本框 2"/>
          <p:cNvSpPr txBox="1"/>
          <p:nvPr/>
        </p:nvSpPr>
        <p:spPr>
          <a:xfrm>
            <a:off x="312738" y="1919288"/>
            <a:ext cx="8202612" cy="3784600"/>
          </a:xfrm>
          <a:prstGeom prst="rect">
            <a:avLst/>
          </a:prstGeom>
          <a:noFill/>
          <a:ln w="9525">
            <a:noFill/>
          </a:ln>
        </p:spPr>
        <p:txBody>
          <a:bodyPr wrap="square" anchor="t">
            <a:spAutoFit/>
          </a:bodyPr>
          <a:p>
            <a:pPr lvl="2" indent="0">
              <a:lnSpc>
                <a:spcPct val="100000"/>
              </a:lnSpc>
              <a:buNone/>
            </a:pPr>
            <a:r>
              <a:rPr lang="en-US" altLang="zh-CN" sz="2400">
                <a:latin typeface="Times New Roman" panose="02020603050405020304" pitchFamily="18" charset="0"/>
                <a:ea typeface="宋体" panose="02010600030101010101" pitchFamily="2" charset="-122"/>
              </a:rPr>
              <a:t>Block( ) {</a:t>
            </a:r>
            <a:endParaRPr lang="en-US" altLang="zh-CN" sz="2400">
              <a:latin typeface="Times New Roman" panose="02020603050405020304" pitchFamily="18" charset="0"/>
              <a:ea typeface="宋体" panose="02010600030101010101" pitchFamily="2" charset="-122"/>
            </a:endParaRPr>
          </a:p>
          <a:p>
            <a:pPr lvl="2" indent="0">
              <a:lnSpc>
                <a:spcPct val="100000"/>
              </a:lnSpc>
              <a:buNone/>
            </a:pPr>
            <a:r>
              <a:rPr lang="en-US" altLang="zh-CN" sz="2400">
                <a:latin typeface="Times New Roman" panose="02020603050405020304" pitchFamily="18" charset="0"/>
                <a:ea typeface="宋体" panose="02010600030101010101" pitchFamily="2" charset="-122"/>
              </a:rPr>
              <a:t> p=Get_PCB();           //</a:t>
            </a:r>
            <a:r>
              <a:rPr lang="zh-CN" altLang="en-US" sz="2400">
                <a:latin typeface="Times New Roman" panose="02020603050405020304" pitchFamily="18" charset="0"/>
                <a:ea typeface="宋体" panose="02010600030101010101" pitchFamily="2" charset="-122"/>
              </a:rPr>
              <a:t>获取当前进程的进程控制块</a:t>
            </a:r>
            <a:endParaRPr lang="zh-CN" altLang="en-US" sz="2400">
              <a:latin typeface="Times New Roman" panose="02020603050405020304" pitchFamily="18" charset="0"/>
              <a:ea typeface="宋体" panose="02010600030101010101" pitchFamily="2" charset="-122"/>
            </a:endParaRPr>
          </a:p>
          <a:p>
            <a:pPr lvl="2" indent="0">
              <a:lnSpc>
                <a:spcPct val="100000"/>
              </a:lnSpc>
              <a:buNone/>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s=p-&gt;Status.Type;     //</a:t>
            </a:r>
            <a:r>
              <a:rPr lang="zh-CN" altLang="en-US" sz="2400">
                <a:latin typeface="Times New Roman" panose="02020603050405020304" pitchFamily="18" charset="0"/>
                <a:ea typeface="宋体" panose="02010600030101010101" pitchFamily="2" charset="-122"/>
              </a:rPr>
              <a:t>保存当前进程的状态</a:t>
            </a:r>
            <a:endParaRPr lang="zh-CN" altLang="en-US" sz="2400">
              <a:latin typeface="Times New Roman" panose="02020603050405020304" pitchFamily="18" charset="0"/>
              <a:ea typeface="宋体" panose="02010600030101010101" pitchFamily="2" charset="-122"/>
            </a:endParaRPr>
          </a:p>
          <a:p>
            <a:pPr lvl="2" indent="0">
              <a:lnSpc>
                <a:spcPct val="100000"/>
              </a:lnSpc>
              <a:buNone/>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cpu=p-&gt;Processor_ID;    //</a:t>
            </a:r>
            <a:r>
              <a:rPr lang="zh-CN" altLang="en-US" sz="2400">
                <a:latin typeface="Times New Roman" panose="02020603050405020304" pitchFamily="18" charset="0"/>
                <a:ea typeface="宋体" panose="02010600030101010101" pitchFamily="2" charset="-122"/>
              </a:rPr>
              <a:t>处理机状态</a:t>
            </a:r>
            <a:endParaRPr lang="zh-CN" altLang="en-US" sz="2400">
              <a:latin typeface="Times New Roman" panose="02020603050405020304" pitchFamily="18" charset="0"/>
              <a:ea typeface="宋体" panose="02010600030101010101" pitchFamily="2" charset="-122"/>
            </a:endParaRPr>
          </a:p>
          <a:p>
            <a:pPr lvl="2" indent="0">
              <a:lnSpc>
                <a:spcPct val="100000"/>
              </a:lnSpc>
              <a:buNone/>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p-&gt;CPU_State=Interrupt(</a:t>
            </a:r>
            <a:r>
              <a:rPr lang="en-US" altLang="zh-CN" sz="1800">
                <a:latin typeface="Times New Roman" panose="02020603050405020304" pitchFamily="18" charset="0"/>
                <a:ea typeface="宋体" panose="02010600030101010101" pitchFamily="2" charset="-122"/>
              </a:rPr>
              <a:t>cpu</a:t>
            </a:r>
            <a:r>
              <a:rPr lang="en-US"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保存处理机现场</a:t>
            </a:r>
            <a:endParaRPr lang="zh-CN" altLang="en-US" sz="2400">
              <a:latin typeface="Times New Roman" panose="02020603050405020304" pitchFamily="18" charset="0"/>
              <a:ea typeface="宋体" panose="02010600030101010101" pitchFamily="2" charset="-122"/>
            </a:endParaRPr>
          </a:p>
          <a:p>
            <a:pPr lvl="2" indent="0">
              <a:lnSpc>
                <a:spcPct val="100000"/>
              </a:lnSpc>
              <a:buNone/>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p-&gt;Status.Type=‘Blocked’</a:t>
            </a: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将进程的状态改为阻塞</a:t>
            </a:r>
            <a:endParaRPr lang="zh-CN" altLang="en-US" sz="2400">
              <a:latin typeface="Times New Roman" panose="02020603050405020304" pitchFamily="18" charset="0"/>
              <a:ea typeface="宋体" panose="02010600030101010101" pitchFamily="2" charset="-122"/>
            </a:endParaRPr>
          </a:p>
          <a:p>
            <a:pPr lvl="2" indent="0">
              <a:lnSpc>
                <a:spcPct val="100000"/>
              </a:lnSpc>
              <a:buNone/>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Insert(BL,p);       //</a:t>
            </a:r>
            <a:r>
              <a:rPr lang="zh-CN" altLang="en-US" sz="2400">
                <a:latin typeface="Times New Roman" panose="02020603050405020304" pitchFamily="18" charset="0"/>
                <a:ea typeface="宋体" panose="02010600030101010101" pitchFamily="2" charset="-122"/>
              </a:rPr>
              <a:t>将进程插入等待队列</a:t>
            </a:r>
            <a:endParaRPr lang="zh-CN" altLang="en-US" sz="2400">
              <a:latin typeface="Times New Roman" panose="02020603050405020304" pitchFamily="18" charset="0"/>
              <a:ea typeface="宋体" panose="02010600030101010101" pitchFamily="2" charset="-122"/>
            </a:endParaRPr>
          </a:p>
          <a:p>
            <a:pPr lvl="2" indent="0">
              <a:lnSpc>
                <a:spcPct val="100000"/>
              </a:lnSpc>
              <a:buNone/>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Scheduler();</a:t>
            </a:r>
            <a:endParaRPr lang="en-US" altLang="zh-CN" sz="2400">
              <a:latin typeface="Times New Roman" panose="02020603050405020304" pitchFamily="18" charset="0"/>
              <a:ea typeface="宋体" panose="02010600030101010101" pitchFamily="2" charset="-122"/>
            </a:endParaRPr>
          </a:p>
          <a:p>
            <a:pPr lvl="2" indent="0">
              <a:lnSpc>
                <a:spcPct val="100000"/>
              </a:lnSpc>
              <a:buNone/>
            </a:pPr>
            <a:r>
              <a:rPr lang="en-US" altLang="zh-CN" sz="2400">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69638"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69639" name="内容占位符 95235"/>
          <p:cNvGraphicFramePr>
            <a:graphicFrameLocks noGrp="1"/>
          </p:cNvGraphicFramePr>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135" name="" r:id="rId1" imgW="6858000" imgH="48895" progId="MS_ClipArt_Gallery.2">
                  <p:embed/>
                </p:oleObj>
              </mc:Choice>
              <mc:Fallback>
                <p:oleObj name="" r:id="rId1" imgW="6858000" imgH="48895" progId="MS_ClipArt_Gallery.2">
                  <p:embed/>
                  <p:pic>
                    <p:nvPicPr>
                      <p:cNvPr id="0" name="图片 3134"/>
                      <p:cNvPicPr/>
                      <p:nvPr/>
                    </p:nvPicPr>
                    <p:blipFill>
                      <a:blip r:embed="rId2"/>
                      <a:stretch>
                        <a:fillRect/>
                      </a:stretch>
                    </p:blipFill>
                    <p:spPr>
                      <a:xfrm>
                        <a:off x="644525" y="731838"/>
                        <a:ext cx="7704138" cy="69850"/>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6"/>
          <p:cNvSpPr/>
          <p:nvPr/>
        </p:nvSpPr>
        <p:spPr>
          <a:xfrm>
            <a:off x="0" y="0"/>
            <a:ext cx="9144000" cy="457200"/>
          </a:xfrm>
          <a:prstGeom prst="rect">
            <a:avLst/>
          </a:prstGeom>
          <a:noFill/>
          <a:ln w="9525">
            <a:noFill/>
          </a:ln>
        </p:spPr>
        <p:txBody>
          <a:bodyPr wrap="none" anchor="ctr">
            <a:spAutoFit/>
          </a:bodyPr>
          <a:p>
            <a:pPr eaLnBrk="0" hangingPunct="0">
              <a:buSzTx/>
            </a:pPr>
            <a:endParaRPr lang="zh-CN" altLang="zh-CN" dirty="0">
              <a:latin typeface="Verdana" panose="020B0604030504040204" pitchFamily="34" charset="0"/>
              <a:ea typeface="宋体" panose="02010600030101010101" pitchFamily="2" charset="-122"/>
            </a:endParaRPr>
          </a:p>
        </p:txBody>
      </p:sp>
      <p:sp>
        <p:nvSpPr>
          <p:cNvPr id="70658" name="Rectangle 2"/>
          <p:cNvSpPr txBox="1"/>
          <p:nvPr/>
        </p:nvSpPr>
        <p:spPr>
          <a:xfrm>
            <a:off x="407988" y="908050"/>
            <a:ext cx="8472487" cy="5051425"/>
          </a:xfrm>
          <a:prstGeom prst="rect">
            <a:avLst/>
          </a:prstGeom>
          <a:noFill/>
          <a:ln w="9525">
            <a:noFill/>
          </a:ln>
        </p:spPr>
        <p:txBody>
          <a:bodyPr anchor="t"/>
          <a:p>
            <a:pPr marL="342900" indent="-342900" eaLnBrk="0" hangingPunct="0">
              <a:spcBef>
                <a:spcPct val="20000"/>
              </a:spcBef>
              <a:buClr>
                <a:schemeClr val="tx2"/>
              </a:buClr>
              <a:buSzPct val="70000"/>
            </a:pPr>
            <a:r>
              <a:rPr lang="en-US" altLang="zh-CN" dirty="0">
                <a:solidFill>
                  <a:srgbClr val="0033CC"/>
                </a:solidFill>
                <a:latin typeface="黑体" panose="02010609060101010101" pitchFamily="49" charset="-122"/>
                <a:ea typeface="黑体" panose="02010609060101010101" pitchFamily="49" charset="-122"/>
              </a:rPr>
              <a:t>2.3.3.6 进程唤醒原语wakeup()</a:t>
            </a:r>
            <a:endParaRPr lang="en-US" altLang="zh-CN" sz="3200" dirty="0">
              <a:solidFill>
                <a:srgbClr val="0033CC"/>
              </a:solidFill>
              <a:latin typeface="黑体" panose="02010609060101010101" pitchFamily="49" charset="-122"/>
              <a:ea typeface="黑体" panose="02010609060101010101" pitchFamily="49" charset="-122"/>
            </a:endParaRPr>
          </a:p>
          <a:p>
            <a:pPr marL="342900" indent="-342900" eaLnBrk="0" hangingPunct="0">
              <a:spcBef>
                <a:spcPct val="20000"/>
              </a:spcBef>
              <a:buClr>
                <a:srgbClr val="00B050"/>
              </a:buClr>
              <a:buSzPct val="70000"/>
              <a:buFont typeface="Wingdings" panose="05000000000000000000" charset="0"/>
              <a:buChar char="n"/>
            </a:pPr>
            <a:r>
              <a:rPr lang="zh-CN" altLang="en-US" sz="2400" dirty="0">
                <a:latin typeface="Comic Sans MS" panose="030F0702030302020204" pitchFamily="66" charset="0"/>
                <a:ea typeface="楷体_GB2312" pitchFamily="49" charset="-122"/>
              </a:rPr>
              <a:t>当等待队列中的进程所等待的事件发生时，等待该事件的所有进程都将被</a:t>
            </a:r>
            <a:r>
              <a:rPr lang="zh-CN" altLang="en-US" sz="2400" dirty="0">
                <a:solidFill>
                  <a:srgbClr val="C00000"/>
                </a:solidFill>
                <a:latin typeface="Comic Sans MS" panose="030F0702030302020204" pitchFamily="66" charset="0"/>
                <a:ea typeface="楷体_GB2312" pitchFamily="49" charset="-122"/>
              </a:rPr>
              <a:t>唤醒</a:t>
            </a:r>
            <a:r>
              <a:rPr lang="zh-CN" altLang="en-US" sz="2400" dirty="0">
                <a:latin typeface="Comic Sans MS" panose="030F0702030302020204" pitchFamily="66" charset="0"/>
                <a:ea typeface="楷体_GB2312" pitchFamily="49" charset="-122"/>
              </a:rPr>
              <a:t>。</a:t>
            </a:r>
            <a:endParaRPr lang="en-US" altLang="zh-CN" sz="2000" dirty="0">
              <a:latin typeface="Comic Sans MS" panose="030F0702030302020204" pitchFamily="66" charset="0"/>
              <a:ea typeface="楷体_GB2312" pitchFamily="49" charset="-122"/>
            </a:endParaRPr>
          </a:p>
          <a:p>
            <a:pPr marL="342900" indent="-342900" eaLnBrk="0" hangingPunct="0">
              <a:spcBef>
                <a:spcPct val="20000"/>
              </a:spcBef>
              <a:buClr>
                <a:srgbClr val="C00000"/>
              </a:buClr>
              <a:buSzPct val="70000"/>
            </a:pPr>
            <a:endParaRPr lang="en-US" altLang="zh-CN" sz="2000" dirty="0">
              <a:solidFill>
                <a:srgbClr val="C00000"/>
              </a:solidFill>
              <a:latin typeface="Comic Sans MS" panose="030F0702030302020204" pitchFamily="66" charset="0"/>
              <a:ea typeface="楷体_GB2312" pitchFamily="49" charset="-122"/>
            </a:endParaRPr>
          </a:p>
          <a:p>
            <a:pPr marL="342900" indent="-342900" eaLnBrk="0" hangingPunct="0">
              <a:spcBef>
                <a:spcPct val="20000"/>
              </a:spcBef>
              <a:buClr>
                <a:srgbClr val="C00000"/>
              </a:buClr>
              <a:buSzPct val="70000"/>
            </a:pPr>
            <a:r>
              <a:rPr lang="zh-CN" altLang="en-US" sz="2400" dirty="0">
                <a:solidFill>
                  <a:srgbClr val="C00000"/>
                </a:solidFill>
                <a:latin typeface="Comic Sans MS" panose="030F0702030302020204" pitchFamily="66" charset="0"/>
                <a:ea typeface="楷体_GB2312" pitchFamily="49" charset="-122"/>
              </a:rPr>
              <a:t>唤醒一个进程有两种方法：</a:t>
            </a:r>
            <a:endParaRPr lang="en-US" altLang="zh-CN" sz="2400" dirty="0">
              <a:solidFill>
                <a:srgbClr val="C00000"/>
              </a:solidFill>
              <a:latin typeface="Comic Sans MS" panose="030F0702030302020204" pitchFamily="66" charset="0"/>
              <a:ea typeface="楷体_GB2312" pitchFamily="49" charset="-122"/>
            </a:endParaRPr>
          </a:p>
          <a:p>
            <a:pPr marL="342900" indent="-342900" eaLnBrk="0" hangingPunct="0">
              <a:spcBef>
                <a:spcPct val="20000"/>
              </a:spcBef>
              <a:buClr>
                <a:srgbClr val="00B050"/>
              </a:buClr>
              <a:buSzPct val="70000"/>
              <a:buFont typeface="Wingdings" panose="05000000000000000000" charset="0"/>
              <a:buChar char="n"/>
            </a:pPr>
            <a:r>
              <a:rPr lang="zh-CN" altLang="en-US" sz="2400" dirty="0">
                <a:solidFill>
                  <a:srgbClr val="0000FF"/>
                </a:solidFill>
                <a:latin typeface="Comic Sans MS" panose="030F0702030302020204" pitchFamily="66" charset="0"/>
                <a:ea typeface="楷体_GB2312" pitchFamily="49" charset="-122"/>
              </a:rPr>
              <a:t>系统进程唤醒和事件发生进程唤醒。</a:t>
            </a:r>
            <a:r>
              <a:rPr lang="zh-CN" altLang="en-US" sz="2400" dirty="0">
                <a:latin typeface="Comic Sans MS" panose="030F0702030302020204" pitchFamily="66" charset="0"/>
                <a:ea typeface="楷体_GB2312" pitchFamily="49" charset="-122"/>
              </a:rPr>
              <a:t>当由系统进程唤醒等待进程时，系统进程统一控制事件的发生并将“事件发生”这一消息通知等待进程。从而使得该进程因等待事件已发生而进入就绪队列。由事件发生进程唤醒时，事件发生进程和被唤醒进程之间是合作关系。</a:t>
            </a:r>
            <a:endParaRPr lang="en-US" altLang="zh-CN" sz="2000" dirty="0">
              <a:latin typeface="Comic Sans MS" panose="030F0702030302020204" pitchFamily="66" charset="0"/>
              <a:ea typeface="楷体_GB2312" pitchFamily="49" charset="-122"/>
            </a:endParaRPr>
          </a:p>
          <a:p>
            <a:pPr marL="342900" indent="-342900" eaLnBrk="0" hangingPunct="0">
              <a:spcBef>
                <a:spcPct val="20000"/>
              </a:spcBef>
              <a:buClr>
                <a:srgbClr val="C00000"/>
              </a:buClr>
              <a:buSzPct val="70000"/>
              <a:buFont typeface="Wingdings" panose="05000000000000000000" pitchFamily="2" charset="2"/>
              <a:buChar char="l"/>
            </a:pPr>
            <a:endParaRPr lang="en-US" altLang="zh-CN" sz="2000" dirty="0">
              <a:latin typeface="Comic Sans MS" panose="030F0702030302020204" pitchFamily="66" charset="0"/>
              <a:ea typeface="楷体_GB2312" pitchFamily="49" charset="-122"/>
            </a:endParaRPr>
          </a:p>
          <a:p>
            <a:pPr marL="342900" indent="-342900" eaLnBrk="0" hangingPunct="0">
              <a:spcBef>
                <a:spcPct val="20000"/>
              </a:spcBef>
              <a:buClr>
                <a:srgbClr val="00B050"/>
              </a:buClr>
              <a:buSzPct val="70000"/>
              <a:buFont typeface="Wingdings" panose="05000000000000000000" charset="0"/>
              <a:buChar char="n"/>
            </a:pPr>
            <a:r>
              <a:rPr lang="zh-CN" altLang="en-US" sz="2400" dirty="0">
                <a:latin typeface="Comic Sans MS" panose="030F0702030302020204" pitchFamily="66" charset="0"/>
                <a:ea typeface="楷体_GB2312" pitchFamily="49" charset="-122"/>
              </a:rPr>
              <a:t>唤醒原语既可被系统进程调用，也可被事件发生进程调用</a:t>
            </a:r>
            <a:endParaRPr lang="en-US" altLang="zh-CN" sz="2400" dirty="0">
              <a:latin typeface="Comic Sans MS" panose="030F0702030302020204" pitchFamily="66" charset="0"/>
              <a:ea typeface="楷体_GB2312" pitchFamily="49" charset="-122"/>
            </a:endParaRPr>
          </a:p>
          <a:p>
            <a:pPr marL="342900" indent="-342900" eaLnBrk="0" hangingPunct="0">
              <a:spcBef>
                <a:spcPct val="20000"/>
              </a:spcBef>
              <a:buClr>
                <a:srgbClr val="00B050"/>
              </a:buClr>
              <a:buSzPct val="70000"/>
              <a:buFont typeface="Wingdings" panose="05000000000000000000" charset="0"/>
              <a:buChar char="n"/>
            </a:pPr>
            <a:r>
              <a:rPr lang="zh-CN" altLang="en-US" sz="2400" dirty="0">
                <a:latin typeface="Comic Sans MS" panose="030F0702030302020204" pitchFamily="66" charset="0"/>
                <a:ea typeface="楷体_GB2312" pitchFamily="49" charset="-122"/>
              </a:rPr>
              <a:t>调用唤醒原语的进程为</a:t>
            </a:r>
            <a:r>
              <a:rPr lang="zh-CN" altLang="en-US" sz="2400" dirty="0">
                <a:solidFill>
                  <a:srgbClr val="0000FF"/>
                </a:solidFill>
                <a:latin typeface="Comic Sans MS" panose="030F0702030302020204" pitchFamily="66" charset="0"/>
                <a:ea typeface="楷体_GB2312" pitchFamily="49" charset="-122"/>
              </a:rPr>
              <a:t>唤醒进程</a:t>
            </a:r>
            <a:r>
              <a:rPr lang="zh-CN" altLang="en-US" sz="2400" dirty="0">
                <a:latin typeface="Comic Sans MS" panose="030F0702030302020204" pitchFamily="66" charset="0"/>
                <a:ea typeface="楷体_GB2312" pitchFamily="49" charset="-122"/>
              </a:rPr>
              <a:t>。</a:t>
            </a:r>
            <a:endParaRPr lang="zh-CN" altLang="en-US" sz="2400" dirty="0">
              <a:latin typeface="Comic Sans MS" panose="030F0702030302020204" pitchFamily="66" charset="0"/>
              <a:ea typeface="楷体_GB2312" pitchFamily="49" charset="-122"/>
            </a:endParaRPr>
          </a:p>
        </p:txBody>
      </p:sp>
      <p:sp>
        <p:nvSpPr>
          <p:cNvPr id="7065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70660"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70661" name="内容占位符 95235"/>
          <p:cNvGraphicFramePr>
            <a:graphicFrameLocks noGrp="1"/>
          </p:cNvGraphicFramePr>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134" name="" r:id="rId1" imgW="6858000" imgH="48895" progId="MS_ClipArt_Gallery.2">
                  <p:embed/>
                </p:oleObj>
              </mc:Choice>
              <mc:Fallback>
                <p:oleObj name="" r:id="rId1" imgW="6858000" imgH="48895" progId="MS_ClipArt_Gallery.2">
                  <p:embed/>
                  <p:pic>
                    <p:nvPicPr>
                      <p:cNvPr id="0" name="图片 3133"/>
                      <p:cNvPicPr/>
                      <p:nvPr/>
                    </p:nvPicPr>
                    <p:blipFill>
                      <a:blip r:embed="rId2"/>
                      <a:stretch>
                        <a:fillRect/>
                      </a:stretch>
                    </p:blipFill>
                    <p:spPr>
                      <a:xfrm>
                        <a:off x="644525" y="731838"/>
                        <a:ext cx="7704138" cy="69850"/>
                      </a:xfrm>
                      <a:prstGeom prst="rect">
                        <a:avLst/>
                      </a:prstGeom>
                      <a:no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6"/>
          <p:cNvSpPr/>
          <p:nvPr/>
        </p:nvSpPr>
        <p:spPr>
          <a:xfrm>
            <a:off x="0" y="0"/>
            <a:ext cx="9144000" cy="457200"/>
          </a:xfrm>
          <a:prstGeom prst="rect">
            <a:avLst/>
          </a:prstGeom>
          <a:noFill/>
          <a:ln w="9525">
            <a:noFill/>
          </a:ln>
        </p:spPr>
        <p:txBody>
          <a:bodyPr wrap="none" anchor="ctr">
            <a:spAutoFit/>
          </a:bodyPr>
          <a:p>
            <a:pPr eaLnBrk="0" hangingPunct="0">
              <a:buSzTx/>
            </a:pPr>
            <a:endParaRPr lang="zh-CN" altLang="zh-CN" dirty="0">
              <a:latin typeface="Verdana" panose="020B0604030504040204" pitchFamily="34" charset="0"/>
              <a:ea typeface="宋体" panose="02010600030101010101" pitchFamily="2" charset="-122"/>
            </a:endParaRPr>
          </a:p>
        </p:txBody>
      </p:sp>
      <p:sp>
        <p:nvSpPr>
          <p:cNvPr id="71682" name="Rectangle 3"/>
          <p:cNvSpPr txBox="1"/>
          <p:nvPr/>
        </p:nvSpPr>
        <p:spPr>
          <a:xfrm>
            <a:off x="684213" y="981075"/>
            <a:ext cx="8064500" cy="1511300"/>
          </a:xfrm>
          <a:prstGeom prst="rect">
            <a:avLst/>
          </a:prstGeom>
          <a:noFill/>
          <a:ln w="9525">
            <a:noFill/>
          </a:ln>
        </p:spPr>
        <p:txBody>
          <a:bodyPr anchor="t"/>
          <a:p>
            <a:pPr marL="342900" indent="-342900" eaLnBrk="0" hangingPunct="0">
              <a:spcBef>
                <a:spcPct val="20000"/>
              </a:spcBef>
              <a:buClr>
                <a:schemeClr val="tx2"/>
              </a:buClr>
              <a:buSzPct val="70000"/>
            </a:pPr>
            <a:r>
              <a:rPr lang="en-US" altLang="zh-CN" dirty="0">
                <a:solidFill>
                  <a:srgbClr val="0033CC"/>
                </a:solidFill>
                <a:latin typeface="黑体" panose="02010609060101010101" pitchFamily="49" charset="-122"/>
                <a:ea typeface="黑体" panose="02010609060101010101" pitchFamily="49" charset="-122"/>
              </a:rPr>
              <a:t>2.3.3.6 进程唤醒过程</a:t>
            </a:r>
            <a:endParaRPr lang="en-US" altLang="zh-CN" dirty="0">
              <a:solidFill>
                <a:srgbClr val="0033CC"/>
              </a:solidFill>
              <a:latin typeface="黑体" panose="02010609060101010101" pitchFamily="49" charset="-122"/>
              <a:ea typeface="黑体" panose="02010609060101010101" pitchFamily="49" charset="-122"/>
            </a:endParaRPr>
          </a:p>
        </p:txBody>
      </p:sp>
      <p:sp>
        <p:nvSpPr>
          <p:cNvPr id="71683" name="Text Box 3"/>
          <p:cNvSpPr txBox="1"/>
          <p:nvPr/>
        </p:nvSpPr>
        <p:spPr>
          <a:xfrm>
            <a:off x="900113" y="1557338"/>
            <a:ext cx="7097712" cy="460375"/>
          </a:xfrm>
          <a:prstGeom prst="rect">
            <a:avLst/>
          </a:prstGeom>
          <a:noFill/>
          <a:ln w="9525">
            <a:noFill/>
          </a:ln>
        </p:spPr>
        <p:txBody>
          <a:bodyPr wrap="square" lIns="0" rIns="0" anchor="t">
            <a:spAutoFit/>
          </a:bodyPr>
          <a:p>
            <a:pPr marL="342900" indent="-342900">
              <a:spcBef>
                <a:spcPct val="10000"/>
              </a:spcBef>
              <a:buClr>
                <a:srgbClr val="00B050"/>
              </a:buClr>
              <a:buSzTx/>
              <a:buFont typeface="Wingdings" panose="05000000000000000000" charset="0"/>
              <a:buChar char="n"/>
            </a:pPr>
            <a:r>
              <a:rPr lang="zh-CN" altLang="en-US" sz="2400" dirty="0">
                <a:solidFill>
                  <a:srgbClr val="C00000"/>
                </a:solidFill>
                <a:ea typeface="楷体_GB2312" pitchFamily="49" charset="-122"/>
                <a:cs typeface="Times New Roman" panose="02020603050405020304" pitchFamily="18" charset="0"/>
              </a:rPr>
              <a:t>调用唤醒原语wakeup( )</a:t>
            </a:r>
            <a:r>
              <a:rPr lang="zh-CN" altLang="en-US" sz="2400" dirty="0">
                <a:latin typeface="Times New Roman" panose="02020603050405020304" pitchFamily="18" charset="0"/>
                <a:ea typeface="楷体_GB2312" pitchFamily="49" charset="-122"/>
              </a:rPr>
              <a:t>，将等待事件的</a:t>
            </a:r>
            <a:r>
              <a:rPr lang="zh-CN" altLang="en-US" sz="2400" dirty="0">
                <a:latin typeface="楷体_GB2312" pitchFamily="49" charset="-122"/>
                <a:ea typeface="楷体_GB2312" pitchFamily="49" charset="-122"/>
              </a:rPr>
              <a:t>进程唤醒。</a:t>
            </a:r>
            <a:r>
              <a:rPr lang="zh-CN" altLang="en-US" sz="2000" dirty="0">
                <a:latin typeface="楷体_GB2312" pitchFamily="49" charset="-122"/>
                <a:ea typeface="楷体_GB2312" pitchFamily="49" charset="-122"/>
              </a:rPr>
              <a:t> </a:t>
            </a:r>
            <a:endParaRPr lang="zh-CN" altLang="en-US" sz="2000" dirty="0">
              <a:latin typeface="楷体_GB2312" pitchFamily="49" charset="-122"/>
              <a:ea typeface="楷体_GB2312" pitchFamily="49" charset="-122"/>
            </a:endParaRPr>
          </a:p>
        </p:txBody>
      </p:sp>
      <p:sp>
        <p:nvSpPr>
          <p:cNvPr id="71684" name="Text Box 4"/>
          <p:cNvSpPr txBox="1"/>
          <p:nvPr/>
        </p:nvSpPr>
        <p:spPr>
          <a:xfrm>
            <a:off x="971550" y="2781300"/>
            <a:ext cx="4384675" cy="400050"/>
          </a:xfrm>
          <a:prstGeom prst="rect">
            <a:avLst/>
          </a:prstGeom>
          <a:noFill/>
          <a:ln w="9525">
            <a:noFill/>
          </a:ln>
        </p:spPr>
        <p:txBody>
          <a:bodyPr anchor="t">
            <a:spAutoFit/>
          </a:bodyPr>
          <a:p>
            <a:pPr>
              <a:spcBef>
                <a:spcPct val="10000"/>
              </a:spcBef>
              <a:buSzTx/>
            </a:pPr>
            <a:r>
              <a:rPr lang="zh-CN" altLang="en-US" sz="2000" dirty="0">
                <a:solidFill>
                  <a:srgbClr val="C00000"/>
                </a:solidFill>
                <a:latin typeface="楷体_GB2312" pitchFamily="49" charset="-122"/>
                <a:ea typeface="楷体_GB2312" pitchFamily="49" charset="-122"/>
              </a:rPr>
              <a:t> </a:t>
            </a:r>
            <a:endParaRPr lang="zh-CN" altLang="en-US" sz="2000" dirty="0">
              <a:solidFill>
                <a:srgbClr val="C00000"/>
              </a:solidFill>
              <a:latin typeface="楷体_GB2312" pitchFamily="49" charset="-122"/>
              <a:ea typeface="楷体_GB2312" pitchFamily="49" charset="-122"/>
            </a:endParaRPr>
          </a:p>
        </p:txBody>
      </p:sp>
      <p:sp>
        <p:nvSpPr>
          <p:cNvPr id="14" name="Text Box 5"/>
          <p:cNvSpPr txBox="1"/>
          <p:nvPr/>
        </p:nvSpPr>
        <p:spPr>
          <a:xfrm>
            <a:off x="827088" y="2060575"/>
            <a:ext cx="7696200" cy="1494155"/>
          </a:xfrm>
          <a:prstGeom prst="rect">
            <a:avLst/>
          </a:prstGeom>
          <a:noFill/>
          <a:ln w="9525">
            <a:noFill/>
          </a:ln>
        </p:spPr>
        <p:txBody>
          <a:bodyPr anchor="t">
            <a:spAutoFit/>
          </a:bodyPr>
          <a:p>
            <a:pPr>
              <a:spcBef>
                <a:spcPct val="40000"/>
              </a:spcBef>
              <a:buSzTx/>
            </a:pPr>
            <a:r>
              <a:rPr lang="en-US" altLang="zh-CN" sz="2400" noProof="1" dirty="0">
                <a:latin typeface="楷体_GB2312" pitchFamily="49" charset="-122"/>
                <a:ea typeface="楷体_GB2312" pitchFamily="49" charset="-122"/>
                <a:cs typeface="+mn-cs"/>
              </a:rPr>
              <a:t>1</a:t>
            </a:r>
            <a:r>
              <a:rPr lang="zh-CN" altLang="en-US" sz="2400" noProof="1" dirty="0">
                <a:latin typeface="楷体_GB2312" pitchFamily="49" charset="-122"/>
                <a:ea typeface="楷体_GB2312" pitchFamily="49" charset="-122"/>
                <a:cs typeface="+mn-cs"/>
              </a:rPr>
              <a:t>）</a:t>
            </a:r>
            <a:r>
              <a:rPr lang="zh-CN" altLang="en-US" sz="2400" noProof="1" dirty="0">
                <a:latin typeface="宋体" panose="02010600030101010101" pitchFamily="2" charset="-122"/>
                <a:ea typeface="宋体" panose="02010600030101010101" pitchFamily="2" charset="-122"/>
                <a:cs typeface="宋体" panose="02010600030101010101" pitchFamily="2" charset="-122"/>
              </a:rPr>
              <a:t>将被唤醒进程的</a:t>
            </a:r>
            <a:r>
              <a:rPr lang="en-US" altLang="zh-CN" sz="2400" noProof="1" dirty="0">
                <a:latin typeface="宋体" panose="02010600030101010101" pitchFamily="2" charset="-122"/>
                <a:ea typeface="宋体" panose="02010600030101010101" pitchFamily="2" charset="-122"/>
                <a:cs typeface="宋体" panose="02010600030101010101" pitchFamily="2" charset="-122"/>
              </a:rPr>
              <a:t>PCB</a:t>
            </a:r>
            <a:r>
              <a:rPr lang="zh-CN" altLang="en-US" sz="2400" noProof="1" dirty="0">
                <a:latin typeface="宋体" panose="02010600030101010101" pitchFamily="2" charset="-122"/>
                <a:ea typeface="宋体" panose="02010600030101010101" pitchFamily="2" charset="-122"/>
                <a:cs typeface="宋体" panose="02010600030101010101" pitchFamily="2" charset="-122"/>
              </a:rPr>
              <a:t>从阻塞队列移出； </a:t>
            </a:r>
            <a:endParaRPr lang="zh-CN" altLang="en-US" sz="2400" noProof="1" dirty="0">
              <a:latin typeface="宋体" panose="02010600030101010101" pitchFamily="2" charset="-122"/>
              <a:cs typeface="宋体" panose="02010600030101010101" pitchFamily="2" charset="-122"/>
            </a:endParaRPr>
          </a:p>
          <a:p>
            <a:pPr>
              <a:spcBef>
                <a:spcPct val="40000"/>
              </a:spcBef>
              <a:buSzTx/>
            </a:pPr>
            <a:r>
              <a:rPr lang="en-US" altLang="zh-CN" sz="2400" noProof="1" dirty="0">
                <a:latin typeface="宋体" panose="02010600030101010101" pitchFamily="2" charset="-122"/>
                <a:ea typeface="宋体" panose="02010600030101010101" pitchFamily="2" charset="-122"/>
                <a:cs typeface="宋体" panose="02010600030101010101" pitchFamily="2" charset="-122"/>
              </a:rPr>
              <a:t>2</a:t>
            </a:r>
            <a:r>
              <a:rPr lang="zh-CN" altLang="en-US" sz="2400" noProof="1" dirty="0">
                <a:latin typeface="宋体" panose="02010600030101010101" pitchFamily="2" charset="-122"/>
                <a:ea typeface="宋体" panose="02010600030101010101" pitchFamily="2" charset="-122"/>
                <a:cs typeface="宋体" panose="02010600030101010101" pitchFamily="2" charset="-122"/>
              </a:rPr>
              <a:t>）将</a:t>
            </a:r>
            <a:r>
              <a:rPr lang="zh-CN" altLang="en-US" sz="2400" noProof="1" dirty="0">
                <a:latin typeface="Times New Roman" panose="02020603050405020304" pitchFamily="18" charset="0"/>
                <a:ea typeface="宋体" panose="02010600030101010101" pitchFamily="2" charset="-122"/>
                <a:cs typeface="Times New Roman" panose="02020603050405020304" pitchFamily="18" charset="0"/>
              </a:rPr>
              <a:t>其</a:t>
            </a:r>
            <a:r>
              <a:rPr lang="en-US" altLang="zh-CN" sz="2400" noProof="1" dirty="0">
                <a:latin typeface="Times New Roman" panose="02020603050405020304" pitchFamily="18" charset="0"/>
                <a:ea typeface="宋体" panose="02010600030101010101" pitchFamily="2" charset="-122"/>
                <a:cs typeface="Times New Roman" panose="02020603050405020304" pitchFamily="18" charset="0"/>
              </a:rPr>
              <a:t>PCB</a:t>
            </a:r>
            <a:r>
              <a:rPr lang="zh-CN" altLang="en-US" sz="2400" noProof="1" dirty="0">
                <a:latin typeface="Times New Roman" panose="02020603050405020304" pitchFamily="18" charset="0"/>
                <a:ea typeface="宋体" panose="02010600030101010101" pitchFamily="2" charset="-122"/>
                <a:cs typeface="Times New Roman" panose="02020603050405020304" pitchFamily="18" charset="0"/>
              </a:rPr>
              <a:t>中进程状态由“阻塞”改为“就绪”； </a:t>
            </a:r>
            <a:endParaRPr lang="zh-CN" altLang="en-US" sz="2400" noProof="1" dirty="0">
              <a:cs typeface="Times New Roman" panose="02020603050405020304" pitchFamily="18" charset="0"/>
            </a:endParaRPr>
          </a:p>
          <a:p>
            <a:pPr>
              <a:spcBef>
                <a:spcPct val="40000"/>
              </a:spcBef>
              <a:buSzTx/>
            </a:pPr>
            <a:r>
              <a:rPr lang="en-US" altLang="zh-CN" sz="2400" noProof="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noProof="1" dirty="0">
                <a:latin typeface="Times New Roman" panose="02020603050405020304" pitchFamily="18" charset="0"/>
                <a:ea typeface="宋体" panose="02010600030101010101" pitchFamily="2" charset="-122"/>
                <a:cs typeface="Times New Roman" panose="02020603050405020304" pitchFamily="18" charset="0"/>
              </a:rPr>
              <a:t>）将改</a:t>
            </a:r>
            <a:r>
              <a:rPr lang="en-US" altLang="zh-CN" sz="2400" noProof="1" dirty="0">
                <a:latin typeface="Times New Roman" panose="02020603050405020304" pitchFamily="18" charset="0"/>
                <a:ea typeface="宋体" panose="02010600030101010101" pitchFamily="2" charset="-122"/>
                <a:cs typeface="Times New Roman" panose="02020603050405020304" pitchFamily="18" charset="0"/>
              </a:rPr>
              <a:t>PCB</a:t>
            </a:r>
            <a:r>
              <a:rPr lang="zh-CN" altLang="en-US" sz="2400" noProof="1" dirty="0">
                <a:latin typeface="Times New Roman" panose="02020603050405020304" pitchFamily="18" charset="0"/>
                <a:ea typeface="宋体" panose="02010600030101010101" pitchFamily="2" charset="-122"/>
                <a:cs typeface="Times New Roman" panose="02020603050405020304" pitchFamily="18" charset="0"/>
              </a:rPr>
              <a:t>插入到就绪</a:t>
            </a:r>
            <a:r>
              <a:rPr lang="zh-CN" altLang="en-US" sz="2400" noProof="1" dirty="0">
                <a:latin typeface="宋体" panose="02010600030101010101" pitchFamily="2" charset="-122"/>
                <a:ea typeface="宋体" panose="02010600030101010101" pitchFamily="2" charset="-122"/>
                <a:cs typeface="宋体" panose="02010600030101010101" pitchFamily="2" charset="-122"/>
              </a:rPr>
              <a:t>队列中。</a:t>
            </a:r>
            <a:endParaRPr lang="zh-CN" altLang="en-US" sz="2400" noProof="1" dirty="0">
              <a:latin typeface="楷体_GB2312" pitchFamily="49" charset="-122"/>
              <a:ea typeface="楷体_GB2312" pitchFamily="49" charset="-122"/>
            </a:endParaRPr>
          </a:p>
        </p:txBody>
      </p:sp>
      <p:sp>
        <p:nvSpPr>
          <p:cNvPr id="7168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71687"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71688" name="内容占位符 95235"/>
          <p:cNvGraphicFramePr>
            <a:graphicFrameLocks noGrp="1"/>
          </p:cNvGraphicFramePr>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136" name="" r:id="rId1" imgW="6858000" imgH="48895" progId="MS_ClipArt_Gallery.2">
                  <p:embed/>
                </p:oleObj>
              </mc:Choice>
              <mc:Fallback>
                <p:oleObj name="" r:id="rId1" imgW="6858000" imgH="48895" progId="MS_ClipArt_Gallery.2">
                  <p:embed/>
                  <p:pic>
                    <p:nvPicPr>
                      <p:cNvPr id="0" name="图片 3135"/>
                      <p:cNvPicPr/>
                      <p:nvPr/>
                    </p:nvPicPr>
                    <p:blipFill>
                      <a:blip r:embed="rId2"/>
                      <a:stretch>
                        <a:fillRect/>
                      </a:stretch>
                    </p:blipFill>
                    <p:spPr>
                      <a:xfrm>
                        <a:off x="644525" y="731838"/>
                        <a:ext cx="7704138" cy="69850"/>
                      </a:xfrm>
                      <a:prstGeom prst="rect">
                        <a:avLst/>
                      </a:prstGeom>
                      <a:noFill/>
                      <a:ln w="38100">
                        <a:noFill/>
                        <a:miter/>
                      </a:ln>
                    </p:spPr>
                  </p:pic>
                </p:oleObj>
              </mc:Fallback>
            </mc:AlternateContent>
          </a:graphicData>
        </a:graphic>
      </p:graphicFrame>
      <p:sp>
        <p:nvSpPr>
          <p:cNvPr id="2" name="Text Box 5"/>
          <p:cNvSpPr txBox="1"/>
          <p:nvPr/>
        </p:nvSpPr>
        <p:spPr>
          <a:xfrm>
            <a:off x="827088" y="3654425"/>
            <a:ext cx="7696200" cy="1198880"/>
          </a:xfrm>
          <a:prstGeom prst="rect">
            <a:avLst/>
          </a:prstGeom>
          <a:noFill/>
          <a:ln w="9525">
            <a:noFill/>
          </a:ln>
        </p:spPr>
        <p:txBody>
          <a:bodyPr anchor="t">
            <a:spAutoFit/>
          </a:bodyPr>
          <a:p>
            <a:pPr marL="342900" indent="-342900">
              <a:spcBef>
                <a:spcPct val="40000"/>
              </a:spcBef>
              <a:buClr>
                <a:srgbClr val="00B050"/>
              </a:buClr>
              <a:buSzTx/>
              <a:buFont typeface="Wingdings" panose="05000000000000000000" charset="0"/>
              <a:buChar char="n"/>
            </a:pPr>
            <a:r>
              <a:rPr lang="zh-CN" altLang="en-US" sz="2400" noProof="1" dirty="0">
                <a:latin typeface="楷体_GB2312" pitchFamily="49" charset="-122"/>
                <a:ea typeface="楷体_GB2312" pitchFamily="49" charset="-122"/>
                <a:cs typeface="+mn-cs"/>
              </a:rPr>
              <a:t>在把被唤醒进程送入就绪队列之后，唤醒原语既可以返回原调用程序，也可以转向进程调度，以便让调度程序有机会选择一个合适的进程执行</a:t>
            </a:r>
            <a:endParaRPr lang="zh-CN" altLang="en-US" sz="2400" noProof="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xEl>
                                              <p:charRg st="0" end="22"/>
                                            </p:txEl>
                                          </p:spTgt>
                                        </p:tgtEl>
                                        <p:attrNameLst>
                                          <p:attrName>style.visibility</p:attrName>
                                        </p:attrNameLst>
                                      </p:cBhvr>
                                      <p:to>
                                        <p:strVal val="visible"/>
                                      </p:to>
                                    </p:set>
                                    <p:animEffect transition="in" filter="wipe(up)">
                                      <p:cBhvr>
                                        <p:cTn id="7" dur="500"/>
                                        <p:tgtEl>
                                          <p:spTgt spid="14">
                                            <p:txEl>
                                              <p:charRg st="0" end="22"/>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
                                            <p:txEl>
                                              <p:charRg st="22" end="48"/>
                                            </p:txEl>
                                          </p:spTgt>
                                        </p:tgtEl>
                                        <p:attrNameLst>
                                          <p:attrName>style.visibility</p:attrName>
                                        </p:attrNameLst>
                                      </p:cBhvr>
                                      <p:to>
                                        <p:strVal val="visible"/>
                                      </p:to>
                                    </p:set>
                                    <p:animEffect transition="in" filter="wipe(up)">
                                      <p:cBhvr>
                                        <p:cTn id="11" dur="500"/>
                                        <p:tgtEl>
                                          <p:spTgt spid="14">
                                            <p:txEl>
                                              <p:charRg st="22" end="48"/>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xEl>
                                              <p:charRg st="48" end="65"/>
                                            </p:txEl>
                                          </p:spTgt>
                                        </p:tgtEl>
                                        <p:attrNameLst>
                                          <p:attrName>style.visibility</p:attrName>
                                        </p:attrNameLst>
                                      </p:cBhvr>
                                      <p:to>
                                        <p:strVal val="visible"/>
                                      </p:to>
                                    </p:set>
                                    <p:animEffect transition="in" filter="wipe(up)">
                                      <p:cBhvr>
                                        <p:cTn id="15" dur="500"/>
                                        <p:tgtEl>
                                          <p:spTgt spid="14">
                                            <p:txEl>
                                              <p:charRg st="48" end="6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1683"/>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71683" grpId="0"/>
      <p:bldP spid="14" grpId="1" bldLvl="0" uiExpand="1" build="allAtOnce"/>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nvSpPr>
        <p:spPr>
          <a:xfrm>
            <a:off x="382588" y="222250"/>
            <a:ext cx="7313612" cy="750888"/>
          </a:xfrm>
          <a:prstGeom prst="rect">
            <a:avLst/>
          </a:prstGeom>
          <a:noFill/>
          <a:ln w="9525">
            <a:noFill/>
          </a:ln>
        </p:spPr>
        <p:txBody>
          <a:bodyPr wrap="square" lIns="91440" tIns="45720" rIns="91440" bIns="45720" anchor="b"/>
          <a:p>
            <a:pPr algn="ctr">
              <a:buSzTx/>
            </a:pPr>
            <a:r>
              <a:rPr lang="zh-CN" altLang="en-US" sz="3600" dirty="0">
                <a:solidFill>
                  <a:srgbClr val="000066"/>
                </a:solidFill>
                <a:latin typeface="黑体" panose="02010609060101010101" pitchFamily="49" charset="-122"/>
                <a:ea typeface="黑体" panose="02010609060101010101" pitchFamily="49" charset="-122"/>
              </a:rPr>
              <a:t>2.1.1 前趋图(Procedence Graph)</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28674" name="对象 4"/>
          <p:cNvGraphicFramePr/>
          <p:nvPr/>
        </p:nvGraphicFramePr>
        <p:xfrm>
          <a:off x="847725" y="1649413"/>
          <a:ext cx="3648075" cy="2566987"/>
        </p:xfrm>
        <a:graphic>
          <a:graphicData uri="http://schemas.openxmlformats.org/presentationml/2006/ole">
            <mc:AlternateContent xmlns:mc="http://schemas.openxmlformats.org/markup-compatibility/2006">
              <mc:Choice xmlns:v="urn:schemas-microsoft-com:vml" Requires="v">
                <p:oleObj spid="_x0000_s3081" name="" r:id="rId1" imgW="3644900" imgH="2565400" progId="Paint.Picture">
                  <p:embed/>
                </p:oleObj>
              </mc:Choice>
              <mc:Fallback>
                <p:oleObj name="" r:id="rId1" imgW="3644900" imgH="2565400" progId="Paint.Picture">
                  <p:embed/>
                  <p:pic>
                    <p:nvPicPr>
                      <p:cNvPr id="0" name="图片 3080"/>
                      <p:cNvPicPr/>
                      <p:nvPr/>
                    </p:nvPicPr>
                    <p:blipFill>
                      <a:blip r:embed="rId2"/>
                      <a:stretch>
                        <a:fillRect/>
                      </a:stretch>
                    </p:blipFill>
                    <p:spPr>
                      <a:xfrm>
                        <a:off x="847725" y="1649413"/>
                        <a:ext cx="3648075" cy="2566987"/>
                      </a:xfrm>
                      <a:prstGeom prst="rect">
                        <a:avLst/>
                      </a:prstGeom>
                      <a:noFill/>
                      <a:ln w="38100">
                        <a:noFill/>
                        <a:miter/>
                      </a:ln>
                    </p:spPr>
                  </p:pic>
                </p:oleObj>
              </mc:Fallback>
            </mc:AlternateContent>
          </a:graphicData>
        </a:graphic>
      </p:graphicFrame>
      <p:graphicFrame>
        <p:nvGraphicFramePr>
          <p:cNvPr id="7" name="对象 6"/>
          <p:cNvGraphicFramePr/>
          <p:nvPr/>
        </p:nvGraphicFramePr>
        <p:xfrm>
          <a:off x="5884863" y="1757363"/>
          <a:ext cx="1474787" cy="2459037"/>
        </p:xfrm>
        <a:graphic>
          <a:graphicData uri="http://schemas.openxmlformats.org/presentationml/2006/ole">
            <mc:AlternateContent xmlns:mc="http://schemas.openxmlformats.org/markup-compatibility/2006">
              <mc:Choice xmlns:v="urn:schemas-microsoft-com:vml" Requires="v">
                <p:oleObj spid="_x0000_s3079" name="" r:id="rId3" imgW="1473200" imgH="2457450" progId="Paint.Picture">
                  <p:embed/>
                </p:oleObj>
              </mc:Choice>
              <mc:Fallback>
                <p:oleObj name="" r:id="rId3" imgW="1473200" imgH="2457450" progId="Paint.Picture">
                  <p:embed/>
                  <p:pic>
                    <p:nvPicPr>
                      <p:cNvPr id="0" name="图片 3078"/>
                      <p:cNvPicPr/>
                      <p:nvPr/>
                    </p:nvPicPr>
                    <p:blipFill>
                      <a:blip r:embed="rId4"/>
                      <a:stretch>
                        <a:fillRect/>
                      </a:stretch>
                    </p:blipFill>
                    <p:spPr>
                      <a:xfrm>
                        <a:off x="5884863" y="1757363"/>
                        <a:ext cx="1474787" cy="2459037"/>
                      </a:xfrm>
                      <a:prstGeom prst="rect">
                        <a:avLst/>
                      </a:prstGeom>
                      <a:noFill/>
                      <a:ln w="38100">
                        <a:noFill/>
                        <a:miter/>
                      </a:ln>
                    </p:spPr>
                  </p:pic>
                </p:oleObj>
              </mc:Fallback>
            </mc:AlternateContent>
          </a:graphicData>
        </a:graphic>
      </p:graphicFrame>
      <p:sp>
        <p:nvSpPr>
          <p:cNvPr id="28676" name="文本框 1"/>
          <p:cNvSpPr txBox="1"/>
          <p:nvPr/>
        </p:nvSpPr>
        <p:spPr>
          <a:xfrm>
            <a:off x="1419225" y="4502150"/>
            <a:ext cx="1330325" cy="646113"/>
          </a:xfrm>
          <a:prstGeom prst="rect">
            <a:avLst/>
          </a:prstGeom>
          <a:noFill/>
          <a:ln w="9525">
            <a:noFill/>
          </a:ln>
        </p:spPr>
        <p:txBody>
          <a:bodyPr wrap="square" anchor="t">
            <a:spAutoFit/>
          </a:bodyPr>
          <a:p>
            <a:pPr>
              <a:lnSpc>
                <a:spcPct val="150000"/>
              </a:lnSpc>
            </a:pPr>
            <a:r>
              <a:rPr lang="zh-CN" altLang="en-US" sz="2400">
                <a:latin typeface="Verdana" panose="020B0604030504040204" pitchFamily="34" charset="0"/>
                <a:ea typeface="宋体" panose="02010600030101010101" pitchFamily="2" charset="-122"/>
              </a:rPr>
              <a:t>前趋图</a:t>
            </a:r>
            <a:endParaRPr lang="zh-CN" altLang="en-US" sz="2400">
              <a:latin typeface="Verdana" panose="020B0604030504040204" pitchFamily="34" charset="0"/>
              <a:ea typeface="宋体" panose="02010600030101010101" pitchFamily="2" charset="-122"/>
            </a:endParaRPr>
          </a:p>
        </p:txBody>
      </p:sp>
      <p:sp>
        <p:nvSpPr>
          <p:cNvPr id="10" name="文本框 1"/>
          <p:cNvSpPr txBox="1"/>
          <p:nvPr/>
        </p:nvSpPr>
        <p:spPr>
          <a:xfrm>
            <a:off x="5534025" y="4502150"/>
            <a:ext cx="2859088" cy="644525"/>
          </a:xfrm>
          <a:prstGeom prst="rect">
            <a:avLst/>
          </a:prstGeom>
          <a:noFill/>
          <a:ln w="9525">
            <a:noFill/>
          </a:ln>
        </p:spPr>
        <p:txBody>
          <a:bodyPr wrap="square" anchor="t">
            <a:spAutoFit/>
          </a:bodyPr>
          <a:p>
            <a:pPr>
              <a:lnSpc>
                <a:spcPct val="150000"/>
              </a:lnSpc>
            </a:pPr>
            <a:r>
              <a:rPr lang="zh-CN" altLang="en-US" sz="2400">
                <a:latin typeface="Verdana" panose="020B0604030504040204" pitchFamily="34" charset="0"/>
                <a:ea typeface="宋体" panose="02010600030101010101" pitchFamily="2" charset="-122"/>
              </a:rPr>
              <a:t>具有循环的前趋图</a:t>
            </a:r>
            <a:endParaRPr lang="zh-CN" altLang="en-US" sz="2400">
              <a:latin typeface="Verdana" panose="020B0604030504040204" pitchFamily="34" charset="0"/>
              <a:ea typeface="宋体" panose="02010600030101010101" pitchFamily="2" charset="-122"/>
            </a:endParaRPr>
          </a:p>
        </p:txBody>
      </p:sp>
      <p:sp>
        <p:nvSpPr>
          <p:cNvPr id="28678"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28679"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2" name="" r:id="rId5" imgW="6858000" imgH="48895" progId="MS_ClipArt_Gallery.2">
                  <p:embed/>
                </p:oleObj>
              </mc:Choice>
              <mc:Fallback>
                <p:oleObj name="" r:id="rId5" imgW="6858000" imgH="48895" progId="MS_ClipArt_Gallery.2">
                  <p:embed/>
                  <p:pic>
                    <p:nvPicPr>
                      <p:cNvPr id="0" name="图片 3081"/>
                      <p:cNvPicPr/>
                      <p:nvPr/>
                    </p:nvPicPr>
                    <p:blipFill>
                      <a:blip r:embed="rId6"/>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txBox="1"/>
          <p:nvPr/>
        </p:nvSpPr>
        <p:spPr>
          <a:xfrm>
            <a:off x="646113" y="677863"/>
            <a:ext cx="8382000" cy="5867400"/>
          </a:xfrm>
          <a:prstGeom prst="rect">
            <a:avLst/>
          </a:prstGeom>
          <a:noFill/>
          <a:ln w="9525">
            <a:noFill/>
          </a:ln>
        </p:spPr>
        <p:txBody>
          <a:bodyPr anchor="t"/>
          <a:p>
            <a:pPr marL="342900" indent="-342900" eaLnBrk="0" hangingPunct="0">
              <a:spcBef>
                <a:spcPct val="20000"/>
              </a:spcBef>
              <a:buClr>
                <a:schemeClr val="tx2"/>
              </a:buClr>
              <a:buSzPct val="70000"/>
            </a:pPr>
            <a:endParaRPr lang="zh-CN" altLang="en-US" sz="2000" dirty="0">
              <a:latin typeface="Comic Sans MS" panose="030F0702030302020204" pitchFamily="66" charset="0"/>
              <a:ea typeface="楷体_GB2312" pitchFamily="49" charset="-122"/>
            </a:endParaRPr>
          </a:p>
        </p:txBody>
      </p:sp>
      <p:sp>
        <p:nvSpPr>
          <p:cNvPr id="72706" name="Text Box 2"/>
          <p:cNvSpPr txBox="1"/>
          <p:nvPr/>
        </p:nvSpPr>
        <p:spPr>
          <a:xfrm>
            <a:off x="247650" y="1125538"/>
            <a:ext cx="4146550" cy="522287"/>
          </a:xfrm>
          <a:prstGeom prst="rect">
            <a:avLst/>
          </a:prstGeom>
          <a:noFill/>
          <a:ln w="9525">
            <a:noFill/>
          </a:ln>
        </p:spPr>
        <p:txBody>
          <a:bodyPr wrap="square" anchor="t">
            <a:spAutoFit/>
          </a:bodyPr>
          <a:p>
            <a:pPr marL="342900" indent="-342900" eaLnBrk="0" hangingPunct="0">
              <a:spcBef>
                <a:spcPct val="20000"/>
              </a:spcBef>
              <a:buClr>
                <a:schemeClr val="tx2"/>
              </a:buClr>
              <a:buSzPct val="70000"/>
            </a:pPr>
            <a:r>
              <a:rPr lang="en-US" altLang="zh-CN" dirty="0">
                <a:solidFill>
                  <a:srgbClr val="0033CC"/>
                </a:solidFill>
                <a:latin typeface="黑体" panose="02010609060101010101" pitchFamily="49" charset="-122"/>
                <a:ea typeface="黑体" panose="02010609060101010101" pitchFamily="49" charset="-122"/>
              </a:rPr>
              <a:t>2.3.3.6进程唤醒过程</a:t>
            </a:r>
            <a:endParaRPr lang="en-US" altLang="zh-CN" dirty="0">
              <a:solidFill>
                <a:srgbClr val="0033CC"/>
              </a:solidFill>
              <a:latin typeface="黑体" panose="02010609060101010101" pitchFamily="49" charset="-122"/>
              <a:ea typeface="黑体" panose="02010609060101010101" pitchFamily="49" charset="-122"/>
            </a:endParaRPr>
          </a:p>
        </p:txBody>
      </p:sp>
      <p:sp>
        <p:nvSpPr>
          <p:cNvPr id="72707" name="Rectangle 6"/>
          <p:cNvSpPr/>
          <p:nvPr/>
        </p:nvSpPr>
        <p:spPr>
          <a:xfrm>
            <a:off x="0" y="0"/>
            <a:ext cx="9144000" cy="457200"/>
          </a:xfrm>
          <a:prstGeom prst="rect">
            <a:avLst/>
          </a:prstGeom>
          <a:noFill/>
          <a:ln w="9525">
            <a:noFill/>
          </a:ln>
        </p:spPr>
        <p:txBody>
          <a:bodyPr wrap="none" anchor="ctr">
            <a:spAutoFit/>
          </a:bodyPr>
          <a:p>
            <a:pPr eaLnBrk="0" hangingPunct="0">
              <a:buSzTx/>
            </a:pPr>
            <a:endParaRPr lang="zh-CN" altLang="zh-CN" dirty="0">
              <a:latin typeface="Verdana" panose="020B0604030504040204" pitchFamily="34" charset="0"/>
              <a:ea typeface="宋体" panose="02010600030101010101" pitchFamily="2" charset="-122"/>
            </a:endParaRPr>
          </a:p>
        </p:txBody>
      </p:sp>
      <p:sp>
        <p:nvSpPr>
          <p:cNvPr id="72708" name="矩形 15"/>
          <p:cNvSpPr/>
          <p:nvPr/>
        </p:nvSpPr>
        <p:spPr>
          <a:xfrm>
            <a:off x="4203700" y="5589588"/>
            <a:ext cx="3890963" cy="460375"/>
          </a:xfrm>
          <a:prstGeom prst="rect">
            <a:avLst/>
          </a:prstGeom>
          <a:noFill/>
          <a:ln w="9525">
            <a:noFill/>
          </a:ln>
        </p:spPr>
        <p:txBody>
          <a:bodyPr wrap="none" anchor="t">
            <a:spAutoFit/>
          </a:bodyPr>
          <a:p>
            <a:pPr algn="ctr">
              <a:buSzTx/>
            </a:pPr>
            <a:r>
              <a:rPr lang="zh-CN" altLang="en-US" sz="2400" dirty="0">
                <a:latin typeface="Verdana" panose="020B0604030504040204" pitchFamily="34" charset="0"/>
                <a:ea typeface="宋体" panose="02010600030101010101" pitchFamily="2" charset="-122"/>
              </a:rPr>
              <a:t>图</a:t>
            </a:r>
            <a:r>
              <a:rPr lang="en-US" altLang="zh-CN" sz="2400" dirty="0">
                <a:latin typeface="Verdana" panose="020B0604030504040204" pitchFamily="34" charset="0"/>
                <a:ea typeface="宋体" panose="02010600030101010101" pitchFamily="2" charset="-122"/>
              </a:rPr>
              <a:t>2.5 </a:t>
            </a:r>
            <a:r>
              <a:rPr lang="zh-CN" altLang="en-US" sz="2400" dirty="0">
                <a:latin typeface="Verdana" panose="020B0604030504040204" pitchFamily="34" charset="0"/>
                <a:ea typeface="宋体" panose="02010600030101010101" pitchFamily="2" charset="-122"/>
              </a:rPr>
              <a:t>进程唤醒原语流程图</a:t>
            </a:r>
            <a:endParaRPr lang="zh-CN" altLang="en-US" sz="2400" dirty="0">
              <a:latin typeface="Verdana" panose="020B0604030504040204" pitchFamily="34" charset="0"/>
              <a:ea typeface="宋体" panose="02010600030101010101" pitchFamily="2" charset="-122"/>
            </a:endParaRPr>
          </a:p>
        </p:txBody>
      </p:sp>
      <p:pic>
        <p:nvPicPr>
          <p:cNvPr id="72709" name="Picture 3" descr="图3"/>
          <p:cNvPicPr>
            <a:picLocks noChangeAspect="1"/>
          </p:cNvPicPr>
          <p:nvPr/>
        </p:nvPicPr>
        <p:blipFill>
          <a:blip r:embed="rId1"/>
          <a:srcRect l="50240"/>
          <a:stretch>
            <a:fillRect/>
          </a:stretch>
        </p:blipFill>
        <p:spPr>
          <a:xfrm>
            <a:off x="4203700" y="788988"/>
            <a:ext cx="4446588" cy="4800600"/>
          </a:xfrm>
          <a:prstGeom prst="rect">
            <a:avLst/>
          </a:prstGeom>
          <a:noFill/>
          <a:ln w="9525">
            <a:noFill/>
          </a:ln>
        </p:spPr>
      </p:pic>
      <p:sp>
        <p:nvSpPr>
          <p:cNvPr id="72710"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72711"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72712" name="内容占位符 95235"/>
          <p:cNvGraphicFramePr>
            <a:graphicFrameLocks noGrp="1"/>
          </p:cNvGraphicFramePr>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140" name="" r:id="rId2" imgW="6858000" imgH="48895" progId="MS_ClipArt_Gallery.2">
                  <p:embed/>
                </p:oleObj>
              </mc:Choice>
              <mc:Fallback>
                <p:oleObj name="" r:id="rId2" imgW="6858000" imgH="48895" progId="MS_ClipArt_Gallery.2">
                  <p:embed/>
                  <p:pic>
                    <p:nvPicPr>
                      <p:cNvPr id="0" name="图片 3139"/>
                      <p:cNvPicPr/>
                      <p:nvPr/>
                    </p:nvPicPr>
                    <p:blipFill>
                      <a:blip r:embed="rId3"/>
                      <a:stretch>
                        <a:fillRect/>
                      </a:stretch>
                    </p:blipFill>
                    <p:spPr>
                      <a:xfrm>
                        <a:off x="644525" y="731838"/>
                        <a:ext cx="7704138" cy="69850"/>
                      </a:xfrm>
                      <a:prstGeom prst="rect">
                        <a:avLst/>
                      </a:prstGeom>
                      <a:noFill/>
                      <a:ln w="38100">
                        <a:noFill/>
                        <a:miter/>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txBox="1"/>
          <p:nvPr/>
        </p:nvSpPr>
        <p:spPr>
          <a:xfrm>
            <a:off x="0" y="2185988"/>
            <a:ext cx="8629650" cy="3829050"/>
          </a:xfrm>
          <a:prstGeom prst="rect">
            <a:avLst/>
          </a:prstGeom>
          <a:noFill/>
          <a:ln w="9525">
            <a:noFill/>
          </a:ln>
        </p:spPr>
        <p:txBody>
          <a:bodyPr anchor="t"/>
          <a:p>
            <a:pPr lvl="2" indent="0">
              <a:lnSpc>
                <a:spcPct val="150000"/>
              </a:lnSpc>
              <a:buNone/>
            </a:pPr>
            <a:r>
              <a:rPr lang="en-US" altLang="zh-CN" sz="2400">
                <a:latin typeface="Times New Roman" panose="02020603050405020304" pitchFamily="18" charset="0"/>
                <a:ea typeface="宋体" panose="02010600030101010101" pitchFamily="2" charset="-122"/>
              </a:rPr>
              <a:t>Wakeup( pid ) {</a:t>
            </a:r>
            <a:endParaRPr lang="en-US" altLang="zh-CN" sz="2400">
              <a:latin typeface="Times New Roman" panose="02020603050405020304" pitchFamily="18" charset="0"/>
              <a:ea typeface="宋体" panose="02010600030101010101" pitchFamily="2" charset="-122"/>
            </a:endParaRPr>
          </a:p>
          <a:p>
            <a:pPr lvl="2" indent="0">
              <a:lnSpc>
                <a:spcPct val="150000"/>
              </a:lnSpc>
              <a:buNone/>
            </a:pPr>
            <a:r>
              <a:rPr lang="en-US" altLang="zh-CN" sz="2400">
                <a:latin typeface="Times New Roman" panose="02020603050405020304" pitchFamily="18" charset="0"/>
                <a:ea typeface="宋体" panose="02010600030101010101" pitchFamily="2" charset="-122"/>
              </a:rPr>
              <a:t>   P=Get_PCB(pid);              //</a:t>
            </a:r>
            <a:r>
              <a:rPr lang="zh-CN" altLang="en-US" sz="2400">
                <a:latin typeface="Times New Roman" panose="02020603050405020304" pitchFamily="18" charset="0"/>
                <a:ea typeface="宋体" panose="02010600030101010101" pitchFamily="2" charset="-122"/>
              </a:rPr>
              <a:t>获取进程控制块</a:t>
            </a:r>
            <a:endParaRPr lang="zh-CN" altLang="en-US" sz="2400">
              <a:latin typeface="Times New Roman" panose="02020603050405020304" pitchFamily="18" charset="0"/>
              <a:ea typeface="宋体" panose="02010600030101010101" pitchFamily="2" charset="-122"/>
            </a:endParaRPr>
          </a:p>
          <a:p>
            <a:pPr lvl="2" indent="0">
              <a:lnSpc>
                <a:spcPct val="150000"/>
              </a:lnSpc>
              <a:buNone/>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Remove(p-&gt;Status.List,p);     //</a:t>
            </a:r>
            <a:r>
              <a:rPr lang="zh-CN" altLang="en-US" sz="2400">
                <a:latin typeface="Times New Roman" panose="02020603050405020304" pitchFamily="18" charset="0"/>
                <a:ea typeface="宋体" panose="02010600030101010101" pitchFamily="2" charset="-122"/>
              </a:rPr>
              <a:t>从阻塞队列中移出进程</a:t>
            </a:r>
            <a:r>
              <a:rPr lang="en-US" altLang="zh-CN" sz="2400">
                <a:latin typeface="Times New Roman" panose="02020603050405020304" pitchFamily="18" charset="0"/>
                <a:ea typeface="宋体" panose="02010600030101010101" pitchFamily="2" charset="-122"/>
              </a:rPr>
              <a:t>p</a:t>
            </a:r>
            <a:endParaRPr lang="en-US" altLang="zh-CN" sz="2400">
              <a:latin typeface="Times New Roman" panose="02020603050405020304" pitchFamily="18" charset="0"/>
              <a:ea typeface="宋体" panose="02010600030101010101" pitchFamily="2" charset="-122"/>
            </a:endParaRPr>
          </a:p>
          <a:p>
            <a:pPr lvl="2" indent="0">
              <a:lnSpc>
                <a:spcPct val="150000"/>
              </a:lnSpc>
              <a:buNone/>
            </a:pPr>
            <a:r>
              <a:rPr lang="en-US" altLang="zh-CN" sz="2400">
                <a:latin typeface="Times New Roman" panose="02020603050405020304" pitchFamily="18" charset="0"/>
                <a:ea typeface="宋体" panose="02010600030101010101" pitchFamily="2" charset="-122"/>
              </a:rPr>
              <a:t>   p-&gt;Status.Type=‘Ready’;     //</a:t>
            </a:r>
            <a:r>
              <a:rPr lang="zh-CN" altLang="en-US" sz="2400">
                <a:latin typeface="Times New Roman" panose="02020603050405020304" pitchFamily="18" charset="0"/>
                <a:ea typeface="宋体" panose="02010600030101010101" pitchFamily="2" charset="-122"/>
              </a:rPr>
              <a:t>进程的状态改为就绪</a:t>
            </a:r>
            <a:endParaRPr lang="zh-CN" altLang="en-US" sz="2400">
              <a:latin typeface="Times New Roman" panose="02020603050405020304" pitchFamily="18" charset="0"/>
              <a:ea typeface="宋体" panose="02010600030101010101" pitchFamily="2" charset="-122"/>
            </a:endParaRPr>
          </a:p>
          <a:p>
            <a:pPr lvl="2" indent="0">
              <a:lnSpc>
                <a:spcPct val="150000"/>
              </a:lnSpc>
              <a:buNone/>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Insert (RL,p);                       //</a:t>
            </a:r>
            <a:r>
              <a:rPr lang="zh-CN" altLang="en-US" sz="2400">
                <a:latin typeface="Times New Roman" panose="02020603050405020304" pitchFamily="18" charset="0"/>
                <a:ea typeface="宋体" panose="02010600030101010101" pitchFamily="2" charset="-122"/>
              </a:rPr>
              <a:t>将进程插入到就绪队列</a:t>
            </a:r>
            <a:endParaRPr lang="zh-CN" altLang="en-US" sz="2400">
              <a:latin typeface="Times New Roman" panose="02020603050405020304" pitchFamily="18" charset="0"/>
              <a:ea typeface="宋体" panose="02010600030101010101" pitchFamily="2" charset="-122"/>
            </a:endParaRPr>
          </a:p>
          <a:p>
            <a:pPr lvl="2" indent="0">
              <a:lnSpc>
                <a:spcPct val="150000"/>
              </a:lnSpc>
              <a:buNone/>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Scheduler ();                         //</a:t>
            </a:r>
            <a:r>
              <a:rPr lang="zh-CN" altLang="en-US" sz="2400">
                <a:latin typeface="Times New Roman" panose="02020603050405020304" pitchFamily="18" charset="0"/>
                <a:ea typeface="宋体" panose="02010600030101010101" pitchFamily="2" charset="-122"/>
              </a:rPr>
              <a:t>调度程序</a:t>
            </a:r>
            <a:endParaRPr lang="zh-CN" altLang="en-US" sz="2400">
              <a:latin typeface="Times New Roman" panose="02020603050405020304" pitchFamily="18" charset="0"/>
              <a:ea typeface="宋体" panose="02010600030101010101" pitchFamily="2" charset="-122"/>
            </a:endParaRPr>
          </a:p>
          <a:p>
            <a:pPr lvl="2" indent="0">
              <a:lnSpc>
                <a:spcPct val="150000"/>
              </a:lnSpc>
              <a:buNone/>
            </a:pPr>
            <a:r>
              <a:rPr lang="en-US" altLang="zh-CN" sz="2400">
                <a:latin typeface="Times New Roman" panose="02020603050405020304" pitchFamily="18" charset="0"/>
                <a:ea typeface="宋体" panose="02010600030101010101" pitchFamily="2" charset="-122"/>
              </a:rPr>
              <a:t>}</a:t>
            </a:r>
            <a:endParaRPr lang="en-US" altLang="zh-CN" sz="2400" dirty="0">
              <a:latin typeface="Comic Sans MS" panose="030F0702030302020204" pitchFamily="66" charset="0"/>
              <a:ea typeface="楷体_GB2312" pitchFamily="49" charset="-122"/>
            </a:endParaRPr>
          </a:p>
        </p:txBody>
      </p:sp>
      <p:sp>
        <p:nvSpPr>
          <p:cNvPr id="73730" name="Text Box 2"/>
          <p:cNvSpPr txBox="1"/>
          <p:nvPr/>
        </p:nvSpPr>
        <p:spPr>
          <a:xfrm>
            <a:off x="247650" y="1125538"/>
            <a:ext cx="4146550" cy="522287"/>
          </a:xfrm>
          <a:prstGeom prst="rect">
            <a:avLst/>
          </a:prstGeom>
          <a:noFill/>
          <a:ln w="9525">
            <a:noFill/>
          </a:ln>
        </p:spPr>
        <p:txBody>
          <a:bodyPr wrap="square" anchor="t">
            <a:spAutoFit/>
          </a:bodyPr>
          <a:p>
            <a:pPr marL="342900" indent="-342900" eaLnBrk="0" hangingPunct="0">
              <a:spcBef>
                <a:spcPct val="20000"/>
              </a:spcBef>
              <a:buClr>
                <a:schemeClr val="tx2"/>
              </a:buClr>
              <a:buSzPct val="70000"/>
            </a:pPr>
            <a:r>
              <a:rPr lang="en-US" altLang="zh-CN" dirty="0">
                <a:solidFill>
                  <a:srgbClr val="0033CC"/>
                </a:solidFill>
                <a:latin typeface="黑体" panose="02010609060101010101" pitchFamily="49" charset="-122"/>
                <a:ea typeface="黑体" panose="02010609060101010101" pitchFamily="49" charset="-122"/>
              </a:rPr>
              <a:t>2.3.3.6进程唤醒过程</a:t>
            </a:r>
            <a:endParaRPr lang="en-US" altLang="zh-CN" dirty="0">
              <a:solidFill>
                <a:srgbClr val="0033CC"/>
              </a:solidFill>
              <a:latin typeface="黑体" panose="02010609060101010101" pitchFamily="49" charset="-122"/>
              <a:ea typeface="黑体" panose="02010609060101010101" pitchFamily="49" charset="-122"/>
            </a:endParaRPr>
          </a:p>
        </p:txBody>
      </p:sp>
      <p:sp>
        <p:nvSpPr>
          <p:cNvPr id="73731" name="Rectangle 6"/>
          <p:cNvSpPr/>
          <p:nvPr/>
        </p:nvSpPr>
        <p:spPr>
          <a:xfrm>
            <a:off x="0" y="0"/>
            <a:ext cx="9144000" cy="457200"/>
          </a:xfrm>
          <a:prstGeom prst="rect">
            <a:avLst/>
          </a:prstGeom>
          <a:noFill/>
          <a:ln w="9525">
            <a:noFill/>
          </a:ln>
        </p:spPr>
        <p:txBody>
          <a:bodyPr wrap="none" anchor="ctr">
            <a:spAutoFit/>
          </a:bodyPr>
          <a:p>
            <a:pPr eaLnBrk="0" hangingPunct="0">
              <a:buSzTx/>
            </a:pPr>
            <a:endParaRPr lang="zh-CN" altLang="zh-CN" dirty="0">
              <a:latin typeface="Verdana" panose="020B0604030504040204" pitchFamily="34" charset="0"/>
              <a:ea typeface="宋体" panose="02010600030101010101" pitchFamily="2" charset="-122"/>
            </a:endParaRPr>
          </a:p>
        </p:txBody>
      </p:sp>
      <p:sp>
        <p:nvSpPr>
          <p:cNvPr id="7373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73733"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73734" name="内容占位符 95235"/>
          <p:cNvGraphicFramePr>
            <a:graphicFrameLocks noGrp="1"/>
          </p:cNvGraphicFramePr>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138" name="" r:id="rId1" imgW="6858000" imgH="48895" progId="MS_ClipArt_Gallery.2">
                  <p:embed/>
                </p:oleObj>
              </mc:Choice>
              <mc:Fallback>
                <p:oleObj name="" r:id="rId1" imgW="6858000" imgH="48895" progId="MS_ClipArt_Gallery.2">
                  <p:embed/>
                  <p:pic>
                    <p:nvPicPr>
                      <p:cNvPr id="0" name="图片 3137"/>
                      <p:cNvPicPr/>
                      <p:nvPr/>
                    </p:nvPicPr>
                    <p:blipFill>
                      <a:blip r:embed="rId2"/>
                      <a:stretch>
                        <a:fillRect/>
                      </a:stretch>
                    </p:blipFill>
                    <p:spPr>
                      <a:xfrm>
                        <a:off x="644525" y="731838"/>
                        <a:ext cx="7704138" cy="69850"/>
                      </a:xfrm>
                      <a:prstGeom prst="rect">
                        <a:avLst/>
                      </a:prstGeom>
                      <a:noFill/>
                      <a:ln w="38100">
                        <a:noFill/>
                        <a:miter/>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3"/>
          <p:cNvSpPr/>
          <p:nvPr/>
        </p:nvSpPr>
        <p:spPr>
          <a:xfrm>
            <a:off x="644525" y="1727200"/>
            <a:ext cx="8156575" cy="4267200"/>
          </a:xfrm>
          <a:prstGeom prst="rect">
            <a:avLst/>
          </a:prstGeom>
          <a:noFill/>
          <a:ln w="9525">
            <a:noFill/>
          </a:ln>
        </p:spPr>
        <p:txBody>
          <a:bodyPr anchor="t"/>
          <a:p>
            <a:pPr marL="342900" indent="-342900">
              <a:spcBef>
                <a:spcPct val="20000"/>
              </a:spcBef>
              <a:buClr>
                <a:schemeClr val="bg2"/>
              </a:buClr>
              <a:buSzTx/>
            </a:pPr>
            <a:r>
              <a:rPr lang="zh-CN" altLang="en-US" sz="2400" dirty="0">
                <a:latin typeface="黑体" panose="02010609060101010101" pitchFamily="49" charset="-122"/>
                <a:ea typeface="黑体" panose="02010609060101010101" pitchFamily="49" charset="-122"/>
              </a:rPr>
              <a:t>1、</a:t>
            </a:r>
            <a:r>
              <a:rPr lang="zh-CN" altLang="en-US" sz="2400" dirty="0">
                <a:latin typeface="宋体" panose="02010600030101010101" pitchFamily="2" charset="-122"/>
                <a:ea typeface="宋体" panose="02010600030101010101" pitchFamily="2" charset="-122"/>
              </a:rPr>
              <a:t>如果系统中有</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个进程，运行的进程最多几个，最少几个；就绪进程最多几个最少几个；等待进程最多几个，最少几个？</a:t>
            </a:r>
            <a:endParaRPr lang="zh-CN" altLang="en-US" sz="2400" dirty="0">
              <a:latin typeface="宋体" panose="02010600030101010101" pitchFamily="2" charset="-122"/>
              <a:ea typeface="宋体" panose="02010600030101010101" pitchFamily="2" charset="-122"/>
            </a:endParaRPr>
          </a:p>
          <a:p>
            <a:pPr marL="342900" indent="-342900">
              <a:spcBef>
                <a:spcPct val="20000"/>
              </a:spcBef>
              <a:buClr>
                <a:schemeClr val="bg2"/>
              </a:buClr>
              <a:buSzTx/>
            </a:pPr>
            <a:r>
              <a:rPr lang="zh-CN" altLang="en-US" sz="2400" dirty="0">
                <a:latin typeface="宋体" panose="02010600030101010101" pitchFamily="2" charset="-122"/>
                <a:ea typeface="宋体" panose="02010600030101010101" pitchFamily="2" charset="-122"/>
              </a:rPr>
              <a:t>2.有没有这样的状态转换，为什么？      </a:t>
            </a:r>
            <a:endParaRPr lang="zh-CN" altLang="en-US" sz="2400" dirty="0">
              <a:latin typeface="宋体" panose="02010600030101010101" pitchFamily="2" charset="-122"/>
              <a:ea typeface="宋体" panose="02010600030101010101" pitchFamily="2" charset="-122"/>
            </a:endParaRPr>
          </a:p>
          <a:p>
            <a:pPr marL="342900" indent="-342900">
              <a:spcBef>
                <a:spcPct val="20000"/>
              </a:spcBef>
              <a:buClr>
                <a:schemeClr val="bg2"/>
              </a:buClr>
              <a:buSzTx/>
            </a:pPr>
            <a:r>
              <a:rPr lang="zh-CN" altLang="en-US" sz="2400" dirty="0">
                <a:latin typeface="宋体" panose="02010600030101010101" pitchFamily="2" charset="-122"/>
                <a:ea typeface="宋体" panose="02010600030101010101" pitchFamily="2" charset="-122"/>
              </a:rPr>
              <a:t>	等待—运行；   就绪—等待</a:t>
            </a:r>
            <a:endParaRPr lang="zh-CN" altLang="en-US" sz="2400" dirty="0">
              <a:latin typeface="宋体" panose="02010600030101010101" pitchFamily="2" charset="-122"/>
              <a:ea typeface="宋体" panose="02010600030101010101" pitchFamily="2" charset="-122"/>
            </a:endParaRPr>
          </a:p>
          <a:p>
            <a:pPr marL="342900" indent="-342900">
              <a:spcBef>
                <a:spcPct val="20000"/>
              </a:spcBef>
              <a:buClr>
                <a:schemeClr val="bg2"/>
              </a:buClr>
              <a:buSzTx/>
            </a:pPr>
            <a:r>
              <a:rPr lang="zh-CN" altLang="en-US" sz="2400" dirty="0">
                <a:latin typeface="宋体" panose="02010600030101010101" pitchFamily="2" charset="-122"/>
                <a:ea typeface="宋体" panose="02010600030101010101" pitchFamily="2" charset="-122"/>
              </a:rPr>
              <a:t>3. 一个状态转换的发生，是否一定导致另一个转换发生，列出所有的可能</a:t>
            </a:r>
            <a:r>
              <a:rPr lang="en-US"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342900" indent="-342900">
              <a:spcBef>
                <a:spcPct val="20000"/>
              </a:spcBef>
              <a:buClr>
                <a:schemeClr val="bg2"/>
              </a:buClr>
              <a:buSzTx/>
            </a:pPr>
            <a:r>
              <a:rPr lang="zh-CN" altLang="en-US" sz="2400" dirty="0">
                <a:latin typeface="宋体" panose="02010600030101010101" pitchFamily="2" charset="-122"/>
                <a:ea typeface="宋体" panose="02010600030101010101" pitchFamily="2" charset="-122"/>
              </a:rPr>
              <a:t>4. 举3个日常生活中类似进程的例子</a:t>
            </a:r>
            <a:endParaRPr lang="zh-CN" altLang="en-US" sz="2400" dirty="0">
              <a:latin typeface="宋体" panose="02010600030101010101" pitchFamily="2" charset="-122"/>
              <a:ea typeface="宋体" panose="02010600030101010101" pitchFamily="2" charset="-122"/>
            </a:endParaRPr>
          </a:p>
        </p:txBody>
      </p:sp>
      <p:sp>
        <p:nvSpPr>
          <p:cNvPr id="74754" name="Rectangle 4"/>
          <p:cNvSpPr>
            <a:spLocks noGrp="1"/>
          </p:cNvSpPr>
          <p:nvPr>
            <p:ph type="title" idx="4294967295"/>
          </p:nvPr>
        </p:nvSpPr>
        <p:spPr>
          <a:xfrm>
            <a:off x="524510" y="961073"/>
            <a:ext cx="2663825" cy="692150"/>
          </a:xfrm>
        </p:spPr>
        <p:txBody>
          <a:bodyPr vert="horz" wrap="square" lIns="91440" tIns="45720" rIns="91440" bIns="45720" anchor="b"/>
          <a:p>
            <a:pPr eaLnBrk="1" hangingPunct="1"/>
            <a:r>
              <a:rPr lang="zh-CN" altLang="en-US" sz="3600" dirty="0">
                <a:latin typeface="Times New Roman" panose="02020603050405020304" pitchFamily="18" charset="0"/>
              </a:rPr>
              <a:t>【</a:t>
            </a:r>
            <a:r>
              <a:rPr lang="zh-CN" altLang="en-US" sz="3600" dirty="0">
                <a:latin typeface="黑体" panose="02010609060101010101" pitchFamily="49" charset="-122"/>
              </a:rPr>
              <a:t>思考题】</a:t>
            </a:r>
            <a:endParaRPr lang="zh-CN" altLang="en-US" sz="3600" dirty="0">
              <a:latin typeface="黑体" panose="02010609060101010101" pitchFamily="49" charset="-122"/>
            </a:endParaRPr>
          </a:p>
        </p:txBody>
      </p:sp>
      <p:sp>
        <p:nvSpPr>
          <p:cNvPr id="7475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74756"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74757" name="内容占位符 95235"/>
          <p:cNvGraphicFramePr>
            <a:graphicFrameLocks noGrp="1"/>
          </p:cNvGraphicFramePr>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137" name="" r:id="rId1" imgW="6858000" imgH="48895" progId="MS_ClipArt_Gallery.2">
                  <p:embed/>
                </p:oleObj>
              </mc:Choice>
              <mc:Fallback>
                <p:oleObj name="" r:id="rId1" imgW="6858000" imgH="48895" progId="MS_ClipArt_Gallery.2">
                  <p:embed/>
                  <p:pic>
                    <p:nvPicPr>
                      <p:cNvPr id="0" name="图片 3136"/>
                      <p:cNvPicPr/>
                      <p:nvPr/>
                    </p:nvPicPr>
                    <p:blipFill>
                      <a:blip r:embed="rId2"/>
                      <a:stretch>
                        <a:fillRect/>
                      </a:stretch>
                    </p:blipFill>
                    <p:spPr>
                      <a:xfrm>
                        <a:off x="644525" y="731838"/>
                        <a:ext cx="7704138" cy="69850"/>
                      </a:xfrm>
                      <a:prstGeom prst="rect">
                        <a:avLst/>
                      </a:prstGeom>
                      <a:noFill/>
                      <a:ln w="38100">
                        <a:noFill/>
                        <a:miter/>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3"/>
          <p:cNvSpPr/>
          <p:nvPr/>
        </p:nvSpPr>
        <p:spPr>
          <a:xfrm>
            <a:off x="423863" y="1755458"/>
            <a:ext cx="8990012" cy="4733925"/>
          </a:xfrm>
          <a:prstGeom prst="rect">
            <a:avLst/>
          </a:prstGeom>
          <a:noFill/>
          <a:ln w="9525">
            <a:noFill/>
          </a:ln>
        </p:spPr>
        <p:txBody>
          <a:bodyPr anchor="t"/>
          <a:p>
            <a:pPr>
              <a:buSzTx/>
            </a:pPr>
            <a:r>
              <a:rPr lang="en-US"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下面对进程的描述中，不正确的是</a:t>
            </a:r>
            <a:r>
              <a:rPr lang="en-US" altLang="zh-CN" sz="2400" dirty="0">
                <a:latin typeface="宋体" panose="02010600030101010101" pitchFamily="2" charset="-122"/>
                <a:ea typeface="宋体" panose="02010600030101010101" pitchFamily="2" charset="-122"/>
              </a:rPr>
              <a:t>	[    ]</a:t>
            </a:r>
            <a:endParaRPr lang="zh-CN" altLang="zh-CN" sz="2400" dirty="0">
              <a:latin typeface="宋体" panose="02010600030101010101" pitchFamily="2" charset="-122"/>
              <a:ea typeface="宋体" panose="02010600030101010101" pitchFamily="2" charset="-122"/>
            </a:endParaRPr>
          </a:p>
          <a:p>
            <a:pPr>
              <a:buSzTx/>
            </a:pPr>
            <a:r>
              <a:rPr lang="en-US" altLang="zh-CN" sz="2400" dirty="0">
                <a:latin typeface="宋体" panose="02010600030101010101" pitchFamily="2" charset="-122"/>
                <a:ea typeface="宋体" panose="02010600030101010101" pitchFamily="2" charset="-122"/>
              </a:rPr>
              <a:t>A.</a:t>
            </a:r>
            <a:r>
              <a:rPr lang="zh-CN" altLang="zh-CN" sz="2400" dirty="0">
                <a:latin typeface="宋体" panose="02010600030101010101" pitchFamily="2" charset="-122"/>
                <a:ea typeface="宋体" panose="02010600030101010101" pitchFamily="2" charset="-122"/>
              </a:rPr>
              <a:t>进程是动态的概念</a:t>
            </a:r>
            <a:r>
              <a:rPr lang="en-US" altLang="zh-CN" sz="2400" dirty="0">
                <a:latin typeface="宋体" panose="02010600030101010101" pitchFamily="2" charset="-122"/>
                <a:ea typeface="宋体" panose="02010600030101010101" pitchFamily="2" charset="-122"/>
              </a:rPr>
              <a:t>	B.</a:t>
            </a:r>
            <a:r>
              <a:rPr lang="zh-CN" altLang="zh-CN" sz="2400" dirty="0">
                <a:latin typeface="宋体" panose="02010600030101010101" pitchFamily="2" charset="-122"/>
                <a:ea typeface="宋体" panose="02010600030101010101" pitchFamily="2" charset="-122"/>
              </a:rPr>
              <a:t>进程执行需要处理机</a:t>
            </a:r>
            <a:endParaRPr lang="zh-CN" altLang="zh-CN" sz="2400" dirty="0">
              <a:latin typeface="宋体" panose="02010600030101010101" pitchFamily="2" charset="-122"/>
              <a:ea typeface="宋体" panose="02010600030101010101" pitchFamily="2" charset="-122"/>
            </a:endParaRPr>
          </a:p>
          <a:p>
            <a:pPr>
              <a:buSzTx/>
            </a:pPr>
            <a:r>
              <a:rPr lang="en-US" altLang="zh-CN" sz="2400" dirty="0">
                <a:latin typeface="宋体" panose="02010600030101010101" pitchFamily="2" charset="-122"/>
                <a:ea typeface="宋体" panose="02010600030101010101" pitchFamily="2" charset="-122"/>
              </a:rPr>
              <a:t>C.</a:t>
            </a:r>
            <a:r>
              <a:rPr lang="zh-CN" altLang="zh-CN" sz="2400" dirty="0">
                <a:latin typeface="宋体" panose="02010600030101010101" pitchFamily="2" charset="-122"/>
                <a:ea typeface="宋体" panose="02010600030101010101" pitchFamily="2" charset="-122"/>
              </a:rPr>
              <a:t>进程是有生命周期的</a:t>
            </a:r>
            <a:r>
              <a:rPr lang="en-US" altLang="zh-CN" sz="2400" dirty="0">
                <a:latin typeface="宋体" panose="02010600030101010101" pitchFamily="2" charset="-122"/>
                <a:ea typeface="宋体" panose="02010600030101010101" pitchFamily="2" charset="-122"/>
              </a:rPr>
              <a:t>	D.</a:t>
            </a:r>
            <a:r>
              <a:rPr lang="zh-CN" altLang="zh-CN" sz="2400" dirty="0">
                <a:latin typeface="宋体" panose="02010600030101010101" pitchFamily="2" charset="-122"/>
                <a:ea typeface="宋体" panose="02010600030101010101" pitchFamily="2" charset="-122"/>
              </a:rPr>
              <a:t>进程是指令的集合</a:t>
            </a:r>
            <a:endParaRPr lang="zh-CN" altLang="zh-CN" sz="2400" dirty="0">
              <a:latin typeface="宋体" panose="02010600030101010101" pitchFamily="2" charset="-122"/>
              <a:ea typeface="宋体" panose="02010600030101010101" pitchFamily="2" charset="-122"/>
            </a:endParaRPr>
          </a:p>
          <a:p>
            <a:pPr>
              <a:buSzTx/>
            </a:pPr>
            <a:endParaRPr lang="en-US" altLang="zh-CN" sz="2400" dirty="0">
              <a:latin typeface="宋体" panose="02010600030101010101" pitchFamily="2" charset="-122"/>
              <a:ea typeface="宋体" panose="02010600030101010101" pitchFamily="2" charset="-122"/>
            </a:endParaRPr>
          </a:p>
          <a:p>
            <a:pPr>
              <a:buSzTx/>
            </a:pPr>
            <a:r>
              <a:rPr lang="en-US" altLang="zh-CN" sz="2400" dirty="0">
                <a:latin typeface="宋体" panose="02010600030101010101" pitchFamily="2" charset="-122"/>
                <a:ea typeface="宋体" panose="02010600030101010101" pitchFamily="2" charset="-122"/>
              </a:rPr>
              <a:t>2.</a:t>
            </a:r>
            <a:r>
              <a:rPr lang="zh-CN" altLang="zh-CN" sz="2400" dirty="0">
                <a:latin typeface="宋体" panose="02010600030101010101" pitchFamily="2" charset="-122"/>
                <a:ea typeface="宋体" panose="02010600030101010101" pitchFamily="2" charset="-122"/>
              </a:rPr>
              <a:t>下面的进程状态变化中，（</a:t>
            </a:r>
            <a:r>
              <a:rPr lang="en-US" altLang="zh-CN" sz="2400"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）变化是不可能能发生的。</a:t>
            </a:r>
            <a:r>
              <a:rPr lang="en-US" altLang="zh-CN" sz="2400"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a:p>
            <a:pPr>
              <a:buSzTx/>
            </a:pPr>
            <a:r>
              <a:rPr lang="en-US" altLang="zh-CN" sz="2400" dirty="0">
                <a:latin typeface="宋体" panose="02010600030101010101" pitchFamily="2" charset="-122"/>
                <a:ea typeface="宋体" panose="02010600030101010101" pitchFamily="2" charset="-122"/>
              </a:rPr>
              <a:t>A.</a:t>
            </a:r>
            <a:r>
              <a:rPr lang="zh-CN" altLang="zh-CN" sz="2400" dirty="0">
                <a:latin typeface="宋体" panose="02010600030101010101" pitchFamily="2" charset="-122"/>
                <a:ea typeface="宋体" panose="02010600030101010101" pitchFamily="2" charset="-122"/>
              </a:rPr>
              <a:t>运行</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就绪</a:t>
            </a:r>
            <a:r>
              <a:rPr lang="en-US" altLang="zh-CN" sz="2400" dirty="0">
                <a:latin typeface="宋体" panose="02010600030101010101" pitchFamily="2" charset="-122"/>
                <a:ea typeface="宋体" panose="02010600030101010101" pitchFamily="2" charset="-122"/>
              </a:rPr>
              <a:t>	B.</a:t>
            </a:r>
            <a:r>
              <a:rPr lang="zh-CN" altLang="zh-CN" sz="2400" dirty="0">
                <a:latin typeface="宋体" panose="02010600030101010101" pitchFamily="2" charset="-122"/>
                <a:ea typeface="宋体" panose="02010600030101010101" pitchFamily="2" charset="-122"/>
              </a:rPr>
              <a:t>运行</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等待</a:t>
            </a:r>
            <a:endParaRPr lang="zh-CN" altLang="zh-CN" sz="2400" dirty="0">
              <a:latin typeface="宋体" panose="02010600030101010101" pitchFamily="2" charset="-122"/>
              <a:ea typeface="宋体" panose="02010600030101010101" pitchFamily="2" charset="-122"/>
            </a:endParaRPr>
          </a:p>
          <a:p>
            <a:pPr>
              <a:buSzTx/>
            </a:pPr>
            <a:r>
              <a:rPr lang="en-US" altLang="zh-CN" sz="2400" dirty="0">
                <a:latin typeface="宋体" panose="02010600030101010101" pitchFamily="2" charset="-122"/>
                <a:ea typeface="宋体" panose="02010600030101010101" pitchFamily="2" charset="-122"/>
              </a:rPr>
              <a:t>C.</a:t>
            </a:r>
            <a:r>
              <a:rPr lang="zh-CN" altLang="zh-CN" sz="2400" dirty="0">
                <a:latin typeface="宋体" panose="02010600030101010101" pitchFamily="2" charset="-122"/>
                <a:ea typeface="宋体" panose="02010600030101010101" pitchFamily="2" charset="-122"/>
              </a:rPr>
              <a:t>等待</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运行</a:t>
            </a:r>
            <a:r>
              <a:rPr lang="en-US" altLang="zh-CN" sz="2400" dirty="0">
                <a:latin typeface="宋体" panose="02010600030101010101" pitchFamily="2" charset="-122"/>
                <a:ea typeface="宋体" panose="02010600030101010101" pitchFamily="2" charset="-122"/>
              </a:rPr>
              <a:t>	D.</a:t>
            </a:r>
            <a:r>
              <a:rPr lang="zh-CN" altLang="zh-CN" sz="2400" dirty="0">
                <a:latin typeface="宋体" panose="02010600030101010101" pitchFamily="2" charset="-122"/>
                <a:ea typeface="宋体" panose="02010600030101010101" pitchFamily="2" charset="-122"/>
              </a:rPr>
              <a:t>等待</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就绪</a:t>
            </a:r>
            <a:endParaRPr lang="zh-CN" altLang="zh-CN" sz="2400" dirty="0">
              <a:latin typeface="宋体" panose="02010600030101010101" pitchFamily="2" charset="-122"/>
              <a:ea typeface="宋体" panose="02010600030101010101" pitchFamily="2" charset="-122"/>
            </a:endParaRPr>
          </a:p>
          <a:p>
            <a:pPr>
              <a:buSzTx/>
            </a:pPr>
            <a:endParaRPr lang="en-US" altLang="zh-CN" sz="2400" dirty="0">
              <a:latin typeface="宋体" panose="02010600030101010101" pitchFamily="2" charset="-122"/>
              <a:ea typeface="宋体" panose="02010600030101010101" pitchFamily="2" charset="-122"/>
            </a:endParaRPr>
          </a:p>
          <a:p>
            <a:pPr>
              <a:buSzTx/>
            </a:pPr>
            <a:r>
              <a:rPr lang="en-US" altLang="zh-CN" sz="2400" dirty="0">
                <a:latin typeface="宋体" panose="02010600030101010101" pitchFamily="2" charset="-122"/>
                <a:ea typeface="宋体" panose="02010600030101010101" pitchFamily="2" charset="-122"/>
              </a:rPr>
              <a:t>3.</a:t>
            </a:r>
            <a:r>
              <a:rPr lang="zh-CN" altLang="zh-CN" sz="2400" dirty="0">
                <a:latin typeface="宋体" panose="02010600030101010101" pitchFamily="2" charset="-122"/>
                <a:ea typeface="宋体" panose="02010600030101010101" pitchFamily="2" charset="-122"/>
              </a:rPr>
              <a:t>分配到必要的资源并获得处理机时的进程状态是（</a:t>
            </a:r>
            <a:r>
              <a:rPr lang="en-US" altLang="zh-CN" sz="2400"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a:t>
            </a:r>
            <a:endParaRPr lang="zh-CN" altLang="zh-CN" sz="2400" dirty="0">
              <a:latin typeface="宋体" panose="02010600030101010101" pitchFamily="2" charset="-122"/>
              <a:ea typeface="宋体" panose="02010600030101010101" pitchFamily="2" charset="-122"/>
            </a:endParaRPr>
          </a:p>
          <a:p>
            <a:pPr>
              <a:buSzTx/>
            </a:pPr>
            <a:r>
              <a:rPr lang="en-US" altLang="zh-CN" sz="2400" dirty="0">
                <a:latin typeface="宋体" panose="02010600030101010101" pitchFamily="2" charset="-122"/>
                <a:ea typeface="宋体" panose="02010600030101010101" pitchFamily="2" charset="-122"/>
              </a:rPr>
              <a:t>A.</a:t>
            </a:r>
            <a:r>
              <a:rPr lang="zh-CN" altLang="zh-CN" sz="2400" dirty="0">
                <a:latin typeface="宋体" panose="02010600030101010101" pitchFamily="2" charset="-122"/>
                <a:ea typeface="宋体" panose="02010600030101010101" pitchFamily="2" charset="-122"/>
              </a:rPr>
              <a:t>就绪状态</a:t>
            </a:r>
            <a:r>
              <a:rPr lang="en-US" altLang="zh-CN" sz="2400" dirty="0">
                <a:latin typeface="宋体" panose="02010600030101010101" pitchFamily="2" charset="-122"/>
                <a:ea typeface="宋体" panose="02010600030101010101" pitchFamily="2" charset="-122"/>
              </a:rPr>
              <a:t>	B.</a:t>
            </a:r>
            <a:r>
              <a:rPr lang="zh-CN" altLang="zh-CN" sz="2400" dirty="0">
                <a:latin typeface="宋体" panose="02010600030101010101" pitchFamily="2" charset="-122"/>
                <a:ea typeface="宋体" panose="02010600030101010101" pitchFamily="2" charset="-122"/>
              </a:rPr>
              <a:t>执行状态</a:t>
            </a:r>
            <a:endParaRPr lang="zh-CN" altLang="zh-CN" sz="2400" dirty="0">
              <a:latin typeface="宋体" panose="02010600030101010101" pitchFamily="2" charset="-122"/>
              <a:ea typeface="宋体" panose="02010600030101010101" pitchFamily="2" charset="-122"/>
            </a:endParaRPr>
          </a:p>
          <a:p>
            <a:pPr>
              <a:buSzTx/>
            </a:pPr>
            <a:r>
              <a:rPr lang="en-US" altLang="zh-CN" sz="2400" dirty="0">
                <a:latin typeface="宋体" panose="02010600030101010101" pitchFamily="2" charset="-122"/>
                <a:ea typeface="宋体" panose="02010600030101010101" pitchFamily="2" charset="-122"/>
              </a:rPr>
              <a:t>C.</a:t>
            </a:r>
            <a:r>
              <a:rPr lang="zh-CN" altLang="zh-CN" sz="2400" dirty="0">
                <a:latin typeface="宋体" panose="02010600030101010101" pitchFamily="2" charset="-122"/>
                <a:ea typeface="宋体" panose="02010600030101010101" pitchFamily="2" charset="-122"/>
              </a:rPr>
              <a:t>阻塞状态</a:t>
            </a:r>
            <a:r>
              <a:rPr lang="en-US" altLang="zh-CN" sz="2400" dirty="0">
                <a:latin typeface="宋体" panose="02010600030101010101" pitchFamily="2" charset="-122"/>
                <a:ea typeface="宋体" panose="02010600030101010101" pitchFamily="2" charset="-122"/>
              </a:rPr>
              <a:t>  D.</a:t>
            </a:r>
            <a:r>
              <a:rPr lang="zh-CN" altLang="zh-CN" sz="2400" dirty="0">
                <a:latin typeface="宋体" panose="02010600030101010101" pitchFamily="2" charset="-122"/>
                <a:ea typeface="宋体" panose="02010600030101010101" pitchFamily="2" charset="-122"/>
              </a:rPr>
              <a:t>撤销状态</a:t>
            </a:r>
            <a:endParaRPr lang="zh-CN" altLang="zh-CN" sz="2400" dirty="0">
              <a:latin typeface="宋体" panose="02010600030101010101" pitchFamily="2" charset="-122"/>
              <a:ea typeface="宋体" panose="02010600030101010101" pitchFamily="2" charset="-122"/>
            </a:endParaRPr>
          </a:p>
          <a:p>
            <a:pPr>
              <a:buSzTx/>
            </a:pPr>
            <a:endParaRPr lang="zh-CN" altLang="zh-CN" sz="2400" dirty="0">
              <a:latin typeface="宋体" panose="02010600030101010101" pitchFamily="2" charset="-122"/>
              <a:ea typeface="宋体" panose="02010600030101010101" pitchFamily="2" charset="-122"/>
            </a:endParaRPr>
          </a:p>
        </p:txBody>
      </p:sp>
      <p:sp>
        <p:nvSpPr>
          <p:cNvPr id="75778" name="Rectangle 4"/>
          <p:cNvSpPr>
            <a:spLocks noGrp="1"/>
          </p:cNvSpPr>
          <p:nvPr>
            <p:ph type="title" idx="4294967295"/>
          </p:nvPr>
        </p:nvSpPr>
        <p:spPr>
          <a:xfrm>
            <a:off x="153988" y="928688"/>
            <a:ext cx="3097212" cy="763587"/>
          </a:xfrm>
        </p:spPr>
        <p:txBody>
          <a:bodyPr vert="horz" wrap="square" lIns="91440" tIns="45720" rIns="91440" bIns="45720" anchor="b"/>
          <a:p>
            <a:pPr eaLnBrk="1" hangingPunct="1"/>
            <a:r>
              <a:rPr lang="zh-CN" altLang="en-US" sz="3600" dirty="0">
                <a:latin typeface="黑体" panose="02010609060101010101" pitchFamily="49" charset="-122"/>
              </a:rPr>
              <a:t>【思考题】</a:t>
            </a:r>
            <a:endParaRPr lang="zh-CN" altLang="en-US" sz="3600" dirty="0">
              <a:latin typeface="黑体" panose="02010609060101010101" pitchFamily="49" charset="-122"/>
            </a:endParaRPr>
          </a:p>
        </p:txBody>
      </p:sp>
      <p:sp>
        <p:nvSpPr>
          <p:cNvPr id="7577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75780" name="Rectangle 2"/>
          <p:cNvSpPr>
            <a:spLocks noGrp="1"/>
          </p:cNvSpPr>
          <p:nvPr/>
        </p:nvSpPr>
        <p:spPr>
          <a:xfrm>
            <a:off x="423863" y="50800"/>
            <a:ext cx="7313612" cy="750888"/>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75781" name="内容占位符 95235"/>
          <p:cNvGraphicFramePr>
            <a:graphicFrameLocks noGrp="1"/>
          </p:cNvGraphicFramePr>
          <p:nvPr/>
        </p:nvGraphicFramePr>
        <p:xfrm>
          <a:off x="644525" y="731838"/>
          <a:ext cx="7704138" cy="69850"/>
        </p:xfrm>
        <a:graphic>
          <a:graphicData uri="http://schemas.openxmlformats.org/presentationml/2006/ole">
            <mc:AlternateContent xmlns:mc="http://schemas.openxmlformats.org/markup-compatibility/2006">
              <mc:Choice xmlns:v="urn:schemas-microsoft-com:vml" Requires="v">
                <p:oleObj spid="_x0000_s3139" name="" r:id="rId1" imgW="6858000" imgH="48895" progId="MS_ClipArt_Gallery.2">
                  <p:embed/>
                </p:oleObj>
              </mc:Choice>
              <mc:Fallback>
                <p:oleObj name="" r:id="rId1" imgW="6858000" imgH="48895" progId="MS_ClipArt_Gallery.2">
                  <p:embed/>
                  <p:pic>
                    <p:nvPicPr>
                      <p:cNvPr id="0" name="图片 3138"/>
                      <p:cNvPicPr/>
                      <p:nvPr/>
                    </p:nvPicPr>
                    <p:blipFill>
                      <a:blip r:embed="rId2"/>
                      <a:stretch>
                        <a:fillRect/>
                      </a:stretch>
                    </p:blipFill>
                    <p:spPr>
                      <a:xfrm>
                        <a:off x="644525" y="731838"/>
                        <a:ext cx="7704138" cy="69850"/>
                      </a:xfrm>
                      <a:prstGeom prst="rect">
                        <a:avLst/>
                      </a:prstGeom>
                      <a:noFill/>
                      <a:ln w="38100">
                        <a:noFill/>
                        <a:miter/>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3"/>
          <p:cNvSpPr/>
          <p:nvPr/>
        </p:nvSpPr>
        <p:spPr>
          <a:xfrm>
            <a:off x="827088" y="1730375"/>
            <a:ext cx="7489825" cy="3257550"/>
          </a:xfrm>
          <a:prstGeom prst="rect">
            <a:avLst/>
          </a:prstGeom>
          <a:noFill/>
          <a:ln w="9525">
            <a:noFill/>
          </a:ln>
        </p:spPr>
        <p:txBody>
          <a:bodyPr anchor="t"/>
          <a:p>
            <a:pPr>
              <a:lnSpc>
                <a:spcPct val="150000"/>
              </a:lnSpc>
              <a:buSzTx/>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、程序并发执行时为什么会失去封闭性和可再现性？</a:t>
            </a:r>
            <a:endParaRPr lang="zh-CN" altLang="zh-CN" sz="2400" dirty="0">
              <a:latin typeface="宋体" panose="02010600030101010101" pitchFamily="2" charset="-122"/>
              <a:ea typeface="宋体" panose="02010600030101010101" pitchFamily="2" charset="-122"/>
            </a:endParaRPr>
          </a:p>
          <a:p>
            <a:pPr>
              <a:lnSpc>
                <a:spcPct val="150000"/>
              </a:lnSpc>
              <a:buSzTx/>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、为什么引入进程？试比较进程和程序</a:t>
            </a:r>
            <a:r>
              <a:rPr lang="zh-CN" altLang="zh-CN" sz="2400" dirty="0">
                <a:latin typeface="宋体" panose="02010600030101010101" pitchFamily="2" charset="-122"/>
                <a:ea typeface="宋体" panose="02010600030101010101" pitchFamily="2" charset="-122"/>
              </a:rPr>
              <a:t>？</a:t>
            </a:r>
            <a:endParaRPr lang="zh-CN" altLang="zh-CN" sz="2400" dirty="0">
              <a:latin typeface="宋体" panose="02010600030101010101" pitchFamily="2" charset="-122"/>
              <a:ea typeface="宋体" panose="02010600030101010101" pitchFamily="2" charset="-122"/>
            </a:endParaRPr>
          </a:p>
          <a:p>
            <a:pPr>
              <a:lnSpc>
                <a:spcPct val="150000"/>
              </a:lnSpc>
              <a:buSzTx/>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、试说明</a:t>
            </a:r>
            <a:r>
              <a:rPr lang="en-US" altLang="zh-CN" sz="2400" dirty="0">
                <a:latin typeface="宋体" panose="02010600030101010101" pitchFamily="2" charset="-122"/>
                <a:ea typeface="宋体" panose="02010600030101010101" pitchFamily="2" charset="-122"/>
              </a:rPr>
              <a:t>PCB</a:t>
            </a:r>
            <a:r>
              <a:rPr lang="zh-CN" altLang="en-US" sz="2400" dirty="0">
                <a:latin typeface="宋体" panose="02010600030101010101" pitchFamily="2" charset="-122"/>
                <a:ea typeface="宋体" panose="02010600030101010101" pitchFamily="2" charset="-122"/>
              </a:rPr>
              <a:t>的作用，为什么说</a:t>
            </a:r>
            <a:r>
              <a:rPr lang="en-US" altLang="zh-CN" sz="2400" dirty="0">
                <a:latin typeface="宋体" panose="02010600030101010101" pitchFamily="2" charset="-122"/>
                <a:ea typeface="宋体" panose="02010600030101010101" pitchFamily="2" charset="-122"/>
              </a:rPr>
              <a:t>PCB</a:t>
            </a:r>
            <a:r>
              <a:rPr lang="zh-CN" altLang="en-US" sz="2400" dirty="0">
                <a:latin typeface="宋体" panose="02010600030101010101" pitchFamily="2" charset="-122"/>
                <a:ea typeface="宋体" panose="02010600030101010101" pitchFamily="2" charset="-122"/>
              </a:rPr>
              <a:t>是进程存在的唯一标志？</a:t>
            </a:r>
            <a:endParaRPr lang="zh-CN" altLang="zh-CN" sz="2400" dirty="0">
              <a:latin typeface="宋体" panose="02010600030101010101" pitchFamily="2" charset="-122"/>
              <a:ea typeface="宋体" panose="02010600030101010101" pitchFamily="2" charset="-122"/>
            </a:endParaRPr>
          </a:p>
          <a:p>
            <a:pPr>
              <a:lnSpc>
                <a:spcPct val="150000"/>
              </a:lnSpc>
              <a:buSzTx/>
            </a:pP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、说明进程在三个基本状态之间转换的典型原因</a:t>
            </a:r>
            <a:r>
              <a:rPr lang="zh-CN" altLang="en-US" dirty="0">
                <a:latin typeface="宋体" panose="02010600030101010101" pitchFamily="2" charset="-122"/>
                <a:ea typeface="宋体" panose="02010600030101010101" pitchFamily="2" charset="-122"/>
              </a:rPr>
              <a:t>。</a:t>
            </a:r>
            <a:endParaRPr lang="zh-CN" altLang="zh-CN" dirty="0">
              <a:latin typeface="宋体" panose="02010600030101010101" pitchFamily="2" charset="-122"/>
              <a:ea typeface="宋体" panose="02010600030101010101" pitchFamily="2" charset="-122"/>
            </a:endParaRPr>
          </a:p>
        </p:txBody>
      </p:sp>
      <p:sp>
        <p:nvSpPr>
          <p:cNvPr id="76802" name="Rectangle 4"/>
          <p:cNvSpPr>
            <a:spLocks noGrp="1"/>
          </p:cNvSpPr>
          <p:nvPr>
            <p:ph type="title" idx="4294967295"/>
          </p:nvPr>
        </p:nvSpPr>
        <p:spPr>
          <a:xfrm>
            <a:off x="542925" y="1027113"/>
            <a:ext cx="2952750" cy="692150"/>
          </a:xfrm>
        </p:spPr>
        <p:txBody>
          <a:bodyPr vert="horz" wrap="square" lIns="91440" tIns="45720" rIns="91440" bIns="45720" anchor="b"/>
          <a:p>
            <a:pPr eaLnBrk="1" hangingPunct="1"/>
            <a:r>
              <a:rPr lang="zh-CN" altLang="en-US" sz="3600" dirty="0">
                <a:latin typeface="黑体" panose="02010609060101010101" pitchFamily="49" charset="-122"/>
              </a:rPr>
              <a:t>【思考题】</a:t>
            </a:r>
            <a:endParaRPr lang="zh-CN" altLang="en-US" sz="3600" dirty="0">
              <a:latin typeface="黑体" panose="02010609060101010101" pitchFamily="49" charset="-122"/>
            </a:endParaRPr>
          </a:p>
        </p:txBody>
      </p:sp>
      <p:sp>
        <p:nvSpPr>
          <p:cNvPr id="7680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76804" name="Rectangle 2"/>
          <p:cNvSpPr>
            <a:spLocks noGrp="1"/>
          </p:cNvSpPr>
          <p:nvPr/>
        </p:nvSpPr>
        <p:spPr>
          <a:xfrm>
            <a:off x="423863" y="87313"/>
            <a:ext cx="7313612" cy="750887"/>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76805" name="内容占位符 95235"/>
          <p:cNvGraphicFramePr>
            <a:graphicFrameLocks noGrp="1"/>
          </p:cNvGraphicFramePr>
          <p:nvPr/>
        </p:nvGraphicFramePr>
        <p:xfrm>
          <a:off x="644525" y="768350"/>
          <a:ext cx="7704138" cy="69850"/>
        </p:xfrm>
        <a:graphic>
          <a:graphicData uri="http://schemas.openxmlformats.org/presentationml/2006/ole">
            <mc:AlternateContent xmlns:mc="http://schemas.openxmlformats.org/markup-compatibility/2006">
              <mc:Choice xmlns:v="urn:schemas-microsoft-com:vml" Requires="v">
                <p:oleObj spid="_x0000_s3143" name="" r:id="rId1" imgW="6858000" imgH="48895" progId="MS_ClipArt_Gallery.2">
                  <p:embed/>
                </p:oleObj>
              </mc:Choice>
              <mc:Fallback>
                <p:oleObj name="" r:id="rId1" imgW="6858000" imgH="48895" progId="MS_ClipArt_Gallery.2">
                  <p:embed/>
                  <p:pic>
                    <p:nvPicPr>
                      <p:cNvPr id="0" name="图片 3142"/>
                      <p:cNvPicPr/>
                      <p:nvPr/>
                    </p:nvPicPr>
                    <p:blipFill>
                      <a:blip r:embed="rId2"/>
                      <a:stretch>
                        <a:fillRect/>
                      </a:stretch>
                    </p:blipFill>
                    <p:spPr>
                      <a:xfrm>
                        <a:off x="644525" y="768350"/>
                        <a:ext cx="7704138" cy="69850"/>
                      </a:xfrm>
                      <a:prstGeom prst="rect">
                        <a:avLst/>
                      </a:prstGeom>
                      <a:noFill/>
                      <a:ln w="38100">
                        <a:noFill/>
                        <a:miter/>
                      </a:ln>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76804" name="Rectangle 2"/>
          <p:cNvSpPr>
            <a:spLocks noGrp="1"/>
          </p:cNvSpPr>
          <p:nvPr/>
        </p:nvSpPr>
        <p:spPr>
          <a:xfrm>
            <a:off x="423863" y="87313"/>
            <a:ext cx="7313612" cy="750887"/>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76805" name="内容占位符 95235"/>
          <p:cNvGraphicFramePr>
            <a:graphicFrameLocks noGrp="1"/>
          </p:cNvGraphicFramePr>
          <p:nvPr/>
        </p:nvGraphicFramePr>
        <p:xfrm>
          <a:off x="644525" y="768350"/>
          <a:ext cx="7704138" cy="69850"/>
        </p:xfrm>
        <a:graphic>
          <a:graphicData uri="http://schemas.openxmlformats.org/presentationml/2006/ole">
            <mc:AlternateContent xmlns:mc="http://schemas.openxmlformats.org/markup-compatibility/2006">
              <mc:Choice xmlns:v="urn:schemas-microsoft-com:vml" Requires="v">
                <p:oleObj spid="_x0000_s3143" name="" r:id="rId1" imgW="6858000" imgH="48895" progId="MS_ClipArt_Gallery.2">
                  <p:embed/>
                </p:oleObj>
              </mc:Choice>
              <mc:Fallback>
                <p:oleObj name="" r:id="rId1" imgW="6858000" imgH="48895" progId="MS_ClipArt_Gallery.2">
                  <p:embed/>
                  <p:pic>
                    <p:nvPicPr>
                      <p:cNvPr id="0" name="图片 3142"/>
                      <p:cNvPicPr/>
                      <p:nvPr/>
                    </p:nvPicPr>
                    <p:blipFill>
                      <a:blip r:embed="rId2"/>
                      <a:stretch>
                        <a:fillRect/>
                      </a:stretch>
                    </p:blipFill>
                    <p:spPr>
                      <a:xfrm>
                        <a:off x="644525" y="768350"/>
                        <a:ext cx="7704138" cy="69850"/>
                      </a:xfrm>
                      <a:prstGeom prst="rect">
                        <a:avLst/>
                      </a:prstGeom>
                      <a:noFill/>
                      <a:ln w="38100">
                        <a:noFill/>
                        <a:miter/>
                      </a:ln>
                    </p:spPr>
                  </p:pic>
                </p:oleObj>
              </mc:Fallback>
            </mc:AlternateContent>
          </a:graphicData>
        </a:graphic>
      </p:graphicFrame>
      <p:sp>
        <p:nvSpPr>
          <p:cNvPr id="10242" name="Text Box 3"/>
          <p:cNvSpPr txBox="1"/>
          <p:nvPr/>
        </p:nvSpPr>
        <p:spPr>
          <a:xfrm>
            <a:off x="644208" y="1018540"/>
            <a:ext cx="7467600" cy="457200"/>
          </a:xfrm>
          <a:prstGeom prst="rect">
            <a:avLst/>
          </a:prstGeom>
          <a:noFill/>
          <a:ln w="9525">
            <a:noFill/>
          </a:ln>
        </p:spPr>
        <p:txBody>
          <a:bodyPr anchor="t">
            <a:spAutoFit/>
          </a:bodyPr>
          <a:p>
            <a:pPr algn="just">
              <a:lnSpc>
                <a:spcPct val="85000"/>
              </a:lnSpc>
              <a:spcBef>
                <a:spcPct val="25000"/>
              </a:spcBef>
              <a:buClr>
                <a:srgbClr val="FFC000"/>
              </a:buClr>
              <a:buSzPct val="90000"/>
              <a:buFont typeface="Wingdings" panose="05000000000000000000" pitchFamily="2" charset="2"/>
              <a:buChar char="n"/>
            </a:pPr>
            <a:r>
              <a:rPr lang="en-US" altLang="zh-CN" sz="2800" dirty="0">
                <a:solidFill>
                  <a:srgbClr val="00B0F0"/>
                </a:solidFill>
                <a:latin typeface="楷体" panose="02010609060101010101" pitchFamily="49" charset="-122"/>
                <a:ea typeface="楷体" panose="02010609060101010101" pitchFamily="49" charset="-122"/>
              </a:rPr>
              <a:t>Linux进程</a:t>
            </a:r>
            <a:r>
              <a:rPr lang="zh-CN" altLang="en-US" sz="2800" dirty="0">
                <a:solidFill>
                  <a:srgbClr val="00B0F0"/>
                </a:solidFill>
                <a:latin typeface="楷体" panose="02010609060101010101" pitchFamily="49" charset="-122"/>
                <a:ea typeface="楷体" panose="02010609060101010101" pitchFamily="49" charset="-122"/>
              </a:rPr>
              <a:t>系统调用</a:t>
            </a:r>
            <a:endParaRPr lang="zh-CN" altLang="en-US" sz="2800" dirty="0">
              <a:solidFill>
                <a:srgbClr val="00B0F0"/>
              </a:solidFill>
              <a:latin typeface="楷体" panose="02010609060101010101" pitchFamily="49" charset="-122"/>
              <a:ea typeface="楷体" panose="02010609060101010101" pitchFamily="49" charset="-122"/>
            </a:endParaRPr>
          </a:p>
        </p:txBody>
      </p:sp>
      <p:sp>
        <p:nvSpPr>
          <p:cNvPr id="8194" name="Rectangle 4"/>
          <p:cNvSpPr/>
          <p:nvPr/>
        </p:nvSpPr>
        <p:spPr>
          <a:xfrm>
            <a:off x="903923" y="1640205"/>
            <a:ext cx="7335837" cy="792163"/>
          </a:xfrm>
          <a:prstGeom prst="rect">
            <a:avLst/>
          </a:prstGeom>
          <a:solidFill>
            <a:srgbClr val="000000"/>
          </a:solidFill>
          <a:ln w="9525" cap="flat" cmpd="sng">
            <a:solidFill>
              <a:srgbClr val="00FFFF"/>
            </a:solidFill>
            <a:prstDash val="solid"/>
            <a:miter/>
            <a:headEnd type="none" w="med" len="med"/>
            <a:tailEnd type="none" w="med" len="med"/>
          </a:ln>
        </p:spPr>
        <p:txBody>
          <a:bodyPr wrap="none" anchor="t"/>
          <a:p>
            <a:pPr eaLnBrk="0" hangingPunct="0">
              <a:lnSpc>
                <a:spcPct val="100000"/>
              </a:lnSpc>
              <a:spcBef>
                <a:spcPct val="0"/>
              </a:spcBef>
              <a:buNone/>
            </a:pPr>
            <a:r>
              <a:rPr lang="en-US" altLang="zh-CN" sz="2000" dirty="0">
                <a:solidFill>
                  <a:schemeClr val="bg1"/>
                </a:solidFill>
                <a:latin typeface="Courier New" panose="02070309020205020404" pitchFamily="49" charset="0"/>
                <a:ea typeface="宋体" panose="02010600030101010101" pitchFamily="2" charset="-122"/>
              </a:rPr>
              <a:t>#include &lt;unistd.h&gt;</a:t>
            </a:r>
            <a:endParaRPr lang="en-US" altLang="zh-CN" sz="2000" dirty="0">
              <a:solidFill>
                <a:schemeClr val="bg1"/>
              </a:solidFill>
              <a:latin typeface="Courier New" panose="02070309020205020404" pitchFamily="49" charset="0"/>
              <a:ea typeface="宋体" panose="02010600030101010101" pitchFamily="2" charset="-122"/>
            </a:endParaRPr>
          </a:p>
          <a:p>
            <a:pPr eaLnBrk="0" hangingPunct="0">
              <a:lnSpc>
                <a:spcPct val="100000"/>
              </a:lnSpc>
              <a:spcBef>
                <a:spcPct val="0"/>
              </a:spcBef>
              <a:buNone/>
            </a:pPr>
            <a:r>
              <a:rPr lang="en-US" altLang="zh-CN" sz="2000" dirty="0">
                <a:solidFill>
                  <a:schemeClr val="bg1"/>
                </a:solidFill>
                <a:latin typeface="Courier New" panose="02070309020205020404" pitchFamily="49" charset="0"/>
                <a:ea typeface="宋体" panose="02010600030101010101" pitchFamily="2" charset="-122"/>
              </a:rPr>
              <a:t>pid_t fork(void);</a:t>
            </a:r>
            <a:endParaRPr lang="en-US" altLang="zh-CN" sz="2000" dirty="0">
              <a:solidFill>
                <a:schemeClr val="bg1"/>
              </a:solidFill>
              <a:latin typeface="Courier New" panose="02070309020205020404" pitchFamily="49" charset="0"/>
              <a:ea typeface="宋体" panose="02010600030101010101" pitchFamily="2" charset="-122"/>
            </a:endParaRPr>
          </a:p>
        </p:txBody>
      </p:sp>
      <p:sp>
        <p:nvSpPr>
          <p:cNvPr id="14337" name="Rectangle 4"/>
          <p:cNvSpPr/>
          <p:nvPr/>
        </p:nvSpPr>
        <p:spPr>
          <a:xfrm>
            <a:off x="904240" y="2712720"/>
            <a:ext cx="7334885" cy="791845"/>
          </a:xfrm>
          <a:prstGeom prst="rect">
            <a:avLst/>
          </a:prstGeom>
          <a:solidFill>
            <a:srgbClr val="000000"/>
          </a:solidFill>
          <a:ln w="9525" cap="flat" cmpd="sng">
            <a:solidFill>
              <a:srgbClr val="00FFFF"/>
            </a:solidFill>
            <a:prstDash val="solid"/>
            <a:miter/>
            <a:headEnd type="none" w="med" len="med"/>
            <a:tailEnd type="none" w="med" len="med"/>
          </a:ln>
        </p:spPr>
        <p:txBody>
          <a:bodyPr wrap="none" anchor="t"/>
          <a:p>
            <a:pPr eaLnBrk="0" hangingPunct="0">
              <a:lnSpc>
                <a:spcPct val="100000"/>
              </a:lnSpc>
              <a:spcBef>
                <a:spcPct val="0"/>
              </a:spcBef>
              <a:buNone/>
            </a:pPr>
            <a:r>
              <a:rPr lang="en-US" altLang="zh-CN" sz="2000" dirty="0">
                <a:solidFill>
                  <a:schemeClr val="bg1"/>
                </a:solidFill>
                <a:latin typeface="Courier New" panose="02070309020205020404" pitchFamily="49" charset="0"/>
                <a:ea typeface="宋体" panose="02010600030101010101" pitchFamily="2" charset="-122"/>
              </a:rPr>
              <a:t>#include &lt;stdlib.h&gt;</a:t>
            </a:r>
            <a:endParaRPr lang="en-US" altLang="zh-CN" sz="2000" dirty="0">
              <a:solidFill>
                <a:schemeClr val="bg1"/>
              </a:solidFill>
              <a:latin typeface="Courier New" panose="02070309020205020404" pitchFamily="49" charset="0"/>
              <a:ea typeface="宋体" panose="02010600030101010101" pitchFamily="2" charset="-122"/>
            </a:endParaRPr>
          </a:p>
          <a:p>
            <a:pPr eaLnBrk="0" hangingPunct="0">
              <a:lnSpc>
                <a:spcPct val="100000"/>
              </a:lnSpc>
              <a:spcBef>
                <a:spcPct val="0"/>
              </a:spcBef>
              <a:buNone/>
            </a:pPr>
            <a:r>
              <a:rPr lang="en-US" altLang="zh-CN" sz="2000" dirty="0">
                <a:solidFill>
                  <a:schemeClr val="bg1"/>
                </a:solidFill>
                <a:latin typeface="Courier New" panose="02070309020205020404" pitchFamily="49" charset="0"/>
                <a:ea typeface="宋体" panose="02010600030101010101" pitchFamily="2" charset="-122"/>
              </a:rPr>
              <a:t>void exit(int *status);</a:t>
            </a:r>
            <a:endParaRPr lang="en-US" altLang="zh-CN" sz="2000" dirty="0">
              <a:solidFill>
                <a:schemeClr val="bg1"/>
              </a:solidFill>
              <a:latin typeface="Courier New" panose="02070309020205020404" pitchFamily="49" charset="0"/>
              <a:ea typeface="宋体" panose="02010600030101010101" pitchFamily="2" charset="-122"/>
            </a:endParaRPr>
          </a:p>
        </p:txBody>
      </p:sp>
      <p:sp>
        <p:nvSpPr>
          <p:cNvPr id="24577" name="Rectangle 4"/>
          <p:cNvSpPr/>
          <p:nvPr/>
        </p:nvSpPr>
        <p:spPr>
          <a:xfrm>
            <a:off x="904240" y="3862070"/>
            <a:ext cx="7334885" cy="1671955"/>
          </a:xfrm>
          <a:prstGeom prst="rect">
            <a:avLst/>
          </a:prstGeom>
          <a:solidFill>
            <a:srgbClr val="000000"/>
          </a:solidFill>
          <a:ln w="9525" cap="flat" cmpd="sng">
            <a:solidFill>
              <a:srgbClr val="00FFFF"/>
            </a:solidFill>
            <a:prstDash val="solid"/>
            <a:miter/>
            <a:headEnd type="none" w="med" len="med"/>
            <a:tailEnd type="none" w="med" len="med"/>
          </a:ln>
        </p:spPr>
        <p:txBody>
          <a:bodyPr wrap="none" anchor="t"/>
          <a:p>
            <a:pPr eaLnBrk="0" hangingPunct="0">
              <a:lnSpc>
                <a:spcPct val="120000"/>
              </a:lnSpc>
              <a:spcBef>
                <a:spcPct val="0"/>
              </a:spcBef>
              <a:buNone/>
            </a:pPr>
            <a:r>
              <a:rPr lang="en-US" altLang="zh-CN" sz="2000" dirty="0">
                <a:solidFill>
                  <a:schemeClr val="bg1"/>
                </a:solidFill>
                <a:latin typeface="Courier New" panose="02070309020205020404" pitchFamily="49" charset="0"/>
                <a:ea typeface="宋体" panose="02010600030101010101" pitchFamily="2" charset="-122"/>
              </a:rPr>
              <a:t>#include &lt;sys/types.h&gt;</a:t>
            </a:r>
            <a:endParaRPr lang="en-US" altLang="zh-CN" sz="2000" dirty="0">
              <a:solidFill>
                <a:schemeClr val="bg1"/>
              </a:solidFill>
              <a:latin typeface="Courier New" panose="02070309020205020404" pitchFamily="49" charset="0"/>
              <a:ea typeface="宋体" panose="02010600030101010101" pitchFamily="2" charset="-122"/>
            </a:endParaRPr>
          </a:p>
          <a:p>
            <a:pPr eaLnBrk="0" hangingPunct="0">
              <a:lnSpc>
                <a:spcPct val="120000"/>
              </a:lnSpc>
              <a:spcBef>
                <a:spcPct val="0"/>
              </a:spcBef>
              <a:buNone/>
            </a:pPr>
            <a:r>
              <a:rPr lang="en-US" altLang="zh-CN" sz="2000" dirty="0">
                <a:solidFill>
                  <a:schemeClr val="bg1"/>
                </a:solidFill>
                <a:latin typeface="Courier New" panose="02070309020205020404" pitchFamily="49" charset="0"/>
                <a:ea typeface="宋体" panose="02010600030101010101" pitchFamily="2" charset="-122"/>
              </a:rPr>
              <a:t>#include &lt;sys/wait.h&gt;</a:t>
            </a:r>
            <a:endParaRPr lang="en-US" altLang="zh-CN" sz="2000" dirty="0">
              <a:solidFill>
                <a:schemeClr val="bg1"/>
              </a:solidFill>
              <a:latin typeface="Courier New" panose="02070309020205020404" pitchFamily="49" charset="0"/>
              <a:ea typeface="宋体" panose="02010600030101010101" pitchFamily="2" charset="-122"/>
            </a:endParaRPr>
          </a:p>
          <a:p>
            <a:pPr eaLnBrk="0" hangingPunct="0">
              <a:lnSpc>
                <a:spcPct val="120000"/>
              </a:lnSpc>
              <a:spcBef>
                <a:spcPct val="0"/>
              </a:spcBef>
              <a:buNone/>
            </a:pPr>
            <a:r>
              <a:rPr lang="en-US" altLang="zh-CN" sz="2000" dirty="0">
                <a:solidFill>
                  <a:schemeClr val="bg1"/>
                </a:solidFill>
                <a:latin typeface="Courier New" panose="02070309020205020404" pitchFamily="49" charset="0"/>
                <a:ea typeface="宋体" panose="02010600030101010101" pitchFamily="2" charset="-122"/>
              </a:rPr>
              <a:t>pid_t wait(int *status);</a:t>
            </a:r>
            <a:endParaRPr lang="en-US" altLang="zh-CN" sz="2000" dirty="0">
              <a:solidFill>
                <a:schemeClr val="bg1"/>
              </a:solidFill>
              <a:latin typeface="Courier New" panose="02070309020205020404" pitchFamily="49" charset="0"/>
              <a:ea typeface="宋体" panose="02010600030101010101" pitchFamily="2" charset="-122"/>
            </a:endParaRPr>
          </a:p>
          <a:p>
            <a:pPr eaLnBrk="0" hangingPunct="0">
              <a:lnSpc>
                <a:spcPct val="120000"/>
              </a:lnSpc>
              <a:spcBef>
                <a:spcPct val="0"/>
              </a:spcBef>
              <a:buNone/>
            </a:pPr>
            <a:r>
              <a:rPr lang="en-US" altLang="zh-CN" sz="2000" dirty="0">
                <a:solidFill>
                  <a:schemeClr val="bg1"/>
                </a:solidFill>
                <a:latin typeface="Courier New" panose="02070309020205020404" pitchFamily="49" charset="0"/>
                <a:ea typeface="宋体" panose="02010600030101010101" pitchFamily="2" charset="-122"/>
              </a:rPr>
              <a:t>pid_t waitpid(</a:t>
            </a:r>
            <a:r>
              <a:rPr lang="en-US" altLang="zh-CN" sz="2000" dirty="0">
                <a:solidFill>
                  <a:schemeClr val="bg1"/>
                </a:solidFill>
                <a:latin typeface="Courier New" panose="02070309020205020404" pitchFamily="49" charset="0"/>
                <a:ea typeface="宋体" panose="02010600030101010101" pitchFamily="2" charset="-122"/>
                <a:sym typeface="楷体_GB2312" pitchFamily="49" charset="-122"/>
              </a:rPr>
              <a:t>pid_t</a:t>
            </a:r>
            <a:r>
              <a:rPr lang="en-US" altLang="zh-CN" sz="2000" dirty="0">
                <a:solidFill>
                  <a:schemeClr val="bg1"/>
                </a:solidFill>
                <a:latin typeface="Courier New" panose="02070309020205020404" pitchFamily="49" charset="0"/>
                <a:ea typeface="宋体" panose="02010600030101010101" pitchFamily="2" charset="-122"/>
              </a:rPr>
              <a:t> pid, int *status, int options);</a:t>
            </a:r>
            <a:endParaRPr lang="en-US" altLang="zh-CN" sz="2000" dirty="0">
              <a:solidFill>
                <a:schemeClr val="bg1"/>
              </a:solidFill>
              <a:latin typeface="Courier New" panose="02070309020205020404" pitchFamily="49"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76804" name="Rectangle 2"/>
          <p:cNvSpPr>
            <a:spLocks noGrp="1"/>
          </p:cNvSpPr>
          <p:nvPr/>
        </p:nvSpPr>
        <p:spPr>
          <a:xfrm>
            <a:off x="423863" y="87313"/>
            <a:ext cx="7313612" cy="750887"/>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控制（补充）</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76805" name="内容占位符 95235"/>
          <p:cNvGraphicFramePr>
            <a:graphicFrameLocks noGrp="1"/>
          </p:cNvGraphicFramePr>
          <p:nvPr/>
        </p:nvGraphicFramePr>
        <p:xfrm>
          <a:off x="644525" y="768350"/>
          <a:ext cx="7704138" cy="69850"/>
        </p:xfrm>
        <a:graphic>
          <a:graphicData uri="http://schemas.openxmlformats.org/presentationml/2006/ole">
            <mc:AlternateContent xmlns:mc="http://schemas.openxmlformats.org/markup-compatibility/2006">
              <mc:Choice xmlns:v="urn:schemas-microsoft-com:vml" Requires="v">
                <p:oleObj spid="_x0000_s3143" name="" r:id="rId1" imgW="6858000" imgH="48895" progId="MS_ClipArt_Gallery.2">
                  <p:embed/>
                </p:oleObj>
              </mc:Choice>
              <mc:Fallback>
                <p:oleObj name="" r:id="rId1" imgW="6858000" imgH="48895" progId="MS_ClipArt_Gallery.2">
                  <p:embed/>
                  <p:pic>
                    <p:nvPicPr>
                      <p:cNvPr id="0" name="图片 3142"/>
                      <p:cNvPicPr/>
                      <p:nvPr/>
                    </p:nvPicPr>
                    <p:blipFill>
                      <a:blip r:embed="rId2"/>
                      <a:stretch>
                        <a:fillRect/>
                      </a:stretch>
                    </p:blipFill>
                    <p:spPr>
                      <a:xfrm>
                        <a:off x="644525" y="768350"/>
                        <a:ext cx="7704138" cy="69850"/>
                      </a:xfrm>
                      <a:prstGeom prst="rect">
                        <a:avLst/>
                      </a:prstGeom>
                      <a:noFill/>
                      <a:ln w="38100">
                        <a:noFill/>
                        <a:miter/>
                      </a:ln>
                    </p:spPr>
                  </p:pic>
                </p:oleObj>
              </mc:Fallback>
            </mc:AlternateContent>
          </a:graphicData>
        </a:graphic>
      </p:graphicFrame>
      <p:sp>
        <p:nvSpPr>
          <p:cNvPr id="10241" name="Text Box 3"/>
          <p:cNvSpPr txBox="1"/>
          <p:nvPr/>
        </p:nvSpPr>
        <p:spPr>
          <a:xfrm>
            <a:off x="649288" y="1055370"/>
            <a:ext cx="7699375" cy="4961890"/>
          </a:xfrm>
          <a:prstGeom prst="rect">
            <a:avLst/>
          </a:prstGeom>
          <a:noFill/>
          <a:ln w="9525" cap="flat" cmpd="sng">
            <a:solidFill>
              <a:srgbClr val="FF0000"/>
            </a:solidFill>
            <a:prstDash val="solid"/>
            <a:round/>
            <a:headEnd type="none" w="med" len="med"/>
            <a:tailEnd type="none" w="med" len="med"/>
          </a:ln>
        </p:spPr>
        <p:txBody>
          <a:bodyPr wrap="square" anchor="t">
            <a:spAutoFit/>
          </a:bodyPr>
          <a:p>
            <a:pPr>
              <a:lnSpc>
                <a:spcPct val="110000"/>
              </a:lnSpc>
              <a:spcBef>
                <a:spcPct val="0"/>
              </a:spcBef>
              <a:buNone/>
            </a:pPr>
            <a:r>
              <a:rPr lang="en-US" altLang="zh-CN" sz="1600" b="0" dirty="0">
                <a:solidFill>
                  <a:srgbClr val="000000"/>
                </a:solidFill>
                <a:latin typeface="Times New Roman" panose="02020603050405020304" pitchFamily="18" charset="0"/>
                <a:ea typeface="宋体" panose="02010600030101010101" pitchFamily="2" charset="-122"/>
              </a:rPr>
              <a:t>#include &lt;stdio.h&gt;</a:t>
            </a:r>
            <a:endParaRPr lang="en-US" altLang="zh-CN" sz="1600" b="0" dirty="0">
              <a:solidFill>
                <a:srgbClr val="000000"/>
              </a:solidFill>
              <a:latin typeface="Times New Roman" panose="02020603050405020304" pitchFamily="18" charset="0"/>
              <a:ea typeface="宋体" panose="02010600030101010101" pitchFamily="2" charset="-122"/>
            </a:endParaRPr>
          </a:p>
          <a:p>
            <a:pPr>
              <a:lnSpc>
                <a:spcPct val="110000"/>
              </a:lnSpc>
              <a:spcBef>
                <a:spcPct val="0"/>
              </a:spcBef>
              <a:buNone/>
            </a:pPr>
            <a:r>
              <a:rPr lang="en-US" altLang="zh-CN" sz="1600" b="0" dirty="0">
                <a:solidFill>
                  <a:srgbClr val="000000"/>
                </a:solidFill>
                <a:latin typeface="Times New Roman" panose="02020603050405020304" pitchFamily="18" charset="0"/>
                <a:ea typeface="宋体" panose="02010600030101010101" pitchFamily="2" charset="-122"/>
              </a:rPr>
              <a:t>#include &lt;unistd.h&gt;</a:t>
            </a:r>
            <a:endParaRPr lang="en-US" altLang="zh-CN" sz="1600" b="0" dirty="0">
              <a:solidFill>
                <a:srgbClr val="000000"/>
              </a:solidFill>
              <a:latin typeface="Times New Roman" panose="02020603050405020304" pitchFamily="18" charset="0"/>
              <a:ea typeface="宋体" panose="02010600030101010101" pitchFamily="2" charset="-122"/>
            </a:endParaRPr>
          </a:p>
          <a:p>
            <a:pPr>
              <a:lnSpc>
                <a:spcPct val="110000"/>
              </a:lnSpc>
              <a:spcBef>
                <a:spcPct val="0"/>
              </a:spcBef>
              <a:buNone/>
            </a:pPr>
            <a:r>
              <a:rPr lang="en-US" altLang="zh-CN" sz="1600" b="0" dirty="0">
                <a:solidFill>
                  <a:srgbClr val="000000"/>
                </a:solidFill>
                <a:latin typeface="Times New Roman" panose="02020603050405020304" pitchFamily="18" charset="0"/>
                <a:ea typeface="宋体" panose="02010600030101010101" pitchFamily="2" charset="-122"/>
              </a:rPr>
              <a:t>main()</a:t>
            </a:r>
            <a:endParaRPr lang="en-US" altLang="zh-CN" sz="1600" b="0" dirty="0">
              <a:solidFill>
                <a:srgbClr val="000000"/>
              </a:solidFill>
              <a:latin typeface="Times New Roman" panose="02020603050405020304" pitchFamily="18" charset="0"/>
              <a:ea typeface="宋体" panose="02010600030101010101" pitchFamily="2" charset="-122"/>
            </a:endParaRPr>
          </a:p>
          <a:p>
            <a:pPr>
              <a:lnSpc>
                <a:spcPct val="110000"/>
              </a:lnSpc>
              <a:spcBef>
                <a:spcPct val="0"/>
              </a:spcBef>
              <a:buNone/>
            </a:pPr>
            <a:r>
              <a:rPr lang="en-US" altLang="zh-CN" sz="1600" b="0" dirty="0">
                <a:solidFill>
                  <a:srgbClr val="000000"/>
                </a:solidFill>
                <a:latin typeface="Times New Roman" panose="02020603050405020304" pitchFamily="18" charset="0"/>
                <a:ea typeface="宋体" panose="02010600030101010101" pitchFamily="2" charset="-122"/>
              </a:rPr>
              <a:t>{  int pid;</a:t>
            </a:r>
            <a:endParaRPr lang="en-US" altLang="zh-CN" sz="1600" b="0" dirty="0">
              <a:solidFill>
                <a:srgbClr val="000000"/>
              </a:solidFill>
              <a:latin typeface="Times New Roman" panose="02020603050405020304" pitchFamily="18" charset="0"/>
              <a:ea typeface="宋体" panose="02010600030101010101" pitchFamily="2" charset="-122"/>
            </a:endParaRPr>
          </a:p>
          <a:p>
            <a:pPr>
              <a:lnSpc>
                <a:spcPct val="110000"/>
              </a:lnSpc>
              <a:spcBef>
                <a:spcPct val="0"/>
              </a:spcBef>
              <a:buNone/>
            </a:pPr>
            <a:r>
              <a:rPr lang="en-US" altLang="zh-CN" sz="1600" b="0" dirty="0">
                <a:solidFill>
                  <a:srgbClr val="000000"/>
                </a:solidFill>
                <a:latin typeface="Times New Roman" panose="02020603050405020304" pitchFamily="18" charset="0"/>
                <a:ea typeface="宋体" panose="02010600030101010101" pitchFamily="2" charset="-122"/>
              </a:rPr>
              <a:t>   pid=</a:t>
            </a:r>
            <a:r>
              <a:rPr lang="en-US" altLang="zh-CN" sz="1600" b="0" dirty="0">
                <a:solidFill>
                  <a:srgbClr val="FF0000"/>
                </a:solidFill>
                <a:latin typeface="Times New Roman" panose="02020603050405020304" pitchFamily="18" charset="0"/>
                <a:ea typeface="宋体" panose="02010600030101010101" pitchFamily="2" charset="-122"/>
              </a:rPr>
              <a:t>fork( )</a:t>
            </a:r>
            <a:r>
              <a:rPr lang="en-US" altLang="zh-CN" sz="1600" b="0" dirty="0">
                <a:solidFill>
                  <a:srgbClr val="000000"/>
                </a:solidFill>
                <a:latin typeface="Times New Roman" panose="02020603050405020304" pitchFamily="18" charset="0"/>
                <a:ea typeface="宋体" panose="02010600030101010101" pitchFamily="2" charset="-122"/>
              </a:rPr>
              <a:t>;</a:t>
            </a:r>
            <a:endParaRPr lang="en-US" altLang="zh-CN" sz="1600" b="0" dirty="0">
              <a:solidFill>
                <a:srgbClr val="000000"/>
              </a:solidFill>
              <a:latin typeface="Times New Roman" panose="02020603050405020304" pitchFamily="18" charset="0"/>
              <a:ea typeface="宋体" panose="02010600030101010101" pitchFamily="2" charset="-122"/>
            </a:endParaRPr>
          </a:p>
          <a:p>
            <a:pPr>
              <a:lnSpc>
                <a:spcPct val="110000"/>
              </a:lnSpc>
              <a:spcBef>
                <a:spcPct val="0"/>
              </a:spcBef>
              <a:buNone/>
            </a:pPr>
            <a:r>
              <a:rPr lang="en-US" altLang="zh-CN" sz="1600" b="0" dirty="0">
                <a:solidFill>
                  <a:srgbClr val="000000"/>
                </a:solidFill>
                <a:latin typeface="Times New Roman" panose="02020603050405020304" pitchFamily="18" charset="0"/>
                <a:ea typeface="宋体" panose="02010600030101010101" pitchFamily="2" charset="-122"/>
              </a:rPr>
              <a:t>  if (pid &lt;0)</a:t>
            </a:r>
            <a:endParaRPr lang="en-US" altLang="zh-CN" sz="1600" b="0" dirty="0">
              <a:solidFill>
                <a:srgbClr val="000000"/>
              </a:solidFill>
              <a:latin typeface="Times New Roman" panose="02020603050405020304" pitchFamily="18" charset="0"/>
              <a:ea typeface="宋体" panose="02010600030101010101" pitchFamily="2" charset="-122"/>
            </a:endParaRPr>
          </a:p>
          <a:p>
            <a:pPr>
              <a:lnSpc>
                <a:spcPct val="110000"/>
              </a:lnSpc>
              <a:spcBef>
                <a:spcPct val="0"/>
              </a:spcBef>
              <a:buNone/>
            </a:pPr>
            <a:r>
              <a:rPr lang="en-US" altLang="zh-CN" sz="1600" b="0" dirty="0">
                <a:solidFill>
                  <a:srgbClr val="000000"/>
                </a:solidFill>
                <a:latin typeface="Times New Roman" panose="02020603050405020304" pitchFamily="18" charset="0"/>
                <a:ea typeface="宋体" panose="02010600030101010101" pitchFamily="2" charset="-122"/>
              </a:rPr>
              <a:t>  { printf ("fork failed!\n");</a:t>
            </a:r>
            <a:endParaRPr lang="en-US" altLang="zh-CN" sz="1600" b="0" dirty="0">
              <a:solidFill>
                <a:srgbClr val="000000"/>
              </a:solidFill>
              <a:latin typeface="Times New Roman" panose="02020603050405020304" pitchFamily="18" charset="0"/>
              <a:ea typeface="宋体" panose="02010600030101010101" pitchFamily="2" charset="-122"/>
            </a:endParaRPr>
          </a:p>
          <a:p>
            <a:pPr>
              <a:lnSpc>
                <a:spcPct val="110000"/>
              </a:lnSpc>
              <a:spcBef>
                <a:spcPct val="0"/>
              </a:spcBef>
              <a:buNone/>
            </a:pPr>
            <a:r>
              <a:rPr lang="en-US" altLang="zh-CN" sz="1600" b="0" dirty="0">
                <a:solidFill>
                  <a:srgbClr val="000000"/>
                </a:solidFill>
                <a:latin typeface="Times New Roman" panose="02020603050405020304" pitchFamily="18" charset="0"/>
                <a:ea typeface="宋体" panose="02010600030101010101" pitchFamily="2" charset="-122"/>
              </a:rPr>
              <a:t>    exit(1);}</a:t>
            </a:r>
            <a:endParaRPr lang="en-US" altLang="zh-CN" sz="1600" b="0" dirty="0">
              <a:solidFill>
                <a:srgbClr val="000000"/>
              </a:solidFill>
              <a:latin typeface="Times New Roman" panose="02020603050405020304" pitchFamily="18" charset="0"/>
              <a:ea typeface="宋体" panose="02010600030101010101" pitchFamily="2" charset="-122"/>
            </a:endParaRPr>
          </a:p>
          <a:p>
            <a:pPr>
              <a:lnSpc>
                <a:spcPct val="110000"/>
              </a:lnSpc>
              <a:spcBef>
                <a:spcPct val="0"/>
              </a:spcBef>
              <a:buNone/>
            </a:pPr>
            <a:r>
              <a:rPr lang="en-US" altLang="zh-CN" sz="1600" b="0" dirty="0">
                <a:solidFill>
                  <a:srgbClr val="000000"/>
                </a:solidFill>
                <a:latin typeface="Times New Roman" panose="02020603050405020304" pitchFamily="18" charset="0"/>
                <a:ea typeface="宋体" panose="02010600030101010101" pitchFamily="2" charset="-122"/>
              </a:rPr>
              <a:t>   if( pid == 0)</a:t>
            </a:r>
            <a:endParaRPr lang="en-US" altLang="zh-CN" sz="1600" b="0" dirty="0">
              <a:solidFill>
                <a:srgbClr val="000000"/>
              </a:solidFill>
              <a:latin typeface="Times New Roman" panose="02020603050405020304" pitchFamily="18" charset="0"/>
              <a:ea typeface="宋体" panose="02010600030101010101" pitchFamily="2" charset="-122"/>
            </a:endParaRPr>
          </a:p>
          <a:p>
            <a:pPr>
              <a:lnSpc>
                <a:spcPct val="110000"/>
              </a:lnSpc>
              <a:spcBef>
                <a:spcPct val="0"/>
              </a:spcBef>
              <a:buNone/>
            </a:pPr>
            <a:r>
              <a:rPr lang="en-US" altLang="zh-CN" sz="1600" b="0" dirty="0">
                <a:solidFill>
                  <a:srgbClr val="000000"/>
                </a:solidFill>
                <a:latin typeface="Times New Roman" panose="02020603050405020304" pitchFamily="18" charset="0"/>
                <a:ea typeface="宋体" panose="02010600030101010101" pitchFamily="2" charset="-122"/>
              </a:rPr>
              <a:t>   {</a:t>
            </a:r>
            <a:r>
              <a:rPr lang="en-US" altLang="zh-CN" sz="1600" b="0" dirty="0">
                <a:solidFill>
                  <a:srgbClr val="FF0000"/>
                </a:solidFill>
                <a:latin typeface="Times New Roman" panose="02020603050405020304" pitchFamily="18" charset="0"/>
                <a:ea typeface="宋体" panose="02010600030101010101" pitchFamily="2" charset="-122"/>
              </a:rPr>
              <a:t>printf("child process: pid is %d\n",pid);</a:t>
            </a:r>
            <a:endParaRPr lang="en-US" altLang="zh-CN" sz="1600" b="0" dirty="0">
              <a:solidFill>
                <a:srgbClr val="FF0000"/>
              </a:solidFill>
              <a:latin typeface="Times New Roman" panose="02020603050405020304" pitchFamily="18" charset="0"/>
              <a:ea typeface="宋体" panose="02010600030101010101" pitchFamily="2" charset="-122"/>
            </a:endParaRPr>
          </a:p>
          <a:p>
            <a:pPr>
              <a:lnSpc>
                <a:spcPct val="110000"/>
              </a:lnSpc>
              <a:spcBef>
                <a:spcPct val="0"/>
              </a:spcBef>
              <a:buNone/>
            </a:pPr>
            <a:r>
              <a:rPr lang="en-US" altLang="zh-CN" sz="1600" b="0" dirty="0">
                <a:solidFill>
                  <a:srgbClr val="FF0000"/>
                </a:solidFill>
                <a:latin typeface="Times New Roman" panose="02020603050405020304" pitchFamily="18" charset="0"/>
                <a:ea typeface="宋体" panose="02010600030101010101" pitchFamily="2" charset="-122"/>
              </a:rPr>
              <a:t>     printf ("It is child process, pid is %d\n", getpid ());</a:t>
            </a:r>
            <a:r>
              <a:rPr lang="en-US" altLang="zh-CN" sz="1600" b="0" dirty="0">
                <a:solidFill>
                  <a:srgbClr val="000000"/>
                </a:solidFill>
                <a:latin typeface="Times New Roman" panose="02020603050405020304" pitchFamily="18" charset="0"/>
                <a:ea typeface="宋体" panose="02010600030101010101" pitchFamily="2" charset="-122"/>
              </a:rPr>
              <a:t>}</a:t>
            </a:r>
            <a:endParaRPr lang="en-US" altLang="zh-CN" sz="1600" b="0" dirty="0">
              <a:solidFill>
                <a:srgbClr val="000000"/>
              </a:solidFill>
              <a:latin typeface="Times New Roman" panose="02020603050405020304" pitchFamily="18" charset="0"/>
              <a:ea typeface="宋体" panose="02010600030101010101" pitchFamily="2" charset="-122"/>
            </a:endParaRPr>
          </a:p>
          <a:p>
            <a:pPr>
              <a:lnSpc>
                <a:spcPct val="110000"/>
              </a:lnSpc>
              <a:spcBef>
                <a:spcPct val="0"/>
              </a:spcBef>
              <a:buNone/>
            </a:pPr>
            <a:r>
              <a:rPr lang="en-US" altLang="zh-CN" sz="1600" b="0" dirty="0">
                <a:solidFill>
                  <a:srgbClr val="000000"/>
                </a:solidFill>
                <a:latin typeface="Times New Roman" panose="02020603050405020304" pitchFamily="18" charset="0"/>
                <a:ea typeface="宋体" panose="02010600030101010101" pitchFamily="2" charset="-122"/>
              </a:rPr>
              <a:t>   else</a:t>
            </a:r>
            <a:endParaRPr lang="en-US" altLang="zh-CN" sz="1600" b="0" dirty="0">
              <a:solidFill>
                <a:srgbClr val="000000"/>
              </a:solidFill>
              <a:latin typeface="Times New Roman" panose="02020603050405020304" pitchFamily="18" charset="0"/>
              <a:ea typeface="宋体" panose="02010600030101010101" pitchFamily="2" charset="-122"/>
            </a:endParaRPr>
          </a:p>
          <a:p>
            <a:pPr>
              <a:lnSpc>
                <a:spcPct val="110000"/>
              </a:lnSpc>
              <a:spcBef>
                <a:spcPct val="0"/>
              </a:spcBef>
              <a:buNone/>
            </a:pPr>
            <a:r>
              <a:rPr lang="en-US" altLang="zh-CN" sz="1600" b="0" dirty="0">
                <a:solidFill>
                  <a:srgbClr val="000000"/>
                </a:solidFill>
                <a:latin typeface="Times New Roman" panose="02020603050405020304" pitchFamily="18" charset="0"/>
                <a:ea typeface="宋体" panose="02010600030101010101" pitchFamily="2" charset="-122"/>
              </a:rPr>
              <a:t>   {</a:t>
            </a:r>
            <a:r>
              <a:rPr lang="en-US" altLang="zh-CN" sz="1600" b="0" dirty="0">
                <a:solidFill>
                  <a:srgbClr val="3333CC"/>
                </a:solidFill>
                <a:latin typeface="Times New Roman" panose="02020603050405020304" pitchFamily="18" charset="0"/>
                <a:ea typeface="宋体" panose="02010600030101010101" pitchFamily="2" charset="-122"/>
              </a:rPr>
              <a:t>sleep</a:t>
            </a:r>
            <a:r>
              <a:rPr lang="zh-CN" altLang="en-US" sz="1600" b="0" dirty="0">
                <a:solidFill>
                  <a:srgbClr val="3333CC"/>
                </a:solidFill>
                <a:latin typeface="Times New Roman" panose="02020603050405020304" pitchFamily="18" charset="0"/>
                <a:ea typeface="宋体" panose="02010600030101010101" pitchFamily="2" charset="-122"/>
              </a:rPr>
              <a:t>（）；</a:t>
            </a:r>
            <a:endParaRPr lang="zh-CN" altLang="en-US" sz="1600" b="0" dirty="0">
              <a:solidFill>
                <a:srgbClr val="3333CC"/>
              </a:solidFill>
              <a:latin typeface="Times New Roman" panose="02020603050405020304" pitchFamily="18" charset="0"/>
              <a:ea typeface="宋体" panose="02010600030101010101" pitchFamily="2" charset="-122"/>
            </a:endParaRPr>
          </a:p>
          <a:p>
            <a:pPr>
              <a:lnSpc>
                <a:spcPct val="110000"/>
              </a:lnSpc>
              <a:spcBef>
                <a:spcPct val="0"/>
              </a:spcBef>
              <a:buNone/>
            </a:pPr>
            <a:r>
              <a:rPr lang="zh-CN" altLang="en-US" sz="1600" b="0" dirty="0">
                <a:solidFill>
                  <a:srgbClr val="3333CC"/>
                </a:solidFill>
                <a:latin typeface="Times New Roman" panose="02020603050405020304" pitchFamily="18" charset="0"/>
                <a:ea typeface="宋体" panose="02010600030101010101" pitchFamily="2" charset="-122"/>
              </a:rPr>
              <a:t>    </a:t>
            </a:r>
            <a:r>
              <a:rPr lang="en-US" altLang="zh-CN" sz="1600" b="0" dirty="0">
                <a:solidFill>
                  <a:srgbClr val="3333CC"/>
                </a:solidFill>
                <a:latin typeface="Times New Roman" panose="02020603050405020304" pitchFamily="18" charset="0"/>
                <a:ea typeface="宋体" panose="02010600030101010101" pitchFamily="2" charset="-122"/>
              </a:rPr>
              <a:t>printf("parent process:pid is %d\n",pid);</a:t>
            </a:r>
            <a:endParaRPr lang="en-US" altLang="zh-CN" sz="1600" b="0" dirty="0">
              <a:solidFill>
                <a:srgbClr val="3333CC"/>
              </a:solidFill>
              <a:latin typeface="Times New Roman" panose="02020603050405020304" pitchFamily="18" charset="0"/>
              <a:ea typeface="宋体" panose="02010600030101010101" pitchFamily="2" charset="-122"/>
            </a:endParaRPr>
          </a:p>
          <a:p>
            <a:pPr>
              <a:lnSpc>
                <a:spcPct val="110000"/>
              </a:lnSpc>
              <a:spcBef>
                <a:spcPct val="0"/>
              </a:spcBef>
              <a:buNone/>
            </a:pPr>
            <a:r>
              <a:rPr lang="en-US" altLang="zh-CN" sz="1600" b="0" dirty="0">
                <a:solidFill>
                  <a:srgbClr val="3333CC"/>
                </a:solidFill>
                <a:latin typeface="Times New Roman" panose="02020603050405020304" pitchFamily="18" charset="0"/>
                <a:ea typeface="宋体" panose="02010600030101010101" pitchFamily="2" charset="-122"/>
              </a:rPr>
              <a:t>    printf("It is parent process pid is %d\n", getpid()</a:t>
            </a:r>
            <a:r>
              <a:rPr lang="en-US" altLang="zh-CN" sz="1600" b="0" dirty="0">
                <a:solidFill>
                  <a:srgbClr val="000000"/>
                </a:solidFill>
                <a:latin typeface="Times New Roman" panose="02020603050405020304" pitchFamily="18" charset="0"/>
                <a:ea typeface="宋体" panose="02010600030101010101" pitchFamily="2" charset="-122"/>
              </a:rPr>
              <a:t>);</a:t>
            </a:r>
            <a:endParaRPr lang="en-US" altLang="zh-CN" sz="1600" b="0" dirty="0">
              <a:solidFill>
                <a:srgbClr val="000000"/>
              </a:solidFill>
              <a:latin typeface="Times New Roman" panose="02020603050405020304" pitchFamily="18" charset="0"/>
              <a:ea typeface="宋体" panose="02010600030101010101" pitchFamily="2" charset="-122"/>
            </a:endParaRPr>
          </a:p>
          <a:p>
            <a:pPr>
              <a:lnSpc>
                <a:spcPct val="110000"/>
              </a:lnSpc>
              <a:spcBef>
                <a:spcPct val="0"/>
              </a:spcBef>
              <a:buNone/>
            </a:pPr>
            <a:r>
              <a:rPr lang="en-US" altLang="zh-CN" sz="1600" b="0" dirty="0">
                <a:solidFill>
                  <a:srgbClr val="000000"/>
                </a:solidFill>
                <a:latin typeface="Times New Roman" panose="02020603050405020304" pitchFamily="18" charset="0"/>
                <a:ea typeface="宋体" panose="02010600030101010101" pitchFamily="2" charset="-122"/>
              </a:rPr>
              <a:t>   }</a:t>
            </a:r>
            <a:endParaRPr lang="en-US" altLang="zh-CN" sz="1600" b="0" dirty="0">
              <a:solidFill>
                <a:srgbClr val="000000"/>
              </a:solidFill>
              <a:latin typeface="Times New Roman" panose="02020603050405020304" pitchFamily="18" charset="0"/>
              <a:ea typeface="宋体" panose="02010600030101010101" pitchFamily="2" charset="-122"/>
            </a:endParaRPr>
          </a:p>
          <a:p>
            <a:pPr>
              <a:lnSpc>
                <a:spcPct val="110000"/>
              </a:lnSpc>
              <a:spcBef>
                <a:spcPct val="0"/>
              </a:spcBef>
              <a:buNone/>
            </a:pPr>
            <a:r>
              <a:rPr lang="en-US" altLang="zh-CN" sz="1600" b="0" dirty="0">
                <a:solidFill>
                  <a:srgbClr val="000000"/>
                </a:solidFill>
                <a:latin typeface="Times New Roman" panose="02020603050405020304" pitchFamily="18" charset="0"/>
                <a:ea typeface="宋体" panose="02010600030101010101" pitchFamily="2" charset="-122"/>
              </a:rPr>
              <a:t>    exit( 0 );</a:t>
            </a:r>
            <a:endParaRPr lang="en-US" altLang="zh-CN" sz="1600" b="0" dirty="0">
              <a:solidFill>
                <a:srgbClr val="000000"/>
              </a:solidFill>
              <a:latin typeface="Times New Roman" panose="02020603050405020304" pitchFamily="18" charset="0"/>
              <a:ea typeface="宋体" panose="02010600030101010101" pitchFamily="2" charset="-122"/>
            </a:endParaRPr>
          </a:p>
          <a:p>
            <a:pPr>
              <a:lnSpc>
                <a:spcPct val="110000"/>
              </a:lnSpc>
              <a:spcBef>
                <a:spcPct val="0"/>
              </a:spcBef>
              <a:buNone/>
            </a:pPr>
            <a:r>
              <a:rPr lang="en-US" altLang="zh-CN" sz="1600" b="0" dirty="0">
                <a:solidFill>
                  <a:srgbClr val="000000"/>
                </a:solidFill>
                <a:latin typeface="Times New Roman" panose="02020603050405020304" pitchFamily="18" charset="0"/>
                <a:ea typeface="宋体" panose="02010600030101010101" pitchFamily="2" charset="-122"/>
              </a:rPr>
              <a:t>}</a:t>
            </a:r>
            <a:endParaRPr lang="en-US" altLang="zh-CN" sz="1600"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76804" name="Rectangle 2"/>
          <p:cNvSpPr>
            <a:spLocks noGrp="1"/>
          </p:cNvSpPr>
          <p:nvPr/>
        </p:nvSpPr>
        <p:spPr>
          <a:xfrm>
            <a:off x="423863" y="87313"/>
            <a:ext cx="7313612" cy="750887"/>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控制（补充）</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76805" name="内容占位符 95235"/>
          <p:cNvGraphicFramePr>
            <a:graphicFrameLocks noGrp="1"/>
          </p:cNvGraphicFramePr>
          <p:nvPr/>
        </p:nvGraphicFramePr>
        <p:xfrm>
          <a:off x="644525" y="768350"/>
          <a:ext cx="7704138" cy="69850"/>
        </p:xfrm>
        <a:graphic>
          <a:graphicData uri="http://schemas.openxmlformats.org/presentationml/2006/ole">
            <mc:AlternateContent xmlns:mc="http://schemas.openxmlformats.org/markup-compatibility/2006">
              <mc:Choice xmlns:v="urn:schemas-microsoft-com:vml" Requires="v">
                <p:oleObj spid="_x0000_s3143" name="" r:id="rId1" imgW="6858000" imgH="48895" progId="MS_ClipArt_Gallery.2">
                  <p:embed/>
                </p:oleObj>
              </mc:Choice>
              <mc:Fallback>
                <p:oleObj name="" r:id="rId1" imgW="6858000" imgH="48895" progId="MS_ClipArt_Gallery.2">
                  <p:embed/>
                  <p:pic>
                    <p:nvPicPr>
                      <p:cNvPr id="0" name="图片 3142"/>
                      <p:cNvPicPr/>
                      <p:nvPr/>
                    </p:nvPicPr>
                    <p:blipFill>
                      <a:blip r:embed="rId2"/>
                      <a:stretch>
                        <a:fillRect/>
                      </a:stretch>
                    </p:blipFill>
                    <p:spPr>
                      <a:xfrm>
                        <a:off x="644525" y="768350"/>
                        <a:ext cx="7704138" cy="69850"/>
                      </a:xfrm>
                      <a:prstGeom prst="rect">
                        <a:avLst/>
                      </a:prstGeom>
                      <a:noFill/>
                      <a:ln w="38100">
                        <a:noFill/>
                        <a:miter/>
                      </a:ln>
                    </p:spPr>
                  </p:pic>
                </p:oleObj>
              </mc:Fallback>
            </mc:AlternateContent>
          </a:graphicData>
        </a:graphic>
      </p:graphicFrame>
      <p:graphicFrame>
        <p:nvGraphicFramePr>
          <p:cNvPr id="3" name="对象 2"/>
          <p:cNvGraphicFramePr/>
          <p:nvPr>
            <p:custDataLst>
              <p:tags r:id="rId3"/>
            </p:custDataLst>
          </p:nvPr>
        </p:nvGraphicFramePr>
        <p:xfrm>
          <a:off x="461010" y="1084263"/>
          <a:ext cx="8221663" cy="3186112"/>
        </p:xfrm>
        <a:graphic>
          <a:graphicData uri="http://schemas.openxmlformats.org/presentationml/2006/ole">
            <mc:AlternateContent xmlns:mc="http://schemas.openxmlformats.org/markup-compatibility/2006">
              <mc:Choice xmlns:v="urn:schemas-microsoft-com:vml" Requires="v">
                <p:oleObj spid="_x0000_s4" name="" r:id="rId4" imgW="0" imgH="0" progId="Paint.Picture">
                  <p:embed/>
                </p:oleObj>
              </mc:Choice>
              <mc:Fallback>
                <p:oleObj name="" r:id="rId4" imgW="0" imgH="0" progId="Paint.Picture">
                  <p:embed/>
                  <p:pic>
                    <p:nvPicPr>
                      <p:cNvPr id="0" name="图片 3076"/>
                      <p:cNvPicPr/>
                      <p:nvPr/>
                    </p:nvPicPr>
                    <p:blipFill>
                      <a:blip r:embed="rId5"/>
                      <a:stretch>
                        <a:fillRect/>
                      </a:stretch>
                    </p:blipFill>
                    <p:spPr>
                      <a:xfrm>
                        <a:off x="461010" y="1084263"/>
                        <a:ext cx="8221663" cy="3186112"/>
                      </a:xfrm>
                      <a:prstGeom prst="rect">
                        <a:avLst/>
                      </a:prstGeom>
                      <a:noFill/>
                      <a:ln w="38100">
                        <a:noFill/>
                        <a:miter/>
                      </a:ln>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sp>
        <p:nvSpPr>
          <p:cNvPr id="76804" name="Rectangle 2"/>
          <p:cNvSpPr>
            <a:spLocks noGrp="1"/>
          </p:cNvSpPr>
          <p:nvPr/>
        </p:nvSpPr>
        <p:spPr>
          <a:xfrm>
            <a:off x="423863" y="87313"/>
            <a:ext cx="7313612" cy="750887"/>
          </a:xfrm>
          <a:prstGeom prst="rect">
            <a:avLst/>
          </a:prstGeom>
          <a:noFill/>
          <a:ln w="9525">
            <a:noFill/>
          </a:ln>
        </p:spPr>
        <p:txBody>
          <a:bodyPr wrap="square" lIns="91440" tIns="45720" rIns="91440" bIns="45720" anchor="b"/>
          <a:p>
            <a:pPr algn="ctr"/>
            <a:r>
              <a:rPr lang="en-US" altLang="zh-CN" sz="3600" dirty="0">
                <a:solidFill>
                  <a:srgbClr val="000066"/>
                </a:solidFill>
                <a:latin typeface="黑体" panose="02010609060101010101" pitchFamily="49" charset="-122"/>
                <a:ea typeface="黑体" panose="02010609060101010101" pitchFamily="49" charset="-122"/>
              </a:rPr>
              <a:t>2.3 进程的</a:t>
            </a:r>
            <a:r>
              <a:rPr lang="zh-CN" altLang="en-US" sz="3600" dirty="0">
                <a:solidFill>
                  <a:srgbClr val="000066"/>
                </a:solidFill>
                <a:latin typeface="黑体" panose="02010609060101010101" pitchFamily="49" charset="-122"/>
                <a:ea typeface="黑体" panose="02010609060101010101" pitchFamily="49" charset="-122"/>
              </a:rPr>
              <a:t>控制（补充）</a:t>
            </a:r>
            <a:endParaRPr lang="zh-CN" altLang="en-US" sz="3600" dirty="0">
              <a:solidFill>
                <a:srgbClr val="000066"/>
              </a:solidFill>
              <a:latin typeface="黑体" panose="02010609060101010101" pitchFamily="49" charset="-122"/>
              <a:ea typeface="黑体" panose="02010609060101010101" pitchFamily="49" charset="-122"/>
            </a:endParaRPr>
          </a:p>
        </p:txBody>
      </p:sp>
      <p:graphicFrame>
        <p:nvGraphicFramePr>
          <p:cNvPr id="76805" name="内容占位符 95235"/>
          <p:cNvGraphicFramePr>
            <a:graphicFrameLocks noGrp="1"/>
          </p:cNvGraphicFramePr>
          <p:nvPr/>
        </p:nvGraphicFramePr>
        <p:xfrm>
          <a:off x="644525" y="768350"/>
          <a:ext cx="7704138" cy="69850"/>
        </p:xfrm>
        <a:graphic>
          <a:graphicData uri="http://schemas.openxmlformats.org/presentationml/2006/ole">
            <mc:AlternateContent xmlns:mc="http://schemas.openxmlformats.org/markup-compatibility/2006">
              <mc:Choice xmlns:v="urn:schemas-microsoft-com:vml" Requires="v">
                <p:oleObj spid="_x0000_s3143" name="" r:id="rId1" imgW="6858000" imgH="48895" progId="MS_ClipArt_Gallery.2">
                  <p:embed/>
                </p:oleObj>
              </mc:Choice>
              <mc:Fallback>
                <p:oleObj name="" r:id="rId1" imgW="6858000" imgH="48895" progId="MS_ClipArt_Gallery.2">
                  <p:embed/>
                  <p:pic>
                    <p:nvPicPr>
                      <p:cNvPr id="0" name="图片 3142"/>
                      <p:cNvPicPr/>
                      <p:nvPr/>
                    </p:nvPicPr>
                    <p:blipFill>
                      <a:blip r:embed="rId2"/>
                      <a:stretch>
                        <a:fillRect/>
                      </a:stretch>
                    </p:blipFill>
                    <p:spPr>
                      <a:xfrm>
                        <a:off x="644525" y="768350"/>
                        <a:ext cx="7704138" cy="69850"/>
                      </a:xfrm>
                      <a:prstGeom prst="rect">
                        <a:avLst/>
                      </a:prstGeom>
                      <a:noFill/>
                      <a:ln w="38100">
                        <a:noFill/>
                        <a:miter/>
                      </a:ln>
                    </p:spPr>
                  </p:pic>
                </p:oleObj>
              </mc:Fallback>
            </mc:AlternateContent>
          </a:graphicData>
        </a:graphic>
      </p:graphicFrame>
      <p:sp>
        <p:nvSpPr>
          <p:cNvPr id="26625" name="Text Box 3"/>
          <p:cNvSpPr txBox="1"/>
          <p:nvPr/>
        </p:nvSpPr>
        <p:spPr>
          <a:xfrm>
            <a:off x="647700" y="1068388"/>
            <a:ext cx="7848600" cy="5262562"/>
          </a:xfrm>
          <a:prstGeom prst="rect">
            <a:avLst/>
          </a:prstGeom>
          <a:noFill/>
          <a:ln w="9525" cap="flat" cmpd="sng">
            <a:solidFill>
              <a:srgbClr val="FF0000"/>
            </a:solidFill>
            <a:prstDash val="solid"/>
            <a:round/>
            <a:headEnd type="none" w="med" len="med"/>
            <a:tailEnd type="none" w="med" len="med"/>
          </a:ln>
        </p:spPr>
        <p:txBody>
          <a:bodyPr wrap="square" anchor="t">
            <a:spAutoFit/>
          </a:bodyPr>
          <a:p>
            <a:pPr>
              <a:lnSpc>
                <a:spcPct val="100000"/>
              </a:lnSpc>
              <a:spcBef>
                <a:spcPct val="0"/>
              </a:spcBef>
              <a:buNone/>
            </a:pPr>
            <a:r>
              <a:rPr lang="en-US" altLang="zh-CN" sz="1600" dirty="0">
                <a:solidFill>
                  <a:srgbClr val="000000"/>
                </a:solidFill>
                <a:latin typeface="Times New Roman" panose="02020603050405020304" pitchFamily="18" charset="0"/>
                <a:ea typeface="宋体" panose="02010600030101010101" pitchFamily="2" charset="-122"/>
              </a:rPr>
              <a:t>#include&lt;sys/types.h&gt;</a:t>
            </a:r>
            <a:endParaRPr lang="en-US" altLang="zh-CN" sz="1600" dirty="0">
              <a:solidFill>
                <a:srgbClr val="000000"/>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rgbClr val="000000"/>
                </a:solidFill>
                <a:latin typeface="Times New Roman" panose="02020603050405020304" pitchFamily="18" charset="0"/>
                <a:ea typeface="宋体" panose="02010600030101010101" pitchFamily="2" charset="-122"/>
              </a:rPr>
              <a:t>#include&lt;sys/wait.h&gt;</a:t>
            </a:r>
            <a:endParaRPr lang="en-US" altLang="zh-CN" sz="1600" dirty="0">
              <a:solidFill>
                <a:srgbClr val="000000"/>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rgbClr val="000000"/>
                </a:solidFill>
                <a:latin typeface="Times New Roman" panose="02020603050405020304" pitchFamily="18" charset="0"/>
                <a:ea typeface="宋体" panose="02010600030101010101" pitchFamily="2" charset="-122"/>
              </a:rPr>
              <a:t>#include&lt;stdio.h&gt;</a:t>
            </a:r>
            <a:endParaRPr lang="en-US" altLang="zh-CN" sz="1600" dirty="0">
              <a:solidFill>
                <a:srgbClr val="000000"/>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rgbClr val="000000"/>
                </a:solidFill>
                <a:latin typeface="Times New Roman" panose="02020603050405020304" pitchFamily="18" charset="0"/>
                <a:ea typeface="宋体" panose="02010600030101010101" pitchFamily="2" charset="-122"/>
              </a:rPr>
              <a:t>#include&lt;stdlib.h&gt;</a:t>
            </a:r>
            <a:endParaRPr lang="en-US" altLang="zh-CN" sz="1600" dirty="0">
              <a:solidFill>
                <a:srgbClr val="000000"/>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rgbClr val="000000"/>
                </a:solidFill>
                <a:latin typeface="Times New Roman" panose="02020603050405020304" pitchFamily="18" charset="0"/>
                <a:ea typeface="宋体" panose="02010600030101010101" pitchFamily="2" charset="-122"/>
              </a:rPr>
              <a:t>int main(void)</a:t>
            </a:r>
            <a:endParaRPr lang="en-US" altLang="zh-CN" sz="1600" dirty="0">
              <a:solidFill>
                <a:srgbClr val="000000"/>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rgbClr val="000000"/>
                </a:solidFill>
                <a:latin typeface="Times New Roman" panose="02020603050405020304" pitchFamily="18" charset="0"/>
                <a:ea typeface="宋体" panose="02010600030101010101" pitchFamily="2" charset="-122"/>
              </a:rPr>
              <a:t>{</a:t>
            </a:r>
            <a:endParaRPr lang="en-US" altLang="zh-CN" sz="1600" dirty="0">
              <a:solidFill>
                <a:srgbClr val="000000"/>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rgbClr val="000000"/>
                </a:solidFill>
                <a:latin typeface="Times New Roman" panose="02020603050405020304" pitchFamily="18" charset="0"/>
                <a:ea typeface="宋体" panose="02010600030101010101" pitchFamily="2" charset="-122"/>
              </a:rPr>
              <a:t> int pid,tmp;</a:t>
            </a:r>
            <a:endParaRPr lang="en-US" altLang="zh-CN" sz="1600" dirty="0">
              <a:solidFill>
                <a:srgbClr val="000000"/>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rgbClr val="000000"/>
                </a:solidFill>
                <a:latin typeface="Times New Roman" panose="02020603050405020304" pitchFamily="18" charset="0"/>
                <a:ea typeface="宋体" panose="02010600030101010101" pitchFamily="2" charset="-122"/>
              </a:rPr>
              <a:t> int status;</a:t>
            </a:r>
            <a:endParaRPr lang="en-US" altLang="zh-CN" sz="1600" dirty="0">
              <a:solidFill>
                <a:srgbClr val="000000"/>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rgbClr val="000000"/>
                </a:solidFill>
                <a:latin typeface="Times New Roman" panose="02020603050405020304" pitchFamily="18" charset="0"/>
                <a:ea typeface="宋体" panose="02010600030101010101" pitchFamily="2" charset="-122"/>
              </a:rPr>
              <a:t> if( (pid = fork()) &lt; 0 ) </a:t>
            </a:r>
            <a:endParaRPr lang="en-US" altLang="zh-CN" sz="1600" dirty="0">
              <a:solidFill>
                <a:srgbClr val="000000"/>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rgbClr val="000000"/>
                </a:solidFill>
                <a:latin typeface="Times New Roman" panose="02020603050405020304" pitchFamily="18" charset="0"/>
                <a:ea typeface="宋体" panose="02010600030101010101" pitchFamily="2" charset="-122"/>
              </a:rPr>
              <a:t>   printf("call fork() failed!\n");</a:t>
            </a:r>
            <a:endParaRPr lang="en-US" altLang="zh-CN" sz="1600" dirty="0">
              <a:solidFill>
                <a:srgbClr val="000000"/>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rgbClr val="000000"/>
                </a:solidFill>
                <a:latin typeface="Times New Roman" panose="02020603050405020304" pitchFamily="18" charset="0"/>
                <a:ea typeface="宋体" panose="02010600030101010101" pitchFamily="2" charset="-122"/>
              </a:rPr>
              <a:t> if (pid ==0)    </a:t>
            </a:r>
            <a:endParaRPr lang="en-US" altLang="zh-CN" sz="1600" dirty="0">
              <a:solidFill>
                <a:srgbClr val="000000"/>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rgbClr val="000000"/>
                </a:solidFill>
                <a:latin typeface="Times New Roman" panose="02020603050405020304" pitchFamily="18" charset="0"/>
                <a:ea typeface="宋体" panose="02010600030101010101" pitchFamily="2" charset="-122"/>
              </a:rPr>
              <a:t>   {</a:t>
            </a:r>
            <a:r>
              <a:rPr lang="en-US" altLang="zh-CN" sz="1600" dirty="0">
                <a:solidFill>
                  <a:srgbClr val="FF0000"/>
                </a:solidFill>
                <a:latin typeface="Times New Roman" panose="02020603050405020304" pitchFamily="18" charset="0"/>
                <a:ea typeface="宋体" panose="02010600030101010101" pitchFamily="2" charset="-122"/>
              </a:rPr>
              <a:t>printf("child process %d finished!\n",getpid( ));</a:t>
            </a:r>
            <a:endParaRPr lang="en-US" altLang="zh-CN" sz="1600" dirty="0">
              <a:solidFill>
                <a:srgbClr val="FF0000"/>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rgbClr val="FF0000"/>
                </a:solidFill>
                <a:latin typeface="Times New Roman" panose="02020603050405020304" pitchFamily="18" charset="0"/>
                <a:ea typeface="宋体" panose="02010600030101010101" pitchFamily="2" charset="-122"/>
              </a:rPr>
              <a:t>     exit(1);}</a:t>
            </a:r>
            <a:endParaRPr lang="en-US" altLang="zh-CN" sz="1600" dirty="0">
              <a:solidFill>
                <a:srgbClr val="000000"/>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rgbClr val="000000"/>
                </a:solidFill>
                <a:latin typeface="Times New Roman" panose="02020603050405020304" pitchFamily="18" charset="0"/>
                <a:ea typeface="宋体" panose="02010600030101010101" pitchFamily="2" charset="-122"/>
              </a:rPr>
              <a:t>  else</a:t>
            </a:r>
            <a:endParaRPr lang="en-US" altLang="zh-CN" sz="1600" dirty="0">
              <a:solidFill>
                <a:srgbClr val="000000"/>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rgbClr val="000000"/>
                </a:solidFill>
                <a:latin typeface="Times New Roman" panose="02020603050405020304" pitchFamily="18" charset="0"/>
                <a:ea typeface="宋体" panose="02010600030101010101" pitchFamily="2" charset="-122"/>
              </a:rPr>
              <a:t>   {</a:t>
            </a:r>
            <a:r>
              <a:rPr lang="en-US" altLang="zh-CN" sz="1600" dirty="0">
                <a:solidFill>
                  <a:schemeClr val="tx1"/>
                </a:solidFill>
                <a:latin typeface="Times New Roman" panose="02020603050405020304" pitchFamily="18" charset="0"/>
                <a:ea typeface="宋体" panose="02010600030101010101" pitchFamily="2" charset="-122"/>
              </a:rPr>
              <a:t>tmp=wait(&amp;status);</a:t>
            </a:r>
            <a:endParaRPr lang="en-US" altLang="zh-CN" sz="1600" dirty="0">
              <a:solidFill>
                <a:schemeClr val="tx1"/>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chemeClr val="tx1"/>
                </a:solidFill>
                <a:latin typeface="Times New Roman" panose="02020603050405020304" pitchFamily="18" charset="0"/>
                <a:ea typeface="宋体" panose="02010600030101010101" pitchFamily="2" charset="-122"/>
              </a:rPr>
              <a:t>    printf ("the tmppid   is %d\n",tmp); </a:t>
            </a:r>
            <a:endParaRPr lang="en-US" altLang="zh-CN" sz="1600" dirty="0">
              <a:solidFill>
                <a:schemeClr val="tx1"/>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chemeClr val="tx1"/>
                </a:solidFill>
                <a:latin typeface="Times New Roman" panose="02020603050405020304" pitchFamily="18" charset="0"/>
                <a:ea typeface="宋体" panose="02010600030101010101" pitchFamily="2" charset="-122"/>
              </a:rPr>
              <a:t>    if ( tmp!= pid ) </a:t>
            </a:r>
            <a:endParaRPr lang="en-US" altLang="zh-CN" sz="1600" dirty="0">
              <a:solidFill>
                <a:schemeClr val="tx1"/>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chemeClr val="tx1"/>
                </a:solidFill>
                <a:latin typeface="Times New Roman" panose="02020603050405020304" pitchFamily="18" charset="0"/>
                <a:ea typeface="宋体" panose="02010600030101010101" pitchFamily="2" charset="-122"/>
              </a:rPr>
              <a:t>        printf("call wait() failed!\n");</a:t>
            </a:r>
            <a:endParaRPr lang="en-US" altLang="zh-CN" sz="1600" dirty="0">
              <a:solidFill>
                <a:schemeClr val="tx1"/>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chemeClr val="tx1"/>
                </a:solidFill>
                <a:latin typeface="Times New Roman" panose="02020603050405020304" pitchFamily="18" charset="0"/>
                <a:ea typeface="宋体" panose="02010600030101010101" pitchFamily="2" charset="-122"/>
              </a:rPr>
              <a:t>     else</a:t>
            </a:r>
            <a:endParaRPr lang="en-US" altLang="zh-CN" sz="1600" dirty="0">
              <a:solidFill>
                <a:schemeClr val="tx1"/>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chemeClr val="tx1"/>
                </a:solidFill>
                <a:latin typeface="Times New Roman" panose="02020603050405020304" pitchFamily="18" charset="0"/>
                <a:ea typeface="宋体" panose="02010600030101010101" pitchFamily="2" charset="-122"/>
              </a:rPr>
              <a:t>       printf( "parent process %d finished!\n",getpid());}</a:t>
            </a:r>
            <a:endParaRPr lang="en-US" altLang="zh-CN" sz="1600" dirty="0">
              <a:solidFill>
                <a:schemeClr val="tx1"/>
              </a:solidFill>
              <a:latin typeface="Times New Roman" panose="02020603050405020304" pitchFamily="18" charset="0"/>
              <a:ea typeface="宋体" panose="02010600030101010101" pitchFamily="2" charset="-122"/>
            </a:endParaRPr>
          </a:p>
          <a:p>
            <a:pPr>
              <a:lnSpc>
                <a:spcPct val="100000"/>
              </a:lnSpc>
              <a:spcBef>
                <a:spcPct val="0"/>
              </a:spcBef>
              <a:buNone/>
            </a:pPr>
            <a:r>
              <a:rPr lang="en-US" altLang="zh-CN" sz="1600" dirty="0">
                <a:solidFill>
                  <a:srgbClr val="000000"/>
                </a:solidFill>
                <a:latin typeface="Times New Roman" panose="02020603050405020304" pitchFamily="18" charset="0"/>
                <a:ea typeface="宋体" panose="02010600030101010101" pitchFamily="2" charset="-122"/>
              </a:rPr>
              <a:t>}</a:t>
            </a:r>
            <a:endParaRPr lang="en-US" altLang="zh-CN" sz="16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title"/>
          </p:nvPr>
        </p:nvSpPr>
        <p:spPr>
          <a:xfrm>
            <a:off x="433388" y="395288"/>
            <a:ext cx="7313612" cy="750887"/>
          </a:xfrm>
        </p:spPr>
        <p:txBody>
          <a:bodyPr vert="horz" wrap="square" lIns="91440" tIns="45720" rIns="91440" bIns="45720" anchor="b"/>
          <a:p>
            <a:pPr algn="ctr" eaLnBrk="1" hangingPunct="1"/>
            <a:r>
              <a:rPr lang="en-US" altLang="zh-CN" sz="3600" dirty="0">
                <a:latin typeface="黑体" panose="02010609060101010101" pitchFamily="49" charset="-122"/>
              </a:rPr>
              <a:t>2.4 进程的</a:t>
            </a:r>
            <a:r>
              <a:rPr lang="zh-CN" altLang="en-US" sz="3600" dirty="0">
                <a:latin typeface="黑体" panose="02010609060101010101" pitchFamily="49" charset="-122"/>
              </a:rPr>
              <a:t>互斥和同步</a:t>
            </a:r>
            <a:endParaRPr lang="zh-CN" altLang="en-US" sz="3600" dirty="0">
              <a:latin typeface="黑体" panose="02010609060101010101" pitchFamily="49" charset="-122"/>
            </a:endParaRPr>
          </a:p>
        </p:txBody>
      </p:sp>
      <p:sp>
        <p:nvSpPr>
          <p:cNvPr id="7782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200" b="0" dirty="0">
                <a:latin typeface="Verdana" panose="020B0604030504040204" pitchFamily="34" charset="0"/>
              </a:rPr>
            </a:fld>
            <a:endParaRPr lang="en-US" altLang="zh-CN" sz="1200" b="0" dirty="0">
              <a:latin typeface="Verdana" panose="020B0604030504040204" pitchFamily="34" charset="0"/>
            </a:endParaRPr>
          </a:p>
        </p:txBody>
      </p:sp>
      <p:sp>
        <p:nvSpPr>
          <p:cNvPr id="29698" name="Text Box 3"/>
          <p:cNvSpPr txBox="1"/>
          <p:nvPr/>
        </p:nvSpPr>
        <p:spPr>
          <a:xfrm>
            <a:off x="554038" y="1143000"/>
            <a:ext cx="7119937" cy="522288"/>
          </a:xfrm>
          <a:prstGeom prst="rect">
            <a:avLst/>
          </a:prstGeom>
          <a:noFill/>
          <a:ln w="9525">
            <a:noFill/>
          </a:ln>
        </p:spPr>
        <p:txBody>
          <a:bodyPr anchor="t">
            <a:spAutoFit/>
          </a:bodyPr>
          <a:p>
            <a:pPr>
              <a:spcBef>
                <a:spcPct val="50000"/>
              </a:spcBef>
              <a:buSzTx/>
            </a:pPr>
            <a:r>
              <a:rPr lang="zh-CN" altLang="en-US" dirty="0">
                <a:latin typeface="Comic Sans MS" panose="030F0702030302020204" pitchFamily="66" charset="0"/>
                <a:ea typeface="楷体_GB2312" pitchFamily="49" charset="-122"/>
              </a:rPr>
              <a:t>顺序执行包含两层含义：</a:t>
            </a:r>
            <a:endParaRPr lang="zh-CN" altLang="en-US" dirty="0">
              <a:latin typeface="Comic Sans MS" panose="030F0702030302020204" pitchFamily="66" charset="0"/>
              <a:ea typeface="楷体_GB2312" pitchFamily="49" charset="-122"/>
            </a:endParaRPr>
          </a:p>
        </p:txBody>
      </p:sp>
      <p:sp>
        <p:nvSpPr>
          <p:cNvPr id="29699" name="Text Box 4"/>
          <p:cNvSpPr txBox="1"/>
          <p:nvPr/>
        </p:nvSpPr>
        <p:spPr>
          <a:xfrm>
            <a:off x="482600" y="1717675"/>
            <a:ext cx="7640638" cy="2030413"/>
          </a:xfrm>
          <a:prstGeom prst="rect">
            <a:avLst/>
          </a:prstGeom>
          <a:noFill/>
          <a:ln w="19050">
            <a:noFill/>
          </a:ln>
        </p:spPr>
        <p:txBody>
          <a:bodyPr anchor="t">
            <a:spAutoFit/>
          </a:bodyPr>
          <a:p>
            <a:pPr marL="457200" indent="-457200">
              <a:spcBef>
                <a:spcPct val="50000"/>
              </a:spcBef>
              <a:buClr>
                <a:srgbClr val="00B050"/>
              </a:buClr>
              <a:buSzTx/>
              <a:buFont typeface="Wingdings" panose="05000000000000000000" charset="0"/>
              <a:buChar char="n"/>
            </a:pPr>
            <a:r>
              <a:rPr lang="zh-CN" altLang="en-US" dirty="0">
                <a:latin typeface="Comic Sans MS" panose="030F0702030302020204" pitchFamily="66" charset="0"/>
                <a:ea typeface="楷体_GB2312" pitchFamily="49" charset="-122"/>
              </a:rPr>
              <a:t>对于多个用户程序来说，所有程序是依次执行的。（</a:t>
            </a:r>
            <a:r>
              <a:rPr lang="zh-CN" altLang="en-US" dirty="0">
                <a:solidFill>
                  <a:srgbClr val="0033CC"/>
                </a:solidFill>
                <a:latin typeface="Comic Sans MS" panose="030F0702030302020204" pitchFamily="66" charset="0"/>
                <a:ea typeface="楷体_GB2312" pitchFamily="49" charset="-122"/>
              </a:rPr>
              <a:t>外部顺序性</a:t>
            </a:r>
            <a:r>
              <a:rPr lang="zh-CN" altLang="en-US" dirty="0">
                <a:latin typeface="Comic Sans MS" panose="030F0702030302020204" pitchFamily="66" charset="0"/>
                <a:ea typeface="楷体_GB2312" pitchFamily="49" charset="-122"/>
              </a:rPr>
              <a:t>） </a:t>
            </a:r>
            <a:endParaRPr lang="zh-CN" altLang="en-US" dirty="0">
              <a:latin typeface="Comic Sans MS" panose="030F0702030302020204" pitchFamily="66" charset="0"/>
              <a:ea typeface="楷体_GB2312" pitchFamily="49" charset="-122"/>
            </a:endParaRPr>
          </a:p>
          <a:p>
            <a:pPr marL="457200" indent="-457200">
              <a:spcBef>
                <a:spcPct val="50000"/>
              </a:spcBef>
              <a:buClr>
                <a:srgbClr val="00B050"/>
              </a:buClr>
              <a:buSzTx/>
              <a:buFont typeface="Wingdings" panose="05000000000000000000" charset="0"/>
              <a:buChar char="n"/>
            </a:pPr>
            <a:r>
              <a:rPr lang="zh-CN" altLang="en-US" dirty="0">
                <a:latin typeface="Comic Sans MS" panose="030F0702030302020204" pitchFamily="66" charset="0"/>
                <a:ea typeface="楷体_GB2312" pitchFamily="49" charset="-122"/>
              </a:rPr>
              <a:t>对于一个程序来说，它的所有指令是按序执行的。（</a:t>
            </a:r>
            <a:r>
              <a:rPr lang="zh-CN" altLang="en-US" dirty="0">
                <a:solidFill>
                  <a:srgbClr val="0033CC"/>
                </a:solidFill>
                <a:latin typeface="Comic Sans MS" panose="030F0702030302020204" pitchFamily="66" charset="0"/>
                <a:ea typeface="楷体_GB2312" pitchFamily="49" charset="-122"/>
              </a:rPr>
              <a:t>内部顺序性</a:t>
            </a:r>
            <a:r>
              <a:rPr lang="zh-CN" altLang="en-US" dirty="0">
                <a:latin typeface="Comic Sans MS" panose="030F0702030302020204" pitchFamily="66" charset="0"/>
                <a:ea typeface="楷体_GB2312" pitchFamily="49" charset="-122"/>
              </a:rPr>
              <a:t>）</a:t>
            </a:r>
            <a:endParaRPr lang="zh-CN" altLang="en-US" dirty="0">
              <a:latin typeface="Comic Sans MS" panose="030F0702030302020204" pitchFamily="66" charset="0"/>
              <a:ea typeface="楷体_GB2312" pitchFamily="49" charset="-122"/>
            </a:endParaRPr>
          </a:p>
        </p:txBody>
      </p:sp>
      <p:sp>
        <p:nvSpPr>
          <p:cNvPr id="29700" name="Rectangle 2"/>
          <p:cNvSpPr txBox="1"/>
          <p:nvPr/>
        </p:nvSpPr>
        <p:spPr>
          <a:xfrm>
            <a:off x="554038" y="377825"/>
            <a:ext cx="6896100" cy="606425"/>
          </a:xfrm>
          <a:prstGeom prst="rect">
            <a:avLst/>
          </a:prstGeom>
          <a:noFill/>
          <a:ln w="9525">
            <a:noFill/>
          </a:ln>
        </p:spPr>
        <p:txBody>
          <a:bodyPr anchor="b"/>
          <a:p>
            <a:pPr algn="ctr">
              <a:buSzTx/>
            </a:pPr>
            <a:r>
              <a:rPr lang="en-US" altLang="zh-CN" sz="3600" dirty="0">
                <a:solidFill>
                  <a:srgbClr val="000066"/>
                </a:solidFill>
                <a:latin typeface="黑体" panose="02010609060101010101" pitchFamily="49" charset="-122"/>
                <a:ea typeface="黑体" panose="02010609060101010101" pitchFamily="49" charset="-122"/>
              </a:rPr>
              <a:t>2.1.2 程序顺序执行</a:t>
            </a:r>
            <a:endParaRPr lang="zh-CN" altLang="en-US" sz="3600" dirty="0">
              <a:solidFill>
                <a:srgbClr val="000066"/>
              </a:solidFill>
              <a:latin typeface="Times New Roman" panose="02020603050405020304" pitchFamily="18" charset="0"/>
              <a:ea typeface="楷体_GB2312" pitchFamily="49" charset="-122"/>
            </a:endParaRPr>
          </a:p>
        </p:txBody>
      </p:sp>
      <p:sp>
        <p:nvSpPr>
          <p:cNvPr id="2970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29702"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3" name="" r:id="rId1" imgW="6858000" imgH="48895" progId="MS_ClipArt_Gallery.2">
                  <p:embed/>
                </p:oleObj>
              </mc:Choice>
              <mc:Fallback>
                <p:oleObj name="" r:id="rId1" imgW="6858000" imgH="48895" progId="MS_ClipArt_Gallery.2">
                  <p:embed/>
                  <p:pic>
                    <p:nvPicPr>
                      <p:cNvPr id="0" name="图片 3082"/>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3"/>
          <p:cNvSpPr txBox="1"/>
          <p:nvPr/>
        </p:nvSpPr>
        <p:spPr>
          <a:xfrm>
            <a:off x="914400" y="1176338"/>
            <a:ext cx="7526338" cy="2520950"/>
          </a:xfrm>
          <a:prstGeom prst="rect">
            <a:avLst/>
          </a:prstGeom>
          <a:noFill/>
          <a:ln w="9525">
            <a:noFill/>
          </a:ln>
        </p:spPr>
        <p:txBody>
          <a:bodyPr anchor="t"/>
          <a:p>
            <a:pPr defTabSz="914400" eaLnBrk="0" hangingPunct="0">
              <a:spcBef>
                <a:spcPct val="20000"/>
              </a:spcBef>
              <a:buClr>
                <a:schemeClr val="tx2"/>
              </a:buClr>
              <a:buSzPct val="70000"/>
              <a:buFont typeface="Wingdings" panose="05000000000000000000" pitchFamily="2" charset="2"/>
            </a:pPr>
            <a:r>
              <a:rPr lang="zh-CN" altLang="en-US" noProof="1" dirty="0">
                <a:latin typeface="黑体" panose="02010609060101010101" pitchFamily="49" charset="-122"/>
                <a:ea typeface="黑体" panose="02010609060101010101" pitchFamily="49" charset="-122"/>
                <a:cs typeface="黑体" panose="02010609060101010101" pitchFamily="49" charset="-122"/>
              </a:rPr>
              <a:t>多道系统中，由于进程间的相互联系及资源共享，使进程间可能存在两种形式的制约关系：</a:t>
            </a:r>
            <a:endParaRPr lang="zh-CN" altLang="en-US" noProof="1" dirty="0">
              <a:latin typeface="黑体" panose="02010609060101010101" pitchFamily="49" charset="-122"/>
              <a:ea typeface="黑体" panose="02010609060101010101" pitchFamily="49" charset="-122"/>
              <a:cs typeface="黑体" panose="02010609060101010101" pitchFamily="49" charset="-122"/>
            </a:endParaRPr>
          </a:p>
          <a:p>
            <a:pPr marL="457200" indent="-457200" defTabSz="914400" eaLnBrk="0" hangingPunct="0">
              <a:spcBef>
                <a:spcPct val="20000"/>
              </a:spcBef>
              <a:buClr>
                <a:schemeClr val="tx2"/>
              </a:buClr>
              <a:buSzPct val="70000"/>
              <a:buFont typeface="Wingdings" panose="05000000000000000000" charset="0"/>
              <a:buChar char="n"/>
            </a:pPr>
            <a:r>
              <a:rPr lang="zh-CN" altLang="en-US" noProof="1" dirty="0">
                <a:solidFill>
                  <a:srgbClr val="0000FF"/>
                </a:solidFill>
                <a:latin typeface="黑体" panose="02010609060101010101" pitchFamily="49" charset="-122"/>
                <a:ea typeface="黑体" panose="02010609060101010101" pitchFamily="49" charset="-122"/>
                <a:cs typeface="黑体" panose="02010609060101010101" pitchFamily="49" charset="-122"/>
              </a:rPr>
              <a:t>间接制约</a:t>
            </a:r>
            <a:r>
              <a:rPr lang="zh-CN" altLang="en-US" noProof="1" dirty="0">
                <a:latin typeface="黑体" panose="02010609060101010101" pitchFamily="49" charset="-122"/>
                <a:ea typeface="黑体" panose="02010609060101010101" pitchFamily="49" charset="-122"/>
                <a:cs typeface="黑体" panose="02010609060101010101" pitchFamily="49" charset="-122"/>
              </a:rPr>
              <a:t>/互斥关系；</a:t>
            </a:r>
            <a:endParaRPr lang="zh-CN" altLang="en-US" noProof="1" dirty="0">
              <a:latin typeface="黑体" panose="02010609060101010101" pitchFamily="49" charset="-122"/>
              <a:ea typeface="黑体" panose="02010609060101010101" pitchFamily="49" charset="-122"/>
              <a:cs typeface="黑体" panose="02010609060101010101" pitchFamily="49" charset="-122"/>
            </a:endParaRPr>
          </a:p>
          <a:p>
            <a:pPr marL="457200" indent="-457200" defTabSz="914400" eaLnBrk="0" hangingPunct="0">
              <a:spcBef>
                <a:spcPct val="20000"/>
              </a:spcBef>
              <a:buClr>
                <a:schemeClr val="tx2"/>
              </a:buClr>
              <a:buSzPct val="70000"/>
              <a:buFont typeface="Wingdings" panose="05000000000000000000" charset="0"/>
              <a:buChar char="n"/>
            </a:pPr>
            <a:r>
              <a:rPr lang="zh-CN" altLang="en-US" noProof="1" dirty="0">
                <a:solidFill>
                  <a:srgbClr val="0000FF"/>
                </a:solidFill>
                <a:latin typeface="黑体" panose="02010609060101010101" pitchFamily="49" charset="-122"/>
                <a:ea typeface="黑体" panose="02010609060101010101" pitchFamily="49" charset="-122"/>
                <a:cs typeface="黑体" panose="02010609060101010101" pitchFamily="49" charset="-122"/>
              </a:rPr>
              <a:t>直接制约</a:t>
            </a:r>
            <a:r>
              <a:rPr lang="zh-CN" altLang="en-US" noProof="1" dirty="0">
                <a:latin typeface="黑体" panose="02010609060101010101" pitchFamily="49" charset="-122"/>
                <a:ea typeface="黑体" panose="02010609060101010101" pitchFamily="49" charset="-122"/>
                <a:cs typeface="黑体" panose="02010609060101010101" pitchFamily="49" charset="-122"/>
              </a:rPr>
              <a:t>/同步关系；</a:t>
            </a:r>
            <a:endParaRPr lang="en-US" altLang="zh-CN" noProof="1" dirty="0">
              <a:latin typeface="黑体" panose="02010609060101010101" pitchFamily="49" charset="-122"/>
              <a:ea typeface="黑体" panose="02010609060101010101" pitchFamily="49" charset="-122"/>
              <a:cs typeface="黑体" panose="02010609060101010101" pitchFamily="49" charset="-122"/>
            </a:endParaRPr>
          </a:p>
          <a:p>
            <a:pPr defTabSz="914400" eaLnBrk="0" hangingPunct="0">
              <a:spcBef>
                <a:spcPct val="20000"/>
              </a:spcBef>
              <a:buClr>
                <a:schemeClr val="tx2"/>
              </a:buClr>
              <a:buSzPct val="70000"/>
            </a:pPr>
            <a:r>
              <a:rPr lang="zh-CN" altLang="en-US" noProof="1" dirty="0">
                <a:latin typeface="黑体" panose="02010609060101010101" pitchFamily="49" charset="-122"/>
                <a:ea typeface="黑体" panose="02010609060101010101" pitchFamily="49" charset="-122"/>
                <a:cs typeface="黑体" panose="02010609060101010101" pitchFamily="49" charset="-122"/>
              </a:rPr>
              <a:t> </a:t>
            </a:r>
            <a:endParaRPr lang="en-US" altLang="zh-CN" noProof="1" dirty="0">
              <a:latin typeface="黑体" panose="02010609060101010101" pitchFamily="49" charset="-122"/>
              <a:ea typeface="黑体" panose="02010609060101010101" pitchFamily="49" charset="-122"/>
              <a:cs typeface="黑体" panose="02010609060101010101" pitchFamily="49" charset="-122"/>
            </a:endParaRPr>
          </a:p>
          <a:p>
            <a:pPr defTabSz="914400" eaLnBrk="0" hangingPunct="0">
              <a:spcBef>
                <a:spcPct val="20000"/>
              </a:spcBef>
              <a:buClr>
                <a:schemeClr val="tx2"/>
              </a:buClr>
              <a:buSzPct val="70000"/>
            </a:pPr>
            <a:r>
              <a:rPr lang="en-US" altLang="zh-CN" noProof="1" dirty="0">
                <a:latin typeface="黑体" panose="02010609060101010101" pitchFamily="49" charset="-122"/>
                <a:ea typeface="黑体" panose="02010609060101010101" pitchFamily="49" charset="-122"/>
                <a:cs typeface="黑体" panose="02010609060101010101" pitchFamily="49" charset="-122"/>
              </a:rPr>
              <a:t>   </a:t>
            </a:r>
            <a:endParaRPr lang="zh-CN" altLang="en-US" noProof="1" dirty="0">
              <a:latin typeface="黑体" panose="02010609060101010101" pitchFamily="49" charset="-122"/>
              <a:ea typeface="黑体" panose="02010609060101010101" pitchFamily="49" charset="-122"/>
              <a:cs typeface="黑体" panose="02010609060101010101" pitchFamily="49" charset="-122"/>
            </a:endParaRPr>
          </a:p>
        </p:txBody>
      </p:sp>
      <p:sp>
        <p:nvSpPr>
          <p:cNvPr id="78850" name="Rectangle 5"/>
          <p:cNvSpPr/>
          <p:nvPr/>
        </p:nvSpPr>
        <p:spPr>
          <a:xfrm>
            <a:off x="676275" y="425450"/>
            <a:ext cx="7313613"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2.4.1 </a:t>
            </a:r>
            <a:r>
              <a:rPr lang="zh-CN" altLang="en-US" sz="3200" dirty="0">
                <a:solidFill>
                  <a:srgbClr val="0033CC"/>
                </a:solidFill>
                <a:latin typeface="黑体" panose="02010609060101010101" pitchFamily="49" charset="-122"/>
                <a:ea typeface="黑体" panose="02010609060101010101" pitchFamily="49" charset="-122"/>
              </a:rPr>
              <a:t>进程间的制约关系</a:t>
            </a:r>
            <a:endParaRPr lang="zh-CN" altLang="en-US" sz="3200" dirty="0">
              <a:solidFill>
                <a:srgbClr val="0033CC"/>
              </a:solidFill>
              <a:latin typeface="黑体" panose="02010609060101010101" pitchFamily="49" charset="-122"/>
              <a:ea typeface="黑体" panose="02010609060101010101" pitchFamily="49" charset="-122"/>
            </a:endParaRPr>
          </a:p>
        </p:txBody>
      </p:sp>
      <p:sp>
        <p:nvSpPr>
          <p:cNvPr id="7885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graphicFrame>
        <p:nvGraphicFramePr>
          <p:cNvPr id="78852" name="内容占位符 181251"/>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142" name="" r:id="rId1" imgW="6858000" imgH="48895" progId="MS_ClipArt_Gallery.2">
                  <p:embed/>
                </p:oleObj>
              </mc:Choice>
              <mc:Fallback>
                <p:oleObj name="" r:id="rId1" imgW="6858000" imgH="48895" progId="MS_ClipArt_Gallery.2">
                  <p:embed/>
                  <p:pic>
                    <p:nvPicPr>
                      <p:cNvPr id="0" name="图片 3141"/>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3"/>
          <p:cNvSpPr txBox="1"/>
          <p:nvPr/>
        </p:nvSpPr>
        <p:spPr>
          <a:xfrm>
            <a:off x="668338" y="1079500"/>
            <a:ext cx="7524750" cy="560388"/>
          </a:xfrm>
          <a:prstGeom prst="rect">
            <a:avLst/>
          </a:prstGeom>
          <a:noFill/>
          <a:ln w="9525">
            <a:noFill/>
          </a:ln>
        </p:spPr>
        <p:txBody>
          <a:bodyPr anchor="t"/>
          <a:p>
            <a:pPr marL="457200" indent="-457200" eaLnBrk="0" hangingPunct="0">
              <a:spcBef>
                <a:spcPct val="20000"/>
              </a:spcBef>
              <a:buClr>
                <a:schemeClr val="tx2"/>
              </a:buClr>
              <a:buSzPct val="70000"/>
              <a:buFont typeface="Wingdings" panose="05000000000000000000" charset="0"/>
              <a:buChar char="n"/>
            </a:pP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：资源共享所引起的制约（</a:t>
            </a:r>
            <a:r>
              <a:rPr lang="zh-CN" altLang="en-US" sz="2400" dirty="0">
                <a:solidFill>
                  <a:srgbClr val="0033CC"/>
                </a:solidFill>
                <a:latin typeface="黑体" panose="02010609060101010101" pitchFamily="49" charset="-122"/>
                <a:ea typeface="黑体" panose="02010609060101010101" pitchFamily="49" charset="-122"/>
              </a:rPr>
              <a:t>间接制约</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79874" name="Text Box 5"/>
          <p:cNvSpPr txBox="1"/>
          <p:nvPr/>
        </p:nvSpPr>
        <p:spPr>
          <a:xfrm>
            <a:off x="1473200" y="1701800"/>
            <a:ext cx="2420938" cy="420688"/>
          </a:xfrm>
          <a:prstGeom prst="rect">
            <a:avLst/>
          </a:prstGeom>
          <a:noFill/>
          <a:ln w="12700">
            <a:noFill/>
          </a:ln>
        </p:spPr>
        <p:txBody>
          <a:bodyPr wrap="none" lIns="82927" tIns="41463" rIns="82927" bIns="41463" anchor="ctr">
            <a:spAutoFit/>
          </a:bodyPr>
          <a:p>
            <a:pPr algn="ctr" defTabSz="828675"/>
            <a:r>
              <a:rPr lang="zh-CN" altLang="zh-CN" sz="2200" dirty="0">
                <a:latin typeface="黑体" panose="02010609060101010101" pitchFamily="49" charset="-122"/>
                <a:ea typeface="黑体" panose="02010609060101010101" pitchFamily="49" charset="-122"/>
              </a:rPr>
              <a:t>P1</a:t>
            </a:r>
            <a:r>
              <a:rPr lang="zh-CN" altLang="en-US" sz="2200" dirty="0">
                <a:latin typeface="黑体" panose="02010609060101010101" pitchFamily="49" charset="-122"/>
                <a:ea typeface="黑体" panose="02010609060101010101" pitchFamily="49" charset="-122"/>
              </a:rPr>
              <a:t>    </a:t>
            </a:r>
            <a:r>
              <a:rPr lang="zh-CN" altLang="zh-CN" sz="2200" dirty="0">
                <a:latin typeface="黑体" panose="02010609060101010101" pitchFamily="49" charset="-122"/>
                <a:ea typeface="黑体" panose="02010609060101010101" pitchFamily="49" charset="-122"/>
              </a:rPr>
              <a:t>M=account; </a:t>
            </a:r>
            <a:endParaRPr lang="zh-CN" altLang="en-US" dirty="0">
              <a:latin typeface="黑体" panose="02010609060101010101" pitchFamily="49" charset="-122"/>
              <a:ea typeface="黑体" panose="02010609060101010101" pitchFamily="49" charset="-122"/>
            </a:endParaRPr>
          </a:p>
        </p:txBody>
      </p:sp>
      <p:sp>
        <p:nvSpPr>
          <p:cNvPr id="79875" name="Rectangle 6"/>
          <p:cNvSpPr/>
          <p:nvPr/>
        </p:nvSpPr>
        <p:spPr>
          <a:xfrm>
            <a:off x="4100513" y="1758950"/>
            <a:ext cx="1747837" cy="417513"/>
          </a:xfrm>
          <a:prstGeom prst="rect">
            <a:avLst/>
          </a:prstGeom>
          <a:noFill/>
          <a:ln w="12700">
            <a:noFill/>
          </a:ln>
        </p:spPr>
        <p:txBody>
          <a:bodyPr wrap="none" lIns="82927" tIns="41463" rIns="82927" bIns="41463" anchor="ctr">
            <a:spAutoFit/>
          </a:bodyPr>
          <a:p>
            <a:pPr algn="ctr" defTabSz="828675"/>
            <a:r>
              <a:rPr lang="zh-CN" altLang="zh-CN" sz="2200" dirty="0">
                <a:latin typeface="黑体" panose="02010609060101010101" pitchFamily="49" charset="-122"/>
                <a:ea typeface="黑体" panose="02010609060101010101" pitchFamily="49" charset="-122"/>
              </a:rPr>
              <a:t>M=M+100; </a:t>
            </a:r>
            <a:endParaRPr lang="zh-CN" altLang="zh-CN" sz="2200" dirty="0">
              <a:latin typeface="黑体" panose="02010609060101010101" pitchFamily="49" charset="-122"/>
              <a:ea typeface="黑体" panose="02010609060101010101" pitchFamily="49" charset="-122"/>
            </a:endParaRPr>
          </a:p>
        </p:txBody>
      </p:sp>
      <p:sp>
        <p:nvSpPr>
          <p:cNvPr id="79876" name="Rectangle 7"/>
          <p:cNvSpPr/>
          <p:nvPr/>
        </p:nvSpPr>
        <p:spPr>
          <a:xfrm>
            <a:off x="5937250" y="1755775"/>
            <a:ext cx="1854200" cy="422275"/>
          </a:xfrm>
          <a:prstGeom prst="rect">
            <a:avLst/>
          </a:prstGeom>
          <a:noFill/>
          <a:ln w="12700">
            <a:noFill/>
          </a:ln>
        </p:spPr>
        <p:txBody>
          <a:bodyPr wrap="none" lIns="82927" tIns="41463" rIns="82927" bIns="41463" anchor="ctr">
            <a:spAutoFit/>
          </a:bodyPr>
          <a:p>
            <a:pPr algn="ctr" defTabSz="828675"/>
            <a:r>
              <a:rPr lang="en-US" altLang="zh-CN" sz="2200" dirty="0">
                <a:latin typeface="黑体" panose="02010609060101010101" pitchFamily="49" charset="-122"/>
                <a:ea typeface="黑体" panose="02010609060101010101" pitchFamily="49" charset="-122"/>
              </a:rPr>
              <a:t> </a:t>
            </a:r>
            <a:r>
              <a:rPr lang="zh-CN" altLang="zh-CN" sz="2200" dirty="0">
                <a:latin typeface="黑体" panose="02010609060101010101" pitchFamily="49" charset="-122"/>
                <a:ea typeface="黑体" panose="02010609060101010101" pitchFamily="49" charset="-122"/>
              </a:rPr>
              <a:t>account=M;</a:t>
            </a:r>
            <a:endParaRPr lang="zh-CN" altLang="en-US" sz="2200" dirty="0">
              <a:latin typeface="黑体" panose="02010609060101010101" pitchFamily="49" charset="-122"/>
              <a:ea typeface="黑体" panose="02010609060101010101" pitchFamily="49" charset="-122"/>
            </a:endParaRPr>
          </a:p>
        </p:txBody>
      </p:sp>
      <p:sp>
        <p:nvSpPr>
          <p:cNvPr id="79877" name="Rectangle 8"/>
          <p:cNvSpPr/>
          <p:nvPr/>
        </p:nvSpPr>
        <p:spPr>
          <a:xfrm>
            <a:off x="1463675" y="2192338"/>
            <a:ext cx="2614613" cy="422275"/>
          </a:xfrm>
          <a:prstGeom prst="rect">
            <a:avLst/>
          </a:prstGeom>
          <a:noFill/>
          <a:ln w="12700">
            <a:noFill/>
          </a:ln>
        </p:spPr>
        <p:txBody>
          <a:bodyPr lIns="82927" tIns="41463" rIns="82927" bIns="41463" anchor="ctr">
            <a:spAutoFit/>
          </a:bodyPr>
          <a:p>
            <a:pPr defTabSz="828675" eaLnBrk="0" hangingPunct="0"/>
            <a:r>
              <a:rPr lang="zh-CN" altLang="zh-CN" sz="2200" dirty="0">
                <a:latin typeface="黑体" panose="02010609060101010101" pitchFamily="49" charset="-122"/>
                <a:ea typeface="黑体" panose="02010609060101010101" pitchFamily="49" charset="-122"/>
              </a:rPr>
              <a:t>P2   </a:t>
            </a:r>
            <a:r>
              <a:rPr lang="zh-CN" altLang="en-US" sz="2200" dirty="0">
                <a:latin typeface="黑体" panose="02010609060101010101" pitchFamily="49" charset="-122"/>
                <a:ea typeface="黑体" panose="02010609060101010101" pitchFamily="49" charset="-122"/>
              </a:rPr>
              <a:t> </a:t>
            </a:r>
            <a:r>
              <a:rPr lang="zh-CN" altLang="zh-CN" sz="2200" dirty="0">
                <a:latin typeface="黑体" panose="02010609060101010101" pitchFamily="49" charset="-122"/>
                <a:ea typeface="黑体" panose="02010609060101010101" pitchFamily="49" charset="-122"/>
              </a:rPr>
              <a:t>N=account; </a:t>
            </a:r>
            <a:endParaRPr lang="zh-CN" altLang="zh-CN" sz="2200" dirty="0">
              <a:latin typeface="黑体" panose="02010609060101010101" pitchFamily="49" charset="-122"/>
              <a:ea typeface="黑体" panose="02010609060101010101" pitchFamily="49" charset="-122"/>
            </a:endParaRPr>
          </a:p>
        </p:txBody>
      </p:sp>
      <p:sp>
        <p:nvSpPr>
          <p:cNvPr id="79878" name="Rectangle 9"/>
          <p:cNvSpPr/>
          <p:nvPr/>
        </p:nvSpPr>
        <p:spPr>
          <a:xfrm>
            <a:off x="4149725" y="2182813"/>
            <a:ext cx="1589088" cy="417512"/>
          </a:xfrm>
          <a:prstGeom prst="rect">
            <a:avLst/>
          </a:prstGeom>
          <a:noFill/>
          <a:ln w="12700">
            <a:noFill/>
          </a:ln>
        </p:spPr>
        <p:txBody>
          <a:bodyPr wrap="none" lIns="82927" tIns="41463" rIns="82927" bIns="41463" anchor="ctr">
            <a:spAutoFit/>
          </a:bodyPr>
          <a:p>
            <a:pPr defTabSz="828675" eaLnBrk="0" hangingPunct="0"/>
            <a:r>
              <a:rPr lang="zh-CN" altLang="zh-CN" sz="2200" dirty="0">
                <a:latin typeface="黑体" panose="02010609060101010101" pitchFamily="49" charset="-122"/>
                <a:ea typeface="黑体" panose="02010609060101010101" pitchFamily="49" charset="-122"/>
              </a:rPr>
              <a:t>N=N+200;</a:t>
            </a:r>
            <a:endParaRPr lang="zh-CN" altLang="zh-CN" sz="2200" dirty="0">
              <a:latin typeface="黑体" panose="02010609060101010101" pitchFamily="49" charset="-122"/>
              <a:ea typeface="黑体" panose="02010609060101010101" pitchFamily="49" charset="-122"/>
            </a:endParaRPr>
          </a:p>
        </p:txBody>
      </p:sp>
      <p:sp>
        <p:nvSpPr>
          <p:cNvPr id="79879" name="Rectangle 10"/>
          <p:cNvSpPr/>
          <p:nvPr/>
        </p:nvSpPr>
        <p:spPr>
          <a:xfrm>
            <a:off x="6094413" y="2182813"/>
            <a:ext cx="1695450" cy="417512"/>
          </a:xfrm>
          <a:prstGeom prst="rect">
            <a:avLst/>
          </a:prstGeom>
          <a:noFill/>
          <a:ln w="12700">
            <a:noFill/>
          </a:ln>
        </p:spPr>
        <p:txBody>
          <a:bodyPr wrap="none" lIns="82927" tIns="41463" rIns="82927" bIns="41463" anchor="ctr">
            <a:spAutoFit/>
          </a:bodyPr>
          <a:p>
            <a:pPr defTabSz="828675" eaLnBrk="0" hangingPunct="0"/>
            <a:r>
              <a:rPr lang="zh-CN" altLang="zh-CN" sz="2200" dirty="0">
                <a:latin typeface="黑体" panose="02010609060101010101" pitchFamily="49" charset="-122"/>
                <a:ea typeface="黑体" panose="02010609060101010101" pitchFamily="49" charset="-122"/>
              </a:rPr>
              <a:t>account=N;</a:t>
            </a:r>
            <a:endParaRPr lang="zh-CN" altLang="zh-CN" sz="2200" dirty="0">
              <a:latin typeface="黑体" panose="02010609060101010101" pitchFamily="49" charset="-122"/>
              <a:ea typeface="黑体" panose="02010609060101010101" pitchFamily="49" charset="-122"/>
            </a:endParaRPr>
          </a:p>
        </p:txBody>
      </p:sp>
      <p:sp>
        <p:nvSpPr>
          <p:cNvPr id="11266" name="Rectangle 2"/>
          <p:cNvSpPr txBox="1"/>
          <p:nvPr/>
        </p:nvSpPr>
        <p:spPr>
          <a:xfrm>
            <a:off x="546100" y="2860675"/>
            <a:ext cx="8407400" cy="3419475"/>
          </a:xfrm>
          <a:prstGeom prst="rect">
            <a:avLst/>
          </a:prstGeom>
          <a:noFill/>
          <a:ln w="9525">
            <a:noFill/>
          </a:ln>
        </p:spPr>
        <p:txBody>
          <a:bodyPr anchor="t"/>
          <a:p>
            <a:pPr marL="457200" indent="-457200">
              <a:spcBef>
                <a:spcPct val="20000"/>
              </a:spcBef>
              <a:buClr>
                <a:schemeClr val="tx2"/>
              </a:buClr>
              <a:buSzPct val="70000"/>
              <a:buFont typeface="Wingdings" panose="05000000000000000000" charset="0"/>
              <a:buChar char="n"/>
            </a:pP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：系统中只有一台打印机，进程p1，p2都需要使用打印机，进程使用之前先要提出申请，一旦系统将打印机分配给它，就一直由它独占使用，其它申请使用打印机的进程则必须等待。</a:t>
            </a:r>
            <a:endParaRPr lang="zh-CN" altLang="en-US" b="0" dirty="0">
              <a:latin typeface="黑体" panose="02010609060101010101" pitchFamily="49" charset="-122"/>
              <a:ea typeface="黑体" panose="02010609060101010101" pitchFamily="49" charset="-122"/>
            </a:endParaRPr>
          </a:p>
          <a:p>
            <a:pPr marL="457200" indent="-457200">
              <a:spcBef>
                <a:spcPct val="20000"/>
              </a:spcBef>
              <a:buClr>
                <a:schemeClr val="tx2"/>
              </a:buClr>
              <a:buSzPct val="70000"/>
              <a:buFont typeface="Wingdings" panose="05000000000000000000" charset="0"/>
              <a:buChar char="n"/>
            </a:pPr>
            <a:endParaRPr lang="zh-CN" altLang="en-US" sz="2400" dirty="0">
              <a:latin typeface="黑体" panose="02010609060101010101" pitchFamily="49" charset="-122"/>
              <a:ea typeface="黑体" panose="02010609060101010101" pitchFamily="49" charset="-122"/>
              <a:sym typeface="宋体" panose="02010600030101010101" pitchFamily="2" charset="-122"/>
            </a:endParaRPr>
          </a:p>
          <a:p>
            <a:pPr marL="457200" indent="-457200">
              <a:spcBef>
                <a:spcPct val="20000"/>
              </a:spcBef>
              <a:buClr>
                <a:schemeClr val="tx2"/>
              </a:buClr>
              <a:buSzPct val="70000"/>
              <a:buFont typeface="Wingdings" panose="05000000000000000000" charset="0"/>
              <a:buChar char="n"/>
            </a:pPr>
            <a:r>
              <a:rPr lang="zh-CN" altLang="en-US" sz="2400" dirty="0">
                <a:latin typeface="黑体" panose="02010609060101010101" pitchFamily="49" charset="-122"/>
                <a:ea typeface="黑体" panose="02010609060101010101" pitchFamily="49" charset="-122"/>
                <a:sym typeface="宋体" panose="02010600030101010101" pitchFamily="2" charset="-122"/>
              </a:rPr>
              <a:t>问题：受间接制约的类中各程序段在执行顺序上是任意     的？即逻辑上是完全独立的</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457200" indent="-457200">
              <a:spcBef>
                <a:spcPct val="20000"/>
              </a:spcBef>
              <a:buClr>
                <a:schemeClr val="tx2"/>
              </a:buClr>
              <a:buSzPct val="70000"/>
              <a:buFont typeface="Wingdings" panose="05000000000000000000" charset="0"/>
              <a:buChar char="n"/>
            </a:pPr>
            <a:r>
              <a:rPr lang="zh-CN" altLang="en-US" sz="2400" dirty="0">
                <a:latin typeface="黑体" panose="02010609060101010101" pitchFamily="49" charset="-122"/>
                <a:ea typeface="黑体" panose="02010609060101010101" pitchFamily="49" charset="-122"/>
              </a:rPr>
              <a:t>谁先向系统提出申请，谁就先执行</a:t>
            </a:r>
            <a:endParaRPr lang="zh-CN" altLang="en-US" sz="2400" dirty="0">
              <a:latin typeface="宋体" panose="02010600030101010101" pitchFamily="2" charset="-122"/>
              <a:ea typeface="宋体" panose="02010600030101010101" pitchFamily="2" charset="-122"/>
            </a:endParaRPr>
          </a:p>
        </p:txBody>
      </p:sp>
      <p:sp>
        <p:nvSpPr>
          <p:cNvPr id="79881" name="Rectangle 5"/>
          <p:cNvSpPr/>
          <p:nvPr/>
        </p:nvSpPr>
        <p:spPr>
          <a:xfrm>
            <a:off x="676275" y="425450"/>
            <a:ext cx="7313613"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2.4.1 </a:t>
            </a:r>
            <a:r>
              <a:rPr lang="zh-CN" altLang="en-US" sz="3200" dirty="0">
                <a:solidFill>
                  <a:srgbClr val="0033CC"/>
                </a:solidFill>
                <a:latin typeface="黑体" panose="02010609060101010101" pitchFamily="49" charset="-122"/>
                <a:ea typeface="黑体" panose="02010609060101010101" pitchFamily="49" charset="-122"/>
              </a:rPr>
              <a:t>进程间的制约关系</a:t>
            </a:r>
            <a:endParaRPr lang="zh-CN" altLang="en-US" sz="3200" dirty="0">
              <a:solidFill>
                <a:srgbClr val="0033CC"/>
              </a:solidFill>
              <a:latin typeface="黑体" panose="02010609060101010101" pitchFamily="49" charset="-122"/>
              <a:ea typeface="黑体" panose="02010609060101010101" pitchFamily="49" charset="-122"/>
            </a:endParaRPr>
          </a:p>
        </p:txBody>
      </p:sp>
      <p:sp>
        <p:nvSpPr>
          <p:cNvPr id="7988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graphicFrame>
        <p:nvGraphicFramePr>
          <p:cNvPr id="79883" name="内容占位符 181251"/>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141" name="" r:id="rId1" imgW="6858000" imgH="48895" progId="MS_ClipArt_Gallery.2">
                  <p:embed/>
                </p:oleObj>
              </mc:Choice>
              <mc:Fallback>
                <p:oleObj name="" r:id="rId1" imgW="6858000" imgH="48895" progId="MS_ClipArt_Gallery.2">
                  <p:embed/>
                  <p:pic>
                    <p:nvPicPr>
                      <p:cNvPr id="0" name="图片 3140"/>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xEl>
                                              <p:charRg st="0" end="7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6">
                                            <p:txEl>
                                              <p:charRg st="120" end="14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6">
                                            <p:txEl>
                                              <p:charRg st="129" end="14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1"/>
      <p:bldP spid="79875" grpId="1"/>
      <p:bldP spid="79876" grpId="1"/>
      <p:bldP spid="79877" grpId="1"/>
      <p:bldP spid="79878" grpId="1"/>
      <p:bldP spid="79879"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txBox="1"/>
          <p:nvPr/>
        </p:nvSpPr>
        <p:spPr>
          <a:xfrm>
            <a:off x="515938" y="1292225"/>
            <a:ext cx="8382000" cy="2105025"/>
          </a:xfrm>
          <a:prstGeom prst="rect">
            <a:avLst/>
          </a:prstGeom>
          <a:noFill/>
          <a:ln w="9525">
            <a:noFill/>
          </a:ln>
        </p:spPr>
        <p:txBody>
          <a:bodyPr anchor="t"/>
          <a:p>
            <a:pPr marL="342900" indent="-342900">
              <a:spcBef>
                <a:spcPct val="20000"/>
              </a:spcBef>
              <a:buClr>
                <a:schemeClr val="tx2"/>
              </a:buClr>
              <a:buSzPct val="70000"/>
            </a:pPr>
            <a:r>
              <a:rPr lang="zh-CN" altLang="en-US" dirty="0">
                <a:solidFill>
                  <a:srgbClr val="0033CC"/>
                </a:solidFill>
                <a:latin typeface="黑体" panose="02010609060101010101" pitchFamily="49" charset="-122"/>
                <a:ea typeface="黑体" panose="02010609060101010101" pitchFamily="49" charset="-122"/>
              </a:rPr>
              <a:t>互斥的基本定义</a:t>
            </a:r>
            <a:endParaRPr lang="en-US" altLang="zh-CN" dirty="0">
              <a:solidFill>
                <a:srgbClr val="0033CC"/>
              </a:solidFill>
              <a:latin typeface="楷体_GB2312" pitchFamily="49" charset="-122"/>
              <a:ea typeface="楷体_GB2312" pitchFamily="49" charset="-122"/>
            </a:endParaRPr>
          </a:p>
          <a:p>
            <a:pPr marL="342900" indent="-342900">
              <a:spcBef>
                <a:spcPct val="20000"/>
              </a:spcBef>
              <a:buClr>
                <a:schemeClr val="tx2"/>
              </a:buClr>
              <a:buSzPct val="70000"/>
            </a:pPr>
            <a:r>
              <a:rPr lang="zh-CN" altLang="en-US" sz="2400" dirty="0">
                <a:latin typeface="黑体" panose="02010609060101010101" pitchFamily="49" charset="-122"/>
                <a:ea typeface="黑体" panose="02010609060101010101" pitchFamily="49" charset="-122"/>
              </a:rPr>
              <a:t>            在一段时间内</a:t>
            </a:r>
            <a:r>
              <a:rPr lang="zh-CN" altLang="en-US" sz="2400" dirty="0">
                <a:solidFill>
                  <a:srgbClr val="0000FF"/>
                </a:solidFill>
                <a:latin typeface="黑体" panose="02010609060101010101" pitchFamily="49" charset="-122"/>
                <a:ea typeface="黑体" panose="02010609060101010101" pitchFamily="49" charset="-122"/>
              </a:rPr>
              <a:t>只允许一个进程</a:t>
            </a:r>
            <a:r>
              <a:rPr lang="zh-CN" altLang="en-US" sz="2400" dirty="0">
                <a:latin typeface="黑体" panose="02010609060101010101" pitchFamily="49" charset="-122"/>
                <a:ea typeface="黑体" panose="02010609060101010101" pitchFamily="49" charset="-122"/>
              </a:rPr>
              <a:t>访问的资源，即仅当一个进程访问完并释放该资源后，才允许另一个进程访问的资源，称为临界资源或独占资源。临界资源可以是硬件，也可以是软件，变量、数据、表格等。</a:t>
            </a:r>
            <a:endParaRPr lang="zh-CN" altLang="en-US" sz="2900" dirty="0">
              <a:latin typeface="黑体" panose="02010609060101010101" pitchFamily="49" charset="-122"/>
              <a:ea typeface="黑体" panose="02010609060101010101" pitchFamily="49" charset="-122"/>
            </a:endParaRPr>
          </a:p>
        </p:txBody>
      </p:sp>
      <p:sp>
        <p:nvSpPr>
          <p:cNvPr id="73730" name="文本框 2"/>
          <p:cNvSpPr txBox="1"/>
          <p:nvPr/>
        </p:nvSpPr>
        <p:spPr>
          <a:xfrm>
            <a:off x="601663" y="1803400"/>
            <a:ext cx="1793875" cy="460375"/>
          </a:xfrm>
          <a:prstGeom prst="rect">
            <a:avLst/>
          </a:prstGeom>
          <a:noFill/>
          <a:ln w="9525">
            <a:noFill/>
          </a:ln>
        </p:spPr>
        <p:txBody>
          <a:bodyPr wrap="square" anchor="t">
            <a:spAutoFit/>
          </a:bodyPr>
          <a:p>
            <a:pPr marL="342900" indent="-342900">
              <a:buClr>
                <a:srgbClr val="00B050"/>
              </a:buClr>
              <a:buFont typeface="Wingdings" panose="05000000000000000000" charset="0"/>
              <a:buChar char="n"/>
            </a:pPr>
            <a:r>
              <a:rPr lang="zh-CN" altLang="en-US" sz="2400" dirty="0">
                <a:solidFill>
                  <a:srgbClr val="FF0000"/>
                </a:solidFill>
                <a:latin typeface="黑体" panose="02010609060101010101" pitchFamily="49" charset="-122"/>
                <a:ea typeface="黑体" panose="02010609060101010101" pitchFamily="49" charset="-122"/>
              </a:rPr>
              <a:t>临界资源：</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80899" name="文本框 3"/>
          <p:cNvSpPr txBox="1"/>
          <p:nvPr/>
        </p:nvSpPr>
        <p:spPr>
          <a:xfrm>
            <a:off x="515938" y="3397250"/>
            <a:ext cx="1536700" cy="460375"/>
          </a:xfrm>
          <a:prstGeom prst="rect">
            <a:avLst/>
          </a:prstGeom>
          <a:noFill/>
          <a:ln w="9525">
            <a:noFill/>
          </a:ln>
        </p:spPr>
        <p:txBody>
          <a:bodyPr wrap="square" anchor="t">
            <a:spAutoFit/>
          </a:bodyPr>
          <a:p>
            <a:pPr marL="342900" indent="-342900">
              <a:buClr>
                <a:srgbClr val="00B050"/>
              </a:buClr>
              <a:buFont typeface="Wingdings" panose="05000000000000000000" charset="0"/>
              <a:buChar char="n"/>
            </a:pPr>
            <a:r>
              <a:rPr lang="zh-CN" altLang="en-US" sz="2400" dirty="0">
                <a:solidFill>
                  <a:srgbClr val="FF0000"/>
                </a:solidFill>
                <a:latin typeface="黑体" panose="02010609060101010101" pitchFamily="49" charset="-122"/>
                <a:ea typeface="黑体" panose="02010609060101010101" pitchFamily="49" charset="-122"/>
                <a:sym typeface="楷体_GB2312" pitchFamily="49" charset="-122"/>
              </a:rPr>
              <a:t>临界区：</a:t>
            </a:r>
            <a:endParaRPr lang="zh-CN" altLang="en-US" sz="2400" dirty="0">
              <a:solidFill>
                <a:srgbClr val="FF0000"/>
              </a:solidFill>
              <a:latin typeface="黑体" panose="02010609060101010101" pitchFamily="49" charset="-122"/>
              <a:ea typeface="黑体" panose="02010609060101010101" pitchFamily="49" charset="-122"/>
              <a:sym typeface="楷体_GB2312" pitchFamily="49" charset="-122"/>
            </a:endParaRPr>
          </a:p>
        </p:txBody>
      </p:sp>
      <p:sp>
        <p:nvSpPr>
          <p:cNvPr id="80900" name="Rectangle 5"/>
          <p:cNvSpPr/>
          <p:nvPr/>
        </p:nvSpPr>
        <p:spPr>
          <a:xfrm>
            <a:off x="428625" y="442913"/>
            <a:ext cx="7313613" cy="608012"/>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sp>
        <p:nvSpPr>
          <p:cNvPr id="8090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graphicFrame>
        <p:nvGraphicFramePr>
          <p:cNvPr id="80902" name="内容占位符 181251"/>
          <p:cNvGraphicFramePr>
            <a:graphicFrameLocks noGrp="1"/>
          </p:cNvGraphicFramePr>
          <p:nvPr>
            <p:ph sz="half" idx="4294967295"/>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46" name="" r:id="rId1" imgW="6858000" imgH="48895" progId="MS_ClipArt_Gallery.2">
                  <p:embed/>
                </p:oleObj>
              </mc:Choice>
              <mc:Fallback>
                <p:oleObj name="" r:id="rId1" imgW="6858000" imgH="48895" progId="MS_ClipArt_Gallery.2">
                  <p:embed/>
                  <p:pic>
                    <p:nvPicPr>
                      <p:cNvPr id="0" name="图片 3145"/>
                      <p:cNvPicPr/>
                      <p:nvPr/>
                    </p:nvPicPr>
                    <p:blipFill>
                      <a:blip r:embed="rId2"/>
                      <a:stretch>
                        <a:fillRect/>
                      </a:stretch>
                    </p:blipFill>
                    <p:spPr>
                      <a:xfrm>
                        <a:off x="719138" y="981075"/>
                        <a:ext cx="7704137" cy="69850"/>
                      </a:xfrm>
                      <a:prstGeom prst="rect">
                        <a:avLst/>
                      </a:prstGeom>
                      <a:noFill/>
                      <a:ln w="38100">
                        <a:miter/>
                      </a:ln>
                    </p:spPr>
                  </p:pic>
                </p:oleObj>
              </mc:Fallback>
            </mc:AlternateContent>
          </a:graphicData>
        </a:graphic>
      </p:graphicFrame>
      <p:sp>
        <p:nvSpPr>
          <p:cNvPr id="2" name="Rectangle 2"/>
          <p:cNvSpPr txBox="1"/>
          <p:nvPr/>
        </p:nvSpPr>
        <p:spPr>
          <a:xfrm>
            <a:off x="381000" y="3392488"/>
            <a:ext cx="8382000" cy="1317625"/>
          </a:xfrm>
          <a:prstGeom prst="rect">
            <a:avLst/>
          </a:prstGeom>
          <a:noFill/>
          <a:ln w="9525">
            <a:noFill/>
          </a:ln>
        </p:spPr>
        <p:txBody>
          <a:bodyPr anchor="t"/>
          <a:p>
            <a:pPr marL="342900" indent="-342900">
              <a:spcBef>
                <a:spcPct val="20000"/>
              </a:spcBef>
              <a:buClr>
                <a:schemeClr val="tx2"/>
              </a:buClr>
              <a:buSzPct val="70000"/>
            </a:pPr>
            <a:r>
              <a:rPr lang="zh-CN" altLang="en-US" sz="2400" dirty="0">
                <a:solidFill>
                  <a:srgbClr val="FF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把不允许多个并发进程交叉执行的</a:t>
            </a:r>
            <a:r>
              <a:rPr lang="zh-CN" altLang="en-US" sz="2400" dirty="0">
                <a:solidFill>
                  <a:srgbClr val="0000FF"/>
                </a:solidFill>
                <a:latin typeface="黑体" panose="02010609060101010101" pitchFamily="49" charset="-122"/>
                <a:ea typeface="黑体" panose="02010609060101010101" pitchFamily="49" charset="-122"/>
              </a:rPr>
              <a:t>一段程序</a:t>
            </a:r>
            <a:r>
              <a:rPr lang="zh-CN" altLang="en-US" sz="2400" dirty="0">
                <a:latin typeface="黑体" panose="02010609060101010101" pitchFamily="49" charset="-122"/>
                <a:ea typeface="黑体" panose="02010609060101010101" pitchFamily="49" charset="-122"/>
              </a:rPr>
              <a:t>称为临界部分（</a:t>
            </a:r>
            <a:r>
              <a:rPr lang="en-US" altLang="zh-CN" sz="2400" dirty="0">
                <a:latin typeface="黑体" panose="02010609060101010101" pitchFamily="49" charset="-122"/>
                <a:ea typeface="黑体" panose="02010609060101010101" pitchFamily="49" charset="-122"/>
              </a:rPr>
              <a:t>critical section </a:t>
            </a:r>
            <a:r>
              <a:rPr lang="zh-CN" altLang="en-US" sz="2400" dirty="0">
                <a:latin typeface="黑体" panose="02010609060101010101" pitchFamily="49" charset="-122"/>
                <a:ea typeface="黑体" panose="02010609060101010101" pitchFamily="49" charset="-122"/>
              </a:rPr>
              <a:t>）或临界区（</a:t>
            </a:r>
            <a:r>
              <a:rPr lang="en-US" altLang="zh-CN" sz="2400" dirty="0">
                <a:latin typeface="黑体" panose="02010609060101010101" pitchFamily="49" charset="-122"/>
                <a:ea typeface="黑体" panose="02010609060101010101" pitchFamily="49" charset="-122"/>
              </a:rPr>
              <a:t>critical region</a:t>
            </a:r>
            <a:r>
              <a:rPr lang="zh-CN" altLang="en-US" sz="2400" dirty="0">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临界区</a:t>
            </a:r>
            <a:r>
              <a:rPr lang="zh-CN" altLang="en-US" sz="2400" dirty="0">
                <a:latin typeface="黑体" panose="02010609060101010101" pitchFamily="49" charset="-122"/>
                <a:ea typeface="黑体" panose="02010609060101010101" pitchFamily="49" charset="-122"/>
              </a:rPr>
              <a:t>也可以被称为访问临界资源的那段程序。</a:t>
            </a:r>
            <a:endParaRPr lang="zh-CN" altLang="en-US" sz="29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0">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charRg st="0" end="9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747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charRg st="0" end="9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3" grpId="0"/>
      <p:bldP spid="74753" grpId="1"/>
      <p:bldP spid="74753" grpId="2"/>
      <p:bldP spid="2" grpId="0" bldLvl="0" build="allAtOnce"/>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txBox="1"/>
          <p:nvPr/>
        </p:nvSpPr>
        <p:spPr>
          <a:xfrm>
            <a:off x="533400" y="1419225"/>
            <a:ext cx="5181600" cy="3348038"/>
          </a:xfrm>
          <a:prstGeom prst="rect">
            <a:avLst/>
          </a:prstGeom>
          <a:noFill/>
          <a:ln w="9525">
            <a:noFill/>
          </a:ln>
        </p:spPr>
        <p:txBody>
          <a:bodyPr anchor="t"/>
          <a:p>
            <a:pPr marL="342900" indent="-342900" defTabSz="914400">
              <a:spcBef>
                <a:spcPct val="20000"/>
              </a:spcBef>
              <a:buClr>
                <a:srgbClr val="00B050"/>
              </a:buClr>
              <a:buFont typeface="Wingdings" panose="05000000000000000000" charset="0"/>
              <a:buChar char="n"/>
            </a:pPr>
            <a:r>
              <a:rPr lang="zh-CN" altLang="en-US" noProof="1" dirty="0">
                <a:solidFill>
                  <a:srgbClr val="FF0000"/>
                </a:solidFill>
                <a:latin typeface="黑体" panose="02010609060101010101" pitchFamily="49" charset="-122"/>
                <a:ea typeface="黑体" panose="02010609060101010101" pitchFamily="49" charset="-122"/>
                <a:cs typeface="+mn-cs"/>
              </a:rPr>
              <a:t>进程互斥的定义：</a:t>
            </a:r>
            <a:endParaRPr lang="zh-CN" altLang="en-US" noProof="1" dirty="0">
              <a:solidFill>
                <a:srgbClr val="FF0000"/>
              </a:solidFill>
              <a:latin typeface="黑体" panose="02010609060101010101" pitchFamily="49" charset="-122"/>
              <a:ea typeface="黑体" panose="02010609060101010101" pitchFamily="49" charset="-122"/>
            </a:endParaRPr>
          </a:p>
          <a:p>
            <a:pPr defTabSz="914400">
              <a:spcBef>
                <a:spcPct val="20000"/>
              </a:spcBef>
              <a:buClr>
                <a:srgbClr val="00B050"/>
              </a:buClr>
            </a:pPr>
            <a:r>
              <a:rPr lang="zh-CN" altLang="en-US" sz="2400" noProof="1" dirty="0">
                <a:latin typeface="黑体" panose="02010609060101010101" pitchFamily="49" charset="-122"/>
                <a:ea typeface="黑体" panose="02010609060101010101" pitchFamily="49" charset="-122"/>
                <a:cs typeface="+mn-cs"/>
              </a:rPr>
              <a:t>   一组并发进程中的</a:t>
            </a:r>
            <a:r>
              <a:rPr lang="zh-CN" altLang="en-US" sz="2400" noProof="1" dirty="0">
                <a:solidFill>
                  <a:srgbClr val="0033CC"/>
                </a:solidFill>
                <a:latin typeface="黑体" panose="02010609060101010101" pitchFamily="49" charset="-122"/>
                <a:ea typeface="黑体" panose="02010609060101010101" pitchFamily="49" charset="-122"/>
                <a:cs typeface="+mn-cs"/>
              </a:rPr>
              <a:t>一个或多个程序段</a:t>
            </a:r>
            <a:r>
              <a:rPr lang="zh-CN" altLang="en-US" sz="2400" noProof="1" dirty="0">
                <a:latin typeface="黑体" panose="02010609060101010101" pitchFamily="49" charset="-122"/>
                <a:ea typeface="黑体" panose="02010609060101010101" pitchFamily="49" charset="-122"/>
                <a:cs typeface="+mn-cs"/>
              </a:rPr>
              <a:t>，因</a:t>
            </a:r>
            <a:r>
              <a:rPr lang="zh-CN" altLang="en-US" sz="2400" noProof="1" dirty="0">
                <a:solidFill>
                  <a:srgbClr val="0033CC"/>
                </a:solidFill>
                <a:latin typeface="黑体" panose="02010609060101010101" pitchFamily="49" charset="-122"/>
                <a:ea typeface="黑体" panose="02010609060101010101" pitchFamily="49" charset="-122"/>
                <a:cs typeface="+mn-cs"/>
              </a:rPr>
              <a:t>共享某一临界资源</a:t>
            </a:r>
            <a:r>
              <a:rPr lang="zh-CN" altLang="en-US" sz="2400" noProof="1" dirty="0">
                <a:latin typeface="黑体" panose="02010609060101010101" pitchFamily="49" charset="-122"/>
                <a:ea typeface="黑体" panose="02010609060101010101" pitchFamily="49" charset="-122"/>
                <a:cs typeface="+mn-cs"/>
              </a:rPr>
              <a:t>而导致它们必须以</a:t>
            </a:r>
            <a:r>
              <a:rPr lang="zh-CN" altLang="en-US" sz="2400" noProof="1" dirty="0">
                <a:solidFill>
                  <a:srgbClr val="0033CC"/>
                </a:solidFill>
                <a:latin typeface="黑体" panose="02010609060101010101" pitchFamily="49" charset="-122"/>
                <a:ea typeface="黑体" panose="02010609060101010101" pitchFamily="49" charset="-122"/>
                <a:cs typeface="+mn-cs"/>
              </a:rPr>
              <a:t>一个不允许交叉执行</a:t>
            </a:r>
            <a:r>
              <a:rPr lang="zh-CN" altLang="en-US" sz="2400" noProof="1" dirty="0">
                <a:latin typeface="黑体" panose="02010609060101010101" pitchFamily="49" charset="-122"/>
                <a:ea typeface="黑体" panose="02010609060101010101" pitchFamily="49" charset="-122"/>
                <a:cs typeface="+mn-cs"/>
              </a:rPr>
              <a:t>的单位执行。</a:t>
            </a:r>
            <a:endParaRPr lang="zh-CN" altLang="en-US" sz="2400" noProof="1" dirty="0">
              <a:latin typeface="黑体" panose="02010609060101010101" pitchFamily="49" charset="-122"/>
              <a:ea typeface="黑体" panose="02010609060101010101" pitchFamily="49" charset="-122"/>
              <a:cs typeface="+mn-cs"/>
            </a:endParaRPr>
          </a:p>
          <a:p>
            <a:pPr defTabSz="914400">
              <a:spcBef>
                <a:spcPct val="20000"/>
              </a:spcBef>
              <a:buClr>
                <a:srgbClr val="00B050"/>
              </a:buClr>
            </a:pPr>
            <a:r>
              <a:rPr lang="zh-CN" altLang="en-US" sz="2400" noProof="1" dirty="0">
                <a:latin typeface="黑体" panose="02010609060101010101" pitchFamily="49" charset="-122"/>
                <a:ea typeface="黑体" panose="02010609060101010101" pitchFamily="49" charset="-122"/>
                <a:cs typeface="+mn-cs"/>
              </a:rPr>
              <a:t>   也就是说，</a:t>
            </a:r>
            <a:r>
              <a:rPr lang="zh-CN" altLang="en-US" sz="2400" noProof="1" dirty="0">
                <a:solidFill>
                  <a:srgbClr val="0000FF"/>
                </a:solidFill>
                <a:latin typeface="黑体" panose="02010609060101010101" pitchFamily="49" charset="-122"/>
                <a:ea typeface="黑体" panose="02010609060101010101" pitchFamily="49" charset="-122"/>
                <a:cs typeface="+mn-cs"/>
              </a:rPr>
              <a:t>不允许</a:t>
            </a:r>
            <a:r>
              <a:rPr lang="zh-CN" altLang="en-US" sz="2400" noProof="1" dirty="0">
                <a:latin typeface="黑体" panose="02010609060101010101" pitchFamily="49" charset="-122"/>
                <a:ea typeface="黑体" panose="02010609060101010101" pitchFamily="49" charset="-122"/>
                <a:cs typeface="+mn-cs"/>
              </a:rPr>
              <a:t>两个以上的共享该临界资源的并发进程同时进入临界区，</a:t>
            </a:r>
            <a:r>
              <a:rPr lang="zh-CN" altLang="en-US" sz="2400" noProof="1" dirty="0">
                <a:latin typeface="黑体" panose="02010609060101010101" pitchFamily="49" charset="-122"/>
                <a:ea typeface="黑体" panose="02010609060101010101" pitchFamily="49" charset="-122"/>
                <a:cs typeface="+mn-cs"/>
                <a:sym typeface="+mn-ea"/>
              </a:rPr>
              <a:t>这种制约关系称为进程的</a:t>
            </a:r>
            <a:r>
              <a:rPr lang="zh-CN" altLang="en-US" sz="2400" noProof="1" dirty="0">
                <a:solidFill>
                  <a:srgbClr val="FF0000"/>
                </a:solidFill>
                <a:latin typeface="黑体" panose="02010609060101010101" pitchFamily="49" charset="-122"/>
                <a:ea typeface="黑体" panose="02010609060101010101" pitchFamily="49" charset="-122"/>
                <a:cs typeface="+mn-cs"/>
                <a:sym typeface="+mn-ea"/>
              </a:rPr>
              <a:t>互斥</a:t>
            </a:r>
            <a:endParaRPr lang="zh-CN" altLang="en-US" sz="2400" noProof="1" dirty="0">
              <a:latin typeface="黑体" panose="02010609060101010101" pitchFamily="49" charset="-122"/>
              <a:ea typeface="黑体" panose="02010609060101010101" pitchFamily="49" charset="-122"/>
            </a:endParaRPr>
          </a:p>
        </p:txBody>
      </p:sp>
      <p:pic>
        <p:nvPicPr>
          <p:cNvPr id="6" name="Picture 2" descr="http://image.tupian114.com/20140423/12191320.jpg.thumb.jpg"/>
          <p:cNvPicPr>
            <a:picLocks noChangeAspect="1"/>
          </p:cNvPicPr>
          <p:nvPr/>
        </p:nvPicPr>
        <p:blipFill>
          <a:blip r:embed="rId1"/>
          <a:stretch>
            <a:fillRect/>
          </a:stretch>
        </p:blipFill>
        <p:spPr>
          <a:xfrm>
            <a:off x="5715000" y="2362200"/>
            <a:ext cx="3200400" cy="3200400"/>
          </a:xfrm>
          <a:prstGeom prst="rect">
            <a:avLst/>
          </a:prstGeom>
          <a:noFill/>
          <a:ln w="9525">
            <a:noFill/>
          </a:ln>
        </p:spPr>
      </p:pic>
      <p:sp>
        <p:nvSpPr>
          <p:cNvPr id="81923" name="Rectangle 5"/>
          <p:cNvSpPr/>
          <p:nvPr/>
        </p:nvSpPr>
        <p:spPr>
          <a:xfrm>
            <a:off x="419100" y="442913"/>
            <a:ext cx="7313613" cy="608012"/>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sp>
        <p:nvSpPr>
          <p:cNvPr id="81924"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graphicFrame>
        <p:nvGraphicFramePr>
          <p:cNvPr id="81925" name="内容占位符 181251"/>
          <p:cNvGraphicFramePr>
            <a:graphicFrameLocks noGrp="1"/>
          </p:cNvGraphicFramePr>
          <p:nvPr>
            <p:ph sz="half" idx="4294967295"/>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44" name="" r:id="rId2" imgW="6858000" imgH="48895" progId="MS_ClipArt_Gallery.2">
                  <p:embed/>
                </p:oleObj>
              </mc:Choice>
              <mc:Fallback>
                <p:oleObj name="" r:id="rId2" imgW="6858000" imgH="48895" progId="MS_ClipArt_Gallery.2">
                  <p:embed/>
                  <p:pic>
                    <p:nvPicPr>
                      <p:cNvPr id="0" name="图片 3143"/>
                      <p:cNvPicPr/>
                      <p:nvPr/>
                    </p:nvPicPr>
                    <p:blipFill>
                      <a:blip r:embed="rId3"/>
                      <a:stretch>
                        <a:fillRect/>
                      </a:stretch>
                    </p:blipFill>
                    <p:spPr>
                      <a:xfrm>
                        <a:off x="719138"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charRg st="9" end="6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charRg st="62" end="10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txBox="1"/>
          <p:nvPr/>
        </p:nvSpPr>
        <p:spPr>
          <a:xfrm>
            <a:off x="533400" y="1419225"/>
            <a:ext cx="7720013" cy="3348038"/>
          </a:xfrm>
          <a:prstGeom prst="rect">
            <a:avLst/>
          </a:prstGeom>
          <a:noFill/>
          <a:ln w="9525">
            <a:noFill/>
          </a:ln>
        </p:spPr>
        <p:txBody>
          <a:bodyPr anchor="t"/>
          <a:p>
            <a:pPr>
              <a:lnSpc>
                <a:spcPct val="120000"/>
              </a:lnSpc>
              <a:buClr>
                <a:schemeClr val="tx1"/>
              </a:buClr>
              <a:buSzTx/>
              <a:buFont typeface="Wingdings" panose="05000000000000000000" pitchFamily="2" charset="2"/>
              <a:buChar char="n"/>
            </a:pPr>
            <a:r>
              <a:rPr lang="zh-CN" altLang="en-US" sz="2400">
                <a:latin typeface="Times New Roman" panose="02020603050405020304" pitchFamily="18" charset="0"/>
                <a:ea typeface="宋体" panose="02010600030101010101" pitchFamily="2" charset="-122"/>
              </a:rPr>
              <a:t>临界区是对</a:t>
            </a:r>
            <a:r>
              <a:rPr lang="zh-CN" altLang="en-US" sz="2400">
                <a:solidFill>
                  <a:srgbClr val="FF0000"/>
                </a:solidFill>
                <a:latin typeface="Times New Roman" panose="02020603050405020304" pitchFamily="18" charset="0"/>
                <a:ea typeface="宋体" panose="02010600030101010101" pitchFamily="2" charset="-122"/>
              </a:rPr>
              <a:t>某一临界资源</a:t>
            </a:r>
            <a:r>
              <a:rPr lang="zh-CN" altLang="en-US" sz="2400">
                <a:latin typeface="Times New Roman" panose="02020603050405020304" pitchFamily="18" charset="0"/>
                <a:ea typeface="宋体" panose="02010600030101010101" pitchFamily="2" charset="-122"/>
              </a:rPr>
              <a:t>而言的，对于不同临界资源的临界区，它们之间不相交，所以不必互斥地执行，而相对于同一临界资源的若干个临界区，则必须互斥的进入，即对临界资源的操作必须互斥地执行。</a:t>
            </a:r>
            <a:endParaRPr lang="zh-CN" altLang="en-US" sz="2400">
              <a:latin typeface="Times New Roman" panose="02020603050405020304" pitchFamily="18" charset="0"/>
              <a:ea typeface="宋体" panose="02010600030101010101" pitchFamily="2" charset="-122"/>
            </a:endParaRPr>
          </a:p>
          <a:p>
            <a:pPr>
              <a:lnSpc>
                <a:spcPct val="120000"/>
              </a:lnSpc>
              <a:buClr>
                <a:schemeClr val="tx1"/>
              </a:buClr>
              <a:buSzTx/>
              <a:buFont typeface="Wingdings" panose="05000000000000000000" pitchFamily="2" charset="2"/>
              <a:buChar char="n"/>
            </a:pPr>
            <a:r>
              <a:rPr lang="zh-CN" altLang="en-US" sz="2400">
                <a:latin typeface="Times New Roman" panose="02020603050405020304" pitchFamily="18" charset="0"/>
                <a:ea typeface="宋体" panose="02010600030101010101" pitchFamily="2" charset="-122"/>
              </a:rPr>
              <a:t>例如有程序段</a:t>
            </a:r>
            <a:r>
              <a:rPr lang="en-US" altLang="zh-CN" sz="2400">
                <a:latin typeface="Times New Roman" panose="02020603050405020304" pitchFamily="18" charset="0"/>
                <a:ea typeface="宋体" panose="02010600030101010101" pitchFamily="2" charset="-122"/>
              </a:rPr>
              <a:t>A</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B</a:t>
            </a:r>
            <a:r>
              <a:rPr lang="zh-CN" altLang="en-US" sz="2400">
                <a:latin typeface="Times New Roman" panose="02020603050405020304" pitchFamily="18" charset="0"/>
                <a:ea typeface="宋体" panose="02010600030101010101" pitchFamily="2" charset="-122"/>
              </a:rPr>
              <a:t>是关于变量</a:t>
            </a:r>
            <a:r>
              <a:rPr lang="en-US" altLang="zh-CN" sz="2400">
                <a:latin typeface="Times New Roman" panose="02020603050405020304" pitchFamily="18" charset="0"/>
                <a:ea typeface="宋体" panose="02010600030101010101" pitchFamily="2" charset="-122"/>
              </a:rPr>
              <a:t>X</a:t>
            </a:r>
            <a:r>
              <a:rPr lang="zh-CN" altLang="en-US" sz="2400">
                <a:latin typeface="Times New Roman" panose="02020603050405020304" pitchFamily="18" charset="0"/>
                <a:ea typeface="宋体" panose="02010600030101010101" pitchFamily="2" charset="-122"/>
              </a:rPr>
              <a:t>的临界区，而</a:t>
            </a:r>
            <a:r>
              <a:rPr lang="en-US" altLang="zh-CN" sz="2400">
                <a:latin typeface="Times New Roman" panose="02020603050405020304" pitchFamily="18" charset="0"/>
                <a:ea typeface="宋体" panose="02010600030101010101" pitchFamily="2" charset="-122"/>
              </a:rPr>
              <a:t>C</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D</a:t>
            </a:r>
            <a:r>
              <a:rPr lang="zh-CN" altLang="en-US" sz="2400">
                <a:latin typeface="Times New Roman" panose="02020603050405020304" pitchFamily="18" charset="0"/>
                <a:ea typeface="宋体" panose="02010600030101010101" pitchFamily="2" charset="-122"/>
              </a:rPr>
              <a:t>是关于变量</a:t>
            </a:r>
            <a:r>
              <a:rPr lang="en-US" altLang="zh-CN" sz="2400">
                <a:latin typeface="Times New Roman" panose="02020603050405020304" pitchFamily="18" charset="0"/>
                <a:ea typeface="宋体" panose="02010600030101010101" pitchFamily="2" charset="-122"/>
              </a:rPr>
              <a:t>Y</a:t>
            </a:r>
            <a:r>
              <a:rPr lang="zh-CN" altLang="en-US" sz="2400">
                <a:latin typeface="Times New Roman" panose="02020603050405020304" pitchFamily="18" charset="0"/>
                <a:ea typeface="宋体" panose="02010600030101010101" pitchFamily="2" charset="-122"/>
              </a:rPr>
              <a:t>的临界区，那么，</a:t>
            </a:r>
            <a:r>
              <a:rPr lang="en-US" altLang="zh-CN" sz="2400">
                <a:latin typeface="Times New Roman" panose="02020603050405020304" pitchFamily="18" charset="0"/>
                <a:ea typeface="宋体" panose="02010600030101010101" pitchFamily="2" charset="-122"/>
              </a:rPr>
              <a:t>A</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B</a:t>
            </a:r>
            <a:r>
              <a:rPr lang="zh-CN" altLang="en-US" sz="2400">
                <a:latin typeface="Times New Roman" panose="02020603050405020304" pitchFamily="18" charset="0"/>
                <a:ea typeface="宋体" panose="02010600030101010101" pitchFamily="2" charset="-122"/>
              </a:rPr>
              <a:t>之间</a:t>
            </a:r>
            <a:r>
              <a:rPr lang="en-US" altLang="zh-CN" sz="2400">
                <a:latin typeface="Times New Roman" panose="02020603050405020304" pitchFamily="18" charset="0"/>
                <a:ea typeface="宋体" panose="02010600030101010101" pitchFamily="2" charset="-122"/>
              </a:rPr>
              <a:t>( </a:t>
            </a:r>
            <a:r>
              <a:rPr lang="zh-CN" altLang="en-US" sz="2400">
                <a:solidFill>
                  <a:srgbClr val="FF0000"/>
                </a:solidFill>
                <a:latin typeface="Times New Roman" panose="02020603050405020304" pitchFamily="18" charset="0"/>
                <a:ea typeface="宋体" panose="02010600030101010101" pitchFamily="2" charset="-122"/>
              </a:rPr>
              <a:t>需要？不需要？</a:t>
            </a:r>
            <a:r>
              <a:rPr lang="zh-CN" altLang="en-US" sz="2400">
                <a:latin typeface="Times New Roman" panose="02020603050405020304" pitchFamily="18" charset="0"/>
                <a:ea typeface="宋体" panose="02010600030101010101" pitchFamily="2" charset="-122"/>
              </a:rPr>
              <a:t>）互斥执行，</a:t>
            </a:r>
            <a:r>
              <a:rPr lang="en-US" altLang="zh-CN" sz="2400">
                <a:latin typeface="Times New Roman" panose="02020603050405020304" pitchFamily="18" charset="0"/>
                <a:ea typeface="宋体" panose="02010600030101010101" pitchFamily="2" charset="-122"/>
              </a:rPr>
              <a:t>C</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D</a:t>
            </a:r>
            <a:r>
              <a:rPr lang="zh-CN" altLang="en-US" sz="2400">
                <a:latin typeface="Times New Roman" panose="02020603050405020304" pitchFamily="18" charset="0"/>
                <a:ea typeface="宋体" panose="02010600030101010101" pitchFamily="2" charset="-122"/>
              </a:rPr>
              <a:t>之间</a:t>
            </a:r>
            <a:r>
              <a:rPr lang="en-US" altLang="zh-CN" sz="2400">
                <a:latin typeface="Times New Roman" panose="02020603050405020304" pitchFamily="18" charset="0"/>
                <a:ea typeface="宋体" panose="02010600030101010101" pitchFamily="2" charset="-122"/>
                <a:sym typeface="宋体" panose="02010600030101010101" pitchFamily="2" charset="-122"/>
              </a:rPr>
              <a:t>(</a:t>
            </a:r>
            <a:r>
              <a:rPr lang="en-US" altLang="zh-CN" sz="2400">
                <a:solidFill>
                  <a:srgbClr val="FF0000"/>
                </a:solidFill>
                <a:latin typeface="Times New Roman" panose="02020603050405020304" pitchFamily="18" charset="0"/>
                <a:ea typeface="宋体" panose="02010600030101010101" pitchFamily="2" charset="-122"/>
                <a:sym typeface="宋体" panose="02010600030101010101" pitchFamily="2" charset="-122"/>
              </a:rPr>
              <a:t> </a:t>
            </a:r>
            <a:r>
              <a:rPr lang="zh-CN" altLang="en-US" sz="2400">
                <a:solidFill>
                  <a:srgbClr val="FF0000"/>
                </a:solidFill>
                <a:latin typeface="Times New Roman" panose="02020603050405020304" pitchFamily="18" charset="0"/>
                <a:ea typeface="宋体" panose="02010600030101010101" pitchFamily="2" charset="-122"/>
                <a:sym typeface="宋体" panose="02010600030101010101" pitchFamily="2" charset="-122"/>
              </a:rPr>
              <a:t>需要？不需要？</a:t>
            </a:r>
            <a:r>
              <a:rPr lang="zh-CN" altLang="en-US" sz="2400">
                <a:latin typeface="Times New Roman" panose="02020603050405020304" pitchFamily="18" charset="0"/>
                <a:ea typeface="宋体" panose="02010600030101010101" pitchFamily="2" charset="-122"/>
                <a:sym typeface="宋体" panose="02010600030101010101" pitchFamily="2" charset="-122"/>
              </a:rPr>
              <a:t>）</a:t>
            </a:r>
            <a:r>
              <a:rPr lang="zh-CN" altLang="en-US" sz="2400">
                <a:latin typeface="Times New Roman" panose="02020603050405020304" pitchFamily="18" charset="0"/>
                <a:ea typeface="宋体" panose="02010600030101010101" pitchFamily="2" charset="-122"/>
              </a:rPr>
              <a:t>互斥执行，而</a:t>
            </a:r>
            <a:r>
              <a:rPr lang="en-US" altLang="zh-CN" sz="2400">
                <a:latin typeface="Times New Roman" panose="02020603050405020304" pitchFamily="18" charset="0"/>
                <a:ea typeface="宋体" panose="02010600030101010101" pitchFamily="2" charset="-122"/>
              </a:rPr>
              <a:t>A</a:t>
            </a:r>
            <a:r>
              <a:rPr lang="zh-CN" altLang="en-US" sz="2400">
                <a:latin typeface="Times New Roman" panose="02020603050405020304" pitchFamily="18" charset="0"/>
                <a:ea typeface="宋体" panose="02010600030101010101" pitchFamily="2" charset="-122"/>
              </a:rPr>
              <a:t>与</a:t>
            </a:r>
            <a:r>
              <a:rPr lang="en-US" altLang="zh-CN" sz="2400">
                <a:latin typeface="Times New Roman" panose="02020603050405020304" pitchFamily="18" charset="0"/>
                <a:ea typeface="宋体" panose="02010600030101010101" pitchFamily="2" charset="-122"/>
              </a:rPr>
              <a:t>C</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B</a:t>
            </a:r>
            <a:r>
              <a:rPr lang="zh-CN" altLang="en-US" sz="2400">
                <a:latin typeface="Times New Roman" panose="02020603050405020304" pitchFamily="18" charset="0"/>
                <a:ea typeface="宋体" panose="02010600030101010101" pitchFamily="2" charset="-122"/>
              </a:rPr>
              <a:t>与</a:t>
            </a:r>
            <a:r>
              <a:rPr lang="en-US" altLang="zh-CN" sz="2400">
                <a:latin typeface="Times New Roman" panose="02020603050405020304" pitchFamily="18" charset="0"/>
                <a:ea typeface="宋体" panose="02010600030101010101" pitchFamily="2" charset="-122"/>
              </a:rPr>
              <a:t>D</a:t>
            </a:r>
            <a:r>
              <a:rPr lang="zh-CN" altLang="en-US" sz="2400">
                <a:latin typeface="Times New Roman" panose="02020603050405020304" pitchFamily="18" charset="0"/>
                <a:ea typeface="宋体" panose="02010600030101010101" pitchFamily="2" charset="-122"/>
              </a:rPr>
              <a:t>之间</a:t>
            </a:r>
            <a:r>
              <a:rPr lang="en-US" altLang="zh-CN" sz="2400">
                <a:latin typeface="Times New Roman" panose="02020603050405020304" pitchFamily="18" charset="0"/>
                <a:ea typeface="宋体" panose="02010600030101010101" pitchFamily="2" charset="-122"/>
                <a:sym typeface="宋体" panose="02010600030101010101" pitchFamily="2" charset="-122"/>
              </a:rPr>
              <a:t>(</a:t>
            </a:r>
            <a:r>
              <a:rPr lang="en-US" altLang="zh-CN" sz="2400">
                <a:solidFill>
                  <a:srgbClr val="FF0000"/>
                </a:solidFill>
                <a:latin typeface="Times New Roman" panose="02020603050405020304" pitchFamily="18" charset="0"/>
                <a:ea typeface="宋体" panose="02010600030101010101" pitchFamily="2" charset="-122"/>
                <a:sym typeface="宋体" panose="02010600030101010101" pitchFamily="2" charset="-122"/>
              </a:rPr>
              <a:t> </a:t>
            </a:r>
            <a:r>
              <a:rPr lang="zh-CN" altLang="en-US" sz="2400">
                <a:solidFill>
                  <a:srgbClr val="FF0000"/>
                </a:solidFill>
                <a:latin typeface="Times New Roman" panose="02020603050405020304" pitchFamily="18" charset="0"/>
                <a:ea typeface="宋体" panose="02010600030101010101" pitchFamily="2" charset="-122"/>
                <a:sym typeface="宋体" panose="02010600030101010101" pitchFamily="2" charset="-122"/>
              </a:rPr>
              <a:t>需要？不需要？</a:t>
            </a:r>
            <a:r>
              <a:rPr lang="zh-CN" altLang="en-US" sz="2400">
                <a:latin typeface="Times New Roman" panose="02020603050405020304" pitchFamily="18" charset="0"/>
                <a:ea typeface="宋体" panose="02010600030101010101" pitchFamily="2" charset="-122"/>
                <a:sym typeface="宋体" panose="02010600030101010101" pitchFamily="2" charset="-122"/>
              </a:rPr>
              <a:t>）</a:t>
            </a:r>
            <a:r>
              <a:rPr lang="zh-CN" altLang="en-US" sz="2400">
                <a:latin typeface="Times New Roman" panose="02020603050405020304" pitchFamily="18" charset="0"/>
                <a:ea typeface="宋体" panose="02010600030101010101" pitchFamily="2" charset="-122"/>
              </a:rPr>
              <a:t>互斥执行。</a:t>
            </a:r>
            <a:endParaRPr lang="zh-CN" altLang="en-US" sz="2400" dirty="0">
              <a:latin typeface="黑体" panose="02010609060101010101" pitchFamily="49" charset="-122"/>
              <a:ea typeface="黑体" panose="02010609060101010101" pitchFamily="49" charset="-122"/>
            </a:endParaRPr>
          </a:p>
        </p:txBody>
      </p:sp>
      <p:sp>
        <p:nvSpPr>
          <p:cNvPr id="82946" name="Rectangle 5"/>
          <p:cNvSpPr/>
          <p:nvPr/>
        </p:nvSpPr>
        <p:spPr>
          <a:xfrm>
            <a:off x="419100" y="442913"/>
            <a:ext cx="7313613" cy="608012"/>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sp>
        <p:nvSpPr>
          <p:cNvPr id="82947"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graphicFrame>
        <p:nvGraphicFramePr>
          <p:cNvPr id="82948" name="内容占位符 181251"/>
          <p:cNvGraphicFramePr>
            <a:graphicFrameLocks noGrp="1"/>
          </p:cNvGraphicFramePr>
          <p:nvPr>
            <p:ph sz="half" idx="4294967295"/>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45" name="" r:id="rId1" imgW="6858000" imgH="48895" progId="MS_ClipArt_Gallery.2">
                  <p:embed/>
                </p:oleObj>
              </mc:Choice>
              <mc:Fallback>
                <p:oleObj name="" r:id="rId1" imgW="6858000" imgH="48895" progId="MS_ClipArt_Gallery.2">
                  <p:embed/>
                  <p:pic>
                    <p:nvPicPr>
                      <p:cNvPr id="0" name="图片 3144"/>
                      <p:cNvPicPr/>
                      <p:nvPr/>
                    </p:nvPicPr>
                    <p:blipFill>
                      <a:blip r:embed="rId2"/>
                      <a:stretch>
                        <a:fillRect/>
                      </a:stretch>
                    </p:blipFill>
                    <p:spPr>
                      <a:xfrm>
                        <a:off x="719138"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charRg st="0" end="9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charRg st="91" end="1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txBox="1"/>
          <p:nvPr/>
        </p:nvSpPr>
        <p:spPr>
          <a:xfrm>
            <a:off x="249238" y="1066800"/>
            <a:ext cx="8382000" cy="1295400"/>
          </a:xfrm>
          <a:prstGeom prst="rect">
            <a:avLst/>
          </a:prstGeom>
          <a:noFill/>
          <a:ln w="9525">
            <a:noFill/>
          </a:ln>
        </p:spPr>
        <p:txBody>
          <a:bodyPr anchor="t"/>
          <a:p>
            <a:pPr marL="342900" indent="-342900">
              <a:spcBef>
                <a:spcPct val="20000"/>
              </a:spcBef>
              <a:buClr>
                <a:schemeClr val="tx2"/>
              </a:buClr>
              <a:buSzPct val="70000"/>
            </a:pPr>
            <a:r>
              <a:rPr lang="zh-CN" altLang="en-US" sz="2400" dirty="0">
                <a:latin typeface="楷体_GB2312" pitchFamily="49" charset="-122"/>
                <a:ea typeface="楷体_GB2312" pitchFamily="49" charset="-122"/>
              </a:rPr>
              <a:t>  </a:t>
            </a:r>
            <a:r>
              <a:rPr lang="zh-CN" altLang="en-US" sz="2400" dirty="0">
                <a:latin typeface="黑体" panose="02010609060101010101" pitchFamily="49" charset="-122"/>
                <a:ea typeface="黑体" panose="02010609060101010101" pitchFamily="49" charset="-122"/>
              </a:rPr>
              <a:t>怎么解决互斥问题？</a:t>
            </a:r>
            <a:endParaRPr lang="en-US" altLang="zh-CN" sz="2400" dirty="0">
              <a:latin typeface="黑体" panose="02010609060101010101" pitchFamily="49" charset="-122"/>
              <a:ea typeface="黑体" panose="02010609060101010101" pitchFamily="49" charset="-122"/>
            </a:endParaRPr>
          </a:p>
          <a:p>
            <a:pPr marL="342900" indent="-342900">
              <a:spcBef>
                <a:spcPct val="20000"/>
              </a:spcBef>
              <a:buClr>
                <a:schemeClr val="tx2"/>
              </a:buClr>
              <a:buSzPct val="70000"/>
            </a:pPr>
            <a:endParaRPr lang="zh-CN" altLang="en-US" sz="2400" dirty="0">
              <a:latin typeface="黑体" panose="02010609060101010101" pitchFamily="49" charset="-122"/>
              <a:ea typeface="黑体" panose="02010609060101010101" pitchFamily="49" charset="-122"/>
            </a:endParaRPr>
          </a:p>
        </p:txBody>
      </p:sp>
      <p:sp>
        <p:nvSpPr>
          <p:cNvPr id="83970" name="Rectangle 5"/>
          <p:cNvSpPr/>
          <p:nvPr/>
        </p:nvSpPr>
        <p:spPr>
          <a:xfrm>
            <a:off x="428625" y="425450"/>
            <a:ext cx="7313613"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sp>
        <p:nvSpPr>
          <p:cNvPr id="8397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83972" name="Rectangle 7"/>
          <p:cNvSpPr/>
          <p:nvPr/>
        </p:nvSpPr>
        <p:spPr>
          <a:xfrm>
            <a:off x="1673225" y="3808413"/>
            <a:ext cx="2297113" cy="420687"/>
          </a:xfrm>
          <a:prstGeom prst="rect">
            <a:avLst/>
          </a:prstGeom>
          <a:noFill/>
          <a:ln w="12700">
            <a:noFill/>
          </a:ln>
        </p:spPr>
        <p:txBody>
          <a:bodyPr wrap="none" lIns="82927" tIns="41463" rIns="82927" bIns="41463" anchor="ctr">
            <a:spAutoFit/>
          </a:bodyPr>
          <a:p>
            <a:pPr algn="ctr" defTabSz="828675"/>
            <a:r>
              <a:rPr lang="en-US" altLang="zh-CN" sz="2200" dirty="0">
                <a:latin typeface="Comic Sans MS" panose="030F0702030302020204" pitchFamily="66" charset="0"/>
                <a:ea typeface="宋体" panose="02010600030101010101" pitchFamily="2" charset="-122"/>
              </a:rPr>
              <a:t> codesection12</a:t>
            </a:r>
            <a:r>
              <a:rPr lang="zh-CN" altLang="zh-CN" sz="2200" dirty="0">
                <a:latin typeface="Comic Sans MS" panose="030F0702030302020204" pitchFamily="66" charset="0"/>
                <a:ea typeface="宋体" panose="02010600030101010101" pitchFamily="2" charset="-122"/>
              </a:rPr>
              <a:t>;</a:t>
            </a:r>
            <a:endParaRPr lang="zh-CN" altLang="en-US" sz="2200" dirty="0">
              <a:latin typeface="Comic Sans MS" panose="030F0702030302020204" pitchFamily="66" charset="0"/>
              <a:ea typeface="宋体" panose="02010600030101010101" pitchFamily="2" charset="-122"/>
            </a:endParaRPr>
          </a:p>
        </p:txBody>
      </p:sp>
      <p:sp>
        <p:nvSpPr>
          <p:cNvPr id="83973" name="Rectangle 6"/>
          <p:cNvSpPr/>
          <p:nvPr/>
        </p:nvSpPr>
        <p:spPr>
          <a:xfrm>
            <a:off x="1831975" y="2784475"/>
            <a:ext cx="925513" cy="420688"/>
          </a:xfrm>
          <a:prstGeom prst="rect">
            <a:avLst/>
          </a:prstGeom>
          <a:noFill/>
          <a:ln w="12700">
            <a:noFill/>
          </a:ln>
        </p:spPr>
        <p:txBody>
          <a:bodyPr wrap="none" lIns="82927" tIns="41463" rIns="82927" bIns="41463" anchor="ctr">
            <a:spAutoFit/>
          </a:bodyPr>
          <a:p>
            <a:pPr algn="ctr" defTabSz="828675"/>
            <a:r>
              <a:rPr lang="en-US" altLang="zh-CN" sz="2200" dirty="0">
                <a:latin typeface="Comic Sans MS" panose="030F0702030302020204" pitchFamily="66" charset="0"/>
                <a:ea typeface="宋体" panose="02010600030101010101" pitchFamily="2" charset="-122"/>
              </a:rPr>
              <a:t>print</a:t>
            </a:r>
            <a:r>
              <a:rPr lang="zh-CN" altLang="zh-CN" sz="2200" dirty="0">
                <a:latin typeface="Comic Sans MS" panose="030F0702030302020204" pitchFamily="66" charset="0"/>
                <a:ea typeface="宋体" panose="02010600030101010101" pitchFamily="2" charset="-122"/>
              </a:rPr>
              <a:t>; </a:t>
            </a:r>
            <a:endParaRPr lang="zh-CN" altLang="en-US" sz="2200" dirty="0">
              <a:latin typeface="Comic Sans MS" panose="030F0702030302020204" pitchFamily="66" charset="0"/>
              <a:ea typeface="宋体" panose="02010600030101010101" pitchFamily="2" charset="-122"/>
            </a:endParaRPr>
          </a:p>
        </p:txBody>
      </p:sp>
      <p:sp>
        <p:nvSpPr>
          <p:cNvPr id="83974" name="Text Box 5"/>
          <p:cNvSpPr txBox="1"/>
          <p:nvPr/>
        </p:nvSpPr>
        <p:spPr>
          <a:xfrm>
            <a:off x="868363" y="1758950"/>
            <a:ext cx="3101975" cy="420688"/>
          </a:xfrm>
          <a:prstGeom prst="rect">
            <a:avLst/>
          </a:prstGeom>
          <a:noFill/>
          <a:ln w="12700">
            <a:noFill/>
          </a:ln>
        </p:spPr>
        <p:txBody>
          <a:bodyPr wrap="none" lIns="82927" tIns="41463" rIns="82927" bIns="41463" anchor="ctr">
            <a:spAutoFit/>
          </a:bodyPr>
          <a:p>
            <a:pPr algn="ctr" defTabSz="828675"/>
            <a:r>
              <a:rPr lang="en-US" altLang="zh-CN" sz="2200" dirty="0">
                <a:latin typeface="Comic Sans MS" panose="030F0702030302020204" pitchFamily="66" charset="0"/>
                <a:ea typeface="宋体" panose="02010600030101010101" pitchFamily="2" charset="-122"/>
              </a:rPr>
              <a:t> </a:t>
            </a:r>
            <a:r>
              <a:rPr lang="zh-CN" altLang="zh-CN" sz="2200" dirty="0">
                <a:latin typeface="Comic Sans MS" panose="030F0702030302020204" pitchFamily="66" charset="0"/>
                <a:ea typeface="宋体" panose="02010600030101010101" pitchFamily="2" charset="-122"/>
              </a:rPr>
              <a:t>P1</a:t>
            </a:r>
            <a:r>
              <a:rPr lang="zh-CN" altLang="en-US" sz="2200" dirty="0">
                <a:latin typeface="Comic Sans MS" panose="030F0702030302020204" pitchFamily="66" charset="0"/>
                <a:ea typeface="宋体" panose="02010600030101010101" pitchFamily="2" charset="-122"/>
              </a:rPr>
              <a:t>    </a:t>
            </a:r>
            <a:r>
              <a:rPr lang="en-US" altLang="zh-CN" sz="2200" dirty="0">
                <a:latin typeface="Comic Sans MS" panose="030F0702030302020204" pitchFamily="66" charset="0"/>
                <a:ea typeface="宋体" panose="02010600030101010101" pitchFamily="2" charset="-122"/>
              </a:rPr>
              <a:t>codesection11</a:t>
            </a:r>
            <a:r>
              <a:rPr lang="zh-CN" altLang="zh-CN" sz="2200" dirty="0">
                <a:latin typeface="Comic Sans MS" panose="030F0702030302020204" pitchFamily="66" charset="0"/>
                <a:ea typeface="宋体" panose="02010600030101010101" pitchFamily="2" charset="-122"/>
              </a:rPr>
              <a:t>; </a:t>
            </a:r>
            <a:endParaRPr lang="zh-CN" altLang="en-US" dirty="0">
              <a:latin typeface="Comic Sans MS" panose="030F0702030302020204" pitchFamily="66" charset="0"/>
              <a:ea typeface="宋体" panose="02010600030101010101" pitchFamily="2" charset="-122"/>
            </a:endParaRPr>
          </a:p>
        </p:txBody>
      </p:sp>
      <p:sp>
        <p:nvSpPr>
          <p:cNvPr id="83975" name="Text Box 5"/>
          <p:cNvSpPr txBox="1"/>
          <p:nvPr/>
        </p:nvSpPr>
        <p:spPr>
          <a:xfrm>
            <a:off x="4305300" y="1852613"/>
            <a:ext cx="3101975" cy="420687"/>
          </a:xfrm>
          <a:prstGeom prst="rect">
            <a:avLst/>
          </a:prstGeom>
          <a:noFill/>
          <a:ln w="12700">
            <a:noFill/>
          </a:ln>
        </p:spPr>
        <p:txBody>
          <a:bodyPr wrap="none" lIns="82927" tIns="41463" rIns="82927" bIns="41463" anchor="ctr">
            <a:spAutoFit/>
          </a:bodyPr>
          <a:p>
            <a:pPr algn="ctr" defTabSz="828675"/>
            <a:r>
              <a:rPr lang="en-US" altLang="zh-CN" sz="2200" dirty="0">
                <a:latin typeface="Comic Sans MS" panose="030F0702030302020204" pitchFamily="66" charset="0"/>
                <a:ea typeface="宋体" panose="02010600030101010101" pitchFamily="2" charset="-122"/>
              </a:rPr>
              <a:t> </a:t>
            </a:r>
            <a:r>
              <a:rPr lang="zh-CN" altLang="zh-CN" sz="2200" dirty="0">
                <a:latin typeface="Comic Sans MS" panose="030F0702030302020204" pitchFamily="66" charset="0"/>
                <a:ea typeface="宋体" panose="02010600030101010101" pitchFamily="2" charset="-122"/>
              </a:rPr>
              <a:t>P</a:t>
            </a:r>
            <a:r>
              <a:rPr lang="en-US" altLang="zh-CN" sz="2200" dirty="0">
                <a:latin typeface="Comic Sans MS" panose="030F0702030302020204" pitchFamily="66" charset="0"/>
                <a:ea typeface="宋体" panose="02010600030101010101" pitchFamily="2" charset="-122"/>
              </a:rPr>
              <a:t>2</a:t>
            </a:r>
            <a:r>
              <a:rPr lang="zh-CN" altLang="en-US" sz="2200" dirty="0">
                <a:latin typeface="Comic Sans MS" panose="030F0702030302020204" pitchFamily="66" charset="0"/>
                <a:ea typeface="宋体" panose="02010600030101010101" pitchFamily="2" charset="-122"/>
              </a:rPr>
              <a:t>    </a:t>
            </a:r>
            <a:r>
              <a:rPr lang="en-US" altLang="zh-CN" sz="2200" dirty="0">
                <a:latin typeface="Comic Sans MS" panose="030F0702030302020204" pitchFamily="66" charset="0"/>
                <a:ea typeface="宋体" panose="02010600030101010101" pitchFamily="2" charset="-122"/>
              </a:rPr>
              <a:t>codesection21</a:t>
            </a:r>
            <a:r>
              <a:rPr lang="zh-CN" altLang="zh-CN" sz="2200" dirty="0">
                <a:latin typeface="Comic Sans MS" panose="030F0702030302020204" pitchFamily="66" charset="0"/>
                <a:ea typeface="宋体" panose="02010600030101010101" pitchFamily="2" charset="-122"/>
              </a:rPr>
              <a:t>; </a:t>
            </a:r>
            <a:endParaRPr lang="zh-CN" altLang="en-US" dirty="0">
              <a:latin typeface="Comic Sans MS" panose="030F0702030302020204" pitchFamily="66" charset="0"/>
              <a:ea typeface="宋体" panose="02010600030101010101" pitchFamily="2" charset="-122"/>
            </a:endParaRPr>
          </a:p>
        </p:txBody>
      </p:sp>
      <p:sp>
        <p:nvSpPr>
          <p:cNvPr id="83976" name="Rectangle 6"/>
          <p:cNvSpPr/>
          <p:nvPr/>
        </p:nvSpPr>
        <p:spPr>
          <a:xfrm>
            <a:off x="5514975" y="2874963"/>
            <a:ext cx="1047750" cy="422275"/>
          </a:xfrm>
          <a:prstGeom prst="rect">
            <a:avLst/>
          </a:prstGeom>
          <a:noFill/>
          <a:ln w="12700">
            <a:noFill/>
          </a:ln>
        </p:spPr>
        <p:txBody>
          <a:bodyPr wrap="none" lIns="82927" tIns="41463" rIns="82927" bIns="41463" anchor="ctr">
            <a:spAutoFit/>
          </a:bodyPr>
          <a:p>
            <a:pPr algn="ctr" defTabSz="828675"/>
            <a:r>
              <a:rPr lang="en-US" altLang="zh-CN" sz="2200" dirty="0">
                <a:latin typeface="Comic Sans MS" panose="030F0702030302020204" pitchFamily="66" charset="0"/>
                <a:ea typeface="宋体" panose="02010600030101010101" pitchFamily="2" charset="-122"/>
              </a:rPr>
              <a:t> print</a:t>
            </a:r>
            <a:r>
              <a:rPr lang="zh-CN" altLang="zh-CN" sz="2200" dirty="0">
                <a:latin typeface="Comic Sans MS" panose="030F0702030302020204" pitchFamily="66" charset="0"/>
                <a:ea typeface="宋体" panose="02010600030101010101" pitchFamily="2" charset="-122"/>
              </a:rPr>
              <a:t>; </a:t>
            </a:r>
            <a:endParaRPr lang="zh-CN" altLang="en-US" sz="2200" dirty="0">
              <a:latin typeface="Comic Sans MS" panose="030F0702030302020204" pitchFamily="66" charset="0"/>
              <a:ea typeface="宋体" panose="02010600030101010101" pitchFamily="2" charset="-122"/>
            </a:endParaRPr>
          </a:p>
        </p:txBody>
      </p:sp>
      <p:sp>
        <p:nvSpPr>
          <p:cNvPr id="83977" name="Rectangle 7"/>
          <p:cNvSpPr/>
          <p:nvPr/>
        </p:nvSpPr>
        <p:spPr>
          <a:xfrm>
            <a:off x="5284788" y="3808413"/>
            <a:ext cx="2297112" cy="420687"/>
          </a:xfrm>
          <a:prstGeom prst="rect">
            <a:avLst/>
          </a:prstGeom>
          <a:noFill/>
          <a:ln w="12700">
            <a:noFill/>
          </a:ln>
        </p:spPr>
        <p:txBody>
          <a:bodyPr wrap="none" lIns="82927" tIns="41463" rIns="82927" bIns="41463" anchor="ctr">
            <a:spAutoFit/>
          </a:bodyPr>
          <a:p>
            <a:pPr algn="ctr" defTabSz="828675"/>
            <a:r>
              <a:rPr lang="en-US" altLang="zh-CN" sz="2200" dirty="0">
                <a:latin typeface="Comic Sans MS" panose="030F0702030302020204" pitchFamily="66" charset="0"/>
                <a:ea typeface="宋体" panose="02010600030101010101" pitchFamily="2" charset="-122"/>
              </a:rPr>
              <a:t> codesection22</a:t>
            </a:r>
            <a:r>
              <a:rPr lang="zh-CN" altLang="zh-CN" sz="2200" dirty="0">
                <a:latin typeface="Comic Sans MS" panose="030F0702030302020204" pitchFamily="66" charset="0"/>
                <a:ea typeface="宋体" panose="02010600030101010101" pitchFamily="2" charset="-122"/>
              </a:rPr>
              <a:t>;</a:t>
            </a:r>
            <a:endParaRPr lang="zh-CN" altLang="en-US" sz="2200" dirty="0">
              <a:latin typeface="Comic Sans MS" panose="030F0702030302020204" pitchFamily="66"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831975" y="2252663"/>
            <a:ext cx="879475" cy="584200"/>
          </a:xfrm>
          <a:prstGeom prst="rect">
            <a:avLst/>
          </a:prstGeom>
          <a:noFill/>
          <a:ln w="9525">
            <a:noFill/>
          </a:ln>
        </p:spPr>
      </p:pic>
      <p:pic>
        <p:nvPicPr>
          <p:cNvPr id="3" name="图片 2"/>
          <p:cNvPicPr>
            <a:picLocks noChangeAspect="1"/>
          </p:cNvPicPr>
          <p:nvPr/>
        </p:nvPicPr>
        <p:blipFill>
          <a:blip r:embed="rId1"/>
          <a:stretch>
            <a:fillRect/>
          </a:stretch>
        </p:blipFill>
        <p:spPr>
          <a:xfrm>
            <a:off x="2109788" y="3155950"/>
            <a:ext cx="490537" cy="488950"/>
          </a:xfrm>
          <a:prstGeom prst="rect">
            <a:avLst/>
          </a:prstGeom>
          <a:noFill/>
          <a:ln w="9525">
            <a:noFill/>
          </a:ln>
        </p:spPr>
      </p:pic>
      <p:pic>
        <p:nvPicPr>
          <p:cNvPr id="7" name="图片 6"/>
          <p:cNvPicPr>
            <a:picLocks noChangeAspect="1"/>
          </p:cNvPicPr>
          <p:nvPr/>
        </p:nvPicPr>
        <p:blipFill>
          <a:blip r:embed="rId1"/>
          <a:stretch>
            <a:fillRect/>
          </a:stretch>
        </p:blipFill>
        <p:spPr>
          <a:xfrm>
            <a:off x="5586413" y="2317750"/>
            <a:ext cx="877887" cy="584200"/>
          </a:xfrm>
          <a:prstGeom prst="rect">
            <a:avLst/>
          </a:prstGeom>
          <a:noFill/>
          <a:ln w="9525">
            <a:noFill/>
          </a:ln>
        </p:spPr>
      </p:pic>
      <p:pic>
        <p:nvPicPr>
          <p:cNvPr id="8" name="图片 7"/>
          <p:cNvPicPr>
            <a:picLocks noChangeAspect="1"/>
          </p:cNvPicPr>
          <p:nvPr/>
        </p:nvPicPr>
        <p:blipFill>
          <a:blip r:embed="rId1"/>
          <a:stretch>
            <a:fillRect/>
          </a:stretch>
        </p:blipFill>
        <p:spPr>
          <a:xfrm>
            <a:off x="5864225" y="3211513"/>
            <a:ext cx="488950" cy="490537"/>
          </a:xfrm>
          <a:prstGeom prst="rect">
            <a:avLst/>
          </a:prstGeom>
          <a:noFill/>
          <a:ln w="9525">
            <a:noFill/>
          </a:ln>
        </p:spPr>
      </p:pic>
      <p:sp>
        <p:nvSpPr>
          <p:cNvPr id="9" name="Rectangle 7"/>
          <p:cNvSpPr/>
          <p:nvPr/>
        </p:nvSpPr>
        <p:spPr>
          <a:xfrm>
            <a:off x="868363" y="4229100"/>
            <a:ext cx="6923087" cy="1436688"/>
          </a:xfrm>
          <a:prstGeom prst="rect">
            <a:avLst/>
          </a:prstGeom>
          <a:noFill/>
          <a:ln w="12700">
            <a:noFill/>
          </a:ln>
        </p:spPr>
        <p:txBody>
          <a:bodyPr wrap="square" lIns="82927" tIns="41463" rIns="82927" bIns="41463" anchor="ctr">
            <a:spAutoFit/>
          </a:bodyPr>
          <a:p>
            <a:pPr defTabSz="828675"/>
            <a:r>
              <a:rPr lang="zh-CN" altLang="en-US" sz="2200" dirty="0">
                <a:solidFill>
                  <a:srgbClr val="C00000"/>
                </a:solidFill>
                <a:latin typeface="黑体" panose="02010609060101010101" pitchFamily="49" charset="-122"/>
                <a:ea typeface="黑体" panose="02010609060101010101" pitchFamily="49" charset="-122"/>
              </a:rPr>
              <a:t>两个关键问题</a:t>
            </a:r>
            <a:r>
              <a:rPr lang="zh-CN" altLang="en-US" sz="2200" dirty="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a:p>
            <a:pPr defTabSz="828675"/>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）进入临界区前</a:t>
            </a:r>
            <a:r>
              <a:rPr lang="zh-CN" altLang="en-US" sz="2200" dirty="0">
                <a:solidFill>
                  <a:srgbClr val="FF0000"/>
                </a:solidFill>
                <a:latin typeface="黑体" panose="02010609060101010101" pitchFamily="49" charset="-122"/>
                <a:ea typeface="黑体" panose="02010609060101010101" pitchFamily="49" charset="-122"/>
              </a:rPr>
              <a:t>检测</a:t>
            </a:r>
            <a:r>
              <a:rPr lang="zh-CN" altLang="en-US" sz="2200" dirty="0">
                <a:latin typeface="黑体" panose="02010609060101010101" pitchFamily="49" charset="-122"/>
                <a:ea typeface="黑体" panose="02010609060101010101" pitchFamily="49" charset="-122"/>
              </a:rPr>
              <a:t>可以进入？</a:t>
            </a:r>
            <a:endParaRPr lang="zh-CN" altLang="en-US" sz="2200" dirty="0">
              <a:latin typeface="黑体" panose="02010609060101010101" pitchFamily="49" charset="-122"/>
              <a:ea typeface="黑体" panose="02010609060101010101" pitchFamily="49" charset="-122"/>
            </a:endParaRPr>
          </a:p>
          <a:p>
            <a:pPr defTabSz="828675"/>
            <a:r>
              <a:rPr lang="en-US" altLang="zh-CN" sz="2200" dirty="0">
                <a:latin typeface="黑体" panose="02010609060101010101" pitchFamily="49" charset="-122"/>
                <a:ea typeface="黑体" panose="02010609060101010101" pitchFamily="49" charset="-122"/>
              </a:rPr>
              <a:t>2</a:t>
            </a:r>
            <a:r>
              <a:rPr lang="zh-CN" altLang="en-US" sz="2200" dirty="0">
                <a:latin typeface="黑体" panose="02010609060101010101" pitchFamily="49" charset="-122"/>
                <a:ea typeface="黑体" panose="02010609060101010101" pitchFamily="49" charset="-122"/>
              </a:rPr>
              <a:t>）如不可以，则不能进入临界区；如可以，则上锁，进入临界区</a:t>
            </a:r>
            <a:r>
              <a:rPr lang="zh-CN" altLang="zh-CN" sz="2200" dirty="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p:txBody>
      </p:sp>
      <p:sp>
        <p:nvSpPr>
          <p:cNvPr id="10" name="Rectangle 7"/>
          <p:cNvSpPr/>
          <p:nvPr/>
        </p:nvSpPr>
        <p:spPr>
          <a:xfrm>
            <a:off x="868363" y="5759450"/>
            <a:ext cx="6923087" cy="422275"/>
          </a:xfrm>
          <a:prstGeom prst="rect">
            <a:avLst/>
          </a:prstGeom>
          <a:noFill/>
          <a:ln w="12700">
            <a:noFill/>
          </a:ln>
        </p:spPr>
        <p:txBody>
          <a:bodyPr wrap="square" lIns="82927" tIns="41463" rIns="82927" bIns="41463" anchor="ctr">
            <a:spAutoFit/>
          </a:bodyPr>
          <a:p>
            <a:pPr defTabSz="828675"/>
            <a:r>
              <a:rPr lang="zh-CN" altLang="en-US" sz="2200" dirty="0">
                <a:solidFill>
                  <a:srgbClr val="C00000"/>
                </a:solidFill>
                <a:latin typeface="黑体" panose="02010609060101010101" pitchFamily="49" charset="-122"/>
                <a:ea typeface="黑体" panose="02010609060101010101" pitchFamily="49" charset="-122"/>
              </a:rPr>
              <a:t>锁有好有坏，什么样的锁是把好锁？</a:t>
            </a:r>
            <a:endParaRPr lang="zh-CN" altLang="en-US" sz="2200" dirty="0">
              <a:solidFill>
                <a:srgbClr val="C00000"/>
              </a:solidFill>
              <a:latin typeface="黑体" panose="02010609060101010101" pitchFamily="49" charset="-122"/>
              <a:ea typeface="黑体" panose="02010609060101010101" pitchFamily="49" charset="-122"/>
            </a:endParaRPr>
          </a:p>
        </p:txBody>
      </p:sp>
      <p:graphicFrame>
        <p:nvGraphicFramePr>
          <p:cNvPr id="83984" name="内容占位符 181251"/>
          <p:cNvGraphicFramePr>
            <a:graphicFrameLocks noGrp="1"/>
          </p:cNvGraphicFramePr>
          <p:nvPr>
            <p:ph sz="half" idx="4294967295"/>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49" name="" r:id="rId2" imgW="6858000" imgH="48895" progId="MS_ClipArt_Gallery.2">
                  <p:embed/>
                </p:oleObj>
              </mc:Choice>
              <mc:Fallback>
                <p:oleObj name="" r:id="rId2" imgW="6858000" imgH="48895" progId="MS_ClipArt_Gallery.2">
                  <p:embed/>
                  <p:pic>
                    <p:nvPicPr>
                      <p:cNvPr id="0" name="图片 3148"/>
                      <p:cNvPicPr/>
                      <p:nvPr/>
                    </p:nvPicPr>
                    <p:blipFill>
                      <a:blip r:embed="rId3"/>
                      <a:stretch>
                        <a:fillRect/>
                      </a:stretch>
                    </p:blipFill>
                    <p:spPr>
                      <a:xfrm>
                        <a:off x="719138"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txBox="1"/>
          <p:nvPr/>
        </p:nvSpPr>
        <p:spPr>
          <a:xfrm>
            <a:off x="250825" y="1154113"/>
            <a:ext cx="8686800" cy="5295900"/>
          </a:xfrm>
          <a:prstGeom prst="rect">
            <a:avLst/>
          </a:prstGeom>
          <a:noFill/>
          <a:ln w="9525">
            <a:noFill/>
          </a:ln>
        </p:spPr>
        <p:txBody>
          <a:bodyPr anchor="t"/>
          <a:p>
            <a:pPr marL="342900" indent="-342900">
              <a:spcBef>
                <a:spcPct val="20000"/>
              </a:spcBef>
              <a:buClr>
                <a:schemeClr val="tx2"/>
              </a:buClr>
              <a:buSzPct val="70000"/>
            </a:pPr>
            <a:r>
              <a:rPr lang="zh-CN" altLang="en-US" dirty="0">
                <a:solidFill>
                  <a:srgbClr val="0033CC"/>
                </a:solidFill>
                <a:latin typeface="黑体" panose="02010609060101010101" pitchFamily="49" charset="-122"/>
                <a:ea typeface="黑体" panose="02010609060101010101" pitchFamily="49" charset="-122"/>
              </a:rPr>
              <a:t>互斥执行的原则</a:t>
            </a:r>
            <a:endParaRPr lang="en-US" altLang="zh-CN" dirty="0">
              <a:solidFill>
                <a:srgbClr val="0033CC"/>
              </a:solidFill>
              <a:latin typeface="楷体_GB2312" pitchFamily="49" charset="-122"/>
              <a:ea typeface="宋体" panose="02010600030101010101" pitchFamily="2" charset="-122"/>
            </a:endParaRPr>
          </a:p>
          <a:p>
            <a:pPr marL="342900" indent="-342900">
              <a:spcBef>
                <a:spcPct val="20000"/>
              </a:spcBef>
              <a:buClr>
                <a:schemeClr val="tx2"/>
              </a:buClr>
              <a:buSzPct val="70000"/>
            </a:pPr>
            <a:r>
              <a:rPr lang="zh-CN" altLang="en-US" sz="2400" dirty="0">
                <a:latin typeface="黑体" panose="02010609060101010101" pitchFamily="49" charset="-122"/>
                <a:ea typeface="黑体" panose="02010609060101010101" pitchFamily="49" charset="-122"/>
              </a:rPr>
              <a:t>一组并发进程互斥执行时必须满足如下</a:t>
            </a:r>
            <a:r>
              <a:rPr lang="zh-CN" altLang="en-US" sz="2400" dirty="0">
                <a:solidFill>
                  <a:srgbClr val="0000FF"/>
                </a:solidFill>
                <a:latin typeface="黑体" panose="02010609060101010101" pitchFamily="49" charset="-122"/>
                <a:ea typeface="黑体" panose="02010609060101010101" pitchFamily="49" charset="-122"/>
              </a:rPr>
              <a:t>准则</a:t>
            </a:r>
            <a:r>
              <a:rPr lang="zh-CN" altLang="en-US" sz="2400" dirty="0">
                <a:latin typeface="楷体_GB2312" pitchFamily="49" charset="-122"/>
                <a:ea typeface="楷体_GB2312" pitchFamily="49" charset="-122"/>
              </a:rPr>
              <a:t>：</a:t>
            </a:r>
            <a:endParaRPr lang="zh-CN" altLang="en-US" sz="2400" dirty="0">
              <a:solidFill>
                <a:srgbClr val="FF0000"/>
              </a:solidFill>
              <a:latin typeface="楷体_GB2312" pitchFamily="49" charset="-122"/>
              <a:ea typeface="楷体_GB2312" pitchFamily="49" charset="-122"/>
            </a:endParaRPr>
          </a:p>
          <a:p>
            <a:pPr marL="342900" indent="-342900">
              <a:spcBef>
                <a:spcPct val="20000"/>
              </a:spcBef>
              <a:buClr>
                <a:schemeClr val="tx2"/>
              </a:buClr>
              <a:buSzPct val="70000"/>
            </a:pPr>
            <a:r>
              <a:rPr lang="en-US" altLang="zh-CN" sz="2400" dirty="0">
                <a:latin typeface="楷体_GB2312" pitchFamily="49" charset="-122"/>
                <a:ea typeface="楷体_GB2312" pitchFamily="49" charset="-122"/>
              </a:rPr>
              <a:t>(1)</a:t>
            </a:r>
            <a:r>
              <a:rPr lang="zh-CN" altLang="en-US" sz="2400" dirty="0">
                <a:solidFill>
                  <a:srgbClr val="0033CC"/>
                </a:solidFill>
                <a:latin typeface="楷体_GB2312" pitchFamily="49" charset="-122"/>
                <a:ea typeface="楷体_GB2312" pitchFamily="49" charset="-122"/>
              </a:rPr>
              <a:t>           </a:t>
            </a:r>
            <a:r>
              <a:rPr lang="zh-CN" altLang="en-US" sz="2400" dirty="0">
                <a:latin typeface="黑体" panose="02010609060101010101" pitchFamily="49" charset="-122"/>
                <a:ea typeface="黑体" panose="02010609060101010101" pitchFamily="49" charset="-122"/>
              </a:rPr>
              <a:t>当无进程处于临界区时，表明临界资源处于空闲状态，应允许一个请求进入临界区的进程立即进入自己的临界区，以便有效地利用临界资源。</a:t>
            </a:r>
            <a:endParaRPr lang="zh-CN" altLang="en-US" sz="2400" dirty="0">
              <a:latin typeface="黑体" panose="02010609060101010101" pitchFamily="49" charset="-122"/>
              <a:ea typeface="黑体" panose="02010609060101010101" pitchFamily="49" charset="-122"/>
            </a:endParaRPr>
          </a:p>
          <a:p>
            <a:pPr marL="342900" indent="-342900">
              <a:spcBef>
                <a:spcPct val="20000"/>
              </a:spcBef>
              <a:buClr>
                <a:schemeClr val="tx2"/>
              </a:buClr>
              <a:buSzPct val="70000"/>
            </a:pPr>
            <a:r>
              <a:rPr lang="en-US" altLang="zh-CN" sz="2400" dirty="0">
                <a:latin typeface="楷体_GB2312" pitchFamily="49" charset="-122"/>
                <a:ea typeface="楷体_GB2312" pitchFamily="49" charset="-122"/>
              </a:rPr>
              <a:t>(2)          </a:t>
            </a:r>
            <a:r>
              <a:rPr lang="zh-CN" altLang="en-US" sz="2400" dirty="0">
                <a:latin typeface="黑体" panose="02010609060101010101" pitchFamily="49" charset="-122"/>
                <a:ea typeface="黑体" panose="02010609060101010101" pitchFamily="49" charset="-122"/>
              </a:rPr>
              <a:t>当已有进程进入临界区时，表明临界资源正在被访问，因而其他试图进入临界区的进程必须等待，以保证对临界资源的互斥访问。</a:t>
            </a:r>
            <a:endParaRPr lang="en-US" altLang="zh-CN" sz="2400" dirty="0">
              <a:latin typeface="黑体" panose="02010609060101010101" pitchFamily="49" charset="-122"/>
              <a:ea typeface="黑体" panose="02010609060101010101" pitchFamily="49" charset="-122"/>
            </a:endParaRPr>
          </a:p>
          <a:p>
            <a:pPr marL="342900" indent="-342900" eaLnBrk="0" hangingPunct="0">
              <a:buClr>
                <a:schemeClr val="tx2"/>
              </a:buClr>
              <a:buSzPct val="70000"/>
            </a:pPr>
            <a:r>
              <a:rPr lang="en-US" altLang="zh-CN" sz="2400" dirty="0">
                <a:latin typeface="楷体_GB2312" pitchFamily="49" charset="-122"/>
                <a:ea typeface="楷体_GB2312" pitchFamily="49" charset="-122"/>
              </a:rPr>
              <a:t>(3)     </a:t>
            </a:r>
            <a:r>
              <a:rPr lang="zh-CN" altLang="en-US" sz="2400" dirty="0">
                <a:solidFill>
                  <a:srgbClr val="0033CC"/>
                </a:solidFill>
                <a:latin typeface="楷体_GB2312" pitchFamily="49" charset="-122"/>
                <a:ea typeface="楷体_GB2312" pitchFamily="49" charset="-122"/>
              </a:rPr>
              <a:t>      </a:t>
            </a:r>
            <a:r>
              <a:rPr lang="zh-CN" altLang="en-US" sz="2400" dirty="0">
                <a:latin typeface="黑体" panose="02010609060101010101" pitchFamily="49" charset="-122"/>
                <a:ea typeface="黑体" panose="02010609060101010101" pitchFamily="49" charset="-122"/>
              </a:rPr>
              <a:t>当进程不能进入自己的临界区时，应立即释放处理机，以免进程陷入“忙等”。</a:t>
            </a:r>
            <a:r>
              <a:rPr lang="en-US" altLang="zh-CN" sz="2400" dirty="0">
                <a:latin typeface="黑体" panose="02010609060101010101" pitchFamily="49" charset="-122"/>
                <a:ea typeface="黑体" panose="02010609060101010101" pitchFamily="49" charset="-122"/>
              </a:rPr>
              <a:t>——</a:t>
            </a:r>
            <a:r>
              <a:rPr lang="zh-CN" altLang="en-US" sz="2400" dirty="0">
                <a:solidFill>
                  <a:srgbClr val="0000FF"/>
                </a:solidFill>
                <a:latin typeface="黑体" panose="02010609060101010101" pitchFamily="49" charset="-122"/>
                <a:ea typeface="黑体" panose="02010609060101010101" pitchFamily="49" charset="-122"/>
              </a:rPr>
              <a:t>不忙碌等待</a:t>
            </a:r>
            <a:r>
              <a:rPr lang="zh-CN" altLang="en-US" sz="2400" dirty="0">
                <a:latin typeface="黑体" panose="02010609060101010101" pitchFamily="49" charset="-122"/>
                <a:ea typeface="黑体" panose="02010609060101010101" pitchFamily="49" charset="-122"/>
              </a:rPr>
              <a:t>。</a:t>
            </a:r>
            <a:endParaRPr lang="en-US" altLang="zh-CN" sz="2400" dirty="0">
              <a:latin typeface="楷体_GB2312" pitchFamily="49" charset="-122"/>
              <a:ea typeface="楷体_GB2312" pitchFamily="49" charset="-122"/>
            </a:endParaRPr>
          </a:p>
          <a:p>
            <a:pPr marL="342900" indent="-342900" eaLnBrk="0" hangingPunct="0">
              <a:buClr>
                <a:schemeClr val="tx2"/>
              </a:buClr>
              <a:buSzPct val="70000"/>
            </a:pPr>
            <a:r>
              <a:rPr lang="en-US" altLang="zh-CN" sz="2400" dirty="0">
                <a:latin typeface="楷体_GB2312" pitchFamily="49" charset="-122"/>
                <a:ea typeface="楷体_GB2312" pitchFamily="49" charset="-122"/>
              </a:rPr>
              <a:t>(4)           </a:t>
            </a:r>
            <a:r>
              <a:rPr lang="zh-CN" altLang="en-US" sz="2400" dirty="0">
                <a:latin typeface="黑体" panose="02010609060101010101" pitchFamily="49" charset="-122"/>
                <a:ea typeface="黑体" panose="02010609060101010101" pitchFamily="49" charset="-122"/>
              </a:rPr>
              <a:t>对要求访问临界资源的进程，应保证在有限的时间内能进入自己的临界区，以免陷入“死锁”状态。</a:t>
            </a:r>
            <a:r>
              <a:rPr lang="en-US" altLang="zh-CN" sz="2400" dirty="0">
                <a:latin typeface="黑体" panose="02010609060101010101" pitchFamily="49" charset="-122"/>
                <a:ea typeface="黑体" panose="02010609060101010101" pitchFamily="49" charset="-122"/>
              </a:rPr>
              <a:t>——</a:t>
            </a:r>
            <a:r>
              <a:rPr lang="zh-CN" altLang="en-US" sz="2400" dirty="0">
                <a:solidFill>
                  <a:srgbClr val="0000FF"/>
                </a:solidFill>
                <a:latin typeface="黑体" panose="02010609060101010101" pitchFamily="49" charset="-122"/>
                <a:ea typeface="黑体" panose="02010609060101010101" pitchFamily="49" charset="-122"/>
              </a:rPr>
              <a:t>不死等</a:t>
            </a:r>
            <a:r>
              <a:rPr lang="zh-CN" altLang="en-US" sz="2400" dirty="0">
                <a:latin typeface="黑体" panose="02010609060101010101" pitchFamily="49" charset="-122"/>
                <a:ea typeface="黑体" panose="02010609060101010101" pitchFamily="49" charset="-122"/>
              </a:rPr>
              <a:t>。</a:t>
            </a:r>
            <a:r>
              <a:rPr lang="zh-CN" altLang="en-US" sz="2400" dirty="0">
                <a:solidFill>
                  <a:srgbClr val="0000FF"/>
                </a:solidFill>
                <a:latin typeface="黑体" panose="02010609060101010101" pitchFamily="49" charset="-122"/>
                <a:ea typeface="黑体" panose="02010609060101010101" pitchFamily="49" charset="-122"/>
              </a:rPr>
              <a:t>不互相阻塞</a:t>
            </a:r>
            <a:r>
              <a:rPr lang="zh-CN" altLang="en-US" sz="2400" dirty="0">
                <a:latin typeface="黑体" panose="02010609060101010101" pitchFamily="49" charset="-122"/>
                <a:ea typeface="黑体" panose="02010609060101010101" pitchFamily="49" charset="-122"/>
              </a:rPr>
              <a:t>。</a:t>
            </a:r>
            <a:endParaRPr lang="en-US" altLang="zh-CN" sz="2400" dirty="0">
              <a:latin typeface="楷体_GB2312" pitchFamily="49" charset="-122"/>
              <a:ea typeface="楷体_GB2312" pitchFamily="49" charset="-122"/>
            </a:endParaRPr>
          </a:p>
          <a:p>
            <a:pPr marL="342900" indent="-342900" eaLnBrk="0" hangingPunct="0">
              <a:buClr>
                <a:schemeClr val="tx2"/>
              </a:buClr>
              <a:buSzPct val="70000"/>
            </a:pPr>
            <a:endParaRPr lang="zh-CN" altLang="en-US" sz="2900" dirty="0">
              <a:latin typeface="宋体" panose="02010600030101010101" pitchFamily="2" charset="-122"/>
              <a:ea typeface="楷体_GB2312" pitchFamily="49" charset="-122"/>
            </a:endParaRPr>
          </a:p>
          <a:p>
            <a:pPr marL="342900" indent="-342900">
              <a:spcBef>
                <a:spcPct val="20000"/>
              </a:spcBef>
              <a:buClr>
                <a:schemeClr val="tx2"/>
              </a:buClr>
              <a:buSzPct val="70000"/>
            </a:pPr>
            <a:endParaRPr lang="zh-CN" altLang="en-US" sz="2900" dirty="0">
              <a:latin typeface="楷体_GB2312" pitchFamily="49" charset="-122"/>
              <a:ea typeface="楷体_GB2312" pitchFamily="49" charset="-122"/>
            </a:endParaRPr>
          </a:p>
        </p:txBody>
      </p:sp>
      <p:sp>
        <p:nvSpPr>
          <p:cNvPr id="2" name="文本框 1"/>
          <p:cNvSpPr txBox="1"/>
          <p:nvPr/>
        </p:nvSpPr>
        <p:spPr>
          <a:xfrm>
            <a:off x="746125" y="2095500"/>
            <a:ext cx="1663700" cy="460375"/>
          </a:xfrm>
          <a:prstGeom prst="rect">
            <a:avLst/>
          </a:prstGeom>
          <a:noFill/>
          <a:ln w="9525">
            <a:noFill/>
          </a:ln>
        </p:spPr>
        <p:txBody>
          <a:bodyPr wrap="square" anchor="t">
            <a:spAutoFit/>
          </a:bodyPr>
          <a:p>
            <a:r>
              <a:rPr lang="zh-CN" altLang="en-US" sz="2400">
                <a:solidFill>
                  <a:srgbClr val="FF0000"/>
                </a:solidFill>
                <a:latin typeface="黑体" panose="02010609060101010101" pitchFamily="49" charset="-122"/>
                <a:ea typeface="黑体" panose="02010609060101010101" pitchFamily="49" charset="-122"/>
              </a:rPr>
              <a:t>空闲让进：</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3" name="文本框 2"/>
          <p:cNvSpPr txBox="1"/>
          <p:nvPr/>
        </p:nvSpPr>
        <p:spPr>
          <a:xfrm>
            <a:off x="757238" y="3262313"/>
            <a:ext cx="1497012" cy="460375"/>
          </a:xfrm>
          <a:prstGeom prst="rect">
            <a:avLst/>
          </a:prstGeom>
          <a:noFill/>
          <a:ln w="9525">
            <a:noFill/>
          </a:ln>
        </p:spPr>
        <p:txBody>
          <a:bodyPr wrap="square" anchor="t">
            <a:spAutoFit/>
          </a:bodyPr>
          <a:p>
            <a:r>
              <a:rPr lang="zh-CN" altLang="en-US" sz="2400">
                <a:solidFill>
                  <a:srgbClr val="FF0000"/>
                </a:solidFill>
                <a:latin typeface="黑体" panose="02010609060101010101" pitchFamily="49" charset="-122"/>
                <a:ea typeface="黑体" panose="02010609060101010101" pitchFamily="49" charset="-122"/>
              </a:rPr>
              <a:t>忙则等待：</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4" name="文本框 3"/>
          <p:cNvSpPr txBox="1"/>
          <p:nvPr/>
        </p:nvSpPr>
        <p:spPr>
          <a:xfrm>
            <a:off x="746125" y="4338638"/>
            <a:ext cx="1663700" cy="460375"/>
          </a:xfrm>
          <a:prstGeom prst="rect">
            <a:avLst/>
          </a:prstGeom>
          <a:noFill/>
          <a:ln w="9525">
            <a:noFill/>
          </a:ln>
        </p:spPr>
        <p:txBody>
          <a:bodyPr wrap="square" anchor="t">
            <a:spAutoFit/>
          </a:bodyPr>
          <a:p>
            <a:r>
              <a:rPr lang="zh-CN" altLang="en-US" sz="2400">
                <a:solidFill>
                  <a:srgbClr val="FF0000"/>
                </a:solidFill>
                <a:latin typeface="黑体" panose="02010609060101010101" pitchFamily="49" charset="-122"/>
                <a:ea typeface="黑体" panose="02010609060101010101" pitchFamily="49" charset="-122"/>
              </a:rPr>
              <a:t>让权等待：</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5" name="文本框 4"/>
          <p:cNvSpPr txBox="1"/>
          <p:nvPr/>
        </p:nvSpPr>
        <p:spPr>
          <a:xfrm>
            <a:off x="757238" y="5091113"/>
            <a:ext cx="1663700" cy="460375"/>
          </a:xfrm>
          <a:prstGeom prst="rect">
            <a:avLst/>
          </a:prstGeom>
          <a:noFill/>
          <a:ln w="9525">
            <a:noFill/>
          </a:ln>
        </p:spPr>
        <p:txBody>
          <a:bodyPr wrap="square" anchor="t">
            <a:spAutoFit/>
          </a:bodyPr>
          <a:p>
            <a:r>
              <a:rPr lang="zh-CN" altLang="en-US" sz="2400">
                <a:solidFill>
                  <a:srgbClr val="FF0000"/>
                </a:solidFill>
                <a:latin typeface="黑体" panose="02010609060101010101" pitchFamily="49" charset="-122"/>
                <a:ea typeface="黑体" panose="02010609060101010101" pitchFamily="49" charset="-122"/>
              </a:rPr>
              <a:t>有限等待：</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84998"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84999" name="Rectangle 5"/>
          <p:cNvSpPr/>
          <p:nvPr/>
        </p:nvSpPr>
        <p:spPr>
          <a:xfrm>
            <a:off x="458788" y="425450"/>
            <a:ext cx="7313612"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85000" name="内容占位符 181251"/>
          <p:cNvGraphicFramePr>
            <a:graphicFrameLocks noGrp="1"/>
          </p:cNvGraphicFramePr>
          <p:nvPr>
            <p:ph sz="half" idx="4294967295"/>
          </p:nvPr>
        </p:nvGraphicFramePr>
        <p:xfrm>
          <a:off x="750888" y="981075"/>
          <a:ext cx="7704137" cy="69850"/>
        </p:xfrm>
        <a:graphic>
          <a:graphicData uri="http://schemas.openxmlformats.org/presentationml/2006/ole">
            <mc:AlternateContent xmlns:mc="http://schemas.openxmlformats.org/markup-compatibility/2006">
              <mc:Choice xmlns:v="urn:schemas-microsoft-com:vml" Requires="v">
                <p:oleObj spid="_x0000_s3150" name="" r:id="rId1" imgW="6858000" imgH="48895" progId="MS_ClipArt_Gallery.2">
                  <p:embed/>
                </p:oleObj>
              </mc:Choice>
              <mc:Fallback>
                <p:oleObj name="" r:id="rId1" imgW="6858000" imgH="48895" progId="MS_ClipArt_Gallery.2">
                  <p:embed/>
                  <p:pic>
                    <p:nvPicPr>
                      <p:cNvPr id="0" name="图片 3149"/>
                      <p:cNvPicPr/>
                      <p:nvPr/>
                    </p:nvPicPr>
                    <p:blipFill>
                      <a:blip r:embed="rId2"/>
                      <a:stretch>
                        <a:fillRect/>
                      </a:stretch>
                    </p:blipFill>
                    <p:spPr>
                      <a:xfrm>
                        <a:off x="750888"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801">
                                            <p:txEl>
                                              <p:charRg st="35" end="1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801">
                                            <p:txEl>
                                              <p:charRg st="112" end="18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801">
                                            <p:txEl>
                                              <p:charRg st="183" end="24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6801">
                                            <p:txEl>
                                              <p:charRg st="241" end="3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2"/>
          <p:cNvSpPr>
            <a:spLocks noGrp="1" noChangeArrowheads="1"/>
          </p:cNvSpPr>
          <p:nvPr>
            <p:ph type="title" idx="4294967295"/>
          </p:nvPr>
        </p:nvSpPr>
        <p:spPr>
          <a:xfrm>
            <a:off x="468313" y="1009650"/>
            <a:ext cx="7313613" cy="608013"/>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br>
              <a:rPr kumimoji="0" lang="en-US" altLang="zh-CN" sz="2800" b="1" i="0" u="none" strike="noStrike" kern="0" cap="none" spc="0" normalizeH="0" baseline="0" noProof="0" dirty="0" smtClean="0">
                <a:ln>
                  <a:noFill/>
                </a:ln>
                <a:solidFill>
                  <a:srgbClr val="002060"/>
                </a:solidFill>
                <a:effectLst/>
                <a:uLnTx/>
                <a:uFillTx/>
                <a:latin typeface="+mn-ea"/>
                <a:ea typeface="+mj-ea"/>
                <a:cs typeface="+mj-cs"/>
              </a:rPr>
            </a:br>
            <a:r>
              <a:rPr kumimoji="0" lang="zh-CN" altLang="en-US" sz="2800" b="1" i="0" u="none" strike="noStrike" kern="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cs typeface="+mj-cs"/>
              </a:rPr>
              <a:t>软件方法解决进程互斥问题</a:t>
            </a:r>
            <a:endParaRPr kumimoji="0" lang="zh-CN" altLang="en-US" sz="2800" b="1" i="0" u="none" strike="noStrike" kern="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cs typeface="+mj-cs"/>
            </a:endParaRPr>
          </a:p>
        </p:txBody>
      </p:sp>
      <p:sp>
        <p:nvSpPr>
          <p:cNvPr id="77826" name="Rectangle 3"/>
          <p:cNvSpPr>
            <a:spLocks noGrp="1"/>
          </p:cNvSpPr>
          <p:nvPr>
            <p:ph type="subTitle" idx="4294967295"/>
          </p:nvPr>
        </p:nvSpPr>
        <p:spPr>
          <a:xfrm>
            <a:off x="611188" y="1720850"/>
            <a:ext cx="8208962" cy="487680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a:buClr>
                <a:schemeClr val="tx2"/>
              </a:buClr>
              <a:buSzPct val="70000"/>
              <a:buNone/>
            </a:pPr>
            <a:r>
              <a:rPr lang="zh-CN" altLang="en-US" sz="2400" dirty="0">
                <a:solidFill>
                  <a:srgbClr val="FF0000"/>
                </a:solidFill>
                <a:latin typeface="黑体" panose="02010609060101010101" pitchFamily="49" charset="-122"/>
                <a:ea typeface="黑体" panose="02010609060101010101" pitchFamily="49" charset="-122"/>
              </a:rPr>
              <a:t>方法一 </a:t>
            </a:r>
            <a:r>
              <a:rPr lang="en-US" altLang="zh-CN" sz="2400" dirty="0">
                <a:solidFill>
                  <a:srgbClr val="FF0000"/>
                </a:solidFill>
                <a:latin typeface="黑体" panose="02010609060101010101" pitchFamily="49" charset="-122"/>
                <a:ea typeface="黑体" panose="02010609060101010101" pitchFamily="49" charset="-122"/>
              </a:rPr>
              <a:t>(peterson</a:t>
            </a:r>
            <a:r>
              <a:rPr lang="zh-CN" altLang="en-US" sz="2400" dirty="0">
                <a:solidFill>
                  <a:srgbClr val="FF0000"/>
                </a:solidFill>
                <a:latin typeface="黑体" panose="02010609060101010101" pitchFamily="49" charset="-122"/>
                <a:ea typeface="黑体" panose="02010609060101010101" pitchFamily="49" charset="-122"/>
              </a:rPr>
              <a:t>算法）</a:t>
            </a:r>
            <a:r>
              <a:rPr lang="zh-CN" altLang="en-US" sz="2400" dirty="0">
                <a:solidFill>
                  <a:srgbClr val="FF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设置标志位</a:t>
            </a:r>
            <a:r>
              <a:rPr lang="en-US" altLang="en-US" sz="2400" dirty="0">
                <a:latin typeface="黑体" panose="02010609060101010101" pitchFamily="49" charset="-122"/>
                <a:ea typeface="黑体" panose="02010609060101010101" pitchFamily="49" charset="-122"/>
              </a:rPr>
              <a:t>flag[i]</a:t>
            </a:r>
            <a:r>
              <a:rPr lang="zh-CN" altLang="en-US" sz="2400" dirty="0">
                <a:latin typeface="黑体" panose="02010609060101010101" pitchFamily="49" charset="-122"/>
                <a:ea typeface="黑体" panose="02010609060101010101" pitchFamily="49" charset="-122"/>
              </a:rPr>
              <a:t>来标识</a:t>
            </a:r>
            <a:r>
              <a:rPr lang="en-US" altLang="zh-CN" sz="2400" dirty="0">
                <a:latin typeface="黑体" panose="02010609060101010101" pitchFamily="49" charset="-122"/>
                <a:ea typeface="黑体" panose="02010609060101010101" pitchFamily="49" charset="-122"/>
              </a:rPr>
              <a:t>Pi</a:t>
            </a:r>
            <a:r>
              <a:rPr lang="zh-CN" altLang="zh-CN" sz="2400" dirty="0">
                <a:latin typeface="黑体" panose="02010609060101010101" pitchFamily="49" charset="-122"/>
                <a:ea typeface="黑体" panose="02010609060101010101" pitchFamily="49" charset="-122"/>
              </a:rPr>
              <a:t>是否在临界段中</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flag[i] </a:t>
            </a:r>
            <a:r>
              <a:rPr lang="zh-CN" altLang="zh-CN" sz="2400" dirty="0">
                <a:latin typeface="黑体" panose="02010609060101010101" pitchFamily="49" charset="-122"/>
                <a:ea typeface="黑体" panose="02010609060101010101" pitchFamily="49" charset="-122"/>
              </a:rPr>
              <a:t>初值为</a:t>
            </a:r>
            <a:r>
              <a:rPr lang="en-US" altLang="zh-CN" sz="2400" dirty="0">
                <a:latin typeface="黑体" panose="02010609060101010101" pitchFamily="49" charset="-122"/>
                <a:ea typeface="黑体" panose="02010609060101010101" pitchFamily="49" charset="-122"/>
              </a:rPr>
              <a:t>false，</a:t>
            </a:r>
            <a:r>
              <a:rPr lang="zh-CN" altLang="en-US" sz="2400" dirty="0">
                <a:latin typeface="黑体" panose="02010609060101010101" pitchFamily="49" charset="-122"/>
                <a:ea typeface="黑体" panose="02010609060101010101" pitchFamily="49" charset="-122"/>
              </a:rPr>
              <a:t>表示</a:t>
            </a:r>
            <a:r>
              <a:rPr lang="en-US" altLang="zh-CN" sz="2400" dirty="0">
                <a:latin typeface="黑体" panose="02010609060101010101" pitchFamily="49" charset="-122"/>
                <a:ea typeface="黑体" panose="02010609060101010101" pitchFamily="49" charset="-122"/>
              </a:rPr>
              <a:t>Pi</a:t>
            </a:r>
            <a:r>
              <a:rPr lang="zh-CN" altLang="en-US" sz="2400" dirty="0">
                <a:latin typeface="黑体" panose="02010609060101010101" pitchFamily="49" charset="-122"/>
                <a:ea typeface="黑体" panose="02010609060101010101" pitchFamily="49" charset="-122"/>
              </a:rPr>
              <a:t>未使用临界资源。</a:t>
            </a:r>
            <a:endParaRPr lang="zh-CN" altLang="en-US"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en-US" altLang="zh-CN" sz="2400" dirty="0">
                <a:latin typeface="黑体" panose="02010609060101010101" pitchFamily="49" charset="-122"/>
                <a:ea typeface="黑体" panose="02010609060101010101" pitchFamily="49" charset="-122"/>
              </a:rPr>
              <a:t>Pi</a:t>
            </a:r>
            <a:r>
              <a:rPr lang="zh-CN" altLang="zh-CN" sz="2400" dirty="0">
                <a:latin typeface="黑体" panose="02010609060101010101" pitchFamily="49" charset="-122"/>
                <a:ea typeface="黑体" panose="02010609060101010101" pitchFamily="49" charset="-122"/>
              </a:rPr>
              <a:t>结构：</a:t>
            </a:r>
            <a:endParaRPr lang="en-US" altLang="zh-CN"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en-US" altLang="zh-CN" sz="2400" dirty="0">
                <a:latin typeface="黑体" panose="02010609060101010101" pitchFamily="49" charset="-122"/>
                <a:ea typeface="黑体" panose="02010609060101010101" pitchFamily="49" charset="-122"/>
              </a:rPr>
              <a:t>             while (</a:t>
            </a:r>
            <a:r>
              <a:rPr lang="en-US" altLang="zh-CN" sz="2400" dirty="0">
                <a:solidFill>
                  <a:srgbClr val="0000FF"/>
                </a:solidFill>
                <a:latin typeface="黑体" panose="02010609060101010101" pitchFamily="49" charset="-122"/>
                <a:ea typeface="黑体" panose="02010609060101010101" pitchFamily="49" charset="-122"/>
              </a:rPr>
              <a:t>flag[j]</a:t>
            </a:r>
            <a:r>
              <a:rPr lang="en-US" altLang="zh-CN" sz="2400" dirty="0">
                <a:latin typeface="黑体" panose="02010609060101010101" pitchFamily="49" charset="-122"/>
                <a:ea typeface="黑体" panose="02010609060101010101" pitchFamily="49" charset="-122"/>
              </a:rPr>
              <a:t>) do skip;</a:t>
            </a:r>
            <a:endParaRPr lang="en-US" altLang="zh-CN"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en-US" altLang="zh-CN" sz="2400" dirty="0">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flag[i]</a:t>
            </a:r>
            <a:r>
              <a:rPr lang="en-US" altLang="zh-CN" sz="2400" dirty="0">
                <a:latin typeface="黑体" panose="02010609060101010101" pitchFamily="49" charset="-122"/>
                <a:ea typeface="黑体" panose="02010609060101010101" pitchFamily="49" charset="-122"/>
              </a:rPr>
              <a:t>=true;</a:t>
            </a:r>
            <a:endParaRPr lang="en-US" altLang="zh-CN"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en-US" altLang="zh-CN" sz="2400" dirty="0">
                <a:latin typeface="黑体" panose="02010609060101010101" pitchFamily="49" charset="-122"/>
                <a:ea typeface="黑体" panose="02010609060101010101" pitchFamily="49" charset="-122"/>
              </a:rPr>
              <a:t>                        critical section;</a:t>
            </a:r>
            <a:endParaRPr lang="en-US" altLang="zh-CN"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en-US" altLang="zh-CN" sz="2400" dirty="0">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flag[i]</a:t>
            </a:r>
            <a:r>
              <a:rPr lang="en-US" altLang="zh-CN" sz="2400" dirty="0">
                <a:latin typeface="黑体" panose="02010609060101010101" pitchFamily="49" charset="-122"/>
                <a:ea typeface="黑体" panose="02010609060101010101" pitchFamily="49" charset="-122"/>
              </a:rPr>
              <a:t>:=false;</a:t>
            </a:r>
            <a:endParaRPr lang="en-US" altLang="zh-CN"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en-US" altLang="zh-CN" sz="2400" dirty="0">
                <a:latin typeface="黑体" panose="02010609060101010101" pitchFamily="49" charset="-122"/>
                <a:ea typeface="黑体" panose="02010609060101010101" pitchFamily="49" charset="-122"/>
              </a:rPr>
              <a:t>                   remainder section;</a:t>
            </a:r>
            <a:endParaRPr lang="en-US" altLang="zh-CN" sz="2400" dirty="0">
              <a:latin typeface="黑体" panose="02010609060101010101" pitchFamily="49" charset="-122"/>
              <a:ea typeface="黑体" panose="02010609060101010101" pitchFamily="49" charset="-122"/>
            </a:endParaRPr>
          </a:p>
        </p:txBody>
      </p:sp>
      <p:sp>
        <p:nvSpPr>
          <p:cNvPr id="178180" name="Text Box 4"/>
          <p:cNvSpPr txBox="1">
            <a:spLocks noChangeArrowheads="1"/>
          </p:cNvSpPr>
          <p:nvPr/>
        </p:nvSpPr>
        <p:spPr bwMode="auto">
          <a:xfrm>
            <a:off x="971550" y="5403850"/>
            <a:ext cx="1079500" cy="463550"/>
          </a:xfrm>
          <a:prstGeom prst="rect">
            <a:avLst/>
          </a:prstGeom>
          <a:noFill/>
          <a:ln w="12700" cap="sq">
            <a:noFill/>
            <a:miter lim="800000"/>
          </a:ln>
          <a:effectLst/>
        </p:spPr>
        <p:txBody>
          <a:bodyPr lIns="82927" tIns="41463" rIns="82927" bIns="41463" anchor="ctr">
            <a:spAutoFit/>
          </a:bodyPr>
          <a:lstStyle/>
          <a:p>
            <a:pPr marR="0" defTabSz="828675">
              <a:buClrTx/>
              <a:buSzTx/>
              <a:defRPr/>
            </a:pPr>
            <a:r>
              <a:rPr kumimoji="1" lang="zh-CN" altLang="en-US" sz="2500" kern="1200" cap="none" spc="0" normalizeH="0" baseline="0" noProof="0" dirty="0">
                <a:solidFill>
                  <a:srgbClr val="0000FF"/>
                </a:solidFill>
                <a:effectLst>
                  <a:outerShdw blurRad="38100" dist="38100" dir="2700000" algn="tl">
                    <a:srgbClr val="C0C0C0"/>
                  </a:outerShdw>
                </a:effectLst>
                <a:latin typeface="Comic Sans MS" panose="030F0702030302020204" pitchFamily="66" charset="0"/>
                <a:ea typeface="楷体_GB2312" pitchFamily="49" charset="-122"/>
                <a:cs typeface="+mn-cs"/>
                <a:sym typeface="+mn-ea"/>
              </a:rPr>
              <a:t>问题</a:t>
            </a:r>
            <a:r>
              <a:rPr kumimoji="1" lang="zh-CN" altLang="en-US" sz="2500" kern="1200" cap="none" spc="0" normalizeH="0" baseline="0" noProof="0" dirty="0">
                <a:effectLst>
                  <a:outerShdw blurRad="38100" dist="38100" dir="2700000" algn="tl">
                    <a:srgbClr val="C0C0C0"/>
                  </a:outerShdw>
                </a:effectLst>
                <a:latin typeface="Comic Sans MS" panose="030F0702030302020204" pitchFamily="66" charset="0"/>
                <a:ea typeface="楷体_GB2312" pitchFamily="49" charset="-122"/>
                <a:cs typeface="+mn-cs"/>
                <a:sym typeface="+mn-ea"/>
              </a:rPr>
              <a:t>：</a:t>
            </a:r>
            <a:endParaRPr kumimoji="1" lang="zh-CN" altLang="en-US" sz="2500" kern="1200" cap="none" spc="0" normalizeH="0" baseline="0" noProof="0" dirty="0">
              <a:latin typeface="Comic Sans MS" panose="030F0702030302020204" pitchFamily="66" charset="0"/>
              <a:ea typeface="楷体_GB2312" pitchFamily="49" charset="-122"/>
              <a:cs typeface="+mn-cs"/>
              <a:sym typeface="+mn-ea"/>
            </a:endParaRPr>
          </a:p>
        </p:txBody>
      </p:sp>
      <p:sp>
        <p:nvSpPr>
          <p:cNvPr id="178181" name="Text Box 5"/>
          <p:cNvSpPr txBox="1"/>
          <p:nvPr/>
        </p:nvSpPr>
        <p:spPr>
          <a:xfrm>
            <a:off x="1979613" y="5410200"/>
            <a:ext cx="6696075" cy="822325"/>
          </a:xfrm>
          <a:prstGeom prst="rect">
            <a:avLst/>
          </a:prstGeom>
          <a:noFill/>
          <a:ln w="12700">
            <a:noFill/>
          </a:ln>
        </p:spPr>
        <p:txBody>
          <a:bodyPr lIns="82927" tIns="41463" rIns="82927" bIns="41463" anchor="ctr">
            <a:spAutoFit/>
          </a:bodyPr>
          <a:p>
            <a:pPr defTabSz="828675"/>
            <a:r>
              <a:rPr lang="zh-CN" altLang="en-US" sz="2400" dirty="0">
                <a:latin typeface="黑体" panose="02010609060101010101" pitchFamily="49" charset="-122"/>
                <a:ea typeface="黑体" panose="02010609060101010101" pitchFamily="49" charset="-122"/>
              </a:rPr>
              <a:t>当</a:t>
            </a:r>
            <a:r>
              <a:rPr lang="en-US" altLang="en-US" sz="2400" dirty="0">
                <a:latin typeface="黑体" panose="02010609060101010101" pitchFamily="49" charset="-122"/>
                <a:ea typeface="黑体" panose="02010609060101010101" pitchFamily="49" charset="-122"/>
              </a:rPr>
              <a:t>flag[i], flag[j] </a:t>
            </a:r>
            <a:r>
              <a:rPr lang="zh-CN" altLang="en-US" sz="2400" dirty="0">
                <a:latin typeface="黑体" panose="02010609060101010101" pitchFamily="49" charset="-122"/>
                <a:ea typeface="黑体" panose="02010609060101010101" pitchFamily="49" charset="-122"/>
              </a:rPr>
              <a:t>为</a:t>
            </a:r>
            <a:r>
              <a:rPr lang="en-US" altLang="en-US" sz="2400" dirty="0">
                <a:latin typeface="黑体" panose="02010609060101010101" pitchFamily="49" charset="-122"/>
                <a:ea typeface="黑体" panose="02010609060101010101" pitchFamily="49" charset="-122"/>
              </a:rPr>
              <a:t>false</a:t>
            </a:r>
            <a:r>
              <a:rPr lang="zh-CN" altLang="en-US" sz="2400" dirty="0">
                <a:latin typeface="黑体" panose="02010609060101010101" pitchFamily="49" charset="-122"/>
                <a:ea typeface="黑体" panose="02010609060101010101" pitchFamily="49" charset="-122"/>
              </a:rPr>
              <a:t>时，</a:t>
            </a:r>
            <a:r>
              <a:rPr lang="en-US" altLang="en-US" sz="2400" dirty="0">
                <a:latin typeface="黑体" panose="02010609060101010101" pitchFamily="49" charset="-122"/>
                <a:ea typeface="黑体" panose="02010609060101010101" pitchFamily="49" charset="-122"/>
              </a:rPr>
              <a:t>Pi, Pj </a:t>
            </a:r>
            <a:r>
              <a:rPr lang="zh-CN" altLang="en-US" sz="2400" dirty="0">
                <a:latin typeface="黑体" panose="02010609060101010101" pitchFamily="49" charset="-122"/>
                <a:ea typeface="黑体" panose="02010609060101010101" pitchFamily="49" charset="-122"/>
              </a:rPr>
              <a:t>同时都想使用该临界资源，会怎样？</a:t>
            </a:r>
            <a:endParaRPr lang="zh-CN" altLang="en-US" sz="2400" dirty="0">
              <a:latin typeface="黑体" panose="02010609060101010101" pitchFamily="49" charset="-122"/>
              <a:ea typeface="黑体" panose="02010609060101010101" pitchFamily="49" charset="-122"/>
            </a:endParaRPr>
          </a:p>
        </p:txBody>
      </p:sp>
      <p:sp>
        <p:nvSpPr>
          <p:cNvPr id="8602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86022" name="Rectangle 5"/>
          <p:cNvSpPr/>
          <p:nvPr/>
        </p:nvSpPr>
        <p:spPr>
          <a:xfrm>
            <a:off x="458788" y="425450"/>
            <a:ext cx="7313612"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86023" name="内容占位符 181251"/>
          <p:cNvGraphicFramePr>
            <a:graphicFrameLocks noGrp="1"/>
          </p:cNvGraphicFramePr>
          <p:nvPr/>
        </p:nvGraphicFramePr>
        <p:xfrm>
          <a:off x="750888" y="981075"/>
          <a:ext cx="7704137" cy="69850"/>
        </p:xfrm>
        <a:graphic>
          <a:graphicData uri="http://schemas.openxmlformats.org/presentationml/2006/ole">
            <mc:AlternateContent xmlns:mc="http://schemas.openxmlformats.org/markup-compatibility/2006">
              <mc:Choice xmlns:v="urn:schemas-microsoft-com:vml" Requires="v">
                <p:oleObj spid="_x0000_s3148" name="" r:id="rId1" imgW="6858000" imgH="48895" progId="MS_ClipArt_Gallery.2">
                  <p:embed/>
                </p:oleObj>
              </mc:Choice>
              <mc:Fallback>
                <p:oleObj name="" r:id="rId1" imgW="6858000" imgH="48895" progId="MS_ClipArt_Gallery.2">
                  <p:embed/>
                  <p:pic>
                    <p:nvPicPr>
                      <p:cNvPr id="0" name="图片 3147"/>
                      <p:cNvPicPr/>
                      <p:nvPr/>
                    </p:nvPicPr>
                    <p:blipFill>
                      <a:blip r:embed="rId2"/>
                      <a:stretch>
                        <a:fillRect/>
                      </a:stretch>
                    </p:blipFill>
                    <p:spPr>
                      <a:xfrm>
                        <a:off x="750888" y="981075"/>
                        <a:ext cx="7704137"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6">
                                            <p:txEl>
                                              <p:charRg st="60" end="6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6">
                                            <p:txEl>
                                              <p:charRg st="66" end="10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826">
                                            <p:txEl>
                                              <p:charRg st="104" end="13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826">
                                            <p:txEl>
                                              <p:charRg st="137" end="17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7826">
                                            <p:txEl>
                                              <p:charRg st="179" end="2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826">
                                            <p:txEl>
                                              <p:charRg st="214" end="25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81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8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bldLvl="0" animBg="1"/>
      <p:bldP spid="178181" grpId="0"/>
      <p:bldP spid="178180" grpId="1" animBg="1"/>
      <p:bldP spid="178181"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title"/>
          </p:nvPr>
        </p:nvSpPr>
        <p:spPr>
          <a:xfrm>
            <a:off x="719138" y="2128838"/>
            <a:ext cx="7313612" cy="463550"/>
          </a:xfrm>
        </p:spPr>
        <p:txBody>
          <a:bodyPr vert="horz" wrap="square" lIns="91440" tIns="45720" rIns="91440" bIns="45720" anchor="b"/>
          <a:p>
            <a:r>
              <a:rPr lang="zh-CN" altLang="en-US" sz="2800" dirty="0">
                <a:solidFill>
                  <a:srgbClr val="FF0000"/>
                </a:solidFill>
                <a:latin typeface="黑体" panose="02010609060101010101" pitchFamily="49" charset="-122"/>
              </a:rPr>
              <a:t>方法二</a:t>
            </a:r>
            <a:endParaRPr lang="zh-CN" altLang="en-US" sz="2800" dirty="0">
              <a:solidFill>
                <a:srgbClr val="FF0000"/>
              </a:solidFill>
              <a:latin typeface="黑体" panose="02010609060101010101" pitchFamily="49" charset="-122"/>
            </a:endParaRPr>
          </a:p>
        </p:txBody>
      </p:sp>
      <p:sp>
        <p:nvSpPr>
          <p:cNvPr id="179203" name="Rectangle 3"/>
          <p:cNvSpPr>
            <a:spLocks noGrp="1" noChangeArrowheads="1"/>
          </p:cNvSpPr>
          <p:nvPr>
            <p:ph type="subTitle" idx="1"/>
          </p:nvPr>
        </p:nvSpPr>
        <p:spPr>
          <a:xfrm>
            <a:off x="798513" y="2759075"/>
            <a:ext cx="7704138" cy="30607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设一整型变量</a:t>
            </a:r>
            <a:r>
              <a:rPr kumimoji="0" lang="en-US" altLang="en-US"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turn</a:t>
            </a:r>
            <a:r>
              <a:rPr kumimoji="0" lang="zh-CN" altLang="en-US"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来标识何进程可进入临界区。初值设为：</a:t>
            </a:r>
            <a:r>
              <a:rPr kumimoji="0" lang="en-US" altLang="en-US"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turn=</a:t>
            </a:r>
            <a:r>
              <a:rPr kumimoji="0" lang="en-US" altLang="en-US" sz="2400" b="1" i="0" u="none" strike="noStrike" kern="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i</a:t>
            </a:r>
            <a:r>
              <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a:t>
            </a:r>
            <a:endParaRPr kumimoji="0" lang="en-US" altLang="zh-CN" sz="2400" b="1" i="0" u="none" strike="noStrike" kern="0" cap="none" spc="0" normalizeH="0" baseline="0" noProof="0" dirty="0">
              <a:ln>
                <a:noFill/>
              </a:ln>
              <a:solidFill>
                <a:schemeClr val="tx1"/>
              </a:solidFill>
              <a:effectLst/>
              <a:uLnTx/>
              <a:uFillTx/>
              <a:latin typeface="Comic Sans MS" panose="030F0702030302020204" pitchFamily="66"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Pi</a:t>
            </a:r>
            <a:r>
              <a:rPr kumimoji="0" lang="zh-CN"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结构</a:t>
            </a:r>
            <a:r>
              <a:rPr kumimoji="0" lang="zh-CN" altLang="zh-CN"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a:t>
            </a:r>
            <a:r>
              <a:rPr kumimoji="0" lang="en-US" altLang="zh-CN"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 </a:t>
            </a:r>
            <a:r>
              <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while </a:t>
            </a:r>
            <a:r>
              <a:rPr kumimoji="0" lang="en-US" altLang="zh-CN" sz="2400" b="1" i="0" u="none" strike="noStrike" kern="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黑体" panose="02010609060101010101" pitchFamily="49" charset="-122"/>
              </a:rPr>
              <a:t>turn&lt;&gt;</a:t>
            </a:r>
            <a:r>
              <a:rPr kumimoji="0" lang="en-US" altLang="zh-CN" sz="2400" b="1" i="0" u="none" strike="noStrike" kern="0" cap="none" spc="0" normalizeH="0" baseline="0" noProof="0" dirty="0" err="1">
                <a:ln>
                  <a:noFill/>
                </a:ln>
                <a:solidFill>
                  <a:srgbClr val="0000FF"/>
                </a:solidFill>
                <a:effectLst/>
                <a:uLnTx/>
                <a:uFillTx/>
                <a:latin typeface="黑体" panose="02010609060101010101" pitchFamily="49" charset="-122"/>
                <a:ea typeface="黑体" panose="02010609060101010101" pitchFamily="49" charset="-122"/>
                <a:cs typeface="黑体" panose="02010609060101010101" pitchFamily="49" charset="-122"/>
              </a:rPr>
              <a:t>i</a:t>
            </a:r>
            <a:r>
              <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 do skip;</a:t>
            </a:r>
            <a:endPar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                   critical section;</a:t>
            </a:r>
            <a:endPar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              </a:t>
            </a:r>
            <a:r>
              <a:rPr kumimoji="0" lang="en-US" altLang="zh-CN" sz="2400" b="1"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rPr>
              <a:t>turn:=j;</a:t>
            </a:r>
            <a:endParaRPr kumimoji="0" lang="en-US" altLang="zh-CN" sz="2400" b="1"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              remainder section;</a:t>
            </a:r>
            <a:endPar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问题</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a:t>
            </a:r>
            <a:r>
              <a:rPr kumimoji="0" lang="zh-CN" altLang="en-US" sz="24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若</a:t>
            </a:r>
            <a:r>
              <a:rPr kumimoji="0" lang="en-US" altLang="en-US" sz="24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Pj</a:t>
            </a:r>
            <a:r>
              <a:rPr kumimoji="0" lang="zh-CN" altLang="en-US" sz="24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未进入，而</a:t>
            </a:r>
            <a:r>
              <a:rPr kumimoji="0" lang="en-US" altLang="en-US" sz="24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Pi</a:t>
            </a:r>
            <a:r>
              <a:rPr kumimoji="0" lang="zh-CN" altLang="en-US" sz="24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还想进入时，会怎样？</a:t>
            </a:r>
            <a:endParaRPr kumimoji="0" lang="zh-CN" altLang="en-US" sz="2400" b="1" i="0" u="none" strike="noStrike" kern="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178178" name="Rectangle 2"/>
          <p:cNvSpPr>
            <a:spLocks noGrp="1" noChangeArrowheads="1"/>
          </p:cNvSpPr>
          <p:nvPr/>
        </p:nvSpPr>
        <p:spPr>
          <a:xfrm>
            <a:off x="468313" y="1365250"/>
            <a:ext cx="7313613" cy="608013"/>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cs typeface="+mj-cs"/>
              </a:rPr>
              <a:t>软件方法解决进程互斥问题</a:t>
            </a:r>
            <a:endParaRPr kumimoji="0" lang="zh-CN" altLang="en-US" sz="2800" b="1" i="0" u="none" strike="noStrike" kern="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cs typeface="+mj-cs"/>
            </a:endParaRPr>
          </a:p>
        </p:txBody>
      </p:sp>
      <p:sp>
        <p:nvSpPr>
          <p:cNvPr id="87044"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87045" name="Rectangle 5"/>
          <p:cNvSpPr/>
          <p:nvPr/>
        </p:nvSpPr>
        <p:spPr>
          <a:xfrm>
            <a:off x="458788" y="425450"/>
            <a:ext cx="7313612"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87046" name="内容占位符 181251"/>
          <p:cNvGraphicFramePr>
            <a:graphicFrameLocks noGrp="1"/>
          </p:cNvGraphicFramePr>
          <p:nvPr>
            <p:ph sz="half" idx="4294967295"/>
          </p:nvPr>
        </p:nvGraphicFramePr>
        <p:xfrm>
          <a:off x="750888" y="981075"/>
          <a:ext cx="7704137" cy="69850"/>
        </p:xfrm>
        <a:graphic>
          <a:graphicData uri="http://schemas.openxmlformats.org/presentationml/2006/ole">
            <mc:AlternateContent xmlns:mc="http://schemas.openxmlformats.org/markup-compatibility/2006">
              <mc:Choice xmlns:v="urn:schemas-microsoft-com:vml" Requires="v">
                <p:oleObj spid="_x0000_s3147" name="" r:id="rId1" imgW="6858000" imgH="48895" progId="MS_ClipArt_Gallery.2">
                  <p:embed/>
                </p:oleObj>
              </mc:Choice>
              <mc:Fallback>
                <p:oleObj name="" r:id="rId1" imgW="6858000" imgH="48895" progId="MS_ClipArt_Gallery.2">
                  <p:embed/>
                  <p:pic>
                    <p:nvPicPr>
                      <p:cNvPr id="0" name="图片 3146"/>
                      <p:cNvPicPr/>
                      <p:nvPr/>
                    </p:nvPicPr>
                    <p:blipFill>
                      <a:blip r:embed="rId2"/>
                      <a:stretch>
                        <a:fillRect/>
                      </a:stretch>
                    </p:blipFill>
                    <p:spPr>
                      <a:xfrm>
                        <a:off x="750888"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203">
                                            <p:txEl>
                                              <p:charRg st="36" end="6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3">
                                            <p:txEl>
                                              <p:charRg st="65" end="10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3">
                                            <p:txEl>
                                              <p:charRg st="102" end="12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03">
                                            <p:txEl>
                                              <p:charRg st="125" end="15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9203">
                                            <p:txEl>
                                              <p:charRg st="158" end="18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a:xfrm>
            <a:off x="495300" y="1181100"/>
            <a:ext cx="7313613" cy="606425"/>
          </a:xfrm>
        </p:spPr>
        <p:txBody>
          <a:bodyPr vert="horz" wrap="square" lIns="91440" tIns="45720" rIns="91440" bIns="45720" anchor="b"/>
          <a:p>
            <a:r>
              <a:rPr lang="zh-CN" altLang="en-US" sz="2800" dirty="0">
                <a:solidFill>
                  <a:srgbClr val="0033CC"/>
                </a:solidFill>
                <a:latin typeface="黑体" panose="02010609060101010101" pitchFamily="49" charset="-122"/>
              </a:rPr>
              <a:t>硬件方法解决互斥问题</a:t>
            </a:r>
            <a:endParaRPr lang="zh-CN" altLang="en-US" sz="2800" dirty="0">
              <a:solidFill>
                <a:srgbClr val="0033CC"/>
              </a:solidFill>
              <a:latin typeface="黑体" panose="02010609060101010101" pitchFamily="49" charset="-122"/>
            </a:endParaRPr>
          </a:p>
        </p:txBody>
      </p:sp>
      <p:sp>
        <p:nvSpPr>
          <p:cNvPr id="88066" name="Rectangle 3"/>
          <p:cNvSpPr>
            <a:spLocks noGrp="1"/>
          </p:cNvSpPr>
          <p:nvPr>
            <p:ph type="subTitle" idx="4294967295"/>
          </p:nvPr>
        </p:nvSpPr>
        <p:spPr>
          <a:xfrm>
            <a:off x="1042988" y="2017713"/>
            <a:ext cx="7620000" cy="457200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a:buClr>
                <a:schemeClr val="tx2"/>
              </a:buClr>
              <a:buSzPct val="70000"/>
              <a:buNone/>
            </a:pPr>
            <a:r>
              <a:rPr lang="zh-CN" altLang="en-US" sz="2400" dirty="0">
                <a:latin typeface="黑体" panose="02010609060101010101" pitchFamily="49" charset="-122"/>
                <a:ea typeface="黑体" panose="02010609060101010101" pitchFamily="49" charset="-122"/>
              </a:rPr>
              <a:t>硬件指令的特点：指令操作仅需一个指令周期。</a:t>
            </a:r>
            <a:endParaRPr lang="zh-CN" altLang="en-US"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zh-CN" altLang="en-US" sz="2400" dirty="0">
                <a:latin typeface="黑体" panose="02010609060101010101" pitchFamily="49" charset="-122"/>
                <a:ea typeface="黑体" panose="02010609060101010101" pitchFamily="49" charset="-122"/>
              </a:rPr>
              <a:t>一、检测和设置指令</a:t>
            </a:r>
            <a:r>
              <a:rPr lang="en-US" altLang="zh-CN" sz="2400" dirty="0">
                <a:latin typeface="黑体" panose="02010609060101010101" pitchFamily="49" charset="-122"/>
                <a:ea typeface="黑体" panose="02010609060101010101" pitchFamily="49" charset="-122"/>
              </a:rPr>
              <a:t>TS(Test-and-Set)</a:t>
            </a:r>
            <a:endParaRPr lang="en-US" altLang="zh-CN"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zh-CN" altLang="en-US" sz="2400" dirty="0">
                <a:latin typeface="黑体" panose="02010609060101010101" pitchFamily="49" charset="-122"/>
                <a:ea typeface="黑体" panose="02010609060101010101" pitchFamily="49" charset="-122"/>
              </a:rPr>
              <a:t>描述：</a:t>
            </a:r>
            <a:r>
              <a:rPr lang="en-US" altLang="en-US" sz="2400" dirty="0">
                <a:latin typeface="黑体" panose="02010609060101010101" pitchFamily="49" charset="-122"/>
                <a:ea typeface="黑体" panose="02010609060101010101" pitchFamily="49" charset="-122"/>
              </a:rPr>
              <a:t>function TS(var lock: Boolean ):Boolean;</a:t>
            </a:r>
            <a:endParaRPr lang="en-US" altLang="en-US"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en-US" altLang="en-US" sz="2400" dirty="0">
                <a:latin typeface="黑体" panose="02010609060101010101" pitchFamily="49" charset="-122"/>
                <a:ea typeface="黑体" panose="02010609060101010101" pitchFamily="49" charset="-122"/>
              </a:rPr>
              <a:t>             begin</a:t>
            </a:r>
            <a:endParaRPr lang="en-US" altLang="en-US"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en-US" altLang="en-US" sz="2400" dirty="0">
                <a:latin typeface="黑体" panose="02010609060101010101" pitchFamily="49" charset="-122"/>
                <a:ea typeface="黑体" panose="02010609060101010101" pitchFamily="49" charset="-122"/>
              </a:rPr>
              <a:t>                 TS:=lock;</a:t>
            </a:r>
            <a:endParaRPr lang="en-US" altLang="en-US"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en-US" altLang="en-US" sz="2400" dirty="0">
                <a:latin typeface="黑体" panose="02010609060101010101" pitchFamily="49" charset="-122"/>
                <a:ea typeface="黑体" panose="02010609060101010101" pitchFamily="49" charset="-122"/>
              </a:rPr>
              <a:t>                 lock:=true;</a:t>
            </a:r>
            <a:endParaRPr lang="en-US" altLang="en-US"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en-US" altLang="en-US" sz="2400" dirty="0">
                <a:latin typeface="黑体" panose="02010609060101010101" pitchFamily="49" charset="-122"/>
                <a:ea typeface="黑体" panose="02010609060101010101" pitchFamily="49" charset="-122"/>
              </a:rPr>
              <a:t>             end</a:t>
            </a:r>
            <a:endParaRPr lang="en-US" altLang="en-US"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en-US" altLang="en-US" sz="2400" dirty="0">
                <a:latin typeface="黑体" panose="02010609060101010101" pitchFamily="49" charset="-122"/>
                <a:ea typeface="黑体" panose="02010609060101010101" pitchFamily="49" charset="-122"/>
              </a:rPr>
              <a:t>lock:</a:t>
            </a:r>
            <a:r>
              <a:rPr lang="zh-CN" altLang="en-US" sz="2400" dirty="0">
                <a:latin typeface="黑体" panose="02010609060101010101" pitchFamily="49" charset="-122"/>
                <a:ea typeface="黑体" panose="02010609060101010101" pitchFamily="49" charset="-122"/>
              </a:rPr>
              <a:t>为临界段设置的公共变量。</a:t>
            </a:r>
            <a:r>
              <a:rPr lang="en-US" altLang="en-US" sz="2400" dirty="0">
                <a:latin typeface="黑体" panose="02010609060101010101" pitchFamily="49" charset="-122"/>
                <a:ea typeface="黑体" panose="02010609060101010101" pitchFamily="49" charset="-122"/>
              </a:rPr>
              <a:t>Lock=false</a:t>
            </a:r>
            <a:r>
              <a:rPr lang="zh-CN" altLang="en-US" sz="2400" dirty="0">
                <a:latin typeface="黑体" panose="02010609060101010101" pitchFamily="49" charset="-122"/>
                <a:ea typeface="黑体" panose="02010609060101010101" pitchFamily="49" charset="-122"/>
              </a:rPr>
              <a:t>时，表示该资源空闲。</a:t>
            </a:r>
            <a:endParaRPr lang="zh-CN" altLang="en-US" sz="2400" dirty="0">
              <a:latin typeface="黑体" panose="02010609060101010101" pitchFamily="49" charset="-122"/>
              <a:ea typeface="黑体" panose="02010609060101010101" pitchFamily="49" charset="-122"/>
            </a:endParaRPr>
          </a:p>
        </p:txBody>
      </p:sp>
      <p:sp>
        <p:nvSpPr>
          <p:cNvPr id="88067"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88068" name="Rectangle 5"/>
          <p:cNvSpPr/>
          <p:nvPr/>
        </p:nvSpPr>
        <p:spPr>
          <a:xfrm>
            <a:off x="458788" y="425450"/>
            <a:ext cx="7313612"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88069" name="内容占位符 181251"/>
          <p:cNvGraphicFramePr>
            <a:graphicFrameLocks noGrp="1"/>
          </p:cNvGraphicFramePr>
          <p:nvPr>
            <p:ph sz="half" idx="4294967295"/>
          </p:nvPr>
        </p:nvGraphicFramePr>
        <p:xfrm>
          <a:off x="750888" y="981075"/>
          <a:ext cx="7704137" cy="69850"/>
        </p:xfrm>
        <a:graphic>
          <a:graphicData uri="http://schemas.openxmlformats.org/presentationml/2006/ole">
            <mc:AlternateContent xmlns:mc="http://schemas.openxmlformats.org/markup-compatibility/2006">
              <mc:Choice xmlns:v="urn:schemas-microsoft-com:vml" Requires="v">
                <p:oleObj spid="_x0000_s3108" name="" r:id="rId1" imgW="6858000" imgH="48895" progId="MS_ClipArt_Gallery.2">
                  <p:embed/>
                </p:oleObj>
              </mc:Choice>
              <mc:Fallback>
                <p:oleObj name="" r:id="rId1" imgW="6858000" imgH="48895" progId="MS_ClipArt_Gallery.2">
                  <p:embed/>
                  <p:pic>
                    <p:nvPicPr>
                      <p:cNvPr id="0" name="图片 3107"/>
                      <p:cNvPicPr/>
                      <p:nvPr/>
                    </p:nvPicPr>
                    <p:blipFill>
                      <a:blip r:embed="rId2"/>
                      <a:stretch>
                        <a:fillRect/>
                      </a:stretch>
                    </p:blipFill>
                    <p:spPr>
                      <a:xfrm>
                        <a:off x="750888" y="981075"/>
                        <a:ext cx="7704137" cy="69850"/>
                      </a:xfrm>
                      <a:prstGeom prst="rect">
                        <a:avLst/>
                      </a:prstGeom>
                      <a:noFill/>
                      <a:ln w="38100">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200" b="0" dirty="0">
                <a:latin typeface="Verdana" panose="020B0604030504040204" pitchFamily="34" charset="0"/>
              </a:rPr>
            </a:fld>
            <a:endParaRPr lang="en-US" altLang="zh-CN" sz="1200" b="0" dirty="0">
              <a:latin typeface="Verdana" panose="020B0604030504040204" pitchFamily="34" charset="0"/>
            </a:endParaRPr>
          </a:p>
        </p:txBody>
      </p:sp>
      <p:sp>
        <p:nvSpPr>
          <p:cNvPr id="30722" name="Text Box 4"/>
          <p:cNvSpPr txBox="1"/>
          <p:nvPr/>
        </p:nvSpPr>
        <p:spPr>
          <a:xfrm>
            <a:off x="817563" y="3630613"/>
            <a:ext cx="7640637" cy="1198562"/>
          </a:xfrm>
          <a:prstGeom prst="rect">
            <a:avLst/>
          </a:prstGeom>
          <a:noFill/>
          <a:ln w="19050">
            <a:noFill/>
          </a:ln>
        </p:spPr>
        <p:txBody>
          <a:bodyPr anchor="t">
            <a:spAutoFit/>
          </a:bodyPr>
          <a:p>
            <a:pPr marL="457200" indent="-457200">
              <a:buSzTx/>
            </a:pPr>
            <a:r>
              <a:rPr lang="zh-CN" altLang="en-US" dirty="0">
                <a:latin typeface="宋体" panose="02010600030101010101" pitchFamily="2" charset="-122"/>
                <a:ea typeface="宋体" panose="02010600030101010101" pitchFamily="2" charset="-122"/>
              </a:rPr>
              <a:t>例</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   </a:t>
            </a:r>
            <a:r>
              <a:rPr lang="zh-CN" altLang="zh-CN" sz="2200" dirty="0">
                <a:latin typeface="Comic Sans MS" panose="030F0702030302020204" pitchFamily="66" charset="0"/>
                <a:ea typeface="宋体" panose="02010600030101010101" pitchFamily="2" charset="-122"/>
              </a:rPr>
              <a:t>S1: a∶=x+y;</a:t>
            </a:r>
            <a:endParaRPr lang="zh-CN" altLang="zh-CN" sz="2200" dirty="0">
              <a:latin typeface="Comic Sans MS" panose="030F0702030302020204" pitchFamily="66" charset="0"/>
              <a:ea typeface="宋体" panose="02010600030101010101" pitchFamily="2" charset="-122"/>
            </a:endParaRPr>
          </a:p>
          <a:p>
            <a:pPr marL="457200" indent="-457200">
              <a:buSzTx/>
            </a:pPr>
            <a:r>
              <a:rPr lang="zh-CN" altLang="zh-CN" sz="2200" dirty="0">
                <a:latin typeface="Comic Sans MS" panose="030F0702030302020204" pitchFamily="66" charset="0"/>
                <a:ea typeface="宋体" panose="02010600030101010101" pitchFamily="2" charset="-122"/>
              </a:rPr>
              <a:t>          S2: b∶=a-5;</a:t>
            </a:r>
            <a:endParaRPr lang="zh-CN" altLang="zh-CN" sz="2200" dirty="0">
              <a:latin typeface="Comic Sans MS" panose="030F0702030302020204" pitchFamily="66" charset="0"/>
              <a:ea typeface="宋体" panose="02010600030101010101" pitchFamily="2" charset="-122"/>
            </a:endParaRPr>
          </a:p>
          <a:p>
            <a:pPr marL="457200" indent="-457200">
              <a:buSzTx/>
            </a:pPr>
            <a:r>
              <a:rPr lang="zh-CN" altLang="zh-CN" sz="2200" dirty="0">
                <a:latin typeface="Comic Sans MS" panose="030F0702030302020204" pitchFamily="66" charset="0"/>
                <a:ea typeface="宋体" panose="02010600030101010101" pitchFamily="2" charset="-122"/>
              </a:rPr>
              <a:t>          S3: c∶=b+1;</a:t>
            </a:r>
            <a:endParaRPr lang="zh-CN" altLang="zh-CN" sz="2200" dirty="0">
              <a:latin typeface="Comic Sans MS" panose="030F0702030302020204" pitchFamily="66" charset="0"/>
              <a:ea typeface="宋体" panose="02010600030101010101" pitchFamily="2" charset="-122"/>
            </a:endParaRPr>
          </a:p>
        </p:txBody>
      </p:sp>
      <p:sp>
        <p:nvSpPr>
          <p:cNvPr id="30723" name="Text Box 4"/>
          <p:cNvSpPr txBox="1"/>
          <p:nvPr/>
        </p:nvSpPr>
        <p:spPr>
          <a:xfrm>
            <a:off x="915988" y="1612900"/>
            <a:ext cx="7640637" cy="522288"/>
          </a:xfrm>
          <a:prstGeom prst="rect">
            <a:avLst/>
          </a:prstGeom>
          <a:noFill/>
          <a:ln w="19050">
            <a:noFill/>
          </a:ln>
        </p:spPr>
        <p:txBody>
          <a:bodyPr anchor="t">
            <a:spAutoFit/>
          </a:bodyPr>
          <a:p>
            <a:pPr marL="457200" indent="-457200">
              <a:buSzTx/>
            </a:pPr>
            <a:r>
              <a:rPr lang="zh-CN" altLang="en-US" dirty="0">
                <a:latin typeface="宋体" panose="02010600030101010101" pitchFamily="2" charset="-122"/>
                <a:ea typeface="宋体" panose="02010600030101010101" pitchFamily="2" charset="-122"/>
              </a:rPr>
              <a:t>例</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30724" name="Oval 6"/>
          <p:cNvSpPr/>
          <p:nvPr/>
        </p:nvSpPr>
        <p:spPr>
          <a:xfrm>
            <a:off x="1219200" y="2286000"/>
            <a:ext cx="609600" cy="609600"/>
          </a:xfrm>
          <a:prstGeom prst="ellipse">
            <a:avLst/>
          </a:prstGeom>
          <a:solidFill>
            <a:srgbClr val="33CCFF"/>
          </a:solidFill>
          <a:ln w="12700" cap="sq" cmpd="sng">
            <a:solidFill>
              <a:schemeClr val="tx1"/>
            </a:solidFill>
            <a:prstDash val="solid"/>
            <a:round/>
            <a:headEnd type="none" w="sm" len="sm"/>
            <a:tailEnd type="none" w="sm" len="sm"/>
          </a:ln>
        </p:spPr>
        <p:txBody>
          <a:bodyPr wrap="none" lIns="82927" tIns="41463" rIns="82927" bIns="41463" anchor="ctr"/>
          <a:p>
            <a:pPr algn="ctr" defTabSz="828675">
              <a:buSzTx/>
            </a:pPr>
            <a:r>
              <a:rPr lang="en-US" altLang="zh-CN" sz="2500" dirty="0">
                <a:latin typeface="Comic Sans MS" panose="030F0702030302020204" pitchFamily="66" charset="0"/>
                <a:ea typeface="楷体_GB2312" pitchFamily="49" charset="-122"/>
              </a:rPr>
              <a:t>I</a:t>
            </a:r>
            <a:r>
              <a:rPr lang="en-US" altLang="zh-CN" sz="2200" dirty="0">
                <a:latin typeface="Comic Sans MS" panose="030F0702030302020204" pitchFamily="66" charset="0"/>
                <a:ea typeface="楷体_GB2312" pitchFamily="49" charset="-122"/>
              </a:rPr>
              <a:t>1</a:t>
            </a:r>
            <a:endParaRPr lang="en-US" altLang="zh-CN" sz="2500" dirty="0">
              <a:latin typeface="Comic Sans MS" panose="030F0702030302020204" pitchFamily="66" charset="0"/>
              <a:ea typeface="楷体_GB2312" pitchFamily="49" charset="-122"/>
            </a:endParaRPr>
          </a:p>
        </p:txBody>
      </p:sp>
      <p:sp>
        <p:nvSpPr>
          <p:cNvPr id="30725" name="Oval 7"/>
          <p:cNvSpPr/>
          <p:nvPr/>
        </p:nvSpPr>
        <p:spPr>
          <a:xfrm>
            <a:off x="2438400" y="2286000"/>
            <a:ext cx="609600" cy="609600"/>
          </a:xfrm>
          <a:prstGeom prst="ellipse">
            <a:avLst/>
          </a:prstGeom>
          <a:solidFill>
            <a:srgbClr val="33CCFF"/>
          </a:solidFill>
          <a:ln w="12700" cap="sq" cmpd="sng">
            <a:solidFill>
              <a:schemeClr val="tx1"/>
            </a:solidFill>
            <a:prstDash val="solid"/>
            <a:round/>
            <a:headEnd type="none" w="sm" len="sm"/>
            <a:tailEnd type="none" w="sm" len="sm"/>
          </a:ln>
        </p:spPr>
        <p:txBody>
          <a:bodyPr wrap="none" lIns="82927" tIns="41463" rIns="82927" bIns="41463" anchor="ctr"/>
          <a:p>
            <a:pPr algn="ctr" defTabSz="828675">
              <a:buSzTx/>
            </a:pPr>
            <a:r>
              <a:rPr lang="en-US" altLang="zh-CN" sz="2500" dirty="0">
                <a:latin typeface="Comic Sans MS" panose="030F0702030302020204" pitchFamily="66" charset="0"/>
                <a:ea typeface="楷体_GB2312" pitchFamily="49" charset="-122"/>
              </a:rPr>
              <a:t>C</a:t>
            </a:r>
            <a:r>
              <a:rPr lang="en-US" altLang="zh-CN" sz="2200" dirty="0">
                <a:latin typeface="Comic Sans MS" panose="030F0702030302020204" pitchFamily="66" charset="0"/>
                <a:ea typeface="楷体_GB2312" pitchFamily="49" charset="-122"/>
              </a:rPr>
              <a:t>1</a:t>
            </a:r>
            <a:endParaRPr lang="en-US" altLang="zh-CN" sz="2500" dirty="0">
              <a:latin typeface="Comic Sans MS" panose="030F0702030302020204" pitchFamily="66" charset="0"/>
              <a:ea typeface="楷体_GB2312" pitchFamily="49" charset="-122"/>
            </a:endParaRPr>
          </a:p>
        </p:txBody>
      </p:sp>
      <p:sp>
        <p:nvSpPr>
          <p:cNvPr id="30726" name="Oval 8"/>
          <p:cNvSpPr/>
          <p:nvPr/>
        </p:nvSpPr>
        <p:spPr>
          <a:xfrm>
            <a:off x="7239000" y="2286000"/>
            <a:ext cx="609600" cy="609600"/>
          </a:xfrm>
          <a:prstGeom prst="ellipse">
            <a:avLst/>
          </a:prstGeom>
          <a:solidFill>
            <a:srgbClr val="33CCFF"/>
          </a:solidFill>
          <a:ln w="12700" cap="sq" cmpd="sng">
            <a:solidFill>
              <a:schemeClr val="tx1"/>
            </a:solidFill>
            <a:prstDash val="solid"/>
            <a:round/>
            <a:headEnd type="none" w="sm" len="sm"/>
            <a:tailEnd type="none" w="sm" len="sm"/>
          </a:ln>
        </p:spPr>
        <p:txBody>
          <a:bodyPr wrap="none" lIns="82927" tIns="41463" rIns="82927" bIns="41463" anchor="ctr"/>
          <a:p>
            <a:pPr algn="ctr" defTabSz="828675">
              <a:buSzTx/>
            </a:pPr>
            <a:r>
              <a:rPr lang="en-US" altLang="zh-CN" sz="2500" dirty="0">
                <a:latin typeface="Comic Sans MS" panose="030F0702030302020204" pitchFamily="66" charset="0"/>
                <a:ea typeface="楷体_GB2312" pitchFamily="49" charset="-122"/>
              </a:rPr>
              <a:t>P</a:t>
            </a:r>
            <a:r>
              <a:rPr lang="en-US" altLang="zh-CN" sz="2200" dirty="0">
                <a:latin typeface="Comic Sans MS" panose="030F0702030302020204" pitchFamily="66" charset="0"/>
                <a:ea typeface="楷体_GB2312" pitchFamily="49" charset="-122"/>
              </a:rPr>
              <a:t>2</a:t>
            </a:r>
            <a:endParaRPr lang="en-US" altLang="zh-CN" sz="2500" dirty="0">
              <a:latin typeface="Comic Sans MS" panose="030F0702030302020204" pitchFamily="66" charset="0"/>
              <a:ea typeface="楷体_GB2312" pitchFamily="49" charset="-122"/>
            </a:endParaRPr>
          </a:p>
        </p:txBody>
      </p:sp>
      <p:sp>
        <p:nvSpPr>
          <p:cNvPr id="30727" name="Oval 9"/>
          <p:cNvSpPr/>
          <p:nvPr/>
        </p:nvSpPr>
        <p:spPr>
          <a:xfrm>
            <a:off x="6096000" y="2286000"/>
            <a:ext cx="609600" cy="609600"/>
          </a:xfrm>
          <a:prstGeom prst="ellipse">
            <a:avLst/>
          </a:prstGeom>
          <a:solidFill>
            <a:srgbClr val="33CCFF"/>
          </a:solidFill>
          <a:ln w="12700" cap="sq" cmpd="sng">
            <a:solidFill>
              <a:schemeClr val="tx1"/>
            </a:solidFill>
            <a:prstDash val="solid"/>
            <a:round/>
            <a:headEnd type="none" w="sm" len="sm"/>
            <a:tailEnd type="none" w="sm" len="sm"/>
          </a:ln>
        </p:spPr>
        <p:txBody>
          <a:bodyPr wrap="none" lIns="82927" tIns="41463" rIns="82927" bIns="41463" anchor="ctr"/>
          <a:p>
            <a:pPr algn="ctr" defTabSz="828675">
              <a:buSzTx/>
            </a:pPr>
            <a:r>
              <a:rPr lang="en-US" altLang="zh-CN" sz="2500" dirty="0">
                <a:latin typeface="Comic Sans MS" panose="030F0702030302020204" pitchFamily="66" charset="0"/>
                <a:ea typeface="楷体_GB2312" pitchFamily="49" charset="-122"/>
              </a:rPr>
              <a:t>C</a:t>
            </a:r>
            <a:r>
              <a:rPr lang="en-US" altLang="zh-CN" sz="2200" dirty="0">
                <a:latin typeface="Comic Sans MS" panose="030F0702030302020204" pitchFamily="66" charset="0"/>
                <a:ea typeface="楷体_GB2312" pitchFamily="49" charset="-122"/>
              </a:rPr>
              <a:t>2</a:t>
            </a:r>
            <a:endParaRPr lang="en-US" altLang="zh-CN" sz="2500" dirty="0">
              <a:latin typeface="Comic Sans MS" panose="030F0702030302020204" pitchFamily="66" charset="0"/>
              <a:ea typeface="楷体_GB2312" pitchFamily="49" charset="-122"/>
            </a:endParaRPr>
          </a:p>
        </p:txBody>
      </p:sp>
      <p:sp>
        <p:nvSpPr>
          <p:cNvPr id="30728" name="Oval 10"/>
          <p:cNvSpPr/>
          <p:nvPr/>
        </p:nvSpPr>
        <p:spPr>
          <a:xfrm>
            <a:off x="4876800" y="2286000"/>
            <a:ext cx="609600" cy="609600"/>
          </a:xfrm>
          <a:prstGeom prst="ellipse">
            <a:avLst/>
          </a:prstGeom>
          <a:solidFill>
            <a:srgbClr val="33CCFF"/>
          </a:solidFill>
          <a:ln w="12700" cap="sq" cmpd="sng">
            <a:solidFill>
              <a:schemeClr val="tx1"/>
            </a:solidFill>
            <a:prstDash val="solid"/>
            <a:round/>
            <a:headEnd type="none" w="sm" len="sm"/>
            <a:tailEnd type="none" w="sm" len="sm"/>
          </a:ln>
        </p:spPr>
        <p:txBody>
          <a:bodyPr wrap="none" lIns="82927" tIns="41463" rIns="82927" bIns="41463" anchor="ctr"/>
          <a:p>
            <a:pPr algn="ctr" defTabSz="828675">
              <a:buSzTx/>
            </a:pPr>
            <a:r>
              <a:rPr lang="en-US" altLang="zh-CN" sz="2500" dirty="0">
                <a:latin typeface="Comic Sans MS" panose="030F0702030302020204" pitchFamily="66" charset="0"/>
                <a:ea typeface="楷体_GB2312" pitchFamily="49" charset="-122"/>
              </a:rPr>
              <a:t>I</a:t>
            </a:r>
            <a:r>
              <a:rPr lang="en-US" altLang="zh-CN" sz="2200" dirty="0">
                <a:latin typeface="Comic Sans MS" panose="030F0702030302020204" pitchFamily="66" charset="0"/>
                <a:ea typeface="楷体_GB2312" pitchFamily="49" charset="-122"/>
              </a:rPr>
              <a:t>2</a:t>
            </a:r>
            <a:endParaRPr lang="en-US" altLang="zh-CN" sz="2500" dirty="0">
              <a:latin typeface="Comic Sans MS" panose="030F0702030302020204" pitchFamily="66" charset="0"/>
              <a:ea typeface="楷体_GB2312" pitchFamily="49" charset="-122"/>
            </a:endParaRPr>
          </a:p>
        </p:txBody>
      </p:sp>
      <p:sp>
        <p:nvSpPr>
          <p:cNvPr id="30729" name="Oval 11"/>
          <p:cNvSpPr/>
          <p:nvPr/>
        </p:nvSpPr>
        <p:spPr>
          <a:xfrm>
            <a:off x="3657600" y="2286000"/>
            <a:ext cx="609600" cy="609600"/>
          </a:xfrm>
          <a:prstGeom prst="ellipse">
            <a:avLst/>
          </a:prstGeom>
          <a:solidFill>
            <a:srgbClr val="33CCFF"/>
          </a:solidFill>
          <a:ln w="12700" cap="sq" cmpd="sng">
            <a:solidFill>
              <a:schemeClr val="tx1"/>
            </a:solidFill>
            <a:prstDash val="solid"/>
            <a:round/>
            <a:headEnd type="none" w="sm" len="sm"/>
            <a:tailEnd type="none" w="sm" len="sm"/>
          </a:ln>
        </p:spPr>
        <p:txBody>
          <a:bodyPr wrap="none" lIns="82927" tIns="41463" rIns="82927" bIns="41463" anchor="ctr"/>
          <a:p>
            <a:pPr algn="ctr" defTabSz="828675">
              <a:buSzTx/>
            </a:pPr>
            <a:r>
              <a:rPr lang="en-US" altLang="zh-CN" sz="2500" dirty="0">
                <a:latin typeface="Comic Sans MS" panose="030F0702030302020204" pitchFamily="66" charset="0"/>
                <a:ea typeface="楷体_GB2312" pitchFamily="49" charset="-122"/>
              </a:rPr>
              <a:t>P</a:t>
            </a:r>
            <a:r>
              <a:rPr lang="en-US" altLang="zh-CN" sz="2200" dirty="0">
                <a:latin typeface="Comic Sans MS" panose="030F0702030302020204" pitchFamily="66" charset="0"/>
                <a:ea typeface="楷体_GB2312" pitchFamily="49" charset="-122"/>
              </a:rPr>
              <a:t>1</a:t>
            </a:r>
            <a:endParaRPr lang="en-US" altLang="zh-CN" sz="2500" dirty="0">
              <a:latin typeface="Comic Sans MS" panose="030F0702030302020204" pitchFamily="66" charset="0"/>
              <a:ea typeface="楷体_GB2312" pitchFamily="49" charset="-122"/>
            </a:endParaRPr>
          </a:p>
        </p:txBody>
      </p:sp>
      <p:sp>
        <p:nvSpPr>
          <p:cNvPr id="30730" name="AutoShape 13"/>
          <p:cNvSpPr/>
          <p:nvPr/>
        </p:nvSpPr>
        <p:spPr>
          <a:xfrm>
            <a:off x="3048000" y="2514600"/>
            <a:ext cx="609600" cy="76200"/>
          </a:xfrm>
          <a:prstGeom prst="rightArrow">
            <a:avLst>
              <a:gd name="adj1" fmla="val 50000"/>
              <a:gd name="adj2" fmla="val 200000"/>
            </a:avLst>
          </a:prstGeom>
          <a:solidFill>
            <a:schemeClr val="accent1"/>
          </a:solidFill>
          <a:ln w="12700" cap="sq" cmpd="sng">
            <a:solidFill>
              <a:srgbClr val="FF33CC"/>
            </a:solidFill>
            <a:prstDash val="solid"/>
            <a:miter/>
            <a:headEnd type="none" w="sm" len="sm"/>
            <a:tailEnd type="none" w="sm" len="sm"/>
          </a:ln>
        </p:spPr>
        <p:txBody>
          <a:bodyPr wrap="none" anchor="ctr"/>
          <a:p>
            <a:pPr>
              <a:buSzTx/>
            </a:pPr>
            <a:endParaRPr lang="zh-CN" altLang="en-US" dirty="0">
              <a:latin typeface="Verdana" panose="020B0604030504040204" pitchFamily="34" charset="0"/>
              <a:ea typeface="宋体" panose="02010600030101010101" pitchFamily="2" charset="-122"/>
            </a:endParaRPr>
          </a:p>
        </p:txBody>
      </p:sp>
      <p:sp>
        <p:nvSpPr>
          <p:cNvPr id="30731" name="AutoShape 15"/>
          <p:cNvSpPr/>
          <p:nvPr/>
        </p:nvSpPr>
        <p:spPr>
          <a:xfrm>
            <a:off x="1828800" y="2514600"/>
            <a:ext cx="609600" cy="76200"/>
          </a:xfrm>
          <a:prstGeom prst="rightArrow">
            <a:avLst>
              <a:gd name="adj1" fmla="val 50000"/>
              <a:gd name="adj2" fmla="val 200000"/>
            </a:avLst>
          </a:prstGeom>
          <a:solidFill>
            <a:schemeClr val="accent1"/>
          </a:solidFill>
          <a:ln w="12700" cap="sq" cmpd="sng">
            <a:solidFill>
              <a:srgbClr val="FF33CC"/>
            </a:solidFill>
            <a:prstDash val="solid"/>
            <a:miter/>
            <a:headEnd type="none" w="sm" len="sm"/>
            <a:tailEnd type="none" w="sm" len="sm"/>
          </a:ln>
        </p:spPr>
        <p:txBody>
          <a:bodyPr wrap="none" anchor="ctr"/>
          <a:p>
            <a:pPr>
              <a:buSzTx/>
            </a:pPr>
            <a:endParaRPr lang="zh-CN" altLang="en-US" dirty="0">
              <a:latin typeface="Verdana" panose="020B0604030504040204" pitchFamily="34" charset="0"/>
              <a:ea typeface="宋体" panose="02010600030101010101" pitchFamily="2" charset="-122"/>
            </a:endParaRPr>
          </a:p>
        </p:txBody>
      </p:sp>
      <p:sp>
        <p:nvSpPr>
          <p:cNvPr id="30732" name="AutoShape 17"/>
          <p:cNvSpPr/>
          <p:nvPr/>
        </p:nvSpPr>
        <p:spPr>
          <a:xfrm>
            <a:off x="6705600" y="2514600"/>
            <a:ext cx="609600" cy="76200"/>
          </a:xfrm>
          <a:prstGeom prst="rightArrow">
            <a:avLst>
              <a:gd name="adj1" fmla="val 50000"/>
              <a:gd name="adj2" fmla="val 200000"/>
            </a:avLst>
          </a:prstGeom>
          <a:solidFill>
            <a:schemeClr val="accent1"/>
          </a:solidFill>
          <a:ln w="12700" cap="sq" cmpd="sng">
            <a:solidFill>
              <a:srgbClr val="FF33CC"/>
            </a:solidFill>
            <a:prstDash val="solid"/>
            <a:miter/>
            <a:headEnd type="none" w="sm" len="sm"/>
            <a:tailEnd type="none" w="sm" len="sm"/>
          </a:ln>
        </p:spPr>
        <p:txBody>
          <a:bodyPr wrap="none" anchor="ctr"/>
          <a:p>
            <a:pPr>
              <a:buSzTx/>
            </a:pPr>
            <a:endParaRPr lang="zh-CN" altLang="en-US" dirty="0">
              <a:latin typeface="Verdana" panose="020B0604030504040204" pitchFamily="34" charset="0"/>
              <a:ea typeface="宋体" panose="02010600030101010101" pitchFamily="2" charset="-122"/>
            </a:endParaRPr>
          </a:p>
        </p:txBody>
      </p:sp>
      <p:sp>
        <p:nvSpPr>
          <p:cNvPr id="30733" name="AutoShape 18"/>
          <p:cNvSpPr/>
          <p:nvPr/>
        </p:nvSpPr>
        <p:spPr>
          <a:xfrm>
            <a:off x="5486400" y="2514600"/>
            <a:ext cx="609600" cy="76200"/>
          </a:xfrm>
          <a:prstGeom prst="rightArrow">
            <a:avLst>
              <a:gd name="adj1" fmla="val 50000"/>
              <a:gd name="adj2" fmla="val 200000"/>
            </a:avLst>
          </a:prstGeom>
          <a:solidFill>
            <a:schemeClr val="accent1"/>
          </a:solidFill>
          <a:ln w="12700" cap="sq" cmpd="sng">
            <a:solidFill>
              <a:srgbClr val="FF33CC"/>
            </a:solidFill>
            <a:prstDash val="solid"/>
            <a:miter/>
            <a:headEnd type="none" w="sm" len="sm"/>
            <a:tailEnd type="none" w="sm" len="sm"/>
          </a:ln>
        </p:spPr>
        <p:txBody>
          <a:bodyPr wrap="none" anchor="ctr"/>
          <a:p>
            <a:pPr>
              <a:buSzTx/>
            </a:pPr>
            <a:endParaRPr lang="zh-CN" altLang="en-US" dirty="0">
              <a:latin typeface="Verdana" panose="020B0604030504040204" pitchFamily="34" charset="0"/>
              <a:ea typeface="宋体" panose="02010600030101010101" pitchFamily="2" charset="-122"/>
            </a:endParaRPr>
          </a:p>
        </p:txBody>
      </p:sp>
      <p:sp>
        <p:nvSpPr>
          <p:cNvPr id="30734" name="AutoShape 19"/>
          <p:cNvSpPr/>
          <p:nvPr/>
        </p:nvSpPr>
        <p:spPr>
          <a:xfrm>
            <a:off x="4267200" y="2514600"/>
            <a:ext cx="609600" cy="76200"/>
          </a:xfrm>
          <a:prstGeom prst="rightArrow">
            <a:avLst>
              <a:gd name="adj1" fmla="val 50000"/>
              <a:gd name="adj2" fmla="val 200000"/>
            </a:avLst>
          </a:prstGeom>
          <a:solidFill>
            <a:schemeClr val="accent1"/>
          </a:solidFill>
          <a:ln w="12700" cap="sq" cmpd="sng">
            <a:solidFill>
              <a:srgbClr val="FF33CC"/>
            </a:solidFill>
            <a:prstDash val="solid"/>
            <a:miter/>
            <a:headEnd type="none" w="sm" len="sm"/>
            <a:tailEnd type="none" w="sm" len="sm"/>
          </a:ln>
        </p:spPr>
        <p:txBody>
          <a:bodyPr wrap="none" anchor="ctr"/>
          <a:p>
            <a:pPr>
              <a:buSzTx/>
            </a:pPr>
            <a:endParaRPr lang="zh-CN" altLang="en-US" dirty="0">
              <a:latin typeface="Verdana" panose="020B0604030504040204" pitchFamily="34" charset="0"/>
              <a:ea typeface="宋体" panose="02010600030101010101" pitchFamily="2" charset="-122"/>
            </a:endParaRPr>
          </a:p>
        </p:txBody>
      </p:sp>
      <p:sp>
        <p:nvSpPr>
          <p:cNvPr id="30735" name="Rectangle 2"/>
          <p:cNvSpPr txBox="1"/>
          <p:nvPr/>
        </p:nvSpPr>
        <p:spPr>
          <a:xfrm>
            <a:off x="514350" y="449263"/>
            <a:ext cx="6896100" cy="606425"/>
          </a:xfrm>
          <a:prstGeom prst="rect">
            <a:avLst/>
          </a:prstGeom>
          <a:noFill/>
          <a:ln w="9525">
            <a:noFill/>
          </a:ln>
        </p:spPr>
        <p:txBody>
          <a:bodyPr anchor="b"/>
          <a:p>
            <a:pPr algn="ctr">
              <a:buSzTx/>
            </a:pPr>
            <a:r>
              <a:rPr lang="en-US" altLang="zh-CN" sz="3600" dirty="0">
                <a:solidFill>
                  <a:srgbClr val="000066"/>
                </a:solidFill>
                <a:latin typeface="黑体" panose="02010609060101010101" pitchFamily="49" charset="-122"/>
                <a:ea typeface="黑体" panose="02010609060101010101" pitchFamily="49" charset="-122"/>
              </a:rPr>
              <a:t>2.1.2 程序顺序执行</a:t>
            </a:r>
            <a:endParaRPr lang="zh-CN" altLang="en-US" sz="3600" dirty="0">
              <a:solidFill>
                <a:srgbClr val="000066"/>
              </a:solidFill>
              <a:latin typeface="Times New Roman" panose="02020603050405020304" pitchFamily="18" charset="0"/>
              <a:ea typeface="楷体_GB2312" pitchFamily="49" charset="-122"/>
            </a:endParaRPr>
          </a:p>
        </p:txBody>
      </p:sp>
      <p:sp>
        <p:nvSpPr>
          <p:cNvPr id="3073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30737"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5" name="" r:id="rId1" imgW="6858000" imgH="48895" progId="MS_ClipArt_Gallery.2">
                  <p:embed/>
                </p:oleObj>
              </mc:Choice>
              <mc:Fallback>
                <p:oleObj name="" r:id="rId1" imgW="6858000" imgH="48895" progId="MS_ClipArt_Gallery.2">
                  <p:embed/>
                  <p:pic>
                    <p:nvPicPr>
                      <p:cNvPr id="0" name="图片 3084"/>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a:xfrm>
            <a:off x="1042988" y="1979613"/>
            <a:ext cx="7313612" cy="749300"/>
          </a:xfrm>
        </p:spPr>
        <p:txBody>
          <a:bodyPr vert="horz" wrap="square" lIns="91440" tIns="45720" rIns="91440" bIns="45720" anchor="b"/>
          <a:p>
            <a:r>
              <a:rPr lang="zh-CN" altLang="en-US" sz="2400" dirty="0">
                <a:solidFill>
                  <a:schemeClr val="tx1"/>
                </a:solidFill>
              </a:rPr>
              <a:t>利用</a:t>
            </a:r>
            <a:r>
              <a:rPr lang="en-US" altLang="zh-CN" sz="2400" dirty="0">
                <a:solidFill>
                  <a:schemeClr val="tx1"/>
                </a:solidFill>
              </a:rPr>
              <a:t>TS</a:t>
            </a:r>
            <a:r>
              <a:rPr lang="zh-CN" altLang="en-US" sz="2400" dirty="0">
                <a:solidFill>
                  <a:schemeClr val="tx1"/>
                </a:solidFill>
              </a:rPr>
              <a:t>实现进程互斥</a:t>
            </a:r>
            <a:endParaRPr lang="zh-CN" altLang="en-US" sz="2400" dirty="0">
              <a:solidFill>
                <a:schemeClr val="tx1"/>
              </a:solidFill>
            </a:endParaRPr>
          </a:p>
        </p:txBody>
      </p:sp>
      <p:sp>
        <p:nvSpPr>
          <p:cNvPr id="89090" name="Rectangle 3"/>
          <p:cNvSpPr>
            <a:spLocks noGrp="1"/>
          </p:cNvSpPr>
          <p:nvPr>
            <p:ph type="subTitle" idx="4294967295"/>
          </p:nvPr>
        </p:nvSpPr>
        <p:spPr>
          <a:xfrm>
            <a:off x="900113" y="2843213"/>
            <a:ext cx="7488237" cy="3241675"/>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457200" lvl="1" indent="0" algn="l">
              <a:buClr>
                <a:schemeClr val="tx2"/>
              </a:buClr>
              <a:buSzPct val="70000"/>
              <a:buFont typeface="Wingdings" panose="05000000000000000000" pitchFamily="2" charset="2"/>
              <a:buNone/>
            </a:pPr>
            <a:r>
              <a:rPr lang="en-US" altLang="zh-CN" sz="2000" dirty="0"/>
              <a:t>process Pi</a:t>
            </a:r>
            <a:endParaRPr lang="en-US" altLang="zh-CN" sz="2000" dirty="0"/>
          </a:p>
          <a:p>
            <a:pPr marL="457200" lvl="1" indent="0" algn="l">
              <a:buClr>
                <a:schemeClr val="tx2"/>
              </a:buClr>
              <a:buSzPct val="70000"/>
              <a:buFont typeface="Wingdings" panose="05000000000000000000" pitchFamily="2" charset="2"/>
              <a:buNone/>
            </a:pPr>
            <a:r>
              <a:rPr lang="en-US" altLang="zh-CN" sz="2000" dirty="0"/>
              <a:t>{  while TS(lock) do skip;</a:t>
            </a:r>
            <a:endParaRPr lang="en-US" altLang="zh-CN" sz="2000" dirty="0"/>
          </a:p>
          <a:p>
            <a:pPr marL="457200" lvl="1" indent="0" algn="l">
              <a:buClr>
                <a:schemeClr val="tx2"/>
              </a:buClr>
              <a:buSzPct val="70000"/>
              <a:buFont typeface="Wingdings" panose="05000000000000000000" pitchFamily="2" charset="2"/>
              <a:buNone/>
            </a:pPr>
            <a:r>
              <a:rPr lang="en-US" altLang="zh-CN" sz="2000" dirty="0"/>
              <a:t>          critical section;</a:t>
            </a:r>
            <a:endParaRPr lang="en-US" altLang="zh-CN" sz="2000" dirty="0"/>
          </a:p>
          <a:p>
            <a:pPr marL="457200" lvl="1" indent="0" algn="l">
              <a:buClr>
                <a:schemeClr val="tx2"/>
              </a:buClr>
              <a:buSzPct val="70000"/>
              <a:buFont typeface="Wingdings" panose="05000000000000000000" pitchFamily="2" charset="2"/>
              <a:buNone/>
            </a:pPr>
            <a:r>
              <a:rPr lang="en-US" altLang="zh-CN" sz="2000" dirty="0"/>
              <a:t>     lock:=false;</a:t>
            </a:r>
            <a:endParaRPr lang="en-US" altLang="zh-CN" sz="2000" dirty="0"/>
          </a:p>
          <a:p>
            <a:pPr marL="457200" lvl="1" indent="0" algn="l">
              <a:buClr>
                <a:schemeClr val="tx2"/>
              </a:buClr>
              <a:buSzPct val="70000"/>
              <a:buFont typeface="Wingdings" panose="05000000000000000000" pitchFamily="2" charset="2"/>
              <a:buNone/>
            </a:pPr>
            <a:r>
              <a:rPr lang="en-US" altLang="zh-CN" sz="2000" dirty="0"/>
              <a:t>     remainder section;</a:t>
            </a:r>
            <a:endParaRPr lang="en-US" altLang="zh-CN" sz="2000" dirty="0"/>
          </a:p>
          <a:p>
            <a:pPr marL="457200" lvl="1" indent="0" algn="l">
              <a:buClr>
                <a:schemeClr val="tx2"/>
              </a:buClr>
              <a:buSzPct val="70000"/>
              <a:buFont typeface="Wingdings" panose="05000000000000000000" pitchFamily="2" charset="2"/>
              <a:buNone/>
            </a:pPr>
            <a:r>
              <a:rPr lang="en-US" altLang="zh-CN" sz="2000" dirty="0"/>
              <a:t>}</a:t>
            </a:r>
            <a:endParaRPr lang="en-US" altLang="zh-CN" sz="2000" dirty="0"/>
          </a:p>
          <a:p>
            <a:pPr marL="457200" lvl="1" indent="0" algn="l">
              <a:buClr>
                <a:schemeClr val="tx2"/>
              </a:buClr>
              <a:buSzPct val="70000"/>
              <a:buFont typeface="Wingdings" panose="05000000000000000000" pitchFamily="2" charset="2"/>
              <a:buNone/>
            </a:pPr>
            <a:endParaRPr lang="zh-CN" altLang="en-US" sz="2000" dirty="0"/>
          </a:p>
        </p:txBody>
      </p:sp>
      <p:sp>
        <p:nvSpPr>
          <p:cNvPr id="89091" name="Rectangle 2"/>
          <p:cNvSpPr txBox="1"/>
          <p:nvPr/>
        </p:nvSpPr>
        <p:spPr>
          <a:xfrm>
            <a:off x="673100" y="1373188"/>
            <a:ext cx="7313613" cy="606425"/>
          </a:xfrm>
          <a:prstGeom prst="rect">
            <a:avLst/>
          </a:prstGeom>
          <a:noFill/>
          <a:ln w="9525">
            <a:noFill/>
          </a:ln>
        </p:spPr>
        <p:txBody>
          <a:bodyPr anchor="b"/>
          <a:p>
            <a:pPr eaLnBrk="0" hangingPunct="0"/>
            <a:r>
              <a:rPr lang="zh-CN" altLang="en-US" dirty="0">
                <a:solidFill>
                  <a:srgbClr val="0033CC"/>
                </a:solidFill>
                <a:latin typeface="黑体" panose="02010609060101010101" pitchFamily="49" charset="-122"/>
                <a:ea typeface="黑体" panose="02010609060101010101" pitchFamily="49" charset="-122"/>
              </a:rPr>
              <a:t>硬件方法解决互斥问题</a:t>
            </a:r>
            <a:endParaRPr lang="zh-CN" altLang="en-US" dirty="0">
              <a:solidFill>
                <a:srgbClr val="0033CC"/>
              </a:solidFill>
              <a:latin typeface="黑体" panose="02010609060101010101" pitchFamily="49" charset="-122"/>
              <a:ea typeface="黑体" panose="02010609060101010101" pitchFamily="49" charset="-122"/>
            </a:endParaRPr>
          </a:p>
        </p:txBody>
      </p:sp>
      <p:sp>
        <p:nvSpPr>
          <p:cNvPr id="8909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89093" name="Rectangle 5"/>
          <p:cNvSpPr/>
          <p:nvPr/>
        </p:nvSpPr>
        <p:spPr>
          <a:xfrm>
            <a:off x="458788" y="425450"/>
            <a:ext cx="7313612"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89094" name="内容占位符 181251"/>
          <p:cNvGraphicFramePr>
            <a:graphicFrameLocks noGrp="1"/>
          </p:cNvGraphicFramePr>
          <p:nvPr>
            <p:ph sz="half" idx="4294967295"/>
          </p:nvPr>
        </p:nvGraphicFramePr>
        <p:xfrm>
          <a:off x="750888" y="981075"/>
          <a:ext cx="7704137" cy="69850"/>
        </p:xfrm>
        <a:graphic>
          <a:graphicData uri="http://schemas.openxmlformats.org/presentationml/2006/ole">
            <mc:AlternateContent xmlns:mc="http://schemas.openxmlformats.org/markup-compatibility/2006">
              <mc:Choice xmlns:v="urn:schemas-microsoft-com:vml" Requires="v">
                <p:oleObj spid="_x0000_s3107" name="" r:id="rId1" imgW="6858000" imgH="48895" progId="MS_ClipArt_Gallery.2">
                  <p:embed/>
                </p:oleObj>
              </mc:Choice>
              <mc:Fallback>
                <p:oleObj name="" r:id="rId1" imgW="6858000" imgH="48895" progId="MS_ClipArt_Gallery.2">
                  <p:embed/>
                  <p:pic>
                    <p:nvPicPr>
                      <p:cNvPr id="0" name="图片 3106"/>
                      <p:cNvPicPr/>
                      <p:nvPr/>
                    </p:nvPicPr>
                    <p:blipFill>
                      <a:blip r:embed="rId2"/>
                      <a:stretch>
                        <a:fillRect/>
                      </a:stretch>
                    </p:blipFill>
                    <p:spPr>
                      <a:xfrm>
                        <a:off x="750888" y="981075"/>
                        <a:ext cx="7704137" cy="69850"/>
                      </a:xfrm>
                      <a:prstGeom prst="rect">
                        <a:avLst/>
                      </a:prstGeom>
                      <a:noFill/>
                      <a:ln w="38100">
                        <a:miter/>
                      </a:ln>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title"/>
          </p:nvPr>
        </p:nvSpPr>
        <p:spPr>
          <a:xfrm>
            <a:off x="519113" y="973138"/>
            <a:ext cx="7313612" cy="750887"/>
          </a:xfrm>
        </p:spPr>
        <p:txBody>
          <a:bodyPr vert="horz" wrap="square" lIns="91440" tIns="45720" rIns="91440" bIns="45720" anchor="b"/>
          <a:p>
            <a:r>
              <a:rPr lang="en-US" altLang="zh-CN" sz="2800" dirty="0"/>
              <a:t> </a:t>
            </a:r>
            <a:r>
              <a:rPr lang="zh-CN" altLang="en-US" sz="2800" dirty="0">
                <a:solidFill>
                  <a:srgbClr val="0033CC"/>
                </a:solidFill>
                <a:latin typeface="黑体" panose="02010609060101010101" pitchFamily="49" charset="-122"/>
              </a:rPr>
              <a:t>信号量机制</a:t>
            </a:r>
            <a:endParaRPr lang="zh-CN" altLang="en-US" sz="2800" dirty="0">
              <a:solidFill>
                <a:srgbClr val="0033CC"/>
              </a:solidFill>
              <a:latin typeface="黑体" panose="02010609060101010101" pitchFamily="49" charset="-122"/>
            </a:endParaRPr>
          </a:p>
        </p:txBody>
      </p:sp>
      <p:sp>
        <p:nvSpPr>
          <p:cNvPr id="81922" name="Rectangle 3"/>
          <p:cNvSpPr>
            <a:spLocks noGrp="1"/>
          </p:cNvSpPr>
          <p:nvPr>
            <p:ph type="subTitle" idx="4294967295"/>
          </p:nvPr>
        </p:nvSpPr>
        <p:spPr>
          <a:xfrm>
            <a:off x="649288" y="1939925"/>
            <a:ext cx="8070850" cy="441960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a:buClr>
                <a:schemeClr val="tx2"/>
              </a:buClr>
              <a:buSzPct val="70000"/>
              <a:buFont typeface="Wingdings" panose="05000000000000000000" charset="0"/>
              <a:buChar char="n"/>
            </a:pPr>
            <a:r>
              <a:rPr lang="zh-CN" altLang="en-US" sz="2400" dirty="0">
                <a:solidFill>
                  <a:srgbClr val="FF0000"/>
                </a:solidFill>
                <a:latin typeface="黑体" panose="02010609060101010101" pitchFamily="49" charset="-122"/>
                <a:ea typeface="黑体" panose="02010609060101010101" pitchFamily="49" charset="-122"/>
              </a:rPr>
              <a:t>信号量</a:t>
            </a:r>
            <a:r>
              <a:rPr lang="zh-CN" altLang="en-US" sz="2400" dirty="0">
                <a:latin typeface="黑体" panose="02010609060101010101" pitchFamily="49" charset="-122"/>
                <a:ea typeface="黑体" panose="02010609060101010101" pitchFamily="49" charset="-122"/>
              </a:rPr>
              <a:t>机制是1965年，由荷兰计算机科学家</a:t>
            </a:r>
            <a:r>
              <a:rPr lang="en-US" altLang="en-US" sz="2400" dirty="0">
                <a:latin typeface="黑体" panose="02010609060101010101" pitchFamily="49" charset="-122"/>
                <a:ea typeface="黑体" panose="02010609060101010101" pitchFamily="49" charset="-122"/>
              </a:rPr>
              <a:t>Dijkstra</a:t>
            </a:r>
            <a:r>
              <a:rPr lang="zh-CN" altLang="en-US" sz="2400" dirty="0">
                <a:latin typeface="黑体" panose="02010609060101010101" pitchFamily="49" charset="-122"/>
                <a:ea typeface="黑体" panose="02010609060101010101" pitchFamily="49" charset="-122"/>
              </a:rPr>
              <a:t>提出的同步方法。</a:t>
            </a:r>
            <a:endParaRPr lang="zh-CN" altLang="en-US" sz="2400" dirty="0">
              <a:latin typeface="黑体" panose="02010609060101010101" pitchFamily="49" charset="-122"/>
              <a:ea typeface="黑体" panose="02010609060101010101" pitchFamily="49" charset="-122"/>
            </a:endParaRPr>
          </a:p>
          <a:p>
            <a:pPr marL="0" lvl="0" indent="0" algn="l">
              <a:buClr>
                <a:schemeClr val="tx2"/>
              </a:buClr>
              <a:buSzPct val="70000"/>
              <a:buFont typeface="Wingdings" panose="05000000000000000000" charset="0"/>
              <a:buChar char="n"/>
            </a:pPr>
            <a:r>
              <a:rPr lang="zh-CN" altLang="en-US" sz="2400" dirty="0">
                <a:solidFill>
                  <a:srgbClr val="FF0000"/>
                </a:solidFill>
                <a:latin typeface="黑体" panose="02010609060101010101" pitchFamily="49" charset="-122"/>
                <a:ea typeface="黑体" panose="02010609060101010101" pitchFamily="49" charset="-122"/>
              </a:rPr>
              <a:t>信号量</a:t>
            </a:r>
            <a:r>
              <a:rPr lang="zh-CN" altLang="en-US" sz="2400" dirty="0">
                <a:latin typeface="黑体" panose="02010609060101010101" pitchFamily="49" charset="-122"/>
                <a:ea typeface="黑体" panose="02010609060101010101" pitchFamily="49" charset="-122"/>
              </a:rPr>
              <a:t>：仅能由互斥控制</a:t>
            </a:r>
            <a:r>
              <a:rPr lang="zh-CN" altLang="en-US" sz="2400" dirty="0">
                <a:latin typeface="黑体" panose="02010609060101010101" pitchFamily="49" charset="-122"/>
                <a:ea typeface="黑体" panose="02010609060101010101" pitchFamily="49" charset="-122"/>
              </a:rPr>
              <a:t>原语对其进行操作的整型变量。</a:t>
            </a:r>
            <a:endParaRPr lang="zh-CN" altLang="en-US" sz="2400" dirty="0">
              <a:latin typeface="宋体" panose="02010600030101010101" pitchFamily="2" charset="-122"/>
            </a:endParaRPr>
          </a:p>
          <a:p>
            <a:pPr marL="0" lvl="0" indent="0" algn="l">
              <a:buClr>
                <a:schemeClr val="tx2"/>
              </a:buClr>
              <a:buSzPct val="70000"/>
              <a:buFont typeface="Wingdings" panose="05000000000000000000" charset="0"/>
              <a:buChar char="n"/>
            </a:pPr>
            <a:r>
              <a:rPr lang="zh-CN" altLang="en-US" sz="2400" dirty="0">
                <a:solidFill>
                  <a:srgbClr val="FF0000"/>
                </a:solidFill>
                <a:latin typeface="黑体" panose="02010609060101010101" pitchFamily="49" charset="-122"/>
                <a:ea typeface="黑体" panose="02010609060101010101" pitchFamily="49" charset="-122"/>
              </a:rPr>
              <a:t>互斥控制</a:t>
            </a:r>
            <a:r>
              <a:rPr lang="zh-CN" altLang="en-US" sz="2400" dirty="0">
                <a:solidFill>
                  <a:srgbClr val="FF0000"/>
                </a:solidFill>
                <a:latin typeface="黑体" panose="02010609060101010101" pitchFamily="49" charset="-122"/>
                <a:ea typeface="黑体" panose="02010609060101010101" pitchFamily="49" charset="-122"/>
              </a:rPr>
              <a:t>原语</a:t>
            </a:r>
            <a:r>
              <a:rPr lang="zh-CN" altLang="en-US" sz="2400" dirty="0">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P/wait</a:t>
            </a:r>
            <a:r>
              <a:rPr lang="zh-CN" altLang="zh-CN" sz="2400" dirty="0">
                <a:solidFill>
                  <a:srgbClr val="0000FF"/>
                </a:solidFill>
                <a:latin typeface="黑体" panose="02010609060101010101" pitchFamily="49" charset="-122"/>
                <a:ea typeface="黑体" panose="02010609060101010101" pitchFamily="49" charset="-122"/>
              </a:rPr>
              <a:t>操作</a:t>
            </a:r>
            <a:r>
              <a:rPr lang="zh-CN" altLang="zh-CN"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zh-CN" altLang="zh-CN"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 </a:t>
            </a:r>
            <a:r>
              <a:rPr lang="zh-CN" altLang="zh-CN" sz="2400" dirty="0">
                <a:solidFill>
                  <a:srgbClr val="0000FF"/>
                </a:solidFill>
                <a:latin typeface="黑体" panose="02010609060101010101" pitchFamily="49" charset="-122"/>
                <a:ea typeface="黑体" panose="02010609060101010101" pitchFamily="49" charset="-122"/>
              </a:rPr>
              <a:t>V/</a:t>
            </a:r>
            <a:r>
              <a:rPr lang="en-US" altLang="zh-CN" sz="2400" dirty="0">
                <a:solidFill>
                  <a:srgbClr val="0000FF"/>
                </a:solidFill>
                <a:latin typeface="黑体" panose="02010609060101010101" pitchFamily="49" charset="-122"/>
                <a:ea typeface="黑体" panose="02010609060101010101" pitchFamily="49" charset="-122"/>
              </a:rPr>
              <a:t>signal</a:t>
            </a:r>
            <a:r>
              <a:rPr lang="zh-CN" altLang="zh-CN" sz="2400" dirty="0">
                <a:solidFill>
                  <a:srgbClr val="0000FF"/>
                </a:solidFill>
                <a:latin typeface="黑体" panose="02010609060101010101" pitchFamily="49" charset="-122"/>
                <a:ea typeface="黑体" panose="02010609060101010101" pitchFamily="49" charset="-122"/>
              </a:rPr>
              <a:t>操作；</a:t>
            </a:r>
            <a:endParaRPr lang="zh-CN" altLang="zh-CN" sz="2400" dirty="0">
              <a:latin typeface="宋体" panose="02010600030101010101" pitchFamily="2" charset="-122"/>
            </a:endParaRPr>
          </a:p>
          <a:p>
            <a:pPr marL="0" lvl="0" indent="0" algn="l">
              <a:buClr>
                <a:schemeClr val="tx2"/>
              </a:buClr>
              <a:buSzPct val="70000"/>
              <a:buFont typeface="Wingdings" panose="05000000000000000000" charset="0"/>
              <a:buChar char="n"/>
            </a:pPr>
            <a:r>
              <a:rPr lang="zh-CN" altLang="zh-CN" sz="2400" dirty="0">
                <a:latin typeface="宋体" panose="02010600030101010101" pitchFamily="2" charset="-122"/>
              </a:rPr>
              <a:t> </a:t>
            </a:r>
            <a:r>
              <a:rPr lang="zh-CN" altLang="zh-CN" sz="2400" dirty="0">
                <a:latin typeface="黑体" panose="02010609060101010101" pitchFamily="49" charset="-122"/>
                <a:ea typeface="黑体" panose="02010609060101010101" pitchFamily="49" charset="-122"/>
              </a:rPr>
              <a:t>信号量机制目前已经发展成多种类型，主要有：整型、记录型和信号量集机制。</a:t>
            </a:r>
            <a:endParaRPr lang="zh-CN" altLang="zh-CN" sz="2400" dirty="0">
              <a:latin typeface="黑体" panose="02010609060101010101" pitchFamily="49" charset="-122"/>
              <a:ea typeface="黑体" panose="02010609060101010101" pitchFamily="49" charset="-122"/>
            </a:endParaRPr>
          </a:p>
        </p:txBody>
      </p:sp>
      <p:pic>
        <p:nvPicPr>
          <p:cNvPr id="81923" name="Picture 4" descr="http://img.taopic.com/uploads/allimg/140619/234954-14061922152239.jpg"/>
          <p:cNvPicPr>
            <a:picLocks noChangeAspect="1"/>
          </p:cNvPicPr>
          <p:nvPr/>
        </p:nvPicPr>
        <p:blipFill>
          <a:blip r:embed="rId1"/>
          <a:stretch>
            <a:fillRect/>
          </a:stretch>
        </p:blipFill>
        <p:spPr>
          <a:xfrm>
            <a:off x="3779838" y="5075238"/>
            <a:ext cx="1284287" cy="1284287"/>
          </a:xfrm>
          <a:prstGeom prst="rect">
            <a:avLst/>
          </a:prstGeom>
          <a:noFill/>
          <a:ln w="9525">
            <a:noFill/>
          </a:ln>
        </p:spPr>
      </p:pic>
      <p:sp>
        <p:nvSpPr>
          <p:cNvPr id="9011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90117" name="Rectangle 5"/>
          <p:cNvSpPr/>
          <p:nvPr/>
        </p:nvSpPr>
        <p:spPr>
          <a:xfrm>
            <a:off x="458788" y="425450"/>
            <a:ext cx="7313612"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90118" name="内容占位符 181251"/>
          <p:cNvGraphicFramePr>
            <a:graphicFrameLocks noGrp="1"/>
          </p:cNvGraphicFramePr>
          <p:nvPr>
            <p:ph sz="half" idx="4294967295"/>
          </p:nvPr>
        </p:nvGraphicFramePr>
        <p:xfrm>
          <a:off x="719138" y="974725"/>
          <a:ext cx="7704137" cy="69850"/>
        </p:xfrm>
        <a:graphic>
          <a:graphicData uri="http://schemas.openxmlformats.org/presentationml/2006/ole">
            <mc:AlternateContent xmlns:mc="http://schemas.openxmlformats.org/markup-compatibility/2006">
              <mc:Choice xmlns:v="urn:schemas-microsoft-com:vml" Requires="v">
                <p:oleObj spid="_x0000_s3105" name="" r:id="rId2" imgW="6858000" imgH="48895" progId="MS_ClipArt_Gallery.2">
                  <p:embed/>
                </p:oleObj>
              </mc:Choice>
              <mc:Fallback>
                <p:oleObj name="" r:id="rId2" imgW="6858000" imgH="48895" progId="MS_ClipArt_Gallery.2">
                  <p:embed/>
                  <p:pic>
                    <p:nvPicPr>
                      <p:cNvPr id="0" name="图片 3104"/>
                      <p:cNvPicPr/>
                      <p:nvPr/>
                    </p:nvPicPr>
                    <p:blipFill>
                      <a:blip r:embed="rId3"/>
                      <a:stretch>
                        <a:fillRect/>
                      </a:stretch>
                    </p:blipFill>
                    <p:spPr>
                      <a:xfrm>
                        <a:off x="719138" y="97472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charRg st="108" end="14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a:xfrm>
            <a:off x="1042988" y="1517650"/>
            <a:ext cx="7313612" cy="750888"/>
          </a:xfrm>
        </p:spPr>
        <p:txBody>
          <a:bodyPr vert="horz" wrap="square" lIns="91440" tIns="45720" rIns="91440" bIns="45720" anchor="b"/>
          <a:p>
            <a:pPr marL="457200" indent="-457200">
              <a:buClr>
                <a:srgbClr val="00B050"/>
              </a:buClr>
              <a:buFont typeface="Wingdings" panose="05000000000000000000" charset="0"/>
              <a:buChar char="n"/>
            </a:pPr>
            <a:r>
              <a:rPr lang="zh-CN" altLang="en-US" sz="2800" dirty="0">
                <a:solidFill>
                  <a:srgbClr val="0000FF"/>
                </a:solidFill>
                <a:latin typeface="黑体" panose="02010609060101010101" pitchFamily="49" charset="-122"/>
              </a:rPr>
              <a:t>整型信号量机制（经典）</a:t>
            </a:r>
            <a:endParaRPr lang="zh-CN" altLang="en-US" sz="2800" dirty="0">
              <a:solidFill>
                <a:srgbClr val="0000FF"/>
              </a:solidFill>
              <a:latin typeface="黑体" panose="02010609060101010101" pitchFamily="49" charset="-122"/>
            </a:endParaRPr>
          </a:p>
        </p:txBody>
      </p:sp>
      <p:sp>
        <p:nvSpPr>
          <p:cNvPr id="82946" name="Rectangle 3"/>
          <p:cNvSpPr>
            <a:spLocks noGrp="1"/>
          </p:cNvSpPr>
          <p:nvPr>
            <p:ph type="subTitle" idx="4294967295"/>
          </p:nvPr>
        </p:nvSpPr>
        <p:spPr>
          <a:xfrm>
            <a:off x="1042988" y="2501900"/>
            <a:ext cx="7620000" cy="449580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a:buClr>
                <a:schemeClr val="tx2"/>
              </a:buClr>
              <a:buSzPct val="70000"/>
              <a:buFont typeface="Wingdings" panose="05000000000000000000" charset="0"/>
              <a:buChar char="n"/>
            </a:pPr>
            <a:r>
              <a:rPr lang="zh-CN" altLang="en-US" sz="2400" dirty="0">
                <a:solidFill>
                  <a:srgbClr val="FF0000"/>
                </a:solidFill>
                <a:latin typeface="黑体" panose="02010609060101010101" pitchFamily="49" charset="-122"/>
                <a:ea typeface="黑体" panose="02010609060101010101" pitchFamily="49" charset="-122"/>
              </a:rPr>
              <a:t>信号量说明</a:t>
            </a:r>
            <a:r>
              <a:rPr lang="zh-CN" altLang="en-US" sz="2400" dirty="0">
                <a:latin typeface="黑体" panose="02010609060101010101" pitchFamily="49" charset="-122"/>
                <a:ea typeface="黑体" panose="02010609060101010101" pitchFamily="49" charset="-122"/>
              </a:rPr>
              <a:t>： </a:t>
            </a:r>
            <a:r>
              <a:rPr lang="en-US" altLang="en-US" sz="2400" dirty="0">
                <a:latin typeface="黑体" panose="02010609060101010101" pitchFamily="49" charset="-122"/>
                <a:ea typeface="黑体" panose="02010609060101010101" pitchFamily="49" charset="-122"/>
              </a:rPr>
              <a:t>var s: semaphore;</a:t>
            </a:r>
            <a:endParaRPr lang="en-US" altLang="zh-CN" sz="2400" dirty="0">
              <a:latin typeface="黑体" panose="02010609060101010101" pitchFamily="49" charset="-122"/>
              <a:ea typeface="黑体" panose="02010609060101010101" pitchFamily="49" charset="-122"/>
            </a:endParaRPr>
          </a:p>
          <a:p>
            <a:pPr marL="0" lvl="0" indent="0" algn="l">
              <a:buClr>
                <a:schemeClr val="tx2"/>
              </a:buClr>
              <a:buSzPct val="70000"/>
              <a:buFont typeface="Wingdings" panose="05000000000000000000" charset="0"/>
              <a:buChar char="n"/>
            </a:pPr>
            <a:r>
              <a:rPr lang="zh-CN" altLang="en-US" sz="2400" dirty="0">
                <a:solidFill>
                  <a:srgbClr val="FF0000"/>
                </a:solidFill>
                <a:latin typeface="黑体" panose="02010609060101010101" pitchFamily="49" charset="-122"/>
                <a:ea typeface="黑体" panose="02010609060101010101" pitchFamily="49" charset="-122"/>
              </a:rPr>
              <a:t>原语描述</a:t>
            </a:r>
            <a:endParaRPr lang="zh-CN" altLang="en-US" sz="2400" dirty="0">
              <a:solidFill>
                <a:srgbClr val="FF0000"/>
              </a:solidFill>
              <a:latin typeface="黑体" panose="02010609060101010101" pitchFamily="49" charset="-122"/>
              <a:ea typeface="黑体" panose="02010609060101010101" pitchFamily="49" charset="-122"/>
            </a:endParaRPr>
          </a:p>
          <a:p>
            <a:pPr marL="0" lvl="0" indent="0" algn="l">
              <a:buClr>
                <a:schemeClr val="tx2"/>
              </a:buClr>
              <a:buSzPct val="70000"/>
              <a:buNone/>
            </a:pPr>
            <a:r>
              <a:rPr lang="zh-CN" altLang="zh-CN" sz="2800" dirty="0">
                <a:latin typeface="Comic Sans MS" panose="030F0702030302020204" pitchFamily="66" charset="0"/>
              </a:rPr>
              <a:t>  </a:t>
            </a:r>
            <a:r>
              <a:rPr lang="zh-CN" altLang="zh-CN" sz="2800" dirty="0">
                <a:solidFill>
                  <a:srgbClr val="0033CC"/>
                </a:solidFill>
                <a:latin typeface="Comic Sans MS" panose="030F0702030302020204" pitchFamily="66" charset="0"/>
              </a:rPr>
              <a:t> </a:t>
            </a:r>
            <a:r>
              <a:rPr lang="en-US" altLang="zh-CN" sz="2400" dirty="0">
                <a:solidFill>
                  <a:srgbClr val="0033CC"/>
                </a:solidFill>
                <a:latin typeface="Comic Sans MS" panose="030F0702030302020204" pitchFamily="66" charset="0"/>
              </a:rPr>
              <a:t>wait(s)</a:t>
            </a:r>
            <a:r>
              <a:rPr lang="en-US" altLang="zh-CN" sz="2400" dirty="0">
                <a:latin typeface="Comic Sans MS" panose="030F0702030302020204" pitchFamily="66" charset="0"/>
              </a:rPr>
              <a:t>:   while s&lt;=0 do skip;</a:t>
            </a:r>
            <a:endParaRPr lang="en-US" altLang="zh-CN" sz="2400" dirty="0">
              <a:latin typeface="Comic Sans MS" panose="030F0702030302020204" pitchFamily="66" charset="0"/>
            </a:endParaRPr>
          </a:p>
          <a:p>
            <a:pPr marL="0" lvl="0" indent="0" algn="l">
              <a:buClr>
                <a:schemeClr val="tx2"/>
              </a:buClr>
              <a:buSzPct val="70000"/>
              <a:buNone/>
            </a:pPr>
            <a:r>
              <a:rPr lang="en-US" altLang="zh-CN" sz="2400" dirty="0">
                <a:latin typeface="Comic Sans MS" panose="030F0702030302020204" pitchFamily="66" charset="0"/>
              </a:rPr>
              <a:t>                      s:=s-1;</a:t>
            </a:r>
            <a:endParaRPr lang="en-US" altLang="zh-CN" sz="2400" dirty="0">
              <a:latin typeface="Comic Sans MS" panose="030F0702030302020204" pitchFamily="66" charset="0"/>
            </a:endParaRPr>
          </a:p>
          <a:p>
            <a:pPr marL="0" lvl="0" indent="0" algn="l">
              <a:buClr>
                <a:schemeClr val="tx2"/>
              </a:buClr>
              <a:buSzPct val="70000"/>
              <a:buNone/>
            </a:pPr>
            <a:r>
              <a:rPr lang="en-US" altLang="zh-CN" sz="2400" dirty="0">
                <a:latin typeface="Comic Sans MS" panose="030F0702030302020204" pitchFamily="66" charset="0"/>
              </a:rPr>
              <a:t>    </a:t>
            </a:r>
            <a:r>
              <a:rPr lang="en-US" altLang="zh-CN" sz="2400" dirty="0">
                <a:solidFill>
                  <a:srgbClr val="0033CC"/>
                </a:solidFill>
                <a:latin typeface="Comic Sans MS" panose="030F0702030302020204" pitchFamily="66" charset="0"/>
              </a:rPr>
              <a:t>signal(s)</a:t>
            </a:r>
            <a:r>
              <a:rPr lang="en-US" altLang="zh-CN" sz="2400" dirty="0">
                <a:latin typeface="Comic Sans MS" panose="030F0702030302020204" pitchFamily="66" charset="0"/>
              </a:rPr>
              <a:t>:  s:=s+1;</a:t>
            </a:r>
            <a:endParaRPr lang="en-US" altLang="zh-CN" sz="2400" dirty="0">
              <a:latin typeface="Comic Sans MS" panose="030F0702030302020204" pitchFamily="66" charset="0"/>
            </a:endParaRPr>
          </a:p>
          <a:p>
            <a:pPr marL="0" lvl="0" indent="0" algn="l">
              <a:buClr>
                <a:schemeClr val="tx2"/>
              </a:buClr>
              <a:buSzPct val="70000"/>
              <a:buNone/>
            </a:pPr>
            <a:endParaRPr lang="en-US" altLang="zh-CN" sz="2400" dirty="0">
              <a:latin typeface="Comic Sans MS" panose="030F0702030302020204" pitchFamily="66" charset="0"/>
            </a:endParaRPr>
          </a:p>
          <a:p>
            <a:pPr marL="0" lvl="0" indent="0" algn="l">
              <a:buClr>
                <a:schemeClr val="tx2"/>
              </a:buClr>
              <a:buSzPct val="70000"/>
              <a:buFont typeface="Wingdings" panose="05000000000000000000" charset="0"/>
              <a:buChar char="n"/>
            </a:pPr>
            <a:r>
              <a:rPr lang="zh-CN" altLang="en-US" sz="2400" dirty="0">
                <a:latin typeface="黑体" panose="02010609060101010101" pitchFamily="49" charset="-122"/>
                <a:ea typeface="黑体" panose="02010609060101010101" pitchFamily="49" charset="-122"/>
              </a:rPr>
              <a:t>按用途，信号量可分为两大类：</a:t>
            </a:r>
            <a:endParaRPr lang="zh-CN" altLang="en-US" sz="2400" dirty="0">
              <a:latin typeface="黑体" panose="02010609060101010101" pitchFamily="49" charset="-122"/>
              <a:ea typeface="黑体" panose="02010609060101010101" pitchFamily="49" charset="-122"/>
            </a:endParaRPr>
          </a:p>
          <a:p>
            <a:pPr marL="457200" lvl="1" indent="0" algn="l">
              <a:buClr>
                <a:schemeClr val="tx2"/>
              </a:buClr>
              <a:buSzPct val="70000"/>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1、二元信号量：用作互斥变量，初值为1；</a:t>
            </a:r>
            <a:endParaRPr lang="zh-CN" altLang="en-US" sz="2000" dirty="0">
              <a:latin typeface="黑体" panose="02010609060101010101" pitchFamily="49" charset="-122"/>
              <a:ea typeface="黑体" panose="02010609060101010101" pitchFamily="49" charset="-122"/>
            </a:endParaRPr>
          </a:p>
          <a:p>
            <a:pPr marL="457200" lvl="1" indent="0" algn="l">
              <a:buClr>
                <a:schemeClr val="tx2"/>
              </a:buClr>
              <a:buSzPct val="70000"/>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2、一般信号量：用于一般同步，初值为共享资源初始数量；</a:t>
            </a:r>
            <a:endParaRPr lang="zh-CN" altLang="en-US" sz="2000" dirty="0">
              <a:latin typeface="黑体" panose="02010609060101010101" pitchFamily="49" charset="-122"/>
              <a:ea typeface="黑体" panose="02010609060101010101" pitchFamily="49" charset="-122"/>
            </a:endParaRPr>
          </a:p>
        </p:txBody>
      </p:sp>
      <p:sp>
        <p:nvSpPr>
          <p:cNvPr id="91139" name="Rectangle 2"/>
          <p:cNvSpPr>
            <a:spLocks noGrp="1"/>
          </p:cNvSpPr>
          <p:nvPr/>
        </p:nvSpPr>
        <p:spPr>
          <a:xfrm>
            <a:off x="579438" y="877888"/>
            <a:ext cx="7313612" cy="750887"/>
          </a:xfrm>
          <a:prstGeom prst="rect">
            <a:avLst/>
          </a:prstGeom>
          <a:noFill/>
          <a:ln w="9525">
            <a:noFill/>
          </a:ln>
        </p:spPr>
        <p:txBody>
          <a:bodyPr wrap="square" lIns="91440" tIns="45720" rIns="91440" bIns="45720" anchor="b"/>
          <a:p>
            <a:pPr eaLnBrk="0" hangingPunct="0"/>
            <a:r>
              <a:rPr lang="zh-CN" altLang="en-US" dirty="0">
                <a:solidFill>
                  <a:srgbClr val="0033CC"/>
                </a:solidFill>
                <a:latin typeface="黑体" panose="02010609060101010101" pitchFamily="49" charset="-122"/>
                <a:ea typeface="黑体" panose="02010609060101010101" pitchFamily="49" charset="-122"/>
              </a:rPr>
              <a:t>信号量机制</a:t>
            </a:r>
            <a:endParaRPr lang="zh-CN" altLang="en-US" dirty="0">
              <a:solidFill>
                <a:srgbClr val="0033CC"/>
              </a:solidFill>
              <a:latin typeface="黑体" panose="02010609060101010101" pitchFamily="49" charset="-122"/>
              <a:ea typeface="黑体" panose="02010609060101010101" pitchFamily="49" charset="-122"/>
            </a:endParaRPr>
          </a:p>
        </p:txBody>
      </p:sp>
      <p:sp>
        <p:nvSpPr>
          <p:cNvPr id="91140"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91141" name="Rectangle 5"/>
          <p:cNvSpPr/>
          <p:nvPr/>
        </p:nvSpPr>
        <p:spPr>
          <a:xfrm>
            <a:off x="458788" y="425450"/>
            <a:ext cx="7313612"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91142" name="内容占位符 181251"/>
          <p:cNvGraphicFramePr>
            <a:graphicFrameLocks noGrp="1"/>
          </p:cNvGraphicFramePr>
          <p:nvPr>
            <p:ph sz="half" idx="4294967295"/>
          </p:nvPr>
        </p:nvGraphicFramePr>
        <p:xfrm>
          <a:off x="719138" y="963613"/>
          <a:ext cx="7704137" cy="69850"/>
        </p:xfrm>
        <a:graphic>
          <a:graphicData uri="http://schemas.openxmlformats.org/presentationml/2006/ole">
            <mc:AlternateContent xmlns:mc="http://schemas.openxmlformats.org/markup-compatibility/2006">
              <mc:Choice xmlns:v="urn:schemas-microsoft-com:vml" Requires="v">
                <p:oleObj spid="_x0000_s3106" name="" r:id="rId1" imgW="6858000" imgH="48895" progId="MS_ClipArt_Gallery.2">
                  <p:embed/>
                </p:oleObj>
              </mc:Choice>
              <mc:Fallback>
                <p:oleObj name="" r:id="rId1" imgW="6858000" imgH="48895" progId="MS_ClipArt_Gallery.2">
                  <p:embed/>
                  <p:pic>
                    <p:nvPicPr>
                      <p:cNvPr id="0" name="图片 3105"/>
                      <p:cNvPicPr/>
                      <p:nvPr/>
                    </p:nvPicPr>
                    <p:blipFill>
                      <a:blip r:embed="rId2"/>
                      <a:stretch>
                        <a:fillRect/>
                      </a:stretch>
                    </p:blipFill>
                    <p:spPr>
                      <a:xfrm>
                        <a:off x="719138" y="963613"/>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6">
                                            <p:txEl>
                                              <p:charRg st="119" end="13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946">
                                            <p:txEl>
                                              <p:charRg st="134" end="15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946">
                                            <p:txEl>
                                              <p:charRg st="155" end="18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a:xfrm>
            <a:off x="968375" y="2071688"/>
            <a:ext cx="7313613" cy="576262"/>
          </a:xfrm>
        </p:spPr>
        <p:txBody>
          <a:bodyPr vert="horz" wrap="square" lIns="91440" tIns="45720" rIns="91440" bIns="45720" anchor="b"/>
          <a:p>
            <a:r>
              <a:rPr lang="zh-CN" altLang="en-US" sz="2400" dirty="0">
                <a:solidFill>
                  <a:schemeClr val="tx1"/>
                </a:solidFill>
                <a:latin typeface="黑体" panose="02010609060101010101" pitchFamily="49" charset="-122"/>
              </a:rPr>
              <a:t>二、利用整型信号量实现进程互斥</a:t>
            </a:r>
            <a:endParaRPr lang="zh-CN" altLang="en-US" sz="2400" dirty="0">
              <a:solidFill>
                <a:schemeClr val="tx1"/>
              </a:solidFill>
              <a:latin typeface="黑体" panose="02010609060101010101" pitchFamily="49" charset="-122"/>
            </a:endParaRPr>
          </a:p>
        </p:txBody>
      </p:sp>
      <p:sp>
        <p:nvSpPr>
          <p:cNvPr id="92162" name="Rectangle 3"/>
          <p:cNvSpPr>
            <a:spLocks noGrp="1"/>
          </p:cNvSpPr>
          <p:nvPr>
            <p:ph type="subTitle" idx="4294967295"/>
          </p:nvPr>
        </p:nvSpPr>
        <p:spPr>
          <a:xfrm>
            <a:off x="757238" y="2738438"/>
            <a:ext cx="7629525" cy="3690937"/>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a:lnSpc>
                <a:spcPct val="85000"/>
              </a:lnSpc>
              <a:buClr>
                <a:schemeClr val="tx2"/>
              </a:buClr>
              <a:buSzPct val="70000"/>
              <a:buNone/>
            </a:pPr>
            <a:r>
              <a:rPr lang="en-US" altLang="zh-CN" sz="2000" dirty="0">
                <a:latin typeface="Comic Sans MS" panose="030F0702030302020204" pitchFamily="66" charset="0"/>
              </a:rPr>
              <a:t>Var mutex:semaphore:=1;</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begin</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   parbegin</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       P1: repeat                        P2: repeat</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                </a:t>
            </a:r>
            <a:r>
              <a:rPr lang="en-US" altLang="zh-CN" sz="2000" dirty="0">
                <a:solidFill>
                  <a:srgbClr val="3333CC"/>
                </a:solidFill>
                <a:latin typeface="Comic Sans MS" panose="030F0702030302020204" pitchFamily="66" charset="0"/>
              </a:rPr>
              <a:t>wait(mutex);                    wait(mutex);</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                  </a:t>
            </a:r>
            <a:r>
              <a:rPr lang="en-US" altLang="zh-CN" sz="2000" dirty="0">
                <a:solidFill>
                  <a:srgbClr val="FF3300"/>
                </a:solidFill>
                <a:latin typeface="Comic Sans MS" panose="030F0702030302020204" pitchFamily="66" charset="0"/>
              </a:rPr>
              <a:t>critical section;              critical section;</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                </a:t>
            </a:r>
            <a:r>
              <a:rPr lang="en-US" altLang="zh-CN" sz="2000" dirty="0">
                <a:solidFill>
                  <a:srgbClr val="3333CC"/>
                </a:solidFill>
                <a:latin typeface="Comic Sans MS" panose="030F0702030302020204" pitchFamily="66" charset="0"/>
              </a:rPr>
              <a:t>signal(mutex);                 signal(mutex);</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               remainder section;           remainder sect;</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              until false;                       until false;</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    parend</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end</a:t>
            </a:r>
            <a:endParaRPr lang="en-US" altLang="zh-CN" sz="2000" dirty="0">
              <a:latin typeface="Comic Sans MS" panose="030F0702030302020204" pitchFamily="66" charset="0"/>
            </a:endParaRPr>
          </a:p>
        </p:txBody>
      </p:sp>
      <p:sp>
        <p:nvSpPr>
          <p:cNvPr id="92163" name="Rectangle 2"/>
          <p:cNvSpPr>
            <a:spLocks noGrp="1"/>
          </p:cNvSpPr>
          <p:nvPr/>
        </p:nvSpPr>
        <p:spPr>
          <a:xfrm>
            <a:off x="971550" y="1392238"/>
            <a:ext cx="7313613" cy="750887"/>
          </a:xfrm>
          <a:prstGeom prst="rect">
            <a:avLst/>
          </a:prstGeom>
          <a:noFill/>
          <a:ln w="9525">
            <a:noFill/>
          </a:ln>
        </p:spPr>
        <p:txBody>
          <a:bodyPr wrap="square" lIns="91440" tIns="45720" rIns="91440" bIns="45720" anchor="b"/>
          <a:p>
            <a:pPr marL="457200" indent="-457200" eaLnBrk="0" hangingPunct="0">
              <a:buClr>
                <a:srgbClr val="00B050"/>
              </a:buClr>
              <a:buFont typeface="Wingdings" panose="05000000000000000000" charset="0"/>
              <a:buChar char="n"/>
            </a:pPr>
            <a:r>
              <a:rPr lang="zh-CN" altLang="en-US" dirty="0">
                <a:solidFill>
                  <a:srgbClr val="0000FF"/>
                </a:solidFill>
                <a:latin typeface="黑体" panose="02010609060101010101" pitchFamily="49" charset="-122"/>
                <a:ea typeface="黑体" panose="02010609060101010101" pitchFamily="49" charset="-122"/>
              </a:rPr>
              <a:t>整型信号量机制（经典）</a:t>
            </a:r>
            <a:endParaRPr lang="zh-CN" altLang="en-US" dirty="0">
              <a:solidFill>
                <a:srgbClr val="0000FF"/>
              </a:solidFill>
              <a:latin typeface="黑体" panose="02010609060101010101" pitchFamily="49" charset="-122"/>
              <a:ea typeface="黑体" panose="02010609060101010101" pitchFamily="49" charset="-122"/>
            </a:endParaRPr>
          </a:p>
        </p:txBody>
      </p:sp>
      <p:sp>
        <p:nvSpPr>
          <p:cNvPr id="92164" name="Rectangle 2"/>
          <p:cNvSpPr>
            <a:spLocks noGrp="1"/>
          </p:cNvSpPr>
          <p:nvPr/>
        </p:nvSpPr>
        <p:spPr>
          <a:xfrm>
            <a:off x="658813" y="831850"/>
            <a:ext cx="7313612" cy="750888"/>
          </a:xfrm>
          <a:prstGeom prst="rect">
            <a:avLst/>
          </a:prstGeom>
          <a:noFill/>
          <a:ln w="9525">
            <a:noFill/>
          </a:ln>
        </p:spPr>
        <p:txBody>
          <a:bodyPr wrap="square" lIns="91440" tIns="45720" rIns="91440" bIns="45720" anchor="b"/>
          <a:p>
            <a:pPr eaLnBrk="0" hangingPunct="0"/>
            <a:r>
              <a:rPr lang="zh-CN" altLang="en-US" dirty="0">
                <a:solidFill>
                  <a:srgbClr val="0033CC"/>
                </a:solidFill>
                <a:latin typeface="黑体" panose="02010609060101010101" pitchFamily="49" charset="-122"/>
                <a:ea typeface="黑体" panose="02010609060101010101" pitchFamily="49" charset="-122"/>
              </a:rPr>
              <a:t>信号量机制</a:t>
            </a:r>
            <a:endParaRPr lang="zh-CN" altLang="en-US" dirty="0">
              <a:solidFill>
                <a:srgbClr val="0033CC"/>
              </a:solidFill>
              <a:latin typeface="黑体" panose="02010609060101010101" pitchFamily="49" charset="-122"/>
              <a:ea typeface="黑体" panose="02010609060101010101" pitchFamily="49" charset="-122"/>
            </a:endParaRPr>
          </a:p>
        </p:txBody>
      </p:sp>
      <p:sp>
        <p:nvSpPr>
          <p:cNvPr id="9216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92166" name="Rectangle 5"/>
          <p:cNvSpPr/>
          <p:nvPr/>
        </p:nvSpPr>
        <p:spPr>
          <a:xfrm>
            <a:off x="458788" y="425450"/>
            <a:ext cx="7313612"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92167" name="内容占位符 181251"/>
          <p:cNvGraphicFramePr>
            <a:graphicFrameLocks noGrp="1"/>
          </p:cNvGraphicFramePr>
          <p:nvPr>
            <p:ph sz="half" idx="4294967295"/>
          </p:nvPr>
        </p:nvGraphicFramePr>
        <p:xfrm>
          <a:off x="719138" y="963613"/>
          <a:ext cx="7704137" cy="69850"/>
        </p:xfrm>
        <a:graphic>
          <a:graphicData uri="http://schemas.openxmlformats.org/presentationml/2006/ole">
            <mc:AlternateContent xmlns:mc="http://schemas.openxmlformats.org/markup-compatibility/2006">
              <mc:Choice xmlns:v="urn:schemas-microsoft-com:vml" Requires="v">
                <p:oleObj spid="_x0000_s3110" name="" r:id="rId1" imgW="6858000" imgH="48895" progId="MS_ClipArt_Gallery.2">
                  <p:embed/>
                </p:oleObj>
              </mc:Choice>
              <mc:Fallback>
                <p:oleObj name="" r:id="rId1" imgW="6858000" imgH="48895" progId="MS_ClipArt_Gallery.2">
                  <p:embed/>
                  <p:pic>
                    <p:nvPicPr>
                      <p:cNvPr id="0" name="图片 3109"/>
                      <p:cNvPicPr/>
                      <p:nvPr/>
                    </p:nvPicPr>
                    <p:blipFill>
                      <a:blip r:embed="rId2"/>
                      <a:stretch>
                        <a:fillRect/>
                      </a:stretch>
                    </p:blipFill>
                    <p:spPr>
                      <a:xfrm>
                        <a:off x="719138" y="963613"/>
                        <a:ext cx="7704137" cy="69850"/>
                      </a:xfrm>
                      <a:prstGeom prst="rect">
                        <a:avLst/>
                      </a:prstGeom>
                      <a:noFill/>
                      <a:ln w="38100">
                        <a:miter/>
                      </a:ln>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title"/>
          </p:nvPr>
        </p:nvSpPr>
        <p:spPr>
          <a:xfrm>
            <a:off x="685800" y="692150"/>
            <a:ext cx="7313613" cy="503238"/>
          </a:xfrm>
        </p:spPr>
        <p:txBody>
          <a:bodyPr vert="horz" wrap="square" lIns="91440" tIns="45720" rIns="91440" bIns="45720" anchor="b"/>
          <a:p>
            <a:pPr marL="457200" indent="-457200">
              <a:buClr>
                <a:srgbClr val="00B050"/>
              </a:buClr>
              <a:buFont typeface="Wingdings" panose="05000000000000000000" charset="0"/>
              <a:buChar char="n"/>
            </a:pPr>
            <a:r>
              <a:rPr lang="zh-CN" altLang="en-US" sz="2800" dirty="0">
                <a:solidFill>
                  <a:srgbClr val="0000FF"/>
                </a:solidFill>
                <a:latin typeface="黑体" panose="02010609060101010101" pitchFamily="49" charset="-122"/>
              </a:rPr>
              <a:t>记录型信号量机制（计数型）</a:t>
            </a:r>
            <a:endParaRPr lang="zh-CN" altLang="en-US" sz="2800" dirty="0">
              <a:solidFill>
                <a:srgbClr val="0000FF"/>
              </a:solidFill>
              <a:latin typeface="黑体" panose="02010609060101010101" pitchFamily="49" charset="-122"/>
            </a:endParaRPr>
          </a:p>
        </p:txBody>
      </p:sp>
      <p:sp>
        <p:nvSpPr>
          <p:cNvPr id="84994" name="Rectangle 3"/>
          <p:cNvSpPr>
            <a:spLocks noGrp="1"/>
          </p:cNvSpPr>
          <p:nvPr>
            <p:ph type="subTitle" idx="4294967295"/>
          </p:nvPr>
        </p:nvSpPr>
        <p:spPr>
          <a:xfrm>
            <a:off x="685800" y="1449388"/>
            <a:ext cx="7772400" cy="213360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a:lnSpc>
                <a:spcPct val="90000"/>
              </a:lnSpc>
              <a:buClr>
                <a:srgbClr val="FFC000"/>
              </a:buClr>
              <a:buSzPct val="70000"/>
              <a:buFont typeface="Wingdings" panose="05000000000000000000" charset="0"/>
              <a:buChar char="n"/>
            </a:pPr>
            <a:r>
              <a:rPr lang="zh-CN" altLang="en-US" sz="2400" dirty="0">
                <a:solidFill>
                  <a:srgbClr val="FF0000"/>
                </a:solidFill>
                <a:latin typeface="黑体" panose="02010609060101010101" pitchFamily="49" charset="-122"/>
                <a:ea typeface="黑体" panose="02010609060101010101" pitchFamily="49" charset="-122"/>
              </a:rPr>
              <a:t>引入目的</a:t>
            </a:r>
            <a:r>
              <a:rPr lang="zh-CN" altLang="en-US" sz="2400" dirty="0">
                <a:latin typeface="黑体" panose="02010609060101010101" pitchFamily="49" charset="-122"/>
                <a:ea typeface="黑体" panose="02010609060101010101" pitchFamily="49" charset="-122"/>
              </a:rPr>
              <a:t>：克服整型信号量机制存在的“忙等” (</a:t>
            </a:r>
            <a:r>
              <a:rPr lang="en-US" altLang="zh-CN" sz="2400" dirty="0">
                <a:latin typeface="黑体" panose="02010609060101010101" pitchFamily="49" charset="-122"/>
                <a:ea typeface="黑体" panose="02010609060101010101" pitchFamily="49" charset="-122"/>
              </a:rPr>
              <a:t>Busy waiting)</a:t>
            </a:r>
            <a:r>
              <a:rPr lang="zh-CN" altLang="en-US" sz="2400" dirty="0">
                <a:latin typeface="黑体" panose="02010609060101010101" pitchFamily="49" charset="-122"/>
                <a:ea typeface="黑体" panose="02010609060101010101" pitchFamily="49" charset="-122"/>
              </a:rPr>
              <a:t>现象，有效地提高资源的利用率。</a:t>
            </a:r>
            <a:endParaRPr lang="zh-CN" altLang="en-US" sz="2400" dirty="0">
              <a:latin typeface="Times New Roman" panose="02020603050405020304" pitchFamily="18" charset="0"/>
            </a:endParaRPr>
          </a:p>
          <a:p>
            <a:pPr marL="0" lvl="0" indent="0" algn="l">
              <a:lnSpc>
                <a:spcPct val="90000"/>
              </a:lnSpc>
              <a:buClr>
                <a:srgbClr val="FFC000"/>
              </a:buClr>
              <a:buSzPct val="70000"/>
              <a:buFont typeface="Wingdings" panose="05000000000000000000" charset="0"/>
              <a:buChar char="n"/>
            </a:pPr>
            <a:r>
              <a:rPr lang="zh-CN" altLang="en-US" sz="2400" dirty="0">
                <a:solidFill>
                  <a:srgbClr val="FF0000"/>
                </a:solidFill>
                <a:latin typeface="黑体" panose="02010609060101010101" pitchFamily="49" charset="-122"/>
                <a:ea typeface="黑体" panose="02010609060101010101" pitchFamily="49" charset="-122"/>
              </a:rPr>
              <a:t>结构描述</a:t>
            </a:r>
            <a:r>
              <a:rPr lang="zh-CN" altLang="en-US" sz="2400" dirty="0">
                <a:latin typeface="黑体" panose="02010609060101010101" pitchFamily="49" charset="-122"/>
                <a:ea typeface="黑体" panose="02010609060101010101" pitchFamily="49" charset="-122"/>
              </a:rPr>
              <a:t>：</a:t>
            </a:r>
            <a:r>
              <a:rPr lang="en-US" altLang="en-US" sz="2400" dirty="0">
                <a:latin typeface="Times New Roman" panose="02020603050405020304" pitchFamily="18" charset="0"/>
                <a:ea typeface="黑体" panose="02010609060101010101" pitchFamily="49" charset="-122"/>
              </a:rPr>
              <a:t>type semaphore=record</a:t>
            </a:r>
            <a:endParaRPr lang="en-US" altLang="en-US" sz="2400" dirty="0">
              <a:latin typeface="Times New Roman" panose="02020603050405020304" pitchFamily="18" charset="0"/>
              <a:ea typeface="黑体" panose="02010609060101010101" pitchFamily="49" charset="-122"/>
            </a:endParaRPr>
          </a:p>
          <a:p>
            <a:pPr marL="0" lvl="0" indent="0" algn="l">
              <a:lnSpc>
                <a:spcPct val="90000"/>
              </a:lnSpc>
              <a:buClr>
                <a:schemeClr val="tx2"/>
              </a:buClr>
              <a:buSzPct val="70000"/>
              <a:buNone/>
            </a:pPr>
            <a:r>
              <a:rPr lang="en-US" altLang="en-US" sz="2400" dirty="0">
                <a:latin typeface="Times New Roman" panose="02020603050405020304" pitchFamily="18" charset="0"/>
                <a:ea typeface="黑体" panose="02010609060101010101" pitchFamily="49" charset="-122"/>
              </a:rPr>
              <a:t>                              </a:t>
            </a:r>
            <a:r>
              <a:rPr lang="en-US" altLang="en-US" sz="2400" dirty="0">
                <a:solidFill>
                  <a:srgbClr val="0000FF"/>
                </a:solidFill>
                <a:latin typeface="Times New Roman" panose="02020603050405020304" pitchFamily="18" charset="0"/>
                <a:ea typeface="黑体" panose="02010609060101010101" pitchFamily="49" charset="-122"/>
              </a:rPr>
              <a:t>value</a:t>
            </a:r>
            <a:r>
              <a:rPr lang="en-US" altLang="en-US" sz="2400" dirty="0">
                <a:latin typeface="Times New Roman" panose="02020603050405020304" pitchFamily="18" charset="0"/>
                <a:ea typeface="黑体" panose="02010609060101010101" pitchFamily="49" charset="-122"/>
              </a:rPr>
              <a:t>:integer;</a:t>
            </a:r>
            <a:endParaRPr lang="en-US" altLang="en-US" sz="2400" dirty="0">
              <a:latin typeface="Times New Roman" panose="02020603050405020304" pitchFamily="18" charset="0"/>
              <a:ea typeface="黑体" panose="02010609060101010101" pitchFamily="49" charset="-122"/>
            </a:endParaRPr>
          </a:p>
          <a:p>
            <a:pPr marL="0" lvl="0" indent="0" algn="l">
              <a:lnSpc>
                <a:spcPct val="90000"/>
              </a:lnSpc>
              <a:buClr>
                <a:schemeClr val="tx2"/>
              </a:buClr>
              <a:buSzPct val="70000"/>
              <a:buNone/>
            </a:pPr>
            <a:r>
              <a:rPr lang="en-US" altLang="en-US" sz="2400" dirty="0">
                <a:latin typeface="Times New Roman" panose="02020603050405020304" pitchFamily="18" charset="0"/>
                <a:ea typeface="黑体" panose="02010609060101010101" pitchFamily="49" charset="-122"/>
              </a:rPr>
              <a:t>                              </a:t>
            </a:r>
            <a:r>
              <a:rPr lang="en-US" altLang="en-US" sz="2400" dirty="0">
                <a:solidFill>
                  <a:srgbClr val="0000FF"/>
                </a:solidFill>
                <a:latin typeface="Times New Roman" panose="02020603050405020304" pitchFamily="18" charset="0"/>
                <a:ea typeface="黑体" panose="02010609060101010101" pitchFamily="49" charset="-122"/>
              </a:rPr>
              <a:t>L</a:t>
            </a:r>
            <a:r>
              <a:rPr lang="en-US" altLang="en-US" sz="2400" dirty="0">
                <a:latin typeface="Times New Roman" panose="02020603050405020304" pitchFamily="18" charset="0"/>
                <a:ea typeface="黑体" panose="02010609060101010101" pitchFamily="49" charset="-122"/>
              </a:rPr>
              <a:t>:list of process;  </a:t>
            </a:r>
            <a:endParaRPr lang="en-US" altLang="en-US" sz="2400" dirty="0">
              <a:latin typeface="Times New Roman" panose="02020603050405020304" pitchFamily="18" charset="0"/>
              <a:ea typeface="黑体" panose="02010609060101010101" pitchFamily="49" charset="-122"/>
            </a:endParaRPr>
          </a:p>
          <a:p>
            <a:pPr marL="0" lvl="0" indent="0" algn="l">
              <a:lnSpc>
                <a:spcPct val="90000"/>
              </a:lnSpc>
              <a:buClr>
                <a:schemeClr val="tx2"/>
              </a:buClr>
              <a:buSzPct val="70000"/>
              <a:buNone/>
            </a:pPr>
            <a:r>
              <a:rPr lang="en-US" altLang="en-US" sz="2400" dirty="0">
                <a:latin typeface="Times New Roman" panose="02020603050405020304" pitchFamily="18" charset="0"/>
                <a:ea typeface="黑体" panose="02010609060101010101" pitchFamily="49" charset="-122"/>
              </a:rPr>
              <a:t>                              end</a:t>
            </a:r>
            <a:endParaRPr lang="en-US" altLang="en-US" sz="2400" dirty="0">
              <a:latin typeface="Times New Roman" panose="02020603050405020304" pitchFamily="18" charset="0"/>
              <a:ea typeface="黑体" panose="02010609060101010101" pitchFamily="49" charset="-122"/>
            </a:endParaRPr>
          </a:p>
        </p:txBody>
      </p:sp>
      <p:sp>
        <p:nvSpPr>
          <p:cNvPr id="185348" name="Text Box 4"/>
          <p:cNvSpPr txBox="1"/>
          <p:nvPr/>
        </p:nvSpPr>
        <p:spPr>
          <a:xfrm>
            <a:off x="654050" y="3814763"/>
            <a:ext cx="4105275" cy="2076450"/>
          </a:xfrm>
          <a:prstGeom prst="rect">
            <a:avLst/>
          </a:prstGeom>
          <a:noFill/>
          <a:ln w="12700" cap="sq" cmpd="sng">
            <a:solidFill>
              <a:schemeClr val="tx1"/>
            </a:solidFill>
            <a:prstDash val="solid"/>
            <a:miter/>
            <a:headEnd type="none" w="med" len="med"/>
            <a:tailEnd type="none" w="med" len="med"/>
          </a:ln>
        </p:spPr>
        <p:txBody>
          <a:bodyPr lIns="82927" tIns="41463" rIns="82927" bIns="41463" anchor="ctr">
            <a:spAutoFit/>
          </a:bodyPr>
          <a:p>
            <a:pPr defTabSz="828675" eaLnBrk="0" hangingPunct="0">
              <a:lnSpc>
                <a:spcPct val="90000"/>
              </a:lnSpc>
            </a:pPr>
            <a:r>
              <a:rPr lang="en-US" altLang="en-US" sz="2400" dirty="0">
                <a:latin typeface="Times New Roman" panose="02020603050405020304" pitchFamily="18" charset="0"/>
                <a:ea typeface="宋体" panose="02010600030101010101" pitchFamily="2" charset="-122"/>
              </a:rPr>
              <a:t>procedure</a:t>
            </a:r>
            <a:r>
              <a:rPr lang="en-US" altLang="en-US" sz="2400" dirty="0">
                <a:solidFill>
                  <a:srgbClr val="FF0000"/>
                </a:solidFill>
                <a:latin typeface="Times New Roman" panose="02020603050405020304" pitchFamily="18" charset="0"/>
                <a:ea typeface="宋体" panose="02010600030101010101" pitchFamily="2" charset="-122"/>
              </a:rPr>
              <a:t> wait(s);</a:t>
            </a:r>
            <a:endParaRPr lang="en-US" altLang="en-US" sz="2400" dirty="0">
              <a:solidFill>
                <a:srgbClr val="FF0000"/>
              </a:solidFill>
              <a:latin typeface="Times New Roman" panose="02020603050405020304" pitchFamily="18" charset="0"/>
              <a:ea typeface="宋体" panose="02010600030101010101" pitchFamily="2" charset="-122"/>
            </a:endParaRPr>
          </a:p>
          <a:p>
            <a:pPr defTabSz="828675" eaLnBrk="0" hangingPunct="0">
              <a:lnSpc>
                <a:spcPct val="90000"/>
              </a:lnSpc>
            </a:pPr>
            <a:r>
              <a:rPr lang="en-US" altLang="zh-CN" sz="2000" dirty="0">
                <a:latin typeface="Times New Roman" panose="02020603050405020304" pitchFamily="18" charset="0"/>
                <a:ea typeface="宋体" panose="02010600030101010101" pitchFamily="2" charset="-122"/>
              </a:rPr>
              <a:t>{</a:t>
            </a:r>
            <a:r>
              <a:rPr lang="en-US" altLang="en-US" sz="2000" dirty="0">
                <a:latin typeface="Times New Roman" panose="02020603050405020304" pitchFamily="18" charset="0"/>
                <a:ea typeface="宋体" panose="02010600030101010101" pitchFamily="2" charset="-122"/>
              </a:rPr>
              <a:t>semaphore</a:t>
            </a:r>
            <a:r>
              <a:rPr lang="en-US" altLang="zh-CN" sz="2000" dirty="0">
                <a:latin typeface="Times New Roman" panose="02020603050405020304" pitchFamily="18" charset="0"/>
                <a:ea typeface="宋体" panose="02010600030101010101" pitchFamily="2" charset="-122"/>
              </a:rPr>
              <a:t> </a:t>
            </a:r>
            <a:r>
              <a:rPr lang="en-US" altLang="en-US" sz="2000" dirty="0">
                <a:latin typeface="Times New Roman" panose="02020603050405020304" pitchFamily="18" charset="0"/>
                <a:ea typeface="宋体" panose="02010600030101010101" pitchFamily="2" charset="-122"/>
              </a:rPr>
              <a:t>s;</a:t>
            </a:r>
            <a:endParaRPr lang="en-US" altLang="en-US" sz="2000" dirty="0">
              <a:latin typeface="Times New Roman" panose="02020603050405020304" pitchFamily="18" charset="0"/>
              <a:ea typeface="宋体" panose="02010600030101010101" pitchFamily="2" charset="-122"/>
            </a:endParaRPr>
          </a:p>
          <a:p>
            <a:pPr defTabSz="828675" eaLnBrk="0" hangingPunct="0">
              <a:lnSpc>
                <a:spcPct val="90000"/>
              </a:lnSpc>
            </a:pPr>
            <a:r>
              <a:rPr lang="en-US" altLang="en-US" sz="2000" dirty="0">
                <a:latin typeface="Times New Roman" panose="02020603050405020304" pitchFamily="18" charset="0"/>
                <a:ea typeface="宋体" panose="02010600030101010101" pitchFamily="2" charset="-122"/>
              </a:rPr>
              <a:t>    s.value</a:t>
            </a:r>
            <a:r>
              <a:rPr lang="en-US" altLang="zh-CN" sz="2000" dirty="0">
                <a:latin typeface="Times New Roman" panose="02020603050405020304" pitchFamily="18" charset="0"/>
                <a:ea typeface="宋体" panose="02010600030101010101" pitchFamily="2" charset="-122"/>
              </a:rPr>
              <a:t> </a:t>
            </a:r>
            <a:r>
              <a:rPr lang="en-US" altLang="en-US" sz="2000" dirty="0">
                <a:latin typeface="Times New Roman" panose="02020603050405020304" pitchFamily="18" charset="0"/>
                <a:ea typeface="宋体" panose="02010600030101010101" pitchFamily="2" charset="-122"/>
              </a:rPr>
              <a:t>=s.value-1;</a:t>
            </a:r>
            <a:endParaRPr lang="en-US" altLang="en-US" sz="2000" dirty="0">
              <a:latin typeface="Times New Roman" panose="02020603050405020304" pitchFamily="18" charset="0"/>
              <a:ea typeface="宋体" panose="02010600030101010101" pitchFamily="2" charset="-122"/>
            </a:endParaRPr>
          </a:p>
          <a:p>
            <a:pPr defTabSz="828675" eaLnBrk="0" hangingPunct="0">
              <a:lnSpc>
                <a:spcPct val="90000"/>
              </a:lnSpc>
            </a:pPr>
            <a:r>
              <a:rPr lang="en-US" altLang="en-US" sz="2000" dirty="0">
                <a:latin typeface="Times New Roman" panose="02020603050405020304" pitchFamily="18" charset="0"/>
                <a:ea typeface="宋体" panose="02010600030101010101" pitchFamily="2" charset="-122"/>
              </a:rPr>
              <a:t>    if   s.value&lt;0 </a:t>
            </a:r>
            <a:endParaRPr lang="en-US" altLang="en-US" sz="2000" dirty="0">
              <a:latin typeface="Times New Roman" panose="02020603050405020304" pitchFamily="18" charset="0"/>
              <a:ea typeface="宋体" panose="02010600030101010101" pitchFamily="2" charset="-122"/>
            </a:endParaRPr>
          </a:p>
          <a:p>
            <a:pPr defTabSz="828675" eaLnBrk="0" hangingPunct="0">
              <a:lnSpc>
                <a:spcPct val="90000"/>
              </a:lnSpc>
            </a:pPr>
            <a:r>
              <a:rPr lang="en-US" altLang="en-US" sz="2000" dirty="0">
                <a:latin typeface="Times New Roman" panose="02020603050405020304" pitchFamily="18" charset="0"/>
                <a:ea typeface="宋体" panose="02010600030101010101" pitchFamily="2" charset="-122"/>
              </a:rPr>
              <a:t>    then {  insert(caller,s.L);</a:t>
            </a:r>
            <a:endParaRPr lang="en-US" altLang="en-US" sz="2000" dirty="0">
              <a:latin typeface="Times New Roman" panose="02020603050405020304" pitchFamily="18" charset="0"/>
              <a:ea typeface="宋体" panose="02010600030101010101" pitchFamily="2" charset="-122"/>
            </a:endParaRPr>
          </a:p>
          <a:p>
            <a:pPr defTabSz="828675" eaLnBrk="0" hangingPunct="0">
              <a:lnSpc>
                <a:spcPct val="90000"/>
              </a:lnSpc>
            </a:pPr>
            <a:r>
              <a:rPr lang="en-US" altLang="en-US" sz="2000" dirty="0">
                <a:latin typeface="Times New Roman" panose="02020603050405020304" pitchFamily="18" charset="0"/>
                <a:ea typeface="宋体" panose="02010600030101010101" pitchFamily="2" charset="-122"/>
              </a:rPr>
              <a:t>                block(caller);    }</a:t>
            </a:r>
            <a:endParaRPr lang="en-US" altLang="en-US" sz="2000" dirty="0">
              <a:latin typeface="Times New Roman" panose="02020603050405020304" pitchFamily="18" charset="0"/>
              <a:ea typeface="宋体" panose="02010600030101010101" pitchFamily="2" charset="-122"/>
            </a:endParaRPr>
          </a:p>
          <a:p>
            <a:pPr defTabSz="828675" eaLnBrk="0" hangingPunct="0">
              <a:lnSpc>
                <a:spcPct val="90000"/>
              </a:lnSpc>
            </a:pPr>
            <a:r>
              <a:rPr lang="en-US" altLang="zh-CN"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85349" name="Text Box 5"/>
          <p:cNvSpPr txBox="1"/>
          <p:nvPr/>
        </p:nvSpPr>
        <p:spPr>
          <a:xfrm>
            <a:off x="4833938" y="3802063"/>
            <a:ext cx="3844925" cy="2076450"/>
          </a:xfrm>
          <a:prstGeom prst="rect">
            <a:avLst/>
          </a:prstGeom>
          <a:noFill/>
          <a:ln w="12700" cap="sq" cmpd="sng">
            <a:solidFill>
              <a:schemeClr val="tx1"/>
            </a:solidFill>
            <a:prstDash val="solid"/>
            <a:miter/>
            <a:headEnd type="none" w="med" len="med"/>
            <a:tailEnd type="none" w="med" len="med"/>
          </a:ln>
        </p:spPr>
        <p:txBody>
          <a:bodyPr lIns="82927" tIns="41463" rIns="82927" bIns="41463" anchor="ctr">
            <a:spAutoFit/>
          </a:bodyPr>
          <a:p>
            <a:pPr defTabSz="828675" eaLnBrk="0" hangingPunct="0">
              <a:lnSpc>
                <a:spcPct val="90000"/>
              </a:lnSpc>
            </a:pPr>
            <a:r>
              <a:rPr lang="en-US" altLang="en-US" sz="2400" dirty="0">
                <a:latin typeface="Times New Roman" panose="02020603050405020304" pitchFamily="18" charset="0"/>
                <a:ea typeface="宋体" panose="02010600030101010101" pitchFamily="2" charset="-122"/>
              </a:rPr>
              <a:t>procedure</a:t>
            </a:r>
            <a:r>
              <a:rPr lang="en-US" altLang="en-US" sz="2400" dirty="0">
                <a:solidFill>
                  <a:srgbClr val="FF0000"/>
                </a:solidFill>
                <a:latin typeface="Times New Roman" panose="02020603050405020304" pitchFamily="18" charset="0"/>
                <a:ea typeface="宋体" panose="02010600030101010101" pitchFamily="2" charset="-122"/>
              </a:rPr>
              <a:t> signal(s);</a:t>
            </a:r>
            <a:endParaRPr lang="en-US" altLang="en-US" sz="2400" dirty="0">
              <a:solidFill>
                <a:srgbClr val="FF0000"/>
              </a:solidFill>
              <a:latin typeface="Times New Roman" panose="02020603050405020304" pitchFamily="18" charset="0"/>
              <a:ea typeface="宋体" panose="02010600030101010101" pitchFamily="2" charset="-122"/>
            </a:endParaRPr>
          </a:p>
          <a:p>
            <a:pPr defTabSz="828675" eaLnBrk="0" hangingPunct="0">
              <a:lnSpc>
                <a:spcPct val="90000"/>
              </a:lnSpc>
            </a:pPr>
            <a:r>
              <a:rPr lang="en-US" altLang="zh-CN" sz="2000" dirty="0">
                <a:latin typeface="Times New Roman" panose="02020603050405020304" pitchFamily="18" charset="0"/>
                <a:ea typeface="宋体" panose="02010600030101010101" pitchFamily="2" charset="-122"/>
              </a:rPr>
              <a:t>{s</a:t>
            </a:r>
            <a:r>
              <a:rPr lang="en-US" altLang="en-US" sz="2000" dirty="0">
                <a:latin typeface="Times New Roman" panose="02020603050405020304" pitchFamily="18" charset="0"/>
                <a:ea typeface="宋体" panose="02010600030101010101" pitchFamily="2" charset="-122"/>
              </a:rPr>
              <a:t>emaphore</a:t>
            </a:r>
            <a:r>
              <a:rPr lang="en-US" altLang="zh-CN" sz="2000" dirty="0">
                <a:latin typeface="Times New Roman" panose="02020603050405020304" pitchFamily="18" charset="0"/>
                <a:ea typeface="宋体" panose="02010600030101010101" pitchFamily="2" charset="-122"/>
              </a:rPr>
              <a:t> s</a:t>
            </a:r>
            <a:r>
              <a:rPr lang="en-US" altLang="en-US" sz="2000" dirty="0">
                <a:latin typeface="Times New Roman" panose="02020603050405020304" pitchFamily="18" charset="0"/>
                <a:ea typeface="宋体" panose="02010600030101010101" pitchFamily="2" charset="-122"/>
              </a:rPr>
              <a:t>;</a:t>
            </a:r>
            <a:endParaRPr lang="en-US" altLang="en-US" sz="2000" dirty="0">
              <a:latin typeface="Times New Roman" panose="02020603050405020304" pitchFamily="18" charset="0"/>
              <a:ea typeface="宋体" panose="02010600030101010101" pitchFamily="2" charset="-122"/>
            </a:endParaRPr>
          </a:p>
          <a:p>
            <a:pPr defTabSz="828675" eaLnBrk="0" hangingPunct="0">
              <a:lnSpc>
                <a:spcPct val="90000"/>
              </a:lnSpc>
            </a:pPr>
            <a:r>
              <a:rPr lang="en-US" altLang="en-US" sz="2000" dirty="0">
                <a:latin typeface="Times New Roman" panose="02020603050405020304" pitchFamily="18" charset="0"/>
                <a:ea typeface="宋体" panose="02010600030101010101" pitchFamily="2" charset="-122"/>
              </a:rPr>
              <a:t>    s.value</a:t>
            </a:r>
            <a:r>
              <a:rPr lang="en-US" altLang="zh-CN" sz="2000" dirty="0">
                <a:latin typeface="Times New Roman" panose="02020603050405020304" pitchFamily="18" charset="0"/>
                <a:ea typeface="宋体" panose="02010600030101010101" pitchFamily="2" charset="-122"/>
              </a:rPr>
              <a:t> </a:t>
            </a:r>
            <a:r>
              <a:rPr lang="en-US" altLang="en-US" sz="2000" dirty="0">
                <a:latin typeface="Times New Roman" panose="02020603050405020304" pitchFamily="18" charset="0"/>
                <a:ea typeface="宋体" panose="02010600030101010101" pitchFamily="2" charset="-122"/>
              </a:rPr>
              <a:t>=s.value+1;</a:t>
            </a:r>
            <a:endParaRPr lang="en-US" altLang="en-US" sz="2000" dirty="0">
              <a:latin typeface="Times New Roman" panose="02020603050405020304" pitchFamily="18" charset="0"/>
              <a:ea typeface="宋体" panose="02010600030101010101" pitchFamily="2" charset="-122"/>
            </a:endParaRPr>
          </a:p>
          <a:p>
            <a:pPr defTabSz="828675" eaLnBrk="0" hangingPunct="0">
              <a:lnSpc>
                <a:spcPct val="90000"/>
              </a:lnSpc>
            </a:pPr>
            <a:r>
              <a:rPr lang="en-US" altLang="en-US" sz="2000" dirty="0">
                <a:latin typeface="Times New Roman" panose="02020603050405020304" pitchFamily="18" charset="0"/>
                <a:ea typeface="宋体" panose="02010600030101010101" pitchFamily="2" charset="-122"/>
              </a:rPr>
              <a:t>    if   s.value&lt;=0 </a:t>
            </a:r>
            <a:endParaRPr lang="en-US" altLang="en-US" sz="2000" dirty="0">
              <a:latin typeface="Times New Roman" panose="02020603050405020304" pitchFamily="18" charset="0"/>
              <a:ea typeface="宋体" panose="02010600030101010101" pitchFamily="2" charset="-122"/>
            </a:endParaRPr>
          </a:p>
          <a:p>
            <a:pPr defTabSz="828675" eaLnBrk="0" hangingPunct="0">
              <a:lnSpc>
                <a:spcPct val="90000"/>
              </a:lnSpc>
            </a:pPr>
            <a:r>
              <a:rPr lang="en-US" altLang="en-US" sz="2000" dirty="0">
                <a:latin typeface="Times New Roman" panose="02020603050405020304" pitchFamily="18" charset="0"/>
                <a:ea typeface="宋体" panose="02010600030101010101" pitchFamily="2" charset="-122"/>
              </a:rPr>
              <a:t>    then {  remove(s.L,id);</a:t>
            </a:r>
            <a:endParaRPr lang="en-US" altLang="en-US" sz="2000" dirty="0">
              <a:latin typeface="Times New Roman" panose="02020603050405020304" pitchFamily="18" charset="0"/>
              <a:ea typeface="宋体" panose="02010600030101010101" pitchFamily="2" charset="-122"/>
            </a:endParaRPr>
          </a:p>
          <a:p>
            <a:pPr defTabSz="828675" eaLnBrk="0" hangingPunct="0">
              <a:lnSpc>
                <a:spcPct val="90000"/>
              </a:lnSpc>
            </a:pPr>
            <a:r>
              <a:rPr lang="en-US" altLang="en-US" sz="2000" dirty="0">
                <a:latin typeface="Times New Roman" panose="02020603050405020304" pitchFamily="18" charset="0"/>
                <a:ea typeface="宋体" panose="02010600030101010101" pitchFamily="2" charset="-122"/>
              </a:rPr>
              <a:t>                wakeup(id); </a:t>
            </a:r>
            <a:r>
              <a:rPr lang="en-US" altLang="zh-CN" sz="2000" dirty="0">
                <a:latin typeface="Times New Roman" panose="02020603050405020304" pitchFamily="18" charset="0"/>
                <a:ea typeface="宋体" panose="02010600030101010101" pitchFamily="2" charset="-122"/>
              </a:rPr>
              <a:t>   </a:t>
            </a:r>
            <a:r>
              <a:rPr lang="en-US" altLang="en-US" sz="2000" dirty="0">
                <a:latin typeface="Times New Roman" panose="02020603050405020304" pitchFamily="18" charset="0"/>
                <a:ea typeface="宋体" panose="02010600030101010101" pitchFamily="2" charset="-122"/>
              </a:rPr>
              <a:t>}</a:t>
            </a:r>
            <a:endParaRPr lang="en-US" altLang="en-US" sz="2000" dirty="0">
              <a:latin typeface="Times New Roman" panose="02020603050405020304" pitchFamily="18" charset="0"/>
              <a:ea typeface="宋体" panose="02010600030101010101" pitchFamily="2" charset="-122"/>
            </a:endParaRPr>
          </a:p>
          <a:p>
            <a:pPr defTabSz="828675" eaLnBrk="0" hangingPunct="0">
              <a:lnSpc>
                <a:spcPct val="90000"/>
              </a:lnSpc>
            </a:pP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93189" name="Rectangle 2"/>
          <p:cNvSpPr>
            <a:spLocks noGrp="1"/>
          </p:cNvSpPr>
          <p:nvPr/>
        </p:nvSpPr>
        <p:spPr>
          <a:xfrm>
            <a:off x="403225" y="-58737"/>
            <a:ext cx="7313613" cy="750887"/>
          </a:xfrm>
          <a:prstGeom prst="rect">
            <a:avLst/>
          </a:prstGeom>
          <a:noFill/>
          <a:ln w="9525">
            <a:noFill/>
          </a:ln>
        </p:spPr>
        <p:txBody>
          <a:bodyPr wrap="square" lIns="91440" tIns="45720" rIns="91440" bIns="45720" anchor="b"/>
          <a:p>
            <a:pPr eaLnBrk="0" hangingPunct="0"/>
            <a:r>
              <a:rPr lang="en-US" altLang="zh-CN" dirty="0">
                <a:solidFill>
                  <a:srgbClr val="0033CC"/>
                </a:solidFill>
                <a:latin typeface="黑体" panose="02010609060101010101" pitchFamily="49" charset="-122"/>
                <a:ea typeface="黑体" panose="02010609060101010101" pitchFamily="49" charset="-122"/>
              </a:rPr>
              <a:t> </a:t>
            </a:r>
            <a:r>
              <a:rPr lang="zh-CN" altLang="en-US" dirty="0">
                <a:solidFill>
                  <a:srgbClr val="0033CC"/>
                </a:solidFill>
                <a:latin typeface="黑体" panose="02010609060101010101" pitchFamily="49" charset="-122"/>
                <a:ea typeface="黑体" panose="02010609060101010101" pitchFamily="49" charset="-122"/>
              </a:rPr>
              <a:t>信号量机制</a:t>
            </a:r>
            <a:endParaRPr lang="zh-CN" altLang="en-US" dirty="0">
              <a:solidFill>
                <a:srgbClr val="0033CC"/>
              </a:solidFill>
              <a:latin typeface="黑体" panose="02010609060101010101" pitchFamily="49" charset="-122"/>
              <a:ea typeface="黑体" panose="02010609060101010101" pitchFamily="49" charset="-122"/>
            </a:endParaRPr>
          </a:p>
        </p:txBody>
      </p:sp>
      <p:sp>
        <p:nvSpPr>
          <p:cNvPr id="93190"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charRg st="52" end="7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4">
                                            <p:txEl>
                                              <p:charRg st="79" end="12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4">
                                            <p:txEl>
                                              <p:charRg st="124" end="17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994">
                                            <p:txEl>
                                              <p:charRg st="175" end="20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53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5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8" grpId="0" bldLvl="0" animBg="1"/>
      <p:bldP spid="185348" grpId="1" animBg="1"/>
      <p:bldP spid="185349"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a:spLocks noGrp="1"/>
          </p:cNvSpPr>
          <p:nvPr>
            <p:ph type="title"/>
          </p:nvPr>
        </p:nvSpPr>
        <p:spPr>
          <a:xfrm>
            <a:off x="1042988" y="1376363"/>
            <a:ext cx="7313612" cy="750887"/>
          </a:xfrm>
        </p:spPr>
        <p:txBody>
          <a:bodyPr vert="horz" wrap="square" lIns="91440" tIns="45720" rIns="91440" bIns="45720" anchor="b"/>
          <a:p>
            <a:r>
              <a:rPr lang="zh-CN" altLang="en-US" sz="2400" dirty="0">
                <a:solidFill>
                  <a:srgbClr val="FF0000"/>
                </a:solidFill>
                <a:latin typeface="黑体" panose="02010609060101010101" pitchFamily="49" charset="-122"/>
              </a:rPr>
              <a:t>信号量的物理意义</a:t>
            </a:r>
            <a:endParaRPr lang="zh-CN" altLang="en-US" sz="2400" dirty="0">
              <a:solidFill>
                <a:srgbClr val="FF0000"/>
              </a:solidFill>
              <a:latin typeface="黑体" panose="02010609060101010101" pitchFamily="49" charset="-122"/>
            </a:endParaRPr>
          </a:p>
        </p:txBody>
      </p:sp>
      <p:sp>
        <p:nvSpPr>
          <p:cNvPr id="94210" name="Rectangle 3"/>
          <p:cNvSpPr>
            <a:spLocks noGrp="1"/>
          </p:cNvSpPr>
          <p:nvPr>
            <p:ph type="subTitle" idx="4294967295"/>
          </p:nvPr>
        </p:nvSpPr>
        <p:spPr>
          <a:xfrm>
            <a:off x="1116013" y="2127250"/>
            <a:ext cx="7634287" cy="3660775"/>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a:buClr>
                <a:srgbClr val="FFC000"/>
              </a:buClr>
              <a:buSzPct val="70000"/>
              <a:buFont typeface="Wingdings" panose="05000000000000000000" charset="0"/>
              <a:buChar char="l"/>
            </a:pPr>
            <a:r>
              <a:rPr lang="en-US" altLang="en-US" sz="2400" dirty="0">
                <a:solidFill>
                  <a:srgbClr val="FF0000"/>
                </a:solidFill>
                <a:latin typeface="黑体" panose="02010609060101010101" pitchFamily="49" charset="-122"/>
                <a:ea typeface="黑体" panose="02010609060101010101" pitchFamily="49" charset="-122"/>
              </a:rPr>
              <a:t>Wait(s)</a:t>
            </a:r>
            <a:r>
              <a:rPr lang="zh-CN" altLang="en-US" sz="2400" dirty="0">
                <a:latin typeface="黑体" panose="02010609060101010101" pitchFamily="49" charset="-122"/>
                <a:ea typeface="黑体" panose="02010609060101010101" pitchFamily="49" charset="-122"/>
              </a:rPr>
              <a:t>操作</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zh-CN" altLang="en-US" sz="28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 1）</a:t>
            </a:r>
            <a:r>
              <a:rPr lang="zh-CN" altLang="en-US" sz="2000" dirty="0">
                <a:latin typeface="黑体" panose="02010609060101010101" pitchFamily="49" charset="-122"/>
                <a:ea typeface="黑体" panose="02010609060101010101" pitchFamily="49" charset="-122"/>
              </a:rPr>
              <a:t>请求分配一个</a:t>
            </a:r>
            <a:r>
              <a:rPr lang="en-US" altLang="en-US" sz="2000" dirty="0">
                <a:latin typeface="黑体" panose="02010609060101010101" pitchFamily="49" charset="-122"/>
                <a:ea typeface="黑体" panose="02010609060101010101" pitchFamily="49" charset="-122"/>
              </a:rPr>
              <a:t>S</a:t>
            </a:r>
            <a:r>
              <a:rPr lang="zh-CN" altLang="zh-CN" sz="2000" dirty="0">
                <a:latin typeface="黑体" panose="02010609060101010101" pitchFamily="49" charset="-122"/>
                <a:ea typeface="黑体" panose="02010609060101010101" pitchFamily="49" charset="-122"/>
              </a:rPr>
              <a:t>代表</a:t>
            </a:r>
            <a:r>
              <a:rPr lang="zh-CN" altLang="en-US" sz="2000" dirty="0">
                <a:latin typeface="黑体" panose="02010609060101010101" pitchFamily="49" charset="-122"/>
                <a:ea typeface="黑体" panose="02010609060101010101" pitchFamily="49" charset="-122"/>
              </a:rPr>
              <a:t>的资源，执行</a:t>
            </a:r>
            <a:r>
              <a:rPr lang="en-US" altLang="zh-CN" sz="2000" dirty="0">
                <a:latin typeface="黑体" panose="02010609060101010101" pitchFamily="49" charset="-122"/>
                <a:ea typeface="黑体" panose="02010609060101010101" pitchFamily="49" charset="-122"/>
              </a:rPr>
              <a:t>s.value-1；</a:t>
            </a:r>
            <a:endParaRPr lang="en-US" altLang="zh-CN" sz="2000" dirty="0">
              <a:latin typeface="黑体" panose="02010609060101010101" pitchFamily="49" charset="-122"/>
              <a:ea typeface="黑体" panose="02010609060101010101" pitchFamily="49" charset="-122"/>
            </a:endParaRPr>
          </a:p>
          <a:p>
            <a:pPr marL="0" lvl="0" indent="0" algn="l">
              <a:buClr>
                <a:schemeClr val="tx2"/>
              </a:buClr>
              <a:buSzPct val="70000"/>
              <a:buNone/>
            </a:pP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若</a:t>
            </a:r>
            <a:r>
              <a:rPr lang="en-US" altLang="en-US" sz="2000" dirty="0">
                <a:latin typeface="黑体" panose="02010609060101010101" pitchFamily="49" charset="-122"/>
                <a:ea typeface="黑体" panose="02010609060101010101" pitchFamily="49" charset="-122"/>
              </a:rPr>
              <a:t>s.value&lt;0，</a:t>
            </a:r>
            <a:r>
              <a:rPr lang="zh-CN" altLang="en-US" sz="2000" dirty="0">
                <a:latin typeface="黑体" panose="02010609060101010101" pitchFamily="49" charset="-122"/>
                <a:ea typeface="黑体" panose="02010609060101010101" pitchFamily="49" charset="-122"/>
              </a:rPr>
              <a:t>表示系统已无该类资源，申请者阻塞。此时， |</a:t>
            </a:r>
            <a:r>
              <a:rPr lang="en-US" altLang="en-US" sz="2000" dirty="0">
                <a:latin typeface="黑体" panose="02010609060101010101" pitchFamily="49" charset="-122"/>
                <a:ea typeface="黑体" panose="02010609060101010101" pitchFamily="49" charset="-122"/>
              </a:rPr>
              <a:t>s.value</a:t>
            </a:r>
            <a:r>
              <a:rPr lang="en-US" altLang="zh-CN" sz="2000" dirty="0">
                <a:latin typeface="黑体" panose="02010609060101010101" pitchFamily="49" charset="-122"/>
                <a:ea typeface="黑体" panose="02010609060101010101" pitchFamily="49" charset="-122"/>
              </a:rPr>
              <a:t>|</a:t>
            </a:r>
            <a:r>
              <a:rPr lang="zh-CN" altLang="zh-CN" sz="2000" dirty="0">
                <a:latin typeface="黑体" panose="02010609060101010101" pitchFamily="49" charset="-122"/>
                <a:ea typeface="黑体" panose="02010609060101010101" pitchFamily="49" charset="-122"/>
              </a:rPr>
              <a:t>表示该信号量上阻塞的进程数；</a:t>
            </a:r>
            <a:endParaRPr lang="zh-CN" altLang="en-US" sz="2000" dirty="0">
              <a:latin typeface="黑体" panose="02010609060101010101" pitchFamily="49" charset="-122"/>
              <a:ea typeface="黑体" panose="02010609060101010101" pitchFamily="49" charset="-122"/>
            </a:endParaRPr>
          </a:p>
          <a:p>
            <a:pPr marL="0" lvl="0" indent="0" algn="l">
              <a:buClr>
                <a:schemeClr val="tx2"/>
              </a:buClr>
              <a:buSzPct val="70000"/>
              <a:buNone/>
            </a:pPr>
            <a:endParaRPr lang="zh-CN" altLang="en-US" sz="2000" dirty="0">
              <a:latin typeface="Comic Sans MS" panose="030F0702030302020204" pitchFamily="66" charset="0"/>
            </a:endParaRPr>
          </a:p>
          <a:p>
            <a:pPr marL="0" lvl="0" indent="0" algn="l">
              <a:buClr>
                <a:srgbClr val="FFC000"/>
              </a:buClr>
              <a:buSzPct val="70000"/>
              <a:buFont typeface="Wingdings" panose="05000000000000000000" charset="0"/>
              <a:buChar char="l"/>
            </a:pPr>
            <a:r>
              <a:rPr lang="en-US" altLang="en-US" sz="2400" dirty="0">
                <a:solidFill>
                  <a:srgbClr val="FF0000"/>
                </a:solidFill>
                <a:latin typeface="黑体" panose="02010609060101010101" pitchFamily="49" charset="-122"/>
                <a:ea typeface="黑体" panose="02010609060101010101" pitchFamily="49" charset="-122"/>
              </a:rPr>
              <a:t>Signal(s)</a:t>
            </a:r>
            <a:r>
              <a:rPr lang="zh-CN" altLang="en-US" sz="2400" dirty="0">
                <a:latin typeface="黑体" panose="02010609060101010101" pitchFamily="49" charset="-122"/>
                <a:ea typeface="黑体" panose="02010609060101010101" pitchFamily="49" charset="-122"/>
              </a:rPr>
              <a:t>操作</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zh-CN" altLang="en-US" sz="24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进程释放一个</a:t>
            </a:r>
            <a:r>
              <a:rPr lang="en-US" altLang="en-US" sz="2000" dirty="0">
                <a:latin typeface="黑体" panose="02010609060101010101" pitchFamily="49" charset="-122"/>
                <a:ea typeface="黑体" panose="02010609060101010101" pitchFamily="49" charset="-122"/>
              </a:rPr>
              <a:t>S</a:t>
            </a:r>
            <a:r>
              <a:rPr lang="zh-CN" altLang="zh-CN" sz="2000" dirty="0">
                <a:latin typeface="黑体" panose="02010609060101010101" pitchFamily="49" charset="-122"/>
                <a:ea typeface="黑体" panose="02010609060101010101" pitchFamily="49" charset="-122"/>
              </a:rPr>
              <a:t>代表</a:t>
            </a:r>
            <a:r>
              <a:rPr lang="zh-CN" altLang="en-US" sz="2000" dirty="0">
                <a:latin typeface="黑体" panose="02010609060101010101" pitchFamily="49" charset="-122"/>
                <a:ea typeface="黑体" panose="02010609060101010101" pitchFamily="49" charset="-122"/>
              </a:rPr>
              <a:t>的资源，执行</a:t>
            </a:r>
            <a:r>
              <a:rPr lang="en-US" altLang="zh-CN" sz="2000" dirty="0">
                <a:latin typeface="黑体" panose="02010609060101010101" pitchFamily="49" charset="-122"/>
                <a:ea typeface="黑体" panose="02010609060101010101" pitchFamily="49" charset="-122"/>
              </a:rPr>
              <a:t>s.value+1；</a:t>
            </a:r>
            <a:endParaRPr lang="en-US" altLang="zh-CN" sz="2000" dirty="0">
              <a:latin typeface="黑体" panose="02010609060101010101" pitchFamily="49" charset="-122"/>
              <a:ea typeface="黑体" panose="02010609060101010101" pitchFamily="49" charset="-122"/>
            </a:endParaRPr>
          </a:p>
          <a:p>
            <a:pPr marL="0" lvl="0" indent="0" algn="l">
              <a:buClr>
                <a:schemeClr val="tx2"/>
              </a:buClr>
              <a:buSzPct val="70000"/>
              <a:buNone/>
            </a:pP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若</a:t>
            </a:r>
            <a:r>
              <a:rPr lang="en-US" altLang="en-US" sz="2000" dirty="0">
                <a:latin typeface="黑体" panose="02010609060101010101" pitchFamily="49" charset="-122"/>
                <a:ea typeface="黑体" panose="02010609060101010101" pitchFamily="49" charset="-122"/>
              </a:rPr>
              <a:t>s.value&lt;=0，</a:t>
            </a:r>
            <a:r>
              <a:rPr lang="zh-CN" altLang="en-US" sz="2000" dirty="0">
                <a:latin typeface="黑体" panose="02010609060101010101" pitchFamily="49" charset="-122"/>
                <a:ea typeface="黑体" panose="02010609060101010101" pitchFamily="49" charset="-122"/>
              </a:rPr>
              <a:t>表示尚有进程因等待</a:t>
            </a:r>
            <a:r>
              <a:rPr lang="en-US" altLang="zh-CN" sz="2000" dirty="0">
                <a:latin typeface="黑体" panose="02010609060101010101" pitchFamily="49" charset="-122"/>
                <a:ea typeface="黑体" panose="02010609060101010101" pitchFamily="49" charset="-122"/>
              </a:rPr>
              <a:t>S</a:t>
            </a:r>
            <a:r>
              <a:rPr lang="zh-CN" altLang="en-US" sz="2000" dirty="0">
                <a:latin typeface="黑体" panose="02010609060101010101" pitchFamily="49" charset="-122"/>
                <a:ea typeface="黑体" panose="02010609060101010101" pitchFamily="49" charset="-122"/>
              </a:rPr>
              <a:t>代表的资源而处于阻塞状态，所以应唤醒其中之一。</a:t>
            </a:r>
            <a:endParaRPr lang="zh-CN" altLang="en-US" sz="2000" dirty="0">
              <a:latin typeface="黑体" panose="02010609060101010101" pitchFamily="49" charset="-122"/>
              <a:ea typeface="黑体" panose="02010609060101010101" pitchFamily="49" charset="-122"/>
            </a:endParaRPr>
          </a:p>
        </p:txBody>
      </p:sp>
      <p:sp>
        <p:nvSpPr>
          <p:cNvPr id="94211" name="Rectangle 2"/>
          <p:cNvSpPr>
            <a:spLocks noGrp="1"/>
          </p:cNvSpPr>
          <p:nvPr/>
        </p:nvSpPr>
        <p:spPr>
          <a:xfrm>
            <a:off x="685800" y="1047750"/>
            <a:ext cx="7313613" cy="503238"/>
          </a:xfrm>
          <a:prstGeom prst="rect">
            <a:avLst/>
          </a:prstGeom>
          <a:noFill/>
          <a:ln w="9525">
            <a:noFill/>
          </a:ln>
        </p:spPr>
        <p:txBody>
          <a:bodyPr wrap="square" lIns="91440" tIns="45720" rIns="91440" bIns="45720" anchor="b"/>
          <a:p>
            <a:pPr marL="457200" indent="-457200" eaLnBrk="0" hangingPunct="0">
              <a:buClr>
                <a:srgbClr val="00B050"/>
              </a:buClr>
              <a:buFont typeface="Wingdings" panose="05000000000000000000" charset="0"/>
              <a:buChar char="n"/>
            </a:pPr>
            <a:r>
              <a:rPr lang="zh-CN" altLang="en-US" dirty="0">
                <a:solidFill>
                  <a:srgbClr val="0000FF"/>
                </a:solidFill>
                <a:latin typeface="黑体" panose="02010609060101010101" pitchFamily="49" charset="-122"/>
                <a:ea typeface="黑体" panose="02010609060101010101" pitchFamily="49" charset="-122"/>
              </a:rPr>
              <a:t>记录型信号量机制（计数型）</a:t>
            </a:r>
            <a:endParaRPr lang="zh-CN" altLang="en-US" dirty="0">
              <a:solidFill>
                <a:srgbClr val="0000FF"/>
              </a:solidFill>
              <a:latin typeface="黑体" panose="02010609060101010101" pitchFamily="49" charset="-122"/>
              <a:ea typeface="黑体" panose="02010609060101010101" pitchFamily="49" charset="-122"/>
            </a:endParaRPr>
          </a:p>
        </p:txBody>
      </p:sp>
      <p:sp>
        <p:nvSpPr>
          <p:cNvPr id="94212" name="Rectangle 2"/>
          <p:cNvSpPr>
            <a:spLocks noGrp="1"/>
          </p:cNvSpPr>
          <p:nvPr/>
        </p:nvSpPr>
        <p:spPr>
          <a:xfrm>
            <a:off x="468313" y="223838"/>
            <a:ext cx="7313612" cy="750887"/>
          </a:xfrm>
          <a:prstGeom prst="rect">
            <a:avLst/>
          </a:prstGeom>
          <a:noFill/>
          <a:ln w="9525">
            <a:noFill/>
          </a:ln>
        </p:spPr>
        <p:txBody>
          <a:bodyPr wrap="square" lIns="91440" tIns="45720" rIns="91440" bIns="45720" anchor="b"/>
          <a:p>
            <a:pPr eaLnBrk="0" hangingPunct="0"/>
            <a:r>
              <a:rPr lang="en-US" altLang="zh-CN" dirty="0">
                <a:solidFill>
                  <a:srgbClr val="0033CC"/>
                </a:solidFill>
                <a:latin typeface="黑体" panose="02010609060101010101" pitchFamily="49" charset="-122"/>
                <a:ea typeface="黑体" panose="02010609060101010101" pitchFamily="49" charset="-122"/>
              </a:rPr>
              <a:t> </a:t>
            </a:r>
            <a:r>
              <a:rPr lang="zh-CN" altLang="en-US" dirty="0">
                <a:solidFill>
                  <a:srgbClr val="0033CC"/>
                </a:solidFill>
                <a:latin typeface="黑体" panose="02010609060101010101" pitchFamily="49" charset="-122"/>
                <a:ea typeface="黑体" panose="02010609060101010101" pitchFamily="49" charset="-122"/>
              </a:rPr>
              <a:t>信号量机制</a:t>
            </a:r>
            <a:endParaRPr lang="zh-CN" altLang="en-US" dirty="0">
              <a:solidFill>
                <a:srgbClr val="0033CC"/>
              </a:solidFill>
              <a:latin typeface="黑体" panose="02010609060101010101" pitchFamily="49" charset="-122"/>
              <a:ea typeface="黑体" panose="02010609060101010101" pitchFamily="49" charset="-122"/>
            </a:endParaRPr>
          </a:p>
        </p:txBody>
      </p:sp>
      <p:sp>
        <p:nvSpPr>
          <p:cNvPr id="9421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type="title"/>
          </p:nvPr>
        </p:nvSpPr>
        <p:spPr>
          <a:xfrm>
            <a:off x="720725" y="1087438"/>
            <a:ext cx="7313613" cy="576262"/>
          </a:xfrm>
        </p:spPr>
        <p:txBody>
          <a:bodyPr vert="horz" wrap="square" lIns="91440" tIns="45720" rIns="91440" bIns="45720" anchor="b"/>
          <a:p>
            <a:r>
              <a:rPr lang="zh-CN" altLang="en-US" sz="2400" dirty="0">
                <a:solidFill>
                  <a:srgbClr val="FF0000"/>
                </a:solidFill>
                <a:latin typeface="黑体" panose="02010609060101010101" pitchFamily="49" charset="-122"/>
              </a:rPr>
              <a:t>二、利用信号量实现进程互斥</a:t>
            </a:r>
            <a:endParaRPr lang="zh-CN" altLang="en-US" sz="2400" dirty="0">
              <a:solidFill>
                <a:srgbClr val="FF0000"/>
              </a:solidFill>
              <a:latin typeface="黑体" panose="02010609060101010101" pitchFamily="49" charset="-122"/>
            </a:endParaRPr>
          </a:p>
        </p:txBody>
      </p:sp>
      <p:sp>
        <p:nvSpPr>
          <p:cNvPr id="95234" name="Rectangle 3"/>
          <p:cNvSpPr>
            <a:spLocks noGrp="1"/>
          </p:cNvSpPr>
          <p:nvPr>
            <p:ph type="subTitle" idx="4294967295"/>
          </p:nvPr>
        </p:nvSpPr>
        <p:spPr>
          <a:xfrm>
            <a:off x="854075" y="1755775"/>
            <a:ext cx="7699375" cy="4264025"/>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a:lnSpc>
                <a:spcPct val="85000"/>
              </a:lnSpc>
              <a:buClr>
                <a:schemeClr val="tx2"/>
              </a:buClr>
              <a:buSzPct val="70000"/>
              <a:buNone/>
            </a:pPr>
            <a:r>
              <a:rPr lang="en-US" altLang="zh-CN" sz="2000" dirty="0">
                <a:latin typeface="Comic Sans MS" panose="030F0702030302020204" pitchFamily="66" charset="0"/>
              </a:rPr>
              <a:t>Var mutex:semaphore:=1;</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begin</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   parbegin</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       P1: repeat                        P2: repeat</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                </a:t>
            </a:r>
            <a:r>
              <a:rPr lang="en-US" altLang="zh-CN" sz="2000" dirty="0">
                <a:solidFill>
                  <a:srgbClr val="3333CC"/>
                </a:solidFill>
                <a:latin typeface="Comic Sans MS" panose="030F0702030302020204" pitchFamily="66" charset="0"/>
              </a:rPr>
              <a:t>wait(mutex);                    wait(mutex);</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                  </a:t>
            </a:r>
            <a:r>
              <a:rPr lang="en-US" altLang="zh-CN" sz="2000" dirty="0">
                <a:solidFill>
                  <a:srgbClr val="FF3300"/>
                </a:solidFill>
                <a:latin typeface="Comic Sans MS" panose="030F0702030302020204" pitchFamily="66" charset="0"/>
              </a:rPr>
              <a:t>critical section;               critical section;</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                </a:t>
            </a:r>
            <a:r>
              <a:rPr lang="en-US" altLang="zh-CN" sz="2000" dirty="0">
                <a:solidFill>
                  <a:srgbClr val="3333CC"/>
                </a:solidFill>
                <a:latin typeface="Comic Sans MS" panose="030F0702030302020204" pitchFamily="66" charset="0"/>
              </a:rPr>
              <a:t>signal(mutex);                 signal(mutex);</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               remainder section;           remainder sect;</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              until false;                       until false;</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    parend</a:t>
            </a:r>
            <a:endParaRPr lang="en-US" altLang="zh-CN" sz="2000" dirty="0">
              <a:latin typeface="Comic Sans MS" panose="030F0702030302020204" pitchFamily="66" charset="0"/>
            </a:endParaRPr>
          </a:p>
          <a:p>
            <a:pPr marL="0" lvl="0" indent="0" algn="l">
              <a:lnSpc>
                <a:spcPct val="85000"/>
              </a:lnSpc>
              <a:buClr>
                <a:schemeClr val="tx2"/>
              </a:buClr>
              <a:buSzPct val="70000"/>
              <a:buNone/>
            </a:pPr>
            <a:r>
              <a:rPr lang="en-US" altLang="zh-CN" sz="2000" dirty="0">
                <a:latin typeface="Comic Sans MS" panose="030F0702030302020204" pitchFamily="66" charset="0"/>
              </a:rPr>
              <a:t>end</a:t>
            </a:r>
            <a:endParaRPr lang="en-US" altLang="zh-CN" sz="2000" dirty="0">
              <a:latin typeface="Comic Sans MS" panose="030F0702030302020204" pitchFamily="66" charset="0"/>
            </a:endParaRPr>
          </a:p>
        </p:txBody>
      </p:sp>
      <p:sp>
        <p:nvSpPr>
          <p:cNvPr id="95235" name="Rectangle 2"/>
          <p:cNvSpPr>
            <a:spLocks noGrp="1"/>
          </p:cNvSpPr>
          <p:nvPr/>
        </p:nvSpPr>
        <p:spPr>
          <a:xfrm>
            <a:off x="501650" y="554038"/>
            <a:ext cx="7313613" cy="750887"/>
          </a:xfrm>
          <a:prstGeom prst="rect">
            <a:avLst/>
          </a:prstGeom>
          <a:noFill/>
          <a:ln w="9525">
            <a:noFill/>
          </a:ln>
        </p:spPr>
        <p:txBody>
          <a:bodyPr wrap="square" lIns="91440" tIns="45720" rIns="91440" bIns="45720" anchor="b"/>
          <a:p>
            <a:pPr eaLnBrk="0" hangingPunct="0"/>
            <a:r>
              <a:rPr lang="zh-CN" altLang="en-US" dirty="0">
                <a:solidFill>
                  <a:srgbClr val="0033CC"/>
                </a:solidFill>
                <a:latin typeface="黑体" panose="02010609060101010101" pitchFamily="49" charset="-122"/>
                <a:ea typeface="黑体" panose="02010609060101010101" pitchFamily="49" charset="-122"/>
              </a:rPr>
              <a:t>信号量机制</a:t>
            </a:r>
            <a:endParaRPr lang="zh-CN" altLang="en-US" dirty="0">
              <a:solidFill>
                <a:srgbClr val="0033CC"/>
              </a:solidFill>
              <a:latin typeface="黑体" panose="02010609060101010101" pitchFamily="49" charset="-122"/>
              <a:ea typeface="黑体" panose="02010609060101010101" pitchFamily="49" charset="-122"/>
            </a:endParaRPr>
          </a:p>
        </p:txBody>
      </p:sp>
      <p:sp>
        <p:nvSpPr>
          <p:cNvPr id="9523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95237" name="Rectangle 5"/>
          <p:cNvSpPr/>
          <p:nvPr/>
        </p:nvSpPr>
        <p:spPr>
          <a:xfrm>
            <a:off x="458788" y="141288"/>
            <a:ext cx="7313612" cy="608012"/>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95238" name="内容占位符 181251"/>
          <p:cNvGraphicFramePr>
            <a:graphicFrameLocks noGrp="1"/>
          </p:cNvGraphicFramePr>
          <p:nvPr>
            <p:ph sz="half" idx="4294967295"/>
          </p:nvPr>
        </p:nvGraphicFramePr>
        <p:xfrm>
          <a:off x="719138" y="679450"/>
          <a:ext cx="7704137" cy="69850"/>
        </p:xfrm>
        <a:graphic>
          <a:graphicData uri="http://schemas.openxmlformats.org/presentationml/2006/ole">
            <mc:AlternateContent xmlns:mc="http://schemas.openxmlformats.org/markup-compatibility/2006">
              <mc:Choice xmlns:v="urn:schemas-microsoft-com:vml" Requires="v">
                <p:oleObj spid="_x0000_s3109" name="" r:id="rId1" imgW="6858000" imgH="48895" progId="MS_ClipArt_Gallery.2">
                  <p:embed/>
                </p:oleObj>
              </mc:Choice>
              <mc:Fallback>
                <p:oleObj name="" r:id="rId1" imgW="6858000" imgH="48895" progId="MS_ClipArt_Gallery.2">
                  <p:embed/>
                  <p:pic>
                    <p:nvPicPr>
                      <p:cNvPr id="0" name="图片 3108"/>
                      <p:cNvPicPr/>
                      <p:nvPr/>
                    </p:nvPicPr>
                    <p:blipFill>
                      <a:blip r:embed="rId2"/>
                      <a:stretch>
                        <a:fillRect/>
                      </a:stretch>
                    </p:blipFill>
                    <p:spPr>
                      <a:xfrm>
                        <a:off x="719138" y="679450"/>
                        <a:ext cx="7704137" cy="69850"/>
                      </a:xfrm>
                      <a:prstGeom prst="rect">
                        <a:avLst/>
                      </a:prstGeom>
                      <a:noFill/>
                      <a:ln w="38100">
                        <a:miter/>
                      </a:ln>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a:xfrm>
            <a:off x="527050" y="590550"/>
            <a:ext cx="7313613" cy="750888"/>
          </a:xfrm>
        </p:spPr>
        <p:txBody>
          <a:bodyPr vert="horz" wrap="square" lIns="91440" tIns="45720" rIns="91440" bIns="45720" anchor="b"/>
          <a:p>
            <a:pPr marL="0" indent="0">
              <a:buClr>
                <a:srgbClr val="00B050"/>
              </a:buClr>
              <a:buNone/>
            </a:pPr>
            <a:r>
              <a:rPr lang="en-US" altLang="zh-CN" sz="2800" dirty="0">
                <a:latin typeface="黑体" panose="02010609060101010101" pitchFamily="49" charset="-122"/>
              </a:rPr>
              <a:t> </a:t>
            </a:r>
            <a:r>
              <a:rPr lang="zh-CN" altLang="en-US" sz="2800" dirty="0">
                <a:solidFill>
                  <a:srgbClr val="0033CC"/>
                </a:solidFill>
                <a:latin typeface="黑体" panose="02010609060101010101" pitchFamily="49" charset="-122"/>
              </a:rPr>
              <a:t>信号量集机制</a:t>
            </a:r>
            <a:endParaRPr lang="zh-CN" altLang="en-US" sz="2800" dirty="0">
              <a:solidFill>
                <a:srgbClr val="0033CC"/>
              </a:solidFill>
              <a:latin typeface="黑体" panose="02010609060101010101" pitchFamily="49" charset="-122"/>
            </a:endParaRPr>
          </a:p>
        </p:txBody>
      </p:sp>
      <p:sp>
        <p:nvSpPr>
          <p:cNvPr id="96258" name="Rectangle 3"/>
          <p:cNvSpPr>
            <a:spLocks noGrp="1"/>
          </p:cNvSpPr>
          <p:nvPr>
            <p:ph type="subTitle" idx="4294967295"/>
          </p:nvPr>
        </p:nvSpPr>
        <p:spPr>
          <a:xfrm>
            <a:off x="898525" y="1341438"/>
            <a:ext cx="7777163" cy="446405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a:lnSpc>
                <a:spcPct val="90000"/>
              </a:lnSpc>
              <a:buClr>
                <a:schemeClr val="tx2"/>
              </a:buClr>
              <a:buSzPct val="70000"/>
              <a:buNone/>
            </a:pPr>
            <a:endParaRPr lang="zh-CN" altLang="en-US" sz="2400" dirty="0">
              <a:latin typeface="黑体" panose="02010609060101010101" pitchFamily="49" charset="-122"/>
              <a:ea typeface="黑体" panose="02010609060101010101" pitchFamily="49" charset="-122"/>
            </a:endParaRPr>
          </a:p>
          <a:p>
            <a:pPr marL="0" lvl="0" indent="0" algn="l">
              <a:lnSpc>
                <a:spcPct val="90000"/>
              </a:lnSpc>
              <a:buClr>
                <a:schemeClr val="tx2"/>
              </a:buClr>
              <a:buSzPct val="70000"/>
              <a:buNone/>
            </a:pPr>
            <a:endParaRPr lang="en-US" altLang="zh-CN" sz="2000" dirty="0">
              <a:latin typeface="Comic Sans MS" panose="030F0702030302020204" pitchFamily="66" charset="0"/>
            </a:endParaRPr>
          </a:p>
        </p:txBody>
      </p:sp>
      <p:sp>
        <p:nvSpPr>
          <p:cNvPr id="9625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96260" name="Rectangle 5"/>
          <p:cNvSpPr/>
          <p:nvPr/>
        </p:nvSpPr>
        <p:spPr>
          <a:xfrm>
            <a:off x="458788" y="176213"/>
            <a:ext cx="7313612" cy="608012"/>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96261" name="内容占位符 181251"/>
          <p:cNvGraphicFramePr>
            <a:graphicFrameLocks noGrp="1"/>
          </p:cNvGraphicFramePr>
          <p:nvPr>
            <p:ph sz="half" idx="4294967295"/>
          </p:nvPr>
        </p:nvGraphicFramePr>
        <p:xfrm>
          <a:off x="719138" y="714375"/>
          <a:ext cx="7704137" cy="69850"/>
        </p:xfrm>
        <a:graphic>
          <a:graphicData uri="http://schemas.openxmlformats.org/presentationml/2006/ole">
            <mc:AlternateContent xmlns:mc="http://schemas.openxmlformats.org/markup-compatibility/2006">
              <mc:Choice xmlns:v="urn:schemas-microsoft-com:vml" Requires="v">
                <p:oleObj spid="_x0000_s3111" name="" r:id="rId1" imgW="6858000" imgH="48895" progId="MS_ClipArt_Gallery.2">
                  <p:embed/>
                </p:oleObj>
              </mc:Choice>
              <mc:Fallback>
                <p:oleObj name="" r:id="rId1" imgW="6858000" imgH="48895" progId="MS_ClipArt_Gallery.2">
                  <p:embed/>
                  <p:pic>
                    <p:nvPicPr>
                      <p:cNvPr id="0" name="图片 3110"/>
                      <p:cNvPicPr/>
                      <p:nvPr/>
                    </p:nvPicPr>
                    <p:blipFill>
                      <a:blip r:embed="rId2"/>
                      <a:stretch>
                        <a:fillRect/>
                      </a:stretch>
                    </p:blipFill>
                    <p:spPr>
                      <a:xfrm>
                        <a:off x="719138" y="714375"/>
                        <a:ext cx="7704137" cy="69850"/>
                      </a:xfrm>
                      <a:prstGeom prst="rect">
                        <a:avLst/>
                      </a:prstGeom>
                      <a:noFill/>
                      <a:ln w="38100">
                        <a:miter/>
                      </a:ln>
                    </p:spPr>
                  </p:pic>
                </p:oleObj>
              </mc:Fallback>
            </mc:AlternateContent>
          </a:graphicData>
        </a:graphic>
      </p:graphicFrame>
      <p:sp>
        <p:nvSpPr>
          <p:cNvPr id="194563" name="文本占位符 194562"/>
          <p:cNvSpPr>
            <a:spLocks noGrp="1"/>
          </p:cNvSpPr>
          <p:nvPr>
            <p:ph type="body" sz="half" idx="4294967295"/>
          </p:nvPr>
        </p:nvSpPr>
        <p:spPr>
          <a:xfrm>
            <a:off x="458788" y="1341438"/>
            <a:ext cx="8424862" cy="5400675"/>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lvl="0">
              <a:lnSpc>
                <a:spcPct val="120000"/>
              </a:lnSpc>
              <a:spcBef>
                <a:spcPct val="0"/>
              </a:spcBef>
              <a:buClr>
                <a:schemeClr val="tx1"/>
              </a:buClr>
              <a:buSzPct val="100000"/>
              <a:buNone/>
            </a:pPr>
            <a:r>
              <a:rPr lang="en-US" altLang="zh-CN" sz="2000">
                <a:latin typeface="黑体" panose="02010609060101010101" pitchFamily="49" charset="-122"/>
                <a:ea typeface="黑体" panose="02010609060101010101" pitchFamily="49" charset="-122"/>
              </a:rPr>
              <a:t>  </a:t>
            </a:r>
            <a:r>
              <a:rPr lang="zh-CN" altLang="en-US" sz="2800">
                <a:solidFill>
                  <a:srgbClr val="FF0000"/>
                </a:solidFill>
                <a:latin typeface="黑体" panose="02010609060101010101" pitchFamily="49" charset="-122"/>
                <a:ea typeface="黑体" panose="02010609060101010101" pitchFamily="49" charset="-122"/>
              </a:rPr>
              <a:t>问题的引入</a:t>
            </a:r>
            <a:endParaRPr lang="zh-CN" altLang="en-US" sz="2000">
              <a:latin typeface="黑体" panose="02010609060101010101" pitchFamily="49" charset="-122"/>
              <a:ea typeface="黑体" panose="02010609060101010101" pitchFamily="49" charset="-122"/>
            </a:endParaRPr>
          </a:p>
          <a:p>
            <a:pPr lvl="0">
              <a:lnSpc>
                <a:spcPct val="120000"/>
              </a:lnSpc>
              <a:buClrTx/>
              <a:buSzTx/>
              <a:buFontTx/>
              <a:buNone/>
            </a:pPr>
            <a:r>
              <a:rPr lang="zh-CN" altLang="en-US" sz="1400">
                <a:latin typeface="宋体" panose="02010600030101010101" pitchFamily="2" charset="-122"/>
              </a:rPr>
              <a:t>         </a:t>
            </a:r>
            <a:r>
              <a:rPr lang="zh-CN" altLang="en-US" sz="1800">
                <a:latin typeface="宋体" panose="02010600030101010101" pitchFamily="2" charset="-122"/>
              </a:rPr>
              <a:t>假定有两个进程</a:t>
            </a:r>
            <a:r>
              <a:rPr lang="en-US" altLang="zh-CN" sz="1800">
                <a:latin typeface="宋体" panose="02010600030101010101" pitchFamily="2" charset="-122"/>
              </a:rPr>
              <a:t>A</a:t>
            </a:r>
            <a:r>
              <a:rPr lang="zh-CN" altLang="en-US" sz="1800">
                <a:latin typeface="宋体" panose="02010600030101010101" pitchFamily="2" charset="-122"/>
              </a:rPr>
              <a:t>和</a:t>
            </a:r>
            <a:r>
              <a:rPr lang="en-US" altLang="zh-CN" sz="1800">
                <a:latin typeface="宋体" panose="02010600030101010101" pitchFamily="2" charset="-122"/>
              </a:rPr>
              <a:t>B</a:t>
            </a:r>
            <a:r>
              <a:rPr lang="zh-CN" altLang="en-US" sz="1800">
                <a:latin typeface="宋体" panose="02010600030101010101" pitchFamily="2" charset="-122"/>
              </a:rPr>
              <a:t>，它们都要求访问共享临界</a:t>
            </a:r>
            <a:r>
              <a:rPr lang="zh-CN" altLang="en-US" sz="1800">
                <a:latin typeface="宋体" panose="02010600030101010101" pitchFamily="2" charset="-122"/>
              </a:rPr>
              <a:t>数据</a:t>
            </a:r>
            <a:r>
              <a:rPr lang="en-US" altLang="zh-CN" sz="1800">
                <a:latin typeface="宋体" panose="02010600030101010101" pitchFamily="2" charset="-122"/>
              </a:rPr>
              <a:t>D</a:t>
            </a:r>
            <a:r>
              <a:rPr lang="zh-CN" altLang="en-US" sz="1800">
                <a:latin typeface="宋体" panose="02010600030101010101" pitchFamily="2" charset="-122"/>
              </a:rPr>
              <a:t>和</a:t>
            </a:r>
            <a:r>
              <a:rPr lang="en-US" altLang="zh-CN" sz="1800">
                <a:latin typeface="宋体" panose="02010600030101010101" pitchFamily="2" charset="-122"/>
              </a:rPr>
              <a:t>E</a:t>
            </a:r>
            <a:r>
              <a:rPr lang="zh-CN" altLang="en-US" sz="1800">
                <a:latin typeface="宋体" panose="02010600030101010101" pitchFamily="2" charset="-122"/>
              </a:rPr>
              <a:t>。为此，可为这两个数据分别设置用于互斥的信号量</a:t>
            </a:r>
            <a:r>
              <a:rPr lang="en-US" altLang="zh-CN" sz="1800">
                <a:latin typeface="宋体" panose="02010600030101010101" pitchFamily="2" charset="-122"/>
              </a:rPr>
              <a:t>Dmutex</a:t>
            </a:r>
            <a:r>
              <a:rPr lang="zh-CN" altLang="en-US" sz="1800">
                <a:latin typeface="宋体" panose="02010600030101010101" pitchFamily="2" charset="-122"/>
              </a:rPr>
              <a:t>和</a:t>
            </a:r>
            <a:r>
              <a:rPr lang="en-US" altLang="zh-CN" sz="1800">
                <a:latin typeface="宋体" panose="02010600030101010101" pitchFamily="2" charset="-122"/>
              </a:rPr>
              <a:t>Emutex</a:t>
            </a:r>
            <a:r>
              <a:rPr lang="zh-CN" altLang="en-US" sz="1800">
                <a:latin typeface="宋体" panose="02010600030101010101" pitchFamily="2" charset="-122"/>
              </a:rPr>
              <a:t>，并令它们的初值都是</a:t>
            </a:r>
            <a:r>
              <a:rPr lang="en-US" altLang="zh-CN" sz="1800">
                <a:latin typeface="宋体" panose="02010600030101010101" pitchFamily="2" charset="-122"/>
              </a:rPr>
              <a:t>1</a:t>
            </a:r>
            <a:r>
              <a:rPr lang="zh-CN" altLang="en-US" sz="1800">
                <a:latin typeface="宋体" panose="02010600030101010101" pitchFamily="2" charset="-122"/>
              </a:rPr>
              <a:t>。相应地，在两个进程中都要包含两个对</a:t>
            </a:r>
            <a:r>
              <a:rPr lang="en-US" altLang="zh-CN" sz="1800">
                <a:latin typeface="宋体" panose="02010600030101010101" pitchFamily="2" charset="-122"/>
              </a:rPr>
              <a:t>Dmutex</a:t>
            </a:r>
            <a:r>
              <a:rPr lang="zh-CN" altLang="en-US" sz="1800">
                <a:latin typeface="宋体" panose="02010600030101010101" pitchFamily="2" charset="-122"/>
              </a:rPr>
              <a:t>和</a:t>
            </a:r>
            <a:r>
              <a:rPr lang="en-US" altLang="zh-CN" sz="1800">
                <a:latin typeface="宋体" panose="02010600030101010101" pitchFamily="2" charset="-122"/>
              </a:rPr>
              <a:t>Emutex</a:t>
            </a:r>
            <a:r>
              <a:rPr lang="zh-CN" altLang="en-US" sz="1800">
                <a:latin typeface="宋体" panose="02010600030101010101" pitchFamily="2" charset="-122"/>
              </a:rPr>
              <a:t>的操作，即</a:t>
            </a:r>
            <a:endParaRPr lang="zh-CN" altLang="en-US" sz="1800">
              <a:latin typeface="宋体" panose="02010600030101010101" pitchFamily="2" charset="-122"/>
            </a:endParaRPr>
          </a:p>
          <a:p>
            <a:pPr lvl="0">
              <a:lnSpc>
                <a:spcPct val="120000"/>
              </a:lnSpc>
              <a:buClrTx/>
              <a:buSzTx/>
              <a:buFontTx/>
              <a:buNone/>
            </a:pPr>
            <a:r>
              <a:rPr lang="zh-CN" altLang="en-US" sz="1800">
                <a:latin typeface="宋体" panose="02010600030101010101" pitchFamily="2" charset="-122"/>
              </a:rPr>
              <a:t>    </a:t>
            </a:r>
            <a:r>
              <a:rPr lang="en-US" altLang="zh-CN" sz="1800">
                <a:latin typeface="宋体" panose="02010600030101010101" pitchFamily="2" charset="-122"/>
              </a:rPr>
              <a:t>process A:                          process B:</a:t>
            </a:r>
            <a:endParaRPr lang="en-US" altLang="zh-CN" sz="1800">
              <a:latin typeface="宋体" panose="02010600030101010101" pitchFamily="2" charset="-122"/>
            </a:endParaRPr>
          </a:p>
          <a:p>
            <a:pPr lvl="0">
              <a:lnSpc>
                <a:spcPct val="120000"/>
              </a:lnSpc>
              <a:buClrTx/>
              <a:buSzTx/>
              <a:buFontTx/>
              <a:buNone/>
            </a:pPr>
            <a:r>
              <a:rPr lang="en-US" altLang="zh-CN" sz="1800">
                <a:latin typeface="宋体" panose="02010600030101010101" pitchFamily="2" charset="-122"/>
              </a:rPr>
              <a:t>     wait (Dmutex);                       wait(Emutex);</a:t>
            </a:r>
            <a:endParaRPr lang="en-US" altLang="zh-CN" sz="1800">
              <a:latin typeface="宋体" panose="02010600030101010101" pitchFamily="2" charset="-122"/>
            </a:endParaRPr>
          </a:p>
          <a:p>
            <a:pPr lvl="0">
              <a:lnSpc>
                <a:spcPct val="120000"/>
              </a:lnSpc>
              <a:buClrTx/>
              <a:buSzTx/>
              <a:buFontTx/>
              <a:buNone/>
            </a:pPr>
            <a:r>
              <a:rPr lang="en-US" altLang="zh-CN" sz="1800">
                <a:latin typeface="宋体" panose="02010600030101010101" pitchFamily="2" charset="-122"/>
              </a:rPr>
              <a:t>     wait (Emutex);                       wait(Dmutex);</a:t>
            </a:r>
            <a:endParaRPr lang="en-US" altLang="zh-CN" sz="1800">
              <a:latin typeface="宋体" panose="02010600030101010101" pitchFamily="2" charset="-122"/>
            </a:endParaRPr>
          </a:p>
          <a:p>
            <a:pPr lvl="0">
              <a:lnSpc>
                <a:spcPct val="120000"/>
              </a:lnSpc>
              <a:buClrTx/>
              <a:buSzTx/>
              <a:buFontTx/>
              <a:buNone/>
            </a:pPr>
            <a:r>
              <a:rPr lang="en-US" altLang="zh-CN" sz="1800">
                <a:latin typeface="宋体" panose="02010600030101010101" pitchFamily="2" charset="-122"/>
              </a:rPr>
              <a:t>  </a:t>
            </a:r>
            <a:r>
              <a:rPr lang="zh-CN" altLang="en-US" sz="1800">
                <a:latin typeface="宋体" panose="02010600030101010101" pitchFamily="2" charset="-122"/>
              </a:rPr>
              <a:t>若进程</a:t>
            </a:r>
            <a:r>
              <a:rPr lang="en-US" altLang="zh-CN" sz="1800">
                <a:latin typeface="宋体" panose="02010600030101010101" pitchFamily="2" charset="-122"/>
              </a:rPr>
              <a:t>A</a:t>
            </a:r>
            <a:r>
              <a:rPr lang="zh-CN" altLang="en-US" sz="1800">
                <a:latin typeface="宋体" panose="02010600030101010101" pitchFamily="2" charset="-122"/>
              </a:rPr>
              <a:t>和</a:t>
            </a:r>
            <a:r>
              <a:rPr lang="en-US" altLang="zh-CN" sz="1800">
                <a:latin typeface="宋体" panose="02010600030101010101" pitchFamily="2" charset="-122"/>
              </a:rPr>
              <a:t>B</a:t>
            </a:r>
            <a:r>
              <a:rPr lang="zh-CN" altLang="en-US" sz="1800">
                <a:latin typeface="宋体" panose="02010600030101010101" pitchFamily="2" charset="-122"/>
              </a:rPr>
              <a:t>按下述次序交替执行</a:t>
            </a:r>
            <a:r>
              <a:rPr lang="en-US" altLang="zh-CN" sz="1800">
                <a:latin typeface="宋体" panose="02010600030101010101" pitchFamily="2" charset="-122"/>
              </a:rPr>
              <a:t>wait</a:t>
            </a:r>
            <a:r>
              <a:rPr lang="zh-CN" altLang="en-US" sz="1800">
                <a:latin typeface="宋体" panose="02010600030101010101" pitchFamily="2" charset="-122"/>
              </a:rPr>
              <a:t>操作，会出现什么情况？</a:t>
            </a:r>
            <a:endParaRPr lang="zh-CN" altLang="en-US" sz="1800">
              <a:latin typeface="宋体" panose="02010600030101010101" pitchFamily="2" charset="-122"/>
            </a:endParaRPr>
          </a:p>
          <a:p>
            <a:pPr lvl="0">
              <a:lnSpc>
                <a:spcPct val="120000"/>
              </a:lnSpc>
              <a:buClrTx/>
              <a:buSzTx/>
              <a:buFontTx/>
              <a:buNone/>
            </a:pPr>
            <a:r>
              <a:rPr lang="zh-CN" altLang="en-US" sz="1800">
                <a:latin typeface="宋体" panose="02010600030101010101" pitchFamily="2" charset="-122"/>
              </a:rPr>
              <a:t>     </a:t>
            </a:r>
            <a:r>
              <a:rPr lang="en-US" altLang="zh-CN" sz="1800">
                <a:latin typeface="宋体" panose="02010600030101010101" pitchFamily="2" charset="-122"/>
              </a:rPr>
              <a:t>process A: wait(Dmutex);</a:t>
            </a:r>
            <a:endParaRPr lang="en-US" altLang="zh-CN" sz="1800">
              <a:latin typeface="宋体" panose="02010600030101010101" pitchFamily="2" charset="-122"/>
            </a:endParaRPr>
          </a:p>
          <a:p>
            <a:pPr lvl="0">
              <a:lnSpc>
                <a:spcPct val="120000"/>
              </a:lnSpc>
              <a:buClrTx/>
              <a:buSzTx/>
              <a:buFontTx/>
              <a:buNone/>
            </a:pPr>
            <a:r>
              <a:rPr lang="en-US" altLang="zh-CN" sz="1800">
                <a:latin typeface="宋体" panose="02010600030101010101" pitchFamily="2" charset="-122"/>
              </a:rPr>
              <a:t>     process B: wait(Emutex);</a:t>
            </a:r>
            <a:endParaRPr lang="en-US" altLang="zh-CN" sz="1800">
              <a:latin typeface="宋体" panose="02010600030101010101" pitchFamily="2" charset="-122"/>
            </a:endParaRPr>
          </a:p>
          <a:p>
            <a:pPr lvl="0">
              <a:lnSpc>
                <a:spcPct val="120000"/>
              </a:lnSpc>
              <a:buClrTx/>
              <a:buSzTx/>
              <a:buFontTx/>
              <a:buNone/>
            </a:pPr>
            <a:r>
              <a:rPr lang="en-US" altLang="zh-CN" sz="1800">
                <a:latin typeface="宋体" panose="02010600030101010101" pitchFamily="2" charset="-122"/>
              </a:rPr>
              <a:t>     process A: wait(Emutex);</a:t>
            </a:r>
            <a:endParaRPr lang="zh-CN" altLang="en-US" sz="1800">
              <a:latin typeface="宋体" panose="02010600030101010101" pitchFamily="2" charset="-122"/>
            </a:endParaRPr>
          </a:p>
          <a:p>
            <a:pPr lvl="0">
              <a:lnSpc>
                <a:spcPct val="120000"/>
              </a:lnSpc>
              <a:buClrTx/>
              <a:buSzTx/>
              <a:buFontTx/>
              <a:buNone/>
            </a:pPr>
            <a:r>
              <a:rPr lang="zh-CN" altLang="en-US" sz="1800">
                <a:latin typeface="宋体" panose="02010600030101010101" pitchFamily="2" charset="-122"/>
              </a:rPr>
              <a:t>     </a:t>
            </a:r>
            <a:r>
              <a:rPr lang="en-US" altLang="zh-CN" sz="1800">
                <a:latin typeface="宋体" panose="02010600030101010101" pitchFamily="2" charset="-122"/>
              </a:rPr>
              <a:t>process B: wait(Dmutex);</a:t>
            </a:r>
            <a:endParaRPr lang="zh-CN" altLang="en-US" sz="18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6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6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56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56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a:xfrm>
            <a:off x="527050" y="590550"/>
            <a:ext cx="7313613" cy="750888"/>
          </a:xfrm>
        </p:spPr>
        <p:txBody>
          <a:bodyPr vert="horz" wrap="square" lIns="91440" tIns="45720" rIns="91440" bIns="45720" anchor="b"/>
          <a:p>
            <a:pPr marL="0" indent="0">
              <a:buClr>
                <a:srgbClr val="00B050"/>
              </a:buClr>
              <a:buNone/>
            </a:pPr>
            <a:r>
              <a:rPr lang="en-US" altLang="zh-CN" sz="2800" dirty="0">
                <a:latin typeface="黑体" panose="02010609060101010101" pitchFamily="49" charset="-122"/>
              </a:rPr>
              <a:t> </a:t>
            </a:r>
            <a:r>
              <a:rPr lang="zh-CN" altLang="en-US" sz="2800" dirty="0">
                <a:solidFill>
                  <a:srgbClr val="0033CC"/>
                </a:solidFill>
                <a:latin typeface="黑体" panose="02010609060101010101" pitchFamily="49" charset="-122"/>
              </a:rPr>
              <a:t>信号量集机制</a:t>
            </a:r>
            <a:endParaRPr lang="zh-CN" altLang="en-US" sz="2800" dirty="0">
              <a:solidFill>
                <a:srgbClr val="0033CC"/>
              </a:solidFill>
              <a:latin typeface="黑体" panose="02010609060101010101" pitchFamily="49" charset="-122"/>
            </a:endParaRPr>
          </a:p>
        </p:txBody>
      </p:sp>
      <p:sp>
        <p:nvSpPr>
          <p:cNvPr id="97282" name="Rectangle 3"/>
          <p:cNvSpPr>
            <a:spLocks noGrp="1"/>
          </p:cNvSpPr>
          <p:nvPr>
            <p:ph type="subTitle" idx="4294967295"/>
          </p:nvPr>
        </p:nvSpPr>
        <p:spPr>
          <a:xfrm>
            <a:off x="898525" y="1341438"/>
            <a:ext cx="7777163" cy="446405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a:lnSpc>
                <a:spcPct val="90000"/>
              </a:lnSpc>
              <a:buClr>
                <a:schemeClr val="tx2"/>
              </a:buClr>
              <a:buSzPct val="70000"/>
              <a:buNone/>
            </a:pPr>
            <a:r>
              <a:rPr lang="zh-CN" altLang="en-US" sz="2400" dirty="0">
                <a:solidFill>
                  <a:srgbClr val="FF0000"/>
                </a:solidFill>
                <a:latin typeface="黑体" panose="02010609060101010101" pitchFamily="49" charset="-122"/>
                <a:ea typeface="黑体" panose="02010609060101010101" pitchFamily="49" charset="-122"/>
              </a:rPr>
              <a:t>一、</a:t>
            </a:r>
            <a:r>
              <a:rPr lang="en-US" altLang="zh-CN" sz="2400" dirty="0">
                <a:solidFill>
                  <a:srgbClr val="FF0000"/>
                </a:solidFill>
                <a:latin typeface="黑体" panose="02010609060101010101" pitchFamily="49" charset="-122"/>
                <a:ea typeface="黑体" panose="02010609060101010101" pitchFamily="49" charset="-122"/>
              </a:rPr>
              <a:t>AND</a:t>
            </a:r>
            <a:r>
              <a:rPr lang="zh-CN" altLang="en-US" sz="2400" dirty="0">
                <a:solidFill>
                  <a:srgbClr val="FF0000"/>
                </a:solidFill>
                <a:latin typeface="黑体" panose="02010609060101010101" pitchFamily="49" charset="-122"/>
                <a:ea typeface="黑体" panose="02010609060101010101" pitchFamily="49" charset="-122"/>
              </a:rPr>
              <a:t>型信号量集机制</a:t>
            </a:r>
            <a:endParaRPr lang="zh-CN" altLang="en-US" sz="2400" dirty="0">
              <a:latin typeface="黑体" panose="02010609060101010101" pitchFamily="49" charset="-122"/>
              <a:ea typeface="黑体" panose="02010609060101010101" pitchFamily="49" charset="-122"/>
            </a:endParaRPr>
          </a:p>
          <a:p>
            <a:pPr marL="0" lvl="0" indent="0" algn="l">
              <a:lnSpc>
                <a:spcPct val="90000"/>
              </a:lnSpc>
              <a:buClr>
                <a:schemeClr val="tx2"/>
              </a:buClr>
              <a:buSzPct val="70000"/>
              <a:buNone/>
            </a:pPr>
            <a:r>
              <a:rPr lang="zh-CN" altLang="en-US" sz="2000" dirty="0">
                <a:latin typeface="黑体" panose="02010609060101010101" pitchFamily="49" charset="-122"/>
                <a:ea typeface="黑体" panose="02010609060101010101" pitchFamily="49" charset="-122"/>
              </a:rPr>
              <a:t>称为同时</a:t>
            </a:r>
            <a:r>
              <a:rPr lang="en-US" altLang="en-US" sz="2000" dirty="0">
                <a:latin typeface="黑体" panose="02010609060101010101" pitchFamily="49" charset="-122"/>
                <a:ea typeface="黑体" panose="02010609060101010101" pitchFamily="49" charset="-122"/>
              </a:rPr>
              <a:t>wait</a:t>
            </a:r>
            <a:r>
              <a:rPr lang="zh-CN" altLang="en-US" sz="2000" dirty="0">
                <a:latin typeface="黑体" panose="02010609060101010101" pitchFamily="49" charset="-122"/>
                <a:ea typeface="黑体" panose="02010609060101010101" pitchFamily="49" charset="-122"/>
              </a:rPr>
              <a:t>操作，即</a:t>
            </a:r>
            <a:r>
              <a:rPr lang="en-US" altLang="zh-CN" sz="2000" dirty="0">
                <a:latin typeface="黑体" panose="02010609060101010101" pitchFamily="49" charset="-122"/>
                <a:ea typeface="黑体" panose="02010609060101010101" pitchFamily="49" charset="-122"/>
              </a:rPr>
              <a:t>swait(simultaneous wait)。</a:t>
            </a:r>
            <a:r>
              <a:rPr lang="zh-CN" altLang="en-US" sz="2000" dirty="0">
                <a:latin typeface="黑体" panose="02010609060101010101" pitchFamily="49" charset="-122"/>
                <a:ea typeface="黑体" panose="02010609060101010101" pitchFamily="49" charset="-122"/>
              </a:rPr>
              <a:t>目的：避免死锁。定义如下：</a:t>
            </a:r>
            <a:endParaRPr lang="zh-CN" altLang="en-US" sz="2000" dirty="0">
              <a:latin typeface="黑体" panose="02010609060101010101" pitchFamily="49" charset="-122"/>
              <a:ea typeface="黑体" panose="02010609060101010101" pitchFamily="49" charset="-122"/>
            </a:endParaRPr>
          </a:p>
          <a:p>
            <a:pPr marL="0" lvl="0" indent="0" algn="l">
              <a:lnSpc>
                <a:spcPct val="90000"/>
              </a:lnSpc>
              <a:buClr>
                <a:schemeClr val="tx2"/>
              </a:buClr>
              <a:buSzPct val="70000"/>
              <a:buNone/>
            </a:pPr>
            <a:endParaRPr lang="zh-CN" altLang="en-US" sz="2000" dirty="0">
              <a:latin typeface="Comic Sans MS" panose="030F0702030302020204" pitchFamily="66" charset="0"/>
            </a:endParaRPr>
          </a:p>
          <a:p>
            <a:pPr marL="0" lvl="0" indent="0" algn="l">
              <a:lnSpc>
                <a:spcPct val="90000"/>
              </a:lnSpc>
              <a:buClr>
                <a:schemeClr val="tx2"/>
              </a:buClr>
              <a:buSzPct val="70000"/>
              <a:buNone/>
            </a:pPr>
            <a:r>
              <a:rPr lang="en-US" altLang="zh-CN" sz="2000" dirty="0">
                <a:solidFill>
                  <a:srgbClr val="0033CC"/>
                </a:solidFill>
                <a:latin typeface="Comic Sans MS" panose="030F0702030302020204" pitchFamily="66" charset="0"/>
              </a:rPr>
              <a:t>swait(s1,s2,...,sn)   </a:t>
            </a:r>
            <a:r>
              <a:rPr lang="en-US" altLang="zh-CN" sz="2000" dirty="0">
                <a:latin typeface="Comic Sans MS" panose="030F0702030302020204" pitchFamily="66" charset="0"/>
              </a:rPr>
              <a:t>                   </a:t>
            </a:r>
            <a:r>
              <a:rPr lang="en-US" altLang="zh-CN" sz="2000" dirty="0">
                <a:solidFill>
                  <a:srgbClr val="0033CC"/>
                </a:solidFill>
                <a:latin typeface="Comic Sans MS" panose="030F0702030302020204" pitchFamily="66" charset="0"/>
              </a:rPr>
              <a:t>ssignal(s1,s2,...,sn)</a:t>
            </a:r>
            <a:r>
              <a:rPr lang="en-US" altLang="zh-CN" sz="2000" dirty="0">
                <a:solidFill>
                  <a:srgbClr val="0033CC"/>
                </a:solidFill>
                <a:latin typeface="Comic Sans MS" panose="030F0702030302020204" pitchFamily="66" charset="0"/>
              </a:rPr>
              <a:t> </a:t>
            </a:r>
            <a:r>
              <a:rPr lang="en-US" altLang="zh-CN" sz="2000" dirty="0">
                <a:latin typeface="Comic Sans MS" panose="030F0702030302020204" pitchFamily="66" charset="0"/>
              </a:rPr>
              <a:t>                            </a:t>
            </a:r>
            <a:endParaRPr lang="en-US" altLang="zh-CN" sz="2000" dirty="0">
              <a:latin typeface="Comic Sans MS" panose="030F0702030302020204" pitchFamily="66" charset="0"/>
            </a:endParaRPr>
          </a:p>
          <a:p>
            <a:pPr marL="0" lvl="0" indent="0" algn="l">
              <a:lnSpc>
                <a:spcPct val="90000"/>
              </a:lnSpc>
              <a:buClr>
                <a:schemeClr val="tx2"/>
              </a:buClr>
              <a:buSzPct val="70000"/>
              <a:buNone/>
            </a:pPr>
            <a:r>
              <a:rPr lang="en-US" altLang="zh-CN" sz="2000" dirty="0">
                <a:latin typeface="Comic Sans MS" panose="030F0702030302020204" pitchFamily="66" charset="0"/>
              </a:rPr>
              <a:t>  if s1&gt;=1 and...sn&gt;=1                  for i:=1 to n do</a:t>
            </a:r>
            <a:endParaRPr lang="en-US" altLang="zh-CN" sz="2000" dirty="0">
              <a:latin typeface="Comic Sans MS" panose="030F0702030302020204" pitchFamily="66" charset="0"/>
            </a:endParaRPr>
          </a:p>
          <a:p>
            <a:pPr marL="0" lvl="0" indent="0" algn="l">
              <a:lnSpc>
                <a:spcPct val="90000"/>
              </a:lnSpc>
              <a:buClr>
                <a:schemeClr val="tx2"/>
              </a:buClr>
              <a:buSzPct val="70000"/>
              <a:buNone/>
            </a:pPr>
            <a:r>
              <a:rPr lang="en-US" altLang="zh-CN" sz="2000" dirty="0">
                <a:latin typeface="Comic Sans MS" panose="030F0702030302020204" pitchFamily="66" charset="0"/>
              </a:rPr>
              <a:t>    then for i:=1 to n do                     si:=si+1;</a:t>
            </a:r>
            <a:endParaRPr lang="en-US" altLang="zh-CN" sz="2000" dirty="0">
              <a:latin typeface="Comic Sans MS" panose="030F0702030302020204" pitchFamily="66" charset="0"/>
            </a:endParaRPr>
          </a:p>
          <a:p>
            <a:pPr marL="0" lvl="0" indent="0" algn="l">
              <a:lnSpc>
                <a:spcPct val="90000"/>
              </a:lnSpc>
              <a:buClr>
                <a:schemeClr val="tx2"/>
              </a:buClr>
              <a:buSzPct val="70000"/>
              <a:buNone/>
            </a:pPr>
            <a:r>
              <a:rPr lang="en-US" altLang="zh-CN" sz="2000" dirty="0">
                <a:latin typeface="Comic Sans MS" panose="030F0702030302020204" pitchFamily="66" charset="0"/>
              </a:rPr>
              <a:t>              si=si-1;                          </a:t>
            </a:r>
            <a:r>
              <a:rPr lang="zh-CN" altLang="en-US" sz="2000" dirty="0">
                <a:latin typeface="Comic Sans MS" panose="030F0702030302020204" pitchFamily="66" charset="0"/>
              </a:rPr>
              <a:t>唤醒</a:t>
            </a:r>
            <a:r>
              <a:rPr lang="zh-CN" altLang="zh-CN" sz="2000" dirty="0">
                <a:latin typeface="Comic Sans MS" panose="030F0702030302020204" pitchFamily="66" charset="0"/>
              </a:rPr>
              <a:t>等待</a:t>
            </a:r>
            <a:r>
              <a:rPr lang="en-US" altLang="zh-CN" sz="2000" dirty="0">
                <a:latin typeface="Comic Sans MS" panose="030F0702030302020204" pitchFamily="66" charset="0"/>
              </a:rPr>
              <a:t>si</a:t>
            </a:r>
            <a:r>
              <a:rPr lang="zh-CN" altLang="zh-CN" sz="2000" dirty="0">
                <a:latin typeface="Comic Sans MS" panose="030F0702030302020204" pitchFamily="66" charset="0"/>
              </a:rPr>
              <a:t>进程；</a:t>
            </a:r>
            <a:endParaRPr lang="zh-CN" altLang="en-US" sz="2000" dirty="0">
              <a:latin typeface="Comic Sans MS" panose="030F0702030302020204" pitchFamily="66" charset="0"/>
            </a:endParaRPr>
          </a:p>
          <a:p>
            <a:pPr marL="0" lvl="0" indent="0" algn="l">
              <a:lnSpc>
                <a:spcPct val="90000"/>
              </a:lnSpc>
              <a:buClr>
                <a:schemeClr val="tx2"/>
              </a:buClr>
              <a:buSzPct val="70000"/>
              <a:buNone/>
            </a:pPr>
            <a:r>
              <a:rPr lang="zh-CN" altLang="zh-CN" sz="2000" dirty="0">
                <a:latin typeface="Comic Sans MS" panose="030F0702030302020204" pitchFamily="66" charset="0"/>
              </a:rPr>
              <a:t>           </a:t>
            </a:r>
            <a:r>
              <a:rPr lang="en-US" altLang="zh-CN" sz="2000" dirty="0">
                <a:latin typeface="Comic Sans MS" panose="030F0702030302020204" pitchFamily="66" charset="0"/>
              </a:rPr>
              <a:t>endfor                           endfor;</a:t>
            </a:r>
            <a:endParaRPr lang="en-US" altLang="zh-CN" sz="2000" dirty="0">
              <a:latin typeface="Comic Sans MS" panose="030F0702030302020204" pitchFamily="66" charset="0"/>
            </a:endParaRPr>
          </a:p>
          <a:p>
            <a:pPr marL="0" lvl="0" indent="0" algn="l">
              <a:lnSpc>
                <a:spcPct val="90000"/>
              </a:lnSpc>
              <a:buClr>
                <a:schemeClr val="tx2"/>
              </a:buClr>
              <a:buSzPct val="70000"/>
              <a:buNone/>
            </a:pPr>
            <a:r>
              <a:rPr lang="en-US" altLang="zh-CN" sz="2000" dirty="0">
                <a:latin typeface="Comic Sans MS" panose="030F0702030302020204" pitchFamily="66" charset="0"/>
              </a:rPr>
              <a:t>    else</a:t>
            </a:r>
            <a:endParaRPr lang="en-US" altLang="zh-CN" sz="2000" dirty="0">
              <a:latin typeface="Comic Sans MS" panose="030F0702030302020204" pitchFamily="66" charset="0"/>
            </a:endParaRPr>
          </a:p>
          <a:p>
            <a:pPr marL="0" lvl="0" indent="0" algn="l">
              <a:lnSpc>
                <a:spcPct val="90000"/>
              </a:lnSpc>
              <a:buClr>
                <a:schemeClr val="tx2"/>
              </a:buClr>
              <a:buSzPct val="70000"/>
              <a:buNone/>
            </a:pPr>
            <a:r>
              <a:rPr lang="en-US" altLang="zh-CN" sz="2000" dirty="0">
                <a:latin typeface="Comic Sans MS" panose="030F0702030302020204" pitchFamily="66" charset="0"/>
              </a:rPr>
              <a:t>     </a:t>
            </a:r>
            <a:r>
              <a:rPr lang="zh-CN" altLang="en-US" sz="1600" dirty="0">
                <a:latin typeface="Comic Sans MS" panose="030F0702030302020204" pitchFamily="66" charset="0"/>
              </a:rPr>
              <a:t>将进程插入第一个不满足的</a:t>
            </a:r>
            <a:r>
              <a:rPr lang="en-US" altLang="zh-CN" sz="1600" dirty="0">
                <a:latin typeface="Comic Sans MS" panose="030F0702030302020204" pitchFamily="66" charset="0"/>
              </a:rPr>
              <a:t>si</a:t>
            </a:r>
            <a:r>
              <a:rPr lang="zh-CN" altLang="en-US" sz="1600" dirty="0">
                <a:latin typeface="Comic Sans MS" panose="030F0702030302020204" pitchFamily="66" charset="0"/>
              </a:rPr>
              <a:t>队列；</a:t>
            </a:r>
            <a:endParaRPr lang="zh-CN" altLang="en-US" sz="1600" dirty="0">
              <a:latin typeface="Comic Sans MS" panose="030F0702030302020204" pitchFamily="66" charset="0"/>
            </a:endParaRPr>
          </a:p>
          <a:p>
            <a:pPr marL="0" lvl="0" indent="0" algn="l">
              <a:lnSpc>
                <a:spcPct val="90000"/>
              </a:lnSpc>
              <a:buClr>
                <a:schemeClr val="tx2"/>
              </a:buClr>
              <a:buSzPct val="70000"/>
              <a:buNone/>
            </a:pPr>
            <a:r>
              <a:rPr lang="zh-CN" altLang="en-US" sz="1600" dirty="0">
                <a:latin typeface="Comic Sans MS" panose="030F0702030302020204" pitchFamily="66" charset="0"/>
              </a:rPr>
              <a:t>      进程的程序计数重置为</a:t>
            </a:r>
            <a:r>
              <a:rPr lang="en-US" altLang="zh-CN" sz="1600" dirty="0">
                <a:latin typeface="Comic Sans MS" panose="030F0702030302020204" pitchFamily="66" charset="0"/>
              </a:rPr>
              <a:t>swait</a:t>
            </a:r>
            <a:r>
              <a:rPr lang="zh-CN" altLang="en-US" sz="1600" dirty="0">
                <a:latin typeface="Comic Sans MS" panose="030F0702030302020204" pitchFamily="66" charset="0"/>
              </a:rPr>
              <a:t>起始处；</a:t>
            </a:r>
            <a:endParaRPr lang="zh-CN" altLang="en-US" sz="1600" dirty="0">
              <a:latin typeface="Comic Sans MS" panose="030F0702030302020204" pitchFamily="66" charset="0"/>
            </a:endParaRPr>
          </a:p>
          <a:p>
            <a:pPr marL="0" lvl="0" indent="0" algn="l">
              <a:lnSpc>
                <a:spcPct val="90000"/>
              </a:lnSpc>
              <a:buClr>
                <a:schemeClr val="tx2"/>
              </a:buClr>
              <a:buSzPct val="70000"/>
              <a:buNone/>
            </a:pPr>
            <a:r>
              <a:rPr lang="zh-CN" altLang="en-US" sz="1600" dirty="0">
                <a:latin typeface="Comic Sans MS" panose="030F0702030302020204" pitchFamily="66" charset="0"/>
              </a:rPr>
              <a:t>      阻塞进程；</a:t>
            </a:r>
            <a:endParaRPr lang="zh-CN" altLang="en-US" sz="2000" dirty="0">
              <a:latin typeface="Comic Sans MS" panose="030F0702030302020204" pitchFamily="66" charset="0"/>
            </a:endParaRPr>
          </a:p>
          <a:p>
            <a:pPr marL="0" lvl="0" indent="0" algn="l">
              <a:lnSpc>
                <a:spcPct val="90000"/>
              </a:lnSpc>
              <a:buClr>
                <a:schemeClr val="tx2"/>
              </a:buClr>
              <a:buSzPct val="70000"/>
              <a:buNone/>
            </a:pPr>
            <a:r>
              <a:rPr lang="zh-CN" altLang="zh-CN" sz="2000" dirty="0">
                <a:latin typeface="Comic Sans MS" panose="030F0702030302020204" pitchFamily="66" charset="0"/>
              </a:rPr>
              <a:t>  </a:t>
            </a:r>
            <a:r>
              <a:rPr lang="en-US" altLang="zh-CN" sz="2000" dirty="0">
                <a:latin typeface="Comic Sans MS" panose="030F0702030302020204" pitchFamily="66" charset="0"/>
              </a:rPr>
              <a:t>endif</a:t>
            </a:r>
            <a:endParaRPr lang="en-US" altLang="zh-CN" sz="2000" dirty="0">
              <a:latin typeface="Comic Sans MS" panose="030F0702030302020204" pitchFamily="66" charset="0"/>
            </a:endParaRPr>
          </a:p>
        </p:txBody>
      </p:sp>
      <p:sp>
        <p:nvSpPr>
          <p:cNvPr id="97283" name="Rectangle 4"/>
          <p:cNvSpPr/>
          <p:nvPr/>
        </p:nvSpPr>
        <p:spPr>
          <a:xfrm>
            <a:off x="909638" y="2587625"/>
            <a:ext cx="7637462" cy="3505200"/>
          </a:xfrm>
          <a:prstGeom prst="rect">
            <a:avLst/>
          </a:prstGeom>
          <a:noFill/>
          <a:ln w="12700" cap="sq" cmpd="sng">
            <a:solidFill>
              <a:srgbClr val="3333CC"/>
            </a:solidFill>
            <a:prstDash val="solid"/>
            <a:miter/>
            <a:headEnd type="none" w="med" len="med"/>
            <a:tailEnd type="none" w="med" len="med"/>
          </a:ln>
        </p:spPr>
        <p:txBody>
          <a:bodyPr wrap="none" anchor="ctr"/>
          <a:p>
            <a:pPr algn="ctr"/>
            <a:endParaRPr lang="zh-CN" altLang="en-US" dirty="0">
              <a:latin typeface="Comic Sans MS" panose="030F0702030302020204" pitchFamily="66" charset="0"/>
              <a:ea typeface="宋体" panose="02010600030101010101" pitchFamily="2" charset="-122"/>
            </a:endParaRPr>
          </a:p>
        </p:txBody>
      </p:sp>
      <p:sp>
        <p:nvSpPr>
          <p:cNvPr id="97284" name="Line 5"/>
          <p:cNvSpPr/>
          <p:nvPr/>
        </p:nvSpPr>
        <p:spPr>
          <a:xfrm>
            <a:off x="5575300" y="2587625"/>
            <a:ext cx="1588" cy="3505200"/>
          </a:xfrm>
          <a:prstGeom prst="line">
            <a:avLst/>
          </a:prstGeom>
          <a:ln w="12700" cap="sq" cmpd="sng">
            <a:solidFill>
              <a:srgbClr val="3333CC"/>
            </a:solidFill>
            <a:prstDash val="solid"/>
            <a:round/>
            <a:headEnd type="none" w="med" len="med"/>
            <a:tailEnd type="none" w="med" len="med"/>
          </a:ln>
        </p:spPr>
      </p:sp>
      <p:sp>
        <p:nvSpPr>
          <p:cNvPr id="9728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97286" name="Rectangle 5"/>
          <p:cNvSpPr/>
          <p:nvPr/>
        </p:nvSpPr>
        <p:spPr>
          <a:xfrm>
            <a:off x="458788" y="176213"/>
            <a:ext cx="7313612" cy="608012"/>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97287" name="内容占位符 181251"/>
          <p:cNvGraphicFramePr>
            <a:graphicFrameLocks noGrp="1"/>
          </p:cNvGraphicFramePr>
          <p:nvPr>
            <p:ph sz="half" idx="4294967295"/>
          </p:nvPr>
        </p:nvGraphicFramePr>
        <p:xfrm>
          <a:off x="719138" y="714375"/>
          <a:ext cx="7704137" cy="69850"/>
        </p:xfrm>
        <a:graphic>
          <a:graphicData uri="http://schemas.openxmlformats.org/presentationml/2006/ole">
            <mc:AlternateContent xmlns:mc="http://schemas.openxmlformats.org/markup-compatibility/2006">
              <mc:Choice xmlns:v="urn:schemas-microsoft-com:vml" Requires="v">
                <p:oleObj spid="_x0000_s3112" name="" r:id="rId1" imgW="6858000" imgH="48895" progId="MS_ClipArt_Gallery.2">
                  <p:embed/>
                </p:oleObj>
              </mc:Choice>
              <mc:Fallback>
                <p:oleObj name="" r:id="rId1" imgW="6858000" imgH="48895" progId="MS_ClipArt_Gallery.2">
                  <p:embed/>
                  <p:pic>
                    <p:nvPicPr>
                      <p:cNvPr id="0" name="图片 3111"/>
                      <p:cNvPicPr/>
                      <p:nvPr/>
                    </p:nvPicPr>
                    <p:blipFill>
                      <a:blip r:embed="rId2"/>
                      <a:stretch>
                        <a:fillRect/>
                      </a:stretch>
                    </p:blipFill>
                    <p:spPr>
                      <a:xfrm>
                        <a:off x="719138" y="714375"/>
                        <a:ext cx="7704137" cy="69850"/>
                      </a:xfrm>
                      <a:prstGeom prst="rect">
                        <a:avLst/>
                      </a:prstGeom>
                      <a:noFill/>
                      <a:ln w="38100">
                        <a:miter/>
                      </a:ln>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a:spLocks noGrp="1"/>
          </p:cNvSpPr>
          <p:nvPr>
            <p:ph type="title"/>
          </p:nvPr>
        </p:nvSpPr>
        <p:spPr>
          <a:xfrm>
            <a:off x="842963" y="1076325"/>
            <a:ext cx="7313612" cy="750888"/>
          </a:xfrm>
        </p:spPr>
        <p:txBody>
          <a:bodyPr vert="horz" wrap="square" lIns="91440" tIns="45720" rIns="91440" bIns="45720" anchor="b"/>
          <a:p>
            <a:pPr marL="342900" indent="-342900">
              <a:buClr>
                <a:srgbClr val="00B050"/>
              </a:buClr>
              <a:buFont typeface="Wingdings" panose="05000000000000000000" charset="0"/>
              <a:buChar char="n"/>
            </a:pPr>
            <a:r>
              <a:rPr lang="zh-CN" altLang="en-US" sz="2400" dirty="0">
                <a:solidFill>
                  <a:srgbClr val="FF0000"/>
                </a:solidFill>
                <a:latin typeface="黑体" panose="02010609060101010101" pitchFamily="49" charset="-122"/>
              </a:rPr>
              <a:t>一般信号量机制</a:t>
            </a:r>
            <a:endParaRPr lang="zh-CN" altLang="en-US" sz="2400" dirty="0">
              <a:solidFill>
                <a:srgbClr val="FF0000"/>
              </a:solidFill>
              <a:latin typeface="黑体" panose="02010609060101010101" pitchFamily="49" charset="-122"/>
            </a:endParaRPr>
          </a:p>
        </p:txBody>
      </p:sp>
      <p:sp>
        <p:nvSpPr>
          <p:cNvPr id="98306" name="Rectangle 3"/>
          <p:cNvSpPr>
            <a:spLocks noGrp="1"/>
          </p:cNvSpPr>
          <p:nvPr>
            <p:ph type="subTitle" idx="4294967295"/>
          </p:nvPr>
        </p:nvSpPr>
        <p:spPr>
          <a:xfrm>
            <a:off x="971550" y="1827213"/>
            <a:ext cx="7696200" cy="4175125"/>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a:lnSpc>
                <a:spcPct val="90000"/>
              </a:lnSpc>
              <a:buClr>
                <a:schemeClr val="tx2"/>
              </a:buClr>
              <a:buSzPct val="70000"/>
              <a:buNone/>
            </a:pPr>
            <a:r>
              <a:rPr lang="zh-CN" altLang="en-US" sz="2000" dirty="0">
                <a:latin typeface="Comic Sans MS" panose="030F0702030302020204" pitchFamily="66" charset="0"/>
              </a:rPr>
              <a:t>   </a:t>
            </a:r>
            <a:r>
              <a:rPr lang="zh-CN" altLang="en-US" sz="2400" dirty="0">
                <a:latin typeface="Comic Sans MS" panose="030F0702030302020204" pitchFamily="66" charset="0"/>
              </a:rPr>
              <a:t> </a:t>
            </a:r>
            <a:r>
              <a:rPr lang="zh-CN" altLang="en-US" sz="2400" dirty="0">
                <a:latin typeface="黑体" panose="02010609060101010101" pitchFamily="49" charset="-122"/>
                <a:ea typeface="黑体" panose="02010609060101010101" pitchFamily="49" charset="-122"/>
              </a:rPr>
              <a:t>一次可给进程分配多种临界资源，且同类临界资源一次可分配多个。</a:t>
            </a:r>
            <a:endParaRPr lang="zh-CN" altLang="en-US" sz="2000" dirty="0">
              <a:latin typeface="Comic Sans MS" panose="030F0702030302020204" pitchFamily="66" charset="0"/>
            </a:endParaRPr>
          </a:p>
          <a:p>
            <a:pPr marL="0" lvl="0" indent="0" algn="l">
              <a:lnSpc>
                <a:spcPct val="90000"/>
              </a:lnSpc>
              <a:buClr>
                <a:schemeClr val="tx2"/>
              </a:buClr>
              <a:buSzPct val="70000"/>
              <a:buNone/>
            </a:pPr>
            <a:endParaRPr lang="zh-CN" altLang="en-US" sz="2000" dirty="0">
              <a:latin typeface="Comic Sans MS" panose="030F0702030302020204" pitchFamily="66" charset="0"/>
            </a:endParaRPr>
          </a:p>
          <a:p>
            <a:pPr marL="0" lvl="0" indent="0" algn="l">
              <a:lnSpc>
                <a:spcPct val="90000"/>
              </a:lnSpc>
              <a:buClr>
                <a:schemeClr val="tx2"/>
              </a:buClr>
              <a:buSzPct val="70000"/>
              <a:buNone/>
            </a:pPr>
            <a:r>
              <a:rPr lang="en-US" altLang="zh-CN" sz="2000" dirty="0">
                <a:solidFill>
                  <a:srgbClr val="0033CC"/>
                </a:solidFill>
                <a:latin typeface="Comic Sans MS" panose="030F0702030302020204" pitchFamily="66" charset="0"/>
              </a:rPr>
              <a:t>swait(s1,t1,d1,...,sn,tn,dn)</a:t>
            </a:r>
            <a:r>
              <a:rPr lang="en-US" altLang="zh-CN" sz="2000" dirty="0">
                <a:latin typeface="Comic Sans MS" panose="030F0702030302020204" pitchFamily="66" charset="0"/>
              </a:rPr>
              <a:t>        </a:t>
            </a:r>
            <a:r>
              <a:rPr lang="en-US" altLang="zh-CN" sz="2000" dirty="0">
                <a:solidFill>
                  <a:srgbClr val="0033CC"/>
                </a:solidFill>
                <a:latin typeface="Comic Sans MS" panose="030F0702030302020204" pitchFamily="66" charset="0"/>
              </a:rPr>
              <a:t>ssignal(s1,d1;...,sn,dn)</a:t>
            </a:r>
            <a:r>
              <a:rPr lang="en-US" altLang="zh-CN" sz="2000" dirty="0">
                <a:solidFill>
                  <a:srgbClr val="0033CC"/>
                </a:solidFill>
                <a:latin typeface="Comic Sans MS" panose="030F0702030302020204" pitchFamily="66" charset="0"/>
              </a:rPr>
              <a:t> </a:t>
            </a:r>
            <a:r>
              <a:rPr lang="en-US" altLang="zh-CN" sz="2000" dirty="0">
                <a:latin typeface="Comic Sans MS" panose="030F0702030302020204" pitchFamily="66" charset="0"/>
              </a:rPr>
              <a:t>              </a:t>
            </a:r>
            <a:endParaRPr lang="en-US" altLang="zh-CN" sz="2000" dirty="0">
              <a:latin typeface="Comic Sans MS" panose="030F0702030302020204" pitchFamily="66" charset="0"/>
            </a:endParaRPr>
          </a:p>
          <a:p>
            <a:pPr marL="0" lvl="0" indent="0" algn="l">
              <a:lnSpc>
                <a:spcPct val="90000"/>
              </a:lnSpc>
              <a:buClr>
                <a:schemeClr val="tx2"/>
              </a:buClr>
              <a:buSzPct val="70000"/>
              <a:buNone/>
            </a:pPr>
            <a:r>
              <a:rPr lang="en-US" altLang="zh-CN" sz="2000" dirty="0">
                <a:latin typeface="Comic Sans MS" panose="030F0702030302020204" pitchFamily="66" charset="0"/>
              </a:rPr>
              <a:t>  if s1&gt;=t1 and...sn&gt;=tn            for i:=1 to n do</a:t>
            </a:r>
            <a:endParaRPr lang="en-US" altLang="zh-CN" sz="2000" dirty="0">
              <a:latin typeface="Comic Sans MS" panose="030F0702030302020204" pitchFamily="66" charset="0"/>
            </a:endParaRPr>
          </a:p>
          <a:p>
            <a:pPr marL="0" lvl="0" indent="0" algn="l">
              <a:lnSpc>
                <a:spcPct val="90000"/>
              </a:lnSpc>
              <a:buClr>
                <a:schemeClr val="tx2"/>
              </a:buClr>
              <a:buSzPct val="70000"/>
              <a:buNone/>
            </a:pPr>
            <a:r>
              <a:rPr lang="en-US" altLang="zh-CN" sz="2000" dirty="0">
                <a:latin typeface="Comic Sans MS" panose="030F0702030302020204" pitchFamily="66" charset="0"/>
              </a:rPr>
              <a:t>    then for i:=1 to n do                si:=si+di;</a:t>
            </a:r>
            <a:endParaRPr lang="en-US" altLang="zh-CN" sz="2000" dirty="0">
              <a:latin typeface="Comic Sans MS" panose="030F0702030302020204" pitchFamily="66" charset="0"/>
            </a:endParaRPr>
          </a:p>
          <a:p>
            <a:pPr marL="0" lvl="0" indent="0" algn="l">
              <a:lnSpc>
                <a:spcPct val="90000"/>
              </a:lnSpc>
              <a:buClr>
                <a:schemeClr val="tx2"/>
              </a:buClr>
              <a:buSzPct val="70000"/>
              <a:buNone/>
            </a:pPr>
            <a:r>
              <a:rPr lang="en-US" altLang="zh-CN" sz="2000" dirty="0">
                <a:latin typeface="Comic Sans MS" panose="030F0702030302020204" pitchFamily="66" charset="0"/>
              </a:rPr>
              <a:t>              si=si-di;                    </a:t>
            </a:r>
            <a:r>
              <a:rPr lang="zh-CN" altLang="en-US" sz="2000" dirty="0">
                <a:latin typeface="黑体" panose="02010609060101010101" pitchFamily="49" charset="-122"/>
                <a:ea typeface="黑体" panose="02010609060101010101" pitchFamily="49" charset="-122"/>
              </a:rPr>
              <a:t>唤醒</a:t>
            </a:r>
            <a:r>
              <a:rPr lang="zh-CN" altLang="zh-CN" sz="2000" dirty="0">
                <a:latin typeface="黑体" panose="02010609060101010101" pitchFamily="49" charset="-122"/>
                <a:ea typeface="黑体" panose="02010609060101010101" pitchFamily="49" charset="-122"/>
              </a:rPr>
              <a:t>等待</a:t>
            </a:r>
            <a:r>
              <a:rPr lang="en-US" altLang="zh-CN" sz="2000" dirty="0">
                <a:latin typeface="黑体" panose="02010609060101010101" pitchFamily="49" charset="-122"/>
                <a:ea typeface="黑体" panose="02010609060101010101" pitchFamily="49" charset="-122"/>
              </a:rPr>
              <a:t>si</a:t>
            </a:r>
            <a:r>
              <a:rPr lang="zh-CN" altLang="zh-CN" sz="2000" dirty="0">
                <a:latin typeface="黑体" panose="02010609060101010101" pitchFamily="49" charset="-122"/>
                <a:ea typeface="黑体" panose="02010609060101010101" pitchFamily="49" charset="-122"/>
              </a:rPr>
              <a:t>进程；</a:t>
            </a:r>
            <a:endParaRPr lang="zh-CN" altLang="en-US" sz="2000" dirty="0">
              <a:latin typeface="Comic Sans MS" panose="030F0702030302020204" pitchFamily="66" charset="0"/>
            </a:endParaRPr>
          </a:p>
          <a:p>
            <a:pPr marL="0" lvl="0" indent="0" algn="l">
              <a:lnSpc>
                <a:spcPct val="90000"/>
              </a:lnSpc>
              <a:buClr>
                <a:schemeClr val="tx2"/>
              </a:buClr>
              <a:buSzPct val="70000"/>
              <a:buNone/>
            </a:pPr>
            <a:r>
              <a:rPr lang="zh-CN" altLang="zh-CN" sz="2000" dirty="0">
                <a:latin typeface="Comic Sans MS" panose="030F0702030302020204" pitchFamily="66" charset="0"/>
              </a:rPr>
              <a:t>           </a:t>
            </a:r>
            <a:r>
              <a:rPr lang="en-US" altLang="zh-CN" sz="2000" dirty="0">
                <a:latin typeface="Comic Sans MS" panose="030F0702030302020204" pitchFamily="66" charset="0"/>
              </a:rPr>
              <a:t>endfor                      endfor;</a:t>
            </a:r>
            <a:endParaRPr lang="en-US" altLang="zh-CN" sz="2000" dirty="0">
              <a:latin typeface="Comic Sans MS" panose="030F0702030302020204" pitchFamily="66" charset="0"/>
            </a:endParaRPr>
          </a:p>
          <a:p>
            <a:pPr marL="0" lvl="0" indent="0" algn="l">
              <a:lnSpc>
                <a:spcPct val="90000"/>
              </a:lnSpc>
              <a:buClr>
                <a:schemeClr val="tx2"/>
              </a:buClr>
              <a:buSzPct val="70000"/>
              <a:buNone/>
            </a:pPr>
            <a:r>
              <a:rPr lang="en-US" altLang="zh-CN" sz="2000" dirty="0">
                <a:latin typeface="Comic Sans MS" panose="030F0702030302020204" pitchFamily="66" charset="0"/>
              </a:rPr>
              <a:t>    else</a:t>
            </a:r>
            <a:endParaRPr lang="en-US" altLang="zh-CN" sz="2000" dirty="0">
              <a:latin typeface="Comic Sans MS" panose="030F0702030302020204" pitchFamily="66" charset="0"/>
            </a:endParaRPr>
          </a:p>
          <a:p>
            <a:pPr marL="0" lvl="0" indent="0" algn="l">
              <a:lnSpc>
                <a:spcPct val="90000"/>
              </a:lnSpc>
              <a:buClr>
                <a:schemeClr val="tx2"/>
              </a:buClr>
              <a:buSzPct val="70000"/>
              <a:buNone/>
            </a:pPr>
            <a:r>
              <a:rPr lang="en-US" altLang="zh-CN" sz="2000" dirty="0">
                <a:latin typeface="Comic Sans MS" panose="030F0702030302020204" pitchFamily="66" charset="0"/>
              </a:rPr>
              <a:t>     </a:t>
            </a:r>
            <a:r>
              <a:rPr lang="zh-CN" altLang="en-US" sz="1600" dirty="0">
                <a:latin typeface="Comic Sans MS" panose="030F0702030302020204" pitchFamily="66" charset="0"/>
                <a:sym typeface="+mn-ea"/>
              </a:rPr>
              <a:t>将进程插入第一个不满足的</a:t>
            </a:r>
            <a:r>
              <a:rPr lang="en-US" altLang="zh-CN" sz="1600" dirty="0">
                <a:latin typeface="Comic Sans MS" panose="030F0702030302020204" pitchFamily="66" charset="0"/>
                <a:sym typeface="+mn-ea"/>
              </a:rPr>
              <a:t>si</a:t>
            </a:r>
            <a:r>
              <a:rPr lang="zh-CN" altLang="en-US" sz="1600" dirty="0">
                <a:latin typeface="Comic Sans MS" panose="030F0702030302020204" pitchFamily="66" charset="0"/>
                <a:sym typeface="+mn-ea"/>
              </a:rPr>
              <a:t>队列；</a:t>
            </a:r>
            <a:endParaRPr lang="zh-CN" altLang="en-US" sz="1600" dirty="0">
              <a:latin typeface="Comic Sans MS" panose="030F0702030302020204" pitchFamily="66" charset="0"/>
            </a:endParaRPr>
          </a:p>
          <a:p>
            <a:pPr marL="0" lvl="0" indent="0" algn="l">
              <a:lnSpc>
                <a:spcPct val="90000"/>
              </a:lnSpc>
              <a:buClr>
                <a:schemeClr val="tx2"/>
              </a:buClr>
              <a:buSzPct val="70000"/>
              <a:buNone/>
            </a:pPr>
            <a:r>
              <a:rPr lang="zh-CN" altLang="en-US" sz="1600" dirty="0">
                <a:latin typeface="Comic Sans MS" panose="030F0702030302020204" pitchFamily="66" charset="0"/>
                <a:sym typeface="+mn-ea"/>
              </a:rPr>
              <a:t>      进程的程序计数重置为</a:t>
            </a:r>
            <a:r>
              <a:rPr lang="en-US" altLang="zh-CN" sz="1600" dirty="0">
                <a:latin typeface="Comic Sans MS" panose="030F0702030302020204" pitchFamily="66" charset="0"/>
                <a:sym typeface="+mn-ea"/>
              </a:rPr>
              <a:t>swait</a:t>
            </a:r>
            <a:r>
              <a:rPr lang="zh-CN" altLang="en-US" sz="1600" dirty="0">
                <a:latin typeface="Comic Sans MS" panose="030F0702030302020204" pitchFamily="66" charset="0"/>
                <a:sym typeface="+mn-ea"/>
              </a:rPr>
              <a:t>起始处；</a:t>
            </a:r>
            <a:endParaRPr lang="zh-CN" altLang="en-US" sz="1600" dirty="0">
              <a:latin typeface="Comic Sans MS" panose="030F0702030302020204" pitchFamily="66" charset="0"/>
            </a:endParaRPr>
          </a:p>
          <a:p>
            <a:pPr marL="0" lvl="0" indent="0" algn="l">
              <a:lnSpc>
                <a:spcPct val="90000"/>
              </a:lnSpc>
              <a:buClr>
                <a:schemeClr val="tx2"/>
              </a:buClr>
              <a:buSzPct val="70000"/>
              <a:buNone/>
            </a:pPr>
            <a:r>
              <a:rPr lang="zh-CN" altLang="en-US" sz="1600" dirty="0">
                <a:latin typeface="Comic Sans MS" panose="030F0702030302020204" pitchFamily="66" charset="0"/>
                <a:sym typeface="+mn-ea"/>
              </a:rPr>
              <a:t>      阻塞进程；</a:t>
            </a:r>
            <a:endParaRPr lang="zh-CN" altLang="en-US" sz="2000" dirty="0">
              <a:latin typeface="Comic Sans MS" panose="030F0702030302020204" pitchFamily="66" charset="0"/>
            </a:endParaRPr>
          </a:p>
          <a:p>
            <a:pPr marL="0" lvl="0" indent="0" algn="l">
              <a:lnSpc>
                <a:spcPct val="90000"/>
              </a:lnSpc>
              <a:buClr>
                <a:schemeClr val="tx2"/>
              </a:buClr>
              <a:buSzPct val="70000"/>
              <a:buNone/>
            </a:pPr>
            <a:r>
              <a:rPr lang="zh-CN" altLang="zh-CN" sz="2000" dirty="0">
                <a:latin typeface="Comic Sans MS" panose="030F0702030302020204" pitchFamily="66" charset="0"/>
              </a:rPr>
              <a:t>  </a:t>
            </a:r>
            <a:r>
              <a:rPr lang="en-US" altLang="zh-CN" sz="2000" dirty="0">
                <a:latin typeface="Comic Sans MS" panose="030F0702030302020204" pitchFamily="66" charset="0"/>
              </a:rPr>
              <a:t>endif</a:t>
            </a:r>
            <a:endParaRPr lang="zh-CN" altLang="en-US" sz="2000" dirty="0">
              <a:latin typeface="Comic Sans MS" panose="030F0702030302020204" pitchFamily="66" charset="0"/>
            </a:endParaRPr>
          </a:p>
        </p:txBody>
      </p:sp>
      <p:sp>
        <p:nvSpPr>
          <p:cNvPr id="98307" name="Rectangle 4"/>
          <p:cNvSpPr/>
          <p:nvPr/>
        </p:nvSpPr>
        <p:spPr>
          <a:xfrm>
            <a:off x="971550" y="2897188"/>
            <a:ext cx="7696200" cy="3657600"/>
          </a:xfrm>
          <a:prstGeom prst="rect">
            <a:avLst/>
          </a:prstGeom>
          <a:noFill/>
          <a:ln w="12700" cap="sq" cmpd="sng">
            <a:solidFill>
              <a:srgbClr val="3333CC"/>
            </a:solidFill>
            <a:prstDash val="solid"/>
            <a:miter/>
            <a:headEnd type="none" w="med" len="med"/>
            <a:tailEnd type="none" w="med" len="med"/>
          </a:ln>
        </p:spPr>
        <p:txBody>
          <a:bodyPr wrap="none" anchor="ctr"/>
          <a:p>
            <a:endParaRPr lang="zh-CN" altLang="en-US" dirty="0">
              <a:latin typeface="Verdana" panose="020B0604030504040204" pitchFamily="34" charset="0"/>
              <a:ea typeface="宋体" panose="02010600030101010101" pitchFamily="2" charset="-122"/>
            </a:endParaRPr>
          </a:p>
        </p:txBody>
      </p:sp>
      <p:sp>
        <p:nvSpPr>
          <p:cNvPr id="98308" name="Line 5"/>
          <p:cNvSpPr/>
          <p:nvPr/>
        </p:nvSpPr>
        <p:spPr>
          <a:xfrm>
            <a:off x="5292725" y="2897188"/>
            <a:ext cx="0" cy="3657600"/>
          </a:xfrm>
          <a:prstGeom prst="line">
            <a:avLst/>
          </a:prstGeom>
          <a:ln w="12700" cap="sq" cmpd="sng">
            <a:solidFill>
              <a:srgbClr val="3333CC"/>
            </a:solidFill>
            <a:prstDash val="solid"/>
            <a:round/>
            <a:headEnd type="none" w="med" len="med"/>
            <a:tailEnd type="none" w="med" len="med"/>
          </a:ln>
        </p:spPr>
      </p:sp>
      <p:sp>
        <p:nvSpPr>
          <p:cNvPr id="98309" name="Rectangle 2"/>
          <p:cNvSpPr>
            <a:spLocks noGrp="1"/>
          </p:cNvSpPr>
          <p:nvPr/>
        </p:nvSpPr>
        <p:spPr>
          <a:xfrm>
            <a:off x="842963" y="682625"/>
            <a:ext cx="7313612" cy="750888"/>
          </a:xfrm>
          <a:prstGeom prst="rect">
            <a:avLst/>
          </a:prstGeom>
          <a:noFill/>
          <a:ln w="9525">
            <a:noFill/>
          </a:ln>
        </p:spPr>
        <p:txBody>
          <a:bodyPr wrap="square" lIns="91440" tIns="45720" rIns="91440" bIns="45720" anchor="b"/>
          <a:p>
            <a:pPr eaLnBrk="0" hangingPunct="0">
              <a:buClr>
                <a:srgbClr val="00B050"/>
              </a:buClr>
            </a:pPr>
            <a:r>
              <a:rPr lang="zh-CN" altLang="en-US" dirty="0">
                <a:solidFill>
                  <a:srgbClr val="0033CC"/>
                </a:solidFill>
                <a:latin typeface="黑体" panose="02010609060101010101" pitchFamily="49" charset="-122"/>
                <a:ea typeface="黑体" panose="02010609060101010101" pitchFamily="49" charset="-122"/>
              </a:rPr>
              <a:t>信号量集机制</a:t>
            </a:r>
            <a:endParaRPr lang="zh-CN" altLang="en-US" dirty="0">
              <a:solidFill>
                <a:srgbClr val="0000FF"/>
              </a:solidFill>
              <a:latin typeface="黑体" panose="02010609060101010101" pitchFamily="49" charset="-122"/>
              <a:ea typeface="黑体" panose="02010609060101010101" pitchFamily="49" charset="-122"/>
            </a:endParaRPr>
          </a:p>
        </p:txBody>
      </p:sp>
      <p:sp>
        <p:nvSpPr>
          <p:cNvPr id="98310"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98311" name="Rectangle 5"/>
          <p:cNvSpPr/>
          <p:nvPr/>
        </p:nvSpPr>
        <p:spPr>
          <a:xfrm>
            <a:off x="458788" y="238125"/>
            <a:ext cx="7313612"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98312" name="内容占位符 181251"/>
          <p:cNvGraphicFramePr>
            <a:graphicFrameLocks noGrp="1"/>
          </p:cNvGraphicFramePr>
          <p:nvPr>
            <p:ph sz="half" idx="4294967295"/>
          </p:nvPr>
        </p:nvGraphicFramePr>
        <p:xfrm>
          <a:off x="719138" y="776288"/>
          <a:ext cx="7704137" cy="69850"/>
        </p:xfrm>
        <a:graphic>
          <a:graphicData uri="http://schemas.openxmlformats.org/presentationml/2006/ole">
            <mc:AlternateContent xmlns:mc="http://schemas.openxmlformats.org/markup-compatibility/2006">
              <mc:Choice xmlns:v="urn:schemas-microsoft-com:vml" Requires="v">
                <p:oleObj spid="_x0000_s3113" name="" r:id="rId1" imgW="6858000" imgH="48895" progId="MS_ClipArt_Gallery.2">
                  <p:embed/>
                </p:oleObj>
              </mc:Choice>
              <mc:Fallback>
                <p:oleObj name="" r:id="rId1" imgW="6858000" imgH="48895" progId="MS_ClipArt_Gallery.2">
                  <p:embed/>
                  <p:pic>
                    <p:nvPicPr>
                      <p:cNvPr id="0" name="图片 3112"/>
                      <p:cNvPicPr/>
                      <p:nvPr/>
                    </p:nvPicPr>
                    <p:blipFill>
                      <a:blip r:embed="rId2"/>
                      <a:stretch>
                        <a:fillRect/>
                      </a:stretch>
                    </p:blipFill>
                    <p:spPr>
                      <a:xfrm>
                        <a:off x="719138" y="776288"/>
                        <a:ext cx="7704137" cy="69850"/>
                      </a:xfrm>
                      <a:prstGeom prst="rect">
                        <a:avLst/>
                      </a:prstGeom>
                      <a:noFill/>
                      <a:ln w="38100">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idx="1"/>
          </p:nvPr>
        </p:nvSpPr>
        <p:spPr>
          <a:xfrm>
            <a:off x="407988" y="985838"/>
            <a:ext cx="5154613" cy="725488"/>
          </a:xfrm>
        </p:spPr>
        <p:txBody>
          <a:bodyPr vert="horz" wrap="square" lIns="91440" tIns="45720" rIns="91440" bIns="45720" anchor="t"/>
          <a:p>
            <a:pPr marL="0" marR="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en-US" altLang="zh-CN" sz="28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程序顺序执行的特征</a:t>
            </a:r>
            <a:r>
              <a:rPr kumimoji="0" lang="zh-CN" altLang="en-US" sz="3200" b="1" i="0" u="none" strike="noStrike" kern="0" cap="none" spc="0" normalizeH="0" baseline="0" noProof="1" dirty="0">
                <a:solidFill>
                  <a:srgbClr val="0033CC"/>
                </a:solidFill>
                <a:latin typeface="Comic Sans MS" panose="030F0702030302020204" pitchFamily="66" charset="0"/>
                <a:ea typeface="+mn-ea"/>
                <a:cs typeface="+mn-cs"/>
              </a:rPr>
              <a:t> </a:t>
            </a:r>
            <a:endParaRPr kumimoji="0" lang="zh-CN" altLang="en-US" sz="3200" b="1" i="0" u="none" strike="noStrike" kern="0" cap="none" spc="0" normalizeH="0" baseline="0" noProof="1" dirty="0">
              <a:solidFill>
                <a:srgbClr val="0033CC"/>
              </a:solidFill>
              <a:latin typeface="Comic Sans MS" panose="030F0702030302020204" pitchFamily="66" charset="0"/>
              <a:ea typeface="+mn-ea"/>
              <a:cs typeface="+mn-cs"/>
            </a:endParaRPr>
          </a:p>
        </p:txBody>
      </p:sp>
      <p:sp>
        <p:nvSpPr>
          <p:cNvPr id="31746" name="Text Box 3"/>
          <p:cNvSpPr txBox="1"/>
          <p:nvPr/>
        </p:nvSpPr>
        <p:spPr>
          <a:xfrm>
            <a:off x="179388" y="1711325"/>
            <a:ext cx="2384425" cy="457200"/>
          </a:xfrm>
          <a:prstGeom prst="rect">
            <a:avLst/>
          </a:prstGeom>
          <a:noFill/>
          <a:ln w="9525">
            <a:noFill/>
          </a:ln>
        </p:spPr>
        <p:txBody>
          <a:bodyPr anchor="t">
            <a:spAutoFit/>
          </a:bodyPr>
          <a:p>
            <a:pPr>
              <a:spcBef>
                <a:spcPct val="50000"/>
              </a:spcBef>
              <a:buSzTx/>
            </a:pPr>
            <a:r>
              <a:rPr lang="zh-CN" altLang="en-US" sz="2400" dirty="0">
                <a:latin typeface="Comic Sans MS" panose="030F0702030302020204" pitchFamily="66" charset="0"/>
                <a:ea typeface="楷体_GB2312" pitchFamily="49" charset="-122"/>
              </a:rPr>
              <a:t>（</a:t>
            </a:r>
            <a:r>
              <a:rPr lang="en-US" altLang="zh-CN" sz="2400" dirty="0">
                <a:latin typeface="Comic Sans MS" panose="030F0702030302020204" pitchFamily="66" charset="0"/>
                <a:ea typeface="楷体_GB2312" pitchFamily="49" charset="-122"/>
              </a:rPr>
              <a:t>1</a:t>
            </a:r>
            <a:r>
              <a:rPr lang="zh-CN" altLang="en-US" sz="2400" dirty="0">
                <a:latin typeface="Comic Sans MS" panose="030F0702030302020204" pitchFamily="66" charset="0"/>
                <a:ea typeface="楷体_GB2312" pitchFamily="49" charset="-122"/>
              </a:rPr>
              <a:t>）</a:t>
            </a:r>
            <a:r>
              <a:rPr lang="zh-CN" altLang="en-US" sz="2400" dirty="0">
                <a:solidFill>
                  <a:srgbClr val="C00000"/>
                </a:solidFill>
                <a:latin typeface="Comic Sans MS" panose="030F0702030302020204" pitchFamily="66" charset="0"/>
                <a:ea typeface="楷体_GB2312" pitchFamily="49" charset="-122"/>
              </a:rPr>
              <a:t>顺序性： </a:t>
            </a:r>
            <a:endParaRPr lang="zh-CN" altLang="en-US" sz="2400" dirty="0">
              <a:solidFill>
                <a:srgbClr val="C00000"/>
              </a:solidFill>
              <a:latin typeface="Comic Sans MS" panose="030F0702030302020204" pitchFamily="66" charset="0"/>
              <a:ea typeface="楷体_GB2312" pitchFamily="49" charset="-122"/>
            </a:endParaRPr>
          </a:p>
        </p:txBody>
      </p:sp>
      <p:sp>
        <p:nvSpPr>
          <p:cNvPr id="31747" name="Text Box 4"/>
          <p:cNvSpPr txBox="1"/>
          <p:nvPr/>
        </p:nvSpPr>
        <p:spPr>
          <a:xfrm>
            <a:off x="2259013" y="1711325"/>
            <a:ext cx="6705600" cy="830263"/>
          </a:xfrm>
          <a:prstGeom prst="rect">
            <a:avLst/>
          </a:prstGeom>
          <a:noFill/>
          <a:ln w="9525">
            <a:noFill/>
          </a:ln>
        </p:spPr>
        <p:txBody>
          <a:bodyPr anchor="t">
            <a:spAutoFit/>
          </a:bodyPr>
          <a:p>
            <a:pPr>
              <a:spcBef>
                <a:spcPct val="50000"/>
              </a:spcBef>
              <a:buSzTx/>
            </a:pPr>
            <a:r>
              <a:rPr lang="zh-CN" altLang="en-US" sz="2400" dirty="0">
                <a:latin typeface="Comic Sans MS" panose="030F0702030302020204" pitchFamily="66" charset="0"/>
                <a:ea typeface="楷体_GB2312" pitchFamily="49" charset="-122"/>
              </a:rPr>
              <a:t>处理机的操作严格按照程序所规定的顺序执行</a:t>
            </a:r>
            <a:r>
              <a:rPr lang="zh-CN" altLang="en-US" sz="2400" dirty="0">
                <a:latin typeface="宋体" panose="02010600030101010101" pitchFamily="2" charset="-122"/>
                <a:ea typeface="宋体" panose="02010600030101010101" pitchFamily="2" charset="-122"/>
              </a:rPr>
              <a:t>，</a:t>
            </a:r>
            <a:r>
              <a:rPr lang="zh-CN" altLang="en-US" sz="2400" dirty="0">
                <a:latin typeface="Comic Sans MS" panose="030F0702030302020204" pitchFamily="66" charset="0"/>
                <a:ea typeface="楷体_GB2312" pitchFamily="49" charset="-122"/>
              </a:rPr>
              <a:t>一系列严格按照程序规定的状态转移过程</a:t>
            </a:r>
            <a:r>
              <a:rPr lang="zh-CN" altLang="en-US" sz="2400" dirty="0">
                <a:latin typeface="宋体" panose="02010600030101010101" pitchFamily="2" charset="-122"/>
                <a:ea typeface="宋体" panose="02010600030101010101" pitchFamily="2" charset="-122"/>
              </a:rPr>
              <a:t>。</a:t>
            </a:r>
            <a:r>
              <a:rPr lang="zh-CN" altLang="en-US" sz="2400" dirty="0">
                <a:latin typeface="Tahoma" panose="020B0604030504040204" pitchFamily="34" charset="0"/>
                <a:ea typeface="宋体" panose="02010600030101010101" pitchFamily="2" charset="-122"/>
              </a:rPr>
              <a:t> </a:t>
            </a:r>
            <a:endParaRPr lang="zh-CN" altLang="en-US" sz="2400" dirty="0">
              <a:latin typeface="Tahoma" panose="020B0604030504040204" pitchFamily="34" charset="0"/>
              <a:ea typeface="宋体" panose="02010600030101010101" pitchFamily="2" charset="-122"/>
            </a:endParaRPr>
          </a:p>
        </p:txBody>
      </p:sp>
      <p:sp>
        <p:nvSpPr>
          <p:cNvPr id="31748" name="Text Box 5"/>
          <p:cNvSpPr txBox="1"/>
          <p:nvPr/>
        </p:nvSpPr>
        <p:spPr>
          <a:xfrm>
            <a:off x="179388" y="2924175"/>
            <a:ext cx="2438400" cy="457200"/>
          </a:xfrm>
          <a:prstGeom prst="rect">
            <a:avLst/>
          </a:prstGeom>
          <a:noFill/>
          <a:ln w="9525">
            <a:noFill/>
          </a:ln>
        </p:spPr>
        <p:txBody>
          <a:bodyPr lIns="18000" rIns="18000" anchor="t">
            <a:spAutoFit/>
          </a:bodyPr>
          <a:p>
            <a:pPr>
              <a:spcBef>
                <a:spcPct val="50000"/>
              </a:spcBef>
              <a:buSzTx/>
            </a:pPr>
            <a:r>
              <a:rPr lang="zh-CN" altLang="en-US" sz="2400" dirty="0">
                <a:latin typeface="Comic Sans MS" panose="030F0702030302020204" pitchFamily="66" charset="0"/>
                <a:ea typeface="楷体_GB2312" pitchFamily="49" charset="-122"/>
              </a:rPr>
              <a:t>（</a:t>
            </a:r>
            <a:r>
              <a:rPr lang="en-US" altLang="zh-CN" sz="2400" dirty="0">
                <a:latin typeface="Comic Sans MS" panose="030F0702030302020204" pitchFamily="66" charset="0"/>
                <a:ea typeface="楷体_GB2312" pitchFamily="49" charset="-122"/>
              </a:rPr>
              <a:t>2</a:t>
            </a:r>
            <a:r>
              <a:rPr lang="zh-CN" altLang="en-US" sz="2400" dirty="0">
                <a:latin typeface="Comic Sans MS" panose="030F0702030302020204" pitchFamily="66" charset="0"/>
                <a:ea typeface="楷体_GB2312" pitchFamily="49" charset="-122"/>
              </a:rPr>
              <a:t>）</a:t>
            </a:r>
            <a:r>
              <a:rPr lang="zh-CN" altLang="en-US" sz="2400" dirty="0">
                <a:solidFill>
                  <a:srgbClr val="C00000"/>
                </a:solidFill>
                <a:latin typeface="Comic Sans MS" panose="030F0702030302020204" pitchFamily="66" charset="0"/>
                <a:ea typeface="楷体_GB2312" pitchFamily="49" charset="-122"/>
              </a:rPr>
              <a:t>封闭性：</a:t>
            </a:r>
            <a:r>
              <a:rPr lang="zh-CN" altLang="en-US" sz="2400" dirty="0">
                <a:solidFill>
                  <a:srgbClr val="0000FF"/>
                </a:solidFill>
                <a:latin typeface="Comic Sans MS" panose="030F0702030302020204" pitchFamily="66" charset="0"/>
                <a:ea typeface="楷体_GB2312" pitchFamily="49" charset="-122"/>
              </a:rPr>
              <a:t> </a:t>
            </a:r>
            <a:endParaRPr lang="zh-CN" altLang="en-US" sz="2400" dirty="0">
              <a:solidFill>
                <a:srgbClr val="0000FF"/>
              </a:solidFill>
              <a:latin typeface="Comic Sans MS" panose="030F0702030302020204" pitchFamily="66" charset="0"/>
              <a:ea typeface="楷体_GB2312" pitchFamily="49" charset="-122"/>
            </a:endParaRPr>
          </a:p>
        </p:txBody>
      </p:sp>
      <p:sp>
        <p:nvSpPr>
          <p:cNvPr id="15366" name="Text Box 6"/>
          <p:cNvSpPr txBox="1"/>
          <p:nvPr/>
        </p:nvSpPr>
        <p:spPr>
          <a:xfrm>
            <a:off x="2341563" y="2924175"/>
            <a:ext cx="6542088" cy="1771650"/>
          </a:xfrm>
          <a:prstGeom prst="rect">
            <a:avLst/>
          </a:prstGeom>
          <a:noFill/>
          <a:ln w="9525">
            <a:noFill/>
          </a:ln>
        </p:spPr>
        <p:txBody>
          <a:bodyPr lIns="18000" rIns="18000" anchor="t">
            <a:spAutoFit/>
          </a:bodyPr>
          <a:p>
            <a:pPr>
              <a:spcBef>
                <a:spcPct val="50000"/>
              </a:spcBef>
              <a:buSzTx/>
            </a:pPr>
            <a:r>
              <a:rPr lang="zh-CN" altLang="en-US" sz="2400" noProof="1" dirty="0">
                <a:latin typeface="Comic Sans MS" panose="030F0702030302020204" pitchFamily="66" charset="0"/>
                <a:ea typeface="楷体_GB2312" pitchFamily="49" charset="-122"/>
                <a:cs typeface="+mn-cs"/>
              </a:rPr>
              <a:t>程序是在封闭的环境下执行的。即</a:t>
            </a:r>
            <a:endParaRPr lang="zh-CN" altLang="en-US" sz="2400" noProof="1" dirty="0">
              <a:latin typeface="Comic Sans MS" panose="030F0702030302020204" pitchFamily="66" charset="0"/>
              <a:ea typeface="楷体_GB2312" pitchFamily="49" charset="-122"/>
            </a:endParaRPr>
          </a:p>
          <a:p>
            <a:pPr marL="342900" indent="-342900">
              <a:spcBef>
                <a:spcPct val="50000"/>
              </a:spcBef>
              <a:buClr>
                <a:srgbClr val="00B050"/>
              </a:buClr>
              <a:buSzTx/>
              <a:buFont typeface="Arial" panose="020B0604020202020204" pitchFamily="34" charset="0"/>
              <a:buChar char="•"/>
            </a:pPr>
            <a:r>
              <a:rPr lang="zh-CN" altLang="en-US" sz="2400" noProof="1" dirty="0">
                <a:latin typeface="Comic Sans MS" panose="030F0702030302020204" pitchFamily="66" charset="0"/>
                <a:ea typeface="楷体_GB2312" pitchFamily="49" charset="-122"/>
                <a:cs typeface="+mn-cs"/>
              </a:rPr>
              <a:t>程序运行时</a:t>
            </a:r>
            <a:r>
              <a:rPr lang="zh-CN" altLang="en-US" sz="2400" noProof="1" dirty="0">
                <a:solidFill>
                  <a:srgbClr val="FF0000"/>
                </a:solidFill>
                <a:latin typeface="Comic Sans MS" panose="030F0702030302020204" pitchFamily="66" charset="0"/>
                <a:ea typeface="楷体_GB2312" pitchFamily="49" charset="-122"/>
                <a:cs typeface="+mn-cs"/>
              </a:rPr>
              <a:t>独占</a:t>
            </a:r>
            <a:r>
              <a:rPr lang="zh-CN" altLang="en-US" sz="2400" noProof="1" dirty="0">
                <a:latin typeface="Comic Sans MS" panose="030F0702030302020204" pitchFamily="66" charset="0"/>
                <a:ea typeface="楷体_GB2312" pitchFamily="49" charset="-122"/>
                <a:cs typeface="+mn-cs"/>
              </a:rPr>
              <a:t>全机资源，资源的状态（除初始态外）只有本程序才能改变它。</a:t>
            </a:r>
            <a:endParaRPr lang="zh-CN" altLang="en-US" sz="2400" noProof="1" dirty="0">
              <a:latin typeface="Comic Sans MS" panose="030F0702030302020204" pitchFamily="66" charset="0"/>
              <a:ea typeface="楷体_GB2312" pitchFamily="49" charset="-122"/>
            </a:endParaRPr>
          </a:p>
          <a:p>
            <a:pPr marL="342900" indent="-342900">
              <a:spcBef>
                <a:spcPct val="5000"/>
              </a:spcBef>
              <a:buClr>
                <a:srgbClr val="00B050"/>
              </a:buClr>
              <a:buSzTx/>
              <a:buFont typeface="Arial" panose="020B0604020202020204" pitchFamily="34" charset="0"/>
              <a:buChar char="•"/>
            </a:pPr>
            <a:r>
              <a:rPr lang="zh-CN" altLang="en-US" sz="2400" noProof="1" dirty="0">
                <a:latin typeface="Comic Sans MS" panose="030F0702030302020204" pitchFamily="66" charset="0"/>
                <a:ea typeface="楷体_GB2312" pitchFamily="49" charset="-122"/>
                <a:cs typeface="+mn-cs"/>
              </a:rPr>
              <a:t>程序一旦开始执行，其执行结果不受外界影响</a:t>
            </a:r>
            <a:r>
              <a:rPr lang="zh-CN" altLang="en-US" sz="2400" noProof="1" dirty="0">
                <a:latin typeface="宋体" panose="02010600030101010101" pitchFamily="2" charset="-122"/>
                <a:ea typeface="宋体" panose="02010600030101010101" pitchFamily="2" charset="-122"/>
                <a:cs typeface="+mn-cs"/>
              </a:rPr>
              <a:t>。 </a:t>
            </a:r>
            <a:endParaRPr lang="zh-CN" altLang="en-US" sz="2400" noProof="1" dirty="0">
              <a:latin typeface="宋体" panose="02010600030101010101" pitchFamily="2" charset="-122"/>
              <a:ea typeface="宋体" panose="02010600030101010101" pitchFamily="2" charset="-122"/>
            </a:endParaRPr>
          </a:p>
        </p:txBody>
      </p:sp>
      <p:sp>
        <p:nvSpPr>
          <p:cNvPr id="31750" name="Text Box 7"/>
          <p:cNvSpPr txBox="1"/>
          <p:nvPr/>
        </p:nvSpPr>
        <p:spPr>
          <a:xfrm>
            <a:off x="179388" y="4987925"/>
            <a:ext cx="2809875" cy="457200"/>
          </a:xfrm>
          <a:prstGeom prst="rect">
            <a:avLst/>
          </a:prstGeom>
          <a:noFill/>
          <a:ln w="9525">
            <a:noFill/>
          </a:ln>
        </p:spPr>
        <p:txBody>
          <a:bodyPr lIns="18000" rIns="18000" anchor="t">
            <a:spAutoFit/>
          </a:bodyPr>
          <a:p>
            <a:pPr>
              <a:spcBef>
                <a:spcPct val="50000"/>
              </a:spcBef>
              <a:buSzTx/>
            </a:pPr>
            <a:r>
              <a:rPr lang="zh-CN" altLang="en-US" sz="2400" dirty="0">
                <a:latin typeface="Comic Sans MS" panose="030F0702030302020204" pitchFamily="66" charset="0"/>
                <a:ea typeface="楷体_GB2312" pitchFamily="49" charset="-122"/>
              </a:rPr>
              <a:t>（</a:t>
            </a:r>
            <a:r>
              <a:rPr lang="en-US" altLang="zh-CN" sz="2400" dirty="0">
                <a:latin typeface="Comic Sans MS" panose="030F0702030302020204" pitchFamily="66" charset="0"/>
                <a:ea typeface="楷体_GB2312" pitchFamily="49" charset="-122"/>
              </a:rPr>
              <a:t>3</a:t>
            </a:r>
            <a:r>
              <a:rPr lang="zh-CN" altLang="en-US" sz="2400" dirty="0">
                <a:latin typeface="Comic Sans MS" panose="030F0702030302020204" pitchFamily="66" charset="0"/>
                <a:ea typeface="楷体_GB2312" pitchFamily="49" charset="-122"/>
              </a:rPr>
              <a:t>）</a:t>
            </a:r>
            <a:r>
              <a:rPr lang="zh-CN" altLang="en-US" sz="2400" dirty="0">
                <a:solidFill>
                  <a:srgbClr val="C00000"/>
                </a:solidFill>
                <a:latin typeface="Comic Sans MS" panose="030F0702030302020204" pitchFamily="66" charset="0"/>
                <a:ea typeface="楷体_GB2312" pitchFamily="49" charset="-122"/>
              </a:rPr>
              <a:t>可再现性： </a:t>
            </a:r>
            <a:endParaRPr lang="zh-CN" altLang="en-US" sz="2400" dirty="0">
              <a:solidFill>
                <a:srgbClr val="C00000"/>
              </a:solidFill>
              <a:latin typeface="Comic Sans MS" panose="030F0702030302020204" pitchFamily="66" charset="0"/>
              <a:ea typeface="楷体_GB2312" pitchFamily="49" charset="-122"/>
            </a:endParaRPr>
          </a:p>
        </p:txBody>
      </p:sp>
      <p:sp>
        <p:nvSpPr>
          <p:cNvPr id="31751" name="Text Box 8"/>
          <p:cNvSpPr txBox="1"/>
          <p:nvPr/>
        </p:nvSpPr>
        <p:spPr>
          <a:xfrm>
            <a:off x="2411413" y="5013325"/>
            <a:ext cx="6553200" cy="830263"/>
          </a:xfrm>
          <a:prstGeom prst="rect">
            <a:avLst/>
          </a:prstGeom>
          <a:noFill/>
          <a:ln w="9525">
            <a:noFill/>
          </a:ln>
        </p:spPr>
        <p:txBody>
          <a:bodyPr anchor="t">
            <a:spAutoFit/>
          </a:bodyPr>
          <a:p>
            <a:pPr>
              <a:spcBef>
                <a:spcPct val="50000"/>
              </a:spcBef>
              <a:buSzTx/>
            </a:pPr>
            <a:r>
              <a:rPr lang="zh-CN" altLang="en-US" sz="2400" dirty="0">
                <a:latin typeface="Comic Sans MS" panose="030F0702030302020204" pitchFamily="66" charset="0"/>
                <a:ea typeface="楷体_GB2312" pitchFamily="49" charset="-122"/>
              </a:rPr>
              <a:t>只要程序执行时的环境和初始条件相同，当程序重复执行时，都将获得相同的结果。 </a:t>
            </a:r>
            <a:endParaRPr lang="zh-CN" altLang="en-US" sz="2400" dirty="0">
              <a:latin typeface="Comic Sans MS" panose="030F0702030302020204" pitchFamily="66" charset="0"/>
              <a:ea typeface="楷体_GB2312" pitchFamily="49" charset="-122"/>
            </a:endParaRPr>
          </a:p>
        </p:txBody>
      </p:sp>
      <p:sp>
        <p:nvSpPr>
          <p:cNvPr id="31752" name="Rectangle 2"/>
          <p:cNvSpPr txBox="1"/>
          <p:nvPr/>
        </p:nvSpPr>
        <p:spPr>
          <a:xfrm>
            <a:off x="476250" y="257175"/>
            <a:ext cx="6896100" cy="606425"/>
          </a:xfrm>
          <a:prstGeom prst="rect">
            <a:avLst/>
          </a:prstGeom>
          <a:noFill/>
          <a:ln w="9525">
            <a:noFill/>
          </a:ln>
        </p:spPr>
        <p:txBody>
          <a:bodyPr anchor="b"/>
          <a:p>
            <a:pPr algn="ctr">
              <a:buSzTx/>
            </a:pPr>
            <a:r>
              <a:rPr lang="en-US" altLang="zh-CN" sz="3600" dirty="0">
                <a:solidFill>
                  <a:srgbClr val="000066"/>
                </a:solidFill>
                <a:latin typeface="黑体" panose="02010609060101010101" pitchFamily="49" charset="-122"/>
                <a:ea typeface="黑体" panose="02010609060101010101" pitchFamily="49" charset="-122"/>
              </a:rPr>
              <a:t>2.1.2 程序顺序执行</a:t>
            </a:r>
            <a:endParaRPr lang="zh-CN" altLang="en-US" sz="3600" dirty="0">
              <a:solidFill>
                <a:srgbClr val="000066"/>
              </a:solidFill>
              <a:latin typeface="Times New Roman" panose="02020603050405020304" pitchFamily="18" charset="0"/>
              <a:ea typeface="楷体_GB2312" pitchFamily="49" charset="-122"/>
            </a:endParaRPr>
          </a:p>
        </p:txBody>
      </p:sp>
      <p:sp>
        <p:nvSpPr>
          <p:cNvPr id="3175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31754"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4" name="" r:id="rId1" imgW="6858000" imgH="48895" progId="MS_ClipArt_Gallery.2">
                  <p:embed/>
                </p:oleObj>
              </mc:Choice>
              <mc:Fallback>
                <p:oleObj name="" r:id="rId1" imgW="6858000" imgH="48895" progId="MS_ClipArt_Gallery.2">
                  <p:embed/>
                  <p:pic>
                    <p:nvPicPr>
                      <p:cNvPr id="0" name="图片 3083"/>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7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15366" grpId="0"/>
      <p:bldP spid="31748" grpId="1"/>
      <p:bldP spid="15366" grpId="1"/>
      <p:bldP spid="31750" grpId="0"/>
      <p:bldP spid="31751" grpId="0"/>
      <p:bldP spid="31750" grpId="1"/>
      <p:bldP spid="31751" grpId="1"/>
      <p:bldP spid="31746" grpId="0"/>
      <p:bldP spid="31747" grpId="0"/>
      <p:bldP spid="31746" grpId="1"/>
      <p:bldP spid="31747"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2"/>
          <p:cNvSpPr>
            <a:spLocks noGrp="1"/>
          </p:cNvSpPr>
          <p:nvPr>
            <p:ph type="title"/>
          </p:nvPr>
        </p:nvSpPr>
        <p:spPr>
          <a:xfrm>
            <a:off x="971550" y="2192338"/>
            <a:ext cx="7313613" cy="503237"/>
          </a:xfrm>
        </p:spPr>
        <p:txBody>
          <a:bodyPr vert="horz" wrap="square" lIns="91440" tIns="45720" rIns="91440" bIns="45720" anchor="b"/>
          <a:p>
            <a:r>
              <a:rPr lang="zh-CN" altLang="en-US" sz="2400" dirty="0">
                <a:solidFill>
                  <a:schemeClr val="tx1"/>
                </a:solidFill>
                <a:latin typeface="黑体" panose="02010609060101010101" pitchFamily="49" charset="-122"/>
              </a:rPr>
              <a:t>三、一般信号量集的几种特殊情况</a:t>
            </a:r>
            <a:endParaRPr lang="zh-CN" altLang="en-US" sz="2400" dirty="0">
              <a:solidFill>
                <a:schemeClr val="tx1"/>
              </a:solidFill>
              <a:latin typeface="黑体" panose="02010609060101010101" pitchFamily="49" charset="-122"/>
            </a:endParaRPr>
          </a:p>
        </p:txBody>
      </p:sp>
      <p:sp>
        <p:nvSpPr>
          <p:cNvPr id="99330" name="Rectangle 3"/>
          <p:cNvSpPr>
            <a:spLocks noGrp="1"/>
          </p:cNvSpPr>
          <p:nvPr>
            <p:ph type="subTitle" idx="4294967295"/>
          </p:nvPr>
        </p:nvSpPr>
        <p:spPr>
          <a:xfrm>
            <a:off x="1272540" y="2695575"/>
            <a:ext cx="7467600" cy="2895600"/>
          </a:xfrm>
        </p:spPr>
        <p:txBody>
          <a:bodyPr vert="horz" wrap="square" lIns="91440" tIns="45720" rIns="91440" bIns="45720" anchor="t"/>
          <a:lstStyle>
            <a:lvl1pPr marL="0" lvl="0" indent="0" algn="ctr">
              <a:buClr>
                <a:schemeClr val="folHlink"/>
              </a:buClr>
              <a:buSzPct val="60000"/>
              <a:buFont typeface="Wingdings" panose="05000000000000000000" pitchFamily="2" charset="2"/>
              <a:defRPr/>
            </a:lvl1pPr>
            <a:lvl2pPr marL="457200" lvl="1" indent="0" algn="ctr">
              <a:buClr>
                <a:schemeClr val="folHlink"/>
              </a:buClr>
              <a:buSzPct val="60000"/>
              <a:buFont typeface="Wingdings" panose="05000000000000000000" pitchFamily="2" charset="2"/>
              <a:defRPr/>
            </a:lvl2pPr>
            <a:lvl3pPr marL="914400" lvl="2" indent="0" algn="ctr">
              <a:buClr>
                <a:schemeClr val="folHlink"/>
              </a:buClr>
              <a:buSzPct val="60000"/>
              <a:buFont typeface="Wingdings" panose="05000000000000000000" pitchFamily="2" charset="2"/>
              <a:defRPr/>
            </a:lvl3pPr>
            <a:lvl4pPr marL="1371600" lvl="3" indent="0" algn="ctr">
              <a:buClr>
                <a:schemeClr val="folHlink"/>
              </a:buClr>
              <a:buSzPct val="60000"/>
              <a:buFont typeface="Wingdings" panose="05000000000000000000" pitchFamily="2" charset="2"/>
              <a:defRPr/>
            </a:lvl4pPr>
            <a:lvl5pPr marL="1828800" lvl="4" indent="0" algn="ctr">
              <a:buClr>
                <a:schemeClr val="folHlink"/>
              </a:buClr>
              <a:buSzPct val="60000"/>
              <a:buFont typeface="Wingdings" panose="05000000000000000000" pitchFamily="2" charset="2"/>
              <a:defRPr/>
            </a:lvl5pPr>
          </a:lstStyle>
          <a:p>
            <a:pPr marL="0" lvl="0" indent="0" algn="l">
              <a:buClr>
                <a:schemeClr val="tx2"/>
              </a:buClr>
              <a:buSzPct val="70000"/>
              <a:buNone/>
            </a:pPr>
            <a:r>
              <a:rPr lang="zh-CN" altLang="en-US" sz="2400" dirty="0">
                <a:latin typeface="黑体" panose="02010609060101010101" pitchFamily="49" charset="-122"/>
                <a:ea typeface="黑体" panose="02010609060101010101" pitchFamily="49" charset="-122"/>
              </a:rPr>
              <a:t>(1) </a:t>
            </a:r>
            <a:r>
              <a:rPr lang="en-US" altLang="zh-CN" sz="1800" dirty="0">
                <a:solidFill>
                  <a:srgbClr val="FF0000"/>
                </a:solidFill>
                <a:latin typeface="黑体" panose="02010609060101010101" pitchFamily="49" charset="-122"/>
                <a:ea typeface="黑体" panose="02010609060101010101" pitchFamily="49" charset="-122"/>
              </a:rPr>
              <a:t>swait(s,d,d)</a:t>
            </a:r>
            <a:r>
              <a:rPr lang="en-US" altLang="zh-CN" sz="18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 </a:t>
            </a:r>
            <a:r>
              <a:rPr lang="zh-CN" altLang="zh-CN" sz="1800" dirty="0">
                <a:latin typeface="黑体" panose="02010609060101010101" pitchFamily="49" charset="-122"/>
                <a:ea typeface="黑体" panose="02010609060101010101" pitchFamily="49" charset="-122"/>
              </a:rPr>
              <a:t>每次申请</a:t>
            </a:r>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个资源，资源数小于</a:t>
            </a:r>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时不予分配</a:t>
            </a:r>
            <a:r>
              <a:rPr lang="zh-CN" altLang="zh-CN" sz="1800" dirty="0">
                <a:latin typeface="黑体" panose="02010609060101010101" pitchFamily="49" charset="-122"/>
                <a:ea typeface="黑体" panose="02010609060101010101" pitchFamily="49" charset="-122"/>
              </a:rPr>
              <a:t>;</a:t>
            </a:r>
            <a:endParaRPr lang="zh-CN" altLang="en-US" sz="1800" dirty="0">
              <a:latin typeface="黑体" panose="02010609060101010101" pitchFamily="49" charset="-122"/>
              <a:ea typeface="黑体" panose="02010609060101010101" pitchFamily="49" charset="-122"/>
            </a:endParaRPr>
          </a:p>
          <a:p>
            <a:pPr marL="0" lvl="0" indent="0" algn="l">
              <a:buClr>
                <a:schemeClr val="tx2"/>
              </a:buClr>
              <a:buSzPct val="70000"/>
              <a:buNone/>
            </a:pPr>
            <a:r>
              <a:rPr lang="zh-CN"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 </a:t>
            </a:r>
            <a:r>
              <a:rPr lang="en-US" altLang="zh-CN" sz="1800" dirty="0">
                <a:solidFill>
                  <a:srgbClr val="FF0000"/>
                </a:solidFill>
                <a:latin typeface="黑体" panose="02010609060101010101" pitchFamily="49" charset="-122"/>
                <a:ea typeface="黑体" panose="02010609060101010101" pitchFamily="49" charset="-122"/>
              </a:rPr>
              <a:t>swait(s,1,1)</a:t>
            </a: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蜕化为</a:t>
            </a:r>
            <a:r>
              <a:rPr lang="en-US" altLang="en-US" sz="1800" dirty="0">
                <a:latin typeface="黑体" panose="02010609060101010101" pitchFamily="49" charset="-122"/>
                <a:ea typeface="黑体" panose="02010609060101010101" pitchFamily="49" charset="-122"/>
              </a:rPr>
              <a:t>wait(s);</a:t>
            </a:r>
            <a:endParaRPr lang="en-US" altLang="zh-CN" sz="2400" dirty="0">
              <a:latin typeface="黑体" panose="02010609060101010101" pitchFamily="49" charset="-122"/>
              <a:ea typeface="黑体" panose="02010609060101010101" pitchFamily="49" charset="-122"/>
            </a:endParaRPr>
          </a:p>
          <a:p>
            <a:pPr marL="0" lvl="0" indent="0" algn="l">
              <a:buClr>
                <a:schemeClr val="tx2"/>
              </a:buClr>
              <a:buSzPct val="70000"/>
              <a:buNone/>
            </a:pPr>
            <a:r>
              <a:rPr lang="en-US" altLang="zh-CN" sz="2400" dirty="0">
                <a:latin typeface="黑体" panose="02010609060101010101" pitchFamily="49" charset="-122"/>
                <a:ea typeface="黑体" panose="02010609060101010101" pitchFamily="49" charset="-122"/>
              </a:rPr>
              <a:t>(3) </a:t>
            </a:r>
            <a:r>
              <a:rPr lang="en-US" altLang="zh-CN" sz="1800" dirty="0">
                <a:solidFill>
                  <a:srgbClr val="FF0000"/>
                </a:solidFill>
                <a:latin typeface="黑体" panose="02010609060101010101" pitchFamily="49" charset="-122"/>
                <a:ea typeface="黑体" panose="02010609060101010101" pitchFamily="49" charset="-122"/>
              </a:rPr>
              <a:t>swait(s,1,0)</a:t>
            </a: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成为可控开关：</a:t>
            </a:r>
            <a:r>
              <a:rPr lang="en-US" altLang="en-US" sz="1800" dirty="0">
                <a:latin typeface="黑体" panose="02010609060101010101" pitchFamily="49" charset="-122"/>
                <a:ea typeface="黑体" panose="02010609060101010101" pitchFamily="49" charset="-122"/>
              </a:rPr>
              <a:t>s&gt;=1</a:t>
            </a:r>
            <a:r>
              <a:rPr lang="zh-CN" altLang="en-US" sz="1800" dirty="0">
                <a:latin typeface="黑体" panose="02010609060101010101" pitchFamily="49" charset="-122"/>
                <a:ea typeface="黑体" panose="02010609060101010101" pitchFamily="49" charset="-122"/>
              </a:rPr>
              <a:t>时，所有进程都可进入；</a:t>
            </a:r>
            <a:endParaRPr lang="zh-CN" altLang="en-US" sz="1800" dirty="0">
              <a:latin typeface="黑体" panose="02010609060101010101" pitchFamily="49" charset="-122"/>
              <a:ea typeface="黑体" panose="02010609060101010101" pitchFamily="49" charset="-122"/>
            </a:endParaRPr>
          </a:p>
          <a:p>
            <a:pPr marL="0" lvl="0" indent="0" algn="l">
              <a:buClr>
                <a:schemeClr val="tx2"/>
              </a:buClr>
              <a:buSzPct val="70000"/>
              <a:buNone/>
            </a:pPr>
            <a:r>
              <a:rPr lang="zh-CN" altLang="en-US" sz="1800" dirty="0">
                <a:latin typeface="黑体" panose="02010609060101010101" pitchFamily="49" charset="-122"/>
                <a:ea typeface="黑体" panose="02010609060101010101" pitchFamily="49" charset="-122"/>
              </a:rPr>
              <a:t>                    </a:t>
            </a:r>
            <a:r>
              <a:rPr lang="en-US" altLang="en-US" sz="1800" dirty="0">
                <a:latin typeface="黑体" panose="02010609060101010101" pitchFamily="49" charset="-122"/>
                <a:ea typeface="黑体" panose="02010609060101010101" pitchFamily="49" charset="-122"/>
              </a:rPr>
              <a:t>s=0</a:t>
            </a:r>
            <a:r>
              <a:rPr lang="zh-CN" altLang="en-US" sz="1800" dirty="0">
                <a:latin typeface="黑体" panose="02010609060101010101" pitchFamily="49" charset="-122"/>
                <a:ea typeface="黑体" panose="02010609060101010101" pitchFamily="49" charset="-122"/>
              </a:rPr>
              <a:t>时，阻止所有进程进入；</a:t>
            </a:r>
            <a:endParaRPr lang="zh-CN" altLang="en-US" sz="1800" dirty="0">
              <a:latin typeface="黑体" panose="02010609060101010101" pitchFamily="49" charset="-122"/>
              <a:ea typeface="黑体" panose="02010609060101010101" pitchFamily="49" charset="-122"/>
            </a:endParaRPr>
          </a:p>
        </p:txBody>
      </p:sp>
      <p:sp>
        <p:nvSpPr>
          <p:cNvPr id="99331" name="Rectangle 2"/>
          <p:cNvSpPr>
            <a:spLocks noGrp="1"/>
          </p:cNvSpPr>
          <p:nvPr/>
        </p:nvSpPr>
        <p:spPr>
          <a:xfrm>
            <a:off x="842963" y="1538288"/>
            <a:ext cx="7313612" cy="750887"/>
          </a:xfrm>
          <a:prstGeom prst="rect">
            <a:avLst/>
          </a:prstGeom>
          <a:noFill/>
          <a:ln w="9525">
            <a:noFill/>
          </a:ln>
        </p:spPr>
        <p:txBody>
          <a:bodyPr wrap="square" lIns="91440" tIns="45720" rIns="91440" bIns="45720" anchor="b"/>
          <a:p>
            <a:pPr marL="342900" indent="-342900" eaLnBrk="0" hangingPunct="0">
              <a:buClr>
                <a:srgbClr val="00B050"/>
              </a:buClr>
              <a:buFont typeface="Wingdings" panose="05000000000000000000" charset="0"/>
              <a:buChar char="n"/>
            </a:pPr>
            <a:r>
              <a:rPr lang="zh-CN" altLang="en-US" dirty="0">
                <a:solidFill>
                  <a:srgbClr val="FF0000"/>
                </a:solidFill>
                <a:latin typeface="黑体" panose="02010609060101010101" pitchFamily="49" charset="-122"/>
                <a:ea typeface="黑体" panose="02010609060101010101" pitchFamily="49" charset="-122"/>
              </a:rPr>
              <a:t>一般信号量机制</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99332" name="Rectangle 2"/>
          <p:cNvSpPr>
            <a:spLocks noGrp="1"/>
          </p:cNvSpPr>
          <p:nvPr/>
        </p:nvSpPr>
        <p:spPr>
          <a:xfrm>
            <a:off x="777875" y="884238"/>
            <a:ext cx="7313613" cy="750887"/>
          </a:xfrm>
          <a:prstGeom prst="rect">
            <a:avLst/>
          </a:prstGeom>
          <a:noFill/>
          <a:ln w="9525">
            <a:noFill/>
          </a:ln>
        </p:spPr>
        <p:txBody>
          <a:bodyPr wrap="square" lIns="91440" tIns="45720" rIns="91440" bIns="45720" anchor="b"/>
          <a:p>
            <a:pPr eaLnBrk="0" hangingPunct="0">
              <a:buClr>
                <a:srgbClr val="00B050"/>
              </a:buClr>
            </a:pPr>
            <a:r>
              <a:rPr lang="zh-CN" altLang="en-US" dirty="0">
                <a:solidFill>
                  <a:srgbClr val="0033CC"/>
                </a:solidFill>
                <a:latin typeface="黑体" panose="02010609060101010101" pitchFamily="49" charset="-122"/>
                <a:ea typeface="黑体" panose="02010609060101010101" pitchFamily="49" charset="-122"/>
              </a:rPr>
              <a:t>信号量集机制</a:t>
            </a:r>
            <a:endParaRPr lang="zh-CN" altLang="en-US" dirty="0">
              <a:solidFill>
                <a:srgbClr val="0000FF"/>
              </a:solidFill>
              <a:latin typeface="黑体" panose="02010609060101010101" pitchFamily="49" charset="-122"/>
              <a:ea typeface="黑体" panose="02010609060101010101" pitchFamily="49" charset="-122"/>
            </a:endParaRPr>
          </a:p>
        </p:txBody>
      </p:sp>
      <p:sp>
        <p:nvSpPr>
          <p:cNvPr id="99333"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99334" name="Rectangle 5"/>
          <p:cNvSpPr/>
          <p:nvPr/>
        </p:nvSpPr>
        <p:spPr>
          <a:xfrm>
            <a:off x="458788" y="238125"/>
            <a:ext cx="7313612"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2.4.2 </a:t>
            </a:r>
            <a:r>
              <a:rPr lang="zh-CN" altLang="en-US" sz="3200" dirty="0">
                <a:solidFill>
                  <a:srgbClr val="0033CC"/>
                </a:solidFill>
                <a:latin typeface="黑体" panose="02010609060101010101" pitchFamily="49" charset="-122"/>
                <a:ea typeface="黑体" panose="02010609060101010101" pitchFamily="49" charset="-122"/>
              </a:rPr>
              <a:t>进程互斥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99335" name="内容占位符 181251"/>
          <p:cNvGraphicFramePr>
            <a:graphicFrameLocks noGrp="1"/>
          </p:cNvGraphicFramePr>
          <p:nvPr>
            <p:ph sz="half" idx="4294967295"/>
          </p:nvPr>
        </p:nvGraphicFramePr>
        <p:xfrm>
          <a:off x="719138" y="776288"/>
          <a:ext cx="7704137" cy="69850"/>
        </p:xfrm>
        <a:graphic>
          <a:graphicData uri="http://schemas.openxmlformats.org/presentationml/2006/ole">
            <mc:AlternateContent xmlns:mc="http://schemas.openxmlformats.org/markup-compatibility/2006">
              <mc:Choice xmlns:v="urn:schemas-microsoft-com:vml" Requires="v">
                <p:oleObj spid="_x0000_s3115" name="" r:id="rId1" imgW="6858000" imgH="48895" progId="MS_ClipArt_Gallery.2">
                  <p:embed/>
                </p:oleObj>
              </mc:Choice>
              <mc:Fallback>
                <p:oleObj name="" r:id="rId1" imgW="6858000" imgH="48895" progId="MS_ClipArt_Gallery.2">
                  <p:embed/>
                  <p:pic>
                    <p:nvPicPr>
                      <p:cNvPr id="0" name="图片 3114"/>
                      <p:cNvPicPr/>
                      <p:nvPr/>
                    </p:nvPicPr>
                    <p:blipFill>
                      <a:blip r:embed="rId2"/>
                      <a:stretch>
                        <a:fillRect/>
                      </a:stretch>
                    </p:blipFill>
                    <p:spPr>
                      <a:xfrm>
                        <a:off x="719138" y="776288"/>
                        <a:ext cx="7704137" cy="69850"/>
                      </a:xfrm>
                      <a:prstGeom prst="rect">
                        <a:avLst/>
                      </a:prstGeom>
                      <a:noFill/>
                      <a:ln w="38100">
                        <a:miter/>
                      </a:ln>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txBox="1"/>
          <p:nvPr/>
        </p:nvSpPr>
        <p:spPr>
          <a:xfrm>
            <a:off x="387350" y="938213"/>
            <a:ext cx="8199438" cy="2079625"/>
          </a:xfrm>
          <a:prstGeom prst="rect">
            <a:avLst/>
          </a:prstGeom>
          <a:noFill/>
          <a:ln w="9525">
            <a:noFill/>
          </a:ln>
        </p:spPr>
        <p:txBody>
          <a:bodyPr anchor="t"/>
          <a:p>
            <a:pPr marL="342900" indent="-342900">
              <a:spcBef>
                <a:spcPct val="20000"/>
              </a:spcBef>
              <a:buClr>
                <a:schemeClr val="tx2"/>
              </a:buClr>
              <a:buSzPct val="70000"/>
            </a:pPr>
            <a:r>
              <a:rPr lang="en-US" altLang="zh-CN" sz="3200" dirty="0">
                <a:solidFill>
                  <a:srgbClr val="0033CC"/>
                </a:solidFill>
                <a:latin typeface="黑体" panose="02010609060101010101" pitchFamily="49" charset="-122"/>
                <a:ea typeface="黑体" panose="02010609060101010101" pitchFamily="49" charset="-122"/>
              </a:rPr>
              <a:t> </a:t>
            </a:r>
            <a:r>
              <a:rPr lang="zh-CN" altLang="en-US" dirty="0">
                <a:solidFill>
                  <a:srgbClr val="0033CC"/>
                </a:solidFill>
                <a:latin typeface="黑体" panose="02010609060101010101" pitchFamily="49" charset="-122"/>
                <a:ea typeface="黑体" panose="02010609060101010101" pitchFamily="49" charset="-122"/>
              </a:rPr>
              <a:t>直接制约</a:t>
            </a:r>
            <a:endParaRPr lang="zh-CN" altLang="en-US" sz="3200" dirty="0">
              <a:solidFill>
                <a:srgbClr val="0033CC"/>
              </a:solidFill>
              <a:latin typeface="黑体" panose="02010609060101010101" pitchFamily="49" charset="-122"/>
              <a:ea typeface="黑体" panose="02010609060101010101" pitchFamily="49" charset="-122"/>
            </a:endParaRPr>
          </a:p>
          <a:p>
            <a:pPr marL="342900" indent="-342900">
              <a:spcBef>
                <a:spcPct val="20000"/>
              </a:spcBef>
              <a:buClr>
                <a:schemeClr val="tx2"/>
              </a:buClr>
              <a:buSzPct val="70000"/>
            </a:pPr>
            <a:r>
              <a:rPr lang="zh-CN" altLang="en-US" sz="2900"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a:t>
            </a:r>
            <a:r>
              <a:rPr lang="zh-CN" altLang="en-US" sz="2400"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pic>
        <p:nvPicPr>
          <p:cNvPr id="91139" name="Picture 3" descr="图3"/>
          <p:cNvPicPr>
            <a:picLocks noChangeAspect="1"/>
          </p:cNvPicPr>
          <p:nvPr/>
        </p:nvPicPr>
        <p:blipFill>
          <a:blip r:embed="rId1"/>
          <a:stretch>
            <a:fillRect/>
          </a:stretch>
        </p:blipFill>
        <p:spPr>
          <a:xfrm>
            <a:off x="944563" y="1387475"/>
            <a:ext cx="8110537" cy="1181100"/>
          </a:xfrm>
          <a:prstGeom prst="rect">
            <a:avLst/>
          </a:prstGeom>
          <a:noFill/>
          <a:ln w="9525">
            <a:noFill/>
          </a:ln>
        </p:spPr>
      </p:pic>
      <p:sp>
        <p:nvSpPr>
          <p:cNvPr id="100355" name="Rectangle 5"/>
          <p:cNvSpPr/>
          <p:nvPr/>
        </p:nvSpPr>
        <p:spPr>
          <a:xfrm>
            <a:off x="449263" y="168275"/>
            <a:ext cx="7313612"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2.4.3 </a:t>
            </a:r>
            <a:r>
              <a:rPr lang="zh-CN" altLang="en-US" sz="3200" dirty="0">
                <a:solidFill>
                  <a:srgbClr val="0033CC"/>
                </a:solidFill>
                <a:latin typeface="黑体" panose="02010609060101010101" pitchFamily="49" charset="-122"/>
                <a:ea typeface="黑体" panose="02010609060101010101" pitchFamily="49" charset="-122"/>
              </a:rPr>
              <a:t>进程同步</a:t>
            </a:r>
            <a:endParaRPr lang="zh-CN" altLang="en-US" sz="3200" dirty="0">
              <a:solidFill>
                <a:srgbClr val="0033CC"/>
              </a:solidFill>
              <a:latin typeface="黑体" panose="02010609060101010101" pitchFamily="49" charset="-122"/>
              <a:ea typeface="黑体" panose="02010609060101010101" pitchFamily="49" charset="-122"/>
            </a:endParaRPr>
          </a:p>
        </p:txBody>
      </p:sp>
      <p:sp>
        <p:nvSpPr>
          <p:cNvPr id="100356"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graphicFrame>
        <p:nvGraphicFramePr>
          <p:cNvPr id="100357" name="内容占位符 181251"/>
          <p:cNvGraphicFramePr>
            <a:graphicFrameLocks noGrp="1"/>
          </p:cNvGraphicFramePr>
          <p:nvPr>
            <p:ph sz="half" idx="4294967295"/>
          </p:nvPr>
        </p:nvGraphicFramePr>
        <p:xfrm>
          <a:off x="719138" y="776288"/>
          <a:ext cx="7704137" cy="69850"/>
        </p:xfrm>
        <a:graphic>
          <a:graphicData uri="http://schemas.openxmlformats.org/presentationml/2006/ole">
            <mc:AlternateContent xmlns:mc="http://schemas.openxmlformats.org/markup-compatibility/2006">
              <mc:Choice xmlns:v="urn:schemas-microsoft-com:vml" Requires="v">
                <p:oleObj spid="_x0000_s3114" name="" r:id="rId2" imgW="6858000" imgH="48895" progId="MS_ClipArt_Gallery.2">
                  <p:embed/>
                </p:oleObj>
              </mc:Choice>
              <mc:Fallback>
                <p:oleObj name="" r:id="rId2" imgW="6858000" imgH="48895" progId="MS_ClipArt_Gallery.2">
                  <p:embed/>
                  <p:pic>
                    <p:nvPicPr>
                      <p:cNvPr id="0" name="图片 3113"/>
                      <p:cNvPicPr/>
                      <p:nvPr/>
                    </p:nvPicPr>
                    <p:blipFill>
                      <a:blip r:embed="rId3"/>
                      <a:stretch>
                        <a:fillRect/>
                      </a:stretch>
                    </p:blipFill>
                    <p:spPr>
                      <a:xfrm>
                        <a:off x="719138" y="776288"/>
                        <a:ext cx="7704137" cy="69850"/>
                      </a:xfrm>
                      <a:prstGeom prst="rect">
                        <a:avLst/>
                      </a:prstGeom>
                      <a:noFill/>
                      <a:ln w="38100">
                        <a:miter/>
                      </a:ln>
                    </p:spPr>
                  </p:pic>
                </p:oleObj>
              </mc:Fallback>
            </mc:AlternateContent>
          </a:graphicData>
        </a:graphic>
      </p:graphicFrame>
      <p:sp>
        <p:nvSpPr>
          <p:cNvPr id="179205" name="矩形 179204"/>
          <p:cNvSpPr/>
          <p:nvPr/>
        </p:nvSpPr>
        <p:spPr>
          <a:xfrm>
            <a:off x="1668463" y="3151188"/>
            <a:ext cx="6265862" cy="3263900"/>
          </a:xfrm>
          <a:prstGeom prst="rect">
            <a:avLst/>
          </a:prstGeom>
          <a:noFill/>
          <a:ln w="9525">
            <a:noFill/>
          </a:ln>
        </p:spPr>
        <p:txBody>
          <a:bodyPr wrap="square" lIns="90488" tIns="44450" rIns="90488" bIns="44450" anchor="t">
            <a:spAutoFit/>
          </a:bodyPr>
          <a:p>
            <a:pPr marL="342900" indent="-342900" algn="ctr">
              <a:lnSpc>
                <a:spcPct val="120000"/>
              </a:lnSpc>
              <a:spcBef>
                <a:spcPct val="20000"/>
              </a:spcBef>
              <a:buClr>
                <a:schemeClr val="accent2"/>
              </a:buClr>
              <a:buSzPct val="80000"/>
              <a:buFont typeface="Wingdings" panose="05000000000000000000" pitchFamily="2" charset="2"/>
            </a:pPr>
            <a:r>
              <a:rPr lang="zh-CN" altLang="en-US" sz="2400">
                <a:latin typeface="黑体" panose="02010609060101010101" pitchFamily="49" charset="-122"/>
                <a:ea typeface="黑体" panose="02010609060101010101" pitchFamily="49" charset="-122"/>
              </a:rPr>
              <a:t>司机   </a:t>
            </a:r>
            <a:r>
              <a:rPr lang="en-US" altLang="zh-CN" sz="2400">
                <a:latin typeface="黑体" panose="02010609060101010101" pitchFamily="49" charset="-122"/>
                <a:ea typeface="黑体" panose="02010609060101010101" pitchFamily="49" charset="-122"/>
              </a:rPr>
              <a:t>P1            </a:t>
            </a:r>
            <a:r>
              <a:rPr lang="zh-CN" altLang="en-US" sz="2400">
                <a:latin typeface="黑体" panose="02010609060101010101" pitchFamily="49" charset="-122"/>
                <a:ea typeface="黑体" panose="02010609060101010101" pitchFamily="49" charset="-122"/>
              </a:rPr>
              <a:t>售票员  </a:t>
            </a:r>
            <a:r>
              <a:rPr lang="en-US" altLang="zh-CN" sz="2400">
                <a:latin typeface="黑体" panose="02010609060101010101" pitchFamily="49" charset="-122"/>
                <a:ea typeface="黑体" panose="02010609060101010101" pitchFamily="49" charset="-122"/>
              </a:rPr>
              <a:t>P2</a:t>
            </a:r>
            <a:endParaRPr lang="en-US" altLang="zh-CN" sz="2400">
              <a:latin typeface="黑体" panose="02010609060101010101" pitchFamily="49" charset="-122"/>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黑体" panose="02010609060101010101" pitchFamily="49" charset="-122"/>
                <a:ea typeface="黑体" panose="02010609060101010101" pitchFamily="49" charset="-122"/>
              </a:rPr>
              <a:t>   while (true)           while (true)  {                    {</a:t>
            </a:r>
            <a:br>
              <a:rPr lang="en-US" altLang="zh-CN" sz="2400">
                <a:latin typeface="黑体" panose="02010609060101010101" pitchFamily="49" charset="-122"/>
                <a:ea typeface="黑体" panose="02010609060101010101" pitchFamily="49" charset="-122"/>
              </a:rPr>
            </a:b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启动车辆；           关门；</a:t>
            </a:r>
            <a:br>
              <a:rPr lang="zh-CN" altLang="en-US" sz="2400">
                <a:latin typeface="黑体" panose="02010609060101010101" pitchFamily="49" charset="-122"/>
                <a:ea typeface="黑体" panose="02010609060101010101" pitchFamily="49" charset="-122"/>
              </a:rPr>
            </a:br>
            <a:r>
              <a:rPr lang="zh-CN" altLang="en-US" sz="2400">
                <a:latin typeface="黑体" panose="02010609060101010101" pitchFamily="49" charset="-122"/>
                <a:ea typeface="黑体" panose="02010609060101010101" pitchFamily="49" charset="-122"/>
              </a:rPr>
              <a:t>    正常运行；           售票；</a:t>
            </a:r>
            <a:br>
              <a:rPr lang="zh-CN" altLang="en-US" sz="2400">
                <a:latin typeface="黑体" panose="02010609060101010101" pitchFamily="49" charset="-122"/>
                <a:ea typeface="黑体" panose="02010609060101010101" pitchFamily="49" charset="-122"/>
              </a:rPr>
            </a:br>
            <a:r>
              <a:rPr lang="zh-CN" altLang="en-US" sz="2400">
                <a:latin typeface="黑体" panose="02010609060101010101" pitchFamily="49" charset="-122"/>
                <a:ea typeface="黑体" panose="02010609060101010101" pitchFamily="49" charset="-122"/>
              </a:rPr>
              <a:t>    到站停车；           开门；</a:t>
            </a:r>
            <a:br>
              <a:rPr lang="zh-CN" altLang="en-US" sz="2400">
                <a:latin typeface="黑体" panose="02010609060101010101" pitchFamily="49" charset="-122"/>
                <a:ea typeface="黑体" panose="02010609060101010101" pitchFamily="49" charset="-122"/>
              </a:rPr>
            </a:b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                      }</a:t>
            </a:r>
            <a:endParaRPr lang="en-US" altLang="zh-CN" sz="2400">
              <a:latin typeface="黑体" panose="02010609060101010101" pitchFamily="49" charset="-122"/>
              <a:ea typeface="黑体" panose="02010609060101010101" pitchFamily="49" charset="-122"/>
            </a:endParaRPr>
          </a:p>
        </p:txBody>
      </p:sp>
      <p:sp>
        <p:nvSpPr>
          <p:cNvPr id="3" name="文本框 2"/>
          <p:cNvSpPr txBox="1"/>
          <p:nvPr/>
        </p:nvSpPr>
        <p:spPr>
          <a:xfrm>
            <a:off x="533400" y="2495550"/>
            <a:ext cx="5546725" cy="522288"/>
          </a:xfrm>
          <a:prstGeom prst="rect">
            <a:avLst/>
          </a:prstGeom>
          <a:noFill/>
          <a:ln w="9525">
            <a:noFill/>
          </a:ln>
        </p:spPr>
        <p:txBody>
          <a:bodyPr wrap="none" anchor="t">
            <a:spAutoFit/>
          </a:bodyPr>
          <a:p>
            <a:r>
              <a:rPr lang="zh-CN" altLang="en-US">
                <a:latin typeface="宋体" panose="02010600030101010101" pitchFamily="2" charset="-122"/>
                <a:ea typeface="宋体" panose="02010600030101010101" pitchFamily="2" charset="-122"/>
              </a:rPr>
              <a:t>例</a:t>
            </a:r>
            <a:r>
              <a:rPr lang="en-US" altLang="zh-CN">
                <a:latin typeface="宋体" panose="02010600030101010101" pitchFamily="2" charset="-122"/>
                <a:ea typeface="宋体" panose="02010600030101010101" pitchFamily="2" charset="-122"/>
              </a:rPr>
              <a:t>2.</a:t>
            </a:r>
            <a:r>
              <a:rPr lang="zh-CN" altLang="en-US">
                <a:latin typeface="宋体" panose="02010600030101010101" pitchFamily="2" charset="-122"/>
                <a:ea typeface="宋体" panose="02010600030101010101" pitchFamily="2" charset="-122"/>
              </a:rPr>
              <a:t>公共汽车中的司机和售票员。</a:t>
            </a:r>
            <a:endParaRPr lang="zh-CN" altLang="en-US">
              <a:latin typeface="Times New Roman" panose="02020603050405020304" pitchFamily="18" charset="0"/>
              <a:ea typeface="宋体" panose="02010600030101010101" pitchFamily="2" charset="-122"/>
            </a:endParaRPr>
          </a:p>
        </p:txBody>
      </p:sp>
      <p:sp>
        <p:nvSpPr>
          <p:cNvPr id="4" name="文本框 3"/>
          <p:cNvSpPr txBox="1"/>
          <p:nvPr/>
        </p:nvSpPr>
        <p:spPr>
          <a:xfrm>
            <a:off x="447675" y="1717675"/>
            <a:ext cx="900113" cy="520700"/>
          </a:xfrm>
          <a:prstGeom prst="rect">
            <a:avLst/>
          </a:prstGeom>
          <a:noFill/>
          <a:ln w="9525">
            <a:noFill/>
          </a:ln>
        </p:spPr>
        <p:txBody>
          <a:bodyPr wrap="none" anchor="t">
            <a:spAutoFit/>
          </a:bodyPr>
          <a:p>
            <a:r>
              <a:rPr lang="zh-CN" altLang="en-US">
                <a:latin typeface="宋体" panose="02010600030101010101" pitchFamily="2" charset="-122"/>
                <a:ea typeface="宋体" panose="02010600030101010101" pitchFamily="2" charset="-122"/>
                <a:sym typeface="宋体" panose="02010600030101010101" pitchFamily="2" charset="-122"/>
              </a:rPr>
              <a:t>例</a:t>
            </a:r>
            <a:r>
              <a:rPr lang="en-US" altLang="zh-CN">
                <a:latin typeface="宋体" panose="02010600030101010101" pitchFamily="2" charset="-122"/>
                <a:ea typeface="宋体" panose="02010600030101010101" pitchFamily="2" charset="-122"/>
                <a:sym typeface="宋体" panose="02010600030101010101" pitchFamily="2" charset="-122"/>
              </a:rPr>
              <a:t>1.</a:t>
            </a:r>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1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9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179205" grpId="0"/>
      <p:bldP spid="179205"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ectangle 2"/>
          <p:cNvSpPr txBox="1">
            <a:spLocks noChangeArrowheads="1"/>
          </p:cNvSpPr>
          <p:nvPr/>
        </p:nvSpPr>
        <p:spPr bwMode="auto">
          <a:xfrm>
            <a:off x="214313" y="1255713"/>
            <a:ext cx="8382000" cy="3468688"/>
          </a:xfrm>
          <a:prstGeom prst="rect">
            <a:avLst/>
          </a:prstGeom>
          <a:noFill/>
          <a:ln w="9525">
            <a:noFill/>
            <a:miter lim="800000"/>
          </a:ln>
        </p:spPr>
        <p:txBody>
          <a:bodyPr/>
          <a:lstStyle/>
          <a:p>
            <a:pPr marL="457200" marR="0" indent="-457200" defTabSz="914400">
              <a:spcBef>
                <a:spcPct val="20000"/>
              </a:spcBef>
              <a:buClr>
                <a:schemeClr val="tx2"/>
              </a:buClr>
              <a:buSzPct val="70000"/>
              <a:buFont typeface="Wingdings" panose="05000000000000000000" charset="0"/>
              <a:buChar char="n"/>
              <a:defRPr/>
            </a:pPr>
            <a:r>
              <a:rPr kumimoji="0" lang="zh-CN" altLang="en-US" kern="0" cap="none" spc="0" normalizeH="0" baseline="0" noProof="0" dirty="0">
                <a:latin typeface="宋体" panose="02010600030101010101" pitchFamily="2" charset="-122"/>
                <a:ea typeface="宋体" panose="02010600030101010101" pitchFamily="2" charset="-122"/>
                <a:cs typeface="黑体" panose="02010609060101010101" pitchFamily="49" charset="-122"/>
                <a:sym typeface="+mn-ea"/>
              </a:rPr>
              <a:t>一组在异步环境下的并发进程，各自的执行结果互为对方的</a:t>
            </a:r>
            <a:r>
              <a:rPr kumimoji="0" lang="zh-CN" altLang="en-US" kern="0" cap="none" spc="0" normalizeH="0" baseline="0" noProof="0" dirty="0">
                <a:solidFill>
                  <a:srgbClr val="FF0000"/>
                </a:solidFill>
                <a:latin typeface="宋体" panose="02010600030101010101" pitchFamily="2" charset="-122"/>
                <a:ea typeface="宋体" panose="02010600030101010101" pitchFamily="2" charset="-122"/>
                <a:cs typeface="黑体" panose="02010609060101010101" pitchFamily="49" charset="-122"/>
                <a:sym typeface="+mn-ea"/>
              </a:rPr>
              <a:t>执行条件</a:t>
            </a:r>
            <a:r>
              <a:rPr kumimoji="0" lang="zh-CN" altLang="en-US" kern="0" cap="none" spc="0" normalizeH="0" baseline="0" noProof="0" dirty="0">
                <a:latin typeface="宋体" panose="02010600030101010101" pitchFamily="2" charset="-122"/>
                <a:ea typeface="宋体" panose="02010600030101010101" pitchFamily="2" charset="-122"/>
                <a:cs typeface="黑体" panose="02010609060101010101" pitchFamily="49" charset="-122"/>
                <a:sym typeface="+mn-ea"/>
              </a:rPr>
              <a:t>，从而限制各进程的执行速度的过程称为并发进程间的</a:t>
            </a:r>
            <a:r>
              <a:rPr kumimoji="0" lang="zh-CN" altLang="en-US" kern="0" cap="none" spc="0" normalizeH="0" baseline="0" noProof="0" dirty="0">
                <a:solidFill>
                  <a:srgbClr val="FF0000"/>
                </a:solidFill>
                <a:latin typeface="宋体" panose="02010600030101010101" pitchFamily="2" charset="-122"/>
                <a:ea typeface="宋体" panose="02010600030101010101" pitchFamily="2" charset="-122"/>
                <a:cs typeface="黑体" panose="02010609060101010101" pitchFamily="49" charset="-122"/>
                <a:sym typeface="+mn-ea"/>
              </a:rPr>
              <a:t>直接制约</a:t>
            </a:r>
            <a:r>
              <a:rPr kumimoji="0" lang="zh-CN" altLang="en-US" kern="0" cap="none" spc="0" normalizeH="0" baseline="0" noProof="0" dirty="0">
                <a:solidFill>
                  <a:schemeClr val="accent6"/>
                </a:solidFill>
                <a:latin typeface="宋体" panose="02010600030101010101" pitchFamily="2" charset="-122"/>
                <a:ea typeface="宋体" panose="02010600030101010101" pitchFamily="2" charset="-122"/>
                <a:cs typeface="黑体" panose="02010609060101010101" pitchFamily="49" charset="-122"/>
                <a:sym typeface="+mn-ea"/>
              </a:rPr>
              <a:t>。</a:t>
            </a:r>
            <a:endParaRPr kumimoji="0" lang="en-US" altLang="zh-CN" kern="0" cap="none" spc="0" normalizeH="0" baseline="0" noProof="0" dirty="0">
              <a:solidFill>
                <a:schemeClr val="accent6"/>
              </a:solidFill>
              <a:latin typeface="宋体" panose="02010600030101010101" pitchFamily="2" charset="-122"/>
              <a:cs typeface="黑体" panose="02010609060101010101" pitchFamily="49" charset="-122"/>
              <a:sym typeface="+mn-ea"/>
            </a:endParaRPr>
          </a:p>
          <a:p>
            <a:pPr marL="457200" marR="0" indent="-457200" defTabSz="914400">
              <a:spcBef>
                <a:spcPct val="20000"/>
              </a:spcBef>
              <a:buClr>
                <a:schemeClr val="tx2"/>
              </a:buClr>
              <a:buSzPct val="70000"/>
              <a:buFont typeface="Wingdings" panose="05000000000000000000" charset="0"/>
              <a:buChar char="n"/>
              <a:defRPr/>
            </a:pPr>
            <a:r>
              <a:rPr lang="zh-CN" altLang="en-US" kern="0" noProof="0" dirty="0">
                <a:latin typeface="宋体" panose="02010600030101010101" pitchFamily="2" charset="-122"/>
                <a:ea typeface="宋体" panose="02010600030101010101" pitchFamily="2" charset="-122"/>
                <a:cs typeface="黑体" panose="02010609060101010101" pitchFamily="49" charset="-122"/>
                <a:sym typeface="+mn-ea"/>
              </a:rPr>
              <a:t>这里</a:t>
            </a:r>
            <a:r>
              <a:rPr lang="zh-CN" altLang="en-US" kern="0" noProof="0" dirty="0">
                <a:solidFill>
                  <a:srgbClr val="FF0000"/>
                </a:solidFill>
                <a:latin typeface="宋体" panose="02010600030101010101" pitchFamily="2" charset="-122"/>
                <a:ea typeface="宋体" panose="02010600030101010101" pitchFamily="2" charset="-122"/>
                <a:cs typeface="黑体" panose="02010609060101010101" pitchFamily="49" charset="-122"/>
                <a:sym typeface="+mn-ea"/>
              </a:rPr>
              <a:t>异步环境</a:t>
            </a:r>
            <a:r>
              <a:rPr lang="zh-CN" altLang="en-US" kern="0" noProof="0" dirty="0">
                <a:latin typeface="宋体" panose="02010600030101010101" pitchFamily="2" charset="-122"/>
                <a:ea typeface="宋体" panose="02010600030101010101" pitchFamily="2" charset="-122"/>
                <a:cs typeface="黑体" panose="02010609060101010101" pitchFamily="49" charset="-122"/>
                <a:sym typeface="+mn-ea"/>
              </a:rPr>
              <a:t>主要指各并发进程的执行起始时间的随机性和执行速度的独立性。</a:t>
            </a:r>
            <a:endParaRPr lang="zh-CN" altLang="en-US" kern="0" noProof="0" dirty="0">
              <a:latin typeface="宋体" panose="02010600030101010101" pitchFamily="2" charset="-122"/>
              <a:cs typeface="黑体" panose="02010609060101010101" pitchFamily="49" charset="-122"/>
              <a:sym typeface="+mn-ea"/>
            </a:endParaRPr>
          </a:p>
          <a:p>
            <a:pPr marL="457200" marR="0" indent="-457200" defTabSz="914400">
              <a:spcBef>
                <a:spcPct val="20000"/>
              </a:spcBef>
              <a:buClr>
                <a:schemeClr val="tx2"/>
              </a:buClr>
              <a:buSzPct val="70000"/>
              <a:buFont typeface="Wingdings" panose="05000000000000000000" charset="0"/>
              <a:buChar char="n"/>
              <a:defRPr/>
            </a:pPr>
            <a:endParaRPr kumimoji="0" lang="zh-CN" altLang="en-US" kern="0" cap="none" spc="0" normalizeH="0" baseline="0" noProof="0" dirty="0">
              <a:latin typeface="宋体" panose="02010600030101010101" pitchFamily="2" charset="-122"/>
              <a:cs typeface="黑体" panose="02010609060101010101" pitchFamily="49" charset="-122"/>
              <a:sym typeface="+mn-ea"/>
            </a:endParaRPr>
          </a:p>
        </p:txBody>
      </p:sp>
      <p:sp>
        <p:nvSpPr>
          <p:cNvPr id="101378" name="Rectangle 5"/>
          <p:cNvSpPr/>
          <p:nvPr/>
        </p:nvSpPr>
        <p:spPr>
          <a:xfrm>
            <a:off x="419100" y="238125"/>
            <a:ext cx="7313613"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2.4.3 </a:t>
            </a:r>
            <a:r>
              <a:rPr lang="zh-CN" altLang="en-US" sz="3200" dirty="0">
                <a:solidFill>
                  <a:srgbClr val="0033CC"/>
                </a:solidFill>
                <a:latin typeface="黑体" panose="02010609060101010101" pitchFamily="49" charset="-122"/>
                <a:ea typeface="黑体" panose="02010609060101010101" pitchFamily="49" charset="-122"/>
              </a:rPr>
              <a:t>进程同步</a:t>
            </a:r>
            <a:endParaRPr lang="zh-CN" altLang="en-US" sz="3200" dirty="0">
              <a:solidFill>
                <a:srgbClr val="0033CC"/>
              </a:solidFill>
              <a:latin typeface="黑体" panose="02010609060101010101" pitchFamily="49" charset="-122"/>
              <a:ea typeface="黑体" panose="02010609060101010101" pitchFamily="49" charset="-122"/>
            </a:endParaRPr>
          </a:p>
        </p:txBody>
      </p:sp>
      <p:sp>
        <p:nvSpPr>
          <p:cNvPr id="10137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graphicFrame>
        <p:nvGraphicFramePr>
          <p:cNvPr id="101380" name="内容占位符 181251"/>
          <p:cNvGraphicFramePr>
            <a:graphicFrameLocks noGrp="1"/>
          </p:cNvGraphicFramePr>
          <p:nvPr>
            <p:ph sz="half" idx="4294967295"/>
          </p:nvPr>
        </p:nvGraphicFramePr>
        <p:xfrm>
          <a:off x="719138" y="776288"/>
          <a:ext cx="7704137" cy="69850"/>
        </p:xfrm>
        <a:graphic>
          <a:graphicData uri="http://schemas.openxmlformats.org/presentationml/2006/ole">
            <mc:AlternateContent xmlns:mc="http://schemas.openxmlformats.org/markup-compatibility/2006">
              <mc:Choice xmlns:v="urn:schemas-microsoft-com:vml" Requires="v">
                <p:oleObj spid="_x0000_s3116" name="" r:id="rId1" imgW="6858000" imgH="48895" progId="MS_ClipArt_Gallery.2">
                  <p:embed/>
                </p:oleObj>
              </mc:Choice>
              <mc:Fallback>
                <p:oleObj name="" r:id="rId1" imgW="6858000" imgH="48895" progId="MS_ClipArt_Gallery.2">
                  <p:embed/>
                  <p:pic>
                    <p:nvPicPr>
                      <p:cNvPr id="0" name="图片 3115"/>
                      <p:cNvPicPr/>
                      <p:nvPr/>
                    </p:nvPicPr>
                    <p:blipFill>
                      <a:blip r:embed="rId2"/>
                      <a:stretch>
                        <a:fillRect/>
                      </a:stretch>
                    </p:blipFill>
                    <p:spPr>
                      <a:xfrm>
                        <a:off x="719138" y="776288"/>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charRg st="0" end="64"/>
                                            </p:txEl>
                                          </p:spTgt>
                                        </p:tgtEl>
                                        <p:attrNameLst>
                                          <p:attrName>style.visibility</p:attrName>
                                        </p:attrNameLst>
                                      </p:cBhvr>
                                      <p:to>
                                        <p:strVal val="visible"/>
                                      </p:to>
                                    </p:set>
                                    <p:anim calcmode="lin" valueType="num">
                                      <p:cBhvr>
                                        <p:cTn id="7" dur="500" fill="hold"/>
                                        <p:tgtEl>
                                          <p:spTgt spid="8">
                                            <p:txEl>
                                              <p:charRg st="0" end="64"/>
                                            </p:txEl>
                                          </p:spTgt>
                                        </p:tgtEl>
                                        <p:attrNameLst>
                                          <p:attrName>ppt_x</p:attrName>
                                        </p:attrNameLst>
                                      </p:cBhvr>
                                      <p:tavLst>
                                        <p:tav tm="0">
                                          <p:val>
                                            <p:strVal val="#ppt_x"/>
                                          </p:val>
                                        </p:tav>
                                        <p:tav tm="100000">
                                          <p:val>
                                            <p:strVal val="#ppt_x"/>
                                          </p:val>
                                        </p:tav>
                                      </p:tavLst>
                                    </p:anim>
                                    <p:anim calcmode="lin" valueType="num">
                                      <p:cBhvr>
                                        <p:cTn id="8" dur="500" fill="hold"/>
                                        <p:tgtEl>
                                          <p:spTgt spid="8">
                                            <p:txEl>
                                              <p:charRg st="0" end="6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charRg st="60" end="9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charRg st="96" end="11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charRg st="114" end="13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5"/>
          <p:cNvSpPr/>
          <p:nvPr/>
        </p:nvSpPr>
        <p:spPr>
          <a:xfrm>
            <a:off x="530225" y="238125"/>
            <a:ext cx="7313613"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2.4.3 </a:t>
            </a:r>
            <a:r>
              <a:rPr lang="zh-CN" altLang="en-US" sz="3200" dirty="0">
                <a:solidFill>
                  <a:srgbClr val="0033CC"/>
                </a:solidFill>
                <a:latin typeface="黑体" panose="02010609060101010101" pitchFamily="49" charset="-122"/>
                <a:ea typeface="黑体" panose="02010609060101010101" pitchFamily="49" charset="-122"/>
              </a:rPr>
              <a:t>进程同步</a:t>
            </a:r>
            <a:endParaRPr lang="zh-CN" altLang="en-US" sz="3200" dirty="0">
              <a:solidFill>
                <a:srgbClr val="0033CC"/>
              </a:solidFill>
              <a:latin typeface="黑体" panose="02010609060101010101" pitchFamily="49" charset="-122"/>
              <a:ea typeface="黑体" panose="02010609060101010101" pitchFamily="49" charset="-122"/>
            </a:endParaRPr>
          </a:p>
        </p:txBody>
      </p:sp>
      <p:sp>
        <p:nvSpPr>
          <p:cNvPr id="102402"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graphicFrame>
        <p:nvGraphicFramePr>
          <p:cNvPr id="102403" name="内容占位符 181251"/>
          <p:cNvGraphicFramePr>
            <a:graphicFrameLocks noGrp="1"/>
          </p:cNvGraphicFramePr>
          <p:nvPr>
            <p:ph sz="half" idx="4294967295"/>
          </p:nvPr>
        </p:nvGraphicFramePr>
        <p:xfrm>
          <a:off x="719138" y="776288"/>
          <a:ext cx="7704137" cy="69850"/>
        </p:xfrm>
        <a:graphic>
          <a:graphicData uri="http://schemas.openxmlformats.org/presentationml/2006/ole">
            <mc:AlternateContent xmlns:mc="http://schemas.openxmlformats.org/markup-compatibility/2006">
              <mc:Choice xmlns:v="urn:schemas-microsoft-com:vml" Requires="v">
                <p:oleObj spid="_x0000_s3117" name="" r:id="rId1" imgW="6858000" imgH="48895" progId="MS_ClipArt_Gallery.2">
                  <p:embed/>
                </p:oleObj>
              </mc:Choice>
              <mc:Fallback>
                <p:oleObj name="" r:id="rId1" imgW="6858000" imgH="48895" progId="MS_ClipArt_Gallery.2">
                  <p:embed/>
                  <p:pic>
                    <p:nvPicPr>
                      <p:cNvPr id="0" name="图片 3116"/>
                      <p:cNvPicPr/>
                      <p:nvPr/>
                    </p:nvPicPr>
                    <p:blipFill>
                      <a:blip r:embed="rId2"/>
                      <a:stretch>
                        <a:fillRect/>
                      </a:stretch>
                    </p:blipFill>
                    <p:spPr>
                      <a:xfrm>
                        <a:off x="719138" y="776288"/>
                        <a:ext cx="7704137" cy="69850"/>
                      </a:xfrm>
                      <a:prstGeom prst="rect">
                        <a:avLst/>
                      </a:prstGeom>
                      <a:noFill/>
                      <a:ln w="38100">
                        <a:miter/>
                      </a:ln>
                    </p:spPr>
                  </p:pic>
                </p:oleObj>
              </mc:Fallback>
            </mc:AlternateContent>
          </a:graphicData>
        </a:graphic>
      </p:graphicFrame>
      <p:sp>
        <p:nvSpPr>
          <p:cNvPr id="3" name="Rectangle 2"/>
          <p:cNvSpPr txBox="1"/>
          <p:nvPr/>
        </p:nvSpPr>
        <p:spPr>
          <a:xfrm>
            <a:off x="87313" y="1187450"/>
            <a:ext cx="8593138" cy="4881563"/>
          </a:xfrm>
          <a:prstGeom prst="rect">
            <a:avLst/>
          </a:prstGeom>
          <a:noFill/>
          <a:ln w="9525">
            <a:noFill/>
          </a:ln>
        </p:spPr>
        <p:txBody>
          <a:bodyPr anchor="t"/>
          <a:p>
            <a:pPr marL="342900" indent="-342900" defTabSz="914400">
              <a:spcBef>
                <a:spcPct val="20000"/>
              </a:spcBef>
              <a:buClr>
                <a:schemeClr val="tx2"/>
              </a:buClr>
              <a:buSzPct val="70000"/>
            </a:pPr>
            <a:r>
              <a:rPr lang="zh-CN" altLang="en-US" sz="2400" noProof="1" dirty="0">
                <a:latin typeface="黑体" panose="02010609060101010101" pitchFamily="49" charset="-122"/>
                <a:ea typeface="黑体" panose="02010609060101010101" pitchFamily="49" charset="-122"/>
                <a:cs typeface="+mn-cs"/>
              </a:rPr>
              <a:t>  </a:t>
            </a:r>
            <a:endParaRPr lang="zh-CN" altLang="en-US" sz="2400" noProof="1" dirty="0">
              <a:solidFill>
                <a:srgbClr val="800000"/>
              </a:solidFill>
              <a:latin typeface="黑体" panose="02010609060101010101" pitchFamily="49" charset="-122"/>
              <a:ea typeface="黑体" panose="02010609060101010101" pitchFamily="49" charset="-122"/>
            </a:endParaRPr>
          </a:p>
          <a:p>
            <a:pPr marL="342900" indent="-342900" defTabSz="914400">
              <a:spcBef>
                <a:spcPct val="20000"/>
              </a:spcBef>
              <a:buClr>
                <a:schemeClr val="tx2"/>
              </a:buClr>
              <a:buSzPct val="70000"/>
              <a:buFont typeface="Wingdings" panose="05000000000000000000" charset="0"/>
              <a:buChar char="n"/>
            </a:pPr>
            <a:r>
              <a:rPr lang="zh-CN" altLang="en-US" noProof="1" dirty="0">
                <a:latin typeface="宋体" panose="02010600030101010101" pitchFamily="2" charset="-122"/>
                <a:ea typeface="宋体" panose="02010600030101010101" pitchFamily="2" charset="-122"/>
                <a:cs typeface="+mn-cs"/>
              </a:rPr>
              <a:t>把异步环境下的一组并发进程，因</a:t>
            </a:r>
            <a:r>
              <a:rPr lang="zh-CN" altLang="en-US" noProof="1" dirty="0">
                <a:solidFill>
                  <a:srgbClr val="0033CC"/>
                </a:solidFill>
                <a:latin typeface="宋体" panose="02010600030101010101" pitchFamily="2" charset="-122"/>
                <a:ea typeface="宋体" panose="02010600030101010101" pitchFamily="2" charset="-122"/>
                <a:cs typeface="+mn-cs"/>
              </a:rPr>
              <a:t>直接制约</a:t>
            </a:r>
            <a:r>
              <a:rPr lang="zh-CN" altLang="en-US" noProof="1" dirty="0">
                <a:latin typeface="宋体" panose="02010600030101010101" pitchFamily="2" charset="-122"/>
                <a:ea typeface="宋体" panose="02010600030101010101" pitchFamily="2" charset="-122"/>
                <a:cs typeface="+mn-cs"/>
              </a:rPr>
              <a:t>而互相发送消息而进行</a:t>
            </a:r>
            <a:r>
              <a:rPr lang="zh-CN" altLang="en-US" noProof="1" dirty="0">
                <a:solidFill>
                  <a:srgbClr val="0033CC"/>
                </a:solidFill>
                <a:latin typeface="宋体" panose="02010600030101010101" pitchFamily="2" charset="-122"/>
                <a:ea typeface="宋体" panose="02010600030101010101" pitchFamily="2" charset="-122"/>
                <a:cs typeface="+mn-cs"/>
              </a:rPr>
              <a:t>互相合作、互相等待</a:t>
            </a:r>
            <a:r>
              <a:rPr lang="zh-CN" altLang="en-US" noProof="1" dirty="0">
                <a:latin typeface="宋体" panose="02010600030101010101" pitchFamily="2" charset="-122"/>
                <a:ea typeface="宋体" panose="02010600030101010101" pitchFamily="2" charset="-122"/>
                <a:cs typeface="+mn-cs"/>
              </a:rPr>
              <a:t>，使得各进程按一定的速度执行的过程称为</a:t>
            </a:r>
            <a:r>
              <a:rPr lang="zh-CN" altLang="en-US" noProof="1" dirty="0">
                <a:solidFill>
                  <a:srgbClr val="FF0000"/>
                </a:solidFill>
                <a:latin typeface="宋体" panose="02010600030101010101" pitchFamily="2" charset="-122"/>
                <a:ea typeface="宋体" panose="02010600030101010101" pitchFamily="2" charset="-122"/>
                <a:cs typeface="+mn-cs"/>
              </a:rPr>
              <a:t>进程间的同步</a:t>
            </a:r>
            <a:r>
              <a:rPr lang="zh-CN" altLang="en-US" noProof="1" dirty="0">
                <a:latin typeface="宋体" panose="02010600030101010101" pitchFamily="2" charset="-122"/>
                <a:ea typeface="宋体" panose="02010600030101010101" pitchFamily="2" charset="-122"/>
                <a:cs typeface="+mn-cs"/>
              </a:rPr>
              <a:t>。</a:t>
            </a:r>
            <a:endParaRPr lang="zh-CN" altLang="en-US" noProof="1" dirty="0">
              <a:latin typeface="宋体" panose="02010600030101010101" pitchFamily="2" charset="-122"/>
              <a:ea typeface="宋体" panose="02010600030101010101" pitchFamily="2" charset="-122"/>
              <a:cs typeface="+mn-cs"/>
            </a:endParaRPr>
          </a:p>
          <a:p>
            <a:pPr marL="457200" indent="-457200" defTabSz="914400">
              <a:spcBef>
                <a:spcPct val="20000"/>
              </a:spcBef>
              <a:buClr>
                <a:schemeClr val="tx2"/>
              </a:buClr>
              <a:buSzPct val="70000"/>
              <a:buFont typeface="Wingdings" panose="05000000000000000000" charset="0"/>
              <a:buChar char="n"/>
            </a:pPr>
            <a:r>
              <a:rPr lang="zh-CN" altLang="en-US" noProof="1" dirty="0">
                <a:latin typeface="宋体" panose="02010600030101010101" pitchFamily="2" charset="-122"/>
                <a:ea typeface="宋体" panose="02010600030101010101" pitchFamily="2" charset="-122"/>
                <a:cs typeface="宋体" panose="02010600030101010101" pitchFamily="2" charset="-122"/>
                <a:sym typeface="+mn-ea"/>
              </a:rPr>
              <a:t>具有同步关系的一组并发进程称为</a:t>
            </a:r>
            <a:r>
              <a:rPr lang="zh-CN" altLang="en-US" noProof="1" dirty="0">
                <a:solidFill>
                  <a:srgbClr val="0033CC"/>
                </a:solidFill>
                <a:latin typeface="宋体" panose="02010600030101010101" pitchFamily="2" charset="-122"/>
                <a:ea typeface="宋体" panose="02010600030101010101" pitchFamily="2" charset="-122"/>
                <a:cs typeface="宋体" panose="02010600030101010101" pitchFamily="2" charset="-122"/>
                <a:sym typeface="+mn-ea"/>
              </a:rPr>
              <a:t>合作进程</a:t>
            </a:r>
            <a:r>
              <a:rPr lang="zh-CN" altLang="en-US" noProof="1" dirty="0">
                <a:latin typeface="宋体" panose="02010600030101010101" pitchFamily="2" charset="-122"/>
                <a:ea typeface="宋体" panose="02010600030101010101" pitchFamily="2" charset="-122"/>
                <a:cs typeface="宋体" panose="02010600030101010101" pitchFamily="2" charset="-122"/>
                <a:sym typeface="+mn-ea"/>
              </a:rPr>
              <a:t>，合作进程间互相发送的信号称为</a:t>
            </a:r>
            <a:r>
              <a:rPr lang="zh-CN" altLang="en-US" noProof="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消息或事件</a:t>
            </a:r>
            <a:r>
              <a:rPr lang="zh-CN" altLang="en-US" noProof="1"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kern="0" noProof="0" dirty="0">
              <a:solidFill>
                <a:srgbClr val="FF0000"/>
              </a:solidFill>
              <a:latin typeface="宋体" panose="02010600030101010101" pitchFamily="2" charset="-122"/>
              <a:cs typeface="黑体" panose="02010609060101010101" pitchFamily="49" charset="-122"/>
              <a:sym typeface="+mn-ea"/>
            </a:endParaRPr>
          </a:p>
          <a:p>
            <a:pPr marL="457200" marR="0" indent="-457200" defTabSz="914400">
              <a:spcBef>
                <a:spcPct val="20000"/>
              </a:spcBef>
              <a:buClr>
                <a:schemeClr val="tx2"/>
              </a:buClr>
              <a:buSzPct val="70000"/>
              <a:buFont typeface="Wingdings" panose="05000000000000000000" charset="0"/>
              <a:buChar char="n"/>
              <a:defRPr/>
            </a:pPr>
            <a:r>
              <a:rPr lang="zh-CN" altLang="en-US" kern="0" noProof="0" dirty="0">
                <a:solidFill>
                  <a:srgbClr val="FF0000"/>
                </a:solidFill>
                <a:latin typeface="宋体" panose="02010600030101010101" pitchFamily="2" charset="-122"/>
                <a:ea typeface="宋体" panose="02010600030101010101" pitchFamily="2" charset="-122"/>
                <a:cs typeface="黑体" panose="02010609060101010101" pitchFamily="49" charset="-122"/>
                <a:sym typeface="+mn-ea"/>
              </a:rPr>
              <a:t>互斥与同步的区别</a:t>
            </a:r>
            <a:r>
              <a:rPr lang="zh-CN" altLang="en-US" kern="0" noProof="0" dirty="0">
                <a:latin typeface="宋体" panose="02010600030101010101" pitchFamily="2" charset="-122"/>
                <a:ea typeface="宋体" panose="02010600030101010101" pitchFamily="2" charset="-122"/>
                <a:cs typeface="黑体" panose="02010609060101010101" pitchFamily="49" charset="-122"/>
                <a:sym typeface="+mn-ea"/>
              </a:rPr>
              <a:t>：进程互斥时它们的执行顺序可以是任意的。问题：进程同步时执行顺序可以任意吗？</a:t>
            </a:r>
            <a:endParaRPr lang="en-US" altLang="zh-CN" noProof="1" dirty="0">
              <a:latin typeface="楷体_GB2312" pitchFamily="49" charset="-122"/>
              <a:ea typeface="楷体_GB2312" pitchFamily="49" charset="-122"/>
            </a:endParaRPr>
          </a:p>
          <a:p>
            <a:pPr marL="342900" indent="-342900" defTabSz="914400">
              <a:spcBef>
                <a:spcPct val="20000"/>
              </a:spcBef>
              <a:buClr>
                <a:schemeClr val="tx2"/>
              </a:buClr>
              <a:buSzPct val="70000"/>
              <a:buFont typeface="Wingdings" panose="05000000000000000000" charset="0"/>
              <a:buChar char="n"/>
            </a:pPr>
            <a:endParaRPr lang="zh-CN" altLang="en-US" noProof="1" dirty="0">
              <a:latin typeface="黑体" panose="02010609060101010101" pitchFamily="49" charset="-122"/>
              <a:ea typeface="黑体" panose="02010609060101010101" pitchFamily="49" charset="-122"/>
            </a:endParaRPr>
          </a:p>
          <a:p>
            <a:pPr marL="342900" indent="-342900" defTabSz="914400">
              <a:spcBef>
                <a:spcPct val="20000"/>
              </a:spcBef>
              <a:buClr>
                <a:schemeClr val="tx2"/>
              </a:buClr>
              <a:buSzPct val="70000"/>
            </a:pPr>
            <a:r>
              <a:rPr lang="zh-CN" altLang="en-US" noProof="1" dirty="0">
                <a:latin typeface="楷体_GB2312" pitchFamily="49" charset="-122"/>
                <a:ea typeface="楷体_GB2312" pitchFamily="49" charset="-122"/>
                <a:cs typeface="+mn-cs"/>
              </a:rPr>
              <a:t>    </a:t>
            </a:r>
            <a:endParaRPr lang="en-US" altLang="zh-CN" noProof="1" dirty="0">
              <a:latin typeface="楷体_GB2312" pitchFamily="49" charset="-122"/>
              <a:ea typeface="楷体_GB2312"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p:nvPr/>
        </p:nvSpPr>
        <p:spPr>
          <a:xfrm>
            <a:off x="381000" y="1382713"/>
            <a:ext cx="8513763" cy="4608512"/>
          </a:xfrm>
          <a:prstGeom prst="rect">
            <a:avLst/>
          </a:prstGeom>
          <a:noFill/>
          <a:ln w="9525">
            <a:noFill/>
          </a:ln>
        </p:spPr>
        <p:txBody>
          <a:bodyPr anchor="t"/>
          <a:p>
            <a:pPr marL="457200" indent="-457200">
              <a:spcBef>
                <a:spcPct val="20000"/>
              </a:spcBef>
              <a:buClr>
                <a:schemeClr val="tx2"/>
              </a:buClr>
              <a:buSzPct val="70000"/>
              <a:buFont typeface="Wingdings" panose="05000000000000000000" charset="0"/>
              <a:buChar char="n"/>
            </a:pPr>
            <a:r>
              <a:rPr lang="zh-CN" altLang="en-US" sz="2900">
                <a:latin typeface="宋体" panose="02010600030101010101" pitchFamily="2" charset="-122"/>
                <a:ea typeface="宋体" panose="02010600030101010101" pitchFamily="2" charset="-122"/>
              </a:rPr>
              <a:t>如何高效地处理直接制约，</a:t>
            </a:r>
            <a:r>
              <a:rPr lang="zh-CN" altLang="en-US" sz="2900">
                <a:solidFill>
                  <a:srgbClr val="FF0000"/>
                </a:solidFill>
                <a:latin typeface="宋体" panose="02010600030101010101" pitchFamily="2" charset="-122"/>
                <a:ea typeface="宋体" panose="02010600030101010101" pitchFamily="2" charset="-122"/>
              </a:rPr>
              <a:t>能正确发送或接收，不空等也不会盲目推进</a:t>
            </a:r>
            <a:r>
              <a:rPr lang="zh-CN" altLang="en-US" sz="2900">
                <a:latin typeface="宋体" panose="02010600030101010101" pitchFamily="2" charset="-122"/>
                <a:ea typeface="宋体" panose="02010600030101010101" pitchFamily="2" charset="-122"/>
              </a:rPr>
              <a:t>？</a:t>
            </a:r>
            <a:endParaRPr lang="zh-CN" altLang="en-US" sz="2900">
              <a:latin typeface="宋体" panose="02010600030101010101" pitchFamily="2" charset="-122"/>
              <a:ea typeface="宋体" panose="02010600030101010101" pitchFamily="2" charset="-122"/>
            </a:endParaRPr>
          </a:p>
          <a:p>
            <a:pPr marL="457200" indent="-457200">
              <a:spcBef>
                <a:spcPct val="20000"/>
              </a:spcBef>
              <a:buClr>
                <a:schemeClr val="tx2"/>
              </a:buClr>
              <a:buSzPct val="70000"/>
              <a:buFont typeface="Wingdings" panose="05000000000000000000" charset="0"/>
              <a:buChar char="n"/>
            </a:pPr>
            <a:r>
              <a:rPr lang="zh-CN" altLang="en-US" sz="2900">
                <a:latin typeface="宋体" panose="02010600030101010101" pitchFamily="2" charset="-122"/>
                <a:ea typeface="宋体" panose="02010600030101010101" pitchFamily="2" charset="-122"/>
              </a:rPr>
              <a:t>进程发送或接收之前检测下</a:t>
            </a:r>
            <a:r>
              <a:rPr lang="zh-CN" altLang="en-US" sz="2900">
                <a:solidFill>
                  <a:srgbClr val="FF0000"/>
                </a:solidFill>
                <a:latin typeface="宋体" panose="02010600030101010101" pitchFamily="2" charset="-122"/>
                <a:ea typeface="宋体" panose="02010600030101010101" pitchFamily="2" charset="-122"/>
              </a:rPr>
              <a:t>是否具备发送或接收的条件，具备则开始往下执行，否则阻塞进入等待状态</a:t>
            </a:r>
            <a:r>
              <a:rPr lang="zh-CN" altLang="en-US" sz="2900">
                <a:latin typeface="宋体" panose="02010600030101010101" pitchFamily="2" charset="-122"/>
                <a:ea typeface="宋体" panose="02010600030101010101" pitchFamily="2" charset="-122"/>
              </a:rPr>
              <a:t>。</a:t>
            </a:r>
            <a:endParaRPr lang="zh-CN" altLang="en-US" sz="2900">
              <a:latin typeface="宋体" panose="02010600030101010101" pitchFamily="2" charset="-122"/>
              <a:ea typeface="宋体" panose="02010600030101010101" pitchFamily="2" charset="-122"/>
            </a:endParaRPr>
          </a:p>
          <a:p>
            <a:pPr marL="457200" indent="-457200">
              <a:spcBef>
                <a:spcPct val="20000"/>
              </a:spcBef>
              <a:buClr>
                <a:schemeClr val="tx2"/>
              </a:buClr>
              <a:buSzPct val="70000"/>
              <a:buFont typeface="Wingdings" panose="05000000000000000000" charset="0"/>
              <a:buChar char="n"/>
            </a:pPr>
            <a:r>
              <a:rPr lang="zh-CN" altLang="en-US" sz="2900">
                <a:latin typeface="宋体" panose="02010600030101010101" pitchFamily="2" charset="-122"/>
                <a:ea typeface="宋体" panose="02010600030101010101" pitchFamily="2" charset="-122"/>
              </a:rPr>
              <a:t>这个前提由谁发出？</a:t>
            </a:r>
            <a:r>
              <a:rPr lang="zh-CN" altLang="en-US" sz="2900">
                <a:solidFill>
                  <a:srgbClr val="FF0000"/>
                </a:solidFill>
                <a:latin typeface="宋体" panose="02010600030101010101" pitchFamily="2" charset="-122"/>
                <a:ea typeface="宋体" panose="02010600030101010101" pitchFamily="2" charset="-122"/>
              </a:rPr>
              <a:t>对方进程</a:t>
            </a:r>
            <a:endParaRPr lang="zh-CN" altLang="en-US" sz="2900">
              <a:solidFill>
                <a:srgbClr val="FF0000"/>
              </a:solidFill>
              <a:latin typeface="宋体" panose="02010600030101010101" pitchFamily="2" charset="-122"/>
              <a:ea typeface="宋体" panose="02010600030101010101" pitchFamily="2" charset="-122"/>
            </a:endParaRPr>
          </a:p>
          <a:p>
            <a:pPr marL="457200" indent="-457200">
              <a:spcBef>
                <a:spcPct val="20000"/>
              </a:spcBef>
              <a:buClr>
                <a:schemeClr val="tx2"/>
              </a:buClr>
              <a:buSzPct val="70000"/>
              <a:buFont typeface="Wingdings" panose="05000000000000000000" charset="0"/>
              <a:buChar char="n"/>
            </a:pPr>
            <a:r>
              <a:rPr lang="zh-CN" altLang="en-US" sz="2900">
                <a:latin typeface="宋体" panose="02010600030101010101" pitchFamily="2" charset="-122"/>
                <a:ea typeface="宋体" panose="02010600030101010101" pitchFamily="2" charset="-122"/>
              </a:rPr>
              <a:t>可以执行的条件？</a:t>
            </a:r>
            <a:r>
              <a:rPr lang="zh-CN" altLang="en-US" sz="2900">
                <a:solidFill>
                  <a:srgbClr val="FF0000"/>
                </a:solidFill>
                <a:latin typeface="宋体" panose="02010600030101010101" pitchFamily="2" charset="-122"/>
                <a:ea typeface="宋体" panose="02010600030101010101" pitchFamily="2" charset="-122"/>
              </a:rPr>
              <a:t>（对方发来的告知消息或对应的资源）</a:t>
            </a:r>
            <a:endParaRPr lang="zh-CN" altLang="en-US" sz="2900">
              <a:solidFill>
                <a:srgbClr val="FF0000"/>
              </a:solidFill>
              <a:latin typeface="宋体" panose="02010600030101010101" pitchFamily="2" charset="-122"/>
              <a:ea typeface="宋体" panose="02010600030101010101" pitchFamily="2" charset="-122"/>
            </a:endParaRPr>
          </a:p>
          <a:p>
            <a:pPr marL="457200" indent="-457200">
              <a:spcBef>
                <a:spcPct val="20000"/>
              </a:spcBef>
              <a:buClr>
                <a:schemeClr val="tx2"/>
              </a:buClr>
              <a:buSzPct val="70000"/>
              <a:buFont typeface="Wingdings" panose="05000000000000000000" charset="0"/>
              <a:buChar char="n"/>
            </a:pPr>
            <a:r>
              <a:rPr lang="zh-CN" altLang="en-US">
                <a:latin typeface="宋体" panose="02010600030101010101" pitchFamily="2" charset="-122"/>
                <a:ea typeface="宋体" panose="02010600030101010101" pitchFamily="2" charset="-122"/>
              </a:rPr>
              <a:t>一种最为简单和直观的方法是直接制约的进程互相给对方进程</a:t>
            </a:r>
            <a:r>
              <a:rPr lang="zh-CN" altLang="en-US">
                <a:solidFill>
                  <a:srgbClr val="FF0000"/>
                </a:solidFill>
                <a:latin typeface="宋体" panose="02010600030101010101" pitchFamily="2" charset="-122"/>
                <a:ea typeface="宋体" panose="02010600030101010101" pitchFamily="2" charset="-122"/>
              </a:rPr>
              <a:t>发送执行条件已经具备</a:t>
            </a:r>
            <a:r>
              <a:rPr lang="zh-CN" altLang="en-US">
                <a:latin typeface="宋体" panose="02010600030101010101" pitchFamily="2" charset="-122"/>
                <a:ea typeface="宋体" panose="02010600030101010101" pitchFamily="2" charset="-122"/>
              </a:rPr>
              <a:t>的信号。</a:t>
            </a:r>
            <a:endParaRPr lang="zh-CN" altLang="en-US">
              <a:latin typeface="宋体" panose="02010600030101010101" pitchFamily="2" charset="-122"/>
              <a:ea typeface="宋体" panose="02010600030101010101" pitchFamily="2" charset="-122"/>
            </a:endParaRPr>
          </a:p>
          <a:p>
            <a:pPr marL="457200" indent="-457200">
              <a:spcBef>
                <a:spcPct val="20000"/>
              </a:spcBef>
              <a:buClr>
                <a:schemeClr val="tx2"/>
              </a:buClr>
              <a:buSzPct val="70000"/>
              <a:buFont typeface="Wingdings" panose="05000000000000000000" charset="0"/>
              <a:buChar char="n"/>
            </a:pPr>
            <a:endParaRPr lang="zh-CN" altLang="en-US" dirty="0">
              <a:latin typeface="宋体" panose="02010600030101010101" pitchFamily="2" charset="-122"/>
              <a:ea typeface="宋体" panose="02010600030101010101" pitchFamily="2" charset="-122"/>
            </a:endParaRPr>
          </a:p>
        </p:txBody>
      </p:sp>
      <p:sp>
        <p:nvSpPr>
          <p:cNvPr id="103426" name="Rectangle 5"/>
          <p:cNvSpPr/>
          <p:nvPr/>
        </p:nvSpPr>
        <p:spPr>
          <a:xfrm>
            <a:off x="520700" y="238125"/>
            <a:ext cx="7313613"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2.4.3 </a:t>
            </a:r>
            <a:r>
              <a:rPr lang="zh-CN" altLang="en-US" sz="3200" dirty="0">
                <a:solidFill>
                  <a:srgbClr val="0033CC"/>
                </a:solidFill>
                <a:latin typeface="黑体" panose="02010609060101010101" pitchFamily="49" charset="-122"/>
                <a:ea typeface="黑体" panose="02010609060101010101" pitchFamily="49" charset="-122"/>
              </a:rPr>
              <a:t>进程同步</a:t>
            </a:r>
            <a:endParaRPr lang="zh-CN" altLang="en-US" sz="3200" dirty="0">
              <a:solidFill>
                <a:srgbClr val="0033CC"/>
              </a:solidFill>
              <a:latin typeface="黑体" panose="02010609060101010101" pitchFamily="49" charset="-122"/>
              <a:ea typeface="黑体" panose="02010609060101010101" pitchFamily="49" charset="-122"/>
            </a:endParaRPr>
          </a:p>
        </p:txBody>
      </p:sp>
      <p:sp>
        <p:nvSpPr>
          <p:cNvPr id="103427"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graphicFrame>
        <p:nvGraphicFramePr>
          <p:cNvPr id="103428" name="内容占位符 181251"/>
          <p:cNvGraphicFramePr>
            <a:graphicFrameLocks noGrp="1"/>
          </p:cNvGraphicFramePr>
          <p:nvPr>
            <p:ph sz="half" idx="4294967295"/>
          </p:nvPr>
        </p:nvGraphicFramePr>
        <p:xfrm>
          <a:off x="719138" y="776288"/>
          <a:ext cx="7704137" cy="69850"/>
        </p:xfrm>
        <a:graphic>
          <a:graphicData uri="http://schemas.openxmlformats.org/presentationml/2006/ole">
            <mc:AlternateContent xmlns:mc="http://schemas.openxmlformats.org/markup-compatibility/2006">
              <mc:Choice xmlns:v="urn:schemas-microsoft-com:vml" Requires="v">
                <p:oleObj spid="_x0000_s3122" name="" r:id="rId1" imgW="6858000" imgH="48895" progId="MS_ClipArt_Gallery.2">
                  <p:embed/>
                </p:oleObj>
              </mc:Choice>
              <mc:Fallback>
                <p:oleObj name="" r:id="rId1" imgW="6858000" imgH="48895" progId="MS_ClipArt_Gallery.2">
                  <p:embed/>
                  <p:pic>
                    <p:nvPicPr>
                      <p:cNvPr id="0" name="图片 3121"/>
                      <p:cNvPicPr/>
                      <p:nvPr/>
                    </p:nvPicPr>
                    <p:blipFill>
                      <a:blip r:embed="rId2"/>
                      <a:stretch>
                        <a:fillRect/>
                      </a:stretch>
                    </p:blipFill>
                    <p:spPr>
                      <a:xfrm>
                        <a:off x="719138" y="776288"/>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charRg st="0" end="2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charRg st="26" end="7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charRg st="73" end="8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charRg st="87" end="1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charRg st="113" end="15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p:nvPr/>
        </p:nvSpPr>
        <p:spPr>
          <a:xfrm>
            <a:off x="336550" y="1708150"/>
            <a:ext cx="8639175" cy="3740150"/>
          </a:xfrm>
          <a:prstGeom prst="rect">
            <a:avLst/>
          </a:prstGeom>
          <a:noFill/>
          <a:ln w="9525">
            <a:noFill/>
          </a:ln>
        </p:spPr>
        <p:txBody>
          <a:bodyPr anchor="t"/>
          <a:p>
            <a:pPr marL="342900" indent="-342900">
              <a:spcBef>
                <a:spcPct val="20000"/>
              </a:spcBef>
              <a:buClr>
                <a:schemeClr val="tx2"/>
              </a:buClr>
              <a:buSzPct val="70000"/>
            </a:pPr>
            <a:endParaRPr lang="en-US" altLang="zh-CN" sz="2400" dirty="0">
              <a:latin typeface="Comic Sans MS" panose="030F0702030302020204" pitchFamily="66" charset="0"/>
              <a:ea typeface="楷体_GB2312" pitchFamily="49" charset="-122"/>
            </a:endParaRPr>
          </a:p>
          <a:p>
            <a:pPr marL="342900" indent="-342900">
              <a:spcBef>
                <a:spcPct val="20000"/>
              </a:spcBef>
              <a:buClr>
                <a:schemeClr val="tx2"/>
              </a:buClr>
              <a:buSzPct val="70000"/>
              <a:buFont typeface="Wingdings" panose="05000000000000000000" charset="0"/>
              <a:buChar char="n"/>
            </a:pPr>
            <a:r>
              <a:rPr lang="zh-CN" altLang="en-US" sz="2400" dirty="0">
                <a:latin typeface="宋体" panose="02010600030101010101" pitchFamily="2" charset="-122"/>
                <a:ea typeface="宋体" panose="02010600030101010101" pitchFamily="2" charset="-122"/>
              </a:rPr>
              <a:t>可以把各进程之间发送的消息（或对应的资源）作为</a:t>
            </a:r>
            <a:r>
              <a:rPr lang="zh-CN" altLang="en-US" sz="2400" dirty="0">
                <a:solidFill>
                  <a:srgbClr val="0033CC"/>
                </a:solidFill>
                <a:latin typeface="宋体" panose="02010600030101010101" pitchFamily="2" charset="-122"/>
                <a:ea typeface="宋体" panose="02010600030101010101" pitchFamily="2" charset="-122"/>
              </a:rPr>
              <a:t>信号量</a:t>
            </a:r>
            <a:r>
              <a:rPr lang="zh-CN" altLang="en-US" sz="2400" dirty="0">
                <a:latin typeface="宋体" panose="02010600030101010101" pitchFamily="2" charset="-122"/>
                <a:ea typeface="宋体" panose="02010600030101010101" pitchFamily="2" charset="-122"/>
              </a:rPr>
              <a:t>看待。</a:t>
            </a:r>
            <a:endParaRPr lang="zh-CN" altLang="en-US" sz="2400" dirty="0">
              <a:latin typeface="宋体" panose="02010600030101010101" pitchFamily="2" charset="-122"/>
              <a:ea typeface="宋体" panose="02010600030101010101" pitchFamily="2" charset="-122"/>
            </a:endParaRPr>
          </a:p>
          <a:p>
            <a:pPr marL="342900" indent="-342900">
              <a:spcBef>
                <a:spcPct val="20000"/>
              </a:spcBef>
              <a:buClr>
                <a:schemeClr val="tx2"/>
              </a:buClr>
              <a:buSzPct val="70000"/>
              <a:buFont typeface="Wingdings" panose="05000000000000000000" charset="0"/>
              <a:buChar char="n"/>
            </a:pPr>
            <a:r>
              <a:rPr lang="zh-CN" altLang="en-US" sz="2400" dirty="0">
                <a:latin typeface="宋体" panose="02010600030101010101" pitchFamily="2" charset="-122"/>
                <a:ea typeface="宋体" panose="02010600030101010101" pitchFamily="2" charset="-122"/>
              </a:rPr>
              <a:t>与进程互斥时不同的是，这里的信号量只与</a:t>
            </a:r>
            <a:r>
              <a:rPr lang="zh-CN" altLang="en-US" sz="2400" dirty="0">
                <a:solidFill>
                  <a:srgbClr val="0033CC"/>
                </a:solidFill>
                <a:latin typeface="宋体" panose="02010600030101010101" pitchFamily="2" charset="-122"/>
                <a:ea typeface="宋体" panose="02010600030101010101" pitchFamily="2" charset="-122"/>
              </a:rPr>
              <a:t>制约进程及被制约进程</a:t>
            </a:r>
            <a:r>
              <a:rPr lang="zh-CN" altLang="en-US" sz="2400" dirty="0">
                <a:latin typeface="宋体" panose="02010600030101010101" pitchFamily="2" charset="-122"/>
                <a:ea typeface="宋体" panose="02010600030101010101" pitchFamily="2" charset="-122"/>
              </a:rPr>
              <a:t>有关而不是与</a:t>
            </a:r>
            <a:r>
              <a:rPr lang="zh-CN" altLang="en-US" sz="2400" dirty="0">
                <a:solidFill>
                  <a:srgbClr val="0033CC"/>
                </a:solidFill>
                <a:latin typeface="宋体" panose="02010600030101010101" pitchFamily="2" charset="-122"/>
                <a:ea typeface="宋体" panose="02010600030101010101" pitchFamily="2" charset="-122"/>
              </a:rPr>
              <a:t>整组并发进程</a:t>
            </a:r>
            <a:r>
              <a:rPr lang="zh-CN" altLang="en-US" sz="2400" dirty="0">
                <a:latin typeface="宋体" panose="02010600030101010101" pitchFamily="2" charset="-122"/>
                <a:ea typeface="宋体" panose="02010600030101010101" pitchFamily="2" charset="-122"/>
              </a:rPr>
              <a:t>有关。因此，称该信号量为</a:t>
            </a:r>
            <a:r>
              <a:rPr lang="zh-CN" altLang="en-US" sz="2400" dirty="0">
                <a:solidFill>
                  <a:srgbClr val="FF0000"/>
                </a:solidFill>
                <a:latin typeface="宋体" panose="02010600030101010101" pitchFamily="2" charset="-122"/>
                <a:ea typeface="宋体" panose="02010600030101010101" pitchFamily="2" charset="-122"/>
              </a:rPr>
              <a:t>私用信号量。</a:t>
            </a:r>
            <a:endParaRPr lang="zh-CN" altLang="en-US" sz="2400" dirty="0">
              <a:solidFill>
                <a:srgbClr val="FF0000"/>
              </a:solidFill>
              <a:latin typeface="宋体" panose="02010600030101010101" pitchFamily="2" charset="-122"/>
              <a:ea typeface="宋体" panose="02010600030101010101" pitchFamily="2" charset="-122"/>
            </a:endParaRPr>
          </a:p>
          <a:p>
            <a:pPr marL="342900" indent="-342900">
              <a:spcBef>
                <a:spcPct val="20000"/>
              </a:spcBef>
              <a:buClr>
                <a:schemeClr val="tx2"/>
              </a:buClr>
              <a:buSzPct val="70000"/>
              <a:buFont typeface="Wingdings" panose="05000000000000000000" charset="0"/>
              <a:buChar char="n"/>
            </a:pPr>
            <a:r>
              <a:rPr lang="zh-CN" altLang="en-US" sz="2400" dirty="0">
                <a:latin typeface="宋体" panose="02010600030101010101" pitchFamily="2" charset="-122"/>
                <a:ea typeface="宋体" panose="02010600030101010101" pitchFamily="2" charset="-122"/>
              </a:rPr>
              <a:t>一个进程</a:t>
            </a:r>
            <a:r>
              <a:rPr lang="en-US" altLang="zh-CN" sz="2400" dirty="0">
                <a:latin typeface="宋体" panose="02010600030101010101" pitchFamily="2" charset="-122"/>
                <a:ea typeface="宋体" panose="02010600030101010101" pitchFamily="2" charset="-122"/>
              </a:rPr>
              <a:t>Pi</a:t>
            </a:r>
            <a:r>
              <a:rPr lang="zh-CN" altLang="en-US" sz="2400" dirty="0">
                <a:latin typeface="宋体" panose="02010600030101010101" pitchFamily="2" charset="-122"/>
                <a:ea typeface="宋体" panose="02010600030101010101" pitchFamily="2" charset="-122"/>
              </a:rPr>
              <a:t>的私用信号量</a:t>
            </a:r>
            <a:r>
              <a:rPr lang="en-US" altLang="zh-CN" sz="2400" dirty="0">
                <a:latin typeface="宋体" panose="02010600030101010101" pitchFamily="2" charset="-122"/>
                <a:ea typeface="宋体" panose="02010600030101010101" pitchFamily="2" charset="-122"/>
              </a:rPr>
              <a:t>Semi</a:t>
            </a:r>
            <a:r>
              <a:rPr lang="zh-CN" altLang="en-US" sz="2400" dirty="0">
                <a:latin typeface="宋体" panose="02010600030101010101" pitchFamily="2" charset="-122"/>
                <a:ea typeface="宋体" panose="02010600030101010101" pitchFamily="2" charset="-122"/>
              </a:rPr>
              <a:t>是从制约进程发送来的进程</a:t>
            </a:r>
            <a:r>
              <a:rPr lang="en-US" altLang="zh-CN" sz="2400" dirty="0">
                <a:latin typeface="宋体" panose="02010600030101010101" pitchFamily="2" charset="-122"/>
                <a:ea typeface="宋体" panose="02010600030101010101" pitchFamily="2" charset="-122"/>
              </a:rPr>
              <a:t>Pi</a:t>
            </a:r>
            <a:r>
              <a:rPr lang="zh-CN" altLang="en-US" sz="2400" dirty="0">
                <a:latin typeface="宋体" panose="02010600030101010101" pitchFamily="2" charset="-122"/>
                <a:ea typeface="宋体" panose="02010600030101010101" pitchFamily="2" charset="-122"/>
              </a:rPr>
              <a:t>的执行条件所需要的消息。</a:t>
            </a:r>
            <a:endParaRPr lang="zh-CN" altLang="en-US" sz="2400" dirty="0">
              <a:latin typeface="宋体" panose="02010600030101010101" pitchFamily="2" charset="-122"/>
              <a:ea typeface="宋体" panose="02010600030101010101" pitchFamily="2" charset="-122"/>
            </a:endParaRPr>
          </a:p>
          <a:p>
            <a:pPr marL="342900" indent="-342900">
              <a:spcBef>
                <a:spcPct val="20000"/>
              </a:spcBef>
              <a:buClr>
                <a:schemeClr val="tx2"/>
              </a:buClr>
              <a:buSzPct val="70000"/>
              <a:buFont typeface="Wingdings" panose="05000000000000000000" charset="0"/>
              <a:buChar char="n"/>
            </a:pPr>
            <a:r>
              <a:rPr lang="zh-CN" altLang="en-US" sz="2400" dirty="0">
                <a:latin typeface="宋体" panose="02010600030101010101" pitchFamily="2" charset="-122"/>
                <a:ea typeface="宋体" panose="02010600030101010101" pitchFamily="2" charset="-122"/>
              </a:rPr>
              <a:t>与私用信号量相对应，称互斥时使用的信号量为</a:t>
            </a:r>
            <a:r>
              <a:rPr lang="zh-CN" altLang="en-US" sz="2400" dirty="0">
                <a:solidFill>
                  <a:srgbClr val="FF0000"/>
                </a:solidFill>
                <a:latin typeface="宋体" panose="02010600030101010101" pitchFamily="2" charset="-122"/>
                <a:ea typeface="宋体" panose="02010600030101010101" pitchFamily="2" charset="-122"/>
              </a:rPr>
              <a:t>公用信号量</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104450" name="Rectangle 5"/>
          <p:cNvSpPr/>
          <p:nvPr/>
        </p:nvSpPr>
        <p:spPr>
          <a:xfrm>
            <a:off x="257175" y="1262063"/>
            <a:ext cx="7313613" cy="608012"/>
          </a:xfrm>
          <a:prstGeom prst="rect">
            <a:avLst/>
          </a:prstGeom>
          <a:noFill/>
          <a:ln w="9525">
            <a:noFill/>
          </a:ln>
        </p:spPr>
        <p:txBody>
          <a:bodyPr anchor="b"/>
          <a:p>
            <a:pPr>
              <a:buSzPct val="100000"/>
            </a:pPr>
            <a:r>
              <a:rPr lang="zh-CN" altLang="en-US" sz="3200" dirty="0">
                <a:solidFill>
                  <a:srgbClr val="0033CC"/>
                </a:solidFill>
                <a:latin typeface="黑体" panose="02010609060101010101" pitchFamily="49" charset="-122"/>
                <a:ea typeface="黑体" panose="02010609060101010101" pitchFamily="49" charset="-122"/>
                <a:sym typeface="楷体_GB2312" pitchFamily="49" charset="-122"/>
              </a:rPr>
              <a:t>信号量解决同步问题</a:t>
            </a:r>
            <a:endParaRPr lang="zh-CN" altLang="en-US" sz="3200" dirty="0">
              <a:solidFill>
                <a:srgbClr val="0033CC"/>
              </a:solidFill>
              <a:latin typeface="黑体" panose="02010609060101010101" pitchFamily="49" charset="-122"/>
              <a:ea typeface="黑体" panose="02010609060101010101" pitchFamily="49" charset="-122"/>
              <a:sym typeface="楷体_GB2312" pitchFamily="49" charset="-122"/>
            </a:endParaRPr>
          </a:p>
        </p:txBody>
      </p:sp>
      <p:sp>
        <p:nvSpPr>
          <p:cNvPr id="10445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graphicFrame>
        <p:nvGraphicFramePr>
          <p:cNvPr id="104452" name="内容占位符 181251"/>
          <p:cNvGraphicFramePr>
            <a:graphicFrameLocks noGrp="1"/>
          </p:cNvGraphicFramePr>
          <p:nvPr>
            <p:ph sz="half" idx="4294967295"/>
          </p:nvPr>
        </p:nvGraphicFramePr>
        <p:xfrm>
          <a:off x="719138" y="776288"/>
          <a:ext cx="7704137" cy="69850"/>
        </p:xfrm>
        <a:graphic>
          <a:graphicData uri="http://schemas.openxmlformats.org/presentationml/2006/ole">
            <mc:AlternateContent xmlns:mc="http://schemas.openxmlformats.org/markup-compatibility/2006">
              <mc:Choice xmlns:v="urn:schemas-microsoft-com:vml" Requires="v">
                <p:oleObj spid="_x0000_s3118" name="" r:id="rId1" imgW="6858000" imgH="48895" progId="MS_ClipArt_Gallery.2">
                  <p:embed/>
                </p:oleObj>
              </mc:Choice>
              <mc:Fallback>
                <p:oleObj name="" r:id="rId1" imgW="6858000" imgH="48895" progId="MS_ClipArt_Gallery.2">
                  <p:embed/>
                  <p:pic>
                    <p:nvPicPr>
                      <p:cNvPr id="0" name="图片 3117"/>
                      <p:cNvPicPr/>
                      <p:nvPr/>
                    </p:nvPicPr>
                    <p:blipFill>
                      <a:blip r:embed="rId2"/>
                      <a:stretch>
                        <a:fillRect/>
                      </a:stretch>
                    </p:blipFill>
                    <p:spPr>
                      <a:xfrm>
                        <a:off x="719138" y="776288"/>
                        <a:ext cx="7704137" cy="69850"/>
                      </a:xfrm>
                      <a:prstGeom prst="rect">
                        <a:avLst/>
                      </a:prstGeom>
                      <a:noFill/>
                      <a:ln w="38100">
                        <a:miter/>
                      </a:ln>
                    </p:spPr>
                  </p:pic>
                </p:oleObj>
              </mc:Fallback>
            </mc:AlternateContent>
          </a:graphicData>
        </a:graphic>
      </p:graphicFrame>
      <p:sp>
        <p:nvSpPr>
          <p:cNvPr id="104453" name="Rectangle 5"/>
          <p:cNvSpPr/>
          <p:nvPr/>
        </p:nvSpPr>
        <p:spPr>
          <a:xfrm>
            <a:off x="520700" y="238125"/>
            <a:ext cx="7313613"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2.4.3 </a:t>
            </a:r>
            <a:r>
              <a:rPr lang="zh-CN" altLang="en-US" sz="3200" dirty="0">
                <a:solidFill>
                  <a:srgbClr val="0033CC"/>
                </a:solidFill>
                <a:latin typeface="黑体" panose="02010609060101010101" pitchFamily="49" charset="-122"/>
                <a:ea typeface="黑体" panose="02010609060101010101" pitchFamily="49" charset="-122"/>
              </a:rPr>
              <a:t>进程同步</a:t>
            </a:r>
            <a:endParaRPr lang="zh-CN" altLang="en-US" sz="3200" dirty="0">
              <a:solidFill>
                <a:srgbClr val="0033CC"/>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2"/>
          <p:cNvSpPr txBox="1"/>
          <p:nvPr/>
        </p:nvSpPr>
        <p:spPr>
          <a:xfrm>
            <a:off x="250825" y="1836738"/>
            <a:ext cx="8382000" cy="3486150"/>
          </a:xfrm>
          <a:prstGeom prst="rect">
            <a:avLst/>
          </a:prstGeom>
          <a:noFill/>
          <a:ln w="9525">
            <a:noFill/>
          </a:ln>
        </p:spPr>
        <p:txBody>
          <a:bodyPr anchor="t"/>
          <a:p>
            <a:pPr marL="342900" indent="-342900">
              <a:buClr>
                <a:srgbClr val="00B050"/>
              </a:buClr>
              <a:buSzTx/>
              <a:buFont typeface="Wingdings" panose="05000000000000000000" charset="0"/>
              <a:buChar char="n"/>
            </a:pPr>
            <a:r>
              <a:rPr lang="zh-CN" altLang="en-US" sz="2400" noProof="1" dirty="0">
                <a:latin typeface="宋体" panose="02010600030101010101" pitchFamily="2" charset="-122"/>
                <a:ea typeface="宋体" panose="02010600030101010101" pitchFamily="2" charset="-122"/>
                <a:cs typeface="宋体" panose="02010600030101010101" pitchFamily="2" charset="-122"/>
                <a:sym typeface="楷体_GB2312" pitchFamily="49" charset="-122"/>
              </a:rPr>
              <a:t>有了私用信号量的概念，可以使用Ｐ，Ｖ原语操作实现进程间的</a:t>
            </a:r>
            <a:r>
              <a:rPr lang="zh-CN" altLang="en-US" sz="2400" noProof="1" dirty="0">
                <a:solidFill>
                  <a:srgbClr val="FF00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同步</a:t>
            </a:r>
            <a:r>
              <a:rPr lang="zh-CN" altLang="en-US" sz="2400" noProof="1" dirty="0">
                <a:latin typeface="宋体" panose="02010600030101010101" pitchFamily="2" charset="-122"/>
                <a:ea typeface="宋体" panose="02010600030101010101" pitchFamily="2" charset="-122"/>
                <a:cs typeface="宋体" panose="02010600030101010101" pitchFamily="2" charset="-122"/>
                <a:sym typeface="楷体_GB2312" pitchFamily="49" charset="-122"/>
              </a:rPr>
              <a:t>。</a:t>
            </a:r>
            <a:endParaRPr lang="zh-CN" altLang="en-US" sz="2400" noProof="1" dirty="0">
              <a:latin typeface="宋体" panose="02010600030101010101" pitchFamily="2" charset="-122"/>
              <a:cs typeface="宋体" panose="02010600030101010101" pitchFamily="2" charset="-122"/>
              <a:sym typeface="楷体_GB2312" pitchFamily="49" charset="-122"/>
            </a:endParaRPr>
          </a:p>
          <a:p>
            <a:pPr marL="342900" indent="-342900">
              <a:buClr>
                <a:srgbClr val="00B050"/>
              </a:buClr>
              <a:buSzTx/>
              <a:buFont typeface="Wingdings" panose="05000000000000000000" charset="0"/>
              <a:buChar char="n"/>
            </a:pPr>
            <a:r>
              <a:rPr lang="zh-CN" altLang="en-US" sz="2400" noProof="1" dirty="0">
                <a:latin typeface="宋体" panose="02010600030101010101" pitchFamily="2" charset="-122"/>
                <a:ea typeface="宋体" panose="02010600030101010101" pitchFamily="2" charset="-122"/>
                <a:cs typeface="宋体" panose="02010600030101010101" pitchFamily="2" charset="-122"/>
                <a:sym typeface="楷体_GB2312" pitchFamily="49" charset="-122"/>
              </a:rPr>
              <a:t>利用Ｐ，Ｖ原语实现进程同步的方法与利用</a:t>
            </a:r>
            <a:r>
              <a:rPr lang="en-US" altLang="zh-CN" sz="2400" noProof="1" dirty="0">
                <a:latin typeface="宋体" panose="02010600030101010101" pitchFamily="2" charset="-122"/>
                <a:ea typeface="宋体" panose="02010600030101010101" pitchFamily="2" charset="-122"/>
                <a:cs typeface="宋体" panose="02010600030101010101" pitchFamily="2" charset="-122"/>
                <a:sym typeface="楷体_GB2312" pitchFamily="49" charset="-122"/>
              </a:rPr>
              <a:t>wait</a:t>
            </a:r>
            <a:r>
              <a:rPr lang="zh-CN" altLang="en-US" sz="2400" noProof="1" dirty="0">
                <a:latin typeface="宋体" panose="02010600030101010101" pitchFamily="2" charset="-122"/>
                <a:ea typeface="宋体" panose="02010600030101010101" pitchFamily="2" charset="-122"/>
                <a:cs typeface="宋体" panose="02010600030101010101" pitchFamily="2" charset="-122"/>
                <a:sym typeface="楷体_GB2312" pitchFamily="49" charset="-122"/>
              </a:rPr>
              <a:t>和</a:t>
            </a:r>
            <a:r>
              <a:rPr lang="en-US" altLang="zh-CN" sz="2400" noProof="1" dirty="0">
                <a:latin typeface="宋体" panose="02010600030101010101" pitchFamily="2" charset="-122"/>
                <a:ea typeface="宋体" panose="02010600030101010101" pitchFamily="2" charset="-122"/>
                <a:cs typeface="宋体" panose="02010600030101010101" pitchFamily="2" charset="-122"/>
                <a:sym typeface="楷体_GB2312" pitchFamily="49" charset="-122"/>
              </a:rPr>
              <a:t>signal</a:t>
            </a:r>
            <a:r>
              <a:rPr lang="zh-CN" altLang="en-US" sz="2400" noProof="1" dirty="0">
                <a:latin typeface="宋体" panose="02010600030101010101" pitchFamily="2" charset="-122"/>
                <a:ea typeface="宋体" panose="02010600030101010101" pitchFamily="2" charset="-122"/>
                <a:cs typeface="宋体" panose="02010600030101010101" pitchFamily="2" charset="-122"/>
                <a:sym typeface="楷体_GB2312" pitchFamily="49" charset="-122"/>
              </a:rPr>
              <a:t>过程时相同，也是分为</a:t>
            </a:r>
            <a:r>
              <a:rPr lang="zh-CN" altLang="en-US" sz="2400" noProof="1" dirty="0">
                <a:solidFill>
                  <a:srgbClr val="FF00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三步</a:t>
            </a:r>
            <a:r>
              <a:rPr lang="zh-CN" altLang="en-US" sz="2400" noProof="1" dirty="0">
                <a:latin typeface="宋体" panose="02010600030101010101" pitchFamily="2" charset="-122"/>
                <a:ea typeface="宋体" panose="02010600030101010101" pitchFamily="2" charset="-122"/>
                <a:cs typeface="宋体" panose="02010600030101010101" pitchFamily="2" charset="-122"/>
                <a:sym typeface="楷体_GB2312" pitchFamily="49" charset="-122"/>
              </a:rPr>
              <a:t>：</a:t>
            </a:r>
            <a:endParaRPr lang="zh-CN" altLang="en-US" sz="2400" noProof="1" dirty="0">
              <a:latin typeface="宋体" panose="02010600030101010101" pitchFamily="2" charset="-122"/>
              <a:cs typeface="宋体" panose="02010600030101010101" pitchFamily="2" charset="-122"/>
              <a:sym typeface="楷体_GB2312" pitchFamily="49" charset="-122"/>
            </a:endParaRPr>
          </a:p>
          <a:p>
            <a:pPr marL="342900" indent="-342900">
              <a:buClr>
                <a:srgbClr val="00B050"/>
              </a:buClr>
              <a:buSzTx/>
              <a:buFont typeface="Wingdings" panose="05000000000000000000" charset="0"/>
              <a:buChar char="n"/>
            </a:pPr>
            <a:endParaRPr lang="zh-CN" altLang="en-US" sz="2400" noProof="1" dirty="0">
              <a:latin typeface="宋体" panose="02010600030101010101" pitchFamily="2" charset="-122"/>
              <a:cs typeface="宋体" panose="02010600030101010101" pitchFamily="2" charset="-122"/>
              <a:sym typeface="楷体_GB2312" pitchFamily="49" charset="-122"/>
            </a:endParaRPr>
          </a:p>
          <a:p>
            <a:pPr>
              <a:buClr>
                <a:srgbClr val="00B050"/>
              </a:buClr>
              <a:buSzTx/>
            </a:pPr>
            <a:r>
              <a:rPr lang="zh-CN" altLang="en-US" sz="2400" noProof="1" dirty="0">
                <a:latin typeface="宋体" panose="02010600030101010101" pitchFamily="2" charset="-122"/>
                <a:ea typeface="宋体" panose="02010600030101010101" pitchFamily="2" charset="-122"/>
                <a:cs typeface="宋体" panose="02010600030101010101" pitchFamily="2" charset="-122"/>
                <a:sym typeface="楷体_GB2312" pitchFamily="49" charset="-122"/>
              </a:rPr>
              <a:t>    （</a:t>
            </a:r>
            <a:r>
              <a:rPr lang="en-US" altLang="zh-CN" sz="2400" noProof="1" dirty="0">
                <a:latin typeface="宋体" panose="02010600030101010101" pitchFamily="2" charset="-122"/>
                <a:ea typeface="宋体" panose="02010600030101010101" pitchFamily="2" charset="-122"/>
                <a:cs typeface="宋体" panose="02010600030101010101" pitchFamily="2" charset="-122"/>
                <a:sym typeface="楷体_GB2312" pitchFamily="49" charset="-122"/>
              </a:rPr>
              <a:t>1</a:t>
            </a:r>
            <a:r>
              <a:rPr lang="zh-CN" altLang="en-US" sz="2400" noProof="1" dirty="0">
                <a:latin typeface="宋体" panose="02010600030101010101" pitchFamily="2" charset="-122"/>
                <a:ea typeface="宋体" panose="02010600030101010101" pitchFamily="2" charset="-122"/>
                <a:cs typeface="宋体" panose="02010600030101010101" pitchFamily="2" charset="-122"/>
                <a:sym typeface="楷体_GB2312" pitchFamily="49" charset="-122"/>
              </a:rPr>
              <a:t>）</a:t>
            </a:r>
            <a:r>
              <a:rPr lang="zh-CN" altLang="en-US" sz="2400" noProof="1" dirty="0">
                <a:solidFill>
                  <a:srgbClr val="0033CC"/>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首先为各并发进程设置私用信号量</a:t>
            </a:r>
            <a:endParaRPr lang="zh-CN" altLang="en-US" sz="2400" noProof="1" dirty="0">
              <a:solidFill>
                <a:srgbClr val="0033CC"/>
              </a:solidFill>
              <a:latin typeface="宋体" panose="02010600030101010101" pitchFamily="2" charset="-122"/>
              <a:cs typeface="宋体" panose="02010600030101010101" pitchFamily="2" charset="-122"/>
              <a:sym typeface="楷体_GB2312" pitchFamily="49" charset="-122"/>
            </a:endParaRPr>
          </a:p>
          <a:p>
            <a:pPr>
              <a:buClr>
                <a:srgbClr val="FFC000"/>
              </a:buClr>
              <a:buSzTx/>
            </a:pPr>
            <a:r>
              <a:rPr lang="zh-CN" altLang="en-US" sz="2400" noProof="1" dirty="0">
                <a:solidFill>
                  <a:srgbClr val="0033CC"/>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    （</a:t>
            </a:r>
            <a:r>
              <a:rPr lang="en-US" altLang="zh-CN" sz="2400" noProof="1" dirty="0">
                <a:solidFill>
                  <a:srgbClr val="0033CC"/>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2</a:t>
            </a:r>
            <a:r>
              <a:rPr lang="zh-CN" altLang="en-US" sz="2400" noProof="1" dirty="0">
                <a:solidFill>
                  <a:srgbClr val="0033CC"/>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）然后为私用信号量赋初值</a:t>
            </a:r>
            <a:endParaRPr lang="zh-CN" altLang="en-US" sz="2400" noProof="1" dirty="0">
              <a:solidFill>
                <a:srgbClr val="0033CC"/>
              </a:solidFill>
              <a:latin typeface="宋体" panose="02010600030101010101" pitchFamily="2" charset="-122"/>
              <a:cs typeface="宋体" panose="02010600030101010101" pitchFamily="2" charset="-122"/>
              <a:sym typeface="楷体_GB2312" pitchFamily="49" charset="-122"/>
            </a:endParaRPr>
          </a:p>
          <a:p>
            <a:pPr>
              <a:buClr>
                <a:srgbClr val="FFC000"/>
              </a:buClr>
              <a:buSzTx/>
            </a:pPr>
            <a:r>
              <a:rPr lang="zh-CN" altLang="en-US" sz="2400" noProof="1" dirty="0">
                <a:solidFill>
                  <a:srgbClr val="0033CC"/>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    （</a:t>
            </a:r>
            <a:r>
              <a:rPr lang="en-US" altLang="zh-CN" sz="2400" noProof="1" dirty="0">
                <a:solidFill>
                  <a:srgbClr val="0033CC"/>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3</a:t>
            </a:r>
            <a:r>
              <a:rPr lang="zh-CN" altLang="en-US" sz="2400" noProof="1" dirty="0">
                <a:solidFill>
                  <a:srgbClr val="0033CC"/>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）最后利用Ｐ，Ｖ原语和私用信号量规定各进程的执行顺序</a:t>
            </a:r>
            <a:r>
              <a:rPr lang="zh-CN" altLang="en-US" sz="2400" noProof="1" dirty="0">
                <a:latin typeface="宋体" panose="02010600030101010101" pitchFamily="2" charset="-122"/>
                <a:ea typeface="宋体" panose="02010600030101010101" pitchFamily="2" charset="-122"/>
                <a:cs typeface="宋体" panose="02010600030101010101" pitchFamily="2" charset="-122"/>
                <a:sym typeface="楷体_GB2312" pitchFamily="49" charset="-122"/>
              </a:rPr>
              <a:t>。</a:t>
            </a:r>
            <a:endParaRPr lang="zh-CN" altLang="en-US" sz="2400" noProof="1" dirty="0">
              <a:latin typeface="宋体" panose="02010600030101010101" pitchFamily="2" charset="-122"/>
              <a:cs typeface="宋体" panose="02010600030101010101" pitchFamily="2" charset="-122"/>
              <a:sym typeface="楷体_GB2312" pitchFamily="49" charset="-122"/>
            </a:endParaRPr>
          </a:p>
          <a:p>
            <a:pPr>
              <a:spcBef>
                <a:spcPct val="20000"/>
              </a:spcBef>
              <a:buClr>
                <a:schemeClr val="tx2"/>
              </a:buClr>
              <a:buSzPct val="70000"/>
            </a:pPr>
            <a:endParaRPr lang="zh-CN" altLang="en-US" sz="2400" noProof="1" dirty="0">
              <a:latin typeface="楷体_GB2312" pitchFamily="49" charset="-122"/>
              <a:ea typeface="楷体_GB2312" pitchFamily="49" charset="-122"/>
              <a:sym typeface="楷体_GB2312" pitchFamily="49" charset="-122"/>
            </a:endParaRPr>
          </a:p>
          <a:p>
            <a:pPr>
              <a:spcBef>
                <a:spcPct val="20000"/>
              </a:spcBef>
              <a:buClr>
                <a:schemeClr val="tx2"/>
              </a:buClr>
              <a:buSzPct val="70000"/>
            </a:pPr>
            <a:endParaRPr lang="zh-CN" altLang="en-US" sz="2400" noProof="1" dirty="0">
              <a:latin typeface="楷体_GB2312" pitchFamily="49" charset="-122"/>
              <a:ea typeface="楷体_GB2312" pitchFamily="49" charset="-122"/>
              <a:sym typeface="楷体_GB2312" pitchFamily="49" charset="-122"/>
            </a:endParaRPr>
          </a:p>
          <a:p>
            <a:pPr marL="342900" indent="-342900">
              <a:spcBef>
                <a:spcPct val="20000"/>
              </a:spcBef>
              <a:buClr>
                <a:schemeClr val="tx2"/>
              </a:buClr>
              <a:buSzPct val="70000"/>
            </a:pPr>
            <a:endParaRPr lang="zh-CN" altLang="en-US" sz="2400" noProof="1" dirty="0">
              <a:latin typeface="楷体_GB2312" pitchFamily="49" charset="-122"/>
              <a:ea typeface="楷体_GB2312" pitchFamily="49" charset="-122"/>
              <a:sym typeface="楷体_GB2312" pitchFamily="49" charset="-122"/>
            </a:endParaRPr>
          </a:p>
          <a:p>
            <a:pPr marL="342900" indent="-342900">
              <a:spcBef>
                <a:spcPct val="20000"/>
              </a:spcBef>
              <a:buClr>
                <a:schemeClr val="tx2"/>
              </a:buClr>
              <a:buSzPct val="70000"/>
            </a:pPr>
            <a:endParaRPr lang="zh-CN" altLang="en-US" sz="2400" noProof="1" dirty="0">
              <a:latin typeface="楷体_GB2312" pitchFamily="49" charset="-122"/>
              <a:ea typeface="楷体_GB2312" pitchFamily="49" charset="-122"/>
              <a:sym typeface="楷体_GB2312" pitchFamily="49" charset="-122"/>
            </a:endParaRPr>
          </a:p>
          <a:p>
            <a:pPr marL="342900" indent="-342900" algn="ctr">
              <a:spcBef>
                <a:spcPct val="20000"/>
              </a:spcBef>
              <a:buClr>
                <a:schemeClr val="tx2"/>
              </a:buClr>
              <a:buSzPct val="70000"/>
            </a:pPr>
            <a:endParaRPr lang="zh-CN" altLang="en-US" sz="2400" noProof="1" dirty="0">
              <a:latin typeface="楷体_GB2312" pitchFamily="49" charset="-122"/>
              <a:ea typeface="楷体_GB2312" pitchFamily="49" charset="-122"/>
              <a:sym typeface="楷体_GB2312" pitchFamily="49" charset="-122"/>
            </a:endParaRPr>
          </a:p>
        </p:txBody>
      </p:sp>
      <p:sp>
        <p:nvSpPr>
          <p:cNvPr id="105474" name="Rectangle 5"/>
          <p:cNvSpPr/>
          <p:nvPr/>
        </p:nvSpPr>
        <p:spPr>
          <a:xfrm>
            <a:off x="387350" y="1084263"/>
            <a:ext cx="7313613" cy="608012"/>
          </a:xfrm>
          <a:prstGeom prst="rect">
            <a:avLst/>
          </a:prstGeom>
          <a:noFill/>
          <a:ln w="9525">
            <a:noFill/>
          </a:ln>
        </p:spPr>
        <p:txBody>
          <a:bodyPr anchor="b"/>
          <a:p>
            <a:pPr>
              <a:buSzPct val="100000"/>
            </a:pPr>
            <a:r>
              <a:rPr lang="zh-CN" altLang="en-US" sz="3200" dirty="0">
                <a:solidFill>
                  <a:srgbClr val="0033CC"/>
                </a:solidFill>
                <a:latin typeface="黑体" panose="02010609060101010101" pitchFamily="49" charset="-122"/>
                <a:ea typeface="黑体" panose="02010609060101010101" pitchFamily="49" charset="-122"/>
                <a:sym typeface="楷体_GB2312" pitchFamily="49" charset="-122"/>
              </a:rPr>
              <a:t>信号量解决同步问题</a:t>
            </a:r>
            <a:endParaRPr lang="zh-CN" altLang="en-US" sz="3200" dirty="0">
              <a:solidFill>
                <a:srgbClr val="0033CC"/>
              </a:solidFill>
              <a:latin typeface="黑体" panose="02010609060101010101" pitchFamily="49" charset="-122"/>
              <a:ea typeface="黑体" panose="02010609060101010101" pitchFamily="49" charset="-122"/>
              <a:sym typeface="楷体_GB2312" pitchFamily="49" charset="-122"/>
            </a:endParaRPr>
          </a:p>
        </p:txBody>
      </p:sp>
      <p:sp>
        <p:nvSpPr>
          <p:cNvPr id="10547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105476" name="Rectangle 5"/>
          <p:cNvSpPr/>
          <p:nvPr/>
        </p:nvSpPr>
        <p:spPr>
          <a:xfrm>
            <a:off x="520700" y="238125"/>
            <a:ext cx="7313613" cy="608013"/>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2.4.3 </a:t>
            </a:r>
            <a:r>
              <a:rPr lang="zh-CN" altLang="en-US" sz="3200" dirty="0">
                <a:solidFill>
                  <a:srgbClr val="0033CC"/>
                </a:solidFill>
                <a:latin typeface="黑体" panose="02010609060101010101" pitchFamily="49" charset="-122"/>
                <a:ea typeface="黑体" panose="02010609060101010101" pitchFamily="49" charset="-122"/>
              </a:rPr>
              <a:t>进程同步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105477" name="内容占位符 181251"/>
          <p:cNvGraphicFramePr>
            <a:graphicFrameLocks noGrp="1"/>
          </p:cNvGraphicFramePr>
          <p:nvPr>
            <p:ph sz="half" idx="4294967295"/>
          </p:nvPr>
        </p:nvGraphicFramePr>
        <p:xfrm>
          <a:off x="719138" y="776288"/>
          <a:ext cx="7704137" cy="69850"/>
        </p:xfrm>
        <a:graphic>
          <a:graphicData uri="http://schemas.openxmlformats.org/presentationml/2006/ole">
            <mc:AlternateContent xmlns:mc="http://schemas.openxmlformats.org/markup-compatibility/2006">
              <mc:Choice xmlns:v="urn:schemas-microsoft-com:vml" Requires="v">
                <p:oleObj spid="_x0000_s3120" name="" r:id="rId1" imgW="6858000" imgH="48895" progId="MS_ClipArt_Gallery.2">
                  <p:embed/>
                </p:oleObj>
              </mc:Choice>
              <mc:Fallback>
                <p:oleObj name="" r:id="rId1" imgW="6858000" imgH="48895" progId="MS_ClipArt_Gallery.2">
                  <p:embed/>
                  <p:pic>
                    <p:nvPicPr>
                      <p:cNvPr id="0" name="图片 3119"/>
                      <p:cNvPicPr/>
                      <p:nvPr/>
                    </p:nvPicPr>
                    <p:blipFill>
                      <a:blip r:embed="rId2"/>
                      <a:stretch>
                        <a:fillRect/>
                      </a:stretch>
                    </p:blipFill>
                    <p:spPr>
                      <a:xfrm>
                        <a:off x="719138" y="776288"/>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29">
                                            <p:txEl>
                                              <p:charRg st="77" end="10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29">
                                            <p:txEl>
                                              <p:charRg st="100" end="11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29">
                                            <p:txEl>
                                              <p:charRg st="119" end="15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202755" name="文本占位符 202754"/>
          <p:cNvSpPr>
            <a:spLocks noGrp="1"/>
          </p:cNvSpPr>
          <p:nvPr>
            <p:ph type="body" sz="half" idx="1"/>
          </p:nvPr>
        </p:nvSpPr>
        <p:spPr>
          <a:xfrm>
            <a:off x="468313" y="1125538"/>
            <a:ext cx="4679950" cy="2590800"/>
          </a:xfrm>
        </p:spPr>
        <p:txBody>
          <a:bodyPr anchor="t"/>
          <a:p>
            <a:pPr marL="0" marR="0" indent="0" algn="l" defTabSz="914400" rtl="0" eaLnBrk="0" fontAlgn="base" latinLnBrk="0" hangingPunct="0">
              <a:lnSpc>
                <a:spcPct val="130000"/>
              </a:lnSpc>
              <a:spcBef>
                <a:spcPct val="0"/>
              </a:spcBef>
              <a:spcAft>
                <a:spcPct val="0"/>
              </a:spcAft>
              <a:buClr>
                <a:schemeClr val="tx1"/>
              </a:buClr>
              <a:buSzTx/>
              <a:buFont typeface="Wingdings" panose="05000000000000000000" pitchFamily="2" charset="2"/>
              <a:buNone/>
            </a:pPr>
            <a:r>
              <a:rPr kumimoji="0" lang="en-US" altLang="zh-CN" sz="2400" b="1" i="0" u="none" strike="noStrike" kern="0" cap="none" spc="0" normalizeH="0" baseline="0" noProof="1">
                <a:solidFill>
                  <a:srgbClr val="FF0000"/>
                </a:solidFill>
                <a:latin typeface="黑体" panose="02010609060101010101" pitchFamily="49" charset="-122"/>
                <a:ea typeface="黑体" panose="02010609060101010101" pitchFamily="49" charset="-122"/>
                <a:cs typeface="+mn-cs"/>
                <a:sym typeface="+mn-ea"/>
              </a:rPr>
              <a:t>1</a:t>
            </a:r>
            <a:r>
              <a:rPr kumimoji="0" lang="zh-CN" altLang="en-US" sz="2400" b="1" i="0" u="none" strike="noStrike" kern="0" cap="none" spc="0" normalizeH="0" baseline="0" noProof="1">
                <a:solidFill>
                  <a:srgbClr val="FF0000"/>
                </a:solidFill>
                <a:latin typeface="黑体" panose="02010609060101010101" pitchFamily="49" charset="-122"/>
                <a:ea typeface="黑体" panose="02010609060101010101" pitchFamily="49" charset="-122"/>
                <a:cs typeface="+mn-cs"/>
                <a:sym typeface="+mn-ea"/>
              </a:rPr>
              <a:t>）合作进程的执行次序</a:t>
            </a:r>
            <a:endParaRPr kumimoji="0" lang="zh-CN" altLang="en-US" sz="2400" b="1" i="0" u="none" strike="noStrike" kern="0" cap="none" spc="0" normalizeH="0" baseline="0" noProof="1">
              <a:solidFill>
                <a:srgbClr val="FF0000"/>
              </a:solidFill>
              <a:latin typeface="黑体" panose="02010609060101010101" pitchFamily="49" charset="-122"/>
              <a:ea typeface="黑体" panose="02010609060101010101" pitchFamily="49" charset="-122"/>
              <a:cs typeface="+mn-cs"/>
              <a:sym typeface="+mn-ea"/>
            </a:endParaRPr>
          </a:p>
          <a:p>
            <a:pPr marL="342900" marR="0" indent="-342900" algn="l" defTabSz="914400" rtl="0" eaLnBrk="0" fontAlgn="base" latinLnBrk="0" hangingPunct="0">
              <a:lnSpc>
                <a:spcPct val="130000"/>
              </a:lnSpc>
              <a:spcBef>
                <a:spcPct val="0"/>
              </a:spcBef>
              <a:spcAft>
                <a:spcPct val="0"/>
              </a:spcAft>
              <a:buClr>
                <a:schemeClr val="tx1"/>
              </a:buClr>
              <a:buSzTx/>
              <a:buFont typeface="Wingdings" panose="05000000000000000000" pitchFamily="2" charset="2"/>
              <a:buChar char="n"/>
            </a:pPr>
            <a:r>
              <a:rPr kumimoji="0" lang="zh-CN" altLang="en-US" sz="2400" b="1" i="0" u="none" strike="noStrike" kern="0" cap="none" spc="0" normalizeH="0" baseline="0" noProof="1">
                <a:solidFill>
                  <a:schemeClr val="tx1"/>
                </a:solidFill>
                <a:latin typeface="+mn-lt"/>
                <a:ea typeface="+mn-ea"/>
                <a:cs typeface="+mn-cs"/>
              </a:rPr>
              <a:t>例题</a:t>
            </a:r>
            <a:r>
              <a:rPr kumimoji="0" lang="en-US" altLang="zh-CN" sz="2400" b="1" i="0" u="none" strike="noStrike" kern="0" cap="none" spc="0" normalizeH="0" baseline="0" noProof="1">
                <a:solidFill>
                  <a:schemeClr val="tx1"/>
                </a:solidFill>
                <a:latin typeface="+mn-lt"/>
                <a:ea typeface="+mn-ea"/>
                <a:cs typeface="+mn-cs"/>
              </a:rPr>
              <a:t>4-1</a:t>
            </a:r>
            <a:r>
              <a:rPr kumimoji="0" lang="zh-CN" altLang="en-US" sz="2400" b="1" i="0" u="none" strike="noStrike" kern="0" cap="none" spc="0" normalizeH="0" baseline="0" noProof="1">
                <a:solidFill>
                  <a:schemeClr val="tx1"/>
                </a:solidFill>
                <a:latin typeface="+mn-lt"/>
                <a:ea typeface="+mn-ea"/>
                <a:cs typeface="+mn-cs"/>
              </a:rPr>
              <a:t>：进程</a:t>
            </a:r>
            <a:r>
              <a:rPr kumimoji="0" lang="en-US" altLang="zh-CN" sz="2400" b="1" i="0" u="none" strike="noStrike" kern="0" cap="none" spc="0" normalizeH="0" baseline="0" noProof="1">
                <a:solidFill>
                  <a:schemeClr val="tx1"/>
                </a:solidFill>
                <a:latin typeface="+mn-lt"/>
                <a:ea typeface="+mn-ea"/>
                <a:cs typeface="+mn-cs"/>
              </a:rPr>
              <a:t>pa,pb,pc</a:t>
            </a:r>
            <a:r>
              <a:rPr kumimoji="0" lang="zh-CN" altLang="en-US" sz="2400" b="1" i="0" u="none" strike="noStrike" kern="0" cap="none" spc="0" normalizeH="0" baseline="0" noProof="1">
                <a:solidFill>
                  <a:schemeClr val="tx1"/>
                </a:solidFill>
                <a:latin typeface="+mn-lt"/>
                <a:ea typeface="+mn-ea"/>
                <a:cs typeface="+mn-cs"/>
              </a:rPr>
              <a:t>为一组合作进程，其进程流图如右图所示，使用信号量机制来实现这三个进程的同步。</a:t>
            </a:r>
            <a:endParaRPr kumimoji="0" lang="zh-CN" altLang="en-US" sz="2400" b="1"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30000"/>
              </a:lnSpc>
              <a:spcBef>
                <a:spcPct val="0"/>
              </a:spcBef>
              <a:spcAft>
                <a:spcPct val="0"/>
              </a:spcAft>
              <a:buClr>
                <a:schemeClr val="tx1"/>
              </a:buClr>
              <a:buSzTx/>
              <a:buFont typeface="Wingdings" panose="05000000000000000000" pitchFamily="2" charset="2"/>
              <a:buChar char="n"/>
            </a:pPr>
            <a:endParaRPr kumimoji="0" lang="zh-CN" altLang="en-US" sz="2400" b="1"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30000"/>
              </a:lnSpc>
              <a:spcBef>
                <a:spcPct val="0"/>
              </a:spcBef>
              <a:spcAft>
                <a:spcPct val="0"/>
              </a:spcAft>
              <a:buClr>
                <a:schemeClr val="tx1"/>
              </a:buClr>
              <a:buSzTx/>
              <a:buFont typeface="Wingdings" panose="05000000000000000000" pitchFamily="2" charset="2"/>
              <a:buChar char="n"/>
            </a:pPr>
            <a:endParaRPr kumimoji="0" lang="zh-CN" altLang="en-US" sz="2400" b="1" i="0" u="none" strike="noStrike" kern="0" cap="none" spc="0" normalizeH="0" baseline="0" noProof="1">
              <a:solidFill>
                <a:schemeClr val="tx1"/>
              </a:solidFill>
              <a:latin typeface="+mn-lt"/>
              <a:ea typeface="+mn-ea"/>
              <a:cs typeface="+mn-cs"/>
            </a:endParaRPr>
          </a:p>
        </p:txBody>
      </p:sp>
      <p:pic>
        <p:nvPicPr>
          <p:cNvPr id="106499" name="图片 202756"/>
          <p:cNvPicPr>
            <a:picLocks noChangeAspect="1"/>
          </p:cNvPicPr>
          <p:nvPr/>
        </p:nvPicPr>
        <p:blipFill>
          <a:blip r:embed="rId1"/>
          <a:stretch>
            <a:fillRect/>
          </a:stretch>
        </p:blipFill>
        <p:spPr>
          <a:xfrm>
            <a:off x="5580063" y="1196975"/>
            <a:ext cx="2376487" cy="2951163"/>
          </a:xfrm>
          <a:prstGeom prst="rect">
            <a:avLst/>
          </a:prstGeom>
          <a:noFill/>
          <a:ln w="9525">
            <a:noFill/>
          </a:ln>
        </p:spPr>
      </p:pic>
      <p:sp>
        <p:nvSpPr>
          <p:cNvPr id="106500" name="文本框 202757"/>
          <p:cNvSpPr txBox="1"/>
          <p:nvPr/>
        </p:nvSpPr>
        <p:spPr>
          <a:xfrm>
            <a:off x="503238" y="3789363"/>
            <a:ext cx="8245475" cy="2425700"/>
          </a:xfrm>
          <a:prstGeom prst="rect">
            <a:avLst/>
          </a:prstGeom>
          <a:noFill/>
          <a:ln w="9525">
            <a:noFill/>
          </a:ln>
        </p:spPr>
        <p:txBody>
          <a:bodyPr lIns="90488" tIns="44450" rIns="90488" bIns="44450" anchor="t">
            <a:spAutoFit/>
          </a:bodyPr>
          <a:p>
            <a:pPr marL="342900" indent="-342900">
              <a:lnSpc>
                <a:spcPct val="120000"/>
              </a:lnSpc>
              <a:spcBef>
                <a:spcPct val="20000"/>
              </a:spcBef>
              <a:buClr>
                <a:schemeClr val="accent2"/>
              </a:buClr>
              <a:buSzPct val="80000"/>
              <a:buFont typeface="Wingdings" panose="05000000000000000000" pitchFamily="2" charset="2"/>
            </a:pPr>
            <a:r>
              <a:rPr lang="zh-CN" altLang="en-US" sz="2400">
                <a:latin typeface="黑体" panose="02010609060101010101" pitchFamily="49" charset="-122"/>
                <a:ea typeface="黑体" panose="02010609060101010101" pitchFamily="49" charset="-122"/>
              </a:rPr>
              <a:t>分析：</a:t>
            </a:r>
            <a:endParaRPr lang="zh-CN" altLang="en-US" sz="2400">
              <a:latin typeface="黑体" panose="02010609060101010101" pitchFamily="49" charset="-122"/>
              <a:ea typeface="黑体" panose="02010609060101010101" pitchFamily="49" charset="-122"/>
            </a:endParaRPr>
          </a:p>
          <a:p>
            <a:pPr marL="342900" indent="-342900">
              <a:lnSpc>
                <a:spcPct val="120000"/>
              </a:lnSpc>
              <a:spcBef>
                <a:spcPct val="20000"/>
              </a:spcBef>
              <a:buClr>
                <a:schemeClr val="tx1"/>
              </a:buClr>
              <a:buSzPct val="90000"/>
              <a:buFont typeface="Wingdings" panose="05000000000000000000" pitchFamily="2" charset="2"/>
              <a:buChar char="n"/>
            </a:pPr>
            <a:r>
              <a:rPr lang="zh-CN" altLang="en-US" sz="2400">
                <a:latin typeface="宋体" panose="02010600030101010101" pitchFamily="2" charset="-122"/>
                <a:ea typeface="宋体" panose="02010600030101010101" pitchFamily="2" charset="-122"/>
              </a:rPr>
              <a:t>从图可以看出，进程</a:t>
            </a:r>
            <a:r>
              <a:rPr lang="en-US" altLang="zh-CN" sz="2400">
                <a:latin typeface="宋体" panose="02010600030101010101" pitchFamily="2" charset="-122"/>
                <a:ea typeface="宋体" panose="02010600030101010101" pitchFamily="2" charset="-122"/>
              </a:rPr>
              <a:t>pb</a:t>
            </a:r>
            <a:r>
              <a:rPr lang="zh-CN" altLang="en-US" sz="2400">
                <a:latin typeface="宋体" panose="02010600030101010101" pitchFamily="2" charset="-122"/>
                <a:ea typeface="宋体" panose="02010600030101010101" pitchFamily="2" charset="-122"/>
              </a:rPr>
              <a:t>、</a:t>
            </a:r>
            <a:r>
              <a:rPr lang="en-US" altLang="zh-CN" sz="2400">
                <a:latin typeface="宋体" panose="02010600030101010101" pitchFamily="2" charset="-122"/>
                <a:ea typeface="宋体" panose="02010600030101010101" pitchFamily="2" charset="-122"/>
              </a:rPr>
              <a:t>pc</a:t>
            </a:r>
            <a:r>
              <a:rPr lang="zh-CN" altLang="en-US" sz="2400">
                <a:latin typeface="宋体" panose="02010600030101010101" pitchFamily="2" charset="-122"/>
                <a:ea typeface="宋体" panose="02010600030101010101" pitchFamily="2" charset="-122"/>
              </a:rPr>
              <a:t>只有在进程</a:t>
            </a:r>
            <a:r>
              <a:rPr lang="en-US" altLang="zh-CN" sz="2400">
                <a:latin typeface="宋体" panose="02010600030101010101" pitchFamily="2" charset="-122"/>
                <a:ea typeface="宋体" panose="02010600030101010101" pitchFamily="2" charset="-122"/>
              </a:rPr>
              <a:t>pa</a:t>
            </a:r>
            <a:r>
              <a:rPr lang="zh-CN" altLang="en-US" sz="2400">
                <a:latin typeface="宋体" panose="02010600030101010101" pitchFamily="2" charset="-122"/>
                <a:ea typeface="宋体" panose="02010600030101010101" pitchFamily="2" charset="-122"/>
              </a:rPr>
              <a:t>执行完成以后才能执行，进程</a:t>
            </a:r>
            <a:r>
              <a:rPr lang="en-US" altLang="zh-CN" sz="2400">
                <a:latin typeface="宋体" panose="02010600030101010101" pitchFamily="2" charset="-122"/>
                <a:ea typeface="宋体" panose="02010600030101010101" pitchFamily="2" charset="-122"/>
              </a:rPr>
              <a:t>pb</a:t>
            </a:r>
            <a:r>
              <a:rPr lang="zh-CN" altLang="en-US" sz="2400">
                <a:latin typeface="宋体" panose="02010600030101010101" pitchFamily="2" charset="-122"/>
                <a:ea typeface="宋体" panose="02010600030101010101" pitchFamily="2" charset="-122"/>
              </a:rPr>
              <a:t>、</a:t>
            </a:r>
            <a:r>
              <a:rPr lang="en-US" altLang="zh-CN" sz="2400">
                <a:latin typeface="宋体" panose="02010600030101010101" pitchFamily="2" charset="-122"/>
                <a:ea typeface="宋体" panose="02010600030101010101" pitchFamily="2" charset="-122"/>
              </a:rPr>
              <a:t>pc</a:t>
            </a:r>
            <a:r>
              <a:rPr lang="zh-CN" altLang="en-US" sz="2400">
                <a:latin typeface="宋体" panose="02010600030101010101" pitchFamily="2" charset="-122"/>
                <a:ea typeface="宋体" panose="02010600030101010101" pitchFamily="2" charset="-122"/>
              </a:rPr>
              <a:t>可以并发执行。</a:t>
            </a:r>
            <a:endParaRPr lang="zh-CN" altLang="en-US" sz="2400">
              <a:latin typeface="宋体" panose="02010600030101010101" pitchFamily="2" charset="-122"/>
              <a:ea typeface="宋体" panose="02010600030101010101" pitchFamily="2" charset="-122"/>
            </a:endParaRPr>
          </a:p>
          <a:p>
            <a:pPr marL="342900" indent="-342900">
              <a:lnSpc>
                <a:spcPct val="120000"/>
              </a:lnSpc>
              <a:spcBef>
                <a:spcPct val="20000"/>
              </a:spcBef>
              <a:buClr>
                <a:schemeClr val="tx1"/>
              </a:buClr>
              <a:buSzPct val="90000"/>
              <a:buFont typeface="Wingdings" panose="05000000000000000000" pitchFamily="2" charset="2"/>
              <a:buChar char="n"/>
            </a:pPr>
            <a:r>
              <a:rPr lang="zh-CN" altLang="en-US" sz="2400">
                <a:latin typeface="宋体" panose="02010600030101010101" pitchFamily="2" charset="-122"/>
                <a:ea typeface="宋体" panose="02010600030101010101" pitchFamily="2" charset="-122"/>
              </a:rPr>
              <a:t>为确保这三个进程的执行顺序，设两个同步信号量</a:t>
            </a:r>
            <a:r>
              <a:rPr lang="en-US" altLang="zh-CN" sz="2400">
                <a:latin typeface="宋体" panose="02010600030101010101" pitchFamily="2" charset="-122"/>
                <a:ea typeface="宋体" panose="02010600030101010101" pitchFamily="2" charset="-122"/>
              </a:rPr>
              <a:t>SB</a:t>
            </a:r>
            <a:r>
              <a:rPr lang="zh-CN" altLang="en-US" sz="2400">
                <a:latin typeface="宋体" panose="02010600030101010101" pitchFamily="2" charset="-122"/>
                <a:ea typeface="宋体" panose="02010600030101010101" pitchFamily="2" charset="-122"/>
              </a:rPr>
              <a:t>、</a:t>
            </a:r>
            <a:r>
              <a:rPr lang="en-US" altLang="zh-CN" sz="2400">
                <a:latin typeface="宋体" panose="02010600030101010101" pitchFamily="2" charset="-122"/>
                <a:ea typeface="宋体" panose="02010600030101010101" pitchFamily="2" charset="-122"/>
              </a:rPr>
              <a:t>SC</a:t>
            </a:r>
            <a:r>
              <a:rPr lang="zh-CN" altLang="en-US" sz="2400">
                <a:latin typeface="宋体" panose="02010600030101010101" pitchFamily="2" charset="-122"/>
                <a:ea typeface="宋体" panose="02010600030101010101" pitchFamily="2" charset="-122"/>
              </a:rPr>
              <a:t>分别表示进程</a:t>
            </a:r>
            <a:r>
              <a:rPr lang="en-US" altLang="zh-CN" sz="2400">
                <a:latin typeface="宋体" panose="02010600030101010101" pitchFamily="2" charset="-122"/>
                <a:ea typeface="宋体" panose="02010600030101010101" pitchFamily="2" charset="-122"/>
              </a:rPr>
              <a:t>pb</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pc</a:t>
            </a:r>
            <a:r>
              <a:rPr lang="zh-CN" altLang="en-US" sz="2400">
                <a:latin typeface="宋体" panose="02010600030101010101" pitchFamily="2" charset="-122"/>
                <a:ea typeface="宋体" panose="02010600030101010101" pitchFamily="2" charset="-122"/>
              </a:rPr>
              <a:t>能否开始执行，其初值均为０。</a:t>
            </a:r>
            <a:endParaRPr lang="zh-CN" altLang="en-US" sz="2400">
              <a:latin typeface="宋体" panose="02010600030101010101" pitchFamily="2" charset="-122"/>
              <a:ea typeface="宋体" panose="02010600030101010101" pitchFamily="2" charset="-122"/>
            </a:endParaRPr>
          </a:p>
        </p:txBody>
      </p:sp>
      <p:sp>
        <p:nvSpPr>
          <p:cNvPr id="106501" name="Rectangle 5"/>
          <p:cNvSpPr/>
          <p:nvPr/>
        </p:nvSpPr>
        <p:spPr>
          <a:xfrm>
            <a:off x="520700" y="227013"/>
            <a:ext cx="7313613" cy="608012"/>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2.4.3 </a:t>
            </a:r>
            <a:r>
              <a:rPr lang="zh-CN" altLang="en-US" sz="3200" dirty="0">
                <a:solidFill>
                  <a:srgbClr val="0033CC"/>
                </a:solidFill>
                <a:latin typeface="黑体" panose="02010609060101010101" pitchFamily="49" charset="-122"/>
                <a:ea typeface="黑体" panose="02010609060101010101" pitchFamily="49" charset="-122"/>
              </a:rPr>
              <a:t>进程同步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106502" name="内容占位符 181251"/>
          <p:cNvGraphicFramePr>
            <a:graphicFrameLocks noGrp="1"/>
          </p:cNvGraphicFramePr>
          <p:nvPr/>
        </p:nvGraphicFramePr>
        <p:xfrm>
          <a:off x="719138" y="765175"/>
          <a:ext cx="7704137" cy="69850"/>
        </p:xfrm>
        <a:graphic>
          <a:graphicData uri="http://schemas.openxmlformats.org/presentationml/2006/ole">
            <mc:AlternateContent xmlns:mc="http://schemas.openxmlformats.org/markup-compatibility/2006">
              <mc:Choice xmlns:v="urn:schemas-microsoft-com:vml" Requires="v">
                <p:oleObj spid="_x0000_s3119" name="" r:id="rId2" imgW="6858000" imgH="48895" progId="MS_ClipArt_Gallery.2">
                  <p:embed/>
                </p:oleObj>
              </mc:Choice>
              <mc:Fallback>
                <p:oleObj name="" r:id="rId2" imgW="6858000" imgH="48895" progId="MS_ClipArt_Gallery.2">
                  <p:embed/>
                  <p:pic>
                    <p:nvPicPr>
                      <p:cNvPr id="0" name="图片 3118"/>
                      <p:cNvPicPr/>
                      <p:nvPr/>
                    </p:nvPicPr>
                    <p:blipFill>
                      <a:blip r:embed="rId3"/>
                      <a:stretch>
                        <a:fillRect/>
                      </a:stretch>
                    </p:blipFill>
                    <p:spPr>
                      <a:xfrm>
                        <a:off x="719138" y="765175"/>
                        <a:ext cx="7704137" cy="69850"/>
                      </a:xfrm>
                      <a:prstGeom prst="rect">
                        <a:avLst/>
                      </a:prstGeom>
                      <a:noFill/>
                      <a:ln w="38100">
                        <a:noFill/>
                        <a:miter/>
                      </a:ln>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107522" name="Rectangle 5"/>
          <p:cNvSpPr/>
          <p:nvPr/>
        </p:nvSpPr>
        <p:spPr>
          <a:xfrm>
            <a:off x="520700" y="227013"/>
            <a:ext cx="7313613" cy="608012"/>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2.4.3 </a:t>
            </a:r>
            <a:r>
              <a:rPr lang="zh-CN" altLang="en-US" sz="3200" dirty="0">
                <a:solidFill>
                  <a:srgbClr val="0033CC"/>
                </a:solidFill>
                <a:latin typeface="黑体" panose="02010609060101010101" pitchFamily="49" charset="-122"/>
                <a:ea typeface="黑体" panose="02010609060101010101" pitchFamily="49" charset="-122"/>
              </a:rPr>
              <a:t>进程同步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107523" name="内容占位符 181251"/>
          <p:cNvGraphicFramePr>
            <a:graphicFrameLocks noGrp="1"/>
          </p:cNvGraphicFramePr>
          <p:nvPr/>
        </p:nvGraphicFramePr>
        <p:xfrm>
          <a:off x="719138" y="765175"/>
          <a:ext cx="7704137" cy="69850"/>
        </p:xfrm>
        <a:graphic>
          <a:graphicData uri="http://schemas.openxmlformats.org/presentationml/2006/ole">
            <mc:AlternateContent xmlns:mc="http://schemas.openxmlformats.org/markup-compatibility/2006">
              <mc:Choice xmlns:v="urn:schemas-microsoft-com:vml" Requires="v">
                <p:oleObj spid="_x0000_s3121" name="" r:id="rId1" imgW="6858000" imgH="48895" progId="MS_ClipArt_Gallery.2">
                  <p:embed/>
                </p:oleObj>
              </mc:Choice>
              <mc:Fallback>
                <p:oleObj name="" r:id="rId1" imgW="6858000" imgH="48895" progId="MS_ClipArt_Gallery.2">
                  <p:embed/>
                  <p:pic>
                    <p:nvPicPr>
                      <p:cNvPr id="0" name="图片 3120"/>
                      <p:cNvPicPr/>
                      <p:nvPr/>
                    </p:nvPicPr>
                    <p:blipFill>
                      <a:blip r:embed="rId2"/>
                      <a:stretch>
                        <a:fillRect/>
                      </a:stretch>
                    </p:blipFill>
                    <p:spPr>
                      <a:xfrm>
                        <a:off x="719138" y="765175"/>
                        <a:ext cx="7704137" cy="69850"/>
                      </a:xfrm>
                      <a:prstGeom prst="rect">
                        <a:avLst/>
                      </a:prstGeom>
                      <a:noFill/>
                      <a:ln w="38100">
                        <a:noFill/>
                        <a:miter/>
                      </a:ln>
                    </p:spPr>
                  </p:pic>
                </p:oleObj>
              </mc:Fallback>
            </mc:AlternateContent>
          </a:graphicData>
        </a:graphic>
      </p:graphicFrame>
      <p:sp>
        <p:nvSpPr>
          <p:cNvPr id="203781" name="文本框 203780"/>
          <p:cNvSpPr txBox="1"/>
          <p:nvPr/>
        </p:nvSpPr>
        <p:spPr>
          <a:xfrm>
            <a:off x="3924300" y="1916113"/>
            <a:ext cx="2232025" cy="3101975"/>
          </a:xfrm>
          <a:prstGeom prst="rect">
            <a:avLst/>
          </a:prstGeom>
          <a:noFill/>
          <a:ln w="19050" cap="flat" cmpd="sng">
            <a:solidFill>
              <a:schemeClr val="tx1"/>
            </a:solidFill>
            <a:prstDash val="solid"/>
            <a:miter/>
            <a:headEnd type="none" w="med" len="med"/>
            <a:tailEnd type="none" w="med" len="med"/>
          </a:ln>
        </p:spPr>
        <p:txBody>
          <a:bodyPr lIns="90488" tIns="44450" rIns="90488" bIns="44450" anchor="t">
            <a:spAutoFit/>
          </a:bodyPr>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void  pa()</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  ……</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  </a:t>
            </a:r>
            <a:r>
              <a:rPr lang="en-US" altLang="zh-CN" sz="2400">
                <a:solidFill>
                  <a:schemeClr val="tx2"/>
                </a:solidFill>
                <a:latin typeface="Times New Roman" panose="02020603050405020304" pitchFamily="18" charset="0"/>
                <a:ea typeface="黑体" panose="02010609060101010101" pitchFamily="49" charset="-122"/>
              </a:rPr>
              <a:t>signal(SB)</a:t>
            </a:r>
            <a:r>
              <a:rPr lang="en-US" altLang="zh-CN" sz="2400">
                <a:latin typeface="Times New Roman" panose="02020603050405020304" pitchFamily="18" charset="0"/>
                <a:ea typeface="黑体" panose="02010609060101010101" pitchFamily="49" charset="-122"/>
              </a:rPr>
              <a:t>;</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  </a:t>
            </a:r>
            <a:r>
              <a:rPr lang="en-US" altLang="zh-CN" sz="2400">
                <a:solidFill>
                  <a:schemeClr val="tx2"/>
                </a:solidFill>
                <a:latin typeface="Times New Roman" panose="02020603050405020304" pitchFamily="18" charset="0"/>
                <a:ea typeface="黑体" panose="02010609060101010101" pitchFamily="49" charset="-122"/>
              </a:rPr>
              <a:t>signal(SC)</a:t>
            </a:r>
            <a:r>
              <a:rPr lang="en-US" altLang="zh-CN" sz="2400">
                <a:latin typeface="Times New Roman" panose="02020603050405020304" pitchFamily="18" charset="0"/>
                <a:ea typeface="黑体" panose="02010609060101010101" pitchFamily="49" charset="-122"/>
              </a:rPr>
              <a:t>;</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a:t>
            </a:r>
            <a:endParaRPr lang="en-US" altLang="zh-CN" sz="2400">
              <a:latin typeface="Times New Roman" panose="02020603050405020304" pitchFamily="18" charset="0"/>
              <a:ea typeface="黑体" panose="02010609060101010101" pitchFamily="49" charset="-122"/>
            </a:endParaRPr>
          </a:p>
        </p:txBody>
      </p:sp>
      <p:sp>
        <p:nvSpPr>
          <p:cNvPr id="203782" name="文本框 203781"/>
          <p:cNvSpPr txBox="1"/>
          <p:nvPr/>
        </p:nvSpPr>
        <p:spPr>
          <a:xfrm>
            <a:off x="395288" y="1412875"/>
            <a:ext cx="3240087" cy="4635500"/>
          </a:xfrm>
          <a:prstGeom prst="rect">
            <a:avLst/>
          </a:prstGeom>
          <a:noFill/>
          <a:ln w="19050" cap="flat" cmpd="sng">
            <a:solidFill>
              <a:schemeClr val="tx1"/>
            </a:solidFill>
            <a:prstDash val="solid"/>
            <a:miter/>
            <a:headEnd type="none" w="med" len="med"/>
            <a:tailEnd type="none" w="med" len="med"/>
          </a:ln>
        </p:spPr>
        <p:txBody>
          <a:bodyPr lIns="90488" tIns="44450" rIns="90488" bIns="44450" anchor="t">
            <a:spAutoFit/>
          </a:bodyPr>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main( )</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   semaphore SB=SC=0;</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   cobegin</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     pa();</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     pb();</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     pc();</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coend;</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a:t>
            </a:r>
            <a:endParaRPr lang="en-US" altLang="zh-CN" sz="2400">
              <a:latin typeface="Times New Roman" panose="02020603050405020304" pitchFamily="18" charset="0"/>
              <a:ea typeface="黑体" panose="02010609060101010101" pitchFamily="49" charset="-122"/>
            </a:endParaRPr>
          </a:p>
        </p:txBody>
      </p:sp>
      <p:sp>
        <p:nvSpPr>
          <p:cNvPr id="203783" name="文本框 203782"/>
          <p:cNvSpPr txBox="1"/>
          <p:nvPr/>
        </p:nvSpPr>
        <p:spPr>
          <a:xfrm>
            <a:off x="6443663" y="1268413"/>
            <a:ext cx="1944687" cy="2590800"/>
          </a:xfrm>
          <a:prstGeom prst="rect">
            <a:avLst/>
          </a:prstGeom>
          <a:noFill/>
          <a:ln w="19050" cap="flat" cmpd="sng">
            <a:solidFill>
              <a:schemeClr val="tx1"/>
            </a:solidFill>
            <a:prstDash val="solid"/>
            <a:miter/>
            <a:headEnd type="none" w="med" len="med"/>
            <a:tailEnd type="none" w="med" len="med"/>
          </a:ln>
        </p:spPr>
        <p:txBody>
          <a:bodyPr lIns="90488" tIns="44450" rIns="90488" bIns="44450" anchor="t">
            <a:spAutoFit/>
          </a:bodyPr>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void  pb()</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  </a:t>
            </a:r>
            <a:r>
              <a:rPr lang="en-US" altLang="zh-CN" sz="2400">
                <a:solidFill>
                  <a:srgbClr val="FF0000"/>
                </a:solidFill>
                <a:latin typeface="Times New Roman" panose="02020603050405020304" pitchFamily="18" charset="0"/>
                <a:ea typeface="黑体" panose="02010609060101010101" pitchFamily="49" charset="-122"/>
              </a:rPr>
              <a:t>wait(SB)</a:t>
            </a:r>
            <a:r>
              <a:rPr lang="en-US" altLang="zh-CN" sz="2400">
                <a:latin typeface="Times New Roman" panose="02020603050405020304" pitchFamily="18" charset="0"/>
                <a:ea typeface="黑体" panose="02010609060101010101" pitchFamily="49" charset="-122"/>
              </a:rPr>
              <a:t>;</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  ……</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a:t>
            </a:r>
            <a:endParaRPr lang="en-US" altLang="zh-CN" sz="2400">
              <a:latin typeface="Times New Roman" panose="02020603050405020304" pitchFamily="18" charset="0"/>
              <a:ea typeface="黑体" panose="02010609060101010101" pitchFamily="49" charset="-122"/>
            </a:endParaRPr>
          </a:p>
        </p:txBody>
      </p:sp>
      <p:sp>
        <p:nvSpPr>
          <p:cNvPr id="203784" name="文本框 203783"/>
          <p:cNvSpPr txBox="1"/>
          <p:nvPr/>
        </p:nvSpPr>
        <p:spPr>
          <a:xfrm>
            <a:off x="6443663" y="4005263"/>
            <a:ext cx="1873250" cy="2590800"/>
          </a:xfrm>
          <a:prstGeom prst="rect">
            <a:avLst/>
          </a:prstGeom>
          <a:noFill/>
          <a:ln w="19050" cap="flat" cmpd="sng">
            <a:solidFill>
              <a:schemeClr val="tx1"/>
            </a:solidFill>
            <a:prstDash val="solid"/>
            <a:miter/>
            <a:headEnd type="none" w="med" len="med"/>
            <a:tailEnd type="none" w="med" len="med"/>
          </a:ln>
        </p:spPr>
        <p:txBody>
          <a:bodyPr lIns="90488" tIns="44450" rIns="90488" bIns="44450" anchor="t">
            <a:spAutoFit/>
          </a:bodyPr>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void  pc()</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  </a:t>
            </a:r>
            <a:r>
              <a:rPr lang="en-US" altLang="zh-CN" sz="2400">
                <a:solidFill>
                  <a:srgbClr val="FF0000"/>
                </a:solidFill>
                <a:latin typeface="Times New Roman" panose="02020603050405020304" pitchFamily="18" charset="0"/>
                <a:ea typeface="黑体" panose="02010609060101010101" pitchFamily="49" charset="-122"/>
              </a:rPr>
              <a:t>wait(SC)</a:t>
            </a:r>
            <a:r>
              <a:rPr lang="en-US" altLang="zh-CN" sz="2400">
                <a:latin typeface="Times New Roman" panose="02020603050405020304" pitchFamily="18" charset="0"/>
                <a:ea typeface="黑体" panose="02010609060101010101" pitchFamily="49" charset="-122"/>
              </a:rPr>
              <a:t>;</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  ……</a:t>
            </a:r>
            <a:endParaRPr lang="en-US" altLang="zh-CN" sz="24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400">
                <a:latin typeface="Times New Roman" panose="02020603050405020304" pitchFamily="18" charset="0"/>
                <a:ea typeface="黑体" panose="02010609060101010101" pitchFamily="49" charset="-122"/>
              </a:rPr>
              <a:t>}</a:t>
            </a:r>
            <a:endParaRPr lang="en-US" altLang="zh-CN" sz="240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3782"/>
                                        </p:tgtEl>
                                        <p:attrNameLst>
                                          <p:attrName>style.visibility</p:attrName>
                                        </p:attrNameLst>
                                      </p:cBhvr>
                                      <p:to>
                                        <p:strVal val="visible"/>
                                      </p:to>
                                    </p:set>
                                    <p:anim calcmode="discrete" valueType="clr">
                                      <p:cBhvr override="childStyle">
                                        <p:cTn id="7" dur="80"/>
                                        <p:tgtEl>
                                          <p:spTgt spid="20378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3782"/>
                                        </p:tgtEl>
                                        <p:attrNameLst>
                                          <p:attrName>fillcolor</p:attrName>
                                        </p:attrNameLst>
                                      </p:cBhvr>
                                      <p:tavLst>
                                        <p:tav tm="0">
                                          <p:val>
                                            <p:clrVal>
                                              <a:schemeClr val="accent2"/>
                                            </p:clrVal>
                                          </p:val>
                                        </p:tav>
                                        <p:tav tm="50000">
                                          <p:val>
                                            <p:clrVal>
                                              <a:schemeClr val="hlink"/>
                                            </p:clrVal>
                                          </p:val>
                                        </p:tav>
                                      </p:tavLst>
                                    </p:anim>
                                    <p:set>
                                      <p:cBhvr>
                                        <p:cTn id="9" dur="80"/>
                                        <p:tgtEl>
                                          <p:spTgt spid="20378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03781"/>
                                        </p:tgtEl>
                                        <p:attrNameLst>
                                          <p:attrName>style.visibility</p:attrName>
                                        </p:attrNameLst>
                                      </p:cBhvr>
                                      <p:to>
                                        <p:strVal val="visible"/>
                                      </p:to>
                                    </p:set>
                                    <p:anim calcmode="discrete" valueType="clr">
                                      <p:cBhvr override="childStyle">
                                        <p:cTn id="14" dur="80"/>
                                        <p:tgtEl>
                                          <p:spTgt spid="203781"/>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03781"/>
                                        </p:tgtEl>
                                        <p:attrNameLst>
                                          <p:attrName>fillcolor</p:attrName>
                                        </p:attrNameLst>
                                      </p:cBhvr>
                                      <p:tavLst>
                                        <p:tav tm="0">
                                          <p:val>
                                            <p:clrVal>
                                              <a:schemeClr val="accent2"/>
                                            </p:clrVal>
                                          </p:val>
                                        </p:tav>
                                        <p:tav tm="50000">
                                          <p:val>
                                            <p:clrVal>
                                              <a:schemeClr val="hlink"/>
                                            </p:clrVal>
                                          </p:val>
                                        </p:tav>
                                      </p:tavLst>
                                    </p:anim>
                                    <p:set>
                                      <p:cBhvr>
                                        <p:cTn id="16" dur="80"/>
                                        <p:tgtEl>
                                          <p:spTgt spid="203781"/>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03783"/>
                                        </p:tgtEl>
                                        <p:attrNameLst>
                                          <p:attrName>style.visibility</p:attrName>
                                        </p:attrNameLst>
                                      </p:cBhvr>
                                      <p:to>
                                        <p:strVal val="visible"/>
                                      </p:to>
                                    </p:set>
                                    <p:anim calcmode="discrete" valueType="clr">
                                      <p:cBhvr override="childStyle">
                                        <p:cTn id="21" dur="80"/>
                                        <p:tgtEl>
                                          <p:spTgt spid="203783"/>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03783"/>
                                        </p:tgtEl>
                                        <p:attrNameLst>
                                          <p:attrName>fillcolor</p:attrName>
                                        </p:attrNameLst>
                                      </p:cBhvr>
                                      <p:tavLst>
                                        <p:tav tm="0">
                                          <p:val>
                                            <p:clrVal>
                                              <a:schemeClr val="accent2"/>
                                            </p:clrVal>
                                          </p:val>
                                        </p:tav>
                                        <p:tav tm="50000">
                                          <p:val>
                                            <p:clrVal>
                                              <a:schemeClr val="hlink"/>
                                            </p:clrVal>
                                          </p:val>
                                        </p:tav>
                                      </p:tavLst>
                                    </p:anim>
                                    <p:set>
                                      <p:cBhvr>
                                        <p:cTn id="23" dur="80"/>
                                        <p:tgtEl>
                                          <p:spTgt spid="203783"/>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203784"/>
                                        </p:tgtEl>
                                        <p:attrNameLst>
                                          <p:attrName>style.visibility</p:attrName>
                                        </p:attrNameLst>
                                      </p:cBhvr>
                                      <p:to>
                                        <p:strVal val="visible"/>
                                      </p:to>
                                    </p:set>
                                    <p:anim calcmode="discrete" valueType="clr">
                                      <p:cBhvr override="childStyle">
                                        <p:cTn id="28" dur="80"/>
                                        <p:tgtEl>
                                          <p:spTgt spid="203784"/>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03784"/>
                                        </p:tgtEl>
                                        <p:attrNameLst>
                                          <p:attrName>fillcolor</p:attrName>
                                        </p:attrNameLst>
                                      </p:cBhvr>
                                      <p:tavLst>
                                        <p:tav tm="0">
                                          <p:val>
                                            <p:clrVal>
                                              <a:schemeClr val="accent2"/>
                                            </p:clrVal>
                                          </p:val>
                                        </p:tav>
                                        <p:tav tm="50000">
                                          <p:val>
                                            <p:clrVal>
                                              <a:schemeClr val="hlink"/>
                                            </p:clrVal>
                                          </p:val>
                                        </p:tav>
                                      </p:tavLst>
                                    </p:anim>
                                    <p:set>
                                      <p:cBhvr>
                                        <p:cTn id="30" dur="80"/>
                                        <p:tgtEl>
                                          <p:spTgt spid="20378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1" grpId="0" bldLvl="0" animBg="1"/>
      <p:bldP spid="203782" grpId="0" bldLvl="0" animBg="1"/>
      <p:bldP spid="203783" grpId="0" bldLvl="0" animBg="1"/>
      <p:bldP spid="203784"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108546" name="Rectangle 5"/>
          <p:cNvSpPr/>
          <p:nvPr/>
        </p:nvSpPr>
        <p:spPr>
          <a:xfrm>
            <a:off x="520700" y="227013"/>
            <a:ext cx="7313613" cy="608012"/>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2.4.3 </a:t>
            </a:r>
            <a:r>
              <a:rPr lang="zh-CN" altLang="en-US" sz="3200" dirty="0">
                <a:solidFill>
                  <a:srgbClr val="0033CC"/>
                </a:solidFill>
                <a:latin typeface="黑体" panose="02010609060101010101" pitchFamily="49" charset="-122"/>
                <a:ea typeface="黑体" panose="02010609060101010101" pitchFamily="49" charset="-122"/>
              </a:rPr>
              <a:t>进程同步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108547" name="内容占位符 181251"/>
          <p:cNvGraphicFramePr>
            <a:graphicFrameLocks noGrp="1"/>
          </p:cNvGraphicFramePr>
          <p:nvPr/>
        </p:nvGraphicFramePr>
        <p:xfrm>
          <a:off x="719138" y="765175"/>
          <a:ext cx="7704137" cy="69850"/>
        </p:xfrm>
        <a:graphic>
          <a:graphicData uri="http://schemas.openxmlformats.org/presentationml/2006/ole">
            <mc:AlternateContent xmlns:mc="http://schemas.openxmlformats.org/markup-compatibility/2006">
              <mc:Choice xmlns:v="urn:schemas-microsoft-com:vml" Requires="v">
                <p:oleObj spid="_x0000_s3125" name="" r:id="rId1" imgW="6858000" imgH="48895" progId="MS_ClipArt_Gallery.2">
                  <p:embed/>
                </p:oleObj>
              </mc:Choice>
              <mc:Fallback>
                <p:oleObj name="" r:id="rId1" imgW="6858000" imgH="48895" progId="MS_ClipArt_Gallery.2">
                  <p:embed/>
                  <p:pic>
                    <p:nvPicPr>
                      <p:cNvPr id="0" name="图片 3124"/>
                      <p:cNvPicPr/>
                      <p:nvPr/>
                    </p:nvPicPr>
                    <p:blipFill>
                      <a:blip r:embed="rId2"/>
                      <a:stretch>
                        <a:fillRect/>
                      </a:stretch>
                    </p:blipFill>
                    <p:spPr>
                      <a:xfrm>
                        <a:off x="719138" y="765175"/>
                        <a:ext cx="7704137" cy="69850"/>
                      </a:xfrm>
                      <a:prstGeom prst="rect">
                        <a:avLst/>
                      </a:prstGeom>
                      <a:noFill/>
                      <a:ln w="38100">
                        <a:noFill/>
                        <a:miter/>
                      </a:ln>
                    </p:spPr>
                  </p:pic>
                </p:oleObj>
              </mc:Fallback>
            </mc:AlternateContent>
          </a:graphicData>
        </a:graphic>
      </p:graphicFrame>
      <p:sp>
        <p:nvSpPr>
          <p:cNvPr id="204803" name="文本占位符 204802"/>
          <p:cNvSpPr>
            <a:spLocks noGrp="1"/>
          </p:cNvSpPr>
          <p:nvPr>
            <p:ph type="body" sz="half" idx="4294967295"/>
          </p:nvPr>
        </p:nvSpPr>
        <p:spPr>
          <a:xfrm>
            <a:off x="468630" y="1116330"/>
            <a:ext cx="5154295" cy="2600325"/>
          </a:xfrm>
        </p:spPr>
        <p:txBody>
          <a:bodyPr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lvl="0">
              <a:lnSpc>
                <a:spcPct val="130000"/>
              </a:lnSpc>
              <a:spcBef>
                <a:spcPct val="0"/>
              </a:spcBef>
              <a:buClr>
                <a:schemeClr val="tx1"/>
              </a:buClr>
              <a:buSzPct val="100000"/>
              <a:buNone/>
            </a:pPr>
            <a:r>
              <a:rPr lang="zh-CN" altLang="en-US" sz="2400">
                <a:solidFill>
                  <a:srgbClr val="FF0000"/>
                </a:solidFill>
                <a:latin typeface="黑体" panose="02010609060101010101" pitchFamily="49" charset="-122"/>
                <a:ea typeface="黑体" panose="02010609060101010101" pitchFamily="49" charset="-122"/>
              </a:rPr>
              <a:t>（</a:t>
            </a:r>
            <a:r>
              <a:rPr lang="en-US" altLang="zh-CN" sz="2400">
                <a:solidFill>
                  <a:srgbClr val="FF0000"/>
                </a:solidFill>
                <a:latin typeface="黑体" panose="02010609060101010101" pitchFamily="49" charset="-122"/>
                <a:ea typeface="黑体" panose="02010609060101010101" pitchFamily="49" charset="-122"/>
              </a:rPr>
              <a:t>2</a:t>
            </a:r>
            <a:r>
              <a:rPr lang="zh-CN" altLang="en-US" sz="2400">
                <a:solidFill>
                  <a:srgbClr val="FF0000"/>
                </a:solidFill>
                <a:latin typeface="黑体" panose="02010609060101010101" pitchFamily="49" charset="-122"/>
                <a:ea typeface="黑体" panose="02010609060101010101" pitchFamily="49" charset="-122"/>
              </a:rPr>
              <a:t>）共享缓冲区的进程的同步</a:t>
            </a:r>
            <a:r>
              <a:rPr lang="zh-CN" altLang="en-US" sz="2400">
                <a:latin typeface="黑体" panose="02010609060101010101" pitchFamily="49" charset="-122"/>
                <a:ea typeface="黑体" panose="02010609060101010101" pitchFamily="49" charset="-122"/>
              </a:rPr>
              <a:t> </a:t>
            </a:r>
            <a:endParaRPr lang="zh-CN" altLang="en-US" sz="2400">
              <a:latin typeface="黑体" panose="02010609060101010101" pitchFamily="49" charset="-122"/>
              <a:ea typeface="黑体" panose="02010609060101010101" pitchFamily="49" charset="-122"/>
            </a:endParaRPr>
          </a:p>
          <a:p>
            <a:pPr lvl="0">
              <a:lnSpc>
                <a:spcPct val="130000"/>
              </a:lnSpc>
              <a:buClrTx/>
              <a:buSzTx/>
              <a:buFontTx/>
              <a:buNone/>
            </a:pPr>
            <a:r>
              <a:rPr lang="zh-CN" altLang="en-US" sz="1800">
                <a:latin typeface="宋体" panose="02010600030101010101" pitchFamily="2" charset="-122"/>
              </a:rPr>
              <a:t>  </a:t>
            </a:r>
            <a:r>
              <a:rPr lang="zh-CN" altLang="en-US" sz="2000">
                <a:latin typeface="宋体" panose="02010600030101010101" pitchFamily="2" charset="-122"/>
              </a:rPr>
              <a:t>例题</a:t>
            </a:r>
            <a:r>
              <a:rPr lang="en-US" altLang="zh-CN" sz="2000">
                <a:latin typeface="宋体" panose="02010600030101010101" pitchFamily="2" charset="-122"/>
              </a:rPr>
              <a:t>4-2</a:t>
            </a:r>
            <a:r>
              <a:rPr lang="zh-CN" altLang="en-US" sz="2000">
                <a:latin typeface="宋体" panose="02010600030101010101" pitchFamily="2" charset="-122"/>
              </a:rPr>
              <a:t>：设某计算进程</a:t>
            </a:r>
            <a:r>
              <a:rPr lang="en-US" altLang="zh-CN" sz="2000">
                <a:latin typeface="宋体" panose="02010600030101010101" pitchFamily="2" charset="-122"/>
              </a:rPr>
              <a:t>cp</a:t>
            </a:r>
            <a:r>
              <a:rPr lang="zh-CN" altLang="en-US" sz="2000">
                <a:latin typeface="宋体" panose="02010600030101010101" pitchFamily="2" charset="-122"/>
              </a:rPr>
              <a:t>和打印进程</a:t>
            </a:r>
            <a:r>
              <a:rPr lang="en-US" altLang="zh-CN" sz="2000">
                <a:latin typeface="宋体" panose="02010600030101010101" pitchFamily="2" charset="-122"/>
              </a:rPr>
              <a:t>iop</a:t>
            </a:r>
            <a:r>
              <a:rPr lang="zh-CN" altLang="en-US" sz="2000">
                <a:latin typeface="宋体" panose="02010600030101010101" pitchFamily="2" charset="-122"/>
              </a:rPr>
              <a:t>共用一个单缓冲区（如右图所示）。其中，</a:t>
            </a:r>
            <a:r>
              <a:rPr lang="en-US" altLang="zh-CN" sz="2000">
                <a:latin typeface="宋体" panose="02010600030101010101" pitchFamily="2" charset="-122"/>
              </a:rPr>
              <a:t>cp</a:t>
            </a:r>
            <a:r>
              <a:rPr lang="zh-CN" altLang="en-US" sz="2000">
                <a:latin typeface="宋体" panose="02010600030101010101" pitchFamily="2" charset="-122"/>
              </a:rPr>
              <a:t>进程负责不断地计算数据并送入缓冲区</a:t>
            </a:r>
            <a:r>
              <a:rPr lang="en-US" altLang="zh-CN" sz="2000">
                <a:latin typeface="宋体" panose="02010600030101010101" pitchFamily="2" charset="-122"/>
              </a:rPr>
              <a:t>buffer</a:t>
            </a:r>
            <a:r>
              <a:rPr lang="zh-CN" altLang="en-US" sz="2000">
                <a:latin typeface="宋体" panose="02010600030101010101" pitchFamily="2" charset="-122"/>
              </a:rPr>
              <a:t>中，</a:t>
            </a:r>
            <a:r>
              <a:rPr lang="en-US" altLang="zh-CN" sz="2000">
                <a:latin typeface="宋体" panose="02010600030101010101" pitchFamily="2" charset="-122"/>
              </a:rPr>
              <a:t>iop</a:t>
            </a:r>
            <a:r>
              <a:rPr lang="zh-CN" altLang="en-US" sz="2000">
                <a:latin typeface="宋体" panose="02010600030101010101" pitchFamily="2" charset="-122"/>
              </a:rPr>
              <a:t>进程负责不断地从缓冲区</a:t>
            </a:r>
            <a:r>
              <a:rPr lang="en-US" altLang="zh-CN" sz="2000">
                <a:latin typeface="宋体" panose="02010600030101010101" pitchFamily="2" charset="-122"/>
              </a:rPr>
              <a:t>buffer</a:t>
            </a:r>
            <a:r>
              <a:rPr lang="zh-CN" altLang="en-US" sz="2000">
                <a:latin typeface="宋体" panose="02010600030101010101" pitchFamily="2" charset="-122"/>
              </a:rPr>
              <a:t>中取出数据去打印。</a:t>
            </a:r>
            <a:endParaRPr lang="zh-CN" altLang="en-US" sz="2000">
              <a:latin typeface="宋体" panose="02010600030101010101" pitchFamily="2" charset="-122"/>
            </a:endParaRPr>
          </a:p>
        </p:txBody>
      </p:sp>
      <p:grpSp>
        <p:nvGrpSpPr>
          <p:cNvPr id="204805" name="组合 204804"/>
          <p:cNvGrpSpPr/>
          <p:nvPr/>
        </p:nvGrpSpPr>
        <p:grpSpPr>
          <a:xfrm>
            <a:off x="5724525" y="1341438"/>
            <a:ext cx="3022600" cy="2374900"/>
            <a:chOff x="0" y="0"/>
            <a:chExt cx="1904" cy="1496"/>
          </a:xfrm>
        </p:grpSpPr>
        <p:sp>
          <p:nvSpPr>
            <p:cNvPr id="108550" name="椭圆 204805"/>
            <p:cNvSpPr/>
            <p:nvPr/>
          </p:nvSpPr>
          <p:spPr>
            <a:xfrm>
              <a:off x="0" y="45"/>
              <a:ext cx="680" cy="635"/>
            </a:xfrm>
            <a:prstGeom prst="ellipse">
              <a:avLst/>
            </a:prstGeom>
            <a:noFill/>
            <a:ln w="28575" cap="flat" cmpd="sng">
              <a:solidFill>
                <a:schemeClr val="tx1"/>
              </a:solidFill>
              <a:prstDash val="solid"/>
              <a:round/>
              <a:headEnd type="none" w="med" len="med"/>
              <a:tailEnd type="none" w="med" len="med"/>
            </a:ln>
          </p:spPr>
          <p:txBody>
            <a:bodyPr wrap="none" lIns="90488" tIns="44450" rIns="90488" bIns="44450" anchor="ctr"/>
            <a:p>
              <a:pPr marL="342900" indent="-342900" algn="ctr">
                <a:lnSpc>
                  <a:spcPct val="120000"/>
                </a:lnSpc>
                <a:spcBef>
                  <a:spcPct val="20000"/>
                </a:spcBef>
                <a:buClr>
                  <a:schemeClr val="accent2"/>
                </a:buClr>
                <a:buSzPct val="80000"/>
                <a:buFont typeface="Wingdings" panose="05000000000000000000" pitchFamily="2" charset="2"/>
              </a:pPr>
              <a:r>
                <a:rPr lang="en-US" altLang="zh-CN" sz="2400">
                  <a:solidFill>
                    <a:schemeClr val="tx2"/>
                  </a:solidFill>
                  <a:latin typeface="Times New Roman" panose="02020603050405020304" pitchFamily="18" charset="0"/>
                  <a:ea typeface="黑体" panose="02010609060101010101" pitchFamily="49" charset="-122"/>
                </a:rPr>
                <a:t>cp</a:t>
              </a:r>
              <a:endParaRPr lang="en-US" altLang="zh-CN" sz="2400">
                <a:solidFill>
                  <a:schemeClr val="tx2"/>
                </a:solidFill>
                <a:latin typeface="Times New Roman" panose="02020603050405020304" pitchFamily="18" charset="0"/>
                <a:ea typeface="黑体" panose="02010609060101010101" pitchFamily="49" charset="-122"/>
              </a:endParaRPr>
            </a:p>
          </p:txBody>
        </p:sp>
        <p:sp>
          <p:nvSpPr>
            <p:cNvPr id="108551" name="椭圆 204806"/>
            <p:cNvSpPr/>
            <p:nvPr/>
          </p:nvSpPr>
          <p:spPr>
            <a:xfrm>
              <a:off x="1224" y="0"/>
              <a:ext cx="680" cy="635"/>
            </a:xfrm>
            <a:prstGeom prst="ellipse">
              <a:avLst/>
            </a:prstGeom>
            <a:noFill/>
            <a:ln w="28575" cap="flat" cmpd="sng">
              <a:solidFill>
                <a:schemeClr val="tx1"/>
              </a:solidFill>
              <a:prstDash val="solid"/>
              <a:round/>
              <a:headEnd type="none" w="med" len="med"/>
              <a:tailEnd type="none" w="med" len="med"/>
            </a:ln>
          </p:spPr>
          <p:txBody>
            <a:bodyPr wrap="none" lIns="90488" tIns="44450" rIns="90488" bIns="44450" anchor="ctr"/>
            <a:p>
              <a:pPr marL="342900" indent="-342900" algn="ctr">
                <a:lnSpc>
                  <a:spcPct val="120000"/>
                </a:lnSpc>
                <a:spcBef>
                  <a:spcPct val="20000"/>
                </a:spcBef>
                <a:buClr>
                  <a:schemeClr val="accent2"/>
                </a:buClr>
                <a:buSzPct val="80000"/>
                <a:buFont typeface="Wingdings" panose="05000000000000000000" pitchFamily="2" charset="2"/>
              </a:pPr>
              <a:r>
                <a:rPr lang="en-US" altLang="zh-CN" sz="2400">
                  <a:solidFill>
                    <a:schemeClr val="tx2"/>
                  </a:solidFill>
                  <a:latin typeface="Times New Roman" panose="02020603050405020304" pitchFamily="18" charset="0"/>
                  <a:ea typeface="黑体" panose="02010609060101010101" pitchFamily="49" charset="-122"/>
                </a:rPr>
                <a:t>iop</a:t>
              </a:r>
              <a:endParaRPr lang="en-US" altLang="zh-CN" sz="2400">
                <a:solidFill>
                  <a:schemeClr val="tx2"/>
                </a:solidFill>
                <a:latin typeface="Times New Roman" panose="02020603050405020304" pitchFamily="18" charset="0"/>
                <a:ea typeface="黑体" panose="02010609060101010101" pitchFamily="49" charset="-122"/>
              </a:endParaRPr>
            </a:p>
          </p:txBody>
        </p:sp>
        <p:sp>
          <p:nvSpPr>
            <p:cNvPr id="108552" name="矩形 204807"/>
            <p:cNvSpPr/>
            <p:nvPr/>
          </p:nvSpPr>
          <p:spPr>
            <a:xfrm>
              <a:off x="317" y="1134"/>
              <a:ext cx="1406" cy="362"/>
            </a:xfrm>
            <a:prstGeom prst="rect">
              <a:avLst/>
            </a:prstGeom>
            <a:noFill/>
            <a:ln w="28575" cap="flat" cmpd="sng">
              <a:solidFill>
                <a:schemeClr val="tx1"/>
              </a:solidFill>
              <a:prstDash val="solid"/>
              <a:miter/>
              <a:headEnd type="none" w="med" len="med"/>
              <a:tailEnd type="none" w="med" len="med"/>
            </a:ln>
          </p:spPr>
          <p:txBody>
            <a:bodyPr wrap="none" lIns="90488" tIns="44450" rIns="90488" bIns="44450" anchor="ctr"/>
            <a:p>
              <a:pPr marL="342900" indent="-342900" algn="ctr">
                <a:lnSpc>
                  <a:spcPct val="120000"/>
                </a:lnSpc>
                <a:spcBef>
                  <a:spcPct val="20000"/>
                </a:spcBef>
                <a:buClr>
                  <a:schemeClr val="accent2"/>
                </a:buClr>
                <a:buSzPct val="80000"/>
                <a:buFont typeface="Wingdings" panose="05000000000000000000" pitchFamily="2" charset="2"/>
              </a:pPr>
              <a:r>
                <a:rPr lang="zh-CN" altLang="en-US" sz="2400">
                  <a:solidFill>
                    <a:schemeClr val="tx2"/>
                  </a:solidFill>
                  <a:latin typeface="Times New Roman" panose="02020603050405020304" pitchFamily="18" charset="0"/>
                  <a:ea typeface="黑体" panose="02010609060101010101" pitchFamily="49" charset="-122"/>
                </a:rPr>
                <a:t>缓冲区</a:t>
              </a:r>
              <a:r>
                <a:rPr lang="en-US" altLang="zh-CN" sz="2400">
                  <a:solidFill>
                    <a:schemeClr val="tx2"/>
                  </a:solidFill>
                  <a:latin typeface="Times New Roman" panose="02020603050405020304" pitchFamily="18" charset="0"/>
                  <a:ea typeface="黑体" panose="02010609060101010101" pitchFamily="49" charset="-122"/>
                </a:rPr>
                <a:t>buffer</a:t>
              </a:r>
              <a:endParaRPr lang="en-US" altLang="zh-CN" sz="2400">
                <a:solidFill>
                  <a:schemeClr val="tx2"/>
                </a:solidFill>
                <a:latin typeface="Times New Roman" panose="02020603050405020304" pitchFamily="18" charset="0"/>
                <a:ea typeface="黑体" panose="02010609060101010101" pitchFamily="49" charset="-122"/>
              </a:endParaRPr>
            </a:p>
          </p:txBody>
        </p:sp>
        <p:sp>
          <p:nvSpPr>
            <p:cNvPr id="108553" name="直接连接符 204808"/>
            <p:cNvSpPr/>
            <p:nvPr/>
          </p:nvSpPr>
          <p:spPr>
            <a:xfrm>
              <a:off x="544" y="635"/>
              <a:ext cx="363" cy="499"/>
            </a:xfrm>
            <a:prstGeom prst="line">
              <a:avLst/>
            </a:prstGeom>
            <a:ln w="28575" cap="flat" cmpd="sng">
              <a:solidFill>
                <a:schemeClr val="tx1"/>
              </a:solidFill>
              <a:prstDash val="solid"/>
              <a:round/>
              <a:headEnd type="none" w="med" len="med"/>
              <a:tailEnd type="triangle" w="med" len="med"/>
            </a:ln>
          </p:spPr>
        </p:sp>
        <p:sp>
          <p:nvSpPr>
            <p:cNvPr id="108554" name="直接连接符 204809"/>
            <p:cNvSpPr/>
            <p:nvPr/>
          </p:nvSpPr>
          <p:spPr>
            <a:xfrm flipH="1">
              <a:off x="907" y="544"/>
              <a:ext cx="408" cy="590"/>
            </a:xfrm>
            <a:prstGeom prst="line">
              <a:avLst/>
            </a:prstGeom>
            <a:ln w="28575" cap="flat" cmpd="sng">
              <a:solidFill>
                <a:schemeClr val="tx1"/>
              </a:solidFill>
              <a:prstDash val="solid"/>
              <a:round/>
              <a:headEnd type="none" w="med" len="med"/>
              <a:tailEnd type="triangle" w="med" len="med"/>
            </a:ln>
          </p:spPr>
        </p:sp>
      </p:grpSp>
      <p:sp>
        <p:nvSpPr>
          <p:cNvPr id="204811" name="矩形 204810"/>
          <p:cNvSpPr/>
          <p:nvPr/>
        </p:nvSpPr>
        <p:spPr>
          <a:xfrm>
            <a:off x="314325" y="3984625"/>
            <a:ext cx="8353425" cy="2114550"/>
          </a:xfrm>
          <a:prstGeom prst="rect">
            <a:avLst/>
          </a:prstGeom>
          <a:noFill/>
          <a:ln w="9525">
            <a:noFill/>
          </a:ln>
        </p:spPr>
        <p:txBody>
          <a:bodyPr anchor="t"/>
          <a:p>
            <a:pPr marL="342900" indent="-342900">
              <a:lnSpc>
                <a:spcPct val="130000"/>
              </a:lnSpc>
              <a:buClr>
                <a:schemeClr val="tx1"/>
              </a:buClr>
              <a:buSzPct val="100000"/>
            </a:pPr>
            <a:r>
              <a:rPr lang="en-US" altLang="zh-CN">
                <a:latin typeface="宋体" panose="02010600030101010101" pitchFamily="2" charset="-122"/>
                <a:ea typeface="宋体" panose="02010600030101010101" pitchFamily="2" charset="-122"/>
              </a:rPr>
              <a:t>  </a:t>
            </a:r>
            <a:r>
              <a:rPr lang="zh-CN" altLang="en-US" sz="2000">
                <a:latin typeface="黑体" panose="02010609060101010101" pitchFamily="49" charset="-122"/>
                <a:ea typeface="黑体" panose="02010609060101010101" pitchFamily="49" charset="-122"/>
              </a:rPr>
              <a:t>分析：</a:t>
            </a:r>
            <a:r>
              <a:rPr lang="en-US" altLang="zh-CN" sz="2000">
                <a:latin typeface="黑体" panose="02010609060101010101" pitchFamily="49" charset="-122"/>
                <a:ea typeface="黑体" panose="02010609060101010101" pitchFamily="49" charset="-122"/>
              </a:rPr>
              <a:t>cp</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iop</a:t>
            </a:r>
            <a:r>
              <a:rPr lang="zh-CN" altLang="en-US" sz="2000">
                <a:latin typeface="黑体" panose="02010609060101010101" pitchFamily="49" charset="-122"/>
                <a:ea typeface="黑体" panose="02010609060101010101" pitchFamily="49" charset="-122"/>
              </a:rPr>
              <a:t>必须遵守以下同步规则：</a:t>
            </a:r>
            <a:r>
              <a:rPr lang="zh-CN" altLang="en-US" sz="2000">
                <a:latin typeface="Arial" panose="020B0604020202020204" pitchFamily="34" charset="0"/>
                <a:ea typeface="宋体" panose="02010600030101010101" pitchFamily="2" charset="-122"/>
              </a:rPr>
              <a:t> </a:t>
            </a:r>
            <a:endParaRPr lang="zh-CN" altLang="en-US" sz="2000">
              <a:latin typeface="宋体" panose="02010600030101010101" pitchFamily="2" charset="-122"/>
              <a:ea typeface="宋体" panose="02010600030101010101" pitchFamily="2" charset="-122"/>
            </a:endParaRPr>
          </a:p>
          <a:p>
            <a:pPr marL="342900" indent="-342900">
              <a:lnSpc>
                <a:spcPct val="130000"/>
              </a:lnSpc>
              <a:buClr>
                <a:schemeClr val="tx1"/>
              </a:buClr>
              <a:buSzPct val="100000"/>
            </a:pPr>
            <a:r>
              <a:rPr lang="zh-CN" altLang="en-US" sz="2000">
                <a:latin typeface="Arial" panose="020B0604020202020204" pitchFamily="34" charset="0"/>
                <a:ea typeface="宋体" panose="02010600030101010101" pitchFamily="2" charset="-122"/>
              </a:rPr>
              <a:t>  （</a:t>
            </a:r>
            <a:r>
              <a:rPr lang="en-US" altLang="zh-CN" sz="2000">
                <a:latin typeface="Arial" panose="020B0604020202020204" pitchFamily="34" charset="0"/>
                <a:ea typeface="宋体" panose="02010600030101010101" pitchFamily="2" charset="-122"/>
              </a:rPr>
              <a:t>1</a:t>
            </a:r>
            <a:r>
              <a:rPr lang="zh-CN" altLang="en-US" sz="2000">
                <a:latin typeface="Arial" panose="020B0604020202020204" pitchFamily="34" charset="0"/>
                <a:ea typeface="宋体" panose="02010600030101010101" pitchFamily="2" charset="-122"/>
              </a:rPr>
              <a:t>）当</a:t>
            </a:r>
            <a:r>
              <a:rPr lang="en-US" altLang="zh-CN" sz="2000">
                <a:latin typeface="Arial" panose="020B0604020202020204" pitchFamily="34" charset="0"/>
                <a:ea typeface="宋体" panose="02010600030101010101" pitchFamily="2" charset="-122"/>
              </a:rPr>
              <a:t>cp</a:t>
            </a:r>
            <a:r>
              <a:rPr lang="zh-CN" altLang="en-US" sz="2000">
                <a:latin typeface="Arial" panose="020B0604020202020204" pitchFamily="34" charset="0"/>
                <a:ea typeface="宋体" panose="02010600030101010101" pitchFamily="2" charset="-122"/>
              </a:rPr>
              <a:t>进程把计算结果送入缓冲区</a:t>
            </a:r>
            <a:r>
              <a:rPr lang="en-US" altLang="zh-CN" sz="2000">
                <a:latin typeface="Arial" panose="020B0604020202020204" pitchFamily="34" charset="0"/>
                <a:ea typeface="宋体" panose="02010600030101010101" pitchFamily="2" charset="-122"/>
              </a:rPr>
              <a:t>buffer</a:t>
            </a:r>
            <a:r>
              <a:rPr lang="zh-CN" altLang="en-US" sz="2000">
                <a:latin typeface="Arial" panose="020B0604020202020204" pitchFamily="34" charset="0"/>
                <a:ea typeface="宋体" panose="02010600030101010101" pitchFamily="2" charset="-122"/>
              </a:rPr>
              <a:t>时，</a:t>
            </a:r>
            <a:r>
              <a:rPr lang="en-US" altLang="zh-CN" sz="2000">
                <a:latin typeface="Arial" panose="020B0604020202020204" pitchFamily="34" charset="0"/>
                <a:ea typeface="宋体" panose="02010600030101010101" pitchFamily="2" charset="-122"/>
              </a:rPr>
              <a:t>iop</a:t>
            </a:r>
            <a:r>
              <a:rPr lang="zh-CN" altLang="en-US" sz="2000">
                <a:latin typeface="Arial" panose="020B0604020202020204" pitchFamily="34" charset="0"/>
                <a:ea typeface="宋体" panose="02010600030101010101" pitchFamily="2" charset="-122"/>
              </a:rPr>
              <a:t>进程才能从缓冲区</a:t>
            </a:r>
            <a:r>
              <a:rPr lang="en-US" altLang="zh-CN" sz="2000">
                <a:latin typeface="Arial" panose="020B0604020202020204" pitchFamily="34" charset="0"/>
                <a:ea typeface="宋体" panose="02010600030101010101" pitchFamily="2" charset="-122"/>
              </a:rPr>
              <a:t>buffer</a:t>
            </a:r>
            <a:r>
              <a:rPr lang="zh-CN" altLang="en-US" sz="2000">
                <a:latin typeface="Arial" panose="020B0604020202020204" pitchFamily="34" charset="0"/>
                <a:ea typeface="宋体" panose="02010600030101010101" pitchFamily="2" charset="-122"/>
              </a:rPr>
              <a:t>中取出结果去打印 。</a:t>
            </a:r>
            <a:endParaRPr lang="zh-CN" altLang="en-US" sz="2000">
              <a:latin typeface="Arial" panose="020B0604020202020204" pitchFamily="34" charset="0"/>
              <a:ea typeface="宋体" panose="02010600030101010101" pitchFamily="2" charset="-122"/>
            </a:endParaRPr>
          </a:p>
          <a:p>
            <a:pPr marL="342900" indent="-342900">
              <a:lnSpc>
                <a:spcPct val="130000"/>
              </a:lnSpc>
              <a:buClr>
                <a:schemeClr val="tx1"/>
              </a:buClr>
              <a:buSzPct val="100000"/>
            </a:pPr>
            <a:r>
              <a:rPr lang="zh-CN" altLang="en-US" sz="2000">
                <a:latin typeface="宋体" panose="02010600030101010101" pitchFamily="2" charset="-122"/>
                <a:ea typeface="宋体" panose="02010600030101010101" pitchFamily="2" charset="-122"/>
              </a:rPr>
              <a:t> （</a:t>
            </a:r>
            <a:r>
              <a:rPr lang="en-US" altLang="zh-CN"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）当</a:t>
            </a:r>
            <a:r>
              <a:rPr lang="en-US" altLang="zh-CN" sz="2000">
                <a:latin typeface="宋体" panose="02010600030101010101" pitchFamily="2" charset="-122"/>
                <a:ea typeface="宋体" panose="02010600030101010101" pitchFamily="2" charset="-122"/>
              </a:rPr>
              <a:t>iop</a:t>
            </a:r>
            <a:r>
              <a:rPr lang="zh-CN" altLang="en-US" sz="2000">
                <a:latin typeface="宋体" panose="02010600030101010101" pitchFamily="2" charset="-122"/>
                <a:ea typeface="宋体" panose="02010600030101010101" pitchFamily="2" charset="-122"/>
              </a:rPr>
              <a:t>进程把缓冲区</a:t>
            </a:r>
            <a:r>
              <a:rPr lang="en-US" altLang="zh-CN" sz="2000">
                <a:latin typeface="宋体" panose="02010600030101010101" pitchFamily="2" charset="-122"/>
                <a:ea typeface="宋体" panose="02010600030101010101" pitchFamily="2" charset="-122"/>
              </a:rPr>
              <a:t>buffer</a:t>
            </a:r>
            <a:r>
              <a:rPr lang="zh-CN" altLang="en-US" sz="2000">
                <a:latin typeface="宋体" panose="02010600030101010101" pitchFamily="2" charset="-122"/>
                <a:ea typeface="宋体" panose="02010600030101010101" pitchFamily="2" charset="-122"/>
              </a:rPr>
              <a:t>中的数据取出打印后，</a:t>
            </a:r>
            <a:r>
              <a:rPr lang="en-US" altLang="zh-CN" sz="2000">
                <a:latin typeface="宋体" panose="02010600030101010101" pitchFamily="2" charset="-122"/>
                <a:ea typeface="宋体" panose="02010600030101010101" pitchFamily="2" charset="-122"/>
              </a:rPr>
              <a:t>cp</a:t>
            </a:r>
            <a:r>
              <a:rPr lang="zh-CN" altLang="en-US" sz="2000">
                <a:latin typeface="宋体" panose="02010600030101010101" pitchFamily="2" charset="-122"/>
                <a:ea typeface="宋体" panose="02010600030101010101" pitchFamily="2" charset="-122"/>
              </a:rPr>
              <a:t>进程才能把下一个计算结果送入缓冲区</a:t>
            </a:r>
            <a:r>
              <a:rPr lang="en-US" altLang="zh-CN" sz="2000">
                <a:latin typeface="宋体" panose="02010600030101010101" pitchFamily="2" charset="-122"/>
                <a:ea typeface="宋体" panose="02010600030101010101" pitchFamily="2" charset="-122"/>
              </a:rPr>
              <a:t>buffer</a:t>
            </a:r>
            <a:r>
              <a:rPr lang="zh-CN" altLang="en-US" sz="2000">
                <a:latin typeface="宋体" panose="02010600030101010101" pitchFamily="2" charset="-122"/>
                <a:ea typeface="宋体" panose="02010600030101010101" pitchFamily="2" charset="-122"/>
              </a:rPr>
              <a:t>中。</a:t>
            </a:r>
            <a:r>
              <a:rPr lang="zh-CN" altLang="en-US" sz="2000">
                <a:latin typeface="Arial" panose="020B0604020202020204" pitchFamily="34" charset="0"/>
                <a:ea typeface="宋体" panose="02010600030101010101" pitchFamily="2" charset="-122"/>
              </a:rPr>
              <a:t> </a:t>
            </a:r>
            <a:endParaRPr lang="zh-CN" altLang="en-US" sz="2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04803">
                                            <p:txEl>
                                              <p:charRg st="0" end="16"/>
                                            </p:txEl>
                                          </p:spTgt>
                                        </p:tgtEl>
                                        <p:attrNameLst>
                                          <p:attrName>style.visibility</p:attrName>
                                        </p:attrNameLst>
                                      </p:cBhvr>
                                      <p:to>
                                        <p:strVal val="visible"/>
                                      </p:to>
                                    </p:set>
                                    <p:anim calcmode="discrete" valueType="clr">
                                      <p:cBhvr override="childStyle">
                                        <p:cTn id="7" dur="80"/>
                                        <p:tgtEl>
                                          <p:spTgt spid="204803">
                                            <p:txEl>
                                              <p:charRg st="0" end="1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4803">
                                            <p:txEl>
                                              <p:charRg st="0" end="16"/>
                                            </p:txEl>
                                          </p:spTgt>
                                        </p:tgtEl>
                                        <p:attrNameLst>
                                          <p:attrName>fillcolor</p:attrName>
                                        </p:attrNameLst>
                                      </p:cBhvr>
                                      <p:tavLst>
                                        <p:tav tm="0">
                                          <p:val>
                                            <p:clrVal>
                                              <a:schemeClr val="accent2"/>
                                            </p:clrVal>
                                          </p:val>
                                        </p:tav>
                                        <p:tav tm="50000">
                                          <p:val>
                                            <p:clrVal>
                                              <a:schemeClr val="hlink"/>
                                            </p:clrVal>
                                          </p:val>
                                        </p:tav>
                                      </p:tavLst>
                                    </p:anim>
                                    <p:set>
                                      <p:cBhvr>
                                        <p:cTn id="9" dur="80"/>
                                        <p:tgtEl>
                                          <p:spTgt spid="204803">
                                            <p:txEl>
                                              <p:charRg st="0" end="16"/>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04803">
                                            <p:txEl>
                                              <p:charRg st="16" end="116"/>
                                            </p:txEl>
                                          </p:spTgt>
                                        </p:tgtEl>
                                        <p:attrNameLst>
                                          <p:attrName>style.visibility</p:attrName>
                                        </p:attrNameLst>
                                      </p:cBhvr>
                                      <p:to>
                                        <p:strVal val="visible"/>
                                      </p:to>
                                    </p:set>
                                    <p:anim calcmode="discrete" valueType="clr">
                                      <p:cBhvr override="childStyle">
                                        <p:cTn id="14" dur="80"/>
                                        <p:tgtEl>
                                          <p:spTgt spid="204803">
                                            <p:txEl>
                                              <p:charRg st="16" end="11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04803">
                                            <p:txEl>
                                              <p:charRg st="16" end="116"/>
                                            </p:txEl>
                                          </p:spTgt>
                                        </p:tgtEl>
                                        <p:attrNameLst>
                                          <p:attrName>fillcolor</p:attrName>
                                        </p:attrNameLst>
                                      </p:cBhvr>
                                      <p:tavLst>
                                        <p:tav tm="0">
                                          <p:val>
                                            <p:clrVal>
                                              <a:schemeClr val="accent2"/>
                                            </p:clrVal>
                                          </p:val>
                                        </p:tav>
                                        <p:tav tm="50000">
                                          <p:val>
                                            <p:clrVal>
                                              <a:schemeClr val="hlink"/>
                                            </p:clrVal>
                                          </p:val>
                                        </p:tav>
                                      </p:tavLst>
                                    </p:anim>
                                    <p:set>
                                      <p:cBhvr>
                                        <p:cTn id="16" dur="80"/>
                                        <p:tgtEl>
                                          <p:spTgt spid="204803">
                                            <p:txEl>
                                              <p:charRg st="16" end="116"/>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04805"/>
                                        </p:tgtEl>
                                        <p:attrNameLst>
                                          <p:attrName>style.visibility</p:attrName>
                                        </p:attrNameLst>
                                      </p:cBhvr>
                                      <p:to>
                                        <p:strVal val="visible"/>
                                      </p:to>
                                    </p:set>
                                    <p:anim calcmode="lin" valueType="num">
                                      <p:cBhvr>
                                        <p:cTn id="21" dur="500" fill="hold"/>
                                        <p:tgtEl>
                                          <p:spTgt spid="204805"/>
                                        </p:tgtEl>
                                        <p:attrNameLst>
                                          <p:attrName>ppt_x</p:attrName>
                                        </p:attrNameLst>
                                      </p:cBhvr>
                                      <p:tavLst>
                                        <p:tav tm="0">
                                          <p:val>
                                            <p:strVal val="1+#ppt_w/2"/>
                                          </p:val>
                                        </p:tav>
                                        <p:tav tm="100000">
                                          <p:val>
                                            <p:strVal val="#ppt_x"/>
                                          </p:val>
                                        </p:tav>
                                      </p:tavLst>
                                    </p:anim>
                                    <p:anim calcmode="lin" valueType="num">
                                      <p:cBhvr>
                                        <p:cTn id="22" dur="500" fill="hold"/>
                                        <p:tgtEl>
                                          <p:spTgt spid="20480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nodeType="clickEffect">
                                  <p:stCondLst>
                                    <p:cond delay="0"/>
                                  </p:stCondLst>
                                  <p:iterate type="lt">
                                    <p:tmPct val="50000"/>
                                  </p:iterate>
                                  <p:childTnLst>
                                    <p:set>
                                      <p:cBhvr>
                                        <p:cTn id="26" dur="1" fill="hold">
                                          <p:stCondLst>
                                            <p:cond delay="0"/>
                                          </p:stCondLst>
                                        </p:cTn>
                                        <p:tgtEl>
                                          <p:spTgt spid="204811">
                                            <p:txEl>
                                              <p:charRg st="0" end="24"/>
                                            </p:txEl>
                                          </p:spTgt>
                                        </p:tgtEl>
                                        <p:attrNameLst>
                                          <p:attrName>style.visibility</p:attrName>
                                        </p:attrNameLst>
                                      </p:cBhvr>
                                      <p:to>
                                        <p:strVal val="visible"/>
                                      </p:to>
                                    </p:set>
                                    <p:anim calcmode="discrete" valueType="clr">
                                      <p:cBhvr override="childStyle">
                                        <p:cTn id="27" dur="80"/>
                                        <p:tgtEl>
                                          <p:spTgt spid="204811">
                                            <p:txEl>
                                              <p:charRg st="0" end="2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204811">
                                            <p:txEl>
                                              <p:charRg st="0" end="24"/>
                                            </p:txEl>
                                          </p:spTgt>
                                        </p:tgtEl>
                                        <p:attrNameLst>
                                          <p:attrName>fillcolor</p:attrName>
                                        </p:attrNameLst>
                                      </p:cBhvr>
                                      <p:tavLst>
                                        <p:tav tm="0">
                                          <p:val>
                                            <p:clrVal>
                                              <a:schemeClr val="accent2"/>
                                            </p:clrVal>
                                          </p:val>
                                        </p:tav>
                                        <p:tav tm="50000">
                                          <p:val>
                                            <p:clrVal>
                                              <a:schemeClr val="hlink"/>
                                            </p:clrVal>
                                          </p:val>
                                        </p:tav>
                                      </p:tavLst>
                                    </p:anim>
                                    <p:set>
                                      <p:cBhvr>
                                        <p:cTn id="29" dur="80"/>
                                        <p:tgtEl>
                                          <p:spTgt spid="204811">
                                            <p:txEl>
                                              <p:charRg st="0" end="24"/>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nodeType="clickEffect">
                                  <p:stCondLst>
                                    <p:cond delay="0"/>
                                  </p:stCondLst>
                                  <p:iterate type="lt">
                                    <p:tmPct val="50000"/>
                                  </p:iterate>
                                  <p:childTnLst>
                                    <p:set>
                                      <p:cBhvr>
                                        <p:cTn id="33" dur="1" fill="hold">
                                          <p:stCondLst>
                                            <p:cond delay="0"/>
                                          </p:stCondLst>
                                        </p:cTn>
                                        <p:tgtEl>
                                          <p:spTgt spid="204811">
                                            <p:txEl>
                                              <p:charRg st="24" end="80"/>
                                            </p:txEl>
                                          </p:spTgt>
                                        </p:tgtEl>
                                        <p:attrNameLst>
                                          <p:attrName>style.visibility</p:attrName>
                                        </p:attrNameLst>
                                      </p:cBhvr>
                                      <p:to>
                                        <p:strVal val="visible"/>
                                      </p:to>
                                    </p:set>
                                    <p:anim calcmode="discrete" valueType="clr">
                                      <p:cBhvr override="childStyle">
                                        <p:cTn id="34" dur="80"/>
                                        <p:tgtEl>
                                          <p:spTgt spid="204811">
                                            <p:txEl>
                                              <p:charRg st="24" end="8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204811">
                                            <p:txEl>
                                              <p:charRg st="24" end="80"/>
                                            </p:txEl>
                                          </p:spTgt>
                                        </p:tgtEl>
                                        <p:attrNameLst>
                                          <p:attrName>fillcolor</p:attrName>
                                        </p:attrNameLst>
                                      </p:cBhvr>
                                      <p:tavLst>
                                        <p:tav tm="0">
                                          <p:val>
                                            <p:clrVal>
                                              <a:schemeClr val="accent2"/>
                                            </p:clrVal>
                                          </p:val>
                                        </p:tav>
                                        <p:tav tm="50000">
                                          <p:val>
                                            <p:clrVal>
                                              <a:schemeClr val="hlink"/>
                                            </p:clrVal>
                                          </p:val>
                                        </p:tav>
                                      </p:tavLst>
                                    </p:anim>
                                    <p:set>
                                      <p:cBhvr>
                                        <p:cTn id="36" dur="80"/>
                                        <p:tgtEl>
                                          <p:spTgt spid="204811">
                                            <p:txEl>
                                              <p:charRg st="24" end="80"/>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7" presetClass="entr" presetSubtype="0" fill="hold" nodeType="clickEffect">
                                  <p:stCondLst>
                                    <p:cond delay="0"/>
                                  </p:stCondLst>
                                  <p:iterate type="lt">
                                    <p:tmPct val="50000"/>
                                  </p:iterate>
                                  <p:childTnLst>
                                    <p:set>
                                      <p:cBhvr>
                                        <p:cTn id="40" dur="1" fill="hold">
                                          <p:stCondLst>
                                            <p:cond delay="0"/>
                                          </p:stCondLst>
                                        </p:cTn>
                                        <p:tgtEl>
                                          <p:spTgt spid="204811">
                                            <p:txEl>
                                              <p:charRg st="80" end="139"/>
                                            </p:txEl>
                                          </p:spTgt>
                                        </p:tgtEl>
                                        <p:attrNameLst>
                                          <p:attrName>style.visibility</p:attrName>
                                        </p:attrNameLst>
                                      </p:cBhvr>
                                      <p:to>
                                        <p:strVal val="visible"/>
                                      </p:to>
                                    </p:set>
                                    <p:anim calcmode="discrete" valueType="clr">
                                      <p:cBhvr override="childStyle">
                                        <p:cTn id="41" dur="80"/>
                                        <p:tgtEl>
                                          <p:spTgt spid="204811">
                                            <p:txEl>
                                              <p:charRg st="80" end="13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204811">
                                            <p:txEl>
                                              <p:charRg st="80" end="139"/>
                                            </p:txEl>
                                          </p:spTgt>
                                        </p:tgtEl>
                                        <p:attrNameLst>
                                          <p:attrName>fillcolor</p:attrName>
                                        </p:attrNameLst>
                                      </p:cBhvr>
                                      <p:tavLst>
                                        <p:tav tm="0">
                                          <p:val>
                                            <p:clrVal>
                                              <a:schemeClr val="accent2"/>
                                            </p:clrVal>
                                          </p:val>
                                        </p:tav>
                                        <p:tav tm="50000">
                                          <p:val>
                                            <p:clrVal>
                                              <a:schemeClr val="hlink"/>
                                            </p:clrVal>
                                          </p:val>
                                        </p:tav>
                                      </p:tavLst>
                                    </p:anim>
                                    <p:set>
                                      <p:cBhvr>
                                        <p:cTn id="43" dur="80"/>
                                        <p:tgtEl>
                                          <p:spTgt spid="204811">
                                            <p:txEl>
                                              <p:charRg st="80" end="13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7" name="Rectangle 3"/>
          <p:cNvSpPr>
            <a:spLocks noGrp="1" noChangeArrowheads="1"/>
          </p:cNvSpPr>
          <p:nvPr>
            <p:ph idx="1"/>
          </p:nvPr>
        </p:nvSpPr>
        <p:spPr>
          <a:xfrm>
            <a:off x="236538" y="1069975"/>
            <a:ext cx="8135938" cy="3600450"/>
          </a:xfrm>
        </p:spPr>
        <p:txBody>
          <a:bodyPr vert="horz" wrap="square" lIns="91440" tIns="45720" rIns="91440" bIns="45720" numCol="1" anchor="t" anchorCtr="0" compatLnSpc="1"/>
          <a:lstStyle/>
          <a:p>
            <a:pPr marL="742950" marR="0" lvl="1" indent="-285750" algn="l" defTabSz="914400" rtl="0" eaLnBrk="1" fontAlgn="base" latinLnBrk="0" hangingPunct="1">
              <a:lnSpc>
                <a:spcPct val="150000"/>
              </a:lnSpc>
              <a:spcBef>
                <a:spcPct val="20000"/>
              </a:spcBef>
              <a:spcAft>
                <a:spcPct val="0"/>
              </a:spcAft>
              <a:buClr>
                <a:schemeClr val="accent2"/>
              </a:buClr>
              <a:buSzPct val="70000"/>
              <a:buFont typeface="Wingdings" panose="05000000000000000000" charset="0"/>
              <a:buChar char="n"/>
              <a:defRPr/>
            </a:pPr>
            <a:r>
              <a:rPr kumimoji="1" lang="zh-CN" altLang="en-US" sz="2400" b="1"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sym typeface="+mn-ea"/>
              </a:rPr>
              <a:t>程序的并发执行</a:t>
            </a:r>
            <a:r>
              <a:rPr kumimoji="1" lang="zh-CN" altLang="en-US" sz="2400" b="1" i="0" u="none" strike="noStrike" kern="1200" cap="none" spc="0" normalizeH="0" baseline="0" noProof="0" dirty="0" smtClean="0">
                <a:ln>
                  <a:noFill/>
                </a:ln>
                <a:solidFill>
                  <a:schemeClr val="tx1"/>
                </a:solidFill>
                <a:effectLst/>
                <a:uLnTx/>
                <a:uFillTx/>
                <a:latin typeface="+mj-lt"/>
                <a:ea typeface="+mn-ea"/>
                <a:cs typeface="+mn-cs"/>
                <a:sym typeface="+mn-ea"/>
              </a:rPr>
              <a:t>就是一组在</a:t>
            </a:r>
            <a:r>
              <a:rPr kumimoji="1" lang="zh-CN" altLang="en-US" sz="2400" b="1" i="0" u="none" strike="noStrike" kern="1200" cap="none" spc="0" normalizeH="0" baseline="0" noProof="0" dirty="0" smtClean="0">
                <a:ln>
                  <a:noFill/>
                </a:ln>
                <a:solidFill>
                  <a:srgbClr val="FF0000"/>
                </a:solidFill>
                <a:effectLst/>
                <a:uLnTx/>
                <a:uFillTx/>
                <a:latin typeface="+mj-lt"/>
                <a:ea typeface="+mn-ea"/>
                <a:cs typeface="+mn-cs"/>
                <a:sym typeface="+mn-ea"/>
              </a:rPr>
              <a:t>逻辑上互相独立</a:t>
            </a:r>
            <a:r>
              <a:rPr kumimoji="1" lang="zh-CN" altLang="en-US" sz="2400" b="1" i="0" u="none" strike="noStrike" kern="1200" cap="none" spc="0" normalizeH="0" baseline="0" noProof="0" dirty="0" smtClean="0">
                <a:ln>
                  <a:noFill/>
                </a:ln>
                <a:solidFill>
                  <a:schemeClr val="tx1"/>
                </a:solidFill>
                <a:effectLst/>
                <a:uLnTx/>
                <a:uFillTx/>
                <a:latin typeface="+mj-lt"/>
                <a:ea typeface="+mn-ea"/>
                <a:cs typeface="+mn-cs"/>
                <a:sym typeface="+mn-ea"/>
              </a:rPr>
              <a:t>的程序或程序段在执行过程中，其执行时间在客观上互相重叠，即一个程序段的执行尚未结束，另一个程序段的执行已经开始的这种执行方式。</a:t>
            </a:r>
            <a:endParaRPr kumimoji="1" lang="zh-CN" altLang="en-US" sz="2400" b="1" i="0" u="none" strike="noStrike" kern="1200" cap="none" spc="0" normalizeH="0" baseline="0" noProof="0" dirty="0" smtClean="0">
              <a:ln>
                <a:noFill/>
              </a:ln>
              <a:solidFill>
                <a:schemeClr val="tx1"/>
              </a:solidFill>
              <a:effectLst/>
              <a:uLnTx/>
              <a:uFillTx/>
              <a:latin typeface="+mj-lt"/>
              <a:ea typeface="+mn-ea"/>
              <a:cs typeface="+mn-cs"/>
              <a:sym typeface="+mn-ea"/>
            </a:endParaRPr>
          </a:p>
          <a:p>
            <a:pPr marL="742950" marR="0" lvl="1" indent="-285750" algn="l" defTabSz="914400" rtl="0" eaLnBrk="1" fontAlgn="base" latinLnBrk="0" hangingPunct="1">
              <a:lnSpc>
                <a:spcPct val="150000"/>
              </a:lnSpc>
              <a:spcBef>
                <a:spcPct val="20000"/>
              </a:spcBef>
              <a:spcAft>
                <a:spcPct val="0"/>
              </a:spcAft>
              <a:buClr>
                <a:schemeClr val="accent2"/>
              </a:buClr>
              <a:buSzPct val="70000"/>
              <a:buFont typeface="Wingdings" panose="05000000000000000000" charset="0"/>
              <a:buChar char="n"/>
              <a:defRPr/>
            </a:pPr>
            <a:r>
              <a:rPr kumimoji="1" lang="zh-CN" altLang="en-US" sz="2400" b="1" i="0" u="none" strike="noStrike" kern="1200" cap="none" spc="0" normalizeH="0" baseline="0" noProof="0" dirty="0" smtClean="0">
                <a:ln>
                  <a:noFill/>
                </a:ln>
                <a:solidFill>
                  <a:schemeClr val="tx1"/>
                </a:solidFill>
                <a:effectLst/>
                <a:uLnTx/>
                <a:uFillTx/>
                <a:latin typeface="+mj-lt"/>
                <a:ea typeface="+mn-ea"/>
                <a:cs typeface="+mn-cs"/>
              </a:rPr>
              <a:t>并发执行可进一步分为两种：</a:t>
            </a:r>
            <a:endParaRPr kumimoji="1" lang="en-US" altLang="zh-CN" sz="2400" b="1" i="0" u="none" strike="noStrike" kern="1200" cap="none" spc="0" normalizeH="0" baseline="0" noProof="0" dirty="0" smtClean="0">
              <a:ln>
                <a:noFill/>
              </a:ln>
              <a:solidFill>
                <a:schemeClr val="tx1"/>
              </a:solidFill>
              <a:effectLst/>
              <a:uLnTx/>
              <a:uFillTx/>
              <a:latin typeface="+mj-lt"/>
              <a:ea typeface="+mn-ea"/>
              <a:cs typeface="+mn-cs"/>
            </a:endParaRPr>
          </a:p>
          <a:p>
            <a:pPr marL="742950" marR="0" lvl="1" indent="-285750" algn="l" defTabSz="914400" rtl="0" eaLnBrk="1" fontAlgn="base" latinLnBrk="0" hangingPunct="1">
              <a:lnSpc>
                <a:spcPct val="150000"/>
              </a:lnSpc>
              <a:spcBef>
                <a:spcPct val="20000"/>
              </a:spcBef>
              <a:spcAft>
                <a:spcPct val="0"/>
              </a:spcAft>
              <a:buClr>
                <a:srgbClr val="C00000"/>
              </a:buClr>
              <a:buSzPct val="70000"/>
              <a:buFont typeface="Wingdings" panose="05000000000000000000" pitchFamily="2" charset="2"/>
              <a:buChar char="l"/>
              <a:defRPr/>
            </a:pPr>
            <a:r>
              <a:rPr kumimoji="1" lang="zh-CN" altLang="en-US" sz="2400" b="1" i="0" u="none" strike="noStrike" kern="1200" cap="none" spc="0" normalizeH="0" baseline="0" noProof="0" dirty="0" smtClean="0">
                <a:ln>
                  <a:noFill/>
                </a:ln>
                <a:solidFill>
                  <a:srgbClr val="FF0000"/>
                </a:solidFill>
                <a:effectLst/>
                <a:uLnTx/>
                <a:uFillTx/>
                <a:latin typeface="+mj-lt"/>
                <a:ea typeface="+mn-ea"/>
                <a:cs typeface="+mn-cs"/>
              </a:rPr>
              <a:t>多道程序</a:t>
            </a:r>
            <a:r>
              <a:rPr kumimoji="1" lang="zh-CN" altLang="en-US" sz="2400" b="1" i="0" u="none" strike="noStrike" kern="1200" cap="none" spc="0" normalizeH="0" baseline="0" noProof="0" dirty="0" smtClean="0">
                <a:ln>
                  <a:noFill/>
                </a:ln>
                <a:solidFill>
                  <a:schemeClr val="tx1"/>
                </a:solidFill>
                <a:effectLst/>
                <a:uLnTx/>
                <a:uFillTx/>
                <a:latin typeface="+mj-lt"/>
                <a:ea typeface="+mn-ea"/>
                <a:cs typeface="+mn-cs"/>
              </a:rPr>
              <a:t>系统的程序执行环境变化引起的多道程序的并发执行。</a:t>
            </a:r>
            <a:endParaRPr kumimoji="1" lang="en-US" altLang="zh-CN" sz="2400" b="1" i="0" u="none" strike="noStrike" kern="1200" cap="none" spc="0" normalizeH="0" baseline="0" noProof="0" dirty="0" smtClean="0">
              <a:ln>
                <a:noFill/>
              </a:ln>
              <a:solidFill>
                <a:schemeClr val="tx1"/>
              </a:solidFill>
              <a:effectLst/>
              <a:uLnTx/>
              <a:uFillTx/>
              <a:latin typeface="+mj-lt"/>
              <a:ea typeface="+mn-ea"/>
              <a:cs typeface="+mn-cs"/>
            </a:endParaRPr>
          </a:p>
          <a:p>
            <a:pPr marL="742950" marR="0" lvl="1" indent="-285750" algn="l" defTabSz="914400" rtl="0" eaLnBrk="1" fontAlgn="base" latinLnBrk="0" hangingPunct="1">
              <a:lnSpc>
                <a:spcPct val="150000"/>
              </a:lnSpc>
              <a:spcBef>
                <a:spcPct val="20000"/>
              </a:spcBef>
              <a:spcAft>
                <a:spcPct val="0"/>
              </a:spcAft>
              <a:buClr>
                <a:srgbClr val="C00000"/>
              </a:buClr>
              <a:buSzPct val="70000"/>
              <a:buFont typeface="Wingdings" panose="05000000000000000000" pitchFamily="2" charset="2"/>
              <a:buChar char="l"/>
              <a:defRPr/>
            </a:pPr>
            <a:r>
              <a:rPr kumimoji="1" lang="zh-CN" altLang="en-US" sz="2400" b="1" i="0" u="none" strike="noStrike" kern="1200" cap="none" spc="0" normalizeH="0" baseline="0" noProof="0" dirty="0" smtClean="0">
                <a:ln>
                  <a:noFill/>
                </a:ln>
                <a:solidFill>
                  <a:schemeClr val="tx1"/>
                </a:solidFill>
                <a:effectLst/>
                <a:uLnTx/>
                <a:uFillTx/>
                <a:latin typeface="+mj-lt"/>
                <a:ea typeface="+mn-ea"/>
                <a:cs typeface="+mn-cs"/>
              </a:rPr>
              <a:t>某道程序的</a:t>
            </a:r>
            <a:r>
              <a:rPr kumimoji="1" lang="zh-CN" altLang="en-US" sz="2400" b="1" i="0" u="none" strike="noStrike" kern="1200" cap="none" spc="0" normalizeH="0" baseline="0" noProof="0" dirty="0" smtClean="0">
                <a:ln>
                  <a:noFill/>
                </a:ln>
                <a:solidFill>
                  <a:srgbClr val="FF0000"/>
                </a:solidFill>
                <a:effectLst/>
                <a:uLnTx/>
                <a:uFillTx/>
                <a:latin typeface="+mj-lt"/>
                <a:ea typeface="+mn-ea"/>
                <a:cs typeface="+mn-cs"/>
              </a:rPr>
              <a:t>几个程度段</a:t>
            </a:r>
            <a:r>
              <a:rPr kumimoji="1" lang="zh-CN" altLang="en-US" sz="2400" b="1" i="0" u="none" strike="noStrike" kern="1200" cap="none" spc="0" normalizeH="0" baseline="0" noProof="0" dirty="0" smtClean="0">
                <a:ln>
                  <a:noFill/>
                </a:ln>
                <a:solidFill>
                  <a:schemeClr val="tx1"/>
                </a:solidFill>
                <a:effectLst/>
                <a:uLnTx/>
                <a:uFillTx/>
                <a:latin typeface="+mj-lt"/>
                <a:ea typeface="+mn-ea"/>
                <a:cs typeface="+mn-cs"/>
              </a:rPr>
              <a:t>中包含着一部分可以同时执行或顺序颠倒执行的代码。</a:t>
            </a:r>
            <a:endParaRPr kumimoji="1" lang="zh-CN" altLang="en-US" sz="2400" b="1"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32770" name="Rectangle 2"/>
          <p:cNvSpPr txBox="1"/>
          <p:nvPr/>
        </p:nvSpPr>
        <p:spPr>
          <a:xfrm>
            <a:off x="554038" y="377825"/>
            <a:ext cx="6896100" cy="606425"/>
          </a:xfrm>
          <a:prstGeom prst="rect">
            <a:avLst/>
          </a:prstGeom>
          <a:noFill/>
          <a:ln w="9525">
            <a:noFill/>
          </a:ln>
        </p:spPr>
        <p:txBody>
          <a:bodyPr anchor="b"/>
          <a:p>
            <a:pPr algn="ctr">
              <a:buSzTx/>
            </a:pPr>
            <a:r>
              <a:rPr lang="en-US" altLang="zh-CN" sz="3600" dirty="0">
                <a:solidFill>
                  <a:srgbClr val="000066"/>
                </a:solidFill>
                <a:latin typeface="黑体" panose="02010609060101010101" pitchFamily="49" charset="-122"/>
                <a:ea typeface="黑体" panose="02010609060101010101" pitchFamily="49" charset="-122"/>
              </a:rPr>
              <a:t>2.1.3 程序</a:t>
            </a:r>
            <a:r>
              <a:rPr lang="zh-CN" altLang="en-US" sz="3600" dirty="0">
                <a:solidFill>
                  <a:srgbClr val="000066"/>
                </a:solidFill>
                <a:latin typeface="黑体" panose="02010609060101010101" pitchFamily="49" charset="-122"/>
                <a:ea typeface="黑体" panose="02010609060101010101" pitchFamily="49" charset="-122"/>
              </a:rPr>
              <a:t>的并发</a:t>
            </a:r>
            <a:r>
              <a:rPr lang="en-US" altLang="zh-CN" sz="3600" dirty="0">
                <a:solidFill>
                  <a:srgbClr val="000066"/>
                </a:solidFill>
                <a:latin typeface="黑体" panose="02010609060101010101" pitchFamily="49" charset="-122"/>
                <a:ea typeface="黑体" panose="02010609060101010101" pitchFamily="49" charset="-122"/>
              </a:rPr>
              <a:t>执行</a:t>
            </a:r>
            <a:endParaRPr lang="zh-CN" altLang="en-US" sz="3600" dirty="0">
              <a:solidFill>
                <a:srgbClr val="000066"/>
              </a:solidFill>
              <a:latin typeface="Times New Roman" panose="02020603050405020304" pitchFamily="18" charset="0"/>
              <a:ea typeface="楷体_GB2312" pitchFamily="49" charset="-122"/>
            </a:endParaRPr>
          </a:p>
        </p:txBody>
      </p:sp>
      <p:sp>
        <p:nvSpPr>
          <p:cNvPr id="32771"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第三次课</a:t>
            </a:r>
            <a:endParaRPr lang="zh-CN" altLang="en-US" sz="1800">
              <a:latin typeface="Verdana" panose="020B0604030504040204" pitchFamily="34" charset="0"/>
              <a:ea typeface="宋体" panose="02010600030101010101" pitchFamily="2" charset="-122"/>
            </a:endParaRPr>
          </a:p>
        </p:txBody>
      </p:sp>
      <p:graphicFrame>
        <p:nvGraphicFramePr>
          <p:cNvPr id="32772"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086" name="" r:id="rId1" imgW="6858000" imgH="48895" progId="MS_ClipArt_Gallery.2">
                  <p:embed/>
                </p:oleObj>
              </mc:Choice>
              <mc:Fallback>
                <p:oleObj name="" r:id="rId1" imgW="6858000" imgH="48895" progId="MS_ClipArt_Gallery.2">
                  <p:embed/>
                  <p:pic>
                    <p:nvPicPr>
                      <p:cNvPr id="0" name="图片 3085"/>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charRg st="0" end="8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charRg st="83" end="9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charRg st="97" end="12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charRg st="126" end="16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文本框 2"/>
          <p:cNvSpPr txBox="1"/>
          <p:nvPr/>
        </p:nvSpPr>
        <p:spPr>
          <a:xfrm>
            <a:off x="0" y="64897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第四次课</a:t>
            </a:r>
            <a:endParaRPr lang="zh-CN" altLang="en-US" sz="1800">
              <a:latin typeface="Verdana" panose="020B0604030504040204" pitchFamily="34" charset="0"/>
              <a:ea typeface="宋体" panose="02010600030101010101" pitchFamily="2" charset="-122"/>
            </a:endParaRPr>
          </a:p>
        </p:txBody>
      </p:sp>
      <p:sp>
        <p:nvSpPr>
          <p:cNvPr id="109570" name="Rectangle 5"/>
          <p:cNvSpPr/>
          <p:nvPr/>
        </p:nvSpPr>
        <p:spPr>
          <a:xfrm>
            <a:off x="520700" y="227013"/>
            <a:ext cx="7313613" cy="608012"/>
          </a:xfrm>
          <a:prstGeom prst="rect">
            <a:avLst/>
          </a:prstGeom>
          <a:noFill/>
          <a:ln w="9525">
            <a:noFill/>
          </a:ln>
        </p:spPr>
        <p:txBody>
          <a:bodyPr anchor="b"/>
          <a:p>
            <a:pPr algn="ctr"/>
            <a:r>
              <a:rPr lang="en-US" altLang="zh-CN" sz="3200" dirty="0">
                <a:solidFill>
                  <a:srgbClr val="0033CC"/>
                </a:solidFill>
                <a:latin typeface="黑体" panose="02010609060101010101" pitchFamily="49" charset="-122"/>
                <a:ea typeface="黑体" panose="02010609060101010101" pitchFamily="49" charset="-122"/>
              </a:rPr>
              <a:t>2.4.3 </a:t>
            </a:r>
            <a:r>
              <a:rPr lang="zh-CN" altLang="en-US" sz="3200" dirty="0">
                <a:solidFill>
                  <a:srgbClr val="0033CC"/>
                </a:solidFill>
                <a:latin typeface="黑体" panose="02010609060101010101" pitchFamily="49" charset="-122"/>
                <a:ea typeface="黑体" panose="02010609060101010101" pitchFamily="49" charset="-122"/>
              </a:rPr>
              <a:t>进程同步</a:t>
            </a:r>
            <a:endParaRPr lang="zh-CN" altLang="en-US" sz="3200" dirty="0">
              <a:solidFill>
                <a:srgbClr val="0033CC"/>
              </a:solidFill>
              <a:latin typeface="黑体" panose="02010609060101010101" pitchFamily="49" charset="-122"/>
              <a:ea typeface="黑体" panose="02010609060101010101" pitchFamily="49" charset="-122"/>
            </a:endParaRPr>
          </a:p>
        </p:txBody>
      </p:sp>
      <p:graphicFrame>
        <p:nvGraphicFramePr>
          <p:cNvPr id="109571" name="内容占位符 181251"/>
          <p:cNvGraphicFramePr>
            <a:graphicFrameLocks noGrp="1"/>
          </p:cNvGraphicFramePr>
          <p:nvPr/>
        </p:nvGraphicFramePr>
        <p:xfrm>
          <a:off x="719138" y="765175"/>
          <a:ext cx="7704137" cy="69850"/>
        </p:xfrm>
        <a:graphic>
          <a:graphicData uri="http://schemas.openxmlformats.org/presentationml/2006/ole">
            <mc:AlternateContent xmlns:mc="http://schemas.openxmlformats.org/markup-compatibility/2006">
              <mc:Choice xmlns:v="urn:schemas-microsoft-com:vml" Requires="v">
                <p:oleObj spid="_x0000_s3124" name="" r:id="rId1" imgW="6858000" imgH="48895" progId="MS_ClipArt_Gallery.2">
                  <p:embed/>
                </p:oleObj>
              </mc:Choice>
              <mc:Fallback>
                <p:oleObj name="" r:id="rId1" imgW="6858000" imgH="48895" progId="MS_ClipArt_Gallery.2">
                  <p:embed/>
                  <p:pic>
                    <p:nvPicPr>
                      <p:cNvPr id="0" name="图片 3123"/>
                      <p:cNvPicPr/>
                      <p:nvPr/>
                    </p:nvPicPr>
                    <p:blipFill>
                      <a:blip r:embed="rId2"/>
                      <a:stretch>
                        <a:fillRect/>
                      </a:stretch>
                    </p:blipFill>
                    <p:spPr>
                      <a:xfrm>
                        <a:off x="719138" y="765175"/>
                        <a:ext cx="7704137" cy="69850"/>
                      </a:xfrm>
                      <a:prstGeom prst="rect">
                        <a:avLst/>
                      </a:prstGeom>
                      <a:noFill/>
                      <a:ln w="38100">
                        <a:noFill/>
                        <a:miter/>
                      </a:ln>
                    </p:spPr>
                  </p:pic>
                </p:oleObj>
              </mc:Fallback>
            </mc:AlternateContent>
          </a:graphicData>
        </a:graphic>
      </p:graphicFrame>
      <p:sp>
        <p:nvSpPr>
          <p:cNvPr id="205829" name="文本框 205828"/>
          <p:cNvSpPr txBox="1"/>
          <p:nvPr/>
        </p:nvSpPr>
        <p:spPr>
          <a:xfrm>
            <a:off x="2916238" y="1341438"/>
            <a:ext cx="2808287" cy="4274185"/>
          </a:xfrm>
          <a:prstGeom prst="rect">
            <a:avLst/>
          </a:prstGeom>
          <a:noFill/>
          <a:ln w="19050" cap="flat" cmpd="sng">
            <a:solidFill>
              <a:schemeClr val="tx1"/>
            </a:solidFill>
            <a:prstDash val="solid"/>
            <a:miter/>
            <a:headEnd type="none" w="med" len="med"/>
            <a:tailEnd type="none" w="med" len="med"/>
          </a:ln>
        </p:spPr>
        <p:txBody>
          <a:bodyPr wrap="square" lIns="90488" tIns="44450" rIns="90488" bIns="44450" anchor="t">
            <a:spAutoFit/>
          </a:bodyPr>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void cp( ) {</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   while (</a:t>
            </a:r>
            <a:r>
              <a:rPr lang="zh-CN" altLang="en-US" sz="2000">
                <a:latin typeface="Times New Roman" panose="02020603050405020304" pitchFamily="18" charset="0"/>
                <a:ea typeface="黑体" panose="02010609060101010101" pitchFamily="49" charset="-122"/>
              </a:rPr>
              <a:t>计算未完成</a:t>
            </a:r>
            <a:r>
              <a:rPr lang="en-US" altLang="zh-CN" sz="2000">
                <a:latin typeface="Times New Roman" panose="02020603050405020304" pitchFamily="18" charset="0"/>
                <a:ea typeface="黑体" panose="02010609060101010101" pitchFamily="49" charset="-122"/>
              </a:rPr>
              <a:t>)</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   {</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   </a:t>
            </a:r>
            <a:r>
              <a:rPr lang="zh-CN" altLang="en-US" sz="2000">
                <a:latin typeface="Times New Roman" panose="02020603050405020304" pitchFamily="18" charset="0"/>
                <a:ea typeface="黑体" panose="02010609060101010101" pitchFamily="49" charset="-122"/>
              </a:rPr>
              <a:t>得到一个计算结果；</a:t>
            </a:r>
            <a:endParaRPr lang="zh-CN" altLang="en-US"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zh-CN" altLang="en-US" sz="2000">
                <a:latin typeface="Times New Roman" panose="02020603050405020304" pitchFamily="18" charset="0"/>
                <a:ea typeface="黑体" panose="02010609060101010101" pitchFamily="49" charset="-122"/>
              </a:rPr>
              <a:t>   </a:t>
            </a:r>
            <a:r>
              <a:rPr lang="en-US" altLang="zh-CN" sz="2000">
                <a:solidFill>
                  <a:srgbClr val="FF0000"/>
                </a:solidFill>
                <a:latin typeface="Times New Roman" panose="02020603050405020304" pitchFamily="18" charset="0"/>
                <a:ea typeface="黑体" panose="02010609060101010101" pitchFamily="49" charset="-122"/>
              </a:rPr>
              <a:t>wait(bufempty)</a:t>
            </a:r>
            <a:r>
              <a:rPr lang="en-US" altLang="zh-CN" sz="2000">
                <a:latin typeface="Times New Roman" panose="02020603050405020304" pitchFamily="18" charset="0"/>
                <a:ea typeface="黑体" panose="02010609060101010101" pitchFamily="49" charset="-122"/>
              </a:rPr>
              <a:t>;</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   </a:t>
            </a:r>
            <a:r>
              <a:rPr lang="zh-CN" altLang="en-US" sz="2000">
                <a:latin typeface="Times New Roman" panose="02020603050405020304" pitchFamily="18" charset="0"/>
                <a:ea typeface="黑体" panose="02010609060101010101" pitchFamily="49" charset="-122"/>
              </a:rPr>
              <a:t>将计算结果送缓冲区</a:t>
            </a:r>
            <a:r>
              <a:rPr lang="en-US" altLang="zh-CN" sz="2000">
                <a:latin typeface="Times New Roman" panose="02020603050405020304" pitchFamily="18" charset="0"/>
                <a:ea typeface="黑体" panose="02010609060101010101" pitchFamily="49" charset="-122"/>
              </a:rPr>
              <a:t>buffer</a:t>
            </a:r>
            <a:r>
              <a:rPr lang="zh-CN" altLang="en-US" sz="2000">
                <a:latin typeface="Times New Roman" panose="02020603050405020304" pitchFamily="18" charset="0"/>
                <a:ea typeface="黑体" panose="02010609060101010101" pitchFamily="49" charset="-122"/>
              </a:rPr>
              <a:t>中；</a:t>
            </a:r>
            <a:endParaRPr lang="zh-CN" altLang="en-US"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zh-CN" altLang="en-US" sz="2000">
                <a:latin typeface="Times New Roman" panose="02020603050405020304" pitchFamily="18" charset="0"/>
                <a:ea typeface="黑体" panose="02010609060101010101" pitchFamily="49" charset="-122"/>
              </a:rPr>
              <a:t>   </a:t>
            </a:r>
            <a:r>
              <a:rPr lang="en-US" altLang="zh-CN" sz="2000">
                <a:solidFill>
                  <a:srgbClr val="FF0000"/>
                </a:solidFill>
                <a:latin typeface="Times New Roman" panose="02020603050405020304" pitchFamily="18" charset="0"/>
                <a:ea typeface="黑体" panose="02010609060101010101" pitchFamily="49" charset="-122"/>
              </a:rPr>
              <a:t>signal(buffull)</a:t>
            </a:r>
            <a:r>
              <a:rPr lang="en-US" altLang="zh-CN" sz="2000">
                <a:latin typeface="Times New Roman" panose="02020603050405020304" pitchFamily="18" charset="0"/>
                <a:ea typeface="黑体" panose="02010609060101010101" pitchFamily="49" charset="-122"/>
              </a:rPr>
              <a:t>;</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a:t>
            </a:r>
            <a:endParaRPr lang="en-US" altLang="zh-CN" sz="2000">
              <a:latin typeface="Times New Roman" panose="02020603050405020304" pitchFamily="18" charset="0"/>
              <a:ea typeface="黑体" panose="02010609060101010101" pitchFamily="49" charset="-122"/>
            </a:endParaRPr>
          </a:p>
        </p:txBody>
      </p:sp>
      <p:sp>
        <p:nvSpPr>
          <p:cNvPr id="205830" name="文本框 205829"/>
          <p:cNvSpPr txBox="1"/>
          <p:nvPr/>
        </p:nvSpPr>
        <p:spPr>
          <a:xfrm>
            <a:off x="405448" y="1341755"/>
            <a:ext cx="2376487" cy="4213225"/>
          </a:xfrm>
          <a:prstGeom prst="rect">
            <a:avLst/>
          </a:prstGeom>
          <a:noFill/>
          <a:ln w="19050" cap="flat" cmpd="sng">
            <a:solidFill>
              <a:schemeClr val="tx1"/>
            </a:solidFill>
            <a:prstDash val="solid"/>
            <a:miter/>
            <a:headEnd type="none" w="med" len="med"/>
            <a:tailEnd type="none" w="med" len="med"/>
          </a:ln>
        </p:spPr>
        <p:txBody>
          <a:bodyPr lIns="90488" tIns="44450" rIns="90488" bIns="44450" anchor="t">
            <a:spAutoFit/>
          </a:bodyPr>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main ( ) </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 { semaphore buffull=0;</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   semaphore bufempty=1;</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   cobegin</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     </a:t>
            </a:r>
            <a:r>
              <a:rPr lang="en-US" altLang="zh-CN" sz="2000">
                <a:solidFill>
                  <a:schemeClr val="tx2"/>
                </a:solidFill>
                <a:latin typeface="Times New Roman" panose="02020603050405020304" pitchFamily="18" charset="0"/>
                <a:ea typeface="黑体" panose="02010609060101010101" pitchFamily="49" charset="-122"/>
              </a:rPr>
              <a:t>cp( )</a:t>
            </a:r>
            <a:r>
              <a:rPr lang="en-US" altLang="zh-CN" sz="2000">
                <a:latin typeface="Times New Roman" panose="02020603050405020304" pitchFamily="18" charset="0"/>
                <a:ea typeface="黑体" panose="02010609060101010101" pitchFamily="49" charset="-122"/>
              </a:rPr>
              <a:t>;</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    </a:t>
            </a:r>
            <a:r>
              <a:rPr lang="en-US" altLang="zh-CN" sz="2000">
                <a:solidFill>
                  <a:schemeClr val="tx2"/>
                </a:solidFill>
                <a:latin typeface="Times New Roman" panose="02020603050405020304" pitchFamily="18" charset="0"/>
                <a:ea typeface="黑体" panose="02010609060101010101" pitchFamily="49" charset="-122"/>
              </a:rPr>
              <a:t> iop( )</a:t>
            </a:r>
            <a:r>
              <a:rPr lang="en-US" altLang="zh-CN" sz="2000">
                <a:latin typeface="Times New Roman" panose="02020603050405020304" pitchFamily="18" charset="0"/>
                <a:ea typeface="黑体" panose="02010609060101010101" pitchFamily="49" charset="-122"/>
              </a:rPr>
              <a:t>;</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   coend;</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a:t>
            </a:r>
            <a:endParaRPr lang="en-US" altLang="zh-CN" sz="2000">
              <a:latin typeface="Times New Roman" panose="02020603050405020304" pitchFamily="18" charset="0"/>
              <a:ea typeface="黑体" panose="02010609060101010101" pitchFamily="49" charset="-122"/>
            </a:endParaRPr>
          </a:p>
        </p:txBody>
      </p:sp>
      <p:sp>
        <p:nvSpPr>
          <p:cNvPr id="205831" name="文本框 205830"/>
          <p:cNvSpPr txBox="1"/>
          <p:nvPr/>
        </p:nvSpPr>
        <p:spPr>
          <a:xfrm>
            <a:off x="5940425" y="1341438"/>
            <a:ext cx="3024188" cy="4274185"/>
          </a:xfrm>
          <a:prstGeom prst="rect">
            <a:avLst/>
          </a:prstGeom>
          <a:noFill/>
          <a:ln w="19050" cap="flat" cmpd="sng">
            <a:solidFill>
              <a:schemeClr val="tx1"/>
            </a:solidFill>
            <a:prstDash val="solid"/>
            <a:miter/>
            <a:headEnd type="none" w="med" len="med"/>
            <a:tailEnd type="none" w="med" len="med"/>
          </a:ln>
        </p:spPr>
        <p:txBody>
          <a:bodyPr wrap="square" lIns="90488" tIns="44450" rIns="90488" bIns="44450" anchor="t">
            <a:spAutoFit/>
          </a:bodyPr>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void iop( ) {</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   while (</a:t>
            </a:r>
            <a:r>
              <a:rPr lang="zh-CN" altLang="en-US" sz="2000">
                <a:latin typeface="Times New Roman" panose="02020603050405020304" pitchFamily="18" charset="0"/>
                <a:ea typeface="黑体" panose="02010609060101010101" pitchFamily="49" charset="-122"/>
              </a:rPr>
              <a:t>打印工作未完成</a:t>
            </a:r>
            <a:r>
              <a:rPr lang="en-US" altLang="zh-CN" sz="2000">
                <a:latin typeface="Times New Roman" panose="02020603050405020304" pitchFamily="18" charset="0"/>
                <a:ea typeface="黑体" panose="02010609060101010101" pitchFamily="49" charset="-122"/>
              </a:rPr>
              <a:t>)</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   {</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   </a:t>
            </a:r>
            <a:r>
              <a:rPr lang="en-US" altLang="zh-CN" sz="2000">
                <a:solidFill>
                  <a:srgbClr val="FF0000"/>
                </a:solidFill>
                <a:latin typeface="Times New Roman" panose="02020603050405020304" pitchFamily="18" charset="0"/>
                <a:ea typeface="黑体" panose="02010609060101010101" pitchFamily="49" charset="-122"/>
              </a:rPr>
              <a:t>wait (buffull)</a:t>
            </a:r>
            <a:r>
              <a:rPr lang="en-US" altLang="zh-CN" sz="2000">
                <a:latin typeface="Times New Roman" panose="02020603050405020304" pitchFamily="18" charset="0"/>
                <a:ea typeface="黑体" panose="02010609060101010101" pitchFamily="49" charset="-122"/>
              </a:rPr>
              <a:t>;</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   </a:t>
            </a:r>
            <a:r>
              <a:rPr lang="zh-CN" altLang="en-US" sz="2000">
                <a:latin typeface="Times New Roman" panose="02020603050405020304" pitchFamily="18" charset="0"/>
                <a:ea typeface="黑体" panose="02010609060101010101" pitchFamily="49" charset="-122"/>
              </a:rPr>
              <a:t>从缓冲区</a:t>
            </a:r>
            <a:r>
              <a:rPr lang="en-US" altLang="zh-CN" sz="2000">
                <a:latin typeface="Times New Roman" panose="02020603050405020304" pitchFamily="18" charset="0"/>
                <a:ea typeface="黑体" panose="02010609060101010101" pitchFamily="49" charset="-122"/>
              </a:rPr>
              <a:t>buffer</a:t>
            </a:r>
            <a:r>
              <a:rPr lang="zh-CN" altLang="en-US" sz="2000">
                <a:latin typeface="Times New Roman" panose="02020603050405020304" pitchFamily="18" charset="0"/>
                <a:ea typeface="黑体" panose="02010609060101010101" pitchFamily="49" charset="-122"/>
              </a:rPr>
              <a:t>中取出信息；</a:t>
            </a:r>
            <a:endParaRPr lang="zh-CN" altLang="en-US"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zh-CN" altLang="en-US" sz="2000">
                <a:latin typeface="Times New Roman" panose="02020603050405020304" pitchFamily="18" charset="0"/>
                <a:ea typeface="黑体" panose="02010609060101010101" pitchFamily="49" charset="-122"/>
              </a:rPr>
              <a:t>   </a:t>
            </a:r>
            <a:r>
              <a:rPr lang="en-US" altLang="zh-CN" sz="2000">
                <a:solidFill>
                  <a:srgbClr val="FF0000"/>
                </a:solidFill>
                <a:latin typeface="Times New Roman" panose="02020603050405020304" pitchFamily="18" charset="0"/>
                <a:ea typeface="黑体" panose="02010609060101010101" pitchFamily="49" charset="-122"/>
              </a:rPr>
              <a:t>signal ( bufempty)</a:t>
            </a:r>
            <a:r>
              <a:rPr lang="en-US" altLang="zh-CN" sz="2000">
                <a:latin typeface="Times New Roman" panose="02020603050405020304" pitchFamily="18" charset="0"/>
                <a:ea typeface="黑体" panose="02010609060101010101" pitchFamily="49" charset="-122"/>
              </a:rPr>
              <a:t>;</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   </a:t>
            </a:r>
            <a:r>
              <a:rPr lang="zh-CN" altLang="en-US" sz="2000">
                <a:latin typeface="Times New Roman" panose="02020603050405020304" pitchFamily="18" charset="0"/>
                <a:ea typeface="黑体" panose="02010609060101010101" pitchFamily="49" charset="-122"/>
              </a:rPr>
              <a:t>打印输出结果；</a:t>
            </a:r>
            <a:endParaRPr lang="zh-CN" altLang="en-US"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a:t>
            </a:r>
            <a:endParaRPr lang="en-US" altLang="zh-CN" sz="2000">
              <a:latin typeface="Times New Roman" panose="02020603050405020304" pitchFamily="18" charset="0"/>
              <a:ea typeface="黑体" panose="02010609060101010101" pitchFamily="49" charset="-122"/>
            </a:endParaRPr>
          </a:p>
          <a:p>
            <a:pPr marL="342900" indent="-342900">
              <a:lnSpc>
                <a:spcPct val="120000"/>
              </a:lnSpc>
              <a:spcBef>
                <a:spcPct val="20000"/>
              </a:spcBef>
              <a:buClr>
                <a:schemeClr val="accent2"/>
              </a:buClr>
              <a:buSzPct val="80000"/>
              <a:buFont typeface="Wingdings" panose="05000000000000000000" pitchFamily="2" charset="2"/>
            </a:pPr>
            <a:r>
              <a:rPr lang="en-US" altLang="zh-CN" sz="2000">
                <a:latin typeface="Times New Roman" panose="02020603050405020304" pitchFamily="18" charset="0"/>
                <a:ea typeface="黑体" panose="02010609060101010101" pitchFamily="49" charset="-122"/>
              </a:rPr>
              <a:t>}</a:t>
            </a:r>
            <a:endParaRPr lang="en-US" altLang="zh-CN" sz="200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5830"/>
                                        </p:tgtEl>
                                        <p:attrNameLst>
                                          <p:attrName>style.visibility</p:attrName>
                                        </p:attrNameLst>
                                      </p:cBhvr>
                                      <p:to>
                                        <p:strVal val="visible"/>
                                      </p:to>
                                    </p:set>
                                    <p:anim calcmode="discrete" valueType="clr">
                                      <p:cBhvr override="childStyle">
                                        <p:cTn id="7" dur="80"/>
                                        <p:tgtEl>
                                          <p:spTgt spid="20583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5830"/>
                                        </p:tgtEl>
                                        <p:attrNameLst>
                                          <p:attrName>fillcolor</p:attrName>
                                        </p:attrNameLst>
                                      </p:cBhvr>
                                      <p:tavLst>
                                        <p:tav tm="0">
                                          <p:val>
                                            <p:clrVal>
                                              <a:schemeClr val="accent2"/>
                                            </p:clrVal>
                                          </p:val>
                                        </p:tav>
                                        <p:tav tm="50000">
                                          <p:val>
                                            <p:clrVal>
                                              <a:schemeClr val="hlink"/>
                                            </p:clrVal>
                                          </p:val>
                                        </p:tav>
                                      </p:tavLst>
                                    </p:anim>
                                    <p:set>
                                      <p:cBhvr>
                                        <p:cTn id="9" dur="80"/>
                                        <p:tgtEl>
                                          <p:spTgt spid="20583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05829"/>
                                        </p:tgtEl>
                                        <p:attrNameLst>
                                          <p:attrName>style.visibility</p:attrName>
                                        </p:attrNameLst>
                                      </p:cBhvr>
                                      <p:to>
                                        <p:strVal val="visible"/>
                                      </p:to>
                                    </p:set>
                                    <p:anim calcmode="discrete" valueType="clr">
                                      <p:cBhvr override="childStyle">
                                        <p:cTn id="14" dur="80"/>
                                        <p:tgtEl>
                                          <p:spTgt spid="205829"/>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05829"/>
                                        </p:tgtEl>
                                        <p:attrNameLst>
                                          <p:attrName>fillcolor</p:attrName>
                                        </p:attrNameLst>
                                      </p:cBhvr>
                                      <p:tavLst>
                                        <p:tav tm="0">
                                          <p:val>
                                            <p:clrVal>
                                              <a:schemeClr val="accent2"/>
                                            </p:clrVal>
                                          </p:val>
                                        </p:tav>
                                        <p:tav tm="50000">
                                          <p:val>
                                            <p:clrVal>
                                              <a:schemeClr val="hlink"/>
                                            </p:clrVal>
                                          </p:val>
                                        </p:tav>
                                      </p:tavLst>
                                    </p:anim>
                                    <p:set>
                                      <p:cBhvr>
                                        <p:cTn id="16" dur="80"/>
                                        <p:tgtEl>
                                          <p:spTgt spid="205829"/>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05831"/>
                                        </p:tgtEl>
                                        <p:attrNameLst>
                                          <p:attrName>style.visibility</p:attrName>
                                        </p:attrNameLst>
                                      </p:cBhvr>
                                      <p:to>
                                        <p:strVal val="visible"/>
                                      </p:to>
                                    </p:set>
                                    <p:anim calcmode="discrete" valueType="clr">
                                      <p:cBhvr override="childStyle">
                                        <p:cTn id="21" dur="80"/>
                                        <p:tgtEl>
                                          <p:spTgt spid="205831"/>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05831"/>
                                        </p:tgtEl>
                                        <p:attrNameLst>
                                          <p:attrName>fillcolor</p:attrName>
                                        </p:attrNameLst>
                                      </p:cBhvr>
                                      <p:tavLst>
                                        <p:tav tm="0">
                                          <p:val>
                                            <p:clrVal>
                                              <a:schemeClr val="accent2"/>
                                            </p:clrVal>
                                          </p:val>
                                        </p:tav>
                                        <p:tav tm="50000">
                                          <p:val>
                                            <p:clrVal>
                                              <a:schemeClr val="hlink"/>
                                            </p:clrVal>
                                          </p:val>
                                        </p:tav>
                                      </p:tavLst>
                                    </p:anim>
                                    <p:set>
                                      <p:cBhvr>
                                        <p:cTn id="23" dur="80"/>
                                        <p:tgtEl>
                                          <p:spTgt spid="20583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9" grpId="0" bldLvl="0" animBg="1"/>
      <p:bldP spid="205830" grpId="0" bldLvl="0" animBg="1"/>
      <p:bldP spid="205831"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21859" name="Rectangle 3"/>
          <p:cNvSpPr>
            <a:spLocks noGrp="1"/>
          </p:cNvSpPr>
          <p:nvPr>
            <p:ph idx="1"/>
          </p:nvPr>
        </p:nvSpPr>
        <p:spPr>
          <a:xfrm>
            <a:off x="800100" y="1209675"/>
            <a:ext cx="4822825" cy="1909763"/>
          </a:xfrm>
        </p:spPr>
        <p:txBody>
          <a:bodyPr vert="horz" wrap="square" lIns="91440" tIns="45720" rIns="91440" bIns="45720" anchor="t"/>
          <a:p>
            <a:pPr eaLnBrk="1" hangingPunct="1"/>
            <a:r>
              <a:rPr lang="zh-CN" altLang="en-US" dirty="0">
                <a:solidFill>
                  <a:srgbClr val="CC6600"/>
                </a:solidFill>
                <a:latin typeface="宋体" panose="02010600030101010101" pitchFamily="2" charset="-122"/>
                <a:hlinkClick r:id="rId1" action="ppaction://hlinksldjump"/>
              </a:rPr>
              <a:t>生产者</a:t>
            </a:r>
            <a:r>
              <a:rPr lang="en-US" altLang="zh-CN" dirty="0">
                <a:solidFill>
                  <a:srgbClr val="CC6600"/>
                </a:solidFill>
                <a:hlinkClick r:id="rId1" action="ppaction://hlinksldjump"/>
              </a:rPr>
              <a:t>-</a:t>
            </a:r>
            <a:r>
              <a:rPr lang="zh-CN" altLang="en-US" dirty="0">
                <a:solidFill>
                  <a:srgbClr val="CC6600"/>
                </a:solidFill>
                <a:latin typeface="宋体" panose="02010600030101010101" pitchFamily="2" charset="-122"/>
                <a:hlinkClick r:id="rId1" action="ppaction://hlinksldjump"/>
              </a:rPr>
              <a:t>消费者问题</a:t>
            </a:r>
            <a:r>
              <a:rPr lang="zh-CN" altLang="en-US" dirty="0">
                <a:hlinkClick r:id="rId1" action="ppaction://hlinksldjump"/>
              </a:rPr>
              <a:t> </a:t>
            </a:r>
            <a:endParaRPr lang="zh-CN" altLang="en-US" dirty="0"/>
          </a:p>
          <a:p>
            <a:pPr eaLnBrk="1" hangingPunct="1"/>
            <a:r>
              <a:rPr lang="zh-CN" altLang="en-US" dirty="0">
                <a:solidFill>
                  <a:srgbClr val="CC6600"/>
                </a:solidFill>
                <a:latin typeface="宋体" panose="02010600030101010101" pitchFamily="2" charset="-122"/>
                <a:hlinkClick r:id="rId2" action="ppaction://hlinksldjump"/>
              </a:rPr>
              <a:t>读者</a:t>
            </a:r>
            <a:r>
              <a:rPr lang="en-US" altLang="zh-CN" dirty="0">
                <a:solidFill>
                  <a:srgbClr val="CC6600"/>
                </a:solidFill>
                <a:hlinkClick r:id="rId2" action="ppaction://hlinksldjump"/>
              </a:rPr>
              <a:t>-</a:t>
            </a:r>
            <a:r>
              <a:rPr lang="zh-CN" altLang="en-US" dirty="0">
                <a:solidFill>
                  <a:srgbClr val="CC6600"/>
                </a:solidFill>
                <a:latin typeface="宋体" panose="02010600030101010101" pitchFamily="2" charset="-122"/>
                <a:hlinkClick r:id="rId2" action="ppaction://hlinksldjump"/>
              </a:rPr>
              <a:t>写者问题</a:t>
            </a:r>
            <a:r>
              <a:rPr lang="zh-CN" altLang="en-US" dirty="0">
                <a:hlinkClick r:id="rId2" action="ppaction://hlinksldjump"/>
              </a:rPr>
              <a:t> </a:t>
            </a:r>
            <a:endParaRPr lang="zh-CN" altLang="en-US" dirty="0"/>
          </a:p>
          <a:p>
            <a:pPr eaLnBrk="1" hangingPunct="1"/>
            <a:r>
              <a:rPr lang="zh-CN" altLang="en-US" dirty="0">
                <a:solidFill>
                  <a:srgbClr val="CC6600"/>
                </a:solidFill>
                <a:latin typeface="宋体" panose="02010600030101010101" pitchFamily="2" charset="-122"/>
                <a:hlinkClick r:id="rId3" action="ppaction://hlinksldjump"/>
              </a:rPr>
              <a:t>哲学家进餐问题</a:t>
            </a:r>
            <a:r>
              <a:rPr lang="zh-CN" altLang="en-US" dirty="0">
                <a:hlinkClick r:id="rId3" action="ppaction://hlinksldjump"/>
              </a:rPr>
              <a:t> </a:t>
            </a:r>
            <a:endParaRPr lang="zh-CN" altLang="en-US" dirty="0">
              <a:hlinkClick r:id="rId3" action="ppaction://hlinksldjump"/>
            </a:endParaRPr>
          </a:p>
          <a:p>
            <a:pPr eaLnBrk="1" hangingPunct="1"/>
            <a:r>
              <a:rPr lang="zh-CN" altLang="en-US" u="sng" dirty="0">
                <a:solidFill>
                  <a:srgbClr val="0033CC"/>
                </a:solidFill>
                <a:latin typeface="宋体" panose="02010600030101010101" pitchFamily="2" charset="-122"/>
              </a:rPr>
              <a:t>理发师问题</a:t>
            </a:r>
            <a:endParaRPr lang="zh-CN" altLang="en-US" u="sng" dirty="0">
              <a:solidFill>
                <a:srgbClr val="0033CC"/>
              </a:solidFill>
              <a:latin typeface="宋体" panose="02010600030101010101" pitchFamily="2" charset="-122"/>
            </a:endParaRPr>
          </a:p>
        </p:txBody>
      </p:sp>
      <p:sp>
        <p:nvSpPr>
          <p:cNvPr id="121861" name="Text Box 5"/>
          <p:cNvSpPr txBox="1"/>
          <p:nvPr/>
        </p:nvSpPr>
        <p:spPr>
          <a:xfrm>
            <a:off x="765175" y="3829050"/>
            <a:ext cx="8001000" cy="952500"/>
          </a:xfrm>
          <a:prstGeom prst="rect">
            <a:avLst/>
          </a:prstGeom>
          <a:noFill/>
          <a:ln w="9525">
            <a:noFill/>
          </a:ln>
        </p:spPr>
        <p:txBody>
          <a:bodyPr anchor="t">
            <a:spAutoFit/>
          </a:bodyPr>
          <a:p>
            <a:pPr>
              <a:spcBef>
                <a:spcPct val="50000"/>
              </a:spcBef>
            </a:pPr>
            <a:r>
              <a:rPr lang="zh-CN" altLang="en-US" dirty="0">
                <a:latin typeface="Tahoma" panose="020B0604030504040204" pitchFamily="34" charset="0"/>
                <a:ea typeface="楷体_GB2312" pitchFamily="49" charset="-122"/>
              </a:rPr>
              <a:t>通过对这些问题的研究和学习，可以帮助我们更好地理解进程互斥和同步概念及实现方法。</a:t>
            </a:r>
            <a:endParaRPr lang="zh-CN" altLang="en-US" dirty="0">
              <a:latin typeface="Tahoma" panose="020B0604030504040204" pitchFamily="34" charset="0"/>
              <a:ea typeface="楷体_GB2312" pitchFamily="49" charset="-122"/>
            </a:endParaRPr>
          </a:p>
        </p:txBody>
      </p:sp>
      <p:sp>
        <p:nvSpPr>
          <p:cNvPr id="110596"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第五次课</a:t>
            </a:r>
            <a:endParaRPr lang="zh-CN" altLang="en-US" sz="1800">
              <a:latin typeface="Verdana" panose="020B0604030504040204" pitchFamily="34" charset="0"/>
              <a:ea typeface="宋体" panose="02010600030101010101" pitchFamily="2" charset="-122"/>
            </a:endParaRPr>
          </a:p>
        </p:txBody>
      </p:sp>
      <p:sp>
        <p:nvSpPr>
          <p:cNvPr id="110597" name="Rectangle 2"/>
          <p:cNvSpPr>
            <a:spLocks noGrp="1"/>
          </p:cNvSpPr>
          <p:nvPr>
            <p:ph type="title"/>
          </p:nvPr>
        </p:nvSpPr>
        <p:spPr>
          <a:xfrm>
            <a:off x="1109663" y="84138"/>
            <a:ext cx="7313612" cy="750887"/>
          </a:xfrm>
        </p:spPr>
        <p:txBody>
          <a:bodyPr vert="horz" wrap="square" lIns="91440" tIns="45720" rIns="91440" bIns="45720" anchor="b"/>
          <a:p>
            <a:pPr eaLnBrk="1" hangingPunct="1"/>
            <a:r>
              <a:rPr lang="en-US" altLang="zh-CN" sz="3600" dirty="0">
                <a:latin typeface="黑体" panose="02010609060101010101" pitchFamily="49" charset="-122"/>
              </a:rPr>
              <a:t>2.5 </a:t>
            </a:r>
            <a:r>
              <a:rPr lang="zh-CN" altLang="en-US" sz="3600" dirty="0">
                <a:latin typeface="黑体" panose="02010609060101010101" pitchFamily="49" charset="-122"/>
              </a:rPr>
              <a:t>经典</a:t>
            </a:r>
            <a:r>
              <a:rPr lang="en-US" altLang="zh-CN" sz="3600" dirty="0">
                <a:latin typeface="黑体" panose="02010609060101010101" pitchFamily="49" charset="-122"/>
              </a:rPr>
              <a:t>进程的</a:t>
            </a:r>
            <a:r>
              <a:rPr lang="zh-CN" altLang="en-US" sz="3600" dirty="0">
                <a:latin typeface="黑体" panose="02010609060101010101" pitchFamily="49" charset="-122"/>
              </a:rPr>
              <a:t>互斥和同步问题</a:t>
            </a:r>
            <a:endParaRPr lang="zh-CN" altLang="en-US" sz="3600" dirty="0">
              <a:latin typeface="黑体" panose="02010609060101010101" pitchFamily="49" charset="-122"/>
            </a:endParaRPr>
          </a:p>
        </p:txBody>
      </p:sp>
      <p:graphicFrame>
        <p:nvGraphicFramePr>
          <p:cNvPr id="110598" name="内容占位符 181251"/>
          <p:cNvGraphicFramePr>
            <a:graphicFrameLocks noGrp="1"/>
          </p:cNvGraphicFramePr>
          <p:nvPr/>
        </p:nvGraphicFramePr>
        <p:xfrm>
          <a:off x="719138" y="765175"/>
          <a:ext cx="7704137" cy="69850"/>
        </p:xfrm>
        <a:graphic>
          <a:graphicData uri="http://schemas.openxmlformats.org/presentationml/2006/ole">
            <mc:AlternateContent xmlns:mc="http://schemas.openxmlformats.org/markup-compatibility/2006">
              <mc:Choice xmlns:v="urn:schemas-microsoft-com:vml" Requires="v">
                <p:oleObj spid="_x0000_s3123" name="" r:id="rId4" imgW="6858000" imgH="48895" progId="MS_ClipArt_Gallery.2">
                  <p:embed/>
                </p:oleObj>
              </mc:Choice>
              <mc:Fallback>
                <p:oleObj name="" r:id="rId4" imgW="6858000" imgH="48895" progId="MS_ClipArt_Gallery.2">
                  <p:embed/>
                  <p:pic>
                    <p:nvPicPr>
                      <p:cNvPr id="0" name="图片 3122"/>
                      <p:cNvPicPr/>
                      <p:nvPr/>
                    </p:nvPicPr>
                    <p:blipFill>
                      <a:blip r:embed="rId5"/>
                      <a:stretch>
                        <a:fillRect/>
                      </a:stretch>
                    </p:blipFill>
                    <p:spPr>
                      <a:xfrm>
                        <a:off x="719138" y="765175"/>
                        <a:ext cx="7704137"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1859"/>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21861"/>
                                        </p:tgtEl>
                                        <p:attrNameLst>
                                          <p:attrName>style.visibility</p:attrName>
                                        </p:attrNameLst>
                                      </p:cBhvr>
                                      <p:to>
                                        <p:strVal val="visible"/>
                                      </p:to>
                                    </p:set>
                                    <p:animEffect transition="in" filter="wipe(left)">
                                      <p:cBhvr>
                                        <p:cTn id="10" dur="500"/>
                                        <p:tgtEl>
                                          <p:spTgt spid="12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p:bldP spid="12186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11618" name="Rectangle 2"/>
          <p:cNvSpPr>
            <a:spLocks noGrp="1"/>
          </p:cNvSpPr>
          <p:nvPr>
            <p:ph type="title"/>
          </p:nvPr>
        </p:nvSpPr>
        <p:spPr>
          <a:xfrm>
            <a:off x="582613" y="196850"/>
            <a:ext cx="7602537" cy="769938"/>
          </a:xfrm>
        </p:spPr>
        <p:txBody>
          <a:bodyPr vert="horz" wrap="square" lIns="91440" tIns="45720" rIns="91440" bIns="45720" anchor="b"/>
          <a:p>
            <a:pPr algn="ctr" eaLnBrk="1" hangingPunct="1"/>
            <a:r>
              <a:rPr lang="en-US" altLang="zh-CN" sz="3600" dirty="0"/>
              <a:t>2.5.1  </a:t>
            </a:r>
            <a:r>
              <a:rPr lang="zh-CN" altLang="en-US" sz="3600" dirty="0">
                <a:latin typeface="宋体" panose="02010600030101010101" pitchFamily="2" charset="-122"/>
              </a:rPr>
              <a:t>生产者</a:t>
            </a:r>
            <a:r>
              <a:rPr lang="en-US" altLang="zh-CN" sz="3600" dirty="0"/>
              <a:t>-</a:t>
            </a:r>
            <a:r>
              <a:rPr lang="zh-CN" altLang="en-US" sz="3600" dirty="0">
                <a:latin typeface="宋体" panose="02010600030101010101" pitchFamily="2" charset="-122"/>
              </a:rPr>
              <a:t>消费者问题</a:t>
            </a:r>
            <a:endParaRPr lang="zh-CN" altLang="en-US" sz="3600" dirty="0">
              <a:latin typeface="宋体" panose="02010600030101010101" pitchFamily="2" charset="-122"/>
            </a:endParaRPr>
          </a:p>
        </p:txBody>
      </p:sp>
      <p:sp>
        <p:nvSpPr>
          <p:cNvPr id="122884" name="AutoShape 4"/>
          <p:cNvSpPr/>
          <p:nvPr/>
        </p:nvSpPr>
        <p:spPr>
          <a:xfrm>
            <a:off x="7831138" y="3594100"/>
            <a:ext cx="1066800" cy="1600200"/>
          </a:xfrm>
          <a:prstGeom prst="wedgeRoundRectCallout">
            <a:avLst>
              <a:gd name="adj1" fmla="val -110269"/>
              <a:gd name="adj2" fmla="val -49801"/>
              <a:gd name="adj3" fmla="val 16667"/>
            </a:avLst>
          </a:prstGeom>
          <a:solidFill>
            <a:schemeClr val="accent1"/>
          </a:solidFill>
          <a:ln w="9525" cap="flat" cmpd="sng">
            <a:solidFill>
              <a:schemeClr val="tx1"/>
            </a:solidFill>
            <a:prstDash val="solid"/>
            <a:miter/>
            <a:headEnd type="none" w="med" len="med"/>
            <a:tailEnd type="none" w="med" len="med"/>
          </a:ln>
        </p:spPr>
        <p:txBody>
          <a:bodyPr lIns="18000" tIns="10800" rIns="18000" bIns="10800" anchor="t"/>
          <a:p>
            <a:r>
              <a:rPr lang="zh-CN" altLang="en-US" sz="2400" dirty="0">
                <a:latin typeface="Tahoma" panose="020B0604030504040204" pitchFamily="34" charset="0"/>
                <a:ea typeface="宋体" panose="02010600030101010101" pitchFamily="2" charset="-122"/>
              </a:rPr>
              <a:t>先介绍最简单的</a:t>
            </a:r>
            <a:r>
              <a:rPr lang="en-US" altLang="zh-CN" sz="2400" dirty="0">
                <a:latin typeface="Tahoma" panose="020B0604030504040204" pitchFamily="34" charset="0"/>
                <a:ea typeface="宋体" panose="02010600030101010101" pitchFamily="2" charset="-122"/>
              </a:rPr>
              <a:t>P-C</a:t>
            </a:r>
            <a:r>
              <a:rPr lang="zh-CN" altLang="en-US" sz="2400" dirty="0">
                <a:latin typeface="Tahoma" panose="020B0604030504040204" pitchFamily="34" charset="0"/>
                <a:ea typeface="宋体" panose="02010600030101010101" pitchFamily="2" charset="-122"/>
              </a:rPr>
              <a:t>问题</a:t>
            </a:r>
            <a:endParaRPr lang="zh-CN" altLang="en-US" sz="2400" dirty="0">
              <a:latin typeface="Tahoma" panose="020B0604030504040204" pitchFamily="34" charset="0"/>
              <a:ea typeface="宋体" panose="02010600030101010101" pitchFamily="2" charset="-122"/>
            </a:endParaRPr>
          </a:p>
        </p:txBody>
      </p:sp>
      <p:sp>
        <p:nvSpPr>
          <p:cNvPr id="122885" name="Text Box 5"/>
          <p:cNvSpPr txBox="1"/>
          <p:nvPr/>
        </p:nvSpPr>
        <p:spPr>
          <a:xfrm>
            <a:off x="363538" y="1581150"/>
            <a:ext cx="8583612" cy="457200"/>
          </a:xfrm>
          <a:prstGeom prst="rect">
            <a:avLst/>
          </a:prstGeom>
          <a:noFill/>
          <a:ln w="9525">
            <a:noFill/>
          </a:ln>
        </p:spPr>
        <p:txBody>
          <a:bodyPr anchor="t">
            <a:spAutoFit/>
          </a:bodyPr>
          <a:p>
            <a:pPr>
              <a:spcBef>
                <a:spcPct val="50000"/>
              </a:spcBef>
            </a:pPr>
            <a:r>
              <a:rPr lang="zh-CN" altLang="en-US" sz="2400" dirty="0">
                <a:solidFill>
                  <a:schemeClr val="tx2"/>
                </a:solidFill>
                <a:latin typeface="黑体" panose="02010609060101010101" pitchFamily="49" charset="-122"/>
                <a:ea typeface="黑体" panose="02010609060101010101" pitchFamily="49" charset="-122"/>
              </a:rPr>
              <a:t>生产者</a:t>
            </a:r>
            <a:r>
              <a:rPr lang="en-US" altLang="zh-CN" sz="2400" dirty="0">
                <a:solidFill>
                  <a:schemeClr val="tx2"/>
                </a:solidFill>
                <a:latin typeface="黑体" panose="02010609060101010101" pitchFamily="49" charset="-122"/>
                <a:ea typeface="黑体" panose="02010609060101010101" pitchFamily="49" charset="-122"/>
              </a:rPr>
              <a:t>-</a:t>
            </a:r>
            <a:r>
              <a:rPr lang="zh-CN" altLang="en-US" sz="2400" dirty="0">
                <a:solidFill>
                  <a:schemeClr val="tx2"/>
                </a:solidFill>
                <a:latin typeface="黑体" panose="02010609060101010101" pitchFamily="49" charset="-122"/>
                <a:ea typeface="黑体" panose="02010609060101010101" pitchFamily="49" charset="-122"/>
              </a:rPr>
              <a:t>消费者问题从特殊到一般</a:t>
            </a:r>
            <a:r>
              <a:rPr lang="en-US" altLang="zh-CN" sz="2400" dirty="0">
                <a:solidFill>
                  <a:schemeClr val="tx2"/>
                </a:solidFill>
                <a:latin typeface="黑体" panose="02010609060101010101" pitchFamily="49" charset="-122"/>
                <a:ea typeface="黑体" panose="02010609060101010101" pitchFamily="49" charset="-122"/>
              </a:rPr>
              <a:t>(</a:t>
            </a:r>
            <a:r>
              <a:rPr lang="zh-CN" altLang="en-US" sz="2400" dirty="0">
                <a:solidFill>
                  <a:schemeClr val="tx2"/>
                </a:solidFill>
                <a:latin typeface="黑体" panose="02010609060101010101" pitchFamily="49" charset="-122"/>
                <a:ea typeface="黑体" panose="02010609060101010101" pitchFamily="49" charset="-122"/>
              </a:rPr>
              <a:t>从易到难</a:t>
            </a:r>
            <a:r>
              <a:rPr lang="en-US" altLang="zh-CN" sz="2400" dirty="0">
                <a:solidFill>
                  <a:schemeClr val="tx2"/>
                </a:solidFill>
                <a:latin typeface="黑体" panose="02010609060101010101" pitchFamily="49" charset="-122"/>
                <a:ea typeface="黑体" panose="02010609060101010101" pitchFamily="49" charset="-122"/>
              </a:rPr>
              <a:t>)</a:t>
            </a:r>
            <a:r>
              <a:rPr lang="zh-CN" altLang="en-US" sz="2400" dirty="0">
                <a:solidFill>
                  <a:schemeClr val="tx2"/>
                </a:solidFill>
                <a:latin typeface="黑体" panose="02010609060101010101" pitchFamily="49" charset="-122"/>
                <a:ea typeface="黑体" panose="02010609060101010101" pitchFamily="49" charset="-122"/>
              </a:rPr>
              <a:t>可以分</a:t>
            </a:r>
            <a:r>
              <a:rPr lang="en-US" altLang="zh-CN" sz="2400" dirty="0">
                <a:solidFill>
                  <a:schemeClr val="tx2"/>
                </a:solidFill>
                <a:latin typeface="黑体" panose="02010609060101010101" pitchFamily="49" charset="-122"/>
                <a:ea typeface="黑体" panose="02010609060101010101" pitchFamily="49" charset="-122"/>
              </a:rPr>
              <a:t>3</a:t>
            </a:r>
            <a:r>
              <a:rPr lang="zh-CN" altLang="en-US" sz="2400" dirty="0">
                <a:solidFill>
                  <a:schemeClr val="tx2"/>
                </a:solidFill>
                <a:latin typeface="黑体" panose="02010609060101010101" pitchFamily="49" charset="-122"/>
                <a:ea typeface="黑体" panose="02010609060101010101" pitchFamily="49" charset="-122"/>
              </a:rPr>
              <a:t>种形式：</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22886" name="Text Box 6"/>
          <p:cNvSpPr txBox="1"/>
          <p:nvPr/>
        </p:nvSpPr>
        <p:spPr>
          <a:xfrm>
            <a:off x="476250" y="2365375"/>
            <a:ext cx="6934200" cy="1562100"/>
          </a:xfrm>
          <a:prstGeom prst="rect">
            <a:avLst/>
          </a:prstGeom>
          <a:noFill/>
          <a:ln w="9525" cap="flat" cmpd="sng">
            <a:solidFill>
              <a:schemeClr val="folHlink"/>
            </a:solidFill>
            <a:prstDash val="solid"/>
            <a:miter/>
            <a:headEnd type="none" w="med" len="med"/>
            <a:tailEnd type="none" w="med" len="med"/>
          </a:ln>
        </p:spPr>
        <p:txBody>
          <a:bodyPr anchor="t">
            <a:spAutoFit/>
          </a:bodyPr>
          <a:p>
            <a:pPr>
              <a:spcBef>
                <a:spcPct val="50000"/>
              </a:spcBef>
            </a:pPr>
            <a:r>
              <a:rPr lang="en-US" altLang="zh-CN" sz="2400" dirty="0">
                <a:solidFill>
                  <a:srgbClr val="CC6600"/>
                </a:solidFill>
                <a:latin typeface="Tahoma" panose="020B0604030504040204" pitchFamily="34" charset="0"/>
                <a:ea typeface="宋体" panose="02010600030101010101" pitchFamily="2" charset="-122"/>
              </a:rPr>
              <a:t>▲</a:t>
            </a:r>
            <a:r>
              <a:rPr lang="zh-CN" altLang="en-US" sz="2400" dirty="0">
                <a:latin typeface="Tahoma" panose="020B0604030504040204" pitchFamily="34" charset="0"/>
                <a:ea typeface="宋体" panose="02010600030101010101" pitchFamily="2" charset="-122"/>
              </a:rPr>
              <a:t>一个生产者、一个消费者、一个缓冲区的问题；</a:t>
            </a:r>
            <a:endParaRPr lang="zh-CN" altLang="en-US" sz="2400" dirty="0">
              <a:latin typeface="Tahoma" panose="020B0604030504040204" pitchFamily="34" charset="0"/>
              <a:ea typeface="宋体" panose="02010600030101010101" pitchFamily="2" charset="-122"/>
            </a:endParaRPr>
          </a:p>
          <a:p>
            <a:pPr>
              <a:spcBef>
                <a:spcPct val="50000"/>
              </a:spcBef>
            </a:pPr>
            <a:r>
              <a:rPr lang="zh-CN" altLang="en-US" sz="2400" dirty="0">
                <a:solidFill>
                  <a:srgbClr val="CC6600"/>
                </a:solidFill>
                <a:latin typeface="Tahoma" panose="020B0604030504040204" pitchFamily="34" charset="0"/>
                <a:ea typeface="宋体" panose="02010600030101010101" pitchFamily="2" charset="-122"/>
              </a:rPr>
              <a:t>▲</a:t>
            </a:r>
            <a:r>
              <a:rPr lang="zh-CN" altLang="en-US" sz="2400" dirty="0">
                <a:latin typeface="Tahoma" panose="020B0604030504040204" pitchFamily="34" charset="0"/>
                <a:ea typeface="宋体" panose="02010600030101010101" pitchFamily="2" charset="-122"/>
              </a:rPr>
              <a:t>一个生产者、一个消费者、</a:t>
            </a:r>
            <a:r>
              <a:rPr lang="en-US" altLang="zh-CN" sz="2400" dirty="0">
                <a:latin typeface="Tahoma" panose="020B0604030504040204" pitchFamily="34" charset="0"/>
                <a:ea typeface="宋体" panose="02010600030101010101" pitchFamily="2" charset="-122"/>
              </a:rPr>
              <a:t>n</a:t>
            </a:r>
            <a:r>
              <a:rPr lang="zh-CN" altLang="en-US" sz="2400" dirty="0">
                <a:latin typeface="Tahoma" panose="020B0604030504040204" pitchFamily="34" charset="0"/>
                <a:ea typeface="宋体" panose="02010600030101010101" pitchFamily="2" charset="-122"/>
              </a:rPr>
              <a:t>个缓冲区的问题；</a:t>
            </a:r>
            <a:endParaRPr lang="zh-CN" altLang="en-US" sz="2400" dirty="0">
              <a:latin typeface="Tahoma" panose="020B0604030504040204" pitchFamily="34" charset="0"/>
              <a:ea typeface="宋体" panose="02010600030101010101" pitchFamily="2" charset="-122"/>
            </a:endParaRPr>
          </a:p>
          <a:p>
            <a:pPr>
              <a:spcBef>
                <a:spcPct val="50000"/>
              </a:spcBef>
            </a:pPr>
            <a:r>
              <a:rPr lang="zh-CN" altLang="en-US" sz="2400" dirty="0">
                <a:solidFill>
                  <a:srgbClr val="CC6600"/>
                </a:solidFill>
                <a:latin typeface="Tahoma" panose="020B0604030504040204" pitchFamily="34" charset="0"/>
                <a:ea typeface="宋体" panose="02010600030101010101" pitchFamily="2" charset="-122"/>
              </a:rPr>
              <a:t>▲</a:t>
            </a:r>
            <a:r>
              <a:rPr lang="zh-CN" altLang="en-US" sz="2400" dirty="0">
                <a:latin typeface="Tahoma" panose="020B0604030504040204" pitchFamily="34" charset="0"/>
                <a:ea typeface="宋体" panose="02010600030101010101" pitchFamily="2" charset="-122"/>
              </a:rPr>
              <a:t> </a:t>
            </a:r>
            <a:r>
              <a:rPr lang="en-US" altLang="zh-CN" sz="2400" dirty="0">
                <a:latin typeface="Tahoma" panose="020B0604030504040204" pitchFamily="34" charset="0"/>
                <a:ea typeface="宋体" panose="02010600030101010101" pitchFamily="2" charset="-122"/>
              </a:rPr>
              <a:t>k</a:t>
            </a:r>
            <a:r>
              <a:rPr lang="zh-CN" altLang="en-US" sz="2400" dirty="0">
                <a:latin typeface="Tahoma" panose="020B0604030504040204" pitchFamily="34" charset="0"/>
                <a:ea typeface="宋体" panose="02010600030101010101" pitchFamily="2" charset="-122"/>
              </a:rPr>
              <a:t>个生产者、</a:t>
            </a:r>
            <a:r>
              <a:rPr lang="en-US" altLang="zh-CN" sz="2400" dirty="0">
                <a:latin typeface="Tahoma" panose="020B0604030504040204" pitchFamily="34" charset="0"/>
                <a:ea typeface="宋体" panose="02010600030101010101" pitchFamily="2" charset="-122"/>
              </a:rPr>
              <a:t>m</a:t>
            </a:r>
            <a:r>
              <a:rPr lang="zh-CN" altLang="en-US" sz="2400" dirty="0">
                <a:latin typeface="Tahoma" panose="020B0604030504040204" pitchFamily="34" charset="0"/>
                <a:ea typeface="宋体" panose="02010600030101010101" pitchFamily="2" charset="-122"/>
              </a:rPr>
              <a:t>个消费者、</a:t>
            </a:r>
            <a:r>
              <a:rPr lang="en-US" altLang="zh-CN" sz="2400" dirty="0">
                <a:latin typeface="Tahoma" panose="020B0604030504040204" pitchFamily="34" charset="0"/>
                <a:ea typeface="宋体" panose="02010600030101010101" pitchFamily="2" charset="-122"/>
              </a:rPr>
              <a:t>n</a:t>
            </a:r>
            <a:r>
              <a:rPr lang="zh-CN" altLang="en-US" sz="2400" dirty="0">
                <a:latin typeface="Tahoma" panose="020B0604030504040204" pitchFamily="34" charset="0"/>
                <a:ea typeface="宋体" panose="02010600030101010101" pitchFamily="2" charset="-122"/>
              </a:rPr>
              <a:t>个缓冲区的问题；</a:t>
            </a:r>
            <a:endParaRPr lang="zh-CN" altLang="en-US" sz="2400" dirty="0">
              <a:latin typeface="Tahoma" panose="020B0604030504040204" pitchFamily="34" charset="0"/>
              <a:ea typeface="宋体" panose="02010600030101010101" pitchFamily="2" charset="-122"/>
            </a:endParaRPr>
          </a:p>
        </p:txBody>
      </p:sp>
      <p:sp>
        <p:nvSpPr>
          <p:cNvPr id="111622" name="文本框 2"/>
          <p:cNvSpPr txBox="1"/>
          <p:nvPr/>
        </p:nvSpPr>
        <p:spPr>
          <a:xfrm>
            <a:off x="0" y="6454775"/>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第五次课</a:t>
            </a:r>
            <a:endParaRPr lang="zh-CN" altLang="en-US" sz="1800">
              <a:latin typeface="Verdana" panose="020B0604030504040204" pitchFamily="34" charset="0"/>
              <a:ea typeface="宋体" panose="02010600030101010101" pitchFamily="2" charset="-122"/>
            </a:endParaRPr>
          </a:p>
        </p:txBody>
      </p:sp>
      <p:graphicFrame>
        <p:nvGraphicFramePr>
          <p:cNvPr id="111623" name="内容占位符 181251"/>
          <p:cNvGraphicFramePr>
            <a:graphicFrameLocks noGrp="1"/>
          </p:cNvGraphicFramePr>
          <p:nvPr/>
        </p:nvGraphicFramePr>
        <p:xfrm>
          <a:off x="582613" y="968375"/>
          <a:ext cx="7704137" cy="69850"/>
        </p:xfrm>
        <a:graphic>
          <a:graphicData uri="http://schemas.openxmlformats.org/presentationml/2006/ole">
            <mc:AlternateContent xmlns:mc="http://schemas.openxmlformats.org/markup-compatibility/2006">
              <mc:Choice xmlns:v="urn:schemas-microsoft-com:vml" Requires="v">
                <p:oleObj spid="_x0000_s3127" name="" r:id="rId1" imgW="6858000" imgH="48895" progId="MS_ClipArt_Gallery.2">
                  <p:embed/>
                </p:oleObj>
              </mc:Choice>
              <mc:Fallback>
                <p:oleObj name="" r:id="rId1" imgW="6858000" imgH="48895" progId="MS_ClipArt_Gallery.2">
                  <p:embed/>
                  <p:pic>
                    <p:nvPicPr>
                      <p:cNvPr id="0" name="图片 3126"/>
                      <p:cNvPicPr/>
                      <p:nvPr/>
                    </p:nvPicPr>
                    <p:blipFill>
                      <a:blip r:embed="rId2"/>
                      <a:stretch>
                        <a:fillRect/>
                      </a:stretch>
                    </p:blipFill>
                    <p:spPr>
                      <a:xfrm>
                        <a:off x="582613" y="968375"/>
                        <a:ext cx="7704137" cy="69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22885"/>
                                        </p:tgtEl>
                                        <p:attrNameLst>
                                          <p:attrName>style.visibility</p:attrName>
                                        </p:attrNameLst>
                                      </p:cBhvr>
                                      <p:to>
                                        <p:strVal val="visible"/>
                                      </p:to>
                                    </p:set>
                                    <p:anim calcmode="lin" valueType="num">
                                      <p:cBhvr>
                                        <p:cTn id="7" dur="500" fill="hold"/>
                                        <p:tgtEl>
                                          <p:spTgt spid="122885"/>
                                        </p:tgtEl>
                                        <p:attrNameLst>
                                          <p:attrName>ppt_x</p:attrName>
                                        </p:attrNameLst>
                                      </p:cBhvr>
                                      <p:tavLst>
                                        <p:tav tm="0">
                                          <p:val>
                                            <p:strVal val="#ppt_x-#ppt_w/2"/>
                                          </p:val>
                                        </p:tav>
                                        <p:tav tm="100000">
                                          <p:val>
                                            <p:strVal val="#ppt_x"/>
                                          </p:val>
                                        </p:tav>
                                      </p:tavLst>
                                    </p:anim>
                                    <p:anim calcmode="lin" valueType="num">
                                      <p:cBhvr>
                                        <p:cTn id="8" dur="500" fill="hold"/>
                                        <p:tgtEl>
                                          <p:spTgt spid="122885"/>
                                        </p:tgtEl>
                                        <p:attrNameLst>
                                          <p:attrName>ppt_y</p:attrName>
                                        </p:attrNameLst>
                                      </p:cBhvr>
                                      <p:tavLst>
                                        <p:tav tm="0">
                                          <p:val>
                                            <p:strVal val="#ppt_y"/>
                                          </p:val>
                                        </p:tav>
                                        <p:tav tm="100000">
                                          <p:val>
                                            <p:strVal val="#ppt_y"/>
                                          </p:val>
                                        </p:tav>
                                      </p:tavLst>
                                    </p:anim>
                                    <p:anim calcmode="lin" valueType="num">
                                      <p:cBhvr>
                                        <p:cTn id="9" dur="500" fill="hold"/>
                                        <p:tgtEl>
                                          <p:spTgt spid="122885"/>
                                        </p:tgtEl>
                                        <p:attrNameLst>
                                          <p:attrName>ppt_w</p:attrName>
                                        </p:attrNameLst>
                                      </p:cBhvr>
                                      <p:tavLst>
                                        <p:tav tm="0">
                                          <p:val>
                                            <p:fltVal val="0.000000"/>
                                          </p:val>
                                        </p:tav>
                                        <p:tav tm="100000">
                                          <p:val>
                                            <p:strVal val="#ppt_w"/>
                                          </p:val>
                                        </p:tav>
                                      </p:tavLst>
                                    </p:anim>
                                    <p:anim calcmode="lin" valueType="num">
                                      <p:cBhvr>
                                        <p:cTn id="10" dur="500" fill="hold"/>
                                        <p:tgtEl>
                                          <p:spTgt spid="122885"/>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22886"/>
                                        </p:tgtEl>
                                        <p:attrNameLst>
                                          <p:attrName>style.visibility</p:attrName>
                                        </p:attrNameLst>
                                      </p:cBhvr>
                                      <p:to>
                                        <p:strVal val="visible"/>
                                      </p:to>
                                    </p:set>
                                    <p:animEffect transition="in" filter="wipe(up)">
                                      <p:cBhvr>
                                        <p:cTn id="14" dur="500"/>
                                        <p:tgtEl>
                                          <p:spTgt spid="12288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2884"/>
                                        </p:tgtEl>
                                        <p:attrNameLst>
                                          <p:attrName>style.visibility</p:attrName>
                                        </p:attrNameLst>
                                      </p:cBhvr>
                                      <p:to>
                                        <p:strVal val="visible"/>
                                      </p:to>
                                    </p:set>
                                    <p:animEffect transition="in" filter="wipe(left)">
                                      <p:cBhvr>
                                        <p:cTn id="18" dur="500"/>
                                        <p:tgtEl>
                                          <p:spTgt spid="12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bldLvl="0" animBg="1"/>
      <p:bldP spid="122885" grpId="0"/>
      <p:bldP spid="122886"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12642" name="Rectangle 2"/>
          <p:cNvSpPr>
            <a:spLocks noGrp="1"/>
          </p:cNvSpPr>
          <p:nvPr>
            <p:ph type="title"/>
          </p:nvPr>
        </p:nvSpPr>
        <p:spPr>
          <a:xfrm>
            <a:off x="1379538" y="211138"/>
            <a:ext cx="6858000" cy="769937"/>
          </a:xfrm>
        </p:spPr>
        <p:txBody>
          <a:bodyPr vert="horz" wrap="square" lIns="91440" tIns="45720" rIns="91440" bIns="45720" anchor="b"/>
          <a:p>
            <a:pPr eaLnBrk="1" hangingPunct="1"/>
            <a:r>
              <a:rPr lang="zh-CN" altLang="en-US" sz="3600" dirty="0"/>
              <a:t>最简单的</a:t>
            </a:r>
            <a:r>
              <a:rPr lang="zh-CN" altLang="en-US" sz="3200" dirty="0">
                <a:latin typeface="宋体" panose="02010600030101010101" pitchFamily="2" charset="-122"/>
              </a:rPr>
              <a:t>生产者</a:t>
            </a:r>
            <a:r>
              <a:rPr lang="en-US" altLang="zh-CN" sz="3600" dirty="0"/>
              <a:t>-</a:t>
            </a:r>
            <a:r>
              <a:rPr lang="zh-CN" altLang="en-US" sz="3200" dirty="0"/>
              <a:t>消费者问题</a:t>
            </a:r>
            <a:endParaRPr lang="zh-CN" altLang="en-US" sz="3200" dirty="0">
              <a:latin typeface="宋体" panose="02010600030101010101" pitchFamily="2" charset="-122"/>
            </a:endParaRPr>
          </a:p>
        </p:txBody>
      </p:sp>
      <p:grpSp>
        <p:nvGrpSpPr>
          <p:cNvPr id="112643" name="Group 3"/>
          <p:cNvGrpSpPr/>
          <p:nvPr/>
        </p:nvGrpSpPr>
        <p:grpSpPr>
          <a:xfrm>
            <a:off x="5791200" y="1328738"/>
            <a:ext cx="2133600" cy="887412"/>
            <a:chOff x="3648" y="837"/>
            <a:chExt cx="1344" cy="559"/>
          </a:xfrm>
        </p:grpSpPr>
        <p:sp>
          <p:nvSpPr>
            <p:cNvPr id="112644" name="Rectangle 4"/>
            <p:cNvSpPr/>
            <p:nvPr/>
          </p:nvSpPr>
          <p:spPr>
            <a:xfrm>
              <a:off x="4080" y="1104"/>
              <a:ext cx="48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12645" name="Text Box 5"/>
            <p:cNvSpPr txBox="1"/>
            <p:nvPr/>
          </p:nvSpPr>
          <p:spPr>
            <a:xfrm>
              <a:off x="4014" y="837"/>
              <a:ext cx="624" cy="244"/>
            </a:xfrm>
            <a:prstGeom prst="rect">
              <a:avLst/>
            </a:prstGeom>
            <a:noFill/>
            <a:ln w="9525">
              <a:noFill/>
            </a:ln>
          </p:spPr>
          <p:txBody>
            <a:bodyPr lIns="18000" tIns="10800" rIns="18000" bIns="10800" anchor="t">
              <a:spAutoFit/>
            </a:bodyPr>
            <a:p>
              <a:pPr algn="ctr">
                <a:spcBef>
                  <a:spcPct val="50000"/>
                </a:spcBef>
              </a:pPr>
              <a:r>
                <a:rPr lang="zh-CN" altLang="en-US" sz="2400" dirty="0">
                  <a:latin typeface="Tahoma" panose="020B0604030504040204" pitchFamily="34" charset="0"/>
                  <a:ea typeface="仿宋_GB2312" pitchFamily="49" charset="-122"/>
                </a:rPr>
                <a:t>缓冲区</a:t>
              </a:r>
              <a:endParaRPr lang="zh-CN" altLang="en-US" sz="2400" dirty="0">
                <a:latin typeface="Tahoma" panose="020B0604030504040204" pitchFamily="34" charset="0"/>
                <a:ea typeface="仿宋_GB2312" pitchFamily="49" charset="-122"/>
              </a:endParaRPr>
            </a:p>
          </p:txBody>
        </p:sp>
        <p:sp>
          <p:nvSpPr>
            <p:cNvPr id="112646" name="Text Box 6"/>
            <p:cNvSpPr txBox="1"/>
            <p:nvPr/>
          </p:nvSpPr>
          <p:spPr>
            <a:xfrm>
              <a:off x="3648" y="1152"/>
              <a:ext cx="192" cy="244"/>
            </a:xfrm>
            <a:prstGeom prst="rect">
              <a:avLst/>
            </a:prstGeom>
            <a:noFill/>
            <a:ln w="9525">
              <a:noFill/>
            </a:ln>
          </p:spPr>
          <p:txBody>
            <a:bodyPr lIns="18000" tIns="10800" rIns="18000" bIns="10800" anchor="t">
              <a:spAutoFit/>
            </a:bodyPr>
            <a:p>
              <a:pPr algn="ctr">
                <a:spcBef>
                  <a:spcPct val="50000"/>
                </a:spcBef>
              </a:pPr>
              <a:r>
                <a:rPr lang="en-US" altLang="zh-CN" sz="2400" dirty="0">
                  <a:latin typeface="Tahoma" panose="020B0604030504040204" pitchFamily="34" charset="0"/>
                  <a:ea typeface="宋体" panose="02010600030101010101" pitchFamily="2" charset="-122"/>
                </a:rPr>
                <a:t>P</a:t>
              </a:r>
              <a:endParaRPr lang="en-US" altLang="zh-CN" sz="2400" dirty="0">
                <a:latin typeface="Tahoma" panose="020B0604030504040204" pitchFamily="34" charset="0"/>
                <a:ea typeface="宋体" panose="02010600030101010101" pitchFamily="2" charset="-122"/>
              </a:endParaRPr>
            </a:p>
          </p:txBody>
        </p:sp>
        <p:sp>
          <p:nvSpPr>
            <p:cNvPr id="112647" name="Text Box 7"/>
            <p:cNvSpPr txBox="1"/>
            <p:nvPr/>
          </p:nvSpPr>
          <p:spPr>
            <a:xfrm>
              <a:off x="4800" y="1152"/>
              <a:ext cx="192" cy="244"/>
            </a:xfrm>
            <a:prstGeom prst="rect">
              <a:avLst/>
            </a:prstGeom>
            <a:noFill/>
            <a:ln w="9525">
              <a:noFill/>
            </a:ln>
          </p:spPr>
          <p:txBody>
            <a:bodyPr lIns="18000" tIns="10800" rIns="18000" bIns="10800" anchor="t">
              <a:spAutoFit/>
            </a:bodyPr>
            <a:p>
              <a:pPr algn="ctr">
                <a:spcBef>
                  <a:spcPct val="50000"/>
                </a:spcBef>
              </a:pPr>
              <a:r>
                <a:rPr lang="en-US" altLang="zh-CN" sz="2400" dirty="0">
                  <a:latin typeface="Tahoma" panose="020B0604030504040204" pitchFamily="34" charset="0"/>
                  <a:ea typeface="宋体" panose="02010600030101010101" pitchFamily="2" charset="-122"/>
                </a:rPr>
                <a:t>C</a:t>
              </a:r>
              <a:endParaRPr lang="en-US" altLang="zh-CN" sz="2400" dirty="0">
                <a:latin typeface="Tahoma" panose="020B0604030504040204" pitchFamily="34" charset="0"/>
                <a:ea typeface="宋体" panose="02010600030101010101" pitchFamily="2" charset="-122"/>
              </a:endParaRPr>
            </a:p>
          </p:txBody>
        </p:sp>
        <p:sp>
          <p:nvSpPr>
            <p:cNvPr id="112648" name="Line 8"/>
            <p:cNvSpPr/>
            <p:nvPr/>
          </p:nvSpPr>
          <p:spPr>
            <a:xfrm>
              <a:off x="3840" y="1248"/>
              <a:ext cx="240" cy="0"/>
            </a:xfrm>
            <a:prstGeom prst="line">
              <a:avLst/>
            </a:prstGeom>
            <a:ln w="12700" cap="flat" cmpd="sng">
              <a:solidFill>
                <a:schemeClr val="tx1"/>
              </a:solidFill>
              <a:prstDash val="solid"/>
              <a:round/>
              <a:headEnd type="none" w="med" len="med"/>
              <a:tailEnd type="triangle" w="med" len="med"/>
            </a:ln>
          </p:spPr>
        </p:sp>
        <p:sp>
          <p:nvSpPr>
            <p:cNvPr id="112649" name="Line 9"/>
            <p:cNvSpPr/>
            <p:nvPr/>
          </p:nvSpPr>
          <p:spPr>
            <a:xfrm>
              <a:off x="4560" y="1248"/>
              <a:ext cx="240" cy="0"/>
            </a:xfrm>
            <a:prstGeom prst="line">
              <a:avLst/>
            </a:prstGeom>
            <a:ln w="12700" cap="flat" cmpd="sng">
              <a:solidFill>
                <a:schemeClr val="tx1"/>
              </a:solidFill>
              <a:prstDash val="solid"/>
              <a:round/>
              <a:headEnd type="none" w="med" len="med"/>
              <a:tailEnd type="triangle" w="med" len="med"/>
            </a:ln>
          </p:spPr>
        </p:sp>
      </p:grpSp>
      <p:sp>
        <p:nvSpPr>
          <p:cNvPr id="112650" name="Text Box 10"/>
          <p:cNvSpPr txBox="1"/>
          <p:nvPr/>
        </p:nvSpPr>
        <p:spPr>
          <a:xfrm>
            <a:off x="381000" y="1524000"/>
            <a:ext cx="5151438" cy="1028700"/>
          </a:xfrm>
          <a:prstGeom prst="rect">
            <a:avLst/>
          </a:prstGeom>
          <a:noFill/>
          <a:ln w="9525" cap="flat" cmpd="sng">
            <a:solidFill>
              <a:schemeClr val="folHlink"/>
            </a:solidFill>
            <a:prstDash val="solid"/>
            <a:miter/>
            <a:headEnd type="none" w="med" len="med"/>
            <a:tailEnd type="none" w="med" len="med"/>
          </a:ln>
        </p:spPr>
        <p:txBody>
          <a:bodyPr lIns="90000" tIns="82800" rIns="90000" bIns="82800" anchor="t">
            <a:spAutoFit/>
          </a:bodyPr>
          <a:p>
            <a:pPr>
              <a:spcBef>
                <a:spcPct val="50000"/>
              </a:spcBef>
            </a:pPr>
            <a:r>
              <a:rPr lang="zh-CN" altLang="en-US" dirty="0">
                <a:latin typeface="Tahoma" panose="020B0604030504040204" pitchFamily="34" charset="0"/>
                <a:ea typeface="楷体_GB2312" pitchFamily="49" charset="-122"/>
              </a:rPr>
              <a:t>一个生产者、一个消费者、一个缓冲区的问题如右图所示。</a:t>
            </a:r>
            <a:endParaRPr lang="zh-CN" altLang="en-US" dirty="0">
              <a:latin typeface="Tahoma" panose="020B0604030504040204" pitchFamily="34" charset="0"/>
              <a:ea typeface="楷体_GB2312" pitchFamily="49" charset="-122"/>
            </a:endParaRPr>
          </a:p>
        </p:txBody>
      </p:sp>
      <p:sp>
        <p:nvSpPr>
          <p:cNvPr id="123915" name="Text Box 11"/>
          <p:cNvSpPr txBox="1"/>
          <p:nvPr/>
        </p:nvSpPr>
        <p:spPr>
          <a:xfrm>
            <a:off x="381000" y="2870200"/>
            <a:ext cx="8077200" cy="3054350"/>
          </a:xfrm>
          <a:prstGeom prst="rect">
            <a:avLst/>
          </a:prstGeom>
          <a:noFill/>
          <a:ln w="9525">
            <a:noFill/>
          </a:ln>
        </p:spPr>
        <p:txBody>
          <a:bodyPr lIns="18000" tIns="10800" rIns="18000" bIns="10800" anchor="t">
            <a:spAutoFit/>
          </a:bodyPr>
          <a:p>
            <a:pPr marL="457200" indent="-457200">
              <a:spcBef>
                <a:spcPct val="10000"/>
              </a:spcBef>
              <a:buClr>
                <a:srgbClr val="CC3300"/>
              </a:buClr>
              <a:buFont typeface="宋体" panose="02010600030101010101" pitchFamily="2" charset="-122"/>
              <a:buChar char="★"/>
            </a:pPr>
            <a:r>
              <a:rPr lang="zh-CN" altLang="en-US" dirty="0">
                <a:latin typeface="Times New Roman" panose="02020603050405020304" pitchFamily="18" charset="0"/>
                <a:ea typeface="宋体" panose="02010600030101010101" pitchFamily="2" charset="-122"/>
              </a:rPr>
              <a:t>当缓冲区空时，生产者可将产品存入缓冲区；当缓冲区满时，生产者必须等待 </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阻塞</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，待消费者取走产品后将其唤醒后，才能将产品存入。</a:t>
            </a:r>
            <a:endParaRPr lang="zh-CN" altLang="en-US" dirty="0">
              <a:latin typeface="Times New Roman" panose="02020603050405020304" pitchFamily="18" charset="0"/>
              <a:ea typeface="宋体" panose="02010600030101010101" pitchFamily="2" charset="-122"/>
            </a:endParaRPr>
          </a:p>
          <a:p>
            <a:pPr marL="457200" indent="-457200">
              <a:spcBef>
                <a:spcPct val="10000"/>
              </a:spcBef>
              <a:buClr>
                <a:srgbClr val="CC3300"/>
              </a:buClr>
              <a:buFont typeface="宋体" panose="02010600030101010101" pitchFamily="2" charset="-122"/>
              <a:buChar char="★"/>
            </a:pPr>
            <a:r>
              <a:rPr lang="zh-CN" altLang="en-US" dirty="0">
                <a:latin typeface="Times New Roman" panose="02020603050405020304" pitchFamily="18" charset="0"/>
                <a:ea typeface="宋体" panose="02010600030101010101" pitchFamily="2" charset="-122"/>
              </a:rPr>
              <a:t>当缓冲区满时，消费者可从缓冲区取出产品进行消费；当缓冲区空时，消费者必须等待</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阻塞</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，待生产者存入产品后将其唤醒后，才能再从缓冲区取产品。</a:t>
            </a:r>
            <a:endParaRPr lang="zh-CN" altLang="en-US" dirty="0">
              <a:latin typeface="Times New Roman" panose="02020603050405020304" pitchFamily="18" charset="0"/>
              <a:ea typeface="宋体" panose="02010600030101010101" pitchFamily="2" charset="-122"/>
            </a:endParaRPr>
          </a:p>
        </p:txBody>
      </p:sp>
      <p:sp>
        <p:nvSpPr>
          <p:cNvPr id="112652"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第五次课</a:t>
            </a:r>
            <a:endParaRPr lang="zh-CN" altLang="en-US" sz="1800">
              <a:latin typeface="Verdana" panose="020B0604030504040204" pitchFamily="34" charset="0"/>
              <a:ea typeface="宋体" panose="02010600030101010101" pitchFamily="2" charset="-122"/>
            </a:endParaRPr>
          </a:p>
        </p:txBody>
      </p:sp>
      <p:graphicFrame>
        <p:nvGraphicFramePr>
          <p:cNvPr id="112653" name="内容占位符 95235"/>
          <p:cNvGraphicFramePr>
            <a:graphicFrameLocks noGrp="1"/>
          </p:cNvGraphicFramePr>
          <p:nvPr>
            <p:ph sz="half" idx="4294967295"/>
          </p:nvPr>
        </p:nvGraphicFramePr>
        <p:xfrm>
          <a:off x="719138" y="981075"/>
          <a:ext cx="7704137" cy="69850"/>
        </p:xfrm>
        <a:graphic>
          <a:graphicData uri="http://schemas.openxmlformats.org/presentationml/2006/ole">
            <mc:AlternateContent xmlns:mc="http://schemas.openxmlformats.org/markup-compatibility/2006">
              <mc:Choice xmlns:v="urn:schemas-microsoft-com:vml" Requires="v">
                <p:oleObj spid="_x0000_s3126" name="" r:id="rId1" imgW="6858000" imgH="48895" progId="MS_ClipArt_Gallery.2">
                  <p:embed/>
                </p:oleObj>
              </mc:Choice>
              <mc:Fallback>
                <p:oleObj name="" r:id="rId1" imgW="6858000" imgH="48895" progId="MS_ClipArt_Gallery.2">
                  <p:embed/>
                  <p:pic>
                    <p:nvPicPr>
                      <p:cNvPr id="0" name="图片 3125"/>
                      <p:cNvPicPr/>
                      <p:nvPr/>
                    </p:nvPicPr>
                    <p:blipFill>
                      <a:blip r:embed="rId2"/>
                      <a:stretch>
                        <a:fillRect/>
                      </a:stretch>
                    </p:blipFill>
                    <p:spPr>
                      <a:xfrm>
                        <a:off x="719138"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3915"/>
                                        </p:tgtEl>
                                        <p:attrNameLst>
                                          <p:attrName>style.visibility</p:attrName>
                                        </p:attrNameLst>
                                      </p:cBhvr>
                                      <p:to>
                                        <p:strVal val="visible"/>
                                      </p:to>
                                    </p:set>
                                    <p:animEffect transition="in" filter="wipe(up)">
                                      <p:cBhvr>
                                        <p:cTn id="7" dur="500"/>
                                        <p:tgtEl>
                                          <p:spTgt spid="1239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3915">
                                            <p:txEl>
                                              <p:charRg st="0" end="6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3915">
                                            <p:txEl>
                                              <p:charRg st="64" end="1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13666" name="Rectangle 2"/>
          <p:cNvSpPr>
            <a:spLocks noGrp="1"/>
          </p:cNvSpPr>
          <p:nvPr>
            <p:ph type="title"/>
          </p:nvPr>
        </p:nvSpPr>
        <p:spPr>
          <a:xfrm>
            <a:off x="755650" y="169863"/>
            <a:ext cx="7162800" cy="693737"/>
          </a:xfrm>
        </p:spPr>
        <p:txBody>
          <a:bodyPr vert="horz" wrap="square" lIns="91440" tIns="45720" rIns="91440" bIns="45720" anchor="b"/>
          <a:p>
            <a:pPr algn="ctr" eaLnBrk="1" hangingPunct="1"/>
            <a:r>
              <a:rPr lang="zh-CN" altLang="en-US" sz="3200" dirty="0"/>
              <a:t>最简单的</a:t>
            </a:r>
            <a:r>
              <a:rPr lang="zh-CN" altLang="en-US" sz="3200" dirty="0">
                <a:latin typeface="宋体" panose="02010600030101010101" pitchFamily="2" charset="-122"/>
              </a:rPr>
              <a:t>生产者</a:t>
            </a:r>
            <a:r>
              <a:rPr lang="en-US" altLang="zh-CN" sz="3200" dirty="0"/>
              <a:t>-</a:t>
            </a:r>
            <a:r>
              <a:rPr lang="zh-CN" altLang="en-US" sz="3200" dirty="0">
                <a:latin typeface="宋体" panose="02010600030101010101" pitchFamily="2" charset="-122"/>
              </a:rPr>
              <a:t>消费者问题</a:t>
            </a:r>
            <a:endParaRPr lang="zh-CN" altLang="en-US" sz="3200" dirty="0">
              <a:latin typeface="宋体" panose="02010600030101010101" pitchFamily="2" charset="-122"/>
            </a:endParaRPr>
          </a:p>
        </p:txBody>
      </p:sp>
      <p:sp>
        <p:nvSpPr>
          <p:cNvPr id="113667" name="Text Box 3"/>
          <p:cNvSpPr txBox="1"/>
          <p:nvPr/>
        </p:nvSpPr>
        <p:spPr>
          <a:xfrm>
            <a:off x="381000" y="1524000"/>
            <a:ext cx="8229600" cy="762000"/>
          </a:xfrm>
          <a:prstGeom prst="rect">
            <a:avLst/>
          </a:prstGeom>
          <a:noFill/>
          <a:ln w="9525" cap="flat" cmpd="sng">
            <a:solidFill>
              <a:schemeClr val="folHlink"/>
            </a:solidFill>
            <a:prstDash val="solid"/>
            <a:miter/>
            <a:headEnd type="none" w="med" len="med"/>
            <a:tailEnd type="none" w="med" len="med"/>
          </a:ln>
        </p:spPr>
        <p:txBody>
          <a:bodyPr lIns="18000" tIns="10800" rIns="18000" bIns="10800" anchor="t">
            <a:spAutoFit/>
          </a:bodyPr>
          <a:p>
            <a:pPr>
              <a:spcBef>
                <a:spcPct val="50000"/>
              </a:spcBef>
            </a:pPr>
            <a:r>
              <a:rPr lang="zh-CN" altLang="en-US" sz="2400" dirty="0">
                <a:latin typeface="Tahoma" panose="020B0604030504040204" pitchFamily="34" charset="0"/>
                <a:ea typeface="楷体_GB2312" pitchFamily="49" charset="-122"/>
              </a:rPr>
              <a:t>一个生产者、一个消费者、一个缓冲区的生产者</a:t>
            </a:r>
            <a:r>
              <a:rPr lang="en-US" altLang="zh-CN" sz="2400" dirty="0">
                <a:latin typeface="Tahoma" panose="020B0604030504040204" pitchFamily="34" charset="0"/>
                <a:ea typeface="楷体_GB2312" pitchFamily="49" charset="-122"/>
              </a:rPr>
              <a:t>-</a:t>
            </a:r>
            <a:r>
              <a:rPr lang="zh-CN" altLang="en-US" sz="2400" dirty="0">
                <a:latin typeface="Tahoma" panose="020B0604030504040204" pitchFamily="34" charset="0"/>
                <a:ea typeface="楷体_GB2312" pitchFamily="49" charset="-122"/>
              </a:rPr>
              <a:t>消费者问题的算法描述如下所示：</a:t>
            </a:r>
            <a:endParaRPr lang="zh-CN" altLang="en-US" sz="2400" dirty="0">
              <a:latin typeface="Tahoma" panose="020B0604030504040204" pitchFamily="34" charset="0"/>
              <a:ea typeface="楷体_GB2312" pitchFamily="49" charset="-122"/>
            </a:endParaRPr>
          </a:p>
        </p:txBody>
      </p:sp>
      <p:sp>
        <p:nvSpPr>
          <p:cNvPr id="126980" name="Text Box 4"/>
          <p:cNvSpPr txBox="1"/>
          <p:nvPr/>
        </p:nvSpPr>
        <p:spPr>
          <a:xfrm>
            <a:off x="79375" y="2525713"/>
            <a:ext cx="4343400" cy="4081462"/>
          </a:xfrm>
          <a:prstGeom prst="rect">
            <a:avLst/>
          </a:prstGeom>
          <a:noFill/>
          <a:ln w="9525" cap="flat" cmpd="sng">
            <a:solidFill>
              <a:schemeClr val="tx2"/>
            </a:solidFill>
            <a:prstDash val="solid"/>
            <a:miter/>
            <a:headEnd type="none" w="med" len="med"/>
            <a:tailEnd type="none" w="med" len="med"/>
          </a:ln>
        </p:spPr>
        <p:txBody>
          <a:bodyPr lIns="54000" tIns="46800" rIns="54000" bIns="46800" anchor="t">
            <a:spAutoFit/>
          </a:bodyPr>
          <a:p>
            <a:pPr>
              <a:spcBef>
                <a:spcPct val="10000"/>
              </a:spcBef>
            </a:pPr>
            <a:r>
              <a:rPr lang="en-US" altLang="zh-CN" sz="2400" dirty="0">
                <a:solidFill>
                  <a:schemeClr val="folHlink"/>
                </a:solidFill>
                <a:latin typeface="Times New Roman" panose="02020603050405020304" pitchFamily="18" charset="0"/>
                <a:ea typeface="宋体" panose="02010600030101010101" pitchFamily="2" charset="-122"/>
              </a:rPr>
              <a:t>semaphore empty,full;</a:t>
            </a:r>
            <a:endParaRPr lang="en-US" altLang="zh-CN" sz="2400" dirty="0">
              <a:solidFill>
                <a:schemeClr val="folHlink"/>
              </a:solidFill>
              <a:latin typeface="Times New Roman" panose="02020603050405020304" pitchFamily="18" charset="0"/>
              <a:ea typeface="宋体" panose="02010600030101010101" pitchFamily="2" charset="-122"/>
            </a:endParaRPr>
          </a:p>
          <a:p>
            <a:pPr>
              <a:spcBef>
                <a:spcPct val="10000"/>
              </a:spcBef>
            </a:pPr>
            <a:r>
              <a:rPr lang="en-US" altLang="zh-CN" sz="2400" dirty="0">
                <a:solidFill>
                  <a:schemeClr val="folHlink"/>
                </a:solidFill>
                <a:latin typeface="Times New Roman" panose="02020603050405020304" pitchFamily="18" charset="0"/>
                <a:ea typeface="宋体" panose="02010600030101010101" pitchFamily="2" charset="-122"/>
              </a:rPr>
              <a:t>empty=1;full=0;</a:t>
            </a:r>
            <a:endParaRPr lang="en-US" altLang="zh-CN" sz="2400" dirty="0">
              <a:solidFill>
                <a:schemeClr val="folHlink"/>
              </a:solidFill>
              <a:latin typeface="Times New Roman" panose="02020603050405020304" pitchFamily="18" charset="0"/>
              <a:ea typeface="宋体" panose="02010600030101010101" pitchFamily="2" charset="-122"/>
            </a:endParaRPr>
          </a:p>
          <a:p>
            <a:pPr>
              <a:spcBef>
                <a:spcPct val="10000"/>
              </a:spcBef>
            </a:pPr>
            <a:r>
              <a:rPr lang="en-US" altLang="zh-CN" sz="2400" dirty="0">
                <a:solidFill>
                  <a:srgbClr val="000066"/>
                </a:solidFill>
                <a:latin typeface="Times New Roman" panose="02020603050405020304" pitchFamily="18" charset="0"/>
                <a:ea typeface="宋体" panose="02010600030101010101" pitchFamily="2" charset="-122"/>
              </a:rPr>
              <a:t>parbegin</a:t>
            </a:r>
            <a:endParaRPr lang="en-US" altLang="zh-CN" sz="2400" dirty="0">
              <a:solidFill>
                <a:srgbClr val="000066"/>
              </a:solidFill>
              <a:latin typeface="Times New Roman" panose="02020603050405020304" pitchFamily="18" charset="0"/>
              <a:ea typeface="宋体" panose="02010600030101010101" pitchFamily="2" charset="-122"/>
            </a:endParaRPr>
          </a:p>
          <a:p>
            <a:pPr>
              <a:spcBef>
                <a:spcPct val="10000"/>
              </a:spcBef>
            </a:pPr>
            <a:r>
              <a:rPr lang="en-US" altLang="zh-CN" sz="2400" dirty="0">
                <a:solidFill>
                  <a:srgbClr val="CC6600"/>
                </a:solidFill>
                <a:latin typeface="Times New Roman" panose="02020603050405020304" pitchFamily="18" charset="0"/>
                <a:ea typeface="宋体" panose="02010600030101010101" pitchFamily="2" charset="-122"/>
              </a:rPr>
              <a:t>process Producer:</a:t>
            </a:r>
            <a:endParaRPr lang="en-US" altLang="zh-CN" sz="2400" dirty="0">
              <a:solidFill>
                <a:srgbClr val="CC6600"/>
              </a:solidFill>
              <a:latin typeface="Times New Roman" panose="02020603050405020304" pitchFamily="18" charset="0"/>
              <a:ea typeface="宋体" panose="02010600030101010101" pitchFamily="2" charset="-122"/>
            </a:endParaRPr>
          </a:p>
          <a:p>
            <a:pPr>
              <a:spcBef>
                <a:spcPct val="10000"/>
              </a:spcBef>
            </a:pPr>
            <a:r>
              <a:rPr lang="en-US" altLang="zh-CN"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a:p>
            <a:pPr>
              <a:spcBef>
                <a:spcPct val="10000"/>
              </a:spcBef>
            </a:pPr>
            <a:r>
              <a:rPr lang="en-US" altLang="zh-CN" sz="2400" dirty="0">
                <a:latin typeface="Times New Roman" panose="02020603050405020304" pitchFamily="18" charset="0"/>
                <a:ea typeface="宋体" panose="02010600030101010101" pitchFamily="2" charset="-122"/>
              </a:rPr>
              <a:t>   produce an item in nextp;</a:t>
            </a:r>
            <a:endParaRPr lang="en-US" altLang="zh-CN" sz="2400" dirty="0">
              <a:latin typeface="Times New Roman" panose="02020603050405020304" pitchFamily="18" charset="0"/>
              <a:ea typeface="宋体" panose="02010600030101010101" pitchFamily="2" charset="-122"/>
            </a:endParaRPr>
          </a:p>
          <a:p>
            <a:pPr>
              <a:spcBef>
                <a:spcPct val="10000"/>
              </a:spcBef>
            </a:pPr>
            <a:r>
              <a:rPr lang="en-US" altLang="zh-CN" sz="2400" dirty="0">
                <a:latin typeface="Times New Roman" panose="02020603050405020304" pitchFamily="18" charset="0"/>
                <a:ea typeface="宋体" panose="02010600030101010101" pitchFamily="2" charset="-122"/>
              </a:rPr>
              <a:t>   </a:t>
            </a:r>
            <a:r>
              <a:rPr lang="en-US" altLang="zh-CN" sz="2400" dirty="0">
                <a:solidFill>
                  <a:srgbClr val="0033CC"/>
                </a:solidFill>
                <a:latin typeface="Times New Roman" panose="02020603050405020304" pitchFamily="18" charset="0"/>
                <a:ea typeface="宋体" panose="02010600030101010101" pitchFamily="2" charset="-122"/>
              </a:rPr>
              <a:t>wait(empty)</a:t>
            </a:r>
            <a:r>
              <a:rPr lang="en-US" altLang="zh-CN" sz="2400" dirty="0">
                <a:latin typeface="Times New Roman" panose="02020603050405020304" pitchFamily="18" charset="0"/>
                <a:ea typeface="宋体" panose="02010600030101010101" pitchFamily="2" charset="-122"/>
              </a:rPr>
              <a:t>;</a:t>
            </a:r>
            <a:r>
              <a:rPr lang="en-US" altLang="zh-CN" sz="2400" dirty="0">
                <a:solidFill>
                  <a:srgbClr val="CC6600"/>
                </a:solidFill>
                <a:latin typeface="Times New Roman" panose="02020603050405020304" pitchFamily="18" charset="0"/>
                <a:ea typeface="宋体" panose="02010600030101010101" pitchFamily="2" charset="-122"/>
              </a:rPr>
              <a:t>//</a:t>
            </a:r>
            <a:r>
              <a:rPr lang="zh-CN" altLang="en-US" sz="2400" dirty="0">
                <a:solidFill>
                  <a:srgbClr val="CC6600"/>
                </a:solidFill>
                <a:latin typeface="Times New Roman" panose="02020603050405020304" pitchFamily="18" charset="0"/>
                <a:ea typeface="宋体" panose="02010600030101010101" pitchFamily="2" charset="-122"/>
              </a:rPr>
              <a:t>测试</a:t>
            </a:r>
            <a:endParaRPr lang="zh-CN" altLang="en-US" sz="2400" dirty="0">
              <a:solidFill>
                <a:srgbClr val="CC6600"/>
              </a:solidFill>
              <a:latin typeface="Times New Roman" panose="02020603050405020304" pitchFamily="18" charset="0"/>
              <a:ea typeface="宋体" panose="02010600030101010101" pitchFamily="2" charset="-122"/>
            </a:endParaRPr>
          </a:p>
          <a:p>
            <a:pPr>
              <a:spcBef>
                <a:spcPct val="10000"/>
              </a:spcBef>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buffer=nextp;</a:t>
            </a:r>
            <a:endParaRPr lang="en-US" altLang="zh-CN" sz="2400" dirty="0">
              <a:latin typeface="Times New Roman" panose="02020603050405020304" pitchFamily="18" charset="0"/>
              <a:ea typeface="宋体" panose="02010600030101010101" pitchFamily="2" charset="-122"/>
            </a:endParaRPr>
          </a:p>
          <a:p>
            <a:pPr>
              <a:spcBef>
                <a:spcPct val="10000"/>
              </a:spcBef>
            </a:pPr>
            <a:r>
              <a:rPr lang="en-US" altLang="zh-CN" sz="2400" dirty="0">
                <a:latin typeface="Times New Roman" panose="02020603050405020304" pitchFamily="18" charset="0"/>
                <a:ea typeface="宋体" panose="02010600030101010101" pitchFamily="2" charset="-122"/>
              </a:rPr>
              <a:t>   </a:t>
            </a:r>
            <a:r>
              <a:rPr lang="en-US" altLang="zh-CN" sz="2400" dirty="0">
                <a:solidFill>
                  <a:srgbClr val="FF0000"/>
                </a:solidFill>
                <a:latin typeface="Times New Roman" panose="02020603050405020304" pitchFamily="18" charset="0"/>
                <a:ea typeface="宋体" panose="02010600030101010101" pitchFamily="2" charset="-122"/>
              </a:rPr>
              <a:t>signal(full);</a:t>
            </a:r>
            <a:r>
              <a:rPr lang="en-US" altLang="zh-CN" sz="2400" dirty="0">
                <a:solidFill>
                  <a:srgbClr val="CC6600"/>
                </a:solidFill>
                <a:latin typeface="Times New Roman" panose="02020603050405020304" pitchFamily="18" charset="0"/>
                <a:ea typeface="宋体" panose="02010600030101010101" pitchFamily="2" charset="-122"/>
              </a:rPr>
              <a:t>//</a:t>
            </a:r>
            <a:r>
              <a:rPr lang="zh-CN" altLang="en-US" sz="2400" dirty="0">
                <a:solidFill>
                  <a:srgbClr val="CC6600"/>
                </a:solidFill>
                <a:latin typeface="Times New Roman" panose="02020603050405020304" pitchFamily="18" charset="0"/>
                <a:ea typeface="宋体" panose="02010600030101010101" pitchFamily="2" charset="-122"/>
              </a:rPr>
              <a:t>通知消费者</a:t>
            </a:r>
            <a:endParaRPr lang="zh-CN" altLang="en-US" sz="2400" dirty="0">
              <a:solidFill>
                <a:srgbClr val="CC6600"/>
              </a:solidFill>
              <a:latin typeface="Times New Roman" panose="02020603050405020304" pitchFamily="18" charset="0"/>
              <a:ea typeface="宋体" panose="02010600030101010101" pitchFamily="2" charset="-122"/>
            </a:endParaRPr>
          </a:p>
          <a:p>
            <a:pPr>
              <a:spcBef>
                <a:spcPct val="10000"/>
              </a:spcBef>
            </a:pPr>
            <a:r>
              <a:rPr lang="en-US"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
        <p:nvSpPr>
          <p:cNvPr id="126981" name="Text Box 5"/>
          <p:cNvSpPr txBox="1"/>
          <p:nvPr/>
        </p:nvSpPr>
        <p:spPr>
          <a:xfrm>
            <a:off x="4556125" y="2535238"/>
            <a:ext cx="4391025" cy="3303587"/>
          </a:xfrm>
          <a:prstGeom prst="rect">
            <a:avLst/>
          </a:prstGeom>
          <a:noFill/>
          <a:ln w="9525" cap="flat" cmpd="sng">
            <a:solidFill>
              <a:srgbClr val="0000CC"/>
            </a:solidFill>
            <a:prstDash val="solid"/>
            <a:miter/>
            <a:headEnd type="none" w="med" len="med"/>
            <a:tailEnd type="none" w="med" len="med"/>
          </a:ln>
        </p:spPr>
        <p:txBody>
          <a:bodyPr wrap="square" lIns="54000" tIns="46800" rIns="54000" bIns="46800" anchor="t">
            <a:spAutoFit/>
          </a:bodyPr>
          <a:p>
            <a:pPr>
              <a:spcBef>
                <a:spcPct val="10000"/>
              </a:spcBef>
            </a:pPr>
            <a:r>
              <a:rPr lang="en-US" altLang="zh-CN" sz="2400" dirty="0">
                <a:solidFill>
                  <a:srgbClr val="CC6600"/>
                </a:solidFill>
                <a:latin typeface="Times New Roman" panose="02020603050405020304" pitchFamily="18" charset="0"/>
                <a:ea typeface="宋体" panose="02010600030101010101" pitchFamily="2" charset="-122"/>
              </a:rPr>
              <a:t>process Consumer:</a:t>
            </a:r>
            <a:endParaRPr lang="en-US" altLang="zh-CN" sz="2400" dirty="0">
              <a:solidFill>
                <a:srgbClr val="CC6600"/>
              </a:solidFill>
              <a:latin typeface="Times New Roman" panose="02020603050405020304" pitchFamily="18" charset="0"/>
              <a:ea typeface="宋体" panose="02010600030101010101" pitchFamily="2" charset="-122"/>
            </a:endParaRPr>
          </a:p>
          <a:p>
            <a:pPr>
              <a:spcBef>
                <a:spcPct val="10000"/>
              </a:spcBef>
            </a:pPr>
            <a:r>
              <a:rPr lang="en-US"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a:spcBef>
                <a:spcPct val="10000"/>
              </a:spcBef>
            </a:pPr>
            <a:r>
              <a:rPr lang="en-US" altLang="zh-CN" sz="2400" dirty="0">
                <a:latin typeface="Times New Roman" panose="02020603050405020304" pitchFamily="18" charset="0"/>
                <a:ea typeface="宋体" panose="02010600030101010101" pitchFamily="2" charset="-122"/>
              </a:rPr>
              <a:t>    </a:t>
            </a:r>
            <a:r>
              <a:rPr lang="en-US" altLang="zh-CN" sz="2400" dirty="0">
                <a:solidFill>
                  <a:srgbClr val="0033CC"/>
                </a:solidFill>
                <a:latin typeface="Times New Roman" panose="02020603050405020304" pitchFamily="18" charset="0"/>
                <a:ea typeface="宋体" panose="02010600030101010101" pitchFamily="2" charset="-122"/>
              </a:rPr>
              <a:t>wait(full)</a:t>
            </a:r>
            <a:r>
              <a:rPr lang="en-US" altLang="zh-CN" sz="2400" dirty="0">
                <a:latin typeface="Times New Roman" panose="02020603050405020304" pitchFamily="18" charset="0"/>
                <a:ea typeface="宋体" panose="02010600030101010101" pitchFamily="2" charset="-122"/>
              </a:rPr>
              <a:t>; </a:t>
            </a:r>
            <a:r>
              <a:rPr lang="en-US" altLang="zh-CN" sz="2400" dirty="0">
                <a:solidFill>
                  <a:srgbClr val="CC6600"/>
                </a:solidFill>
                <a:latin typeface="Times New Roman" panose="02020603050405020304" pitchFamily="18" charset="0"/>
                <a:ea typeface="宋体" panose="02010600030101010101" pitchFamily="2" charset="-122"/>
              </a:rPr>
              <a:t>//</a:t>
            </a:r>
            <a:r>
              <a:rPr lang="zh-CN" altLang="en-US" sz="2400" dirty="0">
                <a:solidFill>
                  <a:srgbClr val="CC6600"/>
                </a:solidFill>
                <a:latin typeface="Times New Roman" panose="02020603050405020304" pitchFamily="18" charset="0"/>
                <a:ea typeface="宋体" panose="02010600030101010101" pitchFamily="2" charset="-122"/>
              </a:rPr>
              <a:t>测试</a:t>
            </a:r>
            <a:endParaRPr lang="zh-CN" altLang="en-US" sz="2400" dirty="0">
              <a:solidFill>
                <a:srgbClr val="CC6600"/>
              </a:solidFill>
              <a:latin typeface="Times New Roman" panose="02020603050405020304" pitchFamily="18" charset="0"/>
              <a:ea typeface="宋体" panose="02010600030101010101" pitchFamily="2" charset="-122"/>
            </a:endParaRPr>
          </a:p>
          <a:p>
            <a:pPr>
              <a:spcBef>
                <a:spcPct val="10000"/>
              </a:spcBef>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nextc=buffer;</a:t>
            </a:r>
            <a:endParaRPr lang="en-US" altLang="zh-CN" sz="2400" dirty="0">
              <a:latin typeface="Times New Roman" panose="02020603050405020304" pitchFamily="18" charset="0"/>
              <a:ea typeface="宋体" panose="02010600030101010101" pitchFamily="2" charset="-122"/>
            </a:endParaRPr>
          </a:p>
          <a:p>
            <a:pPr>
              <a:spcBef>
                <a:spcPct val="10000"/>
              </a:spcBef>
            </a:pPr>
            <a:r>
              <a:rPr lang="en-US" altLang="zh-CN" sz="2400" dirty="0">
                <a:latin typeface="Times New Roman" panose="02020603050405020304" pitchFamily="18" charset="0"/>
                <a:ea typeface="宋体" panose="02010600030101010101" pitchFamily="2" charset="-122"/>
              </a:rPr>
              <a:t>    </a:t>
            </a:r>
            <a:r>
              <a:rPr lang="en-US" altLang="zh-CN" sz="2400" dirty="0">
                <a:solidFill>
                  <a:srgbClr val="FF0000"/>
                </a:solidFill>
                <a:latin typeface="Times New Roman" panose="02020603050405020304" pitchFamily="18" charset="0"/>
                <a:ea typeface="宋体" panose="02010600030101010101" pitchFamily="2" charset="-122"/>
              </a:rPr>
              <a:t>signal(empty)</a:t>
            </a:r>
            <a:r>
              <a:rPr lang="en-US" altLang="zh-CN" sz="2400" dirty="0">
                <a:latin typeface="Times New Roman" panose="02020603050405020304" pitchFamily="18" charset="0"/>
                <a:ea typeface="宋体" panose="02010600030101010101" pitchFamily="2" charset="-122"/>
              </a:rPr>
              <a:t>; </a:t>
            </a:r>
            <a:r>
              <a:rPr lang="en-US" altLang="zh-CN" sz="2400" dirty="0">
                <a:solidFill>
                  <a:srgbClr val="CC6600"/>
                </a:solidFill>
                <a:latin typeface="Times New Roman" panose="02020603050405020304" pitchFamily="18" charset="0"/>
                <a:ea typeface="宋体" panose="02010600030101010101" pitchFamily="2" charset="-122"/>
              </a:rPr>
              <a:t>//</a:t>
            </a:r>
            <a:r>
              <a:rPr lang="zh-CN" altLang="en-US" sz="2400" dirty="0">
                <a:solidFill>
                  <a:srgbClr val="CC6600"/>
                </a:solidFill>
                <a:latin typeface="Times New Roman" panose="02020603050405020304" pitchFamily="18" charset="0"/>
                <a:ea typeface="宋体" panose="02010600030101010101" pitchFamily="2" charset="-122"/>
              </a:rPr>
              <a:t>通知生产者</a:t>
            </a:r>
            <a:endParaRPr lang="zh-CN" altLang="en-US" sz="2400" dirty="0">
              <a:solidFill>
                <a:srgbClr val="CC6600"/>
              </a:solidFill>
              <a:latin typeface="Times New Roman" panose="02020603050405020304" pitchFamily="18" charset="0"/>
              <a:ea typeface="宋体" panose="02010600030101010101" pitchFamily="2" charset="-122"/>
            </a:endParaRPr>
          </a:p>
          <a:p>
            <a:pPr>
              <a:spcBef>
                <a:spcPct val="10000"/>
              </a:spcBef>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consume the item   in nextc;</a:t>
            </a:r>
            <a:endParaRPr lang="en-US" altLang="zh-CN" sz="2400" dirty="0">
              <a:latin typeface="Times New Roman" panose="02020603050405020304" pitchFamily="18" charset="0"/>
              <a:ea typeface="宋体" panose="02010600030101010101" pitchFamily="2" charset="-122"/>
            </a:endParaRPr>
          </a:p>
          <a:p>
            <a:pPr>
              <a:spcBef>
                <a:spcPct val="10000"/>
              </a:spcBef>
            </a:pPr>
            <a:r>
              <a:rPr lang="en-US"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a:spcBef>
                <a:spcPct val="10000"/>
              </a:spcBef>
            </a:pPr>
            <a:r>
              <a:rPr lang="en-US" altLang="zh-CN" sz="2400" dirty="0">
                <a:solidFill>
                  <a:srgbClr val="000066"/>
                </a:solidFill>
                <a:latin typeface="Times New Roman" panose="02020603050405020304" pitchFamily="18" charset="0"/>
                <a:ea typeface="宋体" panose="02010600030101010101" pitchFamily="2" charset="-122"/>
              </a:rPr>
              <a:t>parend</a:t>
            </a:r>
            <a:endParaRPr lang="en-US" altLang="zh-CN" sz="2400" dirty="0">
              <a:solidFill>
                <a:srgbClr val="000066"/>
              </a:solidFill>
              <a:latin typeface="Times New Roman" panose="02020603050405020304" pitchFamily="18" charset="0"/>
              <a:ea typeface="宋体" panose="02010600030101010101" pitchFamily="2" charset="-122"/>
            </a:endParaRPr>
          </a:p>
        </p:txBody>
      </p:sp>
      <p:sp>
        <p:nvSpPr>
          <p:cNvPr id="113670" name="Rectangle 6"/>
          <p:cNvSpPr/>
          <p:nvPr/>
        </p:nvSpPr>
        <p:spPr>
          <a:xfrm>
            <a:off x="79375" y="2525713"/>
            <a:ext cx="3767138" cy="868362"/>
          </a:xfrm>
          <a:prstGeom prst="rect">
            <a:avLst/>
          </a:prstGeom>
          <a:noFill/>
          <a:ln w="28575" cap="flat" cmpd="sng">
            <a:solidFill>
              <a:srgbClr val="0000FF"/>
            </a:solidFill>
            <a:prstDash val="solid"/>
            <a:miter/>
            <a:headEnd type="none" w="med" len="med"/>
            <a:tailEnd type="none" w="med" len="lg"/>
          </a:ln>
        </p:spPr>
        <p:txBody>
          <a:bodyPr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13671" name="Line 7"/>
          <p:cNvSpPr/>
          <p:nvPr/>
        </p:nvSpPr>
        <p:spPr>
          <a:xfrm>
            <a:off x="527050" y="5378450"/>
            <a:ext cx="2371725" cy="0"/>
          </a:xfrm>
          <a:prstGeom prst="line">
            <a:avLst/>
          </a:prstGeom>
          <a:ln w="28575" cap="flat" cmpd="sng">
            <a:solidFill>
              <a:srgbClr val="0000FF"/>
            </a:solidFill>
            <a:prstDash val="solid"/>
            <a:round/>
            <a:headEnd type="none" w="med" len="med"/>
            <a:tailEnd type="none" w="med" len="lg"/>
          </a:ln>
        </p:spPr>
      </p:sp>
      <p:sp>
        <p:nvSpPr>
          <p:cNvPr id="113672" name="Line 8"/>
          <p:cNvSpPr/>
          <p:nvPr/>
        </p:nvSpPr>
        <p:spPr>
          <a:xfrm>
            <a:off x="619125" y="6165850"/>
            <a:ext cx="2106613" cy="0"/>
          </a:xfrm>
          <a:prstGeom prst="line">
            <a:avLst/>
          </a:prstGeom>
          <a:ln w="28575" cap="flat" cmpd="sng">
            <a:solidFill>
              <a:srgbClr val="0000FF"/>
            </a:solidFill>
            <a:prstDash val="solid"/>
            <a:round/>
            <a:headEnd type="none" w="med" len="med"/>
            <a:tailEnd type="none" w="med" len="lg"/>
          </a:ln>
        </p:spPr>
      </p:sp>
      <p:sp>
        <p:nvSpPr>
          <p:cNvPr id="113673" name="Line 9"/>
          <p:cNvSpPr/>
          <p:nvPr/>
        </p:nvSpPr>
        <p:spPr>
          <a:xfrm>
            <a:off x="5175250" y="3825875"/>
            <a:ext cx="1906588" cy="0"/>
          </a:xfrm>
          <a:prstGeom prst="line">
            <a:avLst/>
          </a:prstGeom>
          <a:ln w="28575" cap="flat" cmpd="sng">
            <a:solidFill>
              <a:srgbClr val="0000FF"/>
            </a:solidFill>
            <a:prstDash val="solid"/>
            <a:round/>
            <a:headEnd type="none" w="med" len="med"/>
            <a:tailEnd type="none" w="med" len="lg"/>
          </a:ln>
        </p:spPr>
      </p:sp>
      <p:sp>
        <p:nvSpPr>
          <p:cNvPr id="113674" name="Line 10"/>
          <p:cNvSpPr/>
          <p:nvPr/>
        </p:nvSpPr>
        <p:spPr>
          <a:xfrm>
            <a:off x="5283200" y="4646613"/>
            <a:ext cx="2635250" cy="0"/>
          </a:xfrm>
          <a:prstGeom prst="line">
            <a:avLst/>
          </a:prstGeom>
          <a:ln w="28575" cap="flat" cmpd="sng">
            <a:solidFill>
              <a:srgbClr val="0000FF"/>
            </a:solidFill>
            <a:prstDash val="solid"/>
            <a:round/>
            <a:headEnd type="none" w="med" len="med"/>
            <a:tailEnd type="none" w="med" len="lg"/>
          </a:ln>
        </p:spPr>
      </p:sp>
      <p:sp>
        <p:nvSpPr>
          <p:cNvPr id="113675"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第五次课</a:t>
            </a:r>
            <a:endParaRPr lang="zh-CN" altLang="en-US" sz="1800">
              <a:latin typeface="Verdana" panose="020B0604030504040204" pitchFamily="34" charset="0"/>
              <a:ea typeface="宋体" panose="02010600030101010101" pitchFamily="2" charset="-122"/>
            </a:endParaRPr>
          </a:p>
        </p:txBody>
      </p:sp>
      <p:graphicFrame>
        <p:nvGraphicFramePr>
          <p:cNvPr id="113676"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128" name="" r:id="rId1" imgW="6858000" imgH="48895" progId="MS_ClipArt_Gallery.2">
                  <p:embed/>
                </p:oleObj>
              </mc:Choice>
              <mc:Fallback>
                <p:oleObj name="" r:id="rId1" imgW="6858000" imgH="48895" progId="MS_ClipArt_Gallery.2">
                  <p:embed/>
                  <p:pic>
                    <p:nvPicPr>
                      <p:cNvPr id="0" name="图片 3127"/>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80">
                                            <p:txEl>
                                              <p:charRg st="0" end="2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980">
                                            <p:txEl>
                                              <p:charRg st="22" end="3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6980">
                                            <p:txEl>
                                              <p:charRg st="100" end="12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6980">
                                            <p:txEl>
                                              <p:charRg st="137" end="16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6981">
                                            <p:txEl>
                                              <p:charRg st="20" end="4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6981">
                                            <p:txEl>
                                              <p:charRg st="59" end="8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14690" name="Rectangle 2"/>
          <p:cNvSpPr>
            <a:spLocks noGrp="1"/>
          </p:cNvSpPr>
          <p:nvPr>
            <p:ph type="title"/>
          </p:nvPr>
        </p:nvSpPr>
        <p:spPr>
          <a:xfrm>
            <a:off x="66675" y="396875"/>
            <a:ext cx="8261350" cy="584200"/>
          </a:xfrm>
        </p:spPr>
        <p:txBody>
          <a:bodyPr vert="horz" wrap="square" lIns="91440" tIns="45720" rIns="91440" bIns="45720" anchor="b"/>
          <a:p>
            <a:pPr algn="ctr" eaLnBrk="1" hangingPunct="1"/>
            <a:r>
              <a:rPr lang="zh-CN" altLang="en-US" sz="2800" dirty="0">
                <a:latin typeface="黑体" panose="02010609060101010101" pitchFamily="49" charset="-122"/>
              </a:rPr>
              <a:t>生产者</a:t>
            </a:r>
            <a:r>
              <a:rPr lang="en-US" altLang="zh-CN" sz="2800" dirty="0">
                <a:latin typeface="黑体" panose="02010609060101010101" pitchFamily="49" charset="-122"/>
              </a:rPr>
              <a:t>-</a:t>
            </a:r>
            <a:r>
              <a:rPr lang="zh-CN" altLang="en-US" sz="2800" dirty="0">
                <a:latin typeface="黑体" panose="02010609060101010101" pitchFamily="49" charset="-122"/>
              </a:rPr>
              <a:t>消费者问题的第二种特殊情况</a:t>
            </a:r>
            <a:endParaRPr lang="zh-CN" altLang="en-US" sz="2800" dirty="0">
              <a:latin typeface="黑体" panose="02010609060101010101" pitchFamily="49" charset="-122"/>
            </a:endParaRPr>
          </a:p>
        </p:txBody>
      </p:sp>
      <p:sp>
        <p:nvSpPr>
          <p:cNvPr id="114691" name="Rectangle 3"/>
          <p:cNvSpPr>
            <a:spLocks noGrp="1"/>
          </p:cNvSpPr>
          <p:nvPr>
            <p:ph idx="1"/>
          </p:nvPr>
        </p:nvSpPr>
        <p:spPr>
          <a:xfrm>
            <a:off x="304800" y="1163638"/>
            <a:ext cx="8562975" cy="581025"/>
          </a:xfrm>
          <a:solidFill>
            <a:srgbClr val="FFFF99"/>
          </a:solidFill>
        </p:spPr>
        <p:txBody>
          <a:bodyPr vert="horz" wrap="square" lIns="91440" tIns="45720" rIns="91440" bIns="45720" anchor="t"/>
          <a:p>
            <a:pPr eaLnBrk="1" hangingPunct="1">
              <a:buNone/>
            </a:pPr>
            <a:r>
              <a:rPr lang="zh-CN" altLang="en-US" sz="2800" dirty="0">
                <a:latin typeface="Times New Roman" panose="02020603050405020304" pitchFamily="18" charset="0"/>
                <a:ea typeface="楷体_GB2312" pitchFamily="49" charset="-122"/>
              </a:rPr>
              <a:t>一个生产者、一个消费者、</a:t>
            </a:r>
            <a:r>
              <a:rPr lang="en-US" altLang="zh-CN" sz="2800" dirty="0">
                <a:latin typeface="Times New Roman" panose="02020603050405020304" pitchFamily="18" charset="0"/>
                <a:ea typeface="楷体_GB2312" pitchFamily="49" charset="-122"/>
              </a:rPr>
              <a:t>n</a:t>
            </a:r>
            <a:r>
              <a:rPr lang="zh-CN" altLang="en-US" sz="2800" dirty="0">
                <a:latin typeface="Times New Roman" panose="02020603050405020304" pitchFamily="18" charset="0"/>
                <a:ea typeface="楷体_GB2312" pitchFamily="49" charset="-122"/>
              </a:rPr>
              <a:t>个缓冲区的</a:t>
            </a:r>
            <a:r>
              <a:rPr lang="en-US" altLang="zh-CN" sz="2800" dirty="0">
                <a:latin typeface="Times New Roman" panose="02020603050405020304" pitchFamily="18" charset="0"/>
                <a:ea typeface="楷体_GB2312" pitchFamily="49" charset="-122"/>
              </a:rPr>
              <a:t>P-C</a:t>
            </a:r>
            <a:r>
              <a:rPr lang="zh-CN" altLang="en-US" sz="2800" dirty="0">
                <a:latin typeface="Times New Roman" panose="02020603050405020304" pitchFamily="18" charset="0"/>
                <a:ea typeface="楷体_GB2312" pitchFamily="49" charset="-122"/>
              </a:rPr>
              <a:t>问题</a:t>
            </a:r>
            <a:endParaRPr lang="zh-CN" altLang="en-US" sz="2800" dirty="0">
              <a:latin typeface="Times New Roman" panose="02020603050405020304" pitchFamily="18" charset="0"/>
              <a:ea typeface="楷体_GB2312" pitchFamily="49" charset="-122"/>
            </a:endParaRPr>
          </a:p>
        </p:txBody>
      </p:sp>
      <p:grpSp>
        <p:nvGrpSpPr>
          <p:cNvPr id="114692" name="Group 4"/>
          <p:cNvGrpSpPr/>
          <p:nvPr/>
        </p:nvGrpSpPr>
        <p:grpSpPr>
          <a:xfrm>
            <a:off x="1219200" y="1968500"/>
            <a:ext cx="6172200" cy="1028700"/>
            <a:chOff x="768" y="1040"/>
            <a:chExt cx="3888" cy="648"/>
          </a:xfrm>
        </p:grpSpPr>
        <p:sp>
          <p:nvSpPr>
            <p:cNvPr id="114693" name="Rectangle 5"/>
            <p:cNvSpPr/>
            <p:nvPr/>
          </p:nvSpPr>
          <p:spPr>
            <a:xfrm>
              <a:off x="3768" y="1368"/>
              <a:ext cx="360" cy="320"/>
            </a:xfrm>
            <a:prstGeom prst="rect">
              <a:avLst/>
            </a:prstGeom>
            <a:noFill/>
            <a:ln w="9525">
              <a:noFill/>
            </a:ln>
          </p:spPr>
          <p:txBody>
            <a:bodyPr lIns="19050" tIns="19050" rIns="19050" bIns="19050" anchor="t"/>
            <a:p>
              <a:pPr algn="ctr">
                <a:spcBef>
                  <a:spcPct val="20000"/>
                </a:spcBef>
                <a:buClr>
                  <a:schemeClr val="folHlink"/>
                </a:buClr>
                <a:buSzPct val="60000"/>
              </a:pPr>
              <a:r>
                <a:rPr lang="en-US" altLang="zh-CN" dirty="0">
                  <a:latin typeface="Times New Roman" panose="02020603050405020304" pitchFamily="18" charset="0"/>
                  <a:ea typeface="宋体" panose="02010600030101010101" pitchFamily="2" charset="-122"/>
                </a:rPr>
                <a:t>n-1</a:t>
              </a:r>
              <a:endParaRPr lang="en-US" altLang="zh-CN" dirty="0">
                <a:latin typeface="Times New Roman" panose="02020603050405020304" pitchFamily="18" charset="0"/>
                <a:ea typeface="宋体" panose="02010600030101010101" pitchFamily="2" charset="-122"/>
              </a:endParaRPr>
            </a:p>
          </p:txBody>
        </p:sp>
        <p:sp>
          <p:nvSpPr>
            <p:cNvPr id="114694" name="Rectangle 6"/>
            <p:cNvSpPr/>
            <p:nvPr/>
          </p:nvSpPr>
          <p:spPr>
            <a:xfrm>
              <a:off x="3408" y="1368"/>
              <a:ext cx="360" cy="320"/>
            </a:xfrm>
            <a:prstGeom prst="rect">
              <a:avLst/>
            </a:prstGeom>
            <a:noFill/>
            <a:ln w="9525">
              <a:noFill/>
            </a:ln>
          </p:spPr>
          <p:txBody>
            <a:bodyPr lIns="19050" tIns="19050" rIns="19050" bIns="19050" anchor="t"/>
            <a:p>
              <a:pPr algn="ctr">
                <a:spcBef>
                  <a:spcPct val="20000"/>
                </a:spcBef>
                <a:buClr>
                  <a:schemeClr val="folHlink"/>
                </a:buClr>
                <a:buSzPct val="60000"/>
              </a:pPr>
              <a:endParaRPr lang="zh-CN" altLang="zh-CN" dirty="0">
                <a:latin typeface="Tahoma" panose="020B0604030504040204" pitchFamily="34" charset="0"/>
                <a:ea typeface="宋体" panose="02010600030101010101" pitchFamily="2" charset="-122"/>
              </a:endParaRPr>
            </a:p>
          </p:txBody>
        </p:sp>
        <p:sp>
          <p:nvSpPr>
            <p:cNvPr id="114695" name="Rectangle 7"/>
            <p:cNvSpPr/>
            <p:nvPr/>
          </p:nvSpPr>
          <p:spPr>
            <a:xfrm>
              <a:off x="3048" y="1368"/>
              <a:ext cx="360" cy="320"/>
            </a:xfrm>
            <a:prstGeom prst="rect">
              <a:avLst/>
            </a:prstGeom>
            <a:noFill/>
            <a:ln w="9525">
              <a:noFill/>
            </a:ln>
          </p:spPr>
          <p:txBody>
            <a:bodyPr lIns="19050" tIns="19050" rIns="19050" bIns="19050" anchor="t"/>
            <a:p>
              <a:pPr algn="ctr">
                <a:spcBef>
                  <a:spcPct val="20000"/>
                </a:spcBef>
                <a:buClr>
                  <a:schemeClr val="folHlink"/>
                </a:buClr>
                <a:buSzPct val="60000"/>
              </a:pPr>
              <a:r>
                <a:rPr lang="en-US" altLang="zh-CN" dirty="0">
                  <a:latin typeface="Times New Roman" panose="02020603050405020304" pitchFamily="18" charset="0"/>
                  <a:ea typeface="宋体" panose="02010600030101010101" pitchFamily="2" charset="-122"/>
                </a:rPr>
                <a:t>5</a:t>
              </a:r>
              <a:endParaRPr lang="en-US" altLang="zh-CN" dirty="0">
                <a:latin typeface="Times New Roman" panose="02020603050405020304" pitchFamily="18" charset="0"/>
                <a:ea typeface="宋体" panose="02010600030101010101" pitchFamily="2" charset="-122"/>
              </a:endParaRPr>
            </a:p>
          </p:txBody>
        </p:sp>
        <p:sp>
          <p:nvSpPr>
            <p:cNvPr id="114696" name="Rectangle 8"/>
            <p:cNvSpPr/>
            <p:nvPr/>
          </p:nvSpPr>
          <p:spPr>
            <a:xfrm>
              <a:off x="2688" y="1368"/>
              <a:ext cx="360" cy="320"/>
            </a:xfrm>
            <a:prstGeom prst="rect">
              <a:avLst/>
            </a:prstGeom>
            <a:noFill/>
            <a:ln w="9525">
              <a:noFill/>
            </a:ln>
          </p:spPr>
          <p:txBody>
            <a:bodyPr lIns="19050" tIns="19050" rIns="19050" bIns="19050" anchor="t"/>
            <a:p>
              <a:pPr algn="ctr">
                <a:spcBef>
                  <a:spcPct val="20000"/>
                </a:spcBef>
                <a:buClr>
                  <a:schemeClr val="folHlink"/>
                </a:buClr>
                <a:buSzPct val="60000"/>
              </a:pPr>
              <a:r>
                <a:rPr lang="en-US" altLang="zh-CN" dirty="0">
                  <a:latin typeface="Times New Roman" panose="02020603050405020304" pitchFamily="18" charset="0"/>
                  <a:ea typeface="宋体" panose="02010600030101010101" pitchFamily="2" charset="-122"/>
                </a:rPr>
                <a:t>4</a:t>
              </a:r>
              <a:endParaRPr lang="en-US" altLang="zh-CN" dirty="0">
                <a:latin typeface="Times New Roman" panose="02020603050405020304" pitchFamily="18" charset="0"/>
                <a:ea typeface="宋体" panose="02010600030101010101" pitchFamily="2" charset="-122"/>
              </a:endParaRPr>
            </a:p>
          </p:txBody>
        </p:sp>
        <p:sp>
          <p:nvSpPr>
            <p:cNvPr id="114697" name="Rectangle 9"/>
            <p:cNvSpPr/>
            <p:nvPr/>
          </p:nvSpPr>
          <p:spPr>
            <a:xfrm>
              <a:off x="2328" y="1368"/>
              <a:ext cx="360" cy="320"/>
            </a:xfrm>
            <a:prstGeom prst="rect">
              <a:avLst/>
            </a:prstGeom>
            <a:noFill/>
            <a:ln w="9525">
              <a:noFill/>
            </a:ln>
          </p:spPr>
          <p:txBody>
            <a:bodyPr lIns="19050" tIns="19050" rIns="19050" bIns="19050" anchor="t"/>
            <a:p>
              <a:pPr algn="ctr">
                <a:spcBef>
                  <a:spcPct val="20000"/>
                </a:spcBef>
                <a:buClr>
                  <a:schemeClr val="folHlink"/>
                </a:buClr>
                <a:buSzPct val="60000"/>
              </a:pPr>
              <a:r>
                <a:rPr lang="en-US" altLang="zh-CN" dirty="0">
                  <a:latin typeface="Times New Roman" panose="02020603050405020304" pitchFamily="18" charset="0"/>
                  <a:ea typeface="宋体" panose="02010600030101010101" pitchFamily="2" charset="-122"/>
                </a:rPr>
                <a:t>3</a:t>
              </a:r>
              <a:endParaRPr lang="en-US" altLang="zh-CN" dirty="0">
                <a:latin typeface="Times New Roman" panose="02020603050405020304" pitchFamily="18" charset="0"/>
                <a:ea typeface="宋体" panose="02010600030101010101" pitchFamily="2" charset="-122"/>
              </a:endParaRPr>
            </a:p>
          </p:txBody>
        </p:sp>
        <p:sp>
          <p:nvSpPr>
            <p:cNvPr id="114698" name="Rectangle 10"/>
            <p:cNvSpPr/>
            <p:nvPr/>
          </p:nvSpPr>
          <p:spPr>
            <a:xfrm>
              <a:off x="1968" y="1368"/>
              <a:ext cx="360" cy="320"/>
            </a:xfrm>
            <a:prstGeom prst="rect">
              <a:avLst/>
            </a:prstGeom>
            <a:noFill/>
            <a:ln w="9525">
              <a:noFill/>
            </a:ln>
          </p:spPr>
          <p:txBody>
            <a:bodyPr lIns="19050" tIns="19050" rIns="19050" bIns="19050" anchor="t"/>
            <a:p>
              <a:pPr algn="ctr">
                <a:spcBef>
                  <a:spcPct val="20000"/>
                </a:spcBef>
                <a:buClr>
                  <a:schemeClr val="folHlink"/>
                </a:buClr>
                <a:buSzPct val="60000"/>
              </a:pPr>
              <a:r>
                <a:rPr lang="en-US" altLang="zh-CN" dirty="0">
                  <a:latin typeface="Times New Roman" panose="02020603050405020304" pitchFamily="18" charset="0"/>
                  <a:ea typeface="宋体" panose="02010600030101010101" pitchFamily="2" charset="-122"/>
                </a:rPr>
                <a:t>2</a:t>
              </a:r>
              <a:endParaRPr lang="en-US" altLang="zh-CN" dirty="0">
                <a:latin typeface="Times New Roman" panose="02020603050405020304" pitchFamily="18" charset="0"/>
                <a:ea typeface="宋体" panose="02010600030101010101" pitchFamily="2" charset="-122"/>
              </a:endParaRPr>
            </a:p>
          </p:txBody>
        </p:sp>
        <p:sp>
          <p:nvSpPr>
            <p:cNvPr id="114699" name="Rectangle 11"/>
            <p:cNvSpPr/>
            <p:nvPr/>
          </p:nvSpPr>
          <p:spPr>
            <a:xfrm>
              <a:off x="1608" y="1368"/>
              <a:ext cx="360" cy="320"/>
            </a:xfrm>
            <a:prstGeom prst="rect">
              <a:avLst/>
            </a:prstGeom>
            <a:noFill/>
            <a:ln w="9525">
              <a:noFill/>
            </a:ln>
          </p:spPr>
          <p:txBody>
            <a:bodyPr lIns="19050" tIns="19050" rIns="19050" bIns="19050" anchor="t"/>
            <a:p>
              <a:pPr algn="ctr">
                <a:spcBef>
                  <a:spcPct val="20000"/>
                </a:spcBef>
                <a:buClr>
                  <a:schemeClr val="folHlink"/>
                </a:buClr>
                <a:buSzPct val="60000"/>
              </a:pPr>
              <a:r>
                <a:rPr lang="en-US" altLang="zh-CN" dirty="0">
                  <a:latin typeface="Times New Roman" panose="02020603050405020304" pitchFamily="18" charset="0"/>
                  <a:ea typeface="宋体" panose="02010600030101010101" pitchFamily="2" charset="-122"/>
                </a:rPr>
                <a:t>1</a:t>
              </a:r>
              <a:endParaRPr lang="en-US" altLang="zh-CN" dirty="0">
                <a:latin typeface="Times New Roman" panose="02020603050405020304" pitchFamily="18" charset="0"/>
                <a:ea typeface="宋体" panose="02010600030101010101" pitchFamily="2" charset="-122"/>
              </a:endParaRPr>
            </a:p>
          </p:txBody>
        </p:sp>
        <p:sp>
          <p:nvSpPr>
            <p:cNvPr id="114700" name="Rectangle 12"/>
            <p:cNvSpPr/>
            <p:nvPr/>
          </p:nvSpPr>
          <p:spPr>
            <a:xfrm>
              <a:off x="1248" y="1368"/>
              <a:ext cx="360" cy="320"/>
            </a:xfrm>
            <a:prstGeom prst="rect">
              <a:avLst/>
            </a:prstGeom>
            <a:noFill/>
            <a:ln w="9525">
              <a:noFill/>
            </a:ln>
          </p:spPr>
          <p:txBody>
            <a:bodyPr lIns="19050" tIns="19050" rIns="19050" bIns="19050" anchor="t"/>
            <a:p>
              <a:pPr algn="ctr">
                <a:spcBef>
                  <a:spcPct val="20000"/>
                </a:spcBef>
                <a:buClr>
                  <a:schemeClr val="folHlink"/>
                </a:buClr>
                <a:buSzPct val="60000"/>
              </a:pPr>
              <a:r>
                <a:rPr lang="en-US" altLang="zh-CN" dirty="0">
                  <a:latin typeface="Times New Roman" panose="02020603050405020304" pitchFamily="18" charset="0"/>
                  <a:ea typeface="宋体" panose="02010600030101010101" pitchFamily="2" charset="-122"/>
                </a:rPr>
                <a:t>0</a:t>
              </a:r>
              <a:endParaRPr lang="en-US" altLang="zh-CN" dirty="0">
                <a:latin typeface="Times New Roman" panose="02020603050405020304" pitchFamily="18" charset="0"/>
                <a:ea typeface="宋体" panose="02010600030101010101" pitchFamily="2" charset="-122"/>
              </a:endParaRPr>
            </a:p>
          </p:txBody>
        </p:sp>
        <p:sp>
          <p:nvSpPr>
            <p:cNvPr id="114701" name="Line 13"/>
            <p:cNvSpPr/>
            <p:nvPr/>
          </p:nvSpPr>
          <p:spPr>
            <a:xfrm>
              <a:off x="1248" y="1368"/>
              <a:ext cx="2880" cy="0"/>
            </a:xfrm>
            <a:prstGeom prst="line">
              <a:avLst/>
            </a:prstGeom>
            <a:ln w="28575" cap="sq" cmpd="sng">
              <a:solidFill>
                <a:schemeClr val="tx1"/>
              </a:solidFill>
              <a:prstDash val="solid"/>
              <a:round/>
              <a:headEnd type="none" w="med" len="med"/>
              <a:tailEnd type="none" w="med" len="med"/>
            </a:ln>
          </p:spPr>
        </p:sp>
        <p:sp>
          <p:nvSpPr>
            <p:cNvPr id="114702" name="Line 14"/>
            <p:cNvSpPr/>
            <p:nvPr/>
          </p:nvSpPr>
          <p:spPr>
            <a:xfrm>
              <a:off x="1248" y="1688"/>
              <a:ext cx="2880" cy="0"/>
            </a:xfrm>
            <a:prstGeom prst="line">
              <a:avLst/>
            </a:prstGeom>
            <a:ln w="28575" cap="sq" cmpd="sng">
              <a:solidFill>
                <a:schemeClr val="tx1"/>
              </a:solidFill>
              <a:prstDash val="solid"/>
              <a:round/>
              <a:headEnd type="none" w="med" len="med"/>
              <a:tailEnd type="none" w="med" len="med"/>
            </a:ln>
          </p:spPr>
        </p:sp>
        <p:sp>
          <p:nvSpPr>
            <p:cNvPr id="114703" name="Line 15"/>
            <p:cNvSpPr/>
            <p:nvPr/>
          </p:nvSpPr>
          <p:spPr>
            <a:xfrm>
              <a:off x="1248" y="1368"/>
              <a:ext cx="0" cy="320"/>
            </a:xfrm>
            <a:prstGeom prst="line">
              <a:avLst/>
            </a:prstGeom>
            <a:ln w="28575" cap="sq" cmpd="sng">
              <a:solidFill>
                <a:schemeClr val="tx1"/>
              </a:solidFill>
              <a:prstDash val="solid"/>
              <a:round/>
              <a:headEnd type="none" w="med" len="med"/>
              <a:tailEnd type="none" w="med" len="med"/>
            </a:ln>
          </p:spPr>
        </p:sp>
        <p:sp>
          <p:nvSpPr>
            <p:cNvPr id="114704" name="Line 16"/>
            <p:cNvSpPr/>
            <p:nvPr/>
          </p:nvSpPr>
          <p:spPr>
            <a:xfrm>
              <a:off x="1608" y="1368"/>
              <a:ext cx="0" cy="320"/>
            </a:xfrm>
            <a:prstGeom prst="line">
              <a:avLst/>
            </a:prstGeom>
            <a:ln w="12700" cap="flat" cmpd="sng">
              <a:solidFill>
                <a:schemeClr val="tx1"/>
              </a:solidFill>
              <a:prstDash val="solid"/>
              <a:round/>
              <a:headEnd type="none" w="med" len="med"/>
              <a:tailEnd type="none" w="med" len="med"/>
            </a:ln>
          </p:spPr>
        </p:sp>
        <p:sp>
          <p:nvSpPr>
            <p:cNvPr id="114705" name="Line 17"/>
            <p:cNvSpPr/>
            <p:nvPr/>
          </p:nvSpPr>
          <p:spPr>
            <a:xfrm>
              <a:off x="1968" y="1368"/>
              <a:ext cx="0" cy="320"/>
            </a:xfrm>
            <a:prstGeom prst="line">
              <a:avLst/>
            </a:prstGeom>
            <a:ln w="12700" cap="flat" cmpd="sng">
              <a:solidFill>
                <a:schemeClr val="tx1"/>
              </a:solidFill>
              <a:prstDash val="solid"/>
              <a:round/>
              <a:headEnd type="none" w="med" len="med"/>
              <a:tailEnd type="none" w="med" len="med"/>
            </a:ln>
          </p:spPr>
        </p:sp>
        <p:sp>
          <p:nvSpPr>
            <p:cNvPr id="114706" name="Line 18"/>
            <p:cNvSpPr/>
            <p:nvPr/>
          </p:nvSpPr>
          <p:spPr>
            <a:xfrm>
              <a:off x="2328" y="1368"/>
              <a:ext cx="0" cy="320"/>
            </a:xfrm>
            <a:prstGeom prst="line">
              <a:avLst/>
            </a:prstGeom>
            <a:ln w="12700" cap="flat" cmpd="sng">
              <a:solidFill>
                <a:schemeClr val="tx1"/>
              </a:solidFill>
              <a:prstDash val="solid"/>
              <a:round/>
              <a:headEnd type="none" w="med" len="med"/>
              <a:tailEnd type="none" w="med" len="med"/>
            </a:ln>
          </p:spPr>
        </p:sp>
        <p:sp>
          <p:nvSpPr>
            <p:cNvPr id="114707" name="Line 19"/>
            <p:cNvSpPr/>
            <p:nvPr/>
          </p:nvSpPr>
          <p:spPr>
            <a:xfrm>
              <a:off x="2688" y="1368"/>
              <a:ext cx="0" cy="320"/>
            </a:xfrm>
            <a:prstGeom prst="line">
              <a:avLst/>
            </a:prstGeom>
            <a:ln w="12700" cap="flat" cmpd="sng">
              <a:solidFill>
                <a:schemeClr val="tx1"/>
              </a:solidFill>
              <a:prstDash val="solid"/>
              <a:round/>
              <a:headEnd type="none" w="med" len="med"/>
              <a:tailEnd type="none" w="med" len="med"/>
            </a:ln>
          </p:spPr>
        </p:sp>
        <p:sp>
          <p:nvSpPr>
            <p:cNvPr id="114708" name="Line 20"/>
            <p:cNvSpPr/>
            <p:nvPr/>
          </p:nvSpPr>
          <p:spPr>
            <a:xfrm>
              <a:off x="3048" y="1368"/>
              <a:ext cx="0" cy="320"/>
            </a:xfrm>
            <a:prstGeom prst="line">
              <a:avLst/>
            </a:prstGeom>
            <a:ln w="12700" cap="flat" cmpd="sng">
              <a:solidFill>
                <a:schemeClr val="tx1"/>
              </a:solidFill>
              <a:prstDash val="solid"/>
              <a:round/>
              <a:headEnd type="none" w="med" len="med"/>
              <a:tailEnd type="none" w="med" len="med"/>
            </a:ln>
          </p:spPr>
        </p:sp>
        <p:sp>
          <p:nvSpPr>
            <p:cNvPr id="114709" name="Line 21"/>
            <p:cNvSpPr/>
            <p:nvPr/>
          </p:nvSpPr>
          <p:spPr>
            <a:xfrm>
              <a:off x="3408" y="1368"/>
              <a:ext cx="0" cy="320"/>
            </a:xfrm>
            <a:prstGeom prst="line">
              <a:avLst/>
            </a:prstGeom>
            <a:ln w="12700" cap="flat" cmpd="sng">
              <a:solidFill>
                <a:schemeClr val="tx1"/>
              </a:solidFill>
              <a:prstDash val="solid"/>
              <a:round/>
              <a:headEnd type="none" w="med" len="med"/>
              <a:tailEnd type="none" w="med" len="med"/>
            </a:ln>
          </p:spPr>
        </p:sp>
        <p:sp>
          <p:nvSpPr>
            <p:cNvPr id="114710" name="Line 22"/>
            <p:cNvSpPr/>
            <p:nvPr/>
          </p:nvSpPr>
          <p:spPr>
            <a:xfrm>
              <a:off x="3768" y="1368"/>
              <a:ext cx="0" cy="320"/>
            </a:xfrm>
            <a:prstGeom prst="line">
              <a:avLst/>
            </a:prstGeom>
            <a:ln w="12700" cap="flat" cmpd="sng">
              <a:solidFill>
                <a:schemeClr val="tx1"/>
              </a:solidFill>
              <a:prstDash val="solid"/>
              <a:round/>
              <a:headEnd type="none" w="med" len="med"/>
              <a:tailEnd type="none" w="med" len="med"/>
            </a:ln>
          </p:spPr>
        </p:sp>
        <p:sp>
          <p:nvSpPr>
            <p:cNvPr id="114711" name="Line 23"/>
            <p:cNvSpPr/>
            <p:nvPr/>
          </p:nvSpPr>
          <p:spPr>
            <a:xfrm>
              <a:off x="4128" y="1368"/>
              <a:ext cx="0" cy="320"/>
            </a:xfrm>
            <a:prstGeom prst="line">
              <a:avLst/>
            </a:prstGeom>
            <a:ln w="28575" cap="sq" cmpd="sng">
              <a:solidFill>
                <a:schemeClr val="tx1"/>
              </a:solidFill>
              <a:prstDash val="solid"/>
              <a:round/>
              <a:headEnd type="none" w="med" len="med"/>
              <a:tailEnd type="none" w="med" len="med"/>
            </a:ln>
          </p:spPr>
        </p:sp>
        <p:sp>
          <p:nvSpPr>
            <p:cNvPr id="114712" name="Text Box 24"/>
            <p:cNvSpPr txBox="1"/>
            <p:nvPr/>
          </p:nvSpPr>
          <p:spPr>
            <a:xfrm>
              <a:off x="768" y="1368"/>
              <a:ext cx="192" cy="288"/>
            </a:xfrm>
            <a:prstGeom prst="rect">
              <a:avLst/>
            </a:prstGeom>
            <a:noFill/>
            <a:ln w="9525">
              <a:noFill/>
            </a:ln>
          </p:spPr>
          <p:txBody>
            <a:bodyPr lIns="54000" tIns="46800" rIns="54000" bIns="46800" anchor="t">
              <a:spAutoFit/>
            </a:bodyPr>
            <a:p>
              <a:pPr>
                <a:spcBef>
                  <a:spcPct val="50000"/>
                </a:spcBef>
              </a:pPr>
              <a:r>
                <a:rPr lang="en-US" altLang="zh-CN" sz="2400" dirty="0">
                  <a:latin typeface="Tahoma" panose="020B0604030504040204" pitchFamily="34" charset="0"/>
                  <a:ea typeface="宋体" panose="02010600030101010101" pitchFamily="2" charset="-122"/>
                </a:rPr>
                <a:t>P</a:t>
              </a:r>
              <a:endParaRPr lang="en-US" altLang="zh-CN" sz="2400" dirty="0">
                <a:latin typeface="Tahoma" panose="020B0604030504040204" pitchFamily="34" charset="0"/>
                <a:ea typeface="宋体" panose="02010600030101010101" pitchFamily="2" charset="-122"/>
              </a:endParaRPr>
            </a:p>
          </p:txBody>
        </p:sp>
        <p:sp>
          <p:nvSpPr>
            <p:cNvPr id="114713" name="Text Box 25"/>
            <p:cNvSpPr txBox="1"/>
            <p:nvPr/>
          </p:nvSpPr>
          <p:spPr>
            <a:xfrm>
              <a:off x="4416" y="1368"/>
              <a:ext cx="240" cy="288"/>
            </a:xfrm>
            <a:prstGeom prst="rect">
              <a:avLst/>
            </a:prstGeom>
            <a:noFill/>
            <a:ln w="9525">
              <a:noFill/>
            </a:ln>
          </p:spPr>
          <p:txBody>
            <a:bodyPr lIns="54000" tIns="46800" rIns="54000" bIns="46800" anchor="t">
              <a:spAutoFit/>
            </a:bodyPr>
            <a:p>
              <a:pPr>
                <a:spcBef>
                  <a:spcPct val="50000"/>
                </a:spcBef>
              </a:pPr>
              <a:r>
                <a:rPr lang="en-US" altLang="zh-CN" sz="2400" dirty="0">
                  <a:latin typeface="Tahoma" panose="020B0604030504040204" pitchFamily="34" charset="0"/>
                  <a:ea typeface="宋体" panose="02010600030101010101" pitchFamily="2" charset="-122"/>
                </a:rPr>
                <a:t>C</a:t>
              </a:r>
              <a:endParaRPr lang="en-US" altLang="zh-CN" sz="2400" dirty="0">
                <a:latin typeface="Tahoma" panose="020B0604030504040204" pitchFamily="34" charset="0"/>
                <a:ea typeface="宋体" panose="02010600030101010101" pitchFamily="2" charset="-122"/>
              </a:endParaRPr>
            </a:p>
          </p:txBody>
        </p:sp>
        <p:sp>
          <p:nvSpPr>
            <p:cNvPr id="114714" name="Line 26"/>
            <p:cNvSpPr/>
            <p:nvPr/>
          </p:nvSpPr>
          <p:spPr>
            <a:xfrm>
              <a:off x="960" y="1512"/>
              <a:ext cx="288" cy="0"/>
            </a:xfrm>
            <a:prstGeom prst="line">
              <a:avLst/>
            </a:prstGeom>
            <a:ln w="12700" cap="flat" cmpd="sng">
              <a:solidFill>
                <a:schemeClr val="tx1"/>
              </a:solidFill>
              <a:prstDash val="solid"/>
              <a:round/>
              <a:headEnd type="none" w="med" len="med"/>
              <a:tailEnd type="triangle" w="med" len="med"/>
            </a:ln>
          </p:spPr>
        </p:sp>
        <p:sp>
          <p:nvSpPr>
            <p:cNvPr id="114715" name="Line 27"/>
            <p:cNvSpPr/>
            <p:nvPr/>
          </p:nvSpPr>
          <p:spPr>
            <a:xfrm>
              <a:off x="4128" y="1512"/>
              <a:ext cx="288" cy="0"/>
            </a:xfrm>
            <a:prstGeom prst="line">
              <a:avLst/>
            </a:prstGeom>
            <a:ln w="12700" cap="flat" cmpd="sng">
              <a:solidFill>
                <a:schemeClr val="tx1"/>
              </a:solidFill>
              <a:prstDash val="solid"/>
              <a:round/>
              <a:headEnd type="none" w="med" len="med"/>
              <a:tailEnd type="triangle" w="med" len="med"/>
            </a:ln>
          </p:spPr>
        </p:sp>
        <p:sp>
          <p:nvSpPr>
            <p:cNvPr id="114716" name="Text Box 28"/>
            <p:cNvSpPr txBox="1"/>
            <p:nvPr/>
          </p:nvSpPr>
          <p:spPr>
            <a:xfrm>
              <a:off x="1709" y="1040"/>
              <a:ext cx="1870" cy="288"/>
            </a:xfrm>
            <a:prstGeom prst="rect">
              <a:avLst/>
            </a:prstGeom>
            <a:noFill/>
            <a:ln w="9525">
              <a:noFill/>
            </a:ln>
          </p:spPr>
          <p:txBody>
            <a:bodyPr lIns="54000" tIns="46800" rIns="54000" bIns="46800" anchor="t">
              <a:spAutoFit/>
            </a:bodyPr>
            <a:p>
              <a:pPr algn="ctr">
                <a:spcBef>
                  <a:spcPct val="50000"/>
                </a:spcBef>
              </a:pPr>
              <a:r>
                <a:rPr lang="zh-CN" altLang="en-US" sz="2400" dirty="0">
                  <a:latin typeface="Tahoma" panose="020B0604030504040204" pitchFamily="34" charset="0"/>
                  <a:ea typeface="楷体_GB2312" pitchFamily="49" charset="-122"/>
                </a:rPr>
                <a:t>循环缓冲区</a:t>
              </a:r>
              <a:endParaRPr lang="zh-CN" altLang="en-US" sz="2400" dirty="0">
                <a:latin typeface="Tahoma" panose="020B0604030504040204" pitchFamily="34" charset="0"/>
                <a:ea typeface="楷体_GB2312" pitchFamily="49" charset="-122"/>
              </a:endParaRPr>
            </a:p>
          </p:txBody>
        </p:sp>
        <p:sp>
          <p:nvSpPr>
            <p:cNvPr id="114717" name="Text Box 29"/>
            <p:cNvSpPr txBox="1"/>
            <p:nvPr/>
          </p:nvSpPr>
          <p:spPr>
            <a:xfrm>
              <a:off x="3504" y="1416"/>
              <a:ext cx="192" cy="187"/>
            </a:xfrm>
            <a:prstGeom prst="rect">
              <a:avLst/>
            </a:prstGeom>
            <a:noFill/>
            <a:ln w="9525">
              <a:noFill/>
            </a:ln>
          </p:spPr>
          <p:txBody>
            <a:bodyPr lIns="18000" tIns="10800" rIns="18000" bIns="10800" anchor="t">
              <a:spAutoFit/>
            </a:bodyPr>
            <a:p>
              <a:pPr>
                <a:spcBef>
                  <a:spcPct val="10000"/>
                </a:spcBef>
              </a:pPr>
              <a:r>
                <a:rPr lang="en-US" altLang="zh-CN" sz="1800" dirty="0">
                  <a:latin typeface="Times New Roman" panose="02020603050405020304" pitchFamily="18" charset="0"/>
                  <a:ea typeface="宋体" panose="02010600030101010101" pitchFamily="2" charset="-122"/>
                </a:rPr>
                <a:t>…</a:t>
              </a:r>
              <a:endParaRPr lang="en-US" altLang="zh-CN" sz="1800" dirty="0">
                <a:latin typeface="Tahoma" panose="020B0604030504040204" pitchFamily="34" charset="0"/>
                <a:ea typeface="宋体" panose="02010600030101010101" pitchFamily="2" charset="-122"/>
              </a:endParaRPr>
            </a:p>
          </p:txBody>
        </p:sp>
      </p:grpSp>
      <p:sp>
        <p:nvSpPr>
          <p:cNvPr id="10270" name="Text Box 30"/>
          <p:cNvSpPr txBox="1"/>
          <p:nvPr/>
        </p:nvSpPr>
        <p:spPr>
          <a:xfrm>
            <a:off x="403225" y="3757613"/>
            <a:ext cx="8337550" cy="2355850"/>
          </a:xfrm>
          <a:prstGeom prst="rect">
            <a:avLst/>
          </a:prstGeom>
          <a:noFill/>
          <a:ln w="19050">
            <a:noFill/>
          </a:ln>
        </p:spPr>
        <p:txBody>
          <a:bodyPr anchor="t">
            <a:spAutoFit/>
          </a:bodyPr>
          <a:p>
            <a:pPr marL="457200" indent="-457200" algn="just">
              <a:spcBef>
                <a:spcPct val="30000"/>
              </a:spcBef>
              <a:buClr>
                <a:srgbClr val="0000FF"/>
              </a:buClr>
              <a:buFont typeface="Wingdings" panose="05000000000000000000" pitchFamily="2" charset="2"/>
              <a:buChar char="n"/>
            </a:pPr>
            <a:r>
              <a:rPr lang="zh-CN" altLang="en-US" dirty="0">
                <a:latin typeface="Times New Roman" panose="02020603050405020304" pitchFamily="18" charset="0"/>
                <a:ea typeface="仿宋_GB2312" pitchFamily="49" charset="-122"/>
              </a:rPr>
              <a:t>为生产者设置一个资源信号量</a:t>
            </a:r>
            <a:r>
              <a:rPr lang="en-US" altLang="zh-CN" dirty="0">
                <a:latin typeface="Times New Roman" panose="02020603050405020304" pitchFamily="18" charset="0"/>
                <a:ea typeface="仿宋_GB2312" pitchFamily="49" charset="-122"/>
              </a:rPr>
              <a:t>empty</a:t>
            </a:r>
            <a:r>
              <a:rPr lang="zh-CN" altLang="en-US" dirty="0">
                <a:latin typeface="Times New Roman" panose="02020603050405020304" pitchFamily="18" charset="0"/>
                <a:ea typeface="仿宋_GB2312" pitchFamily="49" charset="-122"/>
              </a:rPr>
              <a:t>，其初值为生产者的可用资源数</a:t>
            </a:r>
            <a:r>
              <a:rPr lang="en-US" altLang="zh-CN" dirty="0">
                <a:latin typeface="Times New Roman" panose="02020603050405020304" pitchFamily="18" charset="0"/>
                <a:ea typeface="仿宋_GB2312" pitchFamily="49" charset="-122"/>
              </a:rPr>
              <a:t>(</a:t>
            </a:r>
            <a:r>
              <a:rPr lang="zh-CN" altLang="en-US" dirty="0">
                <a:latin typeface="Times New Roman" panose="02020603050405020304" pitchFamily="18" charset="0"/>
                <a:ea typeface="仿宋_GB2312" pitchFamily="49" charset="-122"/>
              </a:rPr>
              <a:t>空缓冲区的个数</a:t>
            </a:r>
            <a:r>
              <a:rPr lang="en-US" altLang="zh-CN" dirty="0">
                <a:latin typeface="Times New Roman" panose="02020603050405020304" pitchFamily="18" charset="0"/>
                <a:ea typeface="仿宋_GB2312" pitchFamily="49" charset="-122"/>
              </a:rPr>
              <a:t>)n</a:t>
            </a:r>
            <a:r>
              <a:rPr lang="zh-CN" altLang="en-US" dirty="0">
                <a:latin typeface="Times New Roman" panose="02020603050405020304" pitchFamily="18" charset="0"/>
                <a:ea typeface="仿宋_GB2312" pitchFamily="49" charset="-122"/>
              </a:rPr>
              <a:t>，即</a:t>
            </a:r>
            <a:r>
              <a:rPr lang="en-US" altLang="zh-CN" dirty="0">
                <a:latin typeface="Times New Roman" panose="02020603050405020304" pitchFamily="18" charset="0"/>
                <a:ea typeface="仿宋_GB2312" pitchFamily="49" charset="-122"/>
              </a:rPr>
              <a:t>empty=n</a:t>
            </a:r>
            <a:r>
              <a:rPr lang="zh-CN" altLang="en-US" dirty="0">
                <a:latin typeface="Times New Roman" panose="02020603050405020304" pitchFamily="18" charset="0"/>
                <a:ea typeface="仿宋_GB2312" pitchFamily="49" charset="-122"/>
              </a:rPr>
              <a:t>。</a:t>
            </a:r>
            <a:endParaRPr lang="zh-CN" altLang="en-US" dirty="0">
              <a:latin typeface="Times New Roman" panose="02020603050405020304" pitchFamily="18" charset="0"/>
              <a:ea typeface="仿宋_GB2312" pitchFamily="49" charset="-122"/>
            </a:endParaRPr>
          </a:p>
          <a:p>
            <a:pPr marL="457200" indent="-457200" algn="just">
              <a:spcBef>
                <a:spcPct val="30000"/>
              </a:spcBef>
              <a:buClr>
                <a:srgbClr val="0000FF"/>
              </a:buClr>
              <a:buFont typeface="Wingdings" panose="05000000000000000000" pitchFamily="2" charset="2"/>
              <a:buChar char="n"/>
            </a:pPr>
            <a:r>
              <a:rPr lang="zh-CN" altLang="en-US" dirty="0">
                <a:latin typeface="Times New Roman" panose="02020603050405020304" pitchFamily="18" charset="0"/>
                <a:ea typeface="仿宋_GB2312" pitchFamily="49" charset="-122"/>
              </a:rPr>
              <a:t>为消费者设置一个资源信号量</a:t>
            </a:r>
            <a:r>
              <a:rPr lang="en-US" altLang="zh-CN" dirty="0">
                <a:latin typeface="Times New Roman" panose="02020603050405020304" pitchFamily="18" charset="0"/>
                <a:ea typeface="仿宋_GB2312" pitchFamily="49" charset="-122"/>
              </a:rPr>
              <a:t>full</a:t>
            </a:r>
            <a:r>
              <a:rPr lang="zh-CN" altLang="en-US" dirty="0">
                <a:latin typeface="Times New Roman" panose="02020603050405020304" pitchFamily="18" charset="0"/>
                <a:ea typeface="仿宋_GB2312" pitchFamily="49" charset="-122"/>
              </a:rPr>
              <a:t>，其初值为消费者的可用资源数</a:t>
            </a:r>
            <a:r>
              <a:rPr lang="en-US" altLang="zh-CN" dirty="0">
                <a:latin typeface="Times New Roman" panose="02020603050405020304" pitchFamily="18" charset="0"/>
                <a:ea typeface="仿宋_GB2312" pitchFamily="49" charset="-122"/>
              </a:rPr>
              <a:t>(</a:t>
            </a:r>
            <a:r>
              <a:rPr lang="zh-CN" altLang="en-US" dirty="0">
                <a:latin typeface="Times New Roman" panose="02020603050405020304" pitchFamily="18" charset="0"/>
                <a:ea typeface="仿宋_GB2312" pitchFamily="49" charset="-122"/>
              </a:rPr>
              <a:t>满缓冲区的个数</a:t>
            </a:r>
            <a:r>
              <a:rPr lang="en-US" altLang="zh-CN" dirty="0">
                <a:latin typeface="Times New Roman" panose="02020603050405020304" pitchFamily="18" charset="0"/>
                <a:ea typeface="仿宋_GB2312" pitchFamily="49" charset="-122"/>
              </a:rPr>
              <a:t>)0</a:t>
            </a:r>
            <a:r>
              <a:rPr lang="zh-CN" altLang="en-US" dirty="0">
                <a:latin typeface="Times New Roman" panose="02020603050405020304" pitchFamily="18" charset="0"/>
                <a:ea typeface="仿宋_GB2312" pitchFamily="49" charset="-122"/>
              </a:rPr>
              <a:t>，即</a:t>
            </a:r>
            <a:r>
              <a:rPr lang="en-US" altLang="zh-CN" dirty="0">
                <a:latin typeface="Times New Roman" panose="02020603050405020304" pitchFamily="18" charset="0"/>
                <a:ea typeface="仿宋_GB2312" pitchFamily="49" charset="-122"/>
              </a:rPr>
              <a:t>full=0</a:t>
            </a:r>
            <a:r>
              <a:rPr lang="zh-CN" altLang="en-US" dirty="0">
                <a:latin typeface="Times New Roman" panose="02020603050405020304" pitchFamily="18" charset="0"/>
                <a:ea typeface="仿宋_GB2312" pitchFamily="49" charset="-122"/>
              </a:rPr>
              <a:t>。</a:t>
            </a:r>
            <a:endParaRPr lang="zh-CN" altLang="en-US" dirty="0">
              <a:latin typeface="Times New Roman" panose="02020603050405020304" pitchFamily="18" charset="0"/>
              <a:ea typeface="仿宋_GB2312" pitchFamily="49" charset="-122"/>
            </a:endParaRPr>
          </a:p>
        </p:txBody>
      </p:sp>
      <p:sp>
        <p:nvSpPr>
          <p:cNvPr id="128031" name="Text Box 31"/>
          <p:cNvSpPr txBox="1"/>
          <p:nvPr/>
        </p:nvSpPr>
        <p:spPr>
          <a:xfrm>
            <a:off x="1062038" y="1854200"/>
            <a:ext cx="1619250" cy="519113"/>
          </a:xfrm>
          <a:prstGeom prst="rect">
            <a:avLst/>
          </a:prstGeom>
          <a:solidFill>
            <a:srgbClr val="FFFF99"/>
          </a:solidFill>
          <a:ln w="9525">
            <a:noFill/>
          </a:ln>
        </p:spPr>
        <p:txBody>
          <a:bodyPr anchor="t">
            <a:spAutoFit/>
          </a:bodyPr>
          <a:p>
            <a:pPr>
              <a:spcBef>
                <a:spcPct val="50000"/>
              </a:spcBef>
            </a:pPr>
            <a:r>
              <a:rPr lang="en-US" altLang="zh-CN" dirty="0">
                <a:solidFill>
                  <a:srgbClr val="000066"/>
                </a:solidFill>
                <a:latin typeface="Times New Roman" panose="02020603050405020304" pitchFamily="18" charset="0"/>
                <a:ea typeface="宋体" panose="02010600030101010101" pitchFamily="2" charset="-122"/>
              </a:rPr>
              <a:t>empty=n</a:t>
            </a:r>
            <a:endParaRPr lang="en-US" altLang="zh-CN" dirty="0">
              <a:solidFill>
                <a:srgbClr val="000066"/>
              </a:solidFill>
              <a:latin typeface="Times New Roman" panose="02020603050405020304" pitchFamily="18" charset="0"/>
              <a:ea typeface="宋体" panose="02010600030101010101" pitchFamily="2" charset="-122"/>
            </a:endParaRPr>
          </a:p>
        </p:txBody>
      </p:sp>
      <p:sp>
        <p:nvSpPr>
          <p:cNvPr id="128032" name="Text Box 32"/>
          <p:cNvSpPr txBox="1"/>
          <p:nvPr/>
        </p:nvSpPr>
        <p:spPr>
          <a:xfrm>
            <a:off x="5967413" y="1898650"/>
            <a:ext cx="1304925" cy="519113"/>
          </a:xfrm>
          <a:prstGeom prst="rect">
            <a:avLst/>
          </a:prstGeom>
          <a:solidFill>
            <a:srgbClr val="FFFF99"/>
          </a:solidFill>
          <a:ln w="9525">
            <a:noFill/>
          </a:ln>
        </p:spPr>
        <p:txBody>
          <a:bodyPr anchor="t">
            <a:spAutoFit/>
          </a:bodyPr>
          <a:p>
            <a:pPr>
              <a:spcBef>
                <a:spcPct val="50000"/>
              </a:spcBef>
            </a:pPr>
            <a:r>
              <a:rPr lang="en-US" altLang="zh-CN" dirty="0">
                <a:solidFill>
                  <a:srgbClr val="000066"/>
                </a:solidFill>
                <a:latin typeface="Times New Roman" panose="02020603050405020304" pitchFamily="18" charset="0"/>
                <a:ea typeface="宋体" panose="02010600030101010101" pitchFamily="2" charset="-122"/>
              </a:rPr>
              <a:t>full=0</a:t>
            </a:r>
            <a:endParaRPr lang="en-US" altLang="zh-CN" dirty="0">
              <a:solidFill>
                <a:srgbClr val="000066"/>
              </a:solidFill>
              <a:latin typeface="Times New Roman" panose="02020603050405020304" pitchFamily="18" charset="0"/>
              <a:ea typeface="宋体" panose="02010600030101010101" pitchFamily="2" charset="-122"/>
            </a:endParaRPr>
          </a:p>
        </p:txBody>
      </p:sp>
      <p:sp>
        <p:nvSpPr>
          <p:cNvPr id="114721"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第五次课</a:t>
            </a:r>
            <a:endParaRPr lang="zh-CN" altLang="en-US" sz="1800">
              <a:latin typeface="Verdana" panose="020B0604030504040204" pitchFamily="34" charset="0"/>
              <a:ea typeface="宋体" panose="02010600030101010101" pitchFamily="2" charset="-122"/>
            </a:endParaRPr>
          </a:p>
        </p:txBody>
      </p:sp>
      <p:graphicFrame>
        <p:nvGraphicFramePr>
          <p:cNvPr id="114722"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129" name="" r:id="rId1" imgW="6858000" imgH="48895" progId="MS_ClipArt_Gallery.2">
                  <p:embed/>
                </p:oleObj>
              </mc:Choice>
              <mc:Fallback>
                <p:oleObj name="" r:id="rId1" imgW="6858000" imgH="48895" progId="MS_ClipArt_Gallery.2">
                  <p:embed/>
                  <p:pic>
                    <p:nvPicPr>
                      <p:cNvPr id="0" name="图片 3128"/>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0">
                                            <p:txEl>
                                              <p:charRg st="0" end="5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0">
                                            <p:txEl>
                                              <p:charRg st="53" end="10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0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1" grpId="0" bldLvl="0" animBg="1"/>
      <p:bldP spid="128031" grpId="1" animBg="1"/>
      <p:bldP spid="128032" grpId="0" bldLvl="0" animBg="1"/>
      <p:bldP spid="128032" grpId="1"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15714" name="Text Box 2"/>
          <p:cNvSpPr txBox="1"/>
          <p:nvPr/>
        </p:nvSpPr>
        <p:spPr>
          <a:xfrm>
            <a:off x="411163" y="484188"/>
            <a:ext cx="7737475" cy="6211887"/>
          </a:xfrm>
          <a:prstGeom prst="rect">
            <a:avLst/>
          </a:prstGeom>
          <a:noFill/>
          <a:ln w="9525" cap="flat" cmpd="sng">
            <a:solidFill>
              <a:schemeClr val="tx2"/>
            </a:solidFill>
            <a:prstDash val="solid"/>
            <a:miter/>
            <a:headEnd type="none" w="med" len="med"/>
            <a:tailEnd type="none" w="med" len="med"/>
          </a:ln>
        </p:spPr>
        <p:txBody>
          <a:bodyPr lIns="54000" tIns="46800" rIns="54000" bIns="46800" anchor="t">
            <a:spAutoFit/>
          </a:bodyPr>
          <a:p>
            <a:pPr>
              <a:spcBef>
                <a:spcPct val="5000"/>
              </a:spcBef>
            </a:pPr>
            <a:r>
              <a:rPr lang="en-US" altLang="zh-CN" sz="3200" dirty="0">
                <a:solidFill>
                  <a:schemeClr val="folHlink"/>
                </a:solidFill>
                <a:latin typeface="Times New Roman" panose="02020603050405020304" pitchFamily="18" charset="0"/>
                <a:ea typeface="宋体" panose="02010600030101010101" pitchFamily="2" charset="-122"/>
              </a:rPr>
              <a:t>semaphore empty,full;</a:t>
            </a:r>
            <a:endParaRPr lang="en-US" altLang="zh-CN" sz="3200" dirty="0">
              <a:solidFill>
                <a:schemeClr val="folHlink"/>
              </a:solidFill>
              <a:latin typeface="Times New Roman" panose="02020603050405020304" pitchFamily="18" charset="0"/>
              <a:ea typeface="宋体" panose="02010600030101010101" pitchFamily="2" charset="-122"/>
            </a:endParaRPr>
          </a:p>
          <a:p>
            <a:pPr>
              <a:spcBef>
                <a:spcPct val="5000"/>
              </a:spcBef>
            </a:pPr>
            <a:r>
              <a:rPr lang="en-US" altLang="zh-CN" sz="3200" dirty="0">
                <a:solidFill>
                  <a:schemeClr val="folHlink"/>
                </a:solidFill>
                <a:latin typeface="Times New Roman" panose="02020603050405020304" pitchFamily="18" charset="0"/>
                <a:ea typeface="宋体" panose="02010600030101010101" pitchFamily="2" charset="-122"/>
              </a:rPr>
              <a:t>empty=n;full=0;</a:t>
            </a:r>
            <a:endParaRPr lang="en-US" altLang="zh-CN" sz="3200" dirty="0">
              <a:solidFill>
                <a:schemeClr val="folHlink"/>
              </a:solidFill>
              <a:latin typeface="Times New Roman" panose="02020603050405020304" pitchFamily="18" charset="0"/>
              <a:ea typeface="宋体" panose="02010600030101010101" pitchFamily="2" charset="-122"/>
            </a:endParaRPr>
          </a:p>
          <a:p>
            <a:pPr>
              <a:spcBef>
                <a:spcPct val="5000"/>
              </a:spcBef>
            </a:pPr>
            <a:r>
              <a:rPr lang="en-US" altLang="zh-CN" sz="3200" dirty="0">
                <a:solidFill>
                  <a:schemeClr val="folHlink"/>
                </a:solidFill>
                <a:latin typeface="Times New Roman" panose="02020603050405020304" pitchFamily="18" charset="0"/>
                <a:ea typeface="宋体" panose="02010600030101010101" pitchFamily="2" charset="-122"/>
              </a:rPr>
              <a:t>int in=0,out=0;   //</a:t>
            </a:r>
            <a:r>
              <a:rPr lang="zh-CN" altLang="en-US" sz="3200" dirty="0">
                <a:solidFill>
                  <a:schemeClr val="folHlink"/>
                </a:solidFill>
                <a:latin typeface="Times New Roman" panose="02020603050405020304" pitchFamily="18" charset="0"/>
                <a:ea typeface="宋体" panose="02010600030101010101" pitchFamily="2" charset="-122"/>
              </a:rPr>
              <a:t>下标</a:t>
            </a:r>
            <a:endParaRPr lang="zh-CN" altLang="en-US" sz="3200" dirty="0">
              <a:solidFill>
                <a:schemeClr val="folHlink"/>
              </a:solidFill>
              <a:latin typeface="Times New Roman" panose="02020603050405020304" pitchFamily="18" charset="0"/>
              <a:ea typeface="宋体" panose="02010600030101010101" pitchFamily="2" charset="-122"/>
            </a:endParaRPr>
          </a:p>
          <a:p>
            <a:pPr>
              <a:spcBef>
                <a:spcPct val="5000"/>
              </a:spcBef>
            </a:pPr>
            <a:r>
              <a:rPr lang="en-US" altLang="zh-CN" sz="3200" dirty="0">
                <a:solidFill>
                  <a:schemeClr val="tx2"/>
                </a:solidFill>
                <a:latin typeface="Times New Roman" panose="02020603050405020304" pitchFamily="18" charset="0"/>
                <a:ea typeface="宋体" panose="02010600030101010101" pitchFamily="2" charset="-122"/>
              </a:rPr>
              <a:t>parbegin</a:t>
            </a:r>
            <a:endParaRPr lang="en-US" altLang="zh-CN" sz="3200" dirty="0">
              <a:solidFill>
                <a:schemeClr val="tx2"/>
              </a:solidFill>
              <a:latin typeface="Times New Roman" panose="02020603050405020304" pitchFamily="18" charset="0"/>
              <a:ea typeface="宋体" panose="02010600030101010101" pitchFamily="2" charset="-122"/>
            </a:endParaRPr>
          </a:p>
          <a:p>
            <a:pPr>
              <a:spcBef>
                <a:spcPct val="5000"/>
              </a:spcBef>
            </a:pPr>
            <a:r>
              <a:rPr lang="en-US" altLang="zh-CN" sz="3200" dirty="0">
                <a:solidFill>
                  <a:srgbClr val="CC6600"/>
                </a:solidFill>
                <a:latin typeface="Times New Roman" panose="02020603050405020304" pitchFamily="18" charset="0"/>
                <a:ea typeface="宋体" panose="02010600030101010101" pitchFamily="2" charset="-122"/>
              </a:rPr>
              <a:t>process Producer:</a:t>
            </a:r>
            <a:endParaRPr lang="en-US" altLang="zh-CN" sz="3200" dirty="0">
              <a:solidFill>
                <a:srgbClr val="CC6600"/>
              </a:solidFill>
              <a:latin typeface="Times New Roman" panose="02020603050405020304" pitchFamily="18" charset="0"/>
              <a:ea typeface="宋体" panose="02010600030101010101" pitchFamily="2" charset="-122"/>
            </a:endParaRPr>
          </a:p>
          <a:p>
            <a:pPr>
              <a:spcBef>
                <a:spcPct val="5000"/>
              </a:spcBef>
            </a:pPr>
            <a:r>
              <a:rPr lang="en-US" altLang="zh-CN" sz="3200" dirty="0">
                <a:latin typeface="Times New Roman" panose="02020603050405020304" pitchFamily="18" charset="0"/>
                <a:ea typeface="宋体" panose="02010600030101010101" pitchFamily="2" charset="-122"/>
              </a:rPr>
              <a:t>{ ...</a:t>
            </a:r>
            <a:endParaRPr lang="en-US" altLang="zh-CN" sz="3200" dirty="0">
              <a:latin typeface="Times New Roman" panose="02020603050405020304" pitchFamily="18" charset="0"/>
              <a:ea typeface="宋体" panose="02010600030101010101" pitchFamily="2" charset="-122"/>
            </a:endParaRPr>
          </a:p>
          <a:p>
            <a:pPr>
              <a:spcBef>
                <a:spcPct val="5000"/>
              </a:spcBef>
            </a:pPr>
            <a:r>
              <a:rPr lang="en-US" altLang="zh-CN" sz="3200" dirty="0">
                <a:latin typeface="Times New Roman" panose="02020603050405020304" pitchFamily="18" charset="0"/>
                <a:ea typeface="宋体" panose="02010600030101010101" pitchFamily="2" charset="-122"/>
              </a:rPr>
              <a:t>   produce an item in nextp;</a:t>
            </a:r>
            <a:endParaRPr lang="en-US" altLang="zh-CN" sz="3200" dirty="0">
              <a:latin typeface="Times New Roman" panose="02020603050405020304" pitchFamily="18" charset="0"/>
              <a:ea typeface="宋体" panose="02010600030101010101" pitchFamily="2" charset="-122"/>
            </a:endParaRPr>
          </a:p>
          <a:p>
            <a:pPr>
              <a:spcBef>
                <a:spcPct val="5000"/>
              </a:spcBef>
            </a:pPr>
            <a:r>
              <a:rPr lang="en-US" altLang="zh-CN" sz="3200" dirty="0">
                <a:latin typeface="Times New Roman" panose="02020603050405020304" pitchFamily="18" charset="0"/>
                <a:ea typeface="宋体" panose="02010600030101010101" pitchFamily="2" charset="-122"/>
              </a:rPr>
              <a:t>  </a:t>
            </a:r>
            <a:r>
              <a:rPr lang="en-US" altLang="zh-CN" sz="3200" dirty="0">
                <a:solidFill>
                  <a:srgbClr val="0033CC"/>
                </a:solidFill>
                <a:latin typeface="Times New Roman" panose="02020603050405020304" pitchFamily="18" charset="0"/>
                <a:ea typeface="宋体" panose="02010600030101010101" pitchFamily="2" charset="-122"/>
              </a:rPr>
              <a:t> wait(empty);</a:t>
            </a:r>
            <a:r>
              <a:rPr lang="en-US" altLang="zh-CN" sz="3200" dirty="0">
                <a:solidFill>
                  <a:srgbClr val="CC6600"/>
                </a:solidFill>
                <a:latin typeface="Times New Roman" panose="02020603050405020304" pitchFamily="18" charset="0"/>
                <a:ea typeface="宋体" panose="02010600030101010101" pitchFamily="2" charset="-122"/>
              </a:rPr>
              <a:t>//</a:t>
            </a:r>
            <a:r>
              <a:rPr lang="zh-CN" altLang="en-US" sz="3200" dirty="0">
                <a:solidFill>
                  <a:srgbClr val="CC6600"/>
                </a:solidFill>
                <a:latin typeface="Times New Roman" panose="02020603050405020304" pitchFamily="18" charset="0"/>
                <a:ea typeface="宋体" panose="02010600030101010101" pitchFamily="2" charset="-122"/>
              </a:rPr>
              <a:t>测试</a:t>
            </a:r>
            <a:endParaRPr lang="zh-CN" altLang="en-US" sz="3200" dirty="0">
              <a:solidFill>
                <a:srgbClr val="CC6600"/>
              </a:solidFill>
              <a:latin typeface="Times New Roman" panose="02020603050405020304" pitchFamily="18" charset="0"/>
              <a:ea typeface="宋体" panose="02010600030101010101" pitchFamily="2" charset="-122"/>
            </a:endParaRPr>
          </a:p>
          <a:p>
            <a:pPr>
              <a:spcBef>
                <a:spcPct val="5000"/>
              </a:spcBef>
            </a:pPr>
            <a:r>
              <a:rPr lang="zh-CN" altLang="en-US" sz="3200" dirty="0">
                <a:latin typeface="Times New Roman" panose="02020603050405020304" pitchFamily="18" charset="0"/>
                <a:ea typeface="宋体" panose="02010600030101010101" pitchFamily="2" charset="-122"/>
              </a:rPr>
              <a:t>   </a:t>
            </a:r>
            <a:r>
              <a:rPr lang="en-US" altLang="zh-CN" sz="3200" dirty="0">
                <a:latin typeface="Times New Roman" panose="02020603050405020304" pitchFamily="18" charset="0"/>
                <a:ea typeface="宋体" panose="02010600030101010101" pitchFamily="2" charset="-122"/>
              </a:rPr>
              <a:t>buffer[in]=nextp;</a:t>
            </a:r>
            <a:endParaRPr lang="en-US" altLang="zh-CN" sz="3200" dirty="0">
              <a:latin typeface="Times New Roman" panose="02020603050405020304" pitchFamily="18" charset="0"/>
              <a:ea typeface="宋体" panose="02010600030101010101" pitchFamily="2" charset="-122"/>
            </a:endParaRPr>
          </a:p>
          <a:p>
            <a:pPr>
              <a:spcBef>
                <a:spcPct val="5000"/>
              </a:spcBef>
            </a:pPr>
            <a:r>
              <a:rPr lang="en-US" altLang="zh-CN" sz="3200" dirty="0">
                <a:latin typeface="Times New Roman" panose="02020603050405020304" pitchFamily="18" charset="0"/>
                <a:ea typeface="宋体" panose="02010600030101010101" pitchFamily="2" charset="-122"/>
              </a:rPr>
              <a:t>   in=(in+1)%n;</a:t>
            </a:r>
            <a:endParaRPr lang="en-US" altLang="zh-CN" sz="3200" dirty="0">
              <a:latin typeface="Times New Roman" panose="02020603050405020304" pitchFamily="18" charset="0"/>
              <a:ea typeface="宋体" panose="02010600030101010101" pitchFamily="2" charset="-122"/>
            </a:endParaRPr>
          </a:p>
          <a:p>
            <a:pPr>
              <a:spcBef>
                <a:spcPct val="5000"/>
              </a:spcBef>
            </a:pPr>
            <a:r>
              <a:rPr lang="en-US" altLang="zh-CN" sz="3200" dirty="0">
                <a:latin typeface="Times New Roman" panose="02020603050405020304" pitchFamily="18" charset="0"/>
                <a:ea typeface="宋体" panose="02010600030101010101" pitchFamily="2" charset="-122"/>
              </a:rPr>
              <a:t>   </a:t>
            </a:r>
            <a:r>
              <a:rPr lang="en-US" altLang="zh-CN" sz="3200" dirty="0">
                <a:solidFill>
                  <a:srgbClr val="FF0000"/>
                </a:solidFill>
                <a:latin typeface="Times New Roman" panose="02020603050405020304" pitchFamily="18" charset="0"/>
                <a:ea typeface="宋体" panose="02010600030101010101" pitchFamily="2" charset="-122"/>
              </a:rPr>
              <a:t>signal(full);</a:t>
            </a:r>
            <a:r>
              <a:rPr lang="en-US" altLang="zh-CN" sz="3200" dirty="0">
                <a:solidFill>
                  <a:srgbClr val="CC6600"/>
                </a:solidFill>
                <a:latin typeface="Times New Roman" panose="02020603050405020304" pitchFamily="18" charset="0"/>
                <a:ea typeface="宋体" panose="02010600030101010101" pitchFamily="2" charset="-122"/>
              </a:rPr>
              <a:t>//</a:t>
            </a:r>
            <a:r>
              <a:rPr lang="zh-CN" altLang="en-US" sz="3200" dirty="0">
                <a:solidFill>
                  <a:srgbClr val="CC6600"/>
                </a:solidFill>
                <a:latin typeface="Times New Roman" panose="02020603050405020304" pitchFamily="18" charset="0"/>
                <a:ea typeface="宋体" panose="02010600030101010101" pitchFamily="2" charset="-122"/>
              </a:rPr>
              <a:t>通知消费者</a:t>
            </a:r>
            <a:endParaRPr lang="zh-CN" altLang="en-US" sz="3200" dirty="0">
              <a:solidFill>
                <a:srgbClr val="CC6600"/>
              </a:solidFill>
              <a:latin typeface="Times New Roman" panose="02020603050405020304" pitchFamily="18" charset="0"/>
              <a:ea typeface="宋体" panose="02010600030101010101" pitchFamily="2" charset="-122"/>
            </a:endParaRPr>
          </a:p>
          <a:p>
            <a:pPr>
              <a:spcBef>
                <a:spcPct val="5000"/>
              </a:spcBef>
            </a:pPr>
            <a:r>
              <a:rPr lang="en-US" altLang="zh-CN" sz="3200" dirty="0">
                <a:latin typeface="Times New Roman" panose="02020603050405020304" pitchFamily="18" charset="0"/>
                <a:ea typeface="宋体" panose="02010600030101010101" pitchFamily="2" charset="-122"/>
              </a:rPr>
              <a:t>}</a:t>
            </a:r>
            <a:endParaRPr lang="en-US" altLang="zh-CN" sz="3200" dirty="0">
              <a:latin typeface="Times New Roman" panose="02020603050405020304" pitchFamily="18" charset="0"/>
              <a:ea typeface="宋体" panose="02010600030101010101" pitchFamily="2" charset="-122"/>
            </a:endParaRPr>
          </a:p>
        </p:txBody>
      </p:sp>
      <p:sp>
        <p:nvSpPr>
          <p:cNvPr id="129027" name="AutoShape 3"/>
          <p:cNvSpPr/>
          <p:nvPr/>
        </p:nvSpPr>
        <p:spPr>
          <a:xfrm>
            <a:off x="6216650" y="1509713"/>
            <a:ext cx="1670050" cy="582612"/>
          </a:xfrm>
          <a:prstGeom prst="wedgeRectCallout">
            <a:avLst>
              <a:gd name="adj1" fmla="val -15208"/>
              <a:gd name="adj2" fmla="val 39375"/>
            </a:avLst>
          </a:prstGeom>
          <a:solidFill>
            <a:schemeClr val="accent1"/>
          </a:solidFill>
          <a:ln w="19050" cap="flat" cmpd="sng">
            <a:solidFill>
              <a:srgbClr val="663300"/>
            </a:solidFill>
            <a:prstDash val="solid"/>
            <a:miter/>
            <a:headEnd type="none" w="med" len="med"/>
            <a:tailEnd type="none" w="med" len="med"/>
          </a:ln>
        </p:spPr>
        <p:txBody>
          <a:bodyPr lIns="54000" tIns="46800" rIns="54000" bIns="46800" anchor="t"/>
          <a:p>
            <a:pPr algn="ctr">
              <a:spcBef>
                <a:spcPct val="50000"/>
              </a:spcBef>
            </a:pPr>
            <a:r>
              <a:rPr lang="zh-CN" altLang="en-US" dirty="0">
                <a:latin typeface="Tahoma" panose="020B0604030504040204" pitchFamily="34" charset="0"/>
                <a:ea typeface="楷体_GB2312" pitchFamily="49" charset="-122"/>
              </a:rPr>
              <a:t>与前不同</a:t>
            </a:r>
            <a:endParaRPr lang="zh-CN" altLang="en-US" dirty="0">
              <a:latin typeface="Tahoma" panose="020B0604030504040204" pitchFamily="34" charset="0"/>
              <a:ea typeface="楷体_GB2312" pitchFamily="49" charset="-122"/>
            </a:endParaRPr>
          </a:p>
        </p:txBody>
      </p:sp>
      <p:sp>
        <p:nvSpPr>
          <p:cNvPr id="129028" name="Line 4"/>
          <p:cNvSpPr/>
          <p:nvPr/>
        </p:nvSpPr>
        <p:spPr>
          <a:xfrm>
            <a:off x="495300" y="1565275"/>
            <a:ext cx="1489075" cy="0"/>
          </a:xfrm>
          <a:prstGeom prst="line">
            <a:avLst/>
          </a:prstGeom>
          <a:ln w="28575" cap="flat" cmpd="sng">
            <a:solidFill>
              <a:schemeClr val="tx1"/>
            </a:solidFill>
            <a:prstDash val="solid"/>
            <a:round/>
            <a:headEnd type="none" w="med" len="med"/>
            <a:tailEnd type="none" w="med" len="lg"/>
          </a:ln>
        </p:spPr>
      </p:sp>
      <p:sp>
        <p:nvSpPr>
          <p:cNvPr id="129029" name="Freeform 5"/>
          <p:cNvSpPr/>
          <p:nvPr/>
        </p:nvSpPr>
        <p:spPr>
          <a:xfrm>
            <a:off x="1503363" y="1008063"/>
            <a:ext cx="5114925" cy="4953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3222" h="312">
                <a:moveTo>
                  <a:pt x="3222" y="312"/>
                </a:moveTo>
                <a:cubicBezTo>
                  <a:pt x="3121" y="229"/>
                  <a:pt x="3021" y="146"/>
                  <a:pt x="2831" y="97"/>
                </a:cubicBezTo>
                <a:cubicBezTo>
                  <a:pt x="2641" y="48"/>
                  <a:pt x="2355" y="25"/>
                  <a:pt x="2079" y="19"/>
                </a:cubicBezTo>
                <a:cubicBezTo>
                  <a:pt x="1803" y="13"/>
                  <a:pt x="1432" y="60"/>
                  <a:pt x="1172" y="58"/>
                </a:cubicBezTo>
                <a:cubicBezTo>
                  <a:pt x="912" y="56"/>
                  <a:pt x="686" y="15"/>
                  <a:pt x="517" y="9"/>
                </a:cubicBezTo>
                <a:cubicBezTo>
                  <a:pt x="348" y="3"/>
                  <a:pt x="242" y="0"/>
                  <a:pt x="156" y="19"/>
                </a:cubicBezTo>
                <a:cubicBezTo>
                  <a:pt x="70" y="38"/>
                  <a:pt x="28" y="102"/>
                  <a:pt x="0" y="126"/>
                </a:cubicBezTo>
              </a:path>
            </a:pathLst>
          </a:custGeom>
          <a:noFill/>
          <a:ln w="19050" cap="flat" cmpd="sng">
            <a:solidFill>
              <a:schemeClr val="tx1"/>
            </a:solidFill>
            <a:prstDash val="solid"/>
            <a:round/>
            <a:headEnd type="none" w="med" len="med"/>
            <a:tailEnd type="triangle" w="med" len="lg"/>
          </a:ln>
        </p:spPr>
        <p:txBody>
          <a:bodyPr/>
          <a:p>
            <a:endParaRPr lang="zh-CN" altLang="en-US"/>
          </a:p>
        </p:txBody>
      </p:sp>
      <p:sp>
        <p:nvSpPr>
          <p:cNvPr id="115718"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第五次课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wipe(right)">
                                      <p:cBhvr>
                                        <p:cTn id="7" dur="500"/>
                                        <p:tgtEl>
                                          <p:spTgt spid="12902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29029"/>
                                        </p:tgtEl>
                                        <p:attrNameLst>
                                          <p:attrName>style.visibility</p:attrName>
                                        </p:attrNameLst>
                                      </p:cBhvr>
                                      <p:to>
                                        <p:strVal val="visible"/>
                                      </p:to>
                                    </p:set>
                                    <p:animEffect transition="in" filter="wipe(right)">
                                      <p:cBhvr>
                                        <p:cTn id="11" dur="500"/>
                                        <p:tgtEl>
                                          <p:spTgt spid="12902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9028"/>
                                        </p:tgtEl>
                                        <p:attrNameLst>
                                          <p:attrName>style.visibility</p:attrName>
                                        </p:attrNameLst>
                                      </p:cBhvr>
                                      <p:to>
                                        <p:strVal val="visible"/>
                                      </p:to>
                                    </p:set>
                                    <p:animEffect transition="in" filter="wipe(left)">
                                      <p:cBhvr>
                                        <p:cTn id="15" dur="500"/>
                                        <p:tgtEl>
                                          <p:spTgt spid="12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30050" name="Text Box 2"/>
          <p:cNvSpPr txBox="1"/>
          <p:nvPr/>
        </p:nvSpPr>
        <p:spPr>
          <a:xfrm>
            <a:off x="769938" y="552450"/>
            <a:ext cx="7400925" cy="4881563"/>
          </a:xfrm>
          <a:prstGeom prst="rect">
            <a:avLst/>
          </a:prstGeom>
          <a:noFill/>
          <a:ln w="9525" cap="flat" cmpd="sng">
            <a:solidFill>
              <a:srgbClr val="0000CC"/>
            </a:solidFill>
            <a:prstDash val="solid"/>
            <a:miter/>
            <a:headEnd type="none" w="med" len="med"/>
            <a:tailEnd type="none" w="med" len="med"/>
          </a:ln>
        </p:spPr>
        <p:txBody>
          <a:bodyPr lIns="54000" tIns="46800" rIns="54000" bIns="46800" anchor="t">
            <a:spAutoFit/>
          </a:bodyPr>
          <a:p>
            <a:pPr>
              <a:spcBef>
                <a:spcPct val="10000"/>
              </a:spcBef>
            </a:pPr>
            <a:r>
              <a:rPr lang="en-US" altLang="zh-CN" sz="3200" dirty="0">
                <a:solidFill>
                  <a:srgbClr val="CC6600"/>
                </a:solidFill>
                <a:latin typeface="Times New Roman" panose="02020603050405020304" pitchFamily="18" charset="0"/>
                <a:ea typeface="宋体" panose="02010600030101010101" pitchFamily="2" charset="-122"/>
              </a:rPr>
              <a:t>process Consumer:</a:t>
            </a:r>
            <a:endParaRPr lang="en-US" altLang="zh-CN" sz="3200" dirty="0">
              <a:solidFill>
                <a:srgbClr val="CC6600"/>
              </a:solidFill>
              <a:latin typeface="Times New Roman" panose="02020603050405020304" pitchFamily="18" charset="0"/>
              <a:ea typeface="宋体" panose="02010600030101010101" pitchFamily="2" charset="-122"/>
            </a:endParaRPr>
          </a:p>
          <a:p>
            <a:pPr>
              <a:spcBef>
                <a:spcPct val="10000"/>
              </a:spcBef>
            </a:pPr>
            <a:r>
              <a:rPr lang="en-US" altLang="zh-CN" sz="3200" dirty="0">
                <a:latin typeface="Times New Roman" panose="02020603050405020304" pitchFamily="18" charset="0"/>
                <a:ea typeface="宋体" panose="02010600030101010101" pitchFamily="2" charset="-122"/>
              </a:rPr>
              <a:t>{</a:t>
            </a:r>
            <a:endParaRPr lang="en-US" altLang="zh-CN" sz="3200" dirty="0">
              <a:latin typeface="Times New Roman" panose="02020603050405020304" pitchFamily="18" charset="0"/>
              <a:ea typeface="宋体" panose="02010600030101010101" pitchFamily="2" charset="-122"/>
            </a:endParaRPr>
          </a:p>
          <a:p>
            <a:pPr>
              <a:spcBef>
                <a:spcPct val="10000"/>
              </a:spcBef>
            </a:pPr>
            <a:r>
              <a:rPr lang="en-US" altLang="zh-CN" sz="3200" dirty="0">
                <a:latin typeface="Times New Roman" panose="02020603050405020304" pitchFamily="18" charset="0"/>
                <a:ea typeface="宋体" panose="02010600030101010101" pitchFamily="2" charset="-122"/>
              </a:rPr>
              <a:t>    </a:t>
            </a:r>
            <a:r>
              <a:rPr lang="en-US" altLang="zh-CN" sz="3200" dirty="0">
                <a:solidFill>
                  <a:srgbClr val="0033CC"/>
                </a:solidFill>
                <a:latin typeface="Times New Roman" panose="02020603050405020304" pitchFamily="18" charset="0"/>
                <a:ea typeface="宋体" panose="02010600030101010101" pitchFamily="2" charset="-122"/>
              </a:rPr>
              <a:t>wait(full)</a:t>
            </a:r>
            <a:r>
              <a:rPr lang="en-US" altLang="zh-CN" sz="3200" dirty="0">
                <a:latin typeface="Times New Roman" panose="02020603050405020304" pitchFamily="18" charset="0"/>
                <a:ea typeface="宋体" panose="02010600030101010101" pitchFamily="2" charset="-122"/>
              </a:rPr>
              <a:t>; </a:t>
            </a:r>
            <a:r>
              <a:rPr lang="en-US" altLang="zh-CN" sz="3200" dirty="0">
                <a:solidFill>
                  <a:srgbClr val="CC6600"/>
                </a:solidFill>
                <a:latin typeface="Times New Roman" panose="02020603050405020304" pitchFamily="18" charset="0"/>
                <a:ea typeface="宋体" panose="02010600030101010101" pitchFamily="2" charset="-122"/>
              </a:rPr>
              <a:t>//</a:t>
            </a:r>
            <a:r>
              <a:rPr lang="zh-CN" altLang="en-US" sz="3200" dirty="0">
                <a:solidFill>
                  <a:srgbClr val="CC6600"/>
                </a:solidFill>
                <a:latin typeface="Times New Roman" panose="02020603050405020304" pitchFamily="18" charset="0"/>
                <a:ea typeface="宋体" panose="02010600030101010101" pitchFamily="2" charset="-122"/>
              </a:rPr>
              <a:t>测试</a:t>
            </a:r>
            <a:endParaRPr lang="zh-CN" altLang="en-US" sz="3200" dirty="0">
              <a:solidFill>
                <a:srgbClr val="CC6600"/>
              </a:solidFill>
              <a:latin typeface="Times New Roman" panose="02020603050405020304" pitchFamily="18" charset="0"/>
              <a:ea typeface="宋体" panose="02010600030101010101" pitchFamily="2" charset="-122"/>
            </a:endParaRPr>
          </a:p>
          <a:p>
            <a:pPr>
              <a:spcBef>
                <a:spcPct val="10000"/>
              </a:spcBef>
            </a:pPr>
            <a:r>
              <a:rPr lang="zh-CN" altLang="en-US" sz="3200" dirty="0">
                <a:latin typeface="Times New Roman" panose="02020603050405020304" pitchFamily="18" charset="0"/>
                <a:ea typeface="宋体" panose="02010600030101010101" pitchFamily="2" charset="-122"/>
              </a:rPr>
              <a:t>    </a:t>
            </a:r>
            <a:r>
              <a:rPr lang="en-US" altLang="zh-CN" sz="3200" dirty="0">
                <a:latin typeface="Times New Roman" panose="02020603050405020304" pitchFamily="18" charset="0"/>
                <a:ea typeface="宋体" panose="02010600030101010101" pitchFamily="2" charset="-122"/>
              </a:rPr>
              <a:t>nextc=buffer[out];</a:t>
            </a:r>
            <a:endParaRPr lang="en-US" altLang="zh-CN" sz="3200" dirty="0">
              <a:latin typeface="Times New Roman" panose="02020603050405020304" pitchFamily="18" charset="0"/>
              <a:ea typeface="宋体" panose="02010600030101010101" pitchFamily="2" charset="-122"/>
            </a:endParaRPr>
          </a:p>
          <a:p>
            <a:pPr>
              <a:spcBef>
                <a:spcPct val="10000"/>
              </a:spcBef>
            </a:pPr>
            <a:r>
              <a:rPr lang="en-US" altLang="zh-CN" sz="3200" dirty="0">
                <a:latin typeface="Times New Roman" panose="02020603050405020304" pitchFamily="18" charset="0"/>
                <a:ea typeface="宋体" panose="02010600030101010101" pitchFamily="2" charset="-122"/>
              </a:rPr>
              <a:t>    out=(out+1)%n;</a:t>
            </a:r>
            <a:endParaRPr lang="en-US" altLang="zh-CN" sz="3200" dirty="0">
              <a:latin typeface="Times New Roman" panose="02020603050405020304" pitchFamily="18" charset="0"/>
              <a:ea typeface="宋体" panose="02010600030101010101" pitchFamily="2" charset="-122"/>
            </a:endParaRPr>
          </a:p>
          <a:p>
            <a:pPr>
              <a:spcBef>
                <a:spcPct val="10000"/>
              </a:spcBef>
            </a:pPr>
            <a:r>
              <a:rPr lang="en-US" altLang="zh-CN" sz="3200" dirty="0">
                <a:latin typeface="Times New Roman" panose="02020603050405020304" pitchFamily="18" charset="0"/>
                <a:ea typeface="宋体" panose="02010600030101010101" pitchFamily="2" charset="-122"/>
              </a:rPr>
              <a:t>    </a:t>
            </a:r>
            <a:r>
              <a:rPr lang="en-US" altLang="zh-CN" sz="3200" dirty="0">
                <a:solidFill>
                  <a:srgbClr val="FF0000"/>
                </a:solidFill>
                <a:latin typeface="Times New Roman" panose="02020603050405020304" pitchFamily="18" charset="0"/>
                <a:ea typeface="宋体" panose="02010600030101010101" pitchFamily="2" charset="-122"/>
              </a:rPr>
              <a:t>signal(empty)</a:t>
            </a:r>
            <a:r>
              <a:rPr lang="en-US" altLang="zh-CN" sz="3200" dirty="0">
                <a:latin typeface="Times New Roman" panose="02020603050405020304" pitchFamily="18" charset="0"/>
                <a:ea typeface="宋体" panose="02010600030101010101" pitchFamily="2" charset="-122"/>
              </a:rPr>
              <a:t>; </a:t>
            </a:r>
            <a:r>
              <a:rPr lang="en-US" altLang="zh-CN" sz="3200" dirty="0">
                <a:solidFill>
                  <a:srgbClr val="CC6600"/>
                </a:solidFill>
                <a:latin typeface="Times New Roman" panose="02020603050405020304" pitchFamily="18" charset="0"/>
                <a:ea typeface="宋体" panose="02010600030101010101" pitchFamily="2" charset="-122"/>
              </a:rPr>
              <a:t>//</a:t>
            </a:r>
            <a:r>
              <a:rPr lang="zh-CN" altLang="en-US" sz="3200" dirty="0">
                <a:solidFill>
                  <a:srgbClr val="CC6600"/>
                </a:solidFill>
                <a:latin typeface="Times New Roman" panose="02020603050405020304" pitchFamily="18" charset="0"/>
                <a:ea typeface="宋体" panose="02010600030101010101" pitchFamily="2" charset="-122"/>
              </a:rPr>
              <a:t>通知</a:t>
            </a:r>
            <a:endParaRPr lang="zh-CN" altLang="en-US" sz="3200" dirty="0">
              <a:solidFill>
                <a:srgbClr val="CC6600"/>
              </a:solidFill>
              <a:latin typeface="Times New Roman" panose="02020603050405020304" pitchFamily="18" charset="0"/>
              <a:ea typeface="宋体" panose="02010600030101010101" pitchFamily="2" charset="-122"/>
            </a:endParaRPr>
          </a:p>
          <a:p>
            <a:pPr>
              <a:spcBef>
                <a:spcPct val="10000"/>
              </a:spcBef>
            </a:pPr>
            <a:r>
              <a:rPr lang="zh-CN" altLang="en-US" sz="3200" dirty="0">
                <a:latin typeface="Times New Roman" panose="02020603050405020304" pitchFamily="18" charset="0"/>
                <a:ea typeface="宋体" panose="02010600030101010101" pitchFamily="2" charset="-122"/>
              </a:rPr>
              <a:t>    </a:t>
            </a:r>
            <a:r>
              <a:rPr lang="en-US" altLang="zh-CN" sz="3200" dirty="0">
                <a:latin typeface="Times New Roman" panose="02020603050405020304" pitchFamily="18" charset="0"/>
                <a:ea typeface="宋体" panose="02010600030101010101" pitchFamily="2" charset="-122"/>
              </a:rPr>
              <a:t>consume the item in nextc;</a:t>
            </a:r>
            <a:endParaRPr lang="en-US" altLang="zh-CN" sz="3200" dirty="0">
              <a:latin typeface="Times New Roman" panose="02020603050405020304" pitchFamily="18" charset="0"/>
              <a:ea typeface="宋体" panose="02010600030101010101" pitchFamily="2" charset="-122"/>
            </a:endParaRPr>
          </a:p>
          <a:p>
            <a:pPr>
              <a:spcBef>
                <a:spcPct val="10000"/>
              </a:spcBef>
            </a:pPr>
            <a:r>
              <a:rPr lang="en-US" altLang="zh-CN" sz="3200" dirty="0">
                <a:latin typeface="Times New Roman" panose="02020603050405020304" pitchFamily="18" charset="0"/>
                <a:ea typeface="宋体" panose="02010600030101010101" pitchFamily="2" charset="-122"/>
              </a:rPr>
              <a:t>}</a:t>
            </a:r>
            <a:endParaRPr lang="en-US" altLang="zh-CN" sz="3200" dirty="0">
              <a:latin typeface="Times New Roman" panose="02020603050405020304" pitchFamily="18" charset="0"/>
              <a:ea typeface="宋体" panose="02010600030101010101" pitchFamily="2" charset="-122"/>
            </a:endParaRPr>
          </a:p>
          <a:p>
            <a:pPr>
              <a:spcBef>
                <a:spcPct val="10000"/>
              </a:spcBef>
            </a:pPr>
            <a:r>
              <a:rPr lang="en-US" altLang="zh-CN" sz="3200" dirty="0">
                <a:solidFill>
                  <a:schemeClr val="tx2"/>
                </a:solidFill>
                <a:latin typeface="Times New Roman" panose="02020603050405020304" pitchFamily="18" charset="0"/>
                <a:ea typeface="宋体" panose="02010600030101010101" pitchFamily="2" charset="-122"/>
              </a:rPr>
              <a:t>parend</a:t>
            </a:r>
            <a:endParaRPr lang="en-US" altLang="zh-CN" sz="3200" dirty="0">
              <a:solidFill>
                <a:schemeClr val="tx2"/>
              </a:solidFill>
              <a:latin typeface="Times New Roman" panose="02020603050405020304" pitchFamily="18" charset="0"/>
              <a:ea typeface="宋体" panose="02010600030101010101" pitchFamily="2" charset="-122"/>
            </a:endParaRPr>
          </a:p>
        </p:txBody>
      </p:sp>
      <p:sp>
        <p:nvSpPr>
          <p:cNvPr id="116739"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第五次课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0050"/>
                                        </p:tgtEl>
                                        <p:attrNameLst>
                                          <p:attrName>style.visibility</p:attrName>
                                        </p:attrNameLst>
                                      </p:cBhvr>
                                      <p:to>
                                        <p:strVal val="visible"/>
                                      </p:to>
                                    </p:set>
                                    <p:animEffect transition="in" filter="wipe(up)">
                                      <p:cBhvr>
                                        <p:cTn id="7" dur="500"/>
                                        <p:tgtEl>
                                          <p:spTgt spid="130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17762" name="Rectangle 2"/>
          <p:cNvSpPr>
            <a:spLocks noGrp="1"/>
          </p:cNvSpPr>
          <p:nvPr>
            <p:ph type="title"/>
          </p:nvPr>
        </p:nvSpPr>
        <p:spPr>
          <a:xfrm>
            <a:off x="147638" y="357188"/>
            <a:ext cx="8358187" cy="693737"/>
          </a:xfrm>
        </p:spPr>
        <p:txBody>
          <a:bodyPr vert="horz" wrap="square" lIns="91440" tIns="45720" rIns="91440" bIns="45720" anchor="b"/>
          <a:p>
            <a:pPr algn="ctr" eaLnBrk="1" hangingPunct="1"/>
            <a:r>
              <a:rPr lang="zh-CN" altLang="en-US" sz="3200" dirty="0">
                <a:latin typeface="黑体" panose="02010609060101010101" pitchFamily="49" charset="-122"/>
              </a:rPr>
              <a:t>生产者</a:t>
            </a:r>
            <a:r>
              <a:rPr lang="en-US" altLang="zh-CN" sz="3200" dirty="0">
                <a:latin typeface="黑体" panose="02010609060101010101" pitchFamily="49" charset="-122"/>
              </a:rPr>
              <a:t>-</a:t>
            </a:r>
            <a:r>
              <a:rPr lang="zh-CN" altLang="en-US" sz="3200" dirty="0">
                <a:latin typeface="黑体" panose="02010609060101010101" pitchFamily="49" charset="-122"/>
              </a:rPr>
              <a:t>消费者问题的一般形式</a:t>
            </a:r>
            <a:endParaRPr lang="zh-CN" altLang="en-US" sz="3200" dirty="0">
              <a:latin typeface="黑体" panose="02010609060101010101" pitchFamily="49" charset="-122"/>
            </a:endParaRPr>
          </a:p>
        </p:txBody>
      </p:sp>
      <p:sp>
        <p:nvSpPr>
          <p:cNvPr id="117763" name="Text Box 3"/>
          <p:cNvSpPr txBox="1"/>
          <p:nvPr/>
        </p:nvSpPr>
        <p:spPr>
          <a:xfrm>
            <a:off x="473075" y="1554163"/>
            <a:ext cx="8229600" cy="1587500"/>
          </a:xfrm>
          <a:prstGeom prst="rect">
            <a:avLst/>
          </a:prstGeom>
          <a:noFill/>
          <a:ln w="9525">
            <a:noFill/>
          </a:ln>
        </p:spPr>
        <p:txBody>
          <a:bodyPr anchor="t">
            <a:spAutoFit/>
          </a:bodyPr>
          <a:p>
            <a:pPr>
              <a:spcBef>
                <a:spcPct val="50000"/>
              </a:spcBef>
            </a:pPr>
            <a:r>
              <a:rPr lang="zh-CN" altLang="en-US" dirty="0">
                <a:latin typeface="楷体_GB2312" pitchFamily="49" charset="-122"/>
                <a:ea typeface="楷体_GB2312" pitchFamily="49" charset="-122"/>
              </a:rPr>
              <a:t>下面介绍生产者</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消费者问题一般形式：</a:t>
            </a:r>
            <a:r>
              <a:rPr lang="en-US" altLang="zh-CN" dirty="0">
                <a:latin typeface="楷体_GB2312" pitchFamily="49" charset="-122"/>
                <a:ea typeface="楷体_GB2312" pitchFamily="49" charset="-122"/>
              </a:rPr>
              <a:t>k</a:t>
            </a:r>
            <a:r>
              <a:rPr lang="zh-CN" altLang="en-US" dirty="0">
                <a:latin typeface="楷体_GB2312" pitchFamily="49" charset="-122"/>
                <a:ea typeface="楷体_GB2312" pitchFamily="49" charset="-122"/>
              </a:rPr>
              <a:t>个生产者、</a:t>
            </a:r>
            <a:r>
              <a:rPr lang="en-US" altLang="zh-CN" dirty="0">
                <a:latin typeface="楷体_GB2312" pitchFamily="49" charset="-122"/>
                <a:ea typeface="楷体_GB2312" pitchFamily="49" charset="-122"/>
              </a:rPr>
              <a:t>m</a:t>
            </a:r>
            <a:r>
              <a:rPr lang="zh-CN" altLang="en-US" dirty="0">
                <a:latin typeface="楷体_GB2312" pitchFamily="49" charset="-122"/>
                <a:ea typeface="楷体_GB2312" pitchFamily="49" charset="-122"/>
              </a:rPr>
              <a:t>个消费者、</a:t>
            </a:r>
            <a:r>
              <a:rPr lang="en-US" altLang="zh-CN" dirty="0">
                <a:latin typeface="楷体_GB2312" pitchFamily="49" charset="-122"/>
                <a:ea typeface="楷体_GB2312" pitchFamily="49" charset="-122"/>
              </a:rPr>
              <a:t>n</a:t>
            </a:r>
            <a:r>
              <a:rPr lang="zh-CN" altLang="en-US" dirty="0">
                <a:latin typeface="楷体_GB2312" pitchFamily="49" charset="-122"/>
                <a:ea typeface="楷体_GB2312" pitchFamily="49" charset="-122"/>
              </a:rPr>
              <a:t>个缓冲区的问题。</a:t>
            </a:r>
            <a:endParaRPr lang="zh-CN" altLang="en-US" dirty="0">
              <a:latin typeface="楷体_GB2312" pitchFamily="49" charset="-122"/>
              <a:ea typeface="楷体_GB2312" pitchFamily="49" charset="-122"/>
            </a:endParaRPr>
          </a:p>
          <a:p>
            <a:pPr>
              <a:spcBef>
                <a:spcPct val="50000"/>
              </a:spcBef>
            </a:pPr>
            <a:r>
              <a:rPr lang="zh-CN" altLang="en-US" dirty="0">
                <a:solidFill>
                  <a:srgbClr val="663300"/>
                </a:solidFill>
                <a:latin typeface="黑体" panose="02010609060101010101" pitchFamily="49" charset="-122"/>
                <a:ea typeface="黑体" panose="02010609060101010101" pitchFamily="49" charset="-122"/>
              </a:rPr>
              <a:t>一般形式的生产者</a:t>
            </a:r>
            <a:r>
              <a:rPr lang="en-US" altLang="zh-CN" dirty="0">
                <a:solidFill>
                  <a:srgbClr val="663300"/>
                </a:solidFill>
                <a:latin typeface="黑体" panose="02010609060101010101" pitchFamily="49" charset="-122"/>
                <a:ea typeface="黑体" panose="02010609060101010101" pitchFamily="49" charset="-122"/>
              </a:rPr>
              <a:t>-</a:t>
            </a:r>
            <a:r>
              <a:rPr lang="zh-CN" altLang="en-US" dirty="0">
                <a:solidFill>
                  <a:srgbClr val="663300"/>
                </a:solidFill>
                <a:latin typeface="黑体" panose="02010609060101010101" pitchFamily="49" charset="-122"/>
                <a:ea typeface="黑体" panose="02010609060101010101" pitchFamily="49" charset="-122"/>
              </a:rPr>
              <a:t>消费者问题的图示如下：</a:t>
            </a:r>
            <a:endParaRPr lang="zh-CN" altLang="en-US" dirty="0">
              <a:solidFill>
                <a:srgbClr val="663300"/>
              </a:solidFill>
              <a:latin typeface="黑体" panose="02010609060101010101" pitchFamily="49" charset="-122"/>
              <a:ea typeface="黑体" panose="02010609060101010101" pitchFamily="49" charset="-122"/>
            </a:endParaRPr>
          </a:p>
        </p:txBody>
      </p:sp>
      <p:sp>
        <p:nvSpPr>
          <p:cNvPr id="117764" name="Rectangle 4"/>
          <p:cNvSpPr/>
          <p:nvPr/>
        </p:nvSpPr>
        <p:spPr>
          <a:xfrm>
            <a:off x="2390775" y="4391025"/>
            <a:ext cx="3611563" cy="457200"/>
          </a:xfrm>
          <a:prstGeom prst="rect">
            <a:avLst/>
          </a:prstGeom>
          <a:noFill/>
          <a:ln w="28575" cap="flat" cmpd="sng">
            <a:solidFill>
              <a:schemeClr val="tx1"/>
            </a:solidFill>
            <a:prstDash val="solid"/>
            <a:miter/>
            <a:headEnd type="none" w="med" len="med"/>
            <a:tailEnd type="none" w="med" len="med"/>
          </a:ln>
        </p:spPr>
        <p:txBody>
          <a:bodyPr wrap="none" lIns="54000" tIns="46800" rIns="54000" bIns="46800" anchor="ctr"/>
          <a:p>
            <a:pPr>
              <a:spcBef>
                <a:spcPct val="50000"/>
              </a:spcBef>
            </a:pPr>
            <a:r>
              <a:rPr lang="en-US" altLang="zh-CN" sz="2400" dirty="0">
                <a:latin typeface="Times New Roman" panose="02020603050405020304" pitchFamily="18" charset="0"/>
                <a:ea typeface="宋体" panose="02010600030101010101" pitchFamily="2" charset="-122"/>
              </a:rPr>
              <a:t> 0   1    2   3    4   5   …  n-1</a:t>
            </a:r>
            <a:endParaRPr lang="en-US" altLang="zh-CN" sz="2400" dirty="0">
              <a:latin typeface="Times New Roman" panose="02020603050405020304" pitchFamily="18" charset="0"/>
              <a:ea typeface="宋体" panose="02010600030101010101" pitchFamily="2" charset="-122"/>
            </a:endParaRPr>
          </a:p>
        </p:txBody>
      </p:sp>
      <p:sp>
        <p:nvSpPr>
          <p:cNvPr id="117765" name="Line 5"/>
          <p:cNvSpPr/>
          <p:nvPr/>
        </p:nvSpPr>
        <p:spPr>
          <a:xfrm>
            <a:off x="2847975" y="4391025"/>
            <a:ext cx="0" cy="457200"/>
          </a:xfrm>
          <a:prstGeom prst="line">
            <a:avLst/>
          </a:prstGeom>
          <a:ln w="28575" cap="flat" cmpd="sng">
            <a:solidFill>
              <a:schemeClr val="tx1"/>
            </a:solidFill>
            <a:prstDash val="solid"/>
            <a:round/>
            <a:headEnd type="none" w="med" len="med"/>
            <a:tailEnd type="none" w="med" len="med"/>
          </a:ln>
        </p:spPr>
      </p:sp>
      <p:sp>
        <p:nvSpPr>
          <p:cNvPr id="117766" name="Line 6"/>
          <p:cNvSpPr/>
          <p:nvPr/>
        </p:nvSpPr>
        <p:spPr>
          <a:xfrm>
            <a:off x="3255963" y="4391025"/>
            <a:ext cx="0" cy="457200"/>
          </a:xfrm>
          <a:prstGeom prst="line">
            <a:avLst/>
          </a:prstGeom>
          <a:ln w="28575" cap="flat" cmpd="sng">
            <a:solidFill>
              <a:schemeClr val="tx1"/>
            </a:solidFill>
            <a:prstDash val="solid"/>
            <a:round/>
            <a:headEnd type="none" w="med" len="med"/>
            <a:tailEnd type="none" w="med" len="med"/>
          </a:ln>
        </p:spPr>
      </p:sp>
      <p:sp>
        <p:nvSpPr>
          <p:cNvPr id="117767" name="Line 7"/>
          <p:cNvSpPr/>
          <p:nvPr/>
        </p:nvSpPr>
        <p:spPr>
          <a:xfrm>
            <a:off x="3656013" y="4398963"/>
            <a:ext cx="0" cy="457200"/>
          </a:xfrm>
          <a:prstGeom prst="line">
            <a:avLst/>
          </a:prstGeom>
          <a:ln w="28575" cap="flat" cmpd="sng">
            <a:solidFill>
              <a:schemeClr val="tx1"/>
            </a:solidFill>
            <a:prstDash val="solid"/>
            <a:round/>
            <a:headEnd type="none" w="med" len="med"/>
            <a:tailEnd type="none" w="med" len="med"/>
          </a:ln>
        </p:spPr>
      </p:sp>
      <p:sp>
        <p:nvSpPr>
          <p:cNvPr id="117768" name="Line 8"/>
          <p:cNvSpPr/>
          <p:nvPr/>
        </p:nvSpPr>
        <p:spPr>
          <a:xfrm>
            <a:off x="4089400" y="4387850"/>
            <a:ext cx="0" cy="457200"/>
          </a:xfrm>
          <a:prstGeom prst="line">
            <a:avLst/>
          </a:prstGeom>
          <a:ln w="28575" cap="flat" cmpd="sng">
            <a:solidFill>
              <a:schemeClr val="tx1"/>
            </a:solidFill>
            <a:prstDash val="solid"/>
            <a:round/>
            <a:headEnd type="none" w="med" len="med"/>
            <a:tailEnd type="none" w="med" len="med"/>
          </a:ln>
        </p:spPr>
      </p:sp>
      <p:sp>
        <p:nvSpPr>
          <p:cNvPr id="117769" name="Line 9"/>
          <p:cNvSpPr/>
          <p:nvPr/>
        </p:nvSpPr>
        <p:spPr>
          <a:xfrm>
            <a:off x="4497388" y="4387850"/>
            <a:ext cx="0" cy="457200"/>
          </a:xfrm>
          <a:prstGeom prst="line">
            <a:avLst/>
          </a:prstGeom>
          <a:ln w="28575" cap="flat" cmpd="sng">
            <a:solidFill>
              <a:schemeClr val="tx1"/>
            </a:solidFill>
            <a:prstDash val="solid"/>
            <a:round/>
            <a:headEnd type="none" w="med" len="med"/>
            <a:tailEnd type="none" w="med" len="med"/>
          </a:ln>
        </p:spPr>
      </p:sp>
      <p:sp>
        <p:nvSpPr>
          <p:cNvPr id="117770" name="Line 10"/>
          <p:cNvSpPr/>
          <p:nvPr/>
        </p:nvSpPr>
        <p:spPr>
          <a:xfrm>
            <a:off x="4897438" y="4395788"/>
            <a:ext cx="0" cy="457200"/>
          </a:xfrm>
          <a:prstGeom prst="line">
            <a:avLst/>
          </a:prstGeom>
          <a:ln w="28575" cap="flat" cmpd="sng">
            <a:solidFill>
              <a:schemeClr val="tx1"/>
            </a:solidFill>
            <a:prstDash val="solid"/>
            <a:round/>
            <a:headEnd type="none" w="med" len="med"/>
            <a:tailEnd type="none" w="med" len="med"/>
          </a:ln>
        </p:spPr>
      </p:sp>
      <p:sp>
        <p:nvSpPr>
          <p:cNvPr id="117771" name="Line 11"/>
          <p:cNvSpPr/>
          <p:nvPr/>
        </p:nvSpPr>
        <p:spPr>
          <a:xfrm>
            <a:off x="5345113" y="4387850"/>
            <a:ext cx="0" cy="457200"/>
          </a:xfrm>
          <a:prstGeom prst="line">
            <a:avLst/>
          </a:prstGeom>
          <a:ln w="28575" cap="flat" cmpd="sng">
            <a:solidFill>
              <a:schemeClr val="tx1"/>
            </a:solidFill>
            <a:prstDash val="solid"/>
            <a:round/>
            <a:headEnd type="none" w="med" len="med"/>
            <a:tailEnd type="none" w="med" len="med"/>
          </a:ln>
        </p:spPr>
      </p:sp>
      <p:sp>
        <p:nvSpPr>
          <p:cNvPr id="117772" name="Line 12"/>
          <p:cNvSpPr/>
          <p:nvPr/>
        </p:nvSpPr>
        <p:spPr>
          <a:xfrm>
            <a:off x="2017713" y="4616450"/>
            <a:ext cx="355600" cy="0"/>
          </a:xfrm>
          <a:prstGeom prst="line">
            <a:avLst/>
          </a:prstGeom>
          <a:ln w="28575" cap="flat" cmpd="sng">
            <a:solidFill>
              <a:schemeClr val="tx1"/>
            </a:solidFill>
            <a:prstDash val="solid"/>
            <a:round/>
            <a:headEnd type="none" w="med" len="med"/>
            <a:tailEnd type="triangle" w="med" len="med"/>
          </a:ln>
        </p:spPr>
      </p:sp>
      <p:sp>
        <p:nvSpPr>
          <p:cNvPr id="117773" name="Line 13"/>
          <p:cNvSpPr/>
          <p:nvPr/>
        </p:nvSpPr>
        <p:spPr>
          <a:xfrm>
            <a:off x="5997575" y="4616450"/>
            <a:ext cx="379413" cy="0"/>
          </a:xfrm>
          <a:prstGeom prst="line">
            <a:avLst/>
          </a:prstGeom>
          <a:ln w="28575" cap="flat" cmpd="sng">
            <a:solidFill>
              <a:schemeClr val="tx1"/>
            </a:solidFill>
            <a:prstDash val="solid"/>
            <a:round/>
            <a:headEnd type="none" w="med" len="med"/>
            <a:tailEnd type="triangle" w="med" len="med"/>
          </a:ln>
        </p:spPr>
      </p:sp>
      <p:sp>
        <p:nvSpPr>
          <p:cNvPr id="117774" name="Line 14"/>
          <p:cNvSpPr/>
          <p:nvPr/>
        </p:nvSpPr>
        <p:spPr>
          <a:xfrm>
            <a:off x="1995488" y="4114800"/>
            <a:ext cx="0" cy="1325563"/>
          </a:xfrm>
          <a:prstGeom prst="line">
            <a:avLst/>
          </a:prstGeom>
          <a:ln w="28575" cap="flat" cmpd="sng">
            <a:solidFill>
              <a:schemeClr val="tx1"/>
            </a:solidFill>
            <a:prstDash val="solid"/>
            <a:round/>
            <a:headEnd type="none" w="med" len="med"/>
            <a:tailEnd type="none" w="med" len="med"/>
          </a:ln>
        </p:spPr>
      </p:sp>
      <p:sp>
        <p:nvSpPr>
          <p:cNvPr id="117775" name="Line 15"/>
          <p:cNvSpPr/>
          <p:nvPr/>
        </p:nvSpPr>
        <p:spPr>
          <a:xfrm>
            <a:off x="6365875" y="4103688"/>
            <a:ext cx="0" cy="1336675"/>
          </a:xfrm>
          <a:prstGeom prst="line">
            <a:avLst/>
          </a:prstGeom>
          <a:ln w="28575" cap="flat" cmpd="sng">
            <a:solidFill>
              <a:schemeClr val="tx1"/>
            </a:solidFill>
            <a:prstDash val="solid"/>
            <a:round/>
            <a:headEnd type="none" w="med" len="med"/>
            <a:tailEnd type="none" w="med" len="med"/>
          </a:ln>
        </p:spPr>
      </p:sp>
      <p:sp>
        <p:nvSpPr>
          <p:cNvPr id="117776" name="Line 16"/>
          <p:cNvSpPr/>
          <p:nvPr/>
        </p:nvSpPr>
        <p:spPr>
          <a:xfrm>
            <a:off x="1582738" y="4103688"/>
            <a:ext cx="401637" cy="0"/>
          </a:xfrm>
          <a:prstGeom prst="line">
            <a:avLst/>
          </a:prstGeom>
          <a:ln w="28575" cap="flat" cmpd="sng">
            <a:solidFill>
              <a:schemeClr val="tx1"/>
            </a:solidFill>
            <a:prstDash val="solid"/>
            <a:round/>
            <a:headEnd type="none" w="med" len="med"/>
            <a:tailEnd type="triangle" w="med" len="med"/>
          </a:ln>
        </p:spPr>
      </p:sp>
      <p:sp>
        <p:nvSpPr>
          <p:cNvPr id="117777" name="Line 17"/>
          <p:cNvSpPr/>
          <p:nvPr/>
        </p:nvSpPr>
        <p:spPr>
          <a:xfrm>
            <a:off x="1579563" y="4445000"/>
            <a:ext cx="401637" cy="0"/>
          </a:xfrm>
          <a:prstGeom prst="line">
            <a:avLst/>
          </a:prstGeom>
          <a:ln w="28575" cap="flat" cmpd="sng">
            <a:solidFill>
              <a:schemeClr val="tx1"/>
            </a:solidFill>
            <a:prstDash val="solid"/>
            <a:round/>
            <a:headEnd type="none" w="med" len="med"/>
            <a:tailEnd type="triangle" w="med" len="med"/>
          </a:ln>
        </p:spPr>
      </p:sp>
      <p:sp>
        <p:nvSpPr>
          <p:cNvPr id="117778" name="Text Box 18"/>
          <p:cNvSpPr txBox="1"/>
          <p:nvPr/>
        </p:nvSpPr>
        <p:spPr>
          <a:xfrm>
            <a:off x="846138" y="3913188"/>
            <a:ext cx="690562" cy="1735137"/>
          </a:xfrm>
          <a:prstGeom prst="rect">
            <a:avLst/>
          </a:prstGeom>
          <a:noFill/>
          <a:ln w="28575">
            <a:noFill/>
          </a:ln>
        </p:spPr>
        <p:txBody>
          <a:bodyPr lIns="54000" tIns="46800" rIns="54000" bIns="46800" anchor="t">
            <a:spAutoFit/>
          </a:bodyPr>
          <a:p>
            <a:pPr algn="ctr">
              <a:lnSpc>
                <a:spcPct val="90000"/>
              </a:lnSpc>
            </a:pPr>
            <a:r>
              <a:rPr lang="en-US" altLang="zh-CN" sz="2400" dirty="0">
                <a:latin typeface="Times New Roman" panose="02020603050405020304" pitchFamily="18" charset="0"/>
                <a:ea typeface="宋体" panose="02010600030101010101" pitchFamily="2" charset="-122"/>
              </a:rPr>
              <a:t>P1</a:t>
            </a:r>
            <a:endParaRPr lang="en-US" altLang="zh-CN" sz="2400" dirty="0">
              <a:latin typeface="Times New Roman" panose="02020603050405020304" pitchFamily="18" charset="0"/>
              <a:ea typeface="宋体" panose="02010600030101010101" pitchFamily="2" charset="-122"/>
            </a:endParaRPr>
          </a:p>
          <a:p>
            <a:pPr algn="ctr">
              <a:lnSpc>
                <a:spcPct val="90000"/>
              </a:lnSpc>
            </a:pPr>
            <a:r>
              <a:rPr lang="en-US" altLang="zh-CN" sz="2400" dirty="0">
                <a:latin typeface="Times New Roman" panose="02020603050405020304" pitchFamily="18" charset="0"/>
                <a:ea typeface="宋体" panose="02010600030101010101" pitchFamily="2" charset="-122"/>
              </a:rPr>
              <a:t>P2</a:t>
            </a:r>
            <a:endParaRPr lang="en-US" altLang="zh-CN" sz="2400" dirty="0">
              <a:latin typeface="Times New Roman" panose="02020603050405020304" pitchFamily="18" charset="0"/>
              <a:ea typeface="宋体" panose="02010600030101010101" pitchFamily="2" charset="-122"/>
            </a:endParaRPr>
          </a:p>
          <a:p>
            <a:pPr algn="ctr">
              <a:lnSpc>
                <a:spcPct val="90000"/>
              </a:lnSpc>
            </a:pPr>
            <a:r>
              <a:rPr lang="en-US" altLang="zh-CN" sz="2400" dirty="0">
                <a:latin typeface="Times New Roman" panose="02020603050405020304" pitchFamily="18" charset="0"/>
                <a:ea typeface="宋体" panose="02010600030101010101" pitchFamily="2" charset="-122"/>
              </a:rPr>
              <a:t>P3</a:t>
            </a:r>
            <a:endParaRPr lang="en-US" altLang="zh-CN" sz="2400" dirty="0">
              <a:latin typeface="Times New Roman" panose="02020603050405020304" pitchFamily="18" charset="0"/>
              <a:ea typeface="宋体" panose="02010600030101010101" pitchFamily="2" charset="-122"/>
            </a:endParaRPr>
          </a:p>
          <a:p>
            <a:pPr algn="ctr">
              <a:lnSpc>
                <a:spcPct val="90000"/>
              </a:lnSpc>
            </a:pPr>
            <a:endParaRPr lang="en-US" altLang="zh-CN" sz="2400" dirty="0">
              <a:latin typeface="Times New Roman" panose="02020603050405020304" pitchFamily="18" charset="0"/>
              <a:ea typeface="宋体" panose="02010600030101010101" pitchFamily="2" charset="-122"/>
            </a:endParaRPr>
          </a:p>
          <a:p>
            <a:pPr algn="ctr">
              <a:lnSpc>
                <a:spcPct val="90000"/>
              </a:lnSpc>
            </a:pPr>
            <a:r>
              <a:rPr lang="en-US" altLang="zh-CN" sz="2400" dirty="0">
                <a:latin typeface="Times New Roman" panose="02020603050405020304" pitchFamily="18" charset="0"/>
                <a:ea typeface="宋体" panose="02010600030101010101" pitchFamily="2" charset="-122"/>
              </a:rPr>
              <a:t>P</a:t>
            </a:r>
            <a:r>
              <a:rPr lang="en-US" altLang="zh-CN" sz="2400" baseline="-14000" dirty="0">
                <a:latin typeface="Times New Roman" panose="02020603050405020304" pitchFamily="18" charset="0"/>
                <a:ea typeface="宋体" panose="02010600030101010101" pitchFamily="2" charset="-122"/>
              </a:rPr>
              <a:t>K</a:t>
            </a:r>
            <a:endParaRPr lang="en-US" altLang="zh-CN" sz="2400" baseline="-14000" dirty="0">
              <a:latin typeface="Times New Roman" panose="02020603050405020304" pitchFamily="18" charset="0"/>
              <a:ea typeface="宋体" panose="02010600030101010101" pitchFamily="2" charset="-122"/>
            </a:endParaRPr>
          </a:p>
        </p:txBody>
      </p:sp>
      <p:sp>
        <p:nvSpPr>
          <p:cNvPr id="117779" name="Text Box 19"/>
          <p:cNvSpPr txBox="1"/>
          <p:nvPr/>
        </p:nvSpPr>
        <p:spPr>
          <a:xfrm>
            <a:off x="1014413" y="4860925"/>
            <a:ext cx="419100" cy="512763"/>
          </a:xfrm>
          <a:prstGeom prst="rect">
            <a:avLst/>
          </a:prstGeom>
          <a:noFill/>
          <a:ln w="28575">
            <a:noFill/>
          </a:ln>
        </p:spPr>
        <p:txBody>
          <a:bodyPr vert="eaVert" lIns="54000" tIns="10800" rIns="0" bIns="10800" anchor="t">
            <a:spAutoFit/>
          </a:bodyPr>
          <a:p>
            <a:pPr algn="ctr">
              <a:spcBef>
                <a:spcPct val="50000"/>
              </a:spcBef>
            </a:pPr>
            <a:r>
              <a:rPr lang="en-US"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
        <p:nvSpPr>
          <p:cNvPr id="117780" name="Line 20"/>
          <p:cNvSpPr/>
          <p:nvPr/>
        </p:nvSpPr>
        <p:spPr>
          <a:xfrm>
            <a:off x="1587500" y="4764088"/>
            <a:ext cx="401638" cy="0"/>
          </a:xfrm>
          <a:prstGeom prst="line">
            <a:avLst/>
          </a:prstGeom>
          <a:ln w="28575" cap="flat" cmpd="sng">
            <a:solidFill>
              <a:schemeClr val="tx1"/>
            </a:solidFill>
            <a:prstDash val="solid"/>
            <a:round/>
            <a:headEnd type="none" w="med" len="med"/>
            <a:tailEnd type="triangle" w="med" len="med"/>
          </a:ln>
        </p:spPr>
      </p:sp>
      <p:sp>
        <p:nvSpPr>
          <p:cNvPr id="117781" name="Line 21"/>
          <p:cNvSpPr/>
          <p:nvPr/>
        </p:nvSpPr>
        <p:spPr>
          <a:xfrm>
            <a:off x="1587500" y="5064125"/>
            <a:ext cx="401638" cy="0"/>
          </a:xfrm>
          <a:prstGeom prst="line">
            <a:avLst/>
          </a:prstGeom>
          <a:ln w="28575" cap="flat" cmpd="sng">
            <a:solidFill>
              <a:schemeClr val="tx1"/>
            </a:solidFill>
            <a:prstDash val="solid"/>
            <a:round/>
            <a:headEnd type="none" w="med" len="med"/>
            <a:tailEnd type="triangle" w="med" len="med"/>
          </a:ln>
        </p:spPr>
      </p:sp>
      <p:sp>
        <p:nvSpPr>
          <p:cNvPr id="117782" name="Line 22"/>
          <p:cNvSpPr/>
          <p:nvPr/>
        </p:nvSpPr>
        <p:spPr>
          <a:xfrm>
            <a:off x="1587500" y="5430838"/>
            <a:ext cx="401638" cy="0"/>
          </a:xfrm>
          <a:prstGeom prst="line">
            <a:avLst/>
          </a:prstGeom>
          <a:ln w="28575" cap="flat" cmpd="sng">
            <a:solidFill>
              <a:schemeClr val="tx1"/>
            </a:solidFill>
            <a:prstDash val="solid"/>
            <a:round/>
            <a:headEnd type="none" w="med" len="med"/>
            <a:tailEnd type="triangle" w="med" len="med"/>
          </a:ln>
        </p:spPr>
      </p:sp>
      <p:sp>
        <p:nvSpPr>
          <p:cNvPr id="117783" name="Line 23"/>
          <p:cNvSpPr/>
          <p:nvPr/>
        </p:nvSpPr>
        <p:spPr>
          <a:xfrm>
            <a:off x="6369050" y="4100513"/>
            <a:ext cx="401638" cy="0"/>
          </a:xfrm>
          <a:prstGeom prst="line">
            <a:avLst/>
          </a:prstGeom>
          <a:ln w="28575" cap="flat" cmpd="sng">
            <a:solidFill>
              <a:schemeClr val="tx1"/>
            </a:solidFill>
            <a:prstDash val="solid"/>
            <a:round/>
            <a:headEnd type="none" w="med" len="med"/>
            <a:tailEnd type="triangle" w="med" len="med"/>
          </a:ln>
        </p:spPr>
      </p:sp>
      <p:sp>
        <p:nvSpPr>
          <p:cNvPr id="117784" name="Line 24"/>
          <p:cNvSpPr/>
          <p:nvPr/>
        </p:nvSpPr>
        <p:spPr>
          <a:xfrm>
            <a:off x="6365875" y="4441825"/>
            <a:ext cx="401638" cy="0"/>
          </a:xfrm>
          <a:prstGeom prst="line">
            <a:avLst/>
          </a:prstGeom>
          <a:ln w="28575" cap="flat" cmpd="sng">
            <a:solidFill>
              <a:schemeClr val="tx1"/>
            </a:solidFill>
            <a:prstDash val="solid"/>
            <a:round/>
            <a:headEnd type="none" w="med" len="med"/>
            <a:tailEnd type="triangle" w="med" len="med"/>
          </a:ln>
        </p:spPr>
      </p:sp>
      <p:sp>
        <p:nvSpPr>
          <p:cNvPr id="117785" name="Line 25"/>
          <p:cNvSpPr/>
          <p:nvPr/>
        </p:nvSpPr>
        <p:spPr>
          <a:xfrm>
            <a:off x="6373813" y="4760913"/>
            <a:ext cx="401637" cy="0"/>
          </a:xfrm>
          <a:prstGeom prst="line">
            <a:avLst/>
          </a:prstGeom>
          <a:ln w="28575" cap="flat" cmpd="sng">
            <a:solidFill>
              <a:schemeClr val="tx1"/>
            </a:solidFill>
            <a:prstDash val="solid"/>
            <a:round/>
            <a:headEnd type="none" w="med" len="med"/>
            <a:tailEnd type="triangle" w="med" len="med"/>
          </a:ln>
        </p:spPr>
      </p:sp>
      <p:sp>
        <p:nvSpPr>
          <p:cNvPr id="117786" name="Line 26"/>
          <p:cNvSpPr/>
          <p:nvPr/>
        </p:nvSpPr>
        <p:spPr>
          <a:xfrm>
            <a:off x="6373813" y="5060950"/>
            <a:ext cx="401637" cy="0"/>
          </a:xfrm>
          <a:prstGeom prst="line">
            <a:avLst/>
          </a:prstGeom>
          <a:ln w="28575" cap="flat" cmpd="sng">
            <a:solidFill>
              <a:schemeClr val="tx1"/>
            </a:solidFill>
            <a:prstDash val="solid"/>
            <a:round/>
            <a:headEnd type="none" w="med" len="med"/>
            <a:tailEnd type="triangle" w="med" len="med"/>
          </a:ln>
        </p:spPr>
      </p:sp>
      <p:sp>
        <p:nvSpPr>
          <p:cNvPr id="117787" name="Line 27"/>
          <p:cNvSpPr/>
          <p:nvPr/>
        </p:nvSpPr>
        <p:spPr>
          <a:xfrm>
            <a:off x="6373813" y="5427663"/>
            <a:ext cx="401637" cy="0"/>
          </a:xfrm>
          <a:prstGeom prst="line">
            <a:avLst/>
          </a:prstGeom>
          <a:ln w="28575" cap="flat" cmpd="sng">
            <a:solidFill>
              <a:schemeClr val="tx1"/>
            </a:solidFill>
            <a:prstDash val="solid"/>
            <a:round/>
            <a:headEnd type="none" w="med" len="med"/>
            <a:tailEnd type="triangle" w="med" len="med"/>
          </a:ln>
        </p:spPr>
      </p:sp>
      <p:sp>
        <p:nvSpPr>
          <p:cNvPr id="117788" name="Text Box 28"/>
          <p:cNvSpPr txBox="1"/>
          <p:nvPr/>
        </p:nvSpPr>
        <p:spPr>
          <a:xfrm>
            <a:off x="6688138" y="3921125"/>
            <a:ext cx="692150" cy="1735138"/>
          </a:xfrm>
          <a:prstGeom prst="rect">
            <a:avLst/>
          </a:prstGeom>
          <a:noFill/>
          <a:ln w="28575">
            <a:noFill/>
          </a:ln>
        </p:spPr>
        <p:txBody>
          <a:bodyPr lIns="54000" tIns="46800" rIns="54000" bIns="46800" anchor="t">
            <a:spAutoFit/>
          </a:bodyPr>
          <a:p>
            <a:pPr algn="ctr">
              <a:lnSpc>
                <a:spcPct val="90000"/>
              </a:lnSpc>
            </a:pPr>
            <a:r>
              <a:rPr lang="en-US" altLang="zh-CN" sz="2400" dirty="0">
                <a:latin typeface="Times New Roman" panose="02020603050405020304" pitchFamily="18" charset="0"/>
                <a:ea typeface="宋体" panose="02010600030101010101" pitchFamily="2" charset="-122"/>
              </a:rPr>
              <a:t>C1</a:t>
            </a:r>
            <a:endParaRPr lang="en-US" altLang="zh-CN" sz="2400" dirty="0">
              <a:latin typeface="Times New Roman" panose="02020603050405020304" pitchFamily="18" charset="0"/>
              <a:ea typeface="宋体" panose="02010600030101010101" pitchFamily="2" charset="-122"/>
            </a:endParaRPr>
          </a:p>
          <a:p>
            <a:pPr algn="ctr">
              <a:lnSpc>
                <a:spcPct val="90000"/>
              </a:lnSpc>
            </a:pPr>
            <a:r>
              <a:rPr lang="en-US" altLang="zh-CN" sz="2400" dirty="0">
                <a:latin typeface="Times New Roman" panose="02020603050405020304" pitchFamily="18" charset="0"/>
                <a:ea typeface="宋体" panose="02010600030101010101" pitchFamily="2" charset="-122"/>
              </a:rPr>
              <a:t>C2</a:t>
            </a:r>
            <a:endParaRPr lang="en-US" altLang="zh-CN" sz="2400" dirty="0">
              <a:latin typeface="Times New Roman" panose="02020603050405020304" pitchFamily="18" charset="0"/>
              <a:ea typeface="宋体" panose="02010600030101010101" pitchFamily="2" charset="-122"/>
            </a:endParaRPr>
          </a:p>
          <a:p>
            <a:pPr algn="ctr">
              <a:lnSpc>
                <a:spcPct val="90000"/>
              </a:lnSpc>
            </a:pPr>
            <a:r>
              <a:rPr lang="en-US" altLang="zh-CN" sz="2400" dirty="0">
                <a:latin typeface="Times New Roman" panose="02020603050405020304" pitchFamily="18" charset="0"/>
                <a:ea typeface="宋体" panose="02010600030101010101" pitchFamily="2" charset="-122"/>
              </a:rPr>
              <a:t>C3</a:t>
            </a:r>
            <a:endParaRPr lang="en-US" altLang="zh-CN" sz="2400" dirty="0">
              <a:latin typeface="Times New Roman" panose="02020603050405020304" pitchFamily="18" charset="0"/>
              <a:ea typeface="宋体" panose="02010600030101010101" pitchFamily="2" charset="-122"/>
            </a:endParaRPr>
          </a:p>
          <a:p>
            <a:pPr algn="ctr">
              <a:lnSpc>
                <a:spcPct val="90000"/>
              </a:lnSpc>
            </a:pPr>
            <a:endParaRPr lang="en-US" altLang="zh-CN" sz="2400" dirty="0">
              <a:latin typeface="Times New Roman" panose="02020603050405020304" pitchFamily="18" charset="0"/>
              <a:ea typeface="宋体" panose="02010600030101010101" pitchFamily="2" charset="-122"/>
            </a:endParaRPr>
          </a:p>
          <a:p>
            <a:pPr algn="ctr">
              <a:lnSpc>
                <a:spcPct val="90000"/>
              </a:lnSpc>
            </a:pPr>
            <a:r>
              <a:rPr lang="en-US" altLang="zh-CN" sz="2400" dirty="0">
                <a:latin typeface="Times New Roman" panose="02020603050405020304" pitchFamily="18" charset="0"/>
                <a:ea typeface="宋体" panose="02010600030101010101" pitchFamily="2" charset="-122"/>
              </a:rPr>
              <a:t>C</a:t>
            </a:r>
            <a:r>
              <a:rPr lang="en-US" altLang="zh-CN" sz="2400" baseline="-12000" dirty="0">
                <a:latin typeface="Times New Roman" panose="02020603050405020304" pitchFamily="18" charset="0"/>
                <a:ea typeface="宋体" panose="02010600030101010101" pitchFamily="2" charset="-122"/>
              </a:rPr>
              <a:t>m</a:t>
            </a:r>
            <a:endParaRPr lang="en-US" altLang="zh-CN" sz="2400" baseline="-12000" dirty="0">
              <a:latin typeface="Times New Roman" panose="02020603050405020304" pitchFamily="18" charset="0"/>
              <a:ea typeface="宋体" panose="02010600030101010101" pitchFamily="2" charset="-122"/>
            </a:endParaRPr>
          </a:p>
        </p:txBody>
      </p:sp>
      <p:sp>
        <p:nvSpPr>
          <p:cNvPr id="117789" name="Text Box 29"/>
          <p:cNvSpPr txBox="1"/>
          <p:nvPr/>
        </p:nvSpPr>
        <p:spPr>
          <a:xfrm>
            <a:off x="6878638" y="4868863"/>
            <a:ext cx="419100" cy="512762"/>
          </a:xfrm>
          <a:prstGeom prst="rect">
            <a:avLst/>
          </a:prstGeom>
          <a:noFill/>
          <a:ln w="28575">
            <a:noFill/>
          </a:ln>
        </p:spPr>
        <p:txBody>
          <a:bodyPr vert="eaVert" lIns="54000" tIns="10800" rIns="0" bIns="10800" anchor="t">
            <a:spAutoFit/>
          </a:bodyPr>
          <a:p>
            <a:pPr algn="ctr">
              <a:spcBef>
                <a:spcPct val="50000"/>
              </a:spcBef>
            </a:pPr>
            <a:r>
              <a:rPr lang="en-US"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
        <p:nvSpPr>
          <p:cNvPr id="117790" name="Text Box 30"/>
          <p:cNvSpPr txBox="1"/>
          <p:nvPr/>
        </p:nvSpPr>
        <p:spPr>
          <a:xfrm>
            <a:off x="846138" y="3486150"/>
            <a:ext cx="1349375" cy="457200"/>
          </a:xfrm>
          <a:prstGeom prst="rect">
            <a:avLst/>
          </a:prstGeom>
          <a:noFill/>
          <a:ln w="28575">
            <a:noFill/>
          </a:ln>
        </p:spPr>
        <p:txBody>
          <a:bodyPr lIns="54000" tIns="46800" rIns="54000" bIns="46800" anchor="t">
            <a:spAutoFit/>
          </a:bodyPr>
          <a:p>
            <a:pPr algn="ctr">
              <a:spcBef>
                <a:spcPct val="50000"/>
              </a:spcBef>
            </a:pPr>
            <a:r>
              <a:rPr lang="zh-CN" altLang="en-US" sz="2400" dirty="0">
                <a:latin typeface="Times New Roman" panose="02020603050405020304" pitchFamily="18" charset="0"/>
                <a:ea typeface="楷体_GB2312" pitchFamily="49" charset="-122"/>
              </a:rPr>
              <a:t>生产者</a:t>
            </a:r>
            <a:endParaRPr lang="zh-CN" altLang="en-US" sz="2400" dirty="0">
              <a:latin typeface="Times New Roman" panose="02020603050405020304" pitchFamily="18" charset="0"/>
              <a:ea typeface="楷体_GB2312" pitchFamily="49" charset="-122"/>
            </a:endParaRPr>
          </a:p>
        </p:txBody>
      </p:sp>
      <p:sp>
        <p:nvSpPr>
          <p:cNvPr id="117791" name="Text Box 31"/>
          <p:cNvSpPr txBox="1"/>
          <p:nvPr/>
        </p:nvSpPr>
        <p:spPr>
          <a:xfrm>
            <a:off x="6143625" y="3486150"/>
            <a:ext cx="1349375" cy="457200"/>
          </a:xfrm>
          <a:prstGeom prst="rect">
            <a:avLst/>
          </a:prstGeom>
          <a:noFill/>
          <a:ln w="28575">
            <a:noFill/>
          </a:ln>
        </p:spPr>
        <p:txBody>
          <a:bodyPr lIns="54000" tIns="46800" rIns="54000" bIns="46800" anchor="t">
            <a:spAutoFit/>
          </a:bodyPr>
          <a:p>
            <a:pPr algn="ctr">
              <a:spcBef>
                <a:spcPct val="50000"/>
              </a:spcBef>
            </a:pPr>
            <a:r>
              <a:rPr lang="zh-CN" altLang="en-US" sz="2400" dirty="0">
                <a:latin typeface="Times New Roman" panose="02020603050405020304" pitchFamily="18" charset="0"/>
                <a:ea typeface="楷体_GB2312" pitchFamily="49" charset="-122"/>
              </a:rPr>
              <a:t>消费者</a:t>
            </a:r>
            <a:endParaRPr lang="zh-CN" altLang="en-US" sz="2400" dirty="0">
              <a:latin typeface="Times New Roman" panose="02020603050405020304" pitchFamily="18" charset="0"/>
              <a:ea typeface="楷体_GB2312" pitchFamily="49" charset="-122"/>
            </a:endParaRPr>
          </a:p>
        </p:txBody>
      </p:sp>
      <p:sp>
        <p:nvSpPr>
          <p:cNvPr id="117792" name="Text Box 32"/>
          <p:cNvSpPr txBox="1"/>
          <p:nvPr/>
        </p:nvSpPr>
        <p:spPr>
          <a:xfrm>
            <a:off x="2300288" y="3868738"/>
            <a:ext cx="3803650" cy="457200"/>
          </a:xfrm>
          <a:prstGeom prst="rect">
            <a:avLst/>
          </a:prstGeom>
          <a:noFill/>
          <a:ln w="28575">
            <a:noFill/>
          </a:ln>
        </p:spPr>
        <p:txBody>
          <a:bodyPr lIns="54000" tIns="46800" rIns="54000" bIns="46800" anchor="t">
            <a:spAutoFit/>
          </a:bodyPr>
          <a:p>
            <a:pPr algn="ctr">
              <a:spcBef>
                <a:spcPct val="50000"/>
              </a:spcBef>
            </a:pPr>
            <a:r>
              <a:rPr lang="en-US" altLang="zh-CN" sz="2400" dirty="0">
                <a:latin typeface="Times New Roman" panose="02020603050405020304" pitchFamily="18" charset="0"/>
                <a:ea typeface="楷体_GB2312" pitchFamily="49" charset="-122"/>
              </a:rPr>
              <a:t>n</a:t>
            </a:r>
            <a:r>
              <a:rPr lang="zh-CN" altLang="en-US" sz="2400" dirty="0">
                <a:latin typeface="Times New Roman" panose="02020603050405020304" pitchFamily="18" charset="0"/>
                <a:ea typeface="楷体_GB2312" pitchFamily="49" charset="-122"/>
              </a:rPr>
              <a:t>个缓冲区的循环缓冲</a:t>
            </a:r>
            <a:endParaRPr lang="zh-CN" altLang="en-US" sz="2400" dirty="0">
              <a:latin typeface="Times New Roman" panose="02020603050405020304" pitchFamily="18" charset="0"/>
              <a:ea typeface="楷体_GB2312" pitchFamily="49" charset="-122"/>
            </a:endParaRPr>
          </a:p>
        </p:txBody>
      </p:sp>
      <p:sp>
        <p:nvSpPr>
          <p:cNvPr id="117793" name="Text Box 33"/>
          <p:cNvSpPr txBox="1"/>
          <p:nvPr/>
        </p:nvSpPr>
        <p:spPr>
          <a:xfrm>
            <a:off x="1728788" y="5586413"/>
            <a:ext cx="4935537" cy="457200"/>
          </a:xfrm>
          <a:prstGeom prst="rect">
            <a:avLst/>
          </a:prstGeom>
          <a:noFill/>
          <a:ln w="28575">
            <a:noFill/>
          </a:ln>
        </p:spPr>
        <p:txBody>
          <a:bodyPr lIns="54000" tIns="46800" rIns="54000" bIns="46800" anchor="t">
            <a:spAutoFit/>
          </a:bodyPr>
          <a:p>
            <a:pPr algn="ctr">
              <a:spcBef>
                <a:spcPct val="50000"/>
              </a:spcBef>
            </a:pPr>
            <a:r>
              <a:rPr lang="zh-CN" altLang="en-US" sz="2400" dirty="0">
                <a:solidFill>
                  <a:srgbClr val="000066"/>
                </a:solidFill>
                <a:latin typeface="Times New Roman" panose="02020603050405020304" pitchFamily="18" charset="0"/>
                <a:ea typeface="仿宋_GB2312" pitchFamily="49" charset="-122"/>
              </a:rPr>
              <a:t>图</a:t>
            </a:r>
            <a:r>
              <a:rPr lang="en-US" altLang="zh-CN" sz="2400" dirty="0">
                <a:solidFill>
                  <a:srgbClr val="000066"/>
                </a:solidFill>
                <a:latin typeface="Times New Roman" panose="02020603050405020304" pitchFamily="18" charset="0"/>
                <a:ea typeface="仿宋_GB2312" pitchFamily="49" charset="-122"/>
              </a:rPr>
              <a:t>2-5  </a:t>
            </a:r>
            <a:r>
              <a:rPr lang="zh-CN" altLang="en-US" sz="2400" dirty="0">
                <a:solidFill>
                  <a:srgbClr val="000066"/>
                </a:solidFill>
                <a:latin typeface="Times New Roman" panose="02020603050405020304" pitchFamily="18" charset="0"/>
                <a:ea typeface="仿宋_GB2312" pitchFamily="49" charset="-122"/>
              </a:rPr>
              <a:t>生产者</a:t>
            </a:r>
            <a:r>
              <a:rPr lang="en-US" altLang="zh-CN" sz="2400" dirty="0">
                <a:solidFill>
                  <a:srgbClr val="000066"/>
                </a:solidFill>
                <a:latin typeface="Times New Roman" panose="02020603050405020304" pitchFamily="18" charset="0"/>
                <a:ea typeface="仿宋_GB2312" pitchFamily="49" charset="-122"/>
              </a:rPr>
              <a:t>-</a:t>
            </a:r>
            <a:r>
              <a:rPr lang="zh-CN" altLang="en-US" sz="2400" dirty="0">
                <a:solidFill>
                  <a:srgbClr val="000066"/>
                </a:solidFill>
                <a:latin typeface="Times New Roman" panose="02020603050405020304" pitchFamily="18" charset="0"/>
                <a:ea typeface="仿宋_GB2312" pitchFamily="49" charset="-122"/>
              </a:rPr>
              <a:t>消费者问题示意图</a:t>
            </a:r>
            <a:endParaRPr lang="zh-CN" altLang="en-US" sz="2400" dirty="0">
              <a:solidFill>
                <a:srgbClr val="000066"/>
              </a:solidFill>
              <a:latin typeface="Times New Roman" panose="02020603050405020304" pitchFamily="18" charset="0"/>
              <a:ea typeface="仿宋_GB2312" pitchFamily="49" charset="-122"/>
            </a:endParaRPr>
          </a:p>
        </p:txBody>
      </p:sp>
      <p:sp>
        <p:nvSpPr>
          <p:cNvPr id="117794"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第五次课</a:t>
            </a:r>
            <a:endParaRPr lang="zh-CN" altLang="en-US" sz="1800">
              <a:latin typeface="Verdana" panose="020B0604030504040204" pitchFamily="34" charset="0"/>
              <a:ea typeface="宋体" panose="02010600030101010101" pitchFamily="2" charset="-122"/>
            </a:endParaRPr>
          </a:p>
        </p:txBody>
      </p:sp>
      <p:graphicFrame>
        <p:nvGraphicFramePr>
          <p:cNvPr id="117795" name="内容占位符 95235"/>
          <p:cNvGraphicFramePr>
            <a:graphicFrameLocks noGrp="1"/>
          </p:cNvGraphicFramePr>
          <p:nvPr>
            <p:ph sz="half" idx="4294967295"/>
          </p:nvPr>
        </p:nvGraphicFramePr>
        <p:xfrm>
          <a:off x="684213" y="981075"/>
          <a:ext cx="7704137" cy="69850"/>
        </p:xfrm>
        <a:graphic>
          <a:graphicData uri="http://schemas.openxmlformats.org/presentationml/2006/ole">
            <mc:AlternateContent xmlns:mc="http://schemas.openxmlformats.org/markup-compatibility/2006">
              <mc:Choice xmlns:v="urn:schemas-microsoft-com:vml" Requires="v">
                <p:oleObj spid="_x0000_s3196" name="" r:id="rId1" imgW="6858000" imgH="48895" progId="MS_ClipArt_Gallery.2">
                  <p:embed/>
                </p:oleObj>
              </mc:Choice>
              <mc:Fallback>
                <p:oleObj name="" r:id="rId1" imgW="6858000" imgH="48895" progId="MS_ClipArt_Gallery.2">
                  <p:embed/>
                  <p:pic>
                    <p:nvPicPr>
                      <p:cNvPr id="0" name="图片 3195"/>
                      <p:cNvPicPr/>
                      <p:nvPr/>
                    </p:nvPicPr>
                    <p:blipFill>
                      <a:blip r:embed="rId2"/>
                      <a:stretch>
                        <a:fillRect/>
                      </a:stretch>
                    </p:blipFill>
                    <p:spPr>
                      <a:xfrm>
                        <a:off x="684213" y="981075"/>
                        <a:ext cx="7704137" cy="69850"/>
                      </a:xfrm>
                      <a:prstGeom prst="rect">
                        <a:avLst/>
                      </a:prstGeom>
                      <a:noFill/>
                      <a:ln w="38100">
                        <a:miter/>
                      </a:ln>
                    </p:spPr>
                  </p:pic>
                </p:oleObj>
              </mc:Fallback>
            </mc:AlternateContent>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18786" name="Text Box 2"/>
          <p:cNvSpPr txBox="1"/>
          <p:nvPr/>
        </p:nvSpPr>
        <p:spPr>
          <a:xfrm>
            <a:off x="228600" y="339725"/>
            <a:ext cx="7761288" cy="579438"/>
          </a:xfrm>
          <a:prstGeom prst="rect">
            <a:avLst/>
          </a:prstGeom>
          <a:noFill/>
          <a:ln w="9525">
            <a:noFill/>
          </a:ln>
        </p:spPr>
        <p:txBody>
          <a:bodyPr anchor="t">
            <a:spAutoFit/>
          </a:bodyPr>
          <a:p>
            <a:pPr>
              <a:spcBef>
                <a:spcPct val="50000"/>
              </a:spcBef>
            </a:pPr>
            <a:r>
              <a:rPr lang="zh-CN" altLang="en-US" sz="3200" dirty="0">
                <a:solidFill>
                  <a:srgbClr val="000066"/>
                </a:solidFill>
                <a:latin typeface="楷体_GB2312" pitchFamily="49" charset="-122"/>
                <a:ea typeface="楷体_GB2312" pitchFamily="49" charset="-122"/>
              </a:rPr>
              <a:t>生产者</a:t>
            </a:r>
            <a:r>
              <a:rPr lang="en-US" altLang="zh-CN" sz="3200" dirty="0">
                <a:solidFill>
                  <a:srgbClr val="000066"/>
                </a:solidFill>
                <a:latin typeface="楷体_GB2312" pitchFamily="49" charset="-122"/>
                <a:ea typeface="楷体_GB2312" pitchFamily="49" charset="-122"/>
              </a:rPr>
              <a:t>-</a:t>
            </a:r>
            <a:r>
              <a:rPr lang="zh-CN" altLang="en-US" sz="3200" dirty="0">
                <a:solidFill>
                  <a:srgbClr val="000066"/>
                </a:solidFill>
                <a:latin typeface="楷体_GB2312" pitchFamily="49" charset="-122"/>
                <a:ea typeface="楷体_GB2312" pitchFamily="49" charset="-122"/>
              </a:rPr>
              <a:t>消费者问题可描述如下： </a:t>
            </a:r>
            <a:endParaRPr lang="zh-CN" altLang="en-US" sz="3200" dirty="0">
              <a:solidFill>
                <a:srgbClr val="000066"/>
              </a:solidFill>
              <a:latin typeface="楷体_GB2312" pitchFamily="49" charset="-122"/>
              <a:ea typeface="楷体_GB2312" pitchFamily="49" charset="-122"/>
            </a:endParaRPr>
          </a:p>
        </p:txBody>
      </p:sp>
      <p:sp>
        <p:nvSpPr>
          <p:cNvPr id="118787" name="Text Box 3"/>
          <p:cNvSpPr txBox="1"/>
          <p:nvPr/>
        </p:nvSpPr>
        <p:spPr>
          <a:xfrm>
            <a:off x="820738" y="1179513"/>
            <a:ext cx="7581900" cy="4081462"/>
          </a:xfrm>
          <a:prstGeom prst="rect">
            <a:avLst/>
          </a:prstGeom>
          <a:noFill/>
          <a:ln w="9525">
            <a:noFill/>
          </a:ln>
        </p:spPr>
        <p:txBody>
          <a:bodyPr anchor="t">
            <a:spAutoFit/>
          </a:bodyPr>
          <a:p>
            <a:pPr algn="just">
              <a:lnSpc>
                <a:spcPct val="120000"/>
              </a:lnSpc>
              <a:spcBef>
                <a:spcPct val="20000"/>
              </a:spcBef>
            </a:pPr>
            <a:r>
              <a:rPr lang="en-US" altLang="zh-CN" sz="3200" dirty="0">
                <a:solidFill>
                  <a:srgbClr val="000066"/>
                </a:solidFill>
                <a:latin typeface="Times New Roman" panose="02020603050405020304" pitchFamily="18" charset="0"/>
                <a:ea typeface="宋体" panose="02010600030101010101" pitchFamily="2" charset="-122"/>
              </a:rPr>
              <a:t>semaphore mutex,empty,full ;</a:t>
            </a:r>
            <a:endParaRPr lang="en-US" altLang="zh-CN" sz="3200" dirty="0">
              <a:solidFill>
                <a:srgbClr val="000066"/>
              </a:solidFill>
              <a:latin typeface="Times New Roman" panose="02020603050405020304" pitchFamily="18" charset="0"/>
              <a:ea typeface="宋体" panose="02010600030101010101" pitchFamily="2" charset="-122"/>
            </a:endParaRPr>
          </a:p>
          <a:p>
            <a:pPr algn="just">
              <a:lnSpc>
                <a:spcPct val="120000"/>
              </a:lnSpc>
              <a:spcBef>
                <a:spcPct val="20000"/>
              </a:spcBef>
            </a:pPr>
            <a:r>
              <a:rPr lang="en-US" altLang="zh-CN" sz="3200" dirty="0">
                <a:solidFill>
                  <a:srgbClr val="000066"/>
                </a:solidFill>
                <a:latin typeface="Times New Roman" panose="02020603050405020304" pitchFamily="18" charset="0"/>
                <a:ea typeface="宋体" panose="02010600030101010101" pitchFamily="2" charset="-122"/>
              </a:rPr>
              <a:t>item buffer[n] ;</a:t>
            </a:r>
            <a:endParaRPr lang="en-US" altLang="zh-CN" sz="3200" dirty="0">
              <a:solidFill>
                <a:srgbClr val="000066"/>
              </a:solidFill>
              <a:latin typeface="Times New Roman" panose="02020603050405020304" pitchFamily="18" charset="0"/>
              <a:ea typeface="宋体" panose="02010600030101010101" pitchFamily="2" charset="-122"/>
            </a:endParaRPr>
          </a:p>
          <a:p>
            <a:pPr algn="just">
              <a:lnSpc>
                <a:spcPct val="120000"/>
              </a:lnSpc>
              <a:spcBef>
                <a:spcPct val="20000"/>
              </a:spcBef>
            </a:pPr>
            <a:r>
              <a:rPr lang="en-US" altLang="zh-CN" sz="3200" dirty="0">
                <a:solidFill>
                  <a:srgbClr val="000066"/>
                </a:solidFill>
                <a:latin typeface="Times New Roman" panose="02020603050405020304" pitchFamily="18" charset="0"/>
                <a:ea typeface="宋体" panose="02010600030101010101" pitchFamily="2" charset="-122"/>
              </a:rPr>
              <a:t>int in = 0</a:t>
            </a:r>
            <a:r>
              <a:rPr lang="zh-CN" altLang="en-US" sz="3200" dirty="0">
                <a:solidFill>
                  <a:srgbClr val="000066"/>
                </a:solidFill>
                <a:latin typeface="Times New Roman" panose="02020603050405020304" pitchFamily="18" charset="0"/>
                <a:ea typeface="宋体" panose="02010600030101010101" pitchFamily="2" charset="-122"/>
              </a:rPr>
              <a:t>，</a:t>
            </a:r>
            <a:r>
              <a:rPr lang="en-US" altLang="zh-CN" sz="3200" dirty="0">
                <a:solidFill>
                  <a:srgbClr val="000066"/>
                </a:solidFill>
                <a:latin typeface="Times New Roman" panose="02020603050405020304" pitchFamily="18" charset="0"/>
                <a:ea typeface="宋体" panose="02010600030101010101" pitchFamily="2" charset="-122"/>
              </a:rPr>
              <a:t>out = 0 </a:t>
            </a:r>
            <a:r>
              <a:rPr lang="zh-CN" altLang="en-US" sz="3200" dirty="0">
                <a:solidFill>
                  <a:srgbClr val="000066"/>
                </a:solidFill>
                <a:latin typeface="Times New Roman" panose="02020603050405020304" pitchFamily="18" charset="0"/>
                <a:ea typeface="宋体" panose="02010600030101010101" pitchFamily="2" charset="-122"/>
              </a:rPr>
              <a:t>；</a:t>
            </a:r>
            <a:endParaRPr lang="zh-CN" altLang="en-US" sz="3200" dirty="0">
              <a:solidFill>
                <a:srgbClr val="000066"/>
              </a:solidFill>
              <a:latin typeface="Times New Roman" panose="02020603050405020304" pitchFamily="18" charset="0"/>
              <a:ea typeface="宋体" panose="02010600030101010101" pitchFamily="2" charset="-122"/>
            </a:endParaRPr>
          </a:p>
          <a:p>
            <a:pPr algn="just">
              <a:lnSpc>
                <a:spcPct val="120000"/>
              </a:lnSpc>
              <a:spcBef>
                <a:spcPct val="20000"/>
              </a:spcBef>
            </a:pPr>
            <a:r>
              <a:rPr lang="en-US" altLang="zh-CN" sz="3200" dirty="0">
                <a:solidFill>
                  <a:srgbClr val="000066"/>
                </a:solidFill>
                <a:latin typeface="Times New Roman" panose="02020603050405020304" pitchFamily="18" charset="0"/>
                <a:ea typeface="宋体" panose="02010600030101010101" pitchFamily="2" charset="-122"/>
              </a:rPr>
              <a:t>mutex.value = 1;</a:t>
            </a:r>
            <a:endParaRPr lang="en-US" altLang="zh-CN" sz="3200" dirty="0">
              <a:solidFill>
                <a:srgbClr val="000066"/>
              </a:solidFill>
              <a:latin typeface="Times New Roman" panose="02020603050405020304" pitchFamily="18" charset="0"/>
              <a:ea typeface="宋体" panose="02010600030101010101" pitchFamily="2" charset="-122"/>
            </a:endParaRPr>
          </a:p>
          <a:p>
            <a:pPr algn="just">
              <a:lnSpc>
                <a:spcPct val="120000"/>
              </a:lnSpc>
              <a:spcBef>
                <a:spcPct val="20000"/>
              </a:spcBef>
            </a:pPr>
            <a:r>
              <a:rPr lang="en-US" altLang="zh-CN" sz="3200" dirty="0">
                <a:solidFill>
                  <a:srgbClr val="000066"/>
                </a:solidFill>
                <a:latin typeface="Times New Roman" panose="02020603050405020304" pitchFamily="18" charset="0"/>
                <a:ea typeface="宋体" panose="02010600030101010101" pitchFamily="2" charset="-122"/>
              </a:rPr>
              <a:t>empty.value=n</a:t>
            </a:r>
            <a:r>
              <a:rPr lang="zh-CN" altLang="en-US" sz="3200" dirty="0">
                <a:solidFill>
                  <a:srgbClr val="000066"/>
                </a:solidFill>
                <a:latin typeface="Times New Roman" panose="02020603050405020304" pitchFamily="18" charset="0"/>
                <a:ea typeface="宋体" panose="02010600030101010101" pitchFamily="2" charset="-122"/>
              </a:rPr>
              <a:t>；</a:t>
            </a:r>
            <a:endParaRPr lang="zh-CN" altLang="en-US" sz="3200" dirty="0">
              <a:solidFill>
                <a:srgbClr val="000066"/>
              </a:solidFill>
              <a:latin typeface="Times New Roman" panose="02020603050405020304" pitchFamily="18" charset="0"/>
              <a:ea typeface="宋体" panose="02010600030101010101" pitchFamily="2" charset="-122"/>
            </a:endParaRPr>
          </a:p>
          <a:p>
            <a:pPr algn="just">
              <a:lnSpc>
                <a:spcPct val="120000"/>
              </a:lnSpc>
              <a:spcBef>
                <a:spcPct val="20000"/>
              </a:spcBef>
            </a:pPr>
            <a:r>
              <a:rPr lang="en-US" altLang="zh-CN" sz="3200" dirty="0">
                <a:solidFill>
                  <a:srgbClr val="000066"/>
                </a:solidFill>
                <a:latin typeface="Times New Roman" panose="02020603050405020304" pitchFamily="18" charset="0"/>
                <a:ea typeface="宋体" panose="02010600030101010101" pitchFamily="2" charset="-122"/>
              </a:rPr>
              <a:t>full.value=0;</a:t>
            </a:r>
            <a:endParaRPr lang="en-US" altLang="zh-CN" sz="3200" dirty="0">
              <a:solidFill>
                <a:srgbClr val="000066"/>
              </a:solidFill>
              <a:latin typeface="Times New Roman" panose="02020603050405020304" pitchFamily="18" charset="0"/>
              <a:ea typeface="宋体" panose="02010600030101010101" pitchFamily="2" charset="-122"/>
            </a:endParaRPr>
          </a:p>
        </p:txBody>
      </p:sp>
      <p:sp>
        <p:nvSpPr>
          <p:cNvPr id="133124" name="AutoShape 4"/>
          <p:cNvSpPr/>
          <p:nvPr/>
        </p:nvSpPr>
        <p:spPr>
          <a:xfrm>
            <a:off x="7089775" y="2705100"/>
            <a:ext cx="1809750" cy="493713"/>
          </a:xfrm>
          <a:prstGeom prst="wedgeRectCallout">
            <a:avLst>
              <a:gd name="adj1" fmla="val -85528"/>
              <a:gd name="adj2" fmla="val 26528"/>
            </a:avLst>
          </a:prstGeom>
          <a:solidFill>
            <a:schemeClr val="accent1"/>
          </a:solidFill>
          <a:ln w="9525" cap="flat" cmpd="sng">
            <a:solidFill>
              <a:schemeClr val="tx1"/>
            </a:solidFill>
            <a:prstDash val="solid"/>
            <a:miter/>
            <a:headEnd type="none" w="med" len="med"/>
            <a:tailEnd type="none" w="med" len="med"/>
          </a:ln>
        </p:spPr>
        <p:txBody>
          <a:bodyPr lIns="54000" tIns="10800" rIns="54000" bIns="10800" anchor="t"/>
          <a:p>
            <a:pPr algn="ctr"/>
            <a:r>
              <a:rPr lang="zh-CN" altLang="en-US" dirty="0">
                <a:latin typeface="Tahoma" panose="020B0604030504040204" pitchFamily="34" charset="0"/>
                <a:ea typeface="楷体_GB2312" pitchFamily="49" charset="-122"/>
              </a:rPr>
              <a:t>初始化</a:t>
            </a:r>
            <a:endParaRPr lang="zh-CN" altLang="en-US" dirty="0">
              <a:latin typeface="Tahoma" panose="020B0604030504040204" pitchFamily="34" charset="0"/>
              <a:ea typeface="楷体_GB2312" pitchFamily="49" charset="-122"/>
            </a:endParaRPr>
          </a:p>
        </p:txBody>
      </p:sp>
      <p:sp>
        <p:nvSpPr>
          <p:cNvPr id="133125" name="AutoShape 5"/>
          <p:cNvSpPr/>
          <p:nvPr/>
        </p:nvSpPr>
        <p:spPr>
          <a:xfrm>
            <a:off x="6199188" y="1597025"/>
            <a:ext cx="185737" cy="2711450"/>
          </a:xfrm>
          <a:prstGeom prst="rightBrace">
            <a:avLst>
              <a:gd name="adj1" fmla="val 119963"/>
              <a:gd name="adj2" fmla="val 50000"/>
            </a:avLst>
          </a:prstGeom>
          <a:noFill/>
          <a:ln w="19050" cap="flat" cmpd="sng">
            <a:solidFill>
              <a:schemeClr val="tx1"/>
            </a:solidFill>
            <a:prstDash val="solid"/>
            <a:round/>
            <a:headEnd type="none" w="med" len="med"/>
            <a:tailEnd type="none" w="med" len="lg"/>
          </a:ln>
        </p:spPr>
        <p:txBody>
          <a:bodyPr wrap="none" anchor="ctr">
            <a:spAutoFit/>
          </a:bodyPr>
          <a:p>
            <a:pPr algn="just">
              <a:spcBef>
                <a:spcPct val="25000"/>
              </a:spcBef>
            </a:pPr>
            <a:endParaRPr lang="zh-CN" altLang="en-US" dirty="0">
              <a:latin typeface="Times New Roman" panose="02020603050405020304" pitchFamily="18" charset="0"/>
              <a:ea typeface="宋体" panose="02010600030101010101" pitchFamily="2" charset="-122"/>
            </a:endParaRPr>
          </a:p>
        </p:txBody>
      </p:sp>
      <p:sp>
        <p:nvSpPr>
          <p:cNvPr id="118790" name="文本框 2"/>
          <p:cNvSpPr txBox="1"/>
          <p:nvPr/>
        </p:nvSpPr>
        <p:spPr>
          <a:xfrm>
            <a:off x="0" y="6489700"/>
            <a:ext cx="1155700"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第五次课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wipe(up)">
                                      <p:cBhvr>
                                        <p:cTn id="7" dur="500"/>
                                        <p:tgtEl>
                                          <p:spTgt spid="1331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3124"/>
                                        </p:tgtEl>
                                        <p:attrNameLst>
                                          <p:attrName>style.visibility</p:attrName>
                                        </p:attrNameLst>
                                      </p:cBhvr>
                                      <p:to>
                                        <p:strVal val="visible"/>
                                      </p:to>
                                    </p:set>
                                    <p:animEffect transition="in" filter="wipe(left)">
                                      <p:cBhvr>
                                        <p:cTn id="11" dur="500"/>
                                        <p:tgtEl>
                                          <p:spTgt spid="13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bldLvl="0" animBg="1"/>
      <p:bldP spid="133125" grpId="0" bldLvl="0" animBg="1"/>
    </p:bldLst>
  </p:timing>
</p:sld>
</file>

<file path=ppt/tags/tag1.xml><?xml version="1.0" encoding="utf-8"?>
<p:tagLst xmlns:p="http://schemas.openxmlformats.org/presentationml/2006/main">
  <p:tag name="KSO_WM_UNIT_PLACING_PICTURE_USER_VIEWPORT" val="{&quot;height&quot;:3693,&quot;width&quot;:7226}"/>
</p:tagLst>
</file>

<file path=ppt/tags/tag2.xml><?xml version="1.0" encoding="utf-8"?>
<p:tagLst xmlns:p="http://schemas.openxmlformats.org/presentationml/2006/main">
  <p:tag name="KSO_WM_UNIT_PLACING_PICTURE_USER_VIEWPORT" val="{&quot;height&quot;:5915,&quot;width&quot;:12890}"/>
</p:tagLst>
</file>

<file path=ppt/tags/tag3.xml><?xml version="1.0" encoding="utf-8"?>
<p:tagLst xmlns:p="http://schemas.openxmlformats.org/presentationml/2006/main">
  <p:tag name="REFSHAPE" val="109630172"/>
  <p:tag name="KSO_WM_UNIT_PLACING_PICTURE_USER_VIEWPORT" val="{&quot;height&quot;:6320,&quot;width&quot;:13210}"/>
</p:tagLst>
</file>

<file path=ppt/theme/theme1.xml><?xml version="1.0" encoding="utf-8"?>
<a:theme xmlns:a="http://schemas.openxmlformats.org/drawingml/2006/main" name="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just" defTabSz="914400" rtl="0" eaLnBrk="1" fontAlgn="base" latinLnBrk="0" hangingPunct="1">
          <a:lnSpc>
            <a:spcPct val="100000"/>
          </a:lnSpc>
          <a:spcBef>
            <a:spcPct val="25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45471</Words>
  <Application>WPS 演示</Application>
  <PresentationFormat>全屏显示(4:3)</PresentationFormat>
  <Paragraphs>3405</Paragraphs>
  <Slides>210</Slides>
  <Notes>2</Notes>
  <HiddenSlides>0</HiddenSlides>
  <MMClips>0</MMClips>
  <ScaleCrop>false</ScaleCrop>
  <HeadingPairs>
    <vt:vector size="8" baseType="variant">
      <vt:variant>
        <vt:lpstr>已用的字体</vt:lpstr>
      </vt:variant>
      <vt:variant>
        <vt:i4>19</vt:i4>
      </vt:variant>
      <vt:variant>
        <vt:lpstr>主题</vt:lpstr>
      </vt:variant>
      <vt:variant>
        <vt:i4>10</vt:i4>
      </vt:variant>
      <vt:variant>
        <vt:lpstr>嵌入 OLE 服务器</vt:lpstr>
      </vt:variant>
      <vt:variant>
        <vt:i4>170</vt:i4>
      </vt:variant>
      <vt:variant>
        <vt:lpstr>幻灯片标题</vt:lpstr>
      </vt:variant>
      <vt:variant>
        <vt:i4>210</vt:i4>
      </vt:variant>
    </vt:vector>
  </HeadingPairs>
  <TitlesOfParts>
    <vt:vector size="409" baseType="lpstr">
      <vt:lpstr>Arial</vt:lpstr>
      <vt:lpstr>宋体</vt:lpstr>
      <vt:lpstr>Wingdings</vt:lpstr>
      <vt:lpstr>Times New Roman</vt:lpstr>
      <vt:lpstr>Tahoma</vt:lpstr>
      <vt:lpstr>黑体</vt:lpstr>
      <vt:lpstr>Verdana</vt:lpstr>
      <vt:lpstr>Wingdings</vt:lpstr>
      <vt:lpstr>Comic Sans MS</vt:lpstr>
      <vt:lpstr>楷体_GB2312</vt:lpstr>
      <vt:lpstr>新宋体</vt:lpstr>
      <vt:lpstr>微软雅黑</vt:lpstr>
      <vt:lpstr>Arial Unicode MS</vt:lpstr>
      <vt:lpstr>仿宋_GB2312</vt:lpstr>
      <vt:lpstr>仿宋</vt:lpstr>
      <vt:lpstr>楷体</vt:lpstr>
      <vt:lpstr>Courier New</vt:lpstr>
      <vt:lpstr>Symbol</vt:lpstr>
      <vt:lpstr>Monotype Sorts</vt:lpstr>
      <vt:lpstr>Blends</vt:lpstr>
      <vt:lpstr>2_Blends</vt:lpstr>
      <vt:lpstr>4_Blends</vt:lpstr>
      <vt:lpstr>1_Blends</vt:lpstr>
      <vt:lpstr>5_Blends</vt:lpstr>
      <vt:lpstr>3_Blends</vt:lpstr>
      <vt:lpstr>6_Blends</vt:lpstr>
      <vt:lpstr>7_Blends</vt:lpstr>
      <vt:lpstr>8_Blends</vt:lpstr>
      <vt:lpstr>9_Blends</vt:lpstr>
      <vt:lpstr>Paint.Picture</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Paint.Picture</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Paint.Picture</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Paint.Picture</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Paint.Picture</vt:lpstr>
      <vt:lpstr>Paint.Picture</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 第2章 进程管理</vt:lpstr>
      <vt:lpstr>2.1  进程的基本概念</vt:lpstr>
      <vt:lpstr>2.1.1 前趋图(Procedence Graph)</vt:lpstr>
      <vt:lpstr>前趋图图例</vt:lpstr>
      <vt:lpstr>PowerPoint 演示文稿</vt:lpstr>
      <vt:lpstr>PowerPoint 演示文稿</vt:lpstr>
      <vt:lpstr>PowerPoint 演示文稿</vt:lpstr>
      <vt:lpstr>PowerPoint 演示文稿</vt:lpstr>
      <vt:lpstr>PowerPoint 演示文稿</vt:lpstr>
      <vt:lpstr>PowerPoint 演示文稿</vt:lpstr>
      <vt:lpstr>例:表达式   (a+b)*(c+d)-e/f</vt:lpstr>
      <vt:lpstr>PowerPoint 演示文稿</vt:lpstr>
      <vt:lpstr>例:表达式   (a+b)*(c+d)-e/f</vt:lpstr>
      <vt:lpstr>PowerPoint 演示文稿</vt:lpstr>
      <vt:lpstr>程序并发执行特征</vt:lpstr>
      <vt:lpstr>PowerPoint 演示文稿</vt:lpstr>
      <vt:lpstr>PowerPoint 演示文稿</vt:lpstr>
      <vt:lpstr>PowerPoint 演示文稿</vt:lpstr>
      <vt:lpstr> 三、进程和程序的关系和区别</vt:lpstr>
      <vt:lpstr>PowerPoint 演示文稿</vt:lpstr>
      <vt:lpstr>PowerPoint 演示文稿</vt:lpstr>
      <vt:lpstr>PowerPoint 演示文稿</vt:lpstr>
      <vt:lpstr>PowerPoint 演示文稿</vt:lpstr>
      <vt:lpstr>PowerPoint 演示文稿</vt:lpstr>
      <vt:lpstr>PowerPoint 演示文稿</vt:lpstr>
      <vt:lpstr>2.2.2 PCB的组织方式</vt:lpstr>
      <vt:lpstr>2、索引方式系统根据所有进程的状态建立几张索引表。如就绪索引表、 阻塞索引表等。索引表的首址记录在专用单元中；每个索引表的表目中，记录具有相应状态的某个PCB的首址。 </vt:lpstr>
      <vt:lpstr>2.3 进程的控制</vt:lpstr>
      <vt:lpstr>2.3 进程的控制</vt:lpstr>
      <vt:lpstr>2.3 进程的控制</vt:lpstr>
      <vt:lpstr>6）进程的挂起/解挂状态</vt:lpstr>
      <vt:lpstr>2.3 进程的控制</vt:lpstr>
      <vt:lpstr>2.3 进程的控制</vt:lpstr>
      <vt:lpstr>2.3 进程的控制</vt:lpstr>
      <vt:lpstr>2.3.3 进程控制原语</vt:lpstr>
      <vt:lpstr>2.3.3 进程控制原语</vt:lpstr>
      <vt:lpstr>2.3.3 进程控制原语</vt:lpstr>
      <vt:lpstr>2.3.3 进程控制原语</vt:lpstr>
      <vt:lpstr>2.3.3 进程控制原语</vt:lpstr>
      <vt:lpstr>2.3.3 进程控制原语</vt:lpstr>
      <vt:lpstr>2.3.3 进程控制原语</vt:lpstr>
      <vt:lpstr>2.3.3 进程控制原语</vt:lpstr>
      <vt:lpstr>2.3.3 进程控制原语</vt:lpstr>
      <vt:lpstr>2.3.3 进程控制原语</vt:lpstr>
      <vt:lpstr>2.3.3 进程阻塞原语Block（）</vt:lpstr>
      <vt:lpstr>2.3.3 进程控制原语</vt:lpstr>
      <vt:lpstr>2.3.3 进程控制原语</vt:lpstr>
      <vt:lpstr>PowerPoint 演示文稿</vt:lpstr>
      <vt:lpstr>PowerPoint 演示文稿</vt:lpstr>
      <vt:lpstr>PowerPoint 演示文稿</vt:lpstr>
      <vt:lpstr>PowerPoint 演示文稿</vt:lpstr>
      <vt:lpstr>【思考题】</vt:lpstr>
      <vt:lpstr>【思考题】</vt:lpstr>
      <vt:lpstr>【思考题】</vt:lpstr>
      <vt:lpstr>PowerPoint 演示文稿</vt:lpstr>
      <vt:lpstr>PowerPoint 演示文稿</vt:lpstr>
      <vt:lpstr>PowerPoint 演示文稿</vt:lpstr>
      <vt:lpstr>PowerPoint 演示文稿</vt:lpstr>
      <vt:lpstr>2.4 进程的互斥和同步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软件方法解决进程互斥问题</vt:lpstr>
      <vt:lpstr>方法二</vt:lpstr>
      <vt:lpstr>硬件方法解决互斥问题</vt:lpstr>
      <vt:lpstr>利用TS实现进程互斥</vt:lpstr>
      <vt:lpstr> 信号量机制</vt:lpstr>
      <vt:lpstr>整型信号量机制（经典）</vt:lpstr>
      <vt:lpstr>二、利用整型信号量实现进程互斥</vt:lpstr>
      <vt:lpstr>记录型信号量机制（计数型）</vt:lpstr>
      <vt:lpstr>信号量的物理意义</vt:lpstr>
      <vt:lpstr>二、利用信号量实现进程互斥</vt:lpstr>
      <vt:lpstr> 信号量集机制</vt:lpstr>
      <vt:lpstr> 信号量集机制</vt:lpstr>
      <vt:lpstr>一般信号量机制</vt:lpstr>
      <vt:lpstr>三、一般信号量集的几种特殊情况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2.5 经典进程的互斥和同步问题</vt:lpstr>
      <vt:lpstr>2.5.1  生产者-消费者问题</vt:lpstr>
      <vt:lpstr>最简单的生产者-消费者问题</vt:lpstr>
      <vt:lpstr>最简单的生产者-消费者问题</vt:lpstr>
      <vt:lpstr>生产者-消费者问题的第二种特殊情况</vt:lpstr>
      <vt:lpstr>PowerPoint 演示文稿</vt:lpstr>
      <vt:lpstr>PowerPoint 演示文稿</vt:lpstr>
      <vt:lpstr>生产者-消费者问题的一般形式</vt:lpstr>
      <vt:lpstr>PowerPoint 演示文稿</vt:lpstr>
      <vt:lpstr>PowerPoint 演示文稿</vt:lpstr>
      <vt:lpstr>PowerPoint 演示文稿</vt:lpstr>
      <vt:lpstr>2.5.2  哲学家进餐问题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2.5.3  读者-写者问题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2.5.5  管程机制</vt:lpstr>
      <vt:lpstr>2.5.5  管程机制</vt:lpstr>
      <vt:lpstr>2.5.5  管程机制</vt:lpstr>
      <vt:lpstr>2.5.5.1  管程的基本概念</vt:lpstr>
      <vt:lpstr>PowerPoint 演示文稿</vt:lpstr>
      <vt:lpstr>PowerPoint 演示文稿</vt:lpstr>
      <vt:lpstr>PowerPoint 演示文稿</vt:lpstr>
      <vt:lpstr>PowerPoint 演示文稿</vt:lpstr>
      <vt:lpstr>PowerPoint 演示文稿</vt:lpstr>
      <vt:lpstr>PowerPoint 演示文稿</vt:lpstr>
      <vt:lpstr>2.5.5.2  管程应用举例</vt:lpstr>
      <vt:lpstr>PowerPoint 演示文稿</vt:lpstr>
      <vt:lpstr>PowerPoint 演示文稿</vt:lpstr>
      <vt:lpstr>PowerPoint 演示文稿</vt:lpstr>
      <vt:lpstr>2.利用管程解决读者-写者问题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    进程通信 </vt:lpstr>
      <vt:lpstr>2.6    进程通信 </vt:lpstr>
      <vt:lpstr>2.6.1  进程通信的类型</vt:lpstr>
      <vt:lpstr>2.6.1  进程通信的类型</vt:lpstr>
      <vt:lpstr>2.6.1  进程通信的类型</vt:lpstr>
      <vt:lpstr>2.6.1  进程通信的类型</vt:lpstr>
      <vt:lpstr>2.6.1  进程通信的类型</vt:lpstr>
      <vt:lpstr>2.6.1  进程通信的类型</vt:lpstr>
      <vt:lpstr>2.6.2  消息传递通信的实现方法</vt:lpstr>
      <vt:lpstr>2.6.2  消息传递通信的实现方法</vt:lpstr>
      <vt:lpstr>2.6.2  消息传递通信的实现方法</vt:lpstr>
      <vt:lpstr>2.6.2  消息传递通信的实现方法</vt:lpstr>
      <vt:lpstr>2.6.2  消息传递通信的实现方法</vt:lpstr>
      <vt:lpstr>2.6.2  消息传递通信的实现方法</vt:lpstr>
      <vt:lpstr>2.6.2  消息传递通信的实现方法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2.7 线程</vt:lpstr>
      <vt:lpstr>2.7 线程</vt:lpstr>
      <vt:lpstr>2.7 线程</vt:lpstr>
      <vt:lpstr>2.7 线程</vt:lpstr>
      <vt:lpstr>2.7 线程</vt:lpstr>
      <vt:lpstr>2.7 线程</vt:lpstr>
      <vt:lpstr>2.7 线程</vt:lpstr>
      <vt:lpstr>2.7 线程</vt:lpstr>
      <vt:lpstr>2.7 线程</vt:lpstr>
      <vt:lpstr>2.7 线程</vt:lpstr>
      <vt:lpstr>2.7.4 线程的适用范围</vt:lpstr>
      <vt:lpstr>2.7.5 线程的状态和线程控制块</vt:lpstr>
      <vt:lpstr>2.7.5 线程的状态和线程控制块</vt:lpstr>
      <vt:lpstr>2.7.6 线程的分类</vt:lpstr>
      <vt:lpstr>2.7.6 线程的分类</vt:lpstr>
      <vt:lpstr>2.7.6 线程的分类</vt:lpstr>
      <vt:lpstr>2.7.6 线程的分类</vt:lpstr>
      <vt:lpstr>2.7.7 多线程模型</vt:lpstr>
      <vt:lpstr>2.7.7 多线程模型</vt:lpstr>
      <vt:lpstr>2.7.7 多线程模型</vt:lpstr>
      <vt:lpstr>2.7.7 多线程模型</vt:lpstr>
      <vt:lpstr>2.7.8 线程的实现</vt:lpstr>
      <vt:lpstr>2.7.8 线程的实现</vt:lpstr>
      <vt:lpstr>2.7.8 线程的实现</vt:lpstr>
      <vt:lpstr>2.7.7 多线程模型</vt:lpstr>
      <vt:lpstr>2.7.8 实例</vt:lpstr>
      <vt:lpstr>2.7.8 实例</vt:lpstr>
      <vt:lpstr>2.7.8 实例</vt:lpstr>
      <vt:lpstr>PowerPoint 演示文稿</vt:lpstr>
      <vt:lpstr>PowerPoint 演示文稿</vt:lpstr>
      <vt:lpstr>PowerPoint 演示文稿</vt:lpstr>
      <vt:lpstr>PowerPoint 演示文稿</vt:lpstr>
    </vt:vector>
  </TitlesOfParts>
  <Company>Nanjing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计算机操作系统</dc:title>
  <dc:creator>Qian</dc:creator>
  <cp:lastModifiedBy>蔚海澜天</cp:lastModifiedBy>
  <cp:revision>384</cp:revision>
  <dcterms:created xsi:type="dcterms:W3CDTF">2010-09-12T07:56:00Z</dcterms:created>
  <dcterms:modified xsi:type="dcterms:W3CDTF">2024-03-26T06:40:27Z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